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3.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4.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5.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6.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7"/>
  </p:notesMasterIdLst>
  <p:handoutMasterIdLst>
    <p:handoutMasterId r:id="rId28"/>
  </p:handoutMasterIdLst>
  <p:sldIdLst>
    <p:sldId id="337" r:id="rId5"/>
    <p:sldId id="258" r:id="rId6"/>
    <p:sldId id="257" r:id="rId7"/>
    <p:sldId id="326" r:id="rId8"/>
    <p:sldId id="287" r:id="rId9"/>
    <p:sldId id="288" r:id="rId10"/>
    <p:sldId id="289" r:id="rId11"/>
    <p:sldId id="290" r:id="rId12"/>
    <p:sldId id="291" r:id="rId13"/>
    <p:sldId id="292" r:id="rId14"/>
    <p:sldId id="334" r:id="rId15"/>
    <p:sldId id="332" r:id="rId16"/>
    <p:sldId id="293" r:id="rId17"/>
    <p:sldId id="296" r:id="rId18"/>
    <p:sldId id="302" r:id="rId19"/>
    <p:sldId id="304" r:id="rId20"/>
    <p:sldId id="328" r:id="rId21"/>
    <p:sldId id="323" r:id="rId22"/>
    <p:sldId id="335" r:id="rId23"/>
    <p:sldId id="329" r:id="rId24"/>
    <p:sldId id="340" r:id="rId25"/>
    <p:sldId id="341" r:id="rId26"/>
  </p:sldIdLst>
  <p:sldSz cx="9906000" cy="6858000" type="A4"/>
  <p:notesSz cx="9926638"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antha Lewis (ABM ULHB - Finance)" initials="SL(U-F" lastIdx="8" clrIdx="0">
    <p:extLst>
      <p:ext uri="{19B8F6BF-5375-455C-9EA6-DF929625EA0E}">
        <p15:presenceInfo xmlns:p15="http://schemas.microsoft.com/office/powerpoint/2012/main" userId="S-1-5-21-978635462-3828570294-627434887-249306" providerId="AD"/>
      </p:ext>
    </p:extLst>
  </p:cmAuthor>
  <p:cmAuthor id="2" name="Andrew Biston" initials="AB" lastIdx="0" clrIdx="1">
    <p:extLst>
      <p:ext uri="{19B8F6BF-5375-455C-9EA6-DF929625EA0E}">
        <p15:presenceInfo xmlns:p15="http://schemas.microsoft.com/office/powerpoint/2012/main" userId="Andrew Biston" providerId="None"/>
      </p:ext>
    </p:extLst>
  </p:cmAuthor>
  <p:cmAuthor id="3" name="Cathy Morgans (Swansea Bay UHB - Finance)" initials="CM(BU-F" lastIdx="0" clrIdx="2">
    <p:extLst>
      <p:ext uri="{19B8F6BF-5375-455C-9EA6-DF929625EA0E}">
        <p15:presenceInfo xmlns:p15="http://schemas.microsoft.com/office/powerpoint/2012/main" userId="S-1-5-21-978635462-3828570294-627434887-24563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F7F7F"/>
    <a:srgbClr val="FF6600"/>
    <a:srgbClr val="FFCCCC"/>
    <a:srgbClr val="D9D9D9"/>
    <a:srgbClr val="EFEFEF"/>
    <a:srgbClr val="E6E6E6"/>
    <a:srgbClr val="E2F0D9"/>
    <a:srgbClr val="FBE5D6"/>
    <a:srgbClr val="D470FC"/>
    <a:srgbClr val="003F7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F68ACD-4AC4-09D3-5896-AB20CCC7526E}" v="6" dt="2025-02-28T15:08:20.617"/>
    <p1510:client id="{96C40267-B003-F067-5361-1EBFE8328471}" v="10" dt="2025-02-28T13:55:28.20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697" autoAdjust="0"/>
    <p:restoredTop sz="96395" autoAdjust="0"/>
  </p:normalViewPr>
  <p:slideViewPr>
    <p:cSldViewPr showGuides="1">
      <p:cViewPr varScale="1">
        <p:scale>
          <a:sx n="59" d="100"/>
          <a:sy n="59" d="100"/>
        </p:scale>
        <p:origin x="1204" y="28"/>
      </p:cViewPr>
      <p:guideLst>
        <p:guide orient="horz" pos="2205"/>
        <p:guide pos="3120"/>
      </p:guideLst>
    </p:cSldViewPr>
  </p:slideViewPr>
  <p:notesTextViewPr>
    <p:cViewPr>
      <p:scale>
        <a:sx n="3" d="2"/>
        <a:sy n="3" d="2"/>
      </p:scale>
      <p:origin x="0" y="0"/>
    </p:cViewPr>
  </p:notesTextViewPr>
  <p:notesViewPr>
    <p:cSldViewPr>
      <p:cViewPr varScale="1">
        <p:scale>
          <a:sx n="113" d="100"/>
          <a:sy n="113" d="100"/>
        </p:scale>
        <p:origin x="2112"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oleObject" Target="https://sbushare.cymru.nhs.uk/sites/Finance/Corp/Acc/cf/FTO2324/Charitable%20Funds%20Committee/Finance%20Report%20Workings%20P10/Fund%20balance%20by%20service%20group.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oleObject" Target="https://sbushare.cymru.nhs.uk/sites/Finance/Corp/Acc/cf/FTO2425/Charitable%20Funds%20Committee/Finance%20Report%20Workings%20P10/Fund%20balance%20by%20service%20group.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sbushare.cymru.nhs.uk/sites/Finance/Corp/Acc/cf/FTO2425/Charitable%20Funds%20Committee/Finance%20Report%20Workings%20P10/Top%2010%20funds%20by%20value.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nhswales365.sharepoint.com/sites/SBU_RM_CharitableFunds/cfc/24-25/Finance%20Report%20Workings%20P10/Top10%20funds%20by%20donation.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https://nhswales365.sharepoint.com/sites/SBU_RM_CharitableFunds/cfc/24-25/Finance%20Report%20Workings%20P10/Highest%20Spending%20Fund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sbushare.cymru.nhs.uk/sites/Finance/Corp/Acc/cf/FTO2425/Charitable%20Funds%20Committee/Finance%20Report%20Workings%20P10/CF%20Fund%20Usage.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https://sbushare.cymru.nhs.uk/sites/Finance/Corp/Acc/cf/FTO2425/Charitable%20Funds%20Committee/Finance%20Report%20Workings%20P10/Cash%20Position.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https://sbushare.cymru.nhs.uk/sites/Finance/Corp/Acc/cf/FTO2425/Charitable%20Funds%20Committee/Finance%20Report%20Workings%20P10/Reserves%20Performance.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6085639097120183E-2"/>
          <c:y val="5.671018478912615E-2"/>
          <c:w val="0.81388888888888888"/>
          <c:h val="0.56075111416442069"/>
        </c:manualLayout>
      </c:layout>
      <c:pie3DChart>
        <c:varyColors val="1"/>
        <c:dLbls>
          <c:showLegendKey val="0"/>
          <c:showVal val="0"/>
          <c:showCatName val="0"/>
          <c:showSerName val="0"/>
          <c:showPercent val="0"/>
          <c:showBubbleSize val="0"/>
          <c:showLeaderLines val="0"/>
        </c:dLbls>
      </c:pie3DChart>
      <c:spPr>
        <a:noFill/>
        <a:ln>
          <a:noFill/>
        </a:ln>
        <a:effectLst/>
      </c:spPr>
    </c:plotArea>
    <c:legend>
      <c:legendPos val="b"/>
      <c:layout>
        <c:manualLayout>
          <c:xMode val="edge"/>
          <c:yMode val="edge"/>
          <c:x val="7.1646325459317581E-2"/>
          <c:y val="0.66387845021794978"/>
          <c:w val="0.85115179352580927"/>
          <c:h val="0.3136745013527190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Income</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Sheet1!$A$8</c:f>
              <c:strCache>
                <c:ptCount val="1"/>
                <c:pt idx="0">
                  <c:v>Donations</c:v>
                </c:pt>
              </c:strCache>
            </c:strRef>
          </c:tx>
          <c:spPr>
            <a:solidFill>
              <a:schemeClr val="accent1"/>
            </a:solidFill>
            <a:ln>
              <a:noFill/>
            </a:ln>
            <a:effectLst/>
          </c:spPr>
          <c:invertIfNegative val="0"/>
          <c:cat>
            <c:numRef>
              <c:f>Sheet1!$F$7:$T$7</c:f>
              <c:numCache>
                <c:formatCode>mmm\-yy</c:formatCode>
                <c:ptCount val="12"/>
                <c:pt idx="0">
                  <c:v>45323</c:v>
                </c:pt>
                <c:pt idx="1">
                  <c:v>45352</c:v>
                </c:pt>
                <c:pt idx="2">
                  <c:v>45383</c:v>
                </c:pt>
                <c:pt idx="3">
                  <c:v>45413</c:v>
                </c:pt>
                <c:pt idx="4">
                  <c:v>45444</c:v>
                </c:pt>
                <c:pt idx="5">
                  <c:v>45474</c:v>
                </c:pt>
                <c:pt idx="6">
                  <c:v>45505</c:v>
                </c:pt>
                <c:pt idx="7">
                  <c:v>45536</c:v>
                </c:pt>
                <c:pt idx="8">
                  <c:v>45566</c:v>
                </c:pt>
                <c:pt idx="9">
                  <c:v>45597</c:v>
                </c:pt>
                <c:pt idx="10">
                  <c:v>45627</c:v>
                </c:pt>
                <c:pt idx="11">
                  <c:v>45658</c:v>
                </c:pt>
              </c:numCache>
            </c:numRef>
          </c:cat>
          <c:val>
            <c:numRef>
              <c:f>Sheet1!$F$8:$T$8</c:f>
              <c:numCache>
                <c:formatCode>#,##0;\(#,##0\)</c:formatCode>
                <c:ptCount val="12"/>
                <c:pt idx="0">
                  <c:v>30868</c:v>
                </c:pt>
                <c:pt idx="1">
                  <c:v>58953</c:v>
                </c:pt>
                <c:pt idx="2">
                  <c:v>54489</c:v>
                </c:pt>
                <c:pt idx="3">
                  <c:v>19861.72</c:v>
                </c:pt>
                <c:pt idx="4">
                  <c:v>29487</c:v>
                </c:pt>
                <c:pt idx="5">
                  <c:v>23128</c:v>
                </c:pt>
                <c:pt idx="6">
                  <c:v>23249</c:v>
                </c:pt>
                <c:pt idx="7">
                  <c:v>50540</c:v>
                </c:pt>
                <c:pt idx="8">
                  <c:v>57782.44</c:v>
                </c:pt>
                <c:pt idx="9">
                  <c:v>44981.570000000007</c:v>
                </c:pt>
                <c:pt idx="10">
                  <c:v>10697.76</c:v>
                </c:pt>
                <c:pt idx="11">
                  <c:v>33250.03</c:v>
                </c:pt>
              </c:numCache>
            </c:numRef>
          </c:val>
          <c:extLst>
            <c:ext xmlns:c16="http://schemas.microsoft.com/office/drawing/2014/chart" uri="{C3380CC4-5D6E-409C-BE32-E72D297353CC}">
              <c16:uniqueId val="{00000000-C4B0-45CF-A0FB-1BA76136084E}"/>
            </c:ext>
          </c:extLst>
        </c:ser>
        <c:ser>
          <c:idx val="1"/>
          <c:order val="1"/>
          <c:tx>
            <c:strRef>
              <c:f>Sheet1!$A$9</c:f>
              <c:strCache>
                <c:ptCount val="1"/>
                <c:pt idx="0">
                  <c:v>Legacies</c:v>
                </c:pt>
              </c:strCache>
            </c:strRef>
          </c:tx>
          <c:spPr>
            <a:solidFill>
              <a:schemeClr val="accent2"/>
            </a:solidFill>
            <a:ln>
              <a:noFill/>
            </a:ln>
            <a:effectLst/>
          </c:spPr>
          <c:invertIfNegative val="0"/>
          <c:cat>
            <c:numRef>
              <c:f>Sheet1!$F$7:$T$7</c:f>
              <c:numCache>
                <c:formatCode>mmm\-yy</c:formatCode>
                <c:ptCount val="12"/>
                <c:pt idx="0">
                  <c:v>45323</c:v>
                </c:pt>
                <c:pt idx="1">
                  <c:v>45352</c:v>
                </c:pt>
                <c:pt idx="2">
                  <c:v>45383</c:v>
                </c:pt>
                <c:pt idx="3">
                  <c:v>45413</c:v>
                </c:pt>
                <c:pt idx="4">
                  <c:v>45444</c:v>
                </c:pt>
                <c:pt idx="5">
                  <c:v>45474</c:v>
                </c:pt>
                <c:pt idx="6">
                  <c:v>45505</c:v>
                </c:pt>
                <c:pt idx="7">
                  <c:v>45536</c:v>
                </c:pt>
                <c:pt idx="8">
                  <c:v>45566</c:v>
                </c:pt>
                <c:pt idx="9">
                  <c:v>45597</c:v>
                </c:pt>
                <c:pt idx="10">
                  <c:v>45627</c:v>
                </c:pt>
                <c:pt idx="11">
                  <c:v>45658</c:v>
                </c:pt>
              </c:numCache>
            </c:numRef>
          </c:cat>
          <c:val>
            <c:numRef>
              <c:f>Sheet1!$F$9:$T$9</c:f>
              <c:numCache>
                <c:formatCode>#,##0;\(#,##0\)</c:formatCode>
                <c:ptCount val="12"/>
                <c:pt idx="0">
                  <c:v>0</c:v>
                </c:pt>
                <c:pt idx="1">
                  <c:v>17983</c:v>
                </c:pt>
                <c:pt idx="2">
                  <c:v>1000</c:v>
                </c:pt>
                <c:pt idx="3">
                  <c:v>1801</c:v>
                </c:pt>
                <c:pt idx="4">
                  <c:v>0</c:v>
                </c:pt>
                <c:pt idx="5">
                  <c:v>0</c:v>
                </c:pt>
                <c:pt idx="6">
                  <c:v>240906</c:v>
                </c:pt>
                <c:pt idx="7">
                  <c:v>1500</c:v>
                </c:pt>
                <c:pt idx="8">
                  <c:v>50000</c:v>
                </c:pt>
                <c:pt idx="9">
                  <c:v>138000</c:v>
                </c:pt>
                <c:pt idx="10">
                  <c:v>0</c:v>
                </c:pt>
                <c:pt idx="11">
                  <c:v>42000</c:v>
                </c:pt>
              </c:numCache>
            </c:numRef>
          </c:val>
          <c:extLst>
            <c:ext xmlns:c16="http://schemas.microsoft.com/office/drawing/2014/chart" uri="{C3380CC4-5D6E-409C-BE32-E72D297353CC}">
              <c16:uniqueId val="{00000001-C4B0-45CF-A0FB-1BA76136084E}"/>
            </c:ext>
          </c:extLst>
        </c:ser>
        <c:ser>
          <c:idx val="2"/>
          <c:order val="2"/>
          <c:tx>
            <c:strRef>
              <c:f>Sheet1!$A$10</c:f>
              <c:strCache>
                <c:ptCount val="1"/>
                <c:pt idx="0">
                  <c:v>Grants</c:v>
                </c:pt>
              </c:strCache>
            </c:strRef>
          </c:tx>
          <c:spPr>
            <a:solidFill>
              <a:schemeClr val="accent3"/>
            </a:solidFill>
            <a:ln>
              <a:noFill/>
            </a:ln>
            <a:effectLst/>
          </c:spPr>
          <c:invertIfNegative val="0"/>
          <c:cat>
            <c:numRef>
              <c:f>Sheet1!$F$7:$T$7</c:f>
              <c:numCache>
                <c:formatCode>mmm\-yy</c:formatCode>
                <c:ptCount val="12"/>
                <c:pt idx="0">
                  <c:v>45323</c:v>
                </c:pt>
                <c:pt idx="1">
                  <c:v>45352</c:v>
                </c:pt>
                <c:pt idx="2">
                  <c:v>45383</c:v>
                </c:pt>
                <c:pt idx="3">
                  <c:v>45413</c:v>
                </c:pt>
                <c:pt idx="4">
                  <c:v>45444</c:v>
                </c:pt>
                <c:pt idx="5">
                  <c:v>45474</c:v>
                </c:pt>
                <c:pt idx="6">
                  <c:v>45505</c:v>
                </c:pt>
                <c:pt idx="7">
                  <c:v>45536</c:v>
                </c:pt>
                <c:pt idx="8">
                  <c:v>45566</c:v>
                </c:pt>
                <c:pt idx="9">
                  <c:v>45597</c:v>
                </c:pt>
                <c:pt idx="10">
                  <c:v>45627</c:v>
                </c:pt>
                <c:pt idx="11">
                  <c:v>45658</c:v>
                </c:pt>
              </c:numCache>
            </c:numRef>
          </c:cat>
          <c:val>
            <c:numRef>
              <c:f>Sheet1!$F$10:$T$10</c:f>
              <c:numCache>
                <c:formatCode>#,##0;\(#,##0\)</c:formatCode>
                <c:ptCount val="12"/>
                <c:pt idx="0">
                  <c:v>48360</c:v>
                </c:pt>
                <c:pt idx="1">
                  <c:v>22500</c:v>
                </c:pt>
                <c:pt idx="2">
                  <c:v>375</c:v>
                </c:pt>
                <c:pt idx="3">
                  <c:v>1305</c:v>
                </c:pt>
                <c:pt idx="4">
                  <c:v>1000</c:v>
                </c:pt>
                <c:pt idx="5">
                  <c:v>0</c:v>
                </c:pt>
                <c:pt idx="6">
                  <c:v>0</c:v>
                </c:pt>
                <c:pt idx="7">
                  <c:v>0</c:v>
                </c:pt>
                <c:pt idx="8">
                  <c:v>3005</c:v>
                </c:pt>
                <c:pt idx="9">
                  <c:v>0</c:v>
                </c:pt>
                <c:pt idx="10">
                  <c:v>0</c:v>
                </c:pt>
                <c:pt idx="11">
                  <c:v>5360</c:v>
                </c:pt>
              </c:numCache>
            </c:numRef>
          </c:val>
          <c:extLst>
            <c:ext xmlns:c16="http://schemas.microsoft.com/office/drawing/2014/chart" uri="{C3380CC4-5D6E-409C-BE32-E72D297353CC}">
              <c16:uniqueId val="{00000002-C4B0-45CF-A0FB-1BA76136084E}"/>
            </c:ext>
          </c:extLst>
        </c:ser>
        <c:ser>
          <c:idx val="3"/>
          <c:order val="3"/>
          <c:tx>
            <c:strRef>
              <c:f>Sheet1!$A$11</c:f>
              <c:strCache>
                <c:ptCount val="1"/>
                <c:pt idx="0">
                  <c:v>Fundraising income</c:v>
                </c:pt>
              </c:strCache>
            </c:strRef>
          </c:tx>
          <c:spPr>
            <a:solidFill>
              <a:schemeClr val="accent4"/>
            </a:solidFill>
            <a:ln>
              <a:noFill/>
            </a:ln>
            <a:effectLst/>
          </c:spPr>
          <c:invertIfNegative val="0"/>
          <c:cat>
            <c:numRef>
              <c:f>Sheet1!$F$7:$T$7</c:f>
              <c:numCache>
                <c:formatCode>mmm\-yy</c:formatCode>
                <c:ptCount val="12"/>
                <c:pt idx="0">
                  <c:v>45323</c:v>
                </c:pt>
                <c:pt idx="1">
                  <c:v>45352</c:v>
                </c:pt>
                <c:pt idx="2">
                  <c:v>45383</c:v>
                </c:pt>
                <c:pt idx="3">
                  <c:v>45413</c:v>
                </c:pt>
                <c:pt idx="4">
                  <c:v>45444</c:v>
                </c:pt>
                <c:pt idx="5">
                  <c:v>45474</c:v>
                </c:pt>
                <c:pt idx="6">
                  <c:v>45505</c:v>
                </c:pt>
                <c:pt idx="7">
                  <c:v>45536</c:v>
                </c:pt>
                <c:pt idx="8">
                  <c:v>45566</c:v>
                </c:pt>
                <c:pt idx="9">
                  <c:v>45597</c:v>
                </c:pt>
                <c:pt idx="10">
                  <c:v>45627</c:v>
                </c:pt>
                <c:pt idx="11">
                  <c:v>45658</c:v>
                </c:pt>
              </c:numCache>
            </c:numRef>
          </c:cat>
          <c:val>
            <c:numRef>
              <c:f>Sheet1!$F$11:$T$11</c:f>
              <c:numCache>
                <c:formatCode>#,##0;\(#,##0\)</c:formatCode>
                <c:ptCount val="12"/>
                <c:pt idx="0">
                  <c:v>1179</c:v>
                </c:pt>
                <c:pt idx="1">
                  <c:v>4247</c:v>
                </c:pt>
                <c:pt idx="2">
                  <c:v>1479</c:v>
                </c:pt>
                <c:pt idx="3">
                  <c:v>1911</c:v>
                </c:pt>
                <c:pt idx="4">
                  <c:v>1992</c:v>
                </c:pt>
                <c:pt idx="5">
                  <c:v>5848</c:v>
                </c:pt>
                <c:pt idx="6">
                  <c:v>1771</c:v>
                </c:pt>
                <c:pt idx="7">
                  <c:v>306</c:v>
                </c:pt>
                <c:pt idx="8">
                  <c:v>763.24</c:v>
                </c:pt>
                <c:pt idx="9">
                  <c:v>499.13</c:v>
                </c:pt>
                <c:pt idx="10">
                  <c:v>1794.43</c:v>
                </c:pt>
                <c:pt idx="11">
                  <c:v>23819.62</c:v>
                </c:pt>
              </c:numCache>
            </c:numRef>
          </c:val>
          <c:extLst>
            <c:ext xmlns:c16="http://schemas.microsoft.com/office/drawing/2014/chart" uri="{C3380CC4-5D6E-409C-BE32-E72D297353CC}">
              <c16:uniqueId val="{00000003-C4B0-45CF-A0FB-1BA76136084E}"/>
            </c:ext>
          </c:extLst>
        </c:ser>
        <c:dLbls>
          <c:showLegendKey val="0"/>
          <c:showVal val="0"/>
          <c:showCatName val="0"/>
          <c:showSerName val="0"/>
          <c:showPercent val="0"/>
          <c:showBubbleSize val="0"/>
        </c:dLbls>
        <c:gapWidth val="150"/>
        <c:overlap val="100"/>
        <c:axId val="1839070096"/>
        <c:axId val="1839071760"/>
      </c:barChart>
      <c:lineChart>
        <c:grouping val="standard"/>
        <c:varyColors val="0"/>
        <c:ser>
          <c:idx val="4"/>
          <c:order val="4"/>
          <c:tx>
            <c:strRef>
              <c:f>Sheet1!$A$12</c:f>
              <c:strCache>
                <c:ptCount val="1"/>
                <c:pt idx="0">
                  <c:v>Total</c:v>
                </c:pt>
              </c:strCache>
            </c:strRef>
          </c:tx>
          <c:spPr>
            <a:ln w="28575" cap="rnd">
              <a:solidFill>
                <a:schemeClr val="accent5"/>
              </a:solidFill>
              <a:round/>
            </a:ln>
            <a:effectLst/>
          </c:spPr>
          <c:marker>
            <c:symbol val="none"/>
          </c:marker>
          <c:cat>
            <c:numRef>
              <c:f>Sheet1!$F$7:$T$7</c:f>
              <c:numCache>
                <c:formatCode>mmm\-yy</c:formatCode>
                <c:ptCount val="12"/>
                <c:pt idx="0">
                  <c:v>45323</c:v>
                </c:pt>
                <c:pt idx="1">
                  <c:v>45352</c:v>
                </c:pt>
                <c:pt idx="2">
                  <c:v>45383</c:v>
                </c:pt>
                <c:pt idx="3">
                  <c:v>45413</c:v>
                </c:pt>
                <c:pt idx="4">
                  <c:v>45444</c:v>
                </c:pt>
                <c:pt idx="5">
                  <c:v>45474</c:v>
                </c:pt>
                <c:pt idx="6">
                  <c:v>45505</c:v>
                </c:pt>
                <c:pt idx="7">
                  <c:v>45536</c:v>
                </c:pt>
                <c:pt idx="8">
                  <c:v>45566</c:v>
                </c:pt>
                <c:pt idx="9">
                  <c:v>45597</c:v>
                </c:pt>
                <c:pt idx="10">
                  <c:v>45627</c:v>
                </c:pt>
                <c:pt idx="11">
                  <c:v>45658</c:v>
                </c:pt>
              </c:numCache>
            </c:numRef>
          </c:cat>
          <c:val>
            <c:numRef>
              <c:f>Sheet1!$F$12:$T$12</c:f>
              <c:numCache>
                <c:formatCode>#,##0;\(#,##0\)</c:formatCode>
                <c:ptCount val="12"/>
                <c:pt idx="0">
                  <c:v>80407</c:v>
                </c:pt>
                <c:pt idx="1">
                  <c:v>103683</c:v>
                </c:pt>
                <c:pt idx="2">
                  <c:v>57343</c:v>
                </c:pt>
                <c:pt idx="3">
                  <c:v>24878.720000000001</c:v>
                </c:pt>
                <c:pt idx="4">
                  <c:v>32479</c:v>
                </c:pt>
                <c:pt idx="5">
                  <c:v>28976</c:v>
                </c:pt>
                <c:pt idx="6">
                  <c:v>265926</c:v>
                </c:pt>
                <c:pt idx="7">
                  <c:v>52346</c:v>
                </c:pt>
                <c:pt idx="8">
                  <c:v>111550.68000000001</c:v>
                </c:pt>
                <c:pt idx="9">
                  <c:v>183480.7</c:v>
                </c:pt>
                <c:pt idx="10">
                  <c:v>12492.19</c:v>
                </c:pt>
                <c:pt idx="11">
                  <c:v>104429.65</c:v>
                </c:pt>
              </c:numCache>
            </c:numRef>
          </c:val>
          <c:smooth val="0"/>
          <c:extLst>
            <c:ext xmlns:c16="http://schemas.microsoft.com/office/drawing/2014/chart" uri="{C3380CC4-5D6E-409C-BE32-E72D297353CC}">
              <c16:uniqueId val="{00000004-C4B0-45CF-A0FB-1BA76136084E}"/>
            </c:ext>
          </c:extLst>
        </c:ser>
        <c:dLbls>
          <c:showLegendKey val="0"/>
          <c:showVal val="0"/>
          <c:showCatName val="0"/>
          <c:showSerName val="0"/>
          <c:showPercent val="0"/>
          <c:showBubbleSize val="0"/>
        </c:dLbls>
        <c:marker val="1"/>
        <c:smooth val="0"/>
        <c:axId val="1839070096"/>
        <c:axId val="1839071760"/>
      </c:lineChart>
      <c:dateAx>
        <c:axId val="1839070096"/>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9071760"/>
        <c:crosses val="autoZero"/>
        <c:auto val="1"/>
        <c:lblOffset val="100"/>
        <c:baseTimeUnit val="months"/>
      </c:dateAx>
      <c:valAx>
        <c:axId val="1839071760"/>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90700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0138888888888889"/>
          <c:y val="9.182722964998502E-2"/>
          <c:w val="0.81388888888888888"/>
          <c:h val="0.56075111416442069"/>
        </c:manualLayout>
      </c:layout>
      <c:pie3DChart>
        <c:varyColors val="1"/>
        <c:dLbls>
          <c:showLegendKey val="0"/>
          <c:showVal val="0"/>
          <c:showCatName val="0"/>
          <c:showSerName val="0"/>
          <c:showPercent val="0"/>
          <c:showBubbleSize val="0"/>
          <c:showLeaderLines val="0"/>
        </c:dLbls>
      </c:pie3DChart>
      <c:spPr>
        <a:noFill/>
        <a:ln>
          <a:noFill/>
        </a:ln>
        <a:effectLst/>
      </c:spPr>
    </c:plotArea>
    <c:legend>
      <c:legendPos val="b"/>
      <c:layout>
        <c:manualLayout>
          <c:xMode val="edge"/>
          <c:yMode val="edge"/>
          <c:x val="7.1646325459317581E-2"/>
          <c:y val="0.66387845021794978"/>
          <c:w val="0.85115179352580927"/>
          <c:h val="0.31367450135271902"/>
        </c:manualLayout>
      </c:layout>
      <c:overlay val="0"/>
      <c:spPr>
        <a:noFill/>
        <a:ln>
          <a:noFill/>
        </a:ln>
        <a:effectLst/>
      </c:spPr>
      <c:txPr>
        <a:bodyPr rot="0" spcFirstLastPara="1" vertOverflow="ellipsis" vert="horz" wrap="square" anchor="ctr" anchorCtr="1"/>
        <a:lstStyle/>
        <a:p>
          <a:pPr>
            <a:defRPr sz="13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1783873238866726"/>
          <c:y val="1.3762659049597536E-3"/>
          <c:w val="0.5153018642453866"/>
          <c:h val="0.81301839996564962"/>
        </c:manualLayout>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Sheet1!$A$4:$A$13</c:f>
              <c:strCache>
                <c:ptCount val="10"/>
                <c:pt idx="0">
                  <c:v>Y646-Morriston General Patients &amp; Staff</c:v>
                </c:pt>
                <c:pt idx="1">
                  <c:v>YN04-MN Stroke</c:v>
                </c:pt>
                <c:pt idx="2">
                  <c:v>YB34-South West Wales Cancer Fund</c:v>
                </c:pt>
                <c:pt idx="3">
                  <c:v>YF33-West Parkinson's Disease</c:v>
                </c:pt>
                <c:pt idx="4">
                  <c:v>YF31-West Neurology</c:v>
                </c:pt>
                <c:pt idx="5">
                  <c:v>Y653-Singleton General Purpose</c:v>
                </c:pt>
                <c:pt idx="6">
                  <c:v>YF70-Bevan Legacy Fund</c:v>
                </c:pt>
                <c:pt idx="7">
                  <c:v>YA20-West ITU</c:v>
                </c:pt>
                <c:pt idx="8">
                  <c:v>YE11-West Breast Care Centre</c:v>
                </c:pt>
                <c:pt idx="9">
                  <c:v>YK02-West Mastectomy</c:v>
                </c:pt>
              </c:strCache>
            </c:strRef>
          </c:cat>
          <c:val>
            <c:numRef>
              <c:f>Sheet1!$B$4:$B$13</c:f>
              <c:numCache>
                <c:formatCode>#,##0;\(#,##0\)</c:formatCode>
                <c:ptCount val="10"/>
                <c:pt idx="0">
                  <c:v>434840.6</c:v>
                </c:pt>
                <c:pt idx="1">
                  <c:v>369193.05</c:v>
                </c:pt>
                <c:pt idx="2">
                  <c:v>230351.21</c:v>
                </c:pt>
                <c:pt idx="3">
                  <c:v>131538.87</c:v>
                </c:pt>
                <c:pt idx="4">
                  <c:v>128426.53</c:v>
                </c:pt>
                <c:pt idx="5">
                  <c:v>108277.35</c:v>
                </c:pt>
                <c:pt idx="6">
                  <c:v>103242.02</c:v>
                </c:pt>
                <c:pt idx="7">
                  <c:v>93962.38</c:v>
                </c:pt>
                <c:pt idx="8">
                  <c:v>88106.13</c:v>
                </c:pt>
                <c:pt idx="9">
                  <c:v>82940.02</c:v>
                </c:pt>
              </c:numCache>
            </c:numRef>
          </c:val>
          <c:extLst>
            <c:ext xmlns:c16="http://schemas.microsoft.com/office/drawing/2014/chart" uri="{C3380CC4-5D6E-409C-BE32-E72D297353CC}">
              <c16:uniqueId val="{00000000-B819-41B0-84A4-FD818AD32682}"/>
            </c:ext>
          </c:extLst>
        </c:ser>
        <c:dLbls>
          <c:showLegendKey val="0"/>
          <c:showVal val="0"/>
          <c:showCatName val="0"/>
          <c:showSerName val="0"/>
          <c:showPercent val="0"/>
          <c:showBubbleSize val="0"/>
        </c:dLbls>
        <c:gapWidth val="150"/>
        <c:axId val="497015759"/>
        <c:axId val="497017839"/>
      </c:barChart>
      <c:catAx>
        <c:axId val="497015759"/>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97017839"/>
        <c:crossesAt val="0"/>
        <c:auto val="1"/>
        <c:lblAlgn val="ctr"/>
        <c:lblOffset val="100"/>
        <c:noMultiLvlLbl val="0"/>
      </c:catAx>
      <c:valAx>
        <c:axId val="497017839"/>
        <c:scaling>
          <c:orientation val="minMax"/>
        </c:scaling>
        <c:delete val="0"/>
        <c:axPos val="b"/>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97015759"/>
        <c:crosses val="autoZero"/>
        <c:crossBetween val="between"/>
        <c:majorUnit val="20000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Sheet1!$A$4:$A$13</c:f>
              <c:strCache>
                <c:ptCount val="10"/>
                <c:pt idx="0">
                  <c:v>YB34-South West Wales Cancer Fund</c:v>
                </c:pt>
                <c:pt idx="1">
                  <c:v>YH20-NICU Accommodation Fund</c:v>
                </c:pt>
                <c:pt idx="2">
                  <c:v>Y689-Neath Port Talbot General Purpose</c:v>
                </c:pt>
                <c:pt idx="3">
                  <c:v>YK33-West Burns Unit</c:v>
                </c:pt>
                <c:pt idx="4">
                  <c:v>YE11-West Breast Care Centre</c:v>
                </c:pt>
                <c:pt idx="5">
                  <c:v>YA20-West ITU</c:v>
                </c:pt>
                <c:pt idx="6">
                  <c:v>YB49-20th Anniversary Cancer Support Fund</c:v>
                </c:pt>
                <c:pt idx="7">
                  <c:v>YK63-SWW Motor Neurone Disease (MND) Fund</c:v>
                </c:pt>
                <c:pt idx="8">
                  <c:v>YP11-League of Friends Port Talbot</c:v>
                </c:pt>
                <c:pt idx="9">
                  <c:v>YB50-SeaRAD (SBU Radiotherapy Research Fellow Fund)</c:v>
                </c:pt>
              </c:strCache>
            </c:strRef>
          </c:cat>
          <c:val>
            <c:numRef>
              <c:f>Sheet1!$B$4:$B$13</c:f>
              <c:numCache>
                <c:formatCode>"£"#,##0_);[Red]\("£"#,##0\)</c:formatCode>
                <c:ptCount val="10"/>
                <c:pt idx="0">
                  <c:v>55114.79</c:v>
                </c:pt>
                <c:pt idx="1">
                  <c:v>40034.85</c:v>
                </c:pt>
                <c:pt idx="2">
                  <c:v>34374</c:v>
                </c:pt>
                <c:pt idx="3">
                  <c:v>31137.53</c:v>
                </c:pt>
                <c:pt idx="4">
                  <c:v>26000</c:v>
                </c:pt>
                <c:pt idx="5">
                  <c:v>22496.61</c:v>
                </c:pt>
                <c:pt idx="6">
                  <c:v>18770.62</c:v>
                </c:pt>
                <c:pt idx="7">
                  <c:v>15697.34</c:v>
                </c:pt>
                <c:pt idx="8">
                  <c:v>9801.0400000000009</c:v>
                </c:pt>
                <c:pt idx="9">
                  <c:v>7357.24</c:v>
                </c:pt>
              </c:numCache>
            </c:numRef>
          </c:val>
          <c:extLst>
            <c:ext xmlns:c16="http://schemas.microsoft.com/office/drawing/2014/chart" uri="{C3380CC4-5D6E-409C-BE32-E72D297353CC}">
              <c16:uniqueId val="{00000000-85D3-4A49-9C5D-65F635FDA8DF}"/>
            </c:ext>
          </c:extLst>
        </c:ser>
        <c:dLbls>
          <c:showLegendKey val="0"/>
          <c:showVal val="0"/>
          <c:showCatName val="0"/>
          <c:showSerName val="0"/>
          <c:showPercent val="0"/>
          <c:showBubbleSize val="0"/>
        </c:dLbls>
        <c:gapWidth val="150"/>
        <c:axId val="724757807"/>
        <c:axId val="724764879"/>
      </c:barChart>
      <c:catAx>
        <c:axId val="72475780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724764879"/>
        <c:crosses val="autoZero"/>
        <c:auto val="1"/>
        <c:lblAlgn val="ctr"/>
        <c:lblOffset val="100"/>
        <c:noMultiLvlLbl val="0"/>
      </c:catAx>
      <c:valAx>
        <c:axId val="724764879"/>
        <c:scaling>
          <c:orientation val="minMax"/>
        </c:scaling>
        <c:delete val="0"/>
        <c:axPos val="b"/>
        <c:majorGridlines>
          <c:spPr>
            <a:ln w="9525" cap="flat" cmpd="sng" algn="ctr">
              <a:solidFill>
                <a:schemeClr val="tx1">
                  <a:lumMod val="15000"/>
                  <a:lumOff val="85000"/>
                </a:schemeClr>
              </a:solidFill>
              <a:round/>
            </a:ln>
            <a:effectLst/>
          </c:spPr>
        </c:majorGridlines>
        <c:numFmt formatCode="&quot;£&quot;#,##0_);[Red]\(&quot;£&quot;#,##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24757807"/>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Highest Spending Funds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solidFill>
              <a:schemeClr val="accent1"/>
            </a:solidFill>
            <a:ln w="19050">
              <a:solidFill>
                <a:schemeClr val="lt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Sheet1!$A$3:$A$12</c:f>
              <c:strCache>
                <c:ptCount val="10"/>
                <c:pt idx="0">
                  <c:v>Y654-Finance Admin</c:v>
                </c:pt>
                <c:pt idx="1">
                  <c:v>YB34-South West Wales Cancer Fund</c:v>
                </c:pt>
                <c:pt idx="2">
                  <c:v>Y646-Morriston General Patients &amp; Staff</c:v>
                </c:pt>
                <c:pt idx="3">
                  <c:v>YP21-Arts in Health</c:v>
                </c:pt>
                <c:pt idx="4">
                  <c:v>YH19-West NICU</c:v>
                </c:pt>
                <c:pt idx="5">
                  <c:v>YP12-League of Friends MN</c:v>
                </c:pt>
                <c:pt idx="6">
                  <c:v>Y689-Neath Port Talbot General Purpose</c:v>
                </c:pt>
                <c:pt idx="7">
                  <c:v>YN04-MN Stroke</c:v>
                </c:pt>
                <c:pt idx="8">
                  <c:v>YK33-West Burns Unit</c:v>
                </c:pt>
                <c:pt idx="9">
                  <c:v>Y659-NHS Charities Together Dev. Fund (Rest)</c:v>
                </c:pt>
              </c:strCache>
            </c:strRef>
          </c:cat>
          <c:val>
            <c:numRef>
              <c:f>Sheet1!$B$3:$B$12</c:f>
              <c:numCache>
                <c:formatCode>#,##0;\(#,##0\)</c:formatCode>
                <c:ptCount val="10"/>
                <c:pt idx="0">
                  <c:v>257183.34</c:v>
                </c:pt>
                <c:pt idx="1">
                  <c:v>145006.43</c:v>
                </c:pt>
                <c:pt idx="2">
                  <c:v>89982</c:v>
                </c:pt>
                <c:pt idx="3">
                  <c:v>84614.55</c:v>
                </c:pt>
                <c:pt idx="4">
                  <c:v>59240.09</c:v>
                </c:pt>
                <c:pt idx="5">
                  <c:v>47175.55</c:v>
                </c:pt>
                <c:pt idx="6">
                  <c:v>38329.86</c:v>
                </c:pt>
                <c:pt idx="7">
                  <c:v>34263.4</c:v>
                </c:pt>
                <c:pt idx="8">
                  <c:v>30700</c:v>
                </c:pt>
                <c:pt idx="9">
                  <c:v>29596.240000000002</c:v>
                </c:pt>
              </c:numCache>
            </c:numRef>
          </c:val>
          <c:extLst>
            <c:ext xmlns:c16="http://schemas.microsoft.com/office/drawing/2014/chart" uri="{C3380CC4-5D6E-409C-BE32-E72D297353CC}">
              <c16:uniqueId val="{00000000-B449-4E08-863A-6D3587FDF244}"/>
            </c:ext>
          </c:extLst>
        </c:ser>
        <c:dLbls>
          <c:showLegendKey val="0"/>
          <c:showVal val="0"/>
          <c:showCatName val="0"/>
          <c:showSerName val="0"/>
          <c:showPercent val="0"/>
          <c:showBubbleSize val="0"/>
        </c:dLbls>
        <c:gapWidth val="150"/>
        <c:axId val="898199663"/>
        <c:axId val="898201327"/>
      </c:barChart>
      <c:catAx>
        <c:axId val="898199663"/>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98201327"/>
        <c:crosses val="autoZero"/>
        <c:auto val="1"/>
        <c:lblAlgn val="ctr"/>
        <c:lblOffset val="100"/>
        <c:noMultiLvlLbl val="0"/>
      </c:catAx>
      <c:valAx>
        <c:axId val="898201327"/>
        <c:scaling>
          <c:orientation val="minMax"/>
        </c:scaling>
        <c:delete val="0"/>
        <c:axPos val="b"/>
        <c:majorGridlines>
          <c:spPr>
            <a:ln w="9525" cap="flat" cmpd="sng" algn="ctr">
              <a:solidFill>
                <a:schemeClr val="tx1">
                  <a:lumMod val="15000"/>
                  <a:lumOff val="85000"/>
                </a:schemeClr>
              </a:solidFill>
              <a:round/>
            </a:ln>
            <a:effectLst/>
          </c:spPr>
        </c:majorGridlines>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98199663"/>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828002801581341"/>
          <c:y val="8.7981621839889571E-2"/>
          <c:w val="0.46001139475314945"/>
          <c:h val="0.74387327363705313"/>
        </c:manualLayout>
      </c:layout>
      <c:doughnutChart>
        <c:varyColors val="1"/>
        <c:ser>
          <c:idx val="0"/>
          <c:order val="0"/>
          <c:tx>
            <c:strRef>
              <c:f>'Final Pivot'!$B$16</c:f>
              <c:strCache>
                <c:ptCount val="1"/>
                <c:pt idx="0">
                  <c:v> Number </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81A-49D3-9C05-6E15A55ACFD2}"/>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681A-49D3-9C05-6E15A55ACFD2}"/>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681A-49D3-9C05-6E15A55ACFD2}"/>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681A-49D3-9C05-6E15A55ACFD2}"/>
              </c:ext>
            </c:extLst>
          </c:dPt>
          <c:dLbls>
            <c:dLbl>
              <c:idx val="0"/>
              <c:layout>
                <c:manualLayout>
                  <c:x val="-8.4598415937645041E-2"/>
                  <c:y val="-4.2145355531183317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81A-49D3-9C05-6E15A55ACFD2}"/>
                </c:ext>
              </c:extLst>
            </c:dLbl>
            <c:dLbl>
              <c:idx val="1"/>
              <c:layout>
                <c:manualLayout>
                  <c:x val="0.12612920019550053"/>
                  <c:y val="-8.834351007579353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81A-49D3-9C05-6E15A55ACFD2}"/>
                </c:ext>
              </c:extLst>
            </c:dLbl>
            <c:dLbl>
              <c:idx val="2"/>
              <c:layout>
                <c:manualLayout>
                  <c:x val="0.10903295367469984"/>
                  <c:y val="1.874594158058725E-3"/>
                </c:manualLayout>
              </c:layout>
              <c:spPr>
                <a:noFill/>
                <a:ln>
                  <a:noFill/>
                </a:ln>
                <a:effectLst/>
              </c:spPr>
              <c:txPr>
                <a:bodyPr rot="0" spcFirstLastPara="1" vertOverflow="ellipsis" vert="horz" wrap="square" lIns="38100" tIns="19050" rIns="38100" bIns="19050" anchor="ctr" anchorCtr="1">
                  <a:noAutofit/>
                </a:bodyPr>
                <a:lstStyle/>
                <a:p>
                  <a:pPr>
                    <a:defRPr sz="13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3.7918261475435609E-2"/>
                      <c:h val="5.5079695079695068E-2"/>
                    </c:manualLayout>
                  </c15:layout>
                </c:ext>
                <c:ext xmlns:c16="http://schemas.microsoft.com/office/drawing/2014/chart" uri="{C3380CC4-5D6E-409C-BE32-E72D297353CC}">
                  <c16:uniqueId val="{00000005-681A-49D3-9C05-6E15A55ACFD2}"/>
                </c:ext>
              </c:extLst>
            </c:dLbl>
            <c:dLbl>
              <c:idx val="3"/>
              <c:layout>
                <c:manualLayout>
                  <c:x val="0.1180741814357308"/>
                  <c:y val="0.14414217973273091"/>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681A-49D3-9C05-6E15A55ACFD2}"/>
                </c:ext>
              </c:extLst>
            </c:dLbl>
            <c:spPr>
              <a:noFill/>
              <a:ln>
                <a:noFill/>
              </a:ln>
              <a:effectLst/>
            </c:spPr>
            <c:txPr>
              <a:bodyPr rot="0" spcFirstLastPara="1" vertOverflow="ellipsis" vert="horz" wrap="square" lIns="38100" tIns="19050" rIns="38100" bIns="19050" anchor="ctr" anchorCtr="1">
                <a:spAutoFit/>
              </a:bodyPr>
              <a:lstStyle/>
              <a:p>
                <a:pPr>
                  <a:defRPr sz="13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'Final Pivot'!$A$17:$A$20</c:f>
              <c:strCache>
                <c:ptCount val="4"/>
                <c:pt idx="0">
                  <c:v>Dormant</c:v>
                </c:pt>
                <c:pt idx="1">
                  <c:v>Expend only</c:v>
                </c:pt>
                <c:pt idx="2">
                  <c:v>Income &amp; Expend</c:v>
                </c:pt>
                <c:pt idx="3">
                  <c:v>Income only</c:v>
                </c:pt>
              </c:strCache>
            </c:strRef>
          </c:cat>
          <c:val>
            <c:numRef>
              <c:f>'Final Pivot'!$B$17:$B$20</c:f>
              <c:numCache>
                <c:formatCode>_-* #,##0_-;\-* #,##0_-;_-* "-"??_-;_-@_-</c:formatCode>
                <c:ptCount val="4"/>
                <c:pt idx="0">
                  <c:v>126</c:v>
                </c:pt>
                <c:pt idx="1">
                  <c:v>42</c:v>
                </c:pt>
                <c:pt idx="2">
                  <c:v>65</c:v>
                </c:pt>
                <c:pt idx="3">
                  <c:v>36</c:v>
                </c:pt>
              </c:numCache>
            </c:numRef>
          </c:val>
          <c:extLst>
            <c:ext xmlns:c16="http://schemas.microsoft.com/office/drawing/2014/chart" uri="{C3380CC4-5D6E-409C-BE32-E72D297353CC}">
              <c16:uniqueId val="{00000008-681A-49D3-9C05-6E15A55ACFD2}"/>
            </c:ext>
          </c:extLst>
        </c:ser>
        <c:ser>
          <c:idx val="1"/>
          <c:order val="1"/>
          <c:tx>
            <c:strRef>
              <c:f>'Final Pivot'!$C$16</c:f>
              <c:strCache>
                <c:ptCount val="1"/>
                <c:pt idx="0">
                  <c:v> Value </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A-681A-49D3-9C05-6E15A55ACFD2}"/>
              </c:ext>
            </c:extLst>
          </c:dPt>
          <c:dPt>
            <c:idx val="1"/>
            <c:bubble3D val="0"/>
            <c:spPr>
              <a:solidFill>
                <a:schemeClr val="accent2"/>
              </a:solidFill>
              <a:ln w="19050">
                <a:noFill/>
              </a:ln>
              <a:effectLst/>
            </c:spPr>
            <c:extLst>
              <c:ext xmlns:c16="http://schemas.microsoft.com/office/drawing/2014/chart" uri="{C3380CC4-5D6E-409C-BE32-E72D297353CC}">
                <c16:uniqueId val="{0000000C-681A-49D3-9C05-6E15A55ACFD2}"/>
              </c:ext>
            </c:extLst>
          </c:dPt>
          <c:dPt>
            <c:idx val="2"/>
            <c:bubble3D val="0"/>
            <c:spPr>
              <a:solidFill>
                <a:schemeClr val="accent3"/>
              </a:solidFill>
              <a:ln w="19050">
                <a:noFill/>
              </a:ln>
              <a:effectLst/>
            </c:spPr>
            <c:extLst>
              <c:ext xmlns:c16="http://schemas.microsoft.com/office/drawing/2014/chart" uri="{C3380CC4-5D6E-409C-BE32-E72D297353CC}">
                <c16:uniqueId val="{0000000E-681A-49D3-9C05-6E15A55ACFD2}"/>
              </c:ext>
            </c:extLst>
          </c:dPt>
          <c:dPt>
            <c:idx val="3"/>
            <c:bubble3D val="0"/>
            <c:spPr>
              <a:solidFill>
                <a:schemeClr val="accent4"/>
              </a:solidFill>
              <a:ln w="19050">
                <a:noFill/>
              </a:ln>
              <a:effectLst/>
            </c:spPr>
            <c:extLst>
              <c:ext xmlns:c16="http://schemas.microsoft.com/office/drawing/2014/chart" uri="{C3380CC4-5D6E-409C-BE32-E72D297353CC}">
                <c16:uniqueId val="{00000010-681A-49D3-9C05-6E15A55ACFD2}"/>
              </c:ext>
            </c:extLst>
          </c:dPt>
          <c:dLbls>
            <c:dLbl>
              <c:idx val="0"/>
              <c:layout>
                <c:manualLayout>
                  <c:x val="3.599834950199584E-2"/>
                  <c:y val="-5.821205821205821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681A-49D3-9C05-6E15A55ACFD2}"/>
                </c:ext>
              </c:extLst>
            </c:dLbl>
            <c:dLbl>
              <c:idx val="1"/>
              <c:layout>
                <c:manualLayout>
                  <c:x val="7.8853527480562305E-2"/>
                  <c:y val="6.375606375606365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681A-49D3-9C05-6E15A55ACFD2}"/>
                </c:ext>
              </c:extLst>
            </c:dLbl>
            <c:dLbl>
              <c:idx val="2"/>
              <c:layout>
                <c:manualLayout>
                  <c:x val="-0.13713656953141271"/>
                  <c:y val="8.3160083160083165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681A-49D3-9C05-6E15A55ACFD2}"/>
                </c:ext>
              </c:extLst>
            </c:dLbl>
            <c:dLbl>
              <c:idx val="3"/>
              <c:layout>
                <c:manualLayout>
                  <c:x val="-6.8568284765706422E-2"/>
                  <c:y val="-5.544005544005543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681A-49D3-9C05-6E15A55ACFD2}"/>
                </c:ext>
              </c:extLst>
            </c:dLbl>
            <c:numFmt formatCode="_(&quot;£&quot;* #,##0.00_);_(&quot;£&quot;* \(#,##0.00\);_(&quot;£&quot;* &quot;-&quot;??_);_(@_)"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'Final Pivot'!$A$17:$A$20</c:f>
              <c:strCache>
                <c:ptCount val="4"/>
                <c:pt idx="0">
                  <c:v>Dormant</c:v>
                </c:pt>
                <c:pt idx="1">
                  <c:v>Expend only</c:v>
                </c:pt>
                <c:pt idx="2">
                  <c:v>Income &amp; Expend</c:v>
                </c:pt>
                <c:pt idx="3">
                  <c:v>Income only</c:v>
                </c:pt>
              </c:strCache>
            </c:strRef>
          </c:cat>
          <c:val>
            <c:numRef>
              <c:f>'Final Pivot'!$C$17:$C$20</c:f>
              <c:numCache>
                <c:formatCode>_-* #,##0_-;\-* #,##0_-;_-* "-"??_-;_-@_-</c:formatCode>
                <c:ptCount val="4"/>
                <c:pt idx="0">
                  <c:v>796034</c:v>
                </c:pt>
                <c:pt idx="1">
                  <c:v>642212</c:v>
                </c:pt>
                <c:pt idx="2">
                  <c:v>3306880</c:v>
                </c:pt>
                <c:pt idx="3">
                  <c:v>482315</c:v>
                </c:pt>
              </c:numCache>
            </c:numRef>
          </c:val>
          <c:extLst>
            <c:ext xmlns:c16="http://schemas.microsoft.com/office/drawing/2014/chart" uri="{C3380CC4-5D6E-409C-BE32-E72D297353CC}">
              <c16:uniqueId val="{00000011-681A-49D3-9C05-6E15A55ACFD2}"/>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b="1" dirty="0"/>
              <a:t>Charitable</a:t>
            </a:r>
            <a:r>
              <a:rPr lang="en-GB" b="1" baseline="0" dirty="0"/>
              <a:t> Funds Cash Balance £</a:t>
            </a:r>
            <a:endParaRPr lang="en-GB" b="1" dirty="0"/>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clustered"/>
        <c:varyColors val="0"/>
        <c:ser>
          <c:idx val="0"/>
          <c:order val="0"/>
          <c:spPr>
            <a:solidFill>
              <a:schemeClr val="accent1"/>
            </a:solidFill>
            <a:ln>
              <a:noFill/>
            </a:ln>
            <a:effectLst/>
          </c:spPr>
          <c:invertIfNegative val="0"/>
          <c:cat>
            <c:numRef>
              <c:f>Sheet1!$A$43:$A$55</c:f>
              <c:numCache>
                <c:formatCode>mmm\-yy</c:formatCode>
                <c:ptCount val="13"/>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numCache>
            </c:numRef>
          </c:cat>
          <c:val>
            <c:numRef>
              <c:f>Sheet1!$B$43:$B$55</c:f>
              <c:numCache>
                <c:formatCode>General</c:formatCode>
                <c:ptCount val="13"/>
                <c:pt idx="0">
                  <c:v>118</c:v>
                </c:pt>
                <c:pt idx="1">
                  <c:v>115</c:v>
                </c:pt>
                <c:pt idx="2">
                  <c:v>122</c:v>
                </c:pt>
                <c:pt idx="3">
                  <c:v>151</c:v>
                </c:pt>
                <c:pt idx="4">
                  <c:v>178</c:v>
                </c:pt>
                <c:pt idx="5">
                  <c:v>143</c:v>
                </c:pt>
                <c:pt idx="6">
                  <c:v>182</c:v>
                </c:pt>
                <c:pt idx="7">
                  <c:v>341</c:v>
                </c:pt>
                <c:pt idx="8">
                  <c:v>355</c:v>
                </c:pt>
                <c:pt idx="9">
                  <c:v>294</c:v>
                </c:pt>
                <c:pt idx="10">
                  <c:v>515</c:v>
                </c:pt>
                <c:pt idx="11">
                  <c:v>475</c:v>
                </c:pt>
                <c:pt idx="12">
                  <c:v>331</c:v>
                </c:pt>
              </c:numCache>
            </c:numRef>
          </c:val>
          <c:extLst>
            <c:ext xmlns:c16="http://schemas.microsoft.com/office/drawing/2014/chart" uri="{C3380CC4-5D6E-409C-BE32-E72D297353CC}">
              <c16:uniqueId val="{00000000-DE8A-4311-9CC1-8008E9C0D607}"/>
            </c:ext>
          </c:extLst>
        </c:ser>
        <c:dLbls>
          <c:showLegendKey val="0"/>
          <c:showVal val="0"/>
          <c:showCatName val="0"/>
          <c:showSerName val="0"/>
          <c:showPercent val="0"/>
          <c:showBubbleSize val="0"/>
        </c:dLbls>
        <c:gapWidth val="219"/>
        <c:overlap val="-27"/>
        <c:axId val="1274337007"/>
        <c:axId val="1274337487"/>
      </c:barChart>
      <c:dateAx>
        <c:axId val="1274337007"/>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74337487"/>
        <c:crosses val="autoZero"/>
        <c:auto val="1"/>
        <c:lblOffset val="100"/>
        <c:baseTimeUnit val="months"/>
      </c:dateAx>
      <c:valAx>
        <c:axId val="127433748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7433700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600" b="1"/>
              <a:t>Reserves Position Against Target</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Sheet1!$A$6</c:f>
              <c:strCache>
                <c:ptCount val="1"/>
                <c:pt idx="0">
                  <c:v>Reserves Ratio to Annual Expenditure</c:v>
                </c:pt>
              </c:strCache>
            </c:strRef>
          </c:tx>
          <c:spPr>
            <a:solidFill>
              <a:srgbClr val="92D050"/>
            </a:solidFill>
            <a:ln>
              <a:noFill/>
            </a:ln>
            <a:effectLst/>
          </c:spPr>
          <c:invertIfNegative val="0"/>
          <c:dLbls>
            <c:dLbl>
              <c:idx val="0"/>
              <c:tx>
                <c:rich>
                  <a:bodyPr/>
                  <a:lstStyle/>
                  <a:p>
                    <a:r>
                      <a:rPr lang="en-US"/>
                      <a:t>3.64</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8570-4778-B238-2EED1937D453}"/>
                </c:ext>
              </c:extLst>
            </c:dLbl>
            <c:dLbl>
              <c:idx val="1"/>
              <c:tx>
                <c:rich>
                  <a:bodyPr/>
                  <a:lstStyle/>
                  <a:p>
                    <a:r>
                      <a:rPr lang="en-US"/>
                      <a:t>3.70</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8570-4778-B238-2EED1937D453}"/>
                </c:ext>
              </c:extLst>
            </c:dLbl>
            <c:dLbl>
              <c:idx val="2"/>
              <c:tx>
                <c:rich>
                  <a:bodyPr/>
                  <a:lstStyle/>
                  <a:p>
                    <a:r>
                      <a:rPr lang="en-US"/>
                      <a:t>3.61</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8570-4778-B238-2EED1937D453}"/>
                </c:ext>
              </c:extLst>
            </c:dLbl>
            <c:dLbl>
              <c:idx val="3"/>
              <c:tx>
                <c:rich>
                  <a:bodyPr/>
                  <a:lstStyle/>
                  <a:p>
                    <a:r>
                      <a:rPr lang="en-US"/>
                      <a:t>3.57</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8570-4778-B238-2EED1937D453}"/>
                </c:ext>
              </c:extLst>
            </c:dLbl>
            <c:dLbl>
              <c:idx val="4"/>
              <c:tx>
                <c:rich>
                  <a:bodyPr/>
                  <a:lstStyle/>
                  <a:p>
                    <a:r>
                      <a:rPr lang="en-US"/>
                      <a:t>3.55</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8570-4778-B238-2EED1937D453}"/>
                </c:ext>
              </c:extLst>
            </c:dLbl>
            <c:dLbl>
              <c:idx val="5"/>
              <c:tx>
                <c:rich>
                  <a:bodyPr/>
                  <a:lstStyle/>
                  <a:p>
                    <a:r>
                      <a:rPr lang="en-US"/>
                      <a:t>3.52</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8570-4778-B238-2EED1937D453}"/>
                </c:ext>
              </c:extLst>
            </c:dLbl>
            <c:dLbl>
              <c:idx val="6"/>
              <c:tx>
                <c:rich>
                  <a:bodyPr/>
                  <a:lstStyle/>
                  <a:p>
                    <a:r>
                      <a:rPr lang="en-US"/>
                      <a:t>3.54</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6-8570-4778-B238-2EED1937D453}"/>
                </c:ext>
              </c:extLst>
            </c:dLbl>
            <c:dLbl>
              <c:idx val="7"/>
              <c:tx>
                <c:rich>
                  <a:bodyPr/>
                  <a:lstStyle/>
                  <a:p>
                    <a:r>
                      <a:rPr lang="en-US"/>
                      <a:t>3.42</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8570-4778-B238-2EED1937D453}"/>
                </c:ext>
              </c:extLst>
            </c:dLbl>
            <c:dLbl>
              <c:idx val="8"/>
              <c:tx>
                <c:rich>
                  <a:bodyPr/>
                  <a:lstStyle/>
                  <a:p>
                    <a:r>
                      <a:rPr lang="en-US"/>
                      <a:t>3.51</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8570-4778-B238-2EED1937D453}"/>
                </c:ext>
              </c:extLst>
            </c:dLbl>
            <c:dLbl>
              <c:idx val="9"/>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8570-4778-B238-2EED1937D453}"/>
                </c:ext>
              </c:extLst>
            </c:dLbl>
            <c:dLbl>
              <c:idx val="1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8570-4778-B238-2EED1937D453}"/>
                </c:ext>
              </c:extLst>
            </c:dLbl>
            <c:dLbl>
              <c:idx val="11"/>
              <c:tx>
                <c:rich>
                  <a:bodyPr/>
                  <a:lstStyle/>
                  <a:p>
                    <a:r>
                      <a:rPr lang="en-US" baseline="0"/>
                      <a:t> </a:t>
                    </a:r>
                    <a:fld id="{AF2D24B1-79A6-4F14-AAF7-05460E528E49}" type="VALUE">
                      <a:rPr lang="en-US" baseline="0"/>
                      <a:pPr/>
                      <a:t>[VALUE]</a:t>
                    </a:fld>
                    <a:endParaRPr lang="en-US" baseline="0"/>
                  </a:p>
                </c:rich>
              </c:tx>
              <c:showLegendKey val="0"/>
              <c:showVal val="1"/>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B-8570-4778-B238-2EED1937D453}"/>
                </c:ext>
              </c:extLst>
            </c:dLbl>
            <c:dLbl>
              <c:idx val="12"/>
              <c:tx>
                <c:rich>
                  <a:bodyPr/>
                  <a:lstStyle/>
                  <a:p>
                    <a:fld id="{F139B073-A98B-4EC5-827A-17B9440ECBFD}" type="VALUE">
                      <a:rPr lang="en-US"/>
                      <a:pPr/>
                      <a:t>[VALUE]</a:t>
                    </a:fld>
                    <a:r>
                      <a:rPr lang="en-US" baseline="0"/>
                      <a:t> </a:t>
                    </a:r>
                  </a:p>
                </c:rich>
              </c:tx>
              <c:showLegendKey val="0"/>
              <c:showVal val="1"/>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C-8570-4778-B238-2EED1937D453}"/>
                </c:ext>
              </c:extLst>
            </c:dLbl>
            <c:dLbl>
              <c:idx val="13"/>
              <c:tx>
                <c:rich>
                  <a:bodyPr/>
                  <a:lstStyle/>
                  <a:p>
                    <a:fld id="{1C0460BB-5BE7-49F1-890C-5B499CAB5F99}" type="CELLRANGE">
                      <a:rPr lang="en-US"/>
                      <a:pPr/>
                      <a:t>[CELLRANGE]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D-8570-4778-B238-2EED1937D453}"/>
                </c:ext>
              </c:extLst>
            </c:dLbl>
            <c:dLbl>
              <c:idx val="14"/>
              <c:layout>
                <c:manualLayout>
                  <c:x val="-8.5317674651326138E-3"/>
                  <c:y val="-8.7788605039065923E-2"/>
                </c:manualLayout>
              </c:layout>
              <c:tx>
                <c:rich>
                  <a:bodyPr/>
                  <a:lstStyle/>
                  <a:p>
                    <a:fld id="{41F54F79-E1E4-4DD8-AE79-01CC7B2BD2A0}" type="VALUE">
                      <a:rPr lang="en-US"/>
                      <a:pPr/>
                      <a:t>[VALUE]</a:t>
                    </a:fld>
                    <a:endParaRPr lang="en-GB"/>
                  </a:p>
                </c:rich>
              </c:tx>
              <c:showLegendKey val="0"/>
              <c:showVal val="0"/>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E-8570-4778-B238-2EED1937D453}"/>
                </c:ext>
              </c:extLst>
            </c:dLbl>
            <c:dLbl>
              <c:idx val="15"/>
              <c:tx>
                <c:rich>
                  <a:bodyPr/>
                  <a:lstStyle/>
                  <a:p>
                    <a:fld id="{FE3E21BF-7AEF-4A4D-9BA1-57D0BC9BC8DA}" type="VALUE">
                      <a:rPr lang="en-US" baseline="0"/>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F-8570-4778-B238-2EED1937D453}"/>
                </c:ext>
              </c:extLst>
            </c:dLbl>
            <c:dLbl>
              <c:idx val="16"/>
              <c:layout>
                <c:manualLayout>
                  <c:x val="0"/>
                  <c:y val="-4.3894302519532961E-2"/>
                </c:manualLayout>
              </c:layout>
              <c:tx>
                <c:rich>
                  <a:bodyPr/>
                  <a:lstStyle/>
                  <a:p>
                    <a:fld id="{F0234474-7726-4833-8B2B-802DC0EF7CBE}" type="VALUE">
                      <a:rPr lang="en-US" baseline="0"/>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0-8570-4778-B238-2EED1937D453}"/>
                </c:ext>
              </c:extLst>
            </c:dLbl>
            <c:dLbl>
              <c:idx val="17"/>
              <c:tx>
                <c:rich>
                  <a:bodyPr/>
                  <a:lstStyle/>
                  <a:p>
                    <a:r>
                      <a:rPr lang="en-US" baseline="0"/>
                      <a:t> </a:t>
                    </a:r>
                    <a:fld id="{2841B38D-30F9-47A1-91FA-34A2523A0049}" type="VALUE">
                      <a:rPr lang="en-US" baseline="0"/>
                      <a:pPr/>
                      <a:t>[VALUE]</a:t>
                    </a:fld>
                    <a:endParaRPr lang="en-US" baseline="0"/>
                  </a:p>
                </c:rich>
              </c:tx>
              <c:showLegendKey val="0"/>
              <c:showVal val="1"/>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1-8570-4778-B238-2EED1937D453}"/>
                </c:ext>
              </c:extLst>
            </c:dLbl>
            <c:dLbl>
              <c:idx val="18"/>
              <c:layout>
                <c:manualLayout>
                  <c:x val="0"/>
                  <c:y val="-8.778860503906593E-3"/>
                </c:manualLayout>
              </c:layout>
              <c:tx>
                <c:rich>
                  <a:bodyPr/>
                  <a:lstStyle/>
                  <a:p>
                    <a:fld id="{01EDEFE5-FB95-4FE9-9A7A-C08FCB67CDAC}" type="VALUE">
                      <a:rPr lang="en-US" baseline="0"/>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2-8570-4778-B238-2EED1937D453}"/>
                </c:ext>
              </c:extLst>
            </c:dLbl>
            <c:spPr>
              <a:noFill/>
              <a:ln>
                <a:noFill/>
              </a:ln>
              <a:effectLst/>
            </c:spPr>
            <c:txPr>
              <a:bodyPr rot="0" spcFirstLastPara="1" vertOverflow="ellipsis" vert="horz" wrap="square" lIns="38100" tIns="19050" rIns="38100" bIns="19050" anchor="ctr" anchorCtr="1">
                <a:spAutoFit/>
              </a:bodyPr>
              <a:lstStyle/>
              <a:p>
                <a:pPr>
                  <a:defRPr sz="13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DataLabelsRange val="1"/>
                <c15:showLeaderLines val="0"/>
              </c:ext>
            </c:extLst>
          </c:dLbls>
          <c:cat>
            <c:strRef>
              <c:f>Sheet1!$R$5:$AJ$5</c:f>
              <c:strCache>
                <c:ptCount val="19"/>
                <c:pt idx="0">
                  <c:v>July</c:v>
                </c:pt>
                <c:pt idx="1">
                  <c:v>Aug</c:v>
                </c:pt>
                <c:pt idx="2">
                  <c:v>Sep</c:v>
                </c:pt>
                <c:pt idx="3">
                  <c:v>Oct</c:v>
                </c:pt>
                <c:pt idx="4">
                  <c:v>Nov</c:v>
                </c:pt>
                <c:pt idx="5">
                  <c:v>Dec</c:v>
                </c:pt>
                <c:pt idx="6">
                  <c:v>Jan</c:v>
                </c:pt>
                <c:pt idx="7">
                  <c:v>Feb</c:v>
                </c:pt>
                <c:pt idx="8">
                  <c:v>Mar</c:v>
                </c:pt>
                <c:pt idx="9">
                  <c:v>April</c:v>
                </c:pt>
                <c:pt idx="10">
                  <c:v>May</c:v>
                </c:pt>
                <c:pt idx="11">
                  <c:v>June</c:v>
                </c:pt>
                <c:pt idx="12">
                  <c:v>July</c:v>
                </c:pt>
                <c:pt idx="13">
                  <c:v>Aug</c:v>
                </c:pt>
                <c:pt idx="14">
                  <c:v>Sep</c:v>
                </c:pt>
                <c:pt idx="15">
                  <c:v>Oct</c:v>
                </c:pt>
                <c:pt idx="16">
                  <c:v>Nov</c:v>
                </c:pt>
                <c:pt idx="17">
                  <c:v>Dec</c:v>
                </c:pt>
                <c:pt idx="18">
                  <c:v>Jan</c:v>
                </c:pt>
              </c:strCache>
            </c:strRef>
          </c:cat>
          <c:val>
            <c:numRef>
              <c:f>Sheet1!$R$6:$AJ$6</c:f>
              <c:numCache>
                <c:formatCode>#,##0.00</c:formatCode>
                <c:ptCount val="19"/>
                <c:pt idx="0">
                  <c:v>3.6388244392884763</c:v>
                </c:pt>
                <c:pt idx="1">
                  <c:v>3.6960556844547563</c:v>
                </c:pt>
                <c:pt idx="2">
                  <c:v>3.6109822119102861</c:v>
                </c:pt>
                <c:pt idx="3">
                  <c:v>3.5653518948182521</c:v>
                </c:pt>
                <c:pt idx="4">
                  <c:v>3.5467904098994585</c:v>
                </c:pt>
                <c:pt idx="5">
                  <c:v>3.5220417633410674</c:v>
                </c:pt>
                <c:pt idx="6">
                  <c:v>3.5421500386697602</c:v>
                </c:pt>
                <c:pt idx="7">
                  <c:v>3.4207269914926526</c:v>
                </c:pt>
                <c:pt idx="8">
                  <c:v>3.5081206496519721</c:v>
                </c:pt>
                <c:pt idx="9">
                  <c:v>3.4733178654292343</c:v>
                </c:pt>
                <c:pt idx="10">
                  <c:v>3.4593967517401394</c:v>
                </c:pt>
                <c:pt idx="11">
                  <c:v>3.4423820572312454</c:v>
                </c:pt>
                <c:pt idx="12">
                  <c:v>3.4292343387470998</c:v>
                </c:pt>
                <c:pt idx="13">
                  <c:v>3.5668986852281517</c:v>
                </c:pt>
                <c:pt idx="14">
                  <c:v>3.4408352668213458</c:v>
                </c:pt>
                <c:pt idx="15">
                  <c:v>3.4091260634184066</c:v>
                </c:pt>
                <c:pt idx="16">
                  <c:v>3.4918793503480279</c:v>
                </c:pt>
                <c:pt idx="17">
                  <c:v>3.5344160866202627</c:v>
                </c:pt>
                <c:pt idx="18">
                  <c:v>3.5738592420726993</c:v>
                </c:pt>
              </c:numCache>
            </c:numRef>
          </c:val>
          <c:extLst>
            <c:ext xmlns:c15="http://schemas.microsoft.com/office/drawing/2012/chart" uri="{02D57815-91ED-43cb-92C2-25804820EDAC}">
              <c15:datalabelsRange>
                <c15:f>Sheet1!$H$6:$AB$6</c15:f>
                <c15:dlblRangeCache>
                  <c:ptCount val="21"/>
                  <c:pt idx="0">
                    <c:v>2.84</c:v>
                  </c:pt>
                  <c:pt idx="1">
                    <c:v>3.08</c:v>
                  </c:pt>
                  <c:pt idx="2">
                    <c:v>3.15</c:v>
                  </c:pt>
                  <c:pt idx="3">
                    <c:v>2.89</c:v>
                  </c:pt>
                  <c:pt idx="4">
                    <c:v>3.26</c:v>
                  </c:pt>
                  <c:pt idx="5">
                    <c:v>3.22</c:v>
                  </c:pt>
                  <c:pt idx="6">
                    <c:v>3.16</c:v>
                  </c:pt>
                  <c:pt idx="7">
                    <c:v>3.70</c:v>
                  </c:pt>
                  <c:pt idx="8">
                    <c:v>3.73</c:v>
                  </c:pt>
                  <c:pt idx="9">
                    <c:v>3.73</c:v>
                  </c:pt>
                  <c:pt idx="10">
                    <c:v>3.64</c:v>
                  </c:pt>
                  <c:pt idx="11">
                    <c:v>3.70</c:v>
                  </c:pt>
                  <c:pt idx="12">
                    <c:v>3.61</c:v>
                  </c:pt>
                  <c:pt idx="13">
                    <c:v>3.57</c:v>
                  </c:pt>
                  <c:pt idx="14">
                    <c:v>3.55</c:v>
                  </c:pt>
                  <c:pt idx="15">
                    <c:v>3.52</c:v>
                  </c:pt>
                  <c:pt idx="16">
                    <c:v>3.54</c:v>
                  </c:pt>
                  <c:pt idx="17">
                    <c:v>3.42</c:v>
                  </c:pt>
                  <c:pt idx="18">
                    <c:v>3.51</c:v>
                  </c:pt>
                  <c:pt idx="19">
                    <c:v>3.47</c:v>
                  </c:pt>
                  <c:pt idx="20">
                    <c:v>3.46</c:v>
                  </c:pt>
                </c15:dlblRangeCache>
              </c15:datalabelsRange>
            </c:ext>
            <c:ext xmlns:c16="http://schemas.microsoft.com/office/drawing/2014/chart" uri="{C3380CC4-5D6E-409C-BE32-E72D297353CC}">
              <c16:uniqueId val="{00000013-8570-4778-B238-2EED1937D453}"/>
            </c:ext>
          </c:extLst>
        </c:ser>
        <c:ser>
          <c:idx val="1"/>
          <c:order val="1"/>
          <c:tx>
            <c:strRef>
              <c:f>Sheet1!$A$7</c:f>
              <c:strCache>
                <c:ptCount val="1"/>
                <c:pt idx="0">
                  <c:v>Target</c:v>
                </c:pt>
              </c:strCache>
            </c:strRef>
          </c:tx>
          <c:spPr>
            <a:solidFill>
              <a:srgbClr val="0070C0"/>
            </a:solidFill>
            <a:ln>
              <a:noFill/>
            </a:ln>
            <a:effectLst/>
          </c:spPr>
          <c:invertIfNegative val="0"/>
          <c:cat>
            <c:strRef>
              <c:f>Sheet1!$R$5:$AJ$5</c:f>
              <c:strCache>
                <c:ptCount val="19"/>
                <c:pt idx="0">
                  <c:v>July</c:v>
                </c:pt>
                <c:pt idx="1">
                  <c:v>Aug</c:v>
                </c:pt>
                <c:pt idx="2">
                  <c:v>Sep</c:v>
                </c:pt>
                <c:pt idx="3">
                  <c:v>Oct</c:v>
                </c:pt>
                <c:pt idx="4">
                  <c:v>Nov</c:v>
                </c:pt>
                <c:pt idx="5">
                  <c:v>Dec</c:v>
                </c:pt>
                <c:pt idx="6">
                  <c:v>Jan</c:v>
                </c:pt>
                <c:pt idx="7">
                  <c:v>Feb</c:v>
                </c:pt>
                <c:pt idx="8">
                  <c:v>Mar</c:v>
                </c:pt>
                <c:pt idx="9">
                  <c:v>April</c:v>
                </c:pt>
                <c:pt idx="10">
                  <c:v>May</c:v>
                </c:pt>
                <c:pt idx="11">
                  <c:v>June</c:v>
                </c:pt>
                <c:pt idx="12">
                  <c:v>July</c:v>
                </c:pt>
                <c:pt idx="13">
                  <c:v>Aug</c:v>
                </c:pt>
                <c:pt idx="14">
                  <c:v>Sep</c:v>
                </c:pt>
                <c:pt idx="15">
                  <c:v>Oct</c:v>
                </c:pt>
                <c:pt idx="16">
                  <c:v>Nov</c:v>
                </c:pt>
                <c:pt idx="17">
                  <c:v>Dec</c:v>
                </c:pt>
                <c:pt idx="18">
                  <c:v>Jan</c:v>
                </c:pt>
              </c:strCache>
            </c:strRef>
          </c:cat>
          <c:val>
            <c:numRef>
              <c:f>Sheet1!$R$7:$AJ$7</c:f>
              <c:numCache>
                <c:formatCode>#,##0.00</c:formatCode>
                <c:ptCount val="19"/>
                <c:pt idx="0">
                  <c:v>4</c:v>
                </c:pt>
                <c:pt idx="1">
                  <c:v>4</c:v>
                </c:pt>
                <c:pt idx="2">
                  <c:v>4</c:v>
                </c:pt>
                <c:pt idx="3">
                  <c:v>4</c:v>
                </c:pt>
                <c:pt idx="4">
                  <c:v>4</c:v>
                </c:pt>
                <c:pt idx="5">
                  <c:v>4</c:v>
                </c:pt>
                <c:pt idx="6">
                  <c:v>4</c:v>
                </c:pt>
                <c:pt idx="7">
                  <c:v>4</c:v>
                </c:pt>
                <c:pt idx="8">
                  <c:v>4</c:v>
                </c:pt>
                <c:pt idx="9">
                  <c:v>4</c:v>
                </c:pt>
                <c:pt idx="10">
                  <c:v>4</c:v>
                </c:pt>
                <c:pt idx="11">
                  <c:v>4</c:v>
                </c:pt>
                <c:pt idx="12">
                  <c:v>4</c:v>
                </c:pt>
                <c:pt idx="13">
                  <c:v>4</c:v>
                </c:pt>
                <c:pt idx="14">
                  <c:v>4</c:v>
                </c:pt>
                <c:pt idx="15">
                  <c:v>4</c:v>
                </c:pt>
                <c:pt idx="16">
                  <c:v>4</c:v>
                </c:pt>
                <c:pt idx="17">
                  <c:v>4</c:v>
                </c:pt>
                <c:pt idx="18">
                  <c:v>4</c:v>
                </c:pt>
              </c:numCache>
            </c:numRef>
          </c:val>
          <c:extLst>
            <c:ext xmlns:c16="http://schemas.microsoft.com/office/drawing/2014/chart" uri="{C3380CC4-5D6E-409C-BE32-E72D297353CC}">
              <c16:uniqueId val="{00000014-8570-4778-B238-2EED1937D453}"/>
            </c:ext>
          </c:extLst>
        </c:ser>
        <c:dLbls>
          <c:showLegendKey val="0"/>
          <c:showVal val="0"/>
          <c:showCatName val="0"/>
          <c:showSerName val="0"/>
          <c:showPercent val="0"/>
          <c:showBubbleSize val="0"/>
        </c:dLbls>
        <c:gapWidth val="219"/>
        <c:overlap val="-27"/>
        <c:axId val="2110402143"/>
        <c:axId val="2110402559"/>
      </c:barChart>
      <c:catAx>
        <c:axId val="21104021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0402559"/>
        <c:crosses val="autoZero"/>
        <c:auto val="1"/>
        <c:lblAlgn val="ctr"/>
        <c:lblOffset val="100"/>
        <c:noMultiLvlLbl val="0"/>
      </c:catAx>
      <c:valAx>
        <c:axId val="2110402559"/>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040214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Expenditure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'[12 months rolling information on expenditure and income.xlsx]Sheet1'!$A$19</c:f>
              <c:strCache>
                <c:ptCount val="1"/>
                <c:pt idx="0">
                  <c:v>Charity Team</c:v>
                </c:pt>
              </c:strCache>
            </c:strRef>
          </c:tx>
          <c:spPr>
            <a:solidFill>
              <a:schemeClr val="accent1"/>
            </a:solidFill>
            <a:ln>
              <a:noFill/>
            </a:ln>
            <a:effectLst/>
          </c:spPr>
          <c:invertIfNegative val="0"/>
          <c:cat>
            <c:numRef>
              <c:f>'[12 months rolling information on expenditure and income.xlsx]Sheet1'!$F$18:$T$18</c:f>
              <c:numCache>
                <c:formatCode>mmm\-yy</c:formatCode>
                <c:ptCount val="12"/>
                <c:pt idx="0">
                  <c:v>45323</c:v>
                </c:pt>
                <c:pt idx="1">
                  <c:v>45352</c:v>
                </c:pt>
                <c:pt idx="2">
                  <c:v>45383</c:v>
                </c:pt>
                <c:pt idx="3">
                  <c:v>45413</c:v>
                </c:pt>
                <c:pt idx="4">
                  <c:v>45444</c:v>
                </c:pt>
                <c:pt idx="5">
                  <c:v>45474</c:v>
                </c:pt>
                <c:pt idx="6">
                  <c:v>45505</c:v>
                </c:pt>
                <c:pt idx="7">
                  <c:v>45536</c:v>
                </c:pt>
                <c:pt idx="8">
                  <c:v>45566</c:v>
                </c:pt>
                <c:pt idx="9">
                  <c:v>45597</c:v>
                </c:pt>
                <c:pt idx="10">
                  <c:v>45627</c:v>
                </c:pt>
                <c:pt idx="11">
                  <c:v>45658</c:v>
                </c:pt>
              </c:numCache>
            </c:numRef>
          </c:cat>
          <c:val>
            <c:numRef>
              <c:f>'[12 months rolling information on expenditure and income.xlsx]Sheet1'!$F$19:$T$19</c:f>
              <c:numCache>
                <c:formatCode>#,##0;\(#,##0\)</c:formatCode>
                <c:ptCount val="12"/>
                <c:pt idx="0">
                  <c:v>14569.98</c:v>
                </c:pt>
                <c:pt idx="1">
                  <c:v>644.79999999999995</c:v>
                </c:pt>
                <c:pt idx="2">
                  <c:v>11409</c:v>
                </c:pt>
                <c:pt idx="3">
                  <c:v>16285.51</c:v>
                </c:pt>
                <c:pt idx="4">
                  <c:v>14409</c:v>
                </c:pt>
                <c:pt idx="5">
                  <c:v>14409</c:v>
                </c:pt>
                <c:pt idx="6">
                  <c:v>16288</c:v>
                </c:pt>
                <c:pt idx="7">
                  <c:v>15198.24</c:v>
                </c:pt>
                <c:pt idx="8">
                  <c:v>15388.56</c:v>
                </c:pt>
                <c:pt idx="9">
                  <c:v>19728.759999999998</c:v>
                </c:pt>
                <c:pt idx="10">
                  <c:v>11996</c:v>
                </c:pt>
                <c:pt idx="11">
                  <c:v>11272.8</c:v>
                </c:pt>
              </c:numCache>
            </c:numRef>
          </c:val>
          <c:extLst>
            <c:ext xmlns:c16="http://schemas.microsoft.com/office/drawing/2014/chart" uri="{C3380CC4-5D6E-409C-BE32-E72D297353CC}">
              <c16:uniqueId val="{00000000-E552-4FBB-BEA0-57F2DA8FBB7A}"/>
            </c:ext>
          </c:extLst>
        </c:ser>
        <c:ser>
          <c:idx val="1"/>
          <c:order val="1"/>
          <c:tx>
            <c:strRef>
              <c:f>'[12 months rolling information on expenditure and income.xlsx]Sheet1'!$A$20</c:f>
              <c:strCache>
                <c:ptCount val="1"/>
                <c:pt idx="0">
                  <c:v>Governance</c:v>
                </c:pt>
              </c:strCache>
            </c:strRef>
          </c:tx>
          <c:spPr>
            <a:solidFill>
              <a:schemeClr val="accent2"/>
            </a:solidFill>
            <a:ln>
              <a:noFill/>
            </a:ln>
            <a:effectLst/>
          </c:spPr>
          <c:invertIfNegative val="0"/>
          <c:cat>
            <c:numRef>
              <c:f>'[12 months rolling information on expenditure and income.xlsx]Sheet1'!$F$18:$T$18</c:f>
              <c:numCache>
                <c:formatCode>mmm\-yy</c:formatCode>
                <c:ptCount val="12"/>
                <c:pt idx="0">
                  <c:v>45323</c:v>
                </c:pt>
                <c:pt idx="1">
                  <c:v>45352</c:v>
                </c:pt>
                <c:pt idx="2">
                  <c:v>45383</c:v>
                </c:pt>
                <c:pt idx="3">
                  <c:v>45413</c:v>
                </c:pt>
                <c:pt idx="4">
                  <c:v>45444</c:v>
                </c:pt>
                <c:pt idx="5">
                  <c:v>45474</c:v>
                </c:pt>
                <c:pt idx="6">
                  <c:v>45505</c:v>
                </c:pt>
                <c:pt idx="7">
                  <c:v>45536</c:v>
                </c:pt>
                <c:pt idx="8">
                  <c:v>45566</c:v>
                </c:pt>
                <c:pt idx="9">
                  <c:v>45597</c:v>
                </c:pt>
                <c:pt idx="10">
                  <c:v>45627</c:v>
                </c:pt>
                <c:pt idx="11">
                  <c:v>45658</c:v>
                </c:pt>
              </c:numCache>
            </c:numRef>
          </c:cat>
          <c:val>
            <c:numRef>
              <c:f>'[12 months rolling information on expenditure and income.xlsx]Sheet1'!$F$20:$T$20</c:f>
              <c:numCache>
                <c:formatCode>#,##0;\(#,##0\)</c:formatCode>
                <c:ptCount val="12"/>
                <c:pt idx="0">
                  <c:v>3644.55</c:v>
                </c:pt>
                <c:pt idx="1">
                  <c:v>29248.55</c:v>
                </c:pt>
                <c:pt idx="2">
                  <c:v>-17949.2</c:v>
                </c:pt>
                <c:pt idx="3">
                  <c:v>7555.82</c:v>
                </c:pt>
                <c:pt idx="4">
                  <c:v>7546</c:v>
                </c:pt>
                <c:pt idx="5">
                  <c:v>7546</c:v>
                </c:pt>
                <c:pt idx="6">
                  <c:v>7546</c:v>
                </c:pt>
                <c:pt idx="7">
                  <c:v>7711.81</c:v>
                </c:pt>
                <c:pt idx="8">
                  <c:v>7545.8</c:v>
                </c:pt>
                <c:pt idx="9">
                  <c:v>7780.31</c:v>
                </c:pt>
                <c:pt idx="10">
                  <c:v>8032.66</c:v>
                </c:pt>
                <c:pt idx="11">
                  <c:v>31547.05</c:v>
                </c:pt>
              </c:numCache>
            </c:numRef>
          </c:val>
          <c:extLst>
            <c:ext xmlns:c16="http://schemas.microsoft.com/office/drawing/2014/chart" uri="{C3380CC4-5D6E-409C-BE32-E72D297353CC}">
              <c16:uniqueId val="{00000001-E552-4FBB-BEA0-57F2DA8FBB7A}"/>
            </c:ext>
          </c:extLst>
        </c:ser>
        <c:ser>
          <c:idx val="2"/>
          <c:order val="2"/>
          <c:tx>
            <c:strRef>
              <c:f>'[12 months rolling information on expenditure and income.xlsx]Sheet1'!$A$21</c:f>
              <c:strCache>
                <c:ptCount val="1"/>
                <c:pt idx="0">
                  <c:v>Other expenditure</c:v>
                </c:pt>
              </c:strCache>
            </c:strRef>
          </c:tx>
          <c:spPr>
            <a:solidFill>
              <a:schemeClr val="accent3"/>
            </a:solidFill>
            <a:ln>
              <a:noFill/>
            </a:ln>
            <a:effectLst/>
          </c:spPr>
          <c:invertIfNegative val="0"/>
          <c:cat>
            <c:numRef>
              <c:f>'[12 months rolling information on expenditure and income.xlsx]Sheet1'!$F$18:$T$18</c:f>
              <c:numCache>
                <c:formatCode>mmm\-yy</c:formatCode>
                <c:ptCount val="12"/>
                <c:pt idx="0">
                  <c:v>45323</c:v>
                </c:pt>
                <c:pt idx="1">
                  <c:v>45352</c:v>
                </c:pt>
                <c:pt idx="2">
                  <c:v>45383</c:v>
                </c:pt>
                <c:pt idx="3">
                  <c:v>45413</c:v>
                </c:pt>
                <c:pt idx="4">
                  <c:v>45444</c:v>
                </c:pt>
                <c:pt idx="5">
                  <c:v>45474</c:v>
                </c:pt>
                <c:pt idx="6">
                  <c:v>45505</c:v>
                </c:pt>
                <c:pt idx="7">
                  <c:v>45536</c:v>
                </c:pt>
                <c:pt idx="8">
                  <c:v>45566</c:v>
                </c:pt>
                <c:pt idx="9">
                  <c:v>45597</c:v>
                </c:pt>
                <c:pt idx="10">
                  <c:v>45627</c:v>
                </c:pt>
                <c:pt idx="11">
                  <c:v>45658</c:v>
                </c:pt>
              </c:numCache>
            </c:numRef>
          </c:cat>
          <c:val>
            <c:numRef>
              <c:f>'[12 months rolling information on expenditure and income.xlsx]Sheet1'!$F$21:$T$21</c:f>
              <c:numCache>
                <c:formatCode>#,##0;\(#,##0\)</c:formatCode>
                <c:ptCount val="12"/>
                <c:pt idx="0">
                  <c:v>223669</c:v>
                </c:pt>
                <c:pt idx="1">
                  <c:v>45318</c:v>
                </c:pt>
                <c:pt idx="2">
                  <c:v>107589</c:v>
                </c:pt>
                <c:pt idx="3">
                  <c:v>28627</c:v>
                </c:pt>
                <c:pt idx="4">
                  <c:v>95144</c:v>
                </c:pt>
                <c:pt idx="5">
                  <c:v>42108</c:v>
                </c:pt>
                <c:pt idx="6">
                  <c:v>38527</c:v>
                </c:pt>
                <c:pt idx="7">
                  <c:v>117698.05999999998</c:v>
                </c:pt>
                <c:pt idx="8">
                  <c:v>152965.67000000001</c:v>
                </c:pt>
                <c:pt idx="9">
                  <c:v>70578.750000000015</c:v>
                </c:pt>
                <c:pt idx="10">
                  <c:v>39097.83</c:v>
                </c:pt>
                <c:pt idx="11">
                  <c:v>105651.36</c:v>
                </c:pt>
              </c:numCache>
            </c:numRef>
          </c:val>
          <c:extLst>
            <c:ext xmlns:c16="http://schemas.microsoft.com/office/drawing/2014/chart" uri="{C3380CC4-5D6E-409C-BE32-E72D297353CC}">
              <c16:uniqueId val="{00000002-E552-4FBB-BEA0-57F2DA8FBB7A}"/>
            </c:ext>
          </c:extLst>
        </c:ser>
        <c:dLbls>
          <c:showLegendKey val="0"/>
          <c:showVal val="0"/>
          <c:showCatName val="0"/>
          <c:showSerName val="0"/>
          <c:showPercent val="0"/>
          <c:showBubbleSize val="0"/>
        </c:dLbls>
        <c:gapWidth val="150"/>
        <c:overlap val="100"/>
        <c:axId val="1617814512"/>
        <c:axId val="1617817424"/>
      </c:barChart>
      <c:lineChart>
        <c:grouping val="standard"/>
        <c:varyColors val="0"/>
        <c:ser>
          <c:idx val="3"/>
          <c:order val="3"/>
          <c:tx>
            <c:strRef>
              <c:f>'[12 months rolling information on expenditure and income.xlsx]Sheet1'!$A$22</c:f>
              <c:strCache>
                <c:ptCount val="1"/>
                <c:pt idx="0">
                  <c:v>Total</c:v>
                </c:pt>
              </c:strCache>
            </c:strRef>
          </c:tx>
          <c:spPr>
            <a:ln w="28575" cap="rnd">
              <a:solidFill>
                <a:schemeClr val="accent4"/>
              </a:solidFill>
              <a:round/>
            </a:ln>
            <a:effectLst/>
          </c:spPr>
          <c:marker>
            <c:symbol val="none"/>
          </c:marker>
          <c:cat>
            <c:numRef>
              <c:f>'[12 months rolling information on expenditure and income.xlsx]Sheet1'!$F$18:$T$18</c:f>
              <c:numCache>
                <c:formatCode>mmm\-yy</c:formatCode>
                <c:ptCount val="12"/>
                <c:pt idx="0">
                  <c:v>45323</c:v>
                </c:pt>
                <c:pt idx="1">
                  <c:v>45352</c:v>
                </c:pt>
                <c:pt idx="2">
                  <c:v>45383</c:v>
                </c:pt>
                <c:pt idx="3">
                  <c:v>45413</c:v>
                </c:pt>
                <c:pt idx="4">
                  <c:v>45444</c:v>
                </c:pt>
                <c:pt idx="5">
                  <c:v>45474</c:v>
                </c:pt>
                <c:pt idx="6">
                  <c:v>45505</c:v>
                </c:pt>
                <c:pt idx="7">
                  <c:v>45536</c:v>
                </c:pt>
                <c:pt idx="8">
                  <c:v>45566</c:v>
                </c:pt>
                <c:pt idx="9">
                  <c:v>45597</c:v>
                </c:pt>
                <c:pt idx="10">
                  <c:v>45627</c:v>
                </c:pt>
                <c:pt idx="11">
                  <c:v>45658</c:v>
                </c:pt>
              </c:numCache>
            </c:numRef>
          </c:cat>
          <c:val>
            <c:numRef>
              <c:f>'[12 months rolling information on expenditure and income.xlsx]Sheet1'!$F$22:$T$22</c:f>
              <c:numCache>
                <c:formatCode>#,##0;\(#,##0\)</c:formatCode>
                <c:ptCount val="12"/>
                <c:pt idx="0">
                  <c:v>241883.53</c:v>
                </c:pt>
                <c:pt idx="1">
                  <c:v>75211.350000000006</c:v>
                </c:pt>
                <c:pt idx="2">
                  <c:v>101048.8</c:v>
                </c:pt>
                <c:pt idx="3">
                  <c:v>52468.33</c:v>
                </c:pt>
                <c:pt idx="4">
                  <c:v>117099</c:v>
                </c:pt>
                <c:pt idx="5">
                  <c:v>64063</c:v>
                </c:pt>
                <c:pt idx="6">
                  <c:v>62361</c:v>
                </c:pt>
                <c:pt idx="7">
                  <c:v>140608.10999999999</c:v>
                </c:pt>
                <c:pt idx="8">
                  <c:v>175900.03000000003</c:v>
                </c:pt>
                <c:pt idx="9">
                  <c:v>98087.82</c:v>
                </c:pt>
                <c:pt idx="10">
                  <c:v>59126.490000000005</c:v>
                </c:pt>
                <c:pt idx="11">
                  <c:v>148471.21</c:v>
                </c:pt>
              </c:numCache>
            </c:numRef>
          </c:val>
          <c:smooth val="0"/>
          <c:extLst>
            <c:ext xmlns:c16="http://schemas.microsoft.com/office/drawing/2014/chart" uri="{C3380CC4-5D6E-409C-BE32-E72D297353CC}">
              <c16:uniqueId val="{00000003-E552-4FBB-BEA0-57F2DA8FBB7A}"/>
            </c:ext>
          </c:extLst>
        </c:ser>
        <c:dLbls>
          <c:showLegendKey val="0"/>
          <c:showVal val="0"/>
          <c:showCatName val="0"/>
          <c:showSerName val="0"/>
          <c:showPercent val="0"/>
          <c:showBubbleSize val="0"/>
        </c:dLbls>
        <c:marker val="1"/>
        <c:smooth val="0"/>
        <c:axId val="1617814512"/>
        <c:axId val="1617817424"/>
      </c:lineChart>
      <c:dateAx>
        <c:axId val="1617814512"/>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817424"/>
        <c:crosses val="autoZero"/>
        <c:auto val="1"/>
        <c:lblOffset val="100"/>
        <c:baseTimeUnit val="months"/>
      </c:dateAx>
      <c:valAx>
        <c:axId val="1617817424"/>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8145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2125" cy="341313"/>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925" y="0"/>
            <a:ext cx="4302125" cy="341313"/>
          </a:xfrm>
          <a:prstGeom prst="rect">
            <a:avLst/>
          </a:prstGeom>
        </p:spPr>
        <p:txBody>
          <a:bodyPr vert="horz" lIns="91440" tIns="45720" rIns="91440" bIns="45720" rtlCol="0"/>
          <a:lstStyle>
            <a:lvl1pPr algn="r">
              <a:defRPr sz="1200"/>
            </a:lvl1pPr>
          </a:lstStyle>
          <a:p>
            <a:fld id="{DC3AF4A3-8DD2-43B3-BB1E-F15E04C703FF}" type="datetimeFigureOut">
              <a:rPr lang="en-GB" smtClean="0"/>
              <a:t>04/03/2025</a:t>
            </a:fld>
            <a:endParaRPr lang="en-GB" dirty="0"/>
          </a:p>
        </p:txBody>
      </p:sp>
      <p:sp>
        <p:nvSpPr>
          <p:cNvPr id="4" name="Footer Placeholder 3"/>
          <p:cNvSpPr>
            <a:spLocks noGrp="1"/>
          </p:cNvSpPr>
          <p:nvPr>
            <p:ph type="ftr" sz="quarter" idx="2"/>
          </p:nvPr>
        </p:nvSpPr>
        <p:spPr>
          <a:xfrm>
            <a:off x="0" y="6456363"/>
            <a:ext cx="4302125" cy="341312"/>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925" y="6456363"/>
            <a:ext cx="4302125" cy="341312"/>
          </a:xfrm>
          <a:prstGeom prst="rect">
            <a:avLst/>
          </a:prstGeom>
        </p:spPr>
        <p:txBody>
          <a:bodyPr vert="horz" lIns="91440" tIns="45720" rIns="91440" bIns="45720" rtlCol="0" anchor="b"/>
          <a:lstStyle>
            <a:lvl1pPr algn="r">
              <a:defRPr sz="1200"/>
            </a:lvl1pPr>
          </a:lstStyle>
          <a:p>
            <a:fld id="{4FF1BC89-592E-40AB-84FD-C1422EA8D1A0}" type="slidenum">
              <a:rPr lang="en-GB" smtClean="0"/>
              <a:t>‹#›</a:t>
            </a:fld>
            <a:endParaRPr lang="en-GB" dirty="0"/>
          </a:p>
        </p:txBody>
      </p:sp>
    </p:spTree>
    <p:extLst>
      <p:ext uri="{BB962C8B-B14F-4D97-AF65-F5344CB8AC3E}">
        <p14:creationId xmlns:p14="http://schemas.microsoft.com/office/powerpoint/2010/main" val="11861403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Slide Image Placeholder 7"/>
          <p:cNvSpPr>
            <a:spLocks noGrp="1" noRot="1" noChangeAspect="1"/>
          </p:cNvSpPr>
          <p:nvPr>
            <p:ph type="sldImg" idx="2"/>
          </p:nvPr>
        </p:nvSpPr>
        <p:spPr>
          <a:xfrm>
            <a:off x="282575" y="158750"/>
            <a:ext cx="9361488" cy="6480175"/>
          </a:xfrm>
          <a:prstGeom prst="rect">
            <a:avLst/>
          </a:prstGeom>
          <a:noFill/>
          <a:ln w="12700">
            <a:solidFill>
              <a:prstClr val="black"/>
            </a:solidFill>
          </a:ln>
        </p:spPr>
        <p:txBody>
          <a:bodyPr vert="horz" lIns="91418" tIns="45708" rIns="91418" bIns="45708" rtlCol="0" anchor="ctr"/>
          <a:lstStyle/>
          <a:p>
            <a:endParaRPr lang="en-GB" dirty="0"/>
          </a:p>
        </p:txBody>
      </p:sp>
      <p:sp>
        <p:nvSpPr>
          <p:cNvPr id="9" name="Notes Placeholder 8"/>
          <p:cNvSpPr>
            <a:spLocks noGrp="1"/>
          </p:cNvSpPr>
          <p:nvPr>
            <p:ph type="body" sz="quarter" idx="3"/>
          </p:nvPr>
        </p:nvSpPr>
        <p:spPr>
          <a:xfrm>
            <a:off x="992201" y="3271104"/>
            <a:ext cx="7942238" cy="2676455"/>
          </a:xfrm>
          <a:prstGeom prst="rect">
            <a:avLst/>
          </a:prstGeom>
        </p:spPr>
        <p:txBody>
          <a:bodyPr vert="horz" lIns="91418" tIns="45708" rIns="91418" bIns="4570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202409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2819993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439994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60893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41697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940572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83681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70E0DE7-4859-4640-9DC1-063A4A2111F4}" type="datetime1">
              <a:rPr lang="en-GB" smtClean="0"/>
              <a:t>04/03/2025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dirty="0"/>
          </a:p>
        </p:txBody>
      </p:sp>
    </p:spTree>
    <p:extLst>
      <p:ext uri="{BB962C8B-B14F-4D97-AF65-F5344CB8AC3E}">
        <p14:creationId xmlns:p14="http://schemas.microsoft.com/office/powerpoint/2010/main" val="11738409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79A42C-B9DA-458E-B83A-A0BA1B9D3ACC}" type="datetime1">
              <a:rPr lang="en-GB" smtClean="0"/>
              <a:t>04/03/2025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dirty="0"/>
          </a:p>
        </p:txBody>
      </p:sp>
    </p:spTree>
    <p:extLst>
      <p:ext uri="{BB962C8B-B14F-4D97-AF65-F5344CB8AC3E}">
        <p14:creationId xmlns:p14="http://schemas.microsoft.com/office/powerpoint/2010/main" val="3213262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1B375DC-6B8B-4CFC-9035-22E79CFA1242}" type="datetime1">
              <a:rPr lang="en-GB" smtClean="0"/>
              <a:t>04/03/2025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dirty="0"/>
          </a:p>
        </p:txBody>
      </p:sp>
    </p:spTree>
    <p:extLst>
      <p:ext uri="{BB962C8B-B14F-4D97-AF65-F5344CB8AC3E}">
        <p14:creationId xmlns:p14="http://schemas.microsoft.com/office/powerpoint/2010/main" val="1622947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EB6534-96B8-4624-9950-7ED269F7F56D}" type="datetime1">
              <a:rPr lang="en-GB" smtClean="0"/>
              <a:t>04/03/2025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dirty="0"/>
          </a:p>
        </p:txBody>
      </p:sp>
    </p:spTree>
    <p:extLst>
      <p:ext uri="{BB962C8B-B14F-4D97-AF65-F5344CB8AC3E}">
        <p14:creationId xmlns:p14="http://schemas.microsoft.com/office/powerpoint/2010/main" val="3665071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7305EE7-D034-401D-974C-F78847067D2B}" type="datetime1">
              <a:rPr lang="en-GB" smtClean="0"/>
              <a:t>04/03/2025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dirty="0"/>
          </a:p>
        </p:txBody>
      </p:sp>
    </p:spTree>
    <p:extLst>
      <p:ext uri="{BB962C8B-B14F-4D97-AF65-F5344CB8AC3E}">
        <p14:creationId xmlns:p14="http://schemas.microsoft.com/office/powerpoint/2010/main" val="1924549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6D7779D-E082-4A02-8394-56A5898D0817}" type="datetime1">
              <a:rPr lang="en-GB" smtClean="0"/>
              <a:t>04/03/2025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4F21F8-718F-45FB-B255-FFD078EF54AA}" type="slidenum">
              <a:rPr lang="en-GB" smtClean="0"/>
              <a:t>‹#›</a:t>
            </a:fld>
            <a:endParaRPr lang="en-GB" dirty="0"/>
          </a:p>
        </p:txBody>
      </p:sp>
    </p:spTree>
    <p:extLst>
      <p:ext uri="{BB962C8B-B14F-4D97-AF65-F5344CB8AC3E}">
        <p14:creationId xmlns:p14="http://schemas.microsoft.com/office/powerpoint/2010/main" val="3193508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42D1FA6-B41B-4DD0-82A1-8497548A9EF5}" type="datetime1">
              <a:rPr lang="en-GB" smtClean="0"/>
              <a:t>04/03/2025</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B44F21F8-718F-45FB-B255-FFD078EF54AA}" type="slidenum">
              <a:rPr lang="en-GB" smtClean="0"/>
              <a:t>‹#›</a:t>
            </a:fld>
            <a:endParaRPr lang="en-GB" dirty="0"/>
          </a:p>
        </p:txBody>
      </p:sp>
    </p:spTree>
    <p:extLst>
      <p:ext uri="{BB962C8B-B14F-4D97-AF65-F5344CB8AC3E}">
        <p14:creationId xmlns:p14="http://schemas.microsoft.com/office/powerpoint/2010/main" val="3656587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CF95F65-BAE3-4809-96FF-9A27477FB8EA}" type="datetime1">
              <a:rPr lang="en-GB" smtClean="0"/>
              <a:t>04/03/2025</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B44F21F8-718F-45FB-B255-FFD078EF54AA}" type="slidenum">
              <a:rPr lang="en-GB" smtClean="0"/>
              <a:t>‹#›</a:t>
            </a:fld>
            <a:endParaRPr lang="en-GB" dirty="0"/>
          </a:p>
        </p:txBody>
      </p:sp>
    </p:spTree>
    <p:extLst>
      <p:ext uri="{BB962C8B-B14F-4D97-AF65-F5344CB8AC3E}">
        <p14:creationId xmlns:p14="http://schemas.microsoft.com/office/powerpoint/2010/main" val="961380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4AE580-02EC-4D0C-8AB3-DF86EC3B6AC6}" type="datetime1">
              <a:rPr lang="en-GB" smtClean="0"/>
              <a:t>04/03/2025</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B44F21F8-718F-45FB-B255-FFD078EF54AA}" type="slidenum">
              <a:rPr lang="en-GB" smtClean="0"/>
              <a:t>‹#›</a:t>
            </a:fld>
            <a:endParaRPr lang="en-GB" dirty="0"/>
          </a:p>
        </p:txBody>
      </p:sp>
    </p:spTree>
    <p:extLst>
      <p:ext uri="{BB962C8B-B14F-4D97-AF65-F5344CB8AC3E}">
        <p14:creationId xmlns:p14="http://schemas.microsoft.com/office/powerpoint/2010/main" val="3617790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E35B4F5-DD82-4F7A-8380-FAD6714A1E8E}" type="datetime1">
              <a:rPr lang="en-GB" smtClean="0"/>
              <a:t>04/03/2025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4F21F8-718F-45FB-B255-FFD078EF54AA}" type="slidenum">
              <a:rPr lang="en-GB" smtClean="0"/>
              <a:t>‹#›</a:t>
            </a:fld>
            <a:endParaRPr lang="en-GB" dirty="0"/>
          </a:p>
        </p:txBody>
      </p:sp>
    </p:spTree>
    <p:extLst>
      <p:ext uri="{BB962C8B-B14F-4D97-AF65-F5344CB8AC3E}">
        <p14:creationId xmlns:p14="http://schemas.microsoft.com/office/powerpoint/2010/main" val="3431414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E3D80FA-07C5-4F51-8F57-BEB96886D98D}" type="datetime1">
              <a:rPr lang="en-GB" smtClean="0"/>
              <a:t>04/03/2025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4F21F8-718F-45FB-B255-FFD078EF54AA}" type="slidenum">
              <a:rPr lang="en-GB" smtClean="0"/>
              <a:t>‹#›</a:t>
            </a:fld>
            <a:endParaRPr lang="en-GB" dirty="0"/>
          </a:p>
        </p:txBody>
      </p:sp>
    </p:spTree>
    <p:extLst>
      <p:ext uri="{BB962C8B-B14F-4D97-AF65-F5344CB8AC3E}">
        <p14:creationId xmlns:p14="http://schemas.microsoft.com/office/powerpoint/2010/main" val="3859204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62ED2B-611C-432E-98D6-CDB1CE29EB40}" type="datetime1">
              <a:rPr lang="en-GB" smtClean="0"/>
              <a:t>04/03/2025</a:t>
            </a:fld>
            <a:endParaRPr lang="en-GB" dirty="0"/>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4F21F8-718F-45FB-B255-FFD078EF54AA}" type="slidenum">
              <a:rPr lang="en-GB" smtClean="0"/>
              <a:t>‹#›</a:t>
            </a:fld>
            <a:endParaRPr lang="en-GB" dirty="0"/>
          </a:p>
        </p:txBody>
      </p:sp>
    </p:spTree>
    <p:extLst>
      <p:ext uri="{BB962C8B-B14F-4D97-AF65-F5344CB8AC3E}">
        <p14:creationId xmlns:p14="http://schemas.microsoft.com/office/powerpoint/2010/main" val="6377107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chart" Target="../charts/chart8.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chart" Target="../charts/chart10.xml"/><Relationship Id="rId4" Type="http://schemas.openxmlformats.org/officeDocument/2006/relationships/chart" Target="../charts/chart9.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chart" Target="../charts/chart2.xml"/><Relationship Id="rId5" Type="http://schemas.openxmlformats.org/officeDocument/2006/relationships/image" Target="../media/image5.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9773" y="476672"/>
            <a:ext cx="9905218" cy="5571763"/>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887" dirty="0">
              <a:solidFill>
                <a:srgbClr val="1F355E"/>
              </a:solidFill>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355261" y="920823"/>
            <a:ext cx="2081949" cy="530693"/>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358542" y="5241433"/>
            <a:ext cx="1818383" cy="562539"/>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1371933" y="3809726"/>
            <a:ext cx="9946777" cy="2940126"/>
          </a:xfrm>
          <a:prstGeom prst="rect">
            <a:avLst/>
          </a:prstGeom>
        </p:spPr>
      </p:pic>
      <p:sp>
        <p:nvSpPr>
          <p:cNvPr id="3" name="TextBox 2"/>
          <p:cNvSpPr txBox="1"/>
          <p:nvPr/>
        </p:nvSpPr>
        <p:spPr>
          <a:xfrm>
            <a:off x="395211" y="2368758"/>
            <a:ext cx="5493893" cy="1777410"/>
          </a:xfrm>
          <a:prstGeom prst="rect">
            <a:avLst/>
          </a:prstGeom>
          <a:noFill/>
        </p:spPr>
        <p:txBody>
          <a:bodyPr wrap="square" rtlCol="0">
            <a:spAutoFit/>
          </a:bodyPr>
          <a:lstStyle/>
          <a:p>
            <a:r>
              <a:rPr lang="en-GB" sz="2275" dirty="0">
                <a:solidFill>
                  <a:schemeClr val="bg1"/>
                </a:solidFill>
              </a:rPr>
              <a:t>Charitable Funds Finance Update Report</a:t>
            </a:r>
          </a:p>
          <a:p>
            <a:endParaRPr lang="en-GB" sz="2275" dirty="0">
              <a:solidFill>
                <a:schemeClr val="bg1"/>
              </a:solidFill>
            </a:endParaRPr>
          </a:p>
          <a:p>
            <a:r>
              <a:rPr lang="en-GB" sz="1600" dirty="0">
                <a:solidFill>
                  <a:schemeClr val="bg1"/>
                </a:solidFill>
              </a:rPr>
              <a:t>Alison McLennan</a:t>
            </a:r>
          </a:p>
          <a:p>
            <a:r>
              <a:rPr lang="en-GB" sz="1600" dirty="0">
                <a:solidFill>
                  <a:schemeClr val="bg1"/>
                </a:solidFill>
              </a:rPr>
              <a:t>Assistant Director of Finance &amp; Performance</a:t>
            </a:r>
          </a:p>
          <a:p>
            <a:r>
              <a:rPr lang="en-GB" sz="1600" dirty="0">
                <a:solidFill>
                  <a:schemeClr val="bg1"/>
                </a:solidFill>
              </a:rPr>
              <a:t>Agenda Item 5.1</a:t>
            </a:r>
          </a:p>
          <a:p>
            <a:r>
              <a:rPr lang="en-GB" sz="1600" dirty="0">
                <a:solidFill>
                  <a:schemeClr val="bg1"/>
                </a:solidFill>
              </a:rPr>
              <a:t>18</a:t>
            </a:r>
            <a:r>
              <a:rPr lang="en-GB" sz="1600" baseline="30000" dirty="0">
                <a:solidFill>
                  <a:schemeClr val="bg1"/>
                </a:solidFill>
              </a:rPr>
              <a:t>th</a:t>
            </a:r>
            <a:r>
              <a:rPr lang="en-GB" sz="1600" dirty="0">
                <a:solidFill>
                  <a:schemeClr val="bg1"/>
                </a:solidFill>
              </a:rPr>
              <a:t> March 2025</a:t>
            </a:r>
          </a:p>
        </p:txBody>
      </p:sp>
      <p:pic>
        <p:nvPicPr>
          <p:cNvPr id="5" name="Picture 4"/>
          <p:cNvPicPr>
            <a:picLocks noChangeAspect="1"/>
          </p:cNvPicPr>
          <p:nvPr/>
        </p:nvPicPr>
        <p:blipFill>
          <a:blip r:embed="rId5"/>
          <a:stretch>
            <a:fillRect/>
          </a:stretch>
        </p:blipFill>
        <p:spPr>
          <a:xfrm>
            <a:off x="6465168" y="892007"/>
            <a:ext cx="2571775" cy="1119017"/>
          </a:xfrm>
          <a:prstGeom prst="rect">
            <a:avLst/>
          </a:prstGeom>
        </p:spPr>
      </p:pic>
      <p:pic>
        <p:nvPicPr>
          <p:cNvPr id="10" name="Picture 9"/>
          <p:cNvPicPr>
            <a:picLocks noChangeAspect="1"/>
          </p:cNvPicPr>
          <p:nvPr/>
        </p:nvPicPr>
        <p:blipFill>
          <a:blip r:embed="rId6"/>
          <a:stretch>
            <a:fillRect/>
          </a:stretch>
        </p:blipFill>
        <p:spPr>
          <a:xfrm>
            <a:off x="8451155" y="4918147"/>
            <a:ext cx="1171575" cy="885825"/>
          </a:xfrm>
          <a:prstGeom prst="rect">
            <a:avLst/>
          </a:prstGeom>
        </p:spPr>
      </p:pic>
    </p:spTree>
    <p:extLst>
      <p:ext uri="{BB962C8B-B14F-4D97-AF65-F5344CB8AC3E}">
        <p14:creationId xmlns:p14="http://schemas.microsoft.com/office/powerpoint/2010/main" val="34956289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1"/>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FUND USAGE</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10</a:t>
              </a:r>
            </a:p>
          </p:txBody>
        </p:sp>
      </p:grpSp>
      <p:sp>
        <p:nvSpPr>
          <p:cNvPr id="14" name="Rounded Rectangle 13"/>
          <p:cNvSpPr/>
          <p:nvPr/>
        </p:nvSpPr>
        <p:spPr>
          <a:xfrm>
            <a:off x="200472" y="520967"/>
            <a:ext cx="9445369" cy="4738332"/>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dirty="0">
              <a:solidFill>
                <a:schemeClr val="tx1"/>
              </a:solidFill>
            </a:endParaRPr>
          </a:p>
        </p:txBody>
      </p:sp>
      <p:sp>
        <p:nvSpPr>
          <p:cNvPr id="2" name="Rounded Rectangle 1"/>
          <p:cNvSpPr/>
          <p:nvPr/>
        </p:nvSpPr>
        <p:spPr>
          <a:xfrm>
            <a:off x="164467" y="5375602"/>
            <a:ext cx="9517377" cy="78248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rgbClr val="7F7F7F"/>
                </a:solidFill>
              </a:rPr>
              <a:t>Dormant funds number 126 and account for 47% of the funds covering 15% of the total fund value.  There were 104 dormant funds in the same period last year (Jan 2024).</a:t>
            </a:r>
          </a:p>
        </p:txBody>
      </p:sp>
      <p:pic>
        <p:nvPicPr>
          <p:cNvPr id="5" name="Picture 4"/>
          <p:cNvPicPr>
            <a:picLocks noChangeAspect="1"/>
          </p:cNvPicPr>
          <p:nvPr/>
        </p:nvPicPr>
        <p:blipFill>
          <a:blip r:embed="rId2"/>
          <a:stretch>
            <a:fillRect/>
          </a:stretch>
        </p:blipFill>
        <p:spPr>
          <a:xfrm>
            <a:off x="115888" y="6253149"/>
            <a:ext cx="1733639" cy="571529"/>
          </a:xfrm>
          <a:prstGeom prst="rect">
            <a:avLst/>
          </a:prstGeom>
        </p:spPr>
      </p:pic>
      <p:pic>
        <p:nvPicPr>
          <p:cNvPr id="15" name="Picture 14"/>
          <p:cNvPicPr>
            <a:picLocks noChangeAspect="1"/>
          </p:cNvPicPr>
          <p:nvPr/>
        </p:nvPicPr>
        <p:blipFill>
          <a:blip r:embed="rId3"/>
          <a:stretch>
            <a:fillRect/>
          </a:stretch>
        </p:blipFill>
        <p:spPr>
          <a:xfrm>
            <a:off x="9033217" y="6205749"/>
            <a:ext cx="818584" cy="618929"/>
          </a:xfrm>
          <a:prstGeom prst="rect">
            <a:avLst/>
          </a:prstGeom>
        </p:spPr>
      </p:pic>
      <p:graphicFrame>
        <p:nvGraphicFramePr>
          <p:cNvPr id="4" name="Chart 3">
            <a:extLst>
              <a:ext uri="{FF2B5EF4-FFF2-40B4-BE49-F238E27FC236}">
                <a16:creationId xmlns:a16="http://schemas.microsoft.com/office/drawing/2014/main" id="{3BCB04D8-0982-41B7-82B2-F35852B77837}"/>
              </a:ext>
            </a:extLst>
          </p:cNvPr>
          <p:cNvGraphicFramePr>
            <a:graphicFrameLocks/>
          </p:cNvGraphicFramePr>
          <p:nvPr>
            <p:extLst>
              <p:ext uri="{D42A27DB-BD31-4B8C-83A1-F6EECF244321}">
                <p14:modId xmlns:p14="http://schemas.microsoft.com/office/powerpoint/2010/main" val="3103409313"/>
              </p:ext>
            </p:extLst>
          </p:nvPr>
        </p:nvGraphicFramePr>
        <p:xfrm>
          <a:off x="1218818" y="520967"/>
          <a:ext cx="7408673" cy="458152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3693133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44517" y="4874119"/>
            <a:ext cx="4724959" cy="1744452"/>
          </a:xfrm>
          <a:prstGeom prst="rect">
            <a:avLst/>
          </a:prstGeom>
        </p:spPr>
      </p:pic>
      <p:sp>
        <p:nvSpPr>
          <p:cNvPr id="12" name="TextBox 11"/>
          <p:cNvSpPr txBox="1"/>
          <p:nvPr/>
        </p:nvSpPr>
        <p:spPr>
          <a:xfrm>
            <a:off x="344488" y="5018133"/>
            <a:ext cx="4652951" cy="1600438"/>
          </a:xfrm>
          <a:prstGeom prst="rect">
            <a:avLst/>
          </a:prstGeom>
          <a:noFill/>
        </p:spPr>
        <p:txBody>
          <a:bodyPr wrap="square" rtlCol="0">
            <a:spAutoFit/>
          </a:bodyPr>
          <a:lstStyle/>
          <a:p>
            <a:r>
              <a:rPr lang="en-GB" sz="1600" dirty="0"/>
              <a:t>Update on funds dormant since 2019/20.  One fund has closed since last update. All fund managers have been contacted again in February 2025, following the new escalation process agreed previously by CFC. The Charitable funds Finance Manager to also review.</a:t>
            </a:r>
          </a:p>
          <a:p>
            <a:endParaRPr lang="en-GB" dirty="0"/>
          </a:p>
        </p:txBody>
      </p:sp>
      <p:pic>
        <p:nvPicPr>
          <p:cNvPr id="29" name="Picture 28"/>
          <p:cNvPicPr>
            <a:picLocks noChangeAspect="1"/>
          </p:cNvPicPr>
          <p:nvPr/>
        </p:nvPicPr>
        <p:blipFill>
          <a:blip r:embed="rId3"/>
          <a:stretch>
            <a:fillRect/>
          </a:stretch>
        </p:blipFill>
        <p:spPr>
          <a:xfrm>
            <a:off x="649290" y="769790"/>
            <a:ext cx="4097529" cy="4027362"/>
          </a:xfrm>
          <a:prstGeom prst="rect">
            <a:avLst/>
          </a:prstGeom>
        </p:spPr>
      </p:pic>
      <p:grpSp>
        <p:nvGrpSpPr>
          <p:cNvPr id="4" name="Group 3"/>
          <p:cNvGrpSpPr/>
          <p:nvPr/>
        </p:nvGrpSpPr>
        <p:grpSpPr>
          <a:xfrm>
            <a:off x="0" y="1"/>
            <a:ext cx="9906000" cy="404663"/>
            <a:chOff x="0" y="1"/>
            <a:chExt cx="9906000" cy="404663"/>
          </a:xfrm>
        </p:grpSpPr>
        <p:sp>
          <p:nvSpPr>
            <p:cNvPr id="5"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AGE OF DORMANT FUNDS</a:t>
              </a:r>
            </a:p>
          </p:txBody>
        </p:sp>
        <p:sp>
          <p:nvSpPr>
            <p:cNvPr id="6" name="TextBox 22"/>
            <p:cNvSpPr txBox="1">
              <a:spLocks noChangeArrowheads="1"/>
            </p:cNvSpPr>
            <p:nvPr/>
          </p:nvSpPr>
          <p:spPr bwMode="auto">
            <a:xfrm>
              <a:off x="9129464"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11</a:t>
              </a:r>
            </a:p>
          </p:txBody>
        </p:sp>
      </p:grpSp>
      <p:pic>
        <p:nvPicPr>
          <p:cNvPr id="8" name="Picture 7"/>
          <p:cNvPicPr>
            <a:picLocks noChangeAspect="1"/>
          </p:cNvPicPr>
          <p:nvPr/>
        </p:nvPicPr>
        <p:blipFill>
          <a:blip r:embed="rId3"/>
          <a:stretch>
            <a:fillRect/>
          </a:stretch>
        </p:blipFill>
        <p:spPr>
          <a:xfrm>
            <a:off x="5119736" y="572045"/>
            <a:ext cx="4320480" cy="5419814"/>
          </a:xfrm>
          <a:prstGeom prst="rect">
            <a:avLst/>
          </a:prstGeom>
        </p:spPr>
      </p:pic>
      <p:sp>
        <p:nvSpPr>
          <p:cNvPr id="10" name="TextBox 9"/>
          <p:cNvSpPr txBox="1"/>
          <p:nvPr/>
        </p:nvSpPr>
        <p:spPr>
          <a:xfrm>
            <a:off x="5457056" y="996065"/>
            <a:ext cx="3312368" cy="646331"/>
          </a:xfrm>
          <a:prstGeom prst="rect">
            <a:avLst/>
          </a:prstGeom>
          <a:noFill/>
        </p:spPr>
        <p:txBody>
          <a:bodyPr wrap="square" rtlCol="0">
            <a:spAutoFit/>
          </a:bodyPr>
          <a:lstStyle/>
          <a:p>
            <a:r>
              <a:rPr lang="en-GB" b="1" dirty="0"/>
              <a:t>List of Funds Dormant since 2019/20</a:t>
            </a:r>
          </a:p>
        </p:txBody>
      </p:sp>
      <p:sp>
        <p:nvSpPr>
          <p:cNvPr id="11" name="TextBox 10"/>
          <p:cNvSpPr txBox="1"/>
          <p:nvPr/>
        </p:nvSpPr>
        <p:spPr>
          <a:xfrm>
            <a:off x="1136576" y="4482696"/>
            <a:ext cx="2303084" cy="276999"/>
          </a:xfrm>
          <a:prstGeom prst="rect">
            <a:avLst/>
          </a:prstGeom>
          <a:noFill/>
        </p:spPr>
        <p:txBody>
          <a:bodyPr wrap="square" rtlCol="0">
            <a:spAutoFit/>
          </a:bodyPr>
          <a:lstStyle/>
          <a:p>
            <a:r>
              <a:rPr lang="en-GB" sz="1200" dirty="0"/>
              <a:t>* As at 31.01.25</a:t>
            </a:r>
          </a:p>
        </p:txBody>
      </p:sp>
      <p:sp>
        <p:nvSpPr>
          <p:cNvPr id="13" name="TextBox 12"/>
          <p:cNvSpPr txBox="1"/>
          <p:nvPr/>
        </p:nvSpPr>
        <p:spPr>
          <a:xfrm>
            <a:off x="1064568" y="916535"/>
            <a:ext cx="3384376" cy="923330"/>
          </a:xfrm>
          <a:prstGeom prst="rect">
            <a:avLst/>
          </a:prstGeom>
          <a:noFill/>
        </p:spPr>
        <p:txBody>
          <a:bodyPr wrap="square" rtlCol="0">
            <a:spAutoFit/>
          </a:bodyPr>
          <a:lstStyle/>
          <a:p>
            <a:r>
              <a:rPr lang="en-GB" b="1" dirty="0">
                <a:solidFill>
                  <a:srgbClr val="363636"/>
                </a:solidFill>
                <a:latin typeface="Calibri" panose="020F0502020204030204" pitchFamily="34" charset="0"/>
              </a:rPr>
              <a:t>2024/25 Dormant Funds also of those dormant funds, which were also in Previous Financial Years</a:t>
            </a:r>
            <a:endParaRPr lang="en-GB" b="1" dirty="0"/>
          </a:p>
        </p:txBody>
      </p:sp>
      <p:pic>
        <p:nvPicPr>
          <p:cNvPr id="14" name="Picture 13"/>
          <p:cNvPicPr>
            <a:picLocks noChangeAspect="1"/>
          </p:cNvPicPr>
          <p:nvPr/>
        </p:nvPicPr>
        <p:blipFill>
          <a:blip r:embed="rId4"/>
          <a:stretch>
            <a:fillRect/>
          </a:stretch>
        </p:blipFill>
        <p:spPr>
          <a:xfrm>
            <a:off x="106376" y="6276833"/>
            <a:ext cx="1733639" cy="571529"/>
          </a:xfrm>
          <a:prstGeom prst="rect">
            <a:avLst/>
          </a:prstGeom>
        </p:spPr>
      </p:pic>
      <p:pic>
        <p:nvPicPr>
          <p:cNvPr id="16" name="Picture 15"/>
          <p:cNvPicPr>
            <a:picLocks noChangeAspect="1"/>
          </p:cNvPicPr>
          <p:nvPr/>
        </p:nvPicPr>
        <p:blipFill>
          <a:blip r:embed="rId5"/>
          <a:stretch>
            <a:fillRect/>
          </a:stretch>
        </p:blipFill>
        <p:spPr>
          <a:xfrm>
            <a:off x="8900812" y="6014816"/>
            <a:ext cx="974095" cy="736511"/>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2606104612"/>
              </p:ext>
            </p:extLst>
          </p:nvPr>
        </p:nvGraphicFramePr>
        <p:xfrm>
          <a:off x="1424607" y="2060846"/>
          <a:ext cx="2592289" cy="2290189"/>
        </p:xfrm>
        <a:graphic>
          <a:graphicData uri="http://schemas.openxmlformats.org/drawingml/2006/table">
            <a:tbl>
              <a:tblPr/>
              <a:tblGrid>
                <a:gridCol w="679946">
                  <a:extLst>
                    <a:ext uri="{9D8B030D-6E8A-4147-A177-3AD203B41FA5}">
                      <a16:colId xmlns:a16="http://schemas.microsoft.com/office/drawing/2014/main" val="2431008820"/>
                    </a:ext>
                  </a:extLst>
                </a:gridCol>
                <a:gridCol w="949089">
                  <a:extLst>
                    <a:ext uri="{9D8B030D-6E8A-4147-A177-3AD203B41FA5}">
                      <a16:colId xmlns:a16="http://schemas.microsoft.com/office/drawing/2014/main" val="1574751219"/>
                    </a:ext>
                  </a:extLst>
                </a:gridCol>
                <a:gridCol w="963254">
                  <a:extLst>
                    <a:ext uri="{9D8B030D-6E8A-4147-A177-3AD203B41FA5}">
                      <a16:colId xmlns:a16="http://schemas.microsoft.com/office/drawing/2014/main" val="3940341078"/>
                    </a:ext>
                  </a:extLst>
                </a:gridCol>
              </a:tblGrid>
              <a:tr h="640875">
                <a:tc>
                  <a:txBody>
                    <a:bodyPr/>
                    <a:lstStyle/>
                    <a:p>
                      <a:pPr algn="ctr" rtl="0" fontAlgn="ctr"/>
                      <a:r>
                        <a:rPr lang="en-GB" sz="1300" b="1" i="0" u="none" strike="noStrike" dirty="0">
                          <a:solidFill>
                            <a:srgbClr val="FFFFFF"/>
                          </a:solidFill>
                          <a:effectLst/>
                          <a:latin typeface="Calibri" panose="020F0502020204030204" pitchFamily="34" charset="0"/>
                        </a:rPr>
                        <a:t>Year</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rtl="0" fontAlgn="ctr"/>
                      <a:r>
                        <a:rPr lang="en-GB" sz="1300" b="1" i="0" u="none" strike="noStrike">
                          <a:solidFill>
                            <a:srgbClr val="FFFFFF"/>
                          </a:solidFill>
                          <a:effectLst/>
                          <a:latin typeface="Calibri" panose="020F0502020204030204" pitchFamily="34" charset="0"/>
                        </a:rPr>
                        <a:t>Number of Funds</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rtl="0" fontAlgn="ctr"/>
                      <a:r>
                        <a:rPr lang="en-GB" sz="1300" b="1" i="0" u="none" strike="noStrike">
                          <a:solidFill>
                            <a:srgbClr val="FFFFFF"/>
                          </a:solidFill>
                          <a:effectLst/>
                          <a:latin typeface="Calibri" panose="020F0502020204030204" pitchFamily="34" charset="0"/>
                        </a:rPr>
                        <a:t>Value</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2866225205"/>
                  </a:ext>
                </a:extLst>
              </a:tr>
              <a:tr h="273315">
                <a:tc>
                  <a:txBody>
                    <a:bodyPr/>
                    <a:lstStyle/>
                    <a:p>
                      <a:pPr algn="l" fontAlgn="ctr"/>
                      <a:r>
                        <a:rPr lang="en-GB" sz="900" b="0" i="0" u="none" strike="noStrike">
                          <a:solidFill>
                            <a:srgbClr val="363636"/>
                          </a:solidFill>
                          <a:effectLst/>
                          <a:latin typeface="Calibri" panose="020F0502020204030204" pitchFamily="34" charset="0"/>
                        </a:rPr>
                        <a:t>2024/25</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900" b="0" i="0" u="none" strike="noStrike">
                          <a:solidFill>
                            <a:srgbClr val="363636"/>
                          </a:solidFill>
                          <a:effectLst/>
                          <a:latin typeface="Calibri" panose="020F0502020204030204" pitchFamily="34" charset="0"/>
                        </a:rPr>
                        <a:t>126</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GB" sz="900" b="0" i="0" u="none" strike="noStrike">
                          <a:solidFill>
                            <a:srgbClr val="363636"/>
                          </a:solidFill>
                          <a:effectLst/>
                          <a:latin typeface="Calibri" panose="020F0502020204030204" pitchFamily="34" charset="0"/>
                        </a:rPr>
                        <a:t>796,034</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719901527"/>
                  </a:ext>
                </a:extLst>
              </a:tr>
              <a:tr h="273315">
                <a:tc>
                  <a:txBody>
                    <a:bodyPr/>
                    <a:lstStyle/>
                    <a:p>
                      <a:pPr algn="l" fontAlgn="ctr"/>
                      <a:r>
                        <a:rPr lang="en-GB" sz="900" b="0" i="0" u="none" strike="noStrike">
                          <a:solidFill>
                            <a:srgbClr val="363636"/>
                          </a:solidFill>
                          <a:effectLst/>
                          <a:latin typeface="Calibri" panose="020F0502020204030204" pitchFamily="34" charset="0"/>
                        </a:rPr>
                        <a:t>2023/24</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a:solidFill>
                            <a:srgbClr val="363636"/>
                          </a:solidFill>
                          <a:effectLst/>
                          <a:latin typeface="Calibri" panose="020F0502020204030204" pitchFamily="34" charset="0"/>
                        </a:rPr>
                        <a:t>71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900" b="0" i="0" u="none" strike="noStrike">
                          <a:solidFill>
                            <a:srgbClr val="363636"/>
                          </a:solidFill>
                          <a:effectLst/>
                          <a:latin typeface="Calibri" panose="020F0502020204030204" pitchFamily="34" charset="0"/>
                        </a:rPr>
                        <a:t>255,371</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301765631"/>
                  </a:ext>
                </a:extLst>
              </a:tr>
              <a:tr h="273315">
                <a:tc>
                  <a:txBody>
                    <a:bodyPr/>
                    <a:lstStyle/>
                    <a:p>
                      <a:pPr algn="l" fontAlgn="ctr"/>
                      <a:r>
                        <a:rPr lang="en-GB" sz="900" b="0" i="0" u="none" strike="noStrike">
                          <a:solidFill>
                            <a:srgbClr val="363636"/>
                          </a:solidFill>
                          <a:effectLst/>
                          <a:latin typeface="Calibri" panose="020F0502020204030204" pitchFamily="34" charset="0"/>
                        </a:rPr>
                        <a:t>2022/23</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a:solidFill>
                            <a:srgbClr val="363636"/>
                          </a:solidFill>
                          <a:effectLst/>
                          <a:latin typeface="Calibri" panose="020F0502020204030204" pitchFamily="34" charset="0"/>
                        </a:rPr>
                        <a:t>51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900" b="0" i="0" u="none" strike="noStrike">
                          <a:solidFill>
                            <a:srgbClr val="363636"/>
                          </a:solidFill>
                          <a:effectLst/>
                          <a:latin typeface="Calibri" panose="020F0502020204030204" pitchFamily="34" charset="0"/>
                        </a:rPr>
                        <a:t>217,441</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936729657"/>
                  </a:ext>
                </a:extLst>
              </a:tr>
              <a:tr h="273315">
                <a:tc>
                  <a:txBody>
                    <a:bodyPr/>
                    <a:lstStyle/>
                    <a:p>
                      <a:pPr algn="l" fontAlgn="ctr"/>
                      <a:r>
                        <a:rPr lang="en-GB" sz="900" b="0" i="0" u="none" strike="noStrike">
                          <a:solidFill>
                            <a:srgbClr val="363636"/>
                          </a:solidFill>
                          <a:effectLst/>
                          <a:latin typeface="Calibri" panose="020F0502020204030204" pitchFamily="34" charset="0"/>
                        </a:rPr>
                        <a:t>2021/22</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a:solidFill>
                            <a:srgbClr val="363636"/>
                          </a:solidFill>
                          <a:effectLst/>
                          <a:latin typeface="Calibri" panose="020F0502020204030204" pitchFamily="34" charset="0"/>
                        </a:rPr>
                        <a:t>31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900" b="0" i="0" u="none" strike="noStrike">
                          <a:solidFill>
                            <a:srgbClr val="363636"/>
                          </a:solidFill>
                          <a:effectLst/>
                          <a:latin typeface="Calibri" panose="020F0502020204030204" pitchFamily="34" charset="0"/>
                        </a:rPr>
                        <a:t>77,923</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963602198"/>
                  </a:ext>
                </a:extLst>
              </a:tr>
              <a:tr h="273315">
                <a:tc>
                  <a:txBody>
                    <a:bodyPr/>
                    <a:lstStyle/>
                    <a:p>
                      <a:pPr algn="l" fontAlgn="ctr"/>
                      <a:r>
                        <a:rPr lang="en-GB" sz="900" b="0" i="0" u="none" strike="noStrike">
                          <a:solidFill>
                            <a:srgbClr val="363636"/>
                          </a:solidFill>
                          <a:effectLst/>
                          <a:latin typeface="Calibri" panose="020F0502020204030204" pitchFamily="34" charset="0"/>
                        </a:rPr>
                        <a:t>2020/21</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a:solidFill>
                            <a:srgbClr val="363636"/>
                          </a:solidFill>
                          <a:effectLst/>
                          <a:latin typeface="Calibri" panose="020F0502020204030204" pitchFamily="34" charset="0"/>
                        </a:rPr>
                        <a:t>23</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900" b="0" i="0" u="none" strike="noStrike">
                          <a:solidFill>
                            <a:srgbClr val="363636"/>
                          </a:solidFill>
                          <a:effectLst/>
                          <a:latin typeface="Calibri" panose="020F0502020204030204" pitchFamily="34" charset="0"/>
                        </a:rPr>
                        <a:t>47,205</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689541240"/>
                  </a:ext>
                </a:extLst>
              </a:tr>
              <a:tr h="282739">
                <a:tc>
                  <a:txBody>
                    <a:bodyPr/>
                    <a:lstStyle/>
                    <a:p>
                      <a:pPr algn="l" fontAlgn="ctr"/>
                      <a:r>
                        <a:rPr lang="en-GB" sz="900" b="0" i="0" u="none" strike="noStrike">
                          <a:solidFill>
                            <a:srgbClr val="363636"/>
                          </a:solidFill>
                          <a:effectLst/>
                          <a:latin typeface="Calibri" panose="020F0502020204030204" pitchFamily="34" charset="0"/>
                        </a:rPr>
                        <a:t>2019/20</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GB" sz="900" b="0" i="0" u="none" strike="noStrike">
                          <a:solidFill>
                            <a:srgbClr val="363636"/>
                          </a:solidFill>
                          <a:effectLst/>
                          <a:latin typeface="Calibri" panose="020F0502020204030204" pitchFamily="34" charset="0"/>
                        </a:rPr>
                        <a:t>8</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r" fontAlgn="ctr"/>
                      <a:r>
                        <a:rPr lang="en-GB" sz="900" b="0" i="0" u="none" strike="noStrike" dirty="0">
                          <a:solidFill>
                            <a:srgbClr val="363636"/>
                          </a:solidFill>
                          <a:effectLst/>
                          <a:latin typeface="Calibri" panose="020F0502020204030204" pitchFamily="34" charset="0"/>
                        </a:rPr>
                        <a:t>12,663</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2693715"/>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3054647426"/>
              </p:ext>
            </p:extLst>
          </p:nvPr>
        </p:nvGraphicFramePr>
        <p:xfrm>
          <a:off x="5768005" y="1988844"/>
          <a:ext cx="3023942" cy="3384371"/>
        </p:xfrm>
        <a:graphic>
          <a:graphicData uri="http://schemas.openxmlformats.org/drawingml/2006/table">
            <a:tbl>
              <a:tblPr/>
              <a:tblGrid>
                <a:gridCol w="1943095">
                  <a:extLst>
                    <a:ext uri="{9D8B030D-6E8A-4147-A177-3AD203B41FA5}">
                      <a16:colId xmlns:a16="http://schemas.microsoft.com/office/drawing/2014/main" val="2354069710"/>
                    </a:ext>
                  </a:extLst>
                </a:gridCol>
                <a:gridCol w="1080847">
                  <a:extLst>
                    <a:ext uri="{9D8B030D-6E8A-4147-A177-3AD203B41FA5}">
                      <a16:colId xmlns:a16="http://schemas.microsoft.com/office/drawing/2014/main" val="2682934731"/>
                    </a:ext>
                  </a:extLst>
                </a:gridCol>
              </a:tblGrid>
              <a:tr h="534483">
                <a:tc>
                  <a:txBody>
                    <a:bodyPr/>
                    <a:lstStyle/>
                    <a:p>
                      <a:pPr algn="ctr" rtl="0" fontAlgn="ctr"/>
                      <a:r>
                        <a:rPr lang="en-GB" sz="1300" b="1" i="0" u="none" strike="noStrike" dirty="0">
                          <a:solidFill>
                            <a:srgbClr val="FFFFFF"/>
                          </a:solidFill>
                          <a:effectLst/>
                          <a:latin typeface="Calibri" panose="020F0502020204030204" pitchFamily="34" charset="0"/>
                        </a:rPr>
                        <a:t>Fund Name</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rtl="0" fontAlgn="ctr"/>
                      <a:r>
                        <a:rPr lang="en-GB" sz="1300" b="1" i="0" u="none" strike="noStrike" dirty="0">
                          <a:solidFill>
                            <a:srgbClr val="FFFFFF"/>
                          </a:solidFill>
                          <a:effectLst/>
                          <a:latin typeface="Calibri" panose="020F0502020204030204" pitchFamily="34" charset="0"/>
                        </a:rPr>
                        <a:t>Fund Balance £</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640137648"/>
                  </a:ext>
                </a:extLst>
              </a:tr>
              <a:tr h="314246">
                <a:tc>
                  <a:txBody>
                    <a:bodyPr/>
                    <a:lstStyle/>
                    <a:p>
                      <a:pPr algn="l" fontAlgn="ctr"/>
                      <a:r>
                        <a:rPr lang="en-GB" sz="900" b="0" i="0" u="none" strike="noStrike">
                          <a:solidFill>
                            <a:srgbClr val="363636"/>
                          </a:solidFill>
                          <a:effectLst/>
                          <a:latin typeface="Calibri" panose="020F0502020204030204" pitchFamily="34" charset="0"/>
                        </a:rPr>
                        <a:t>YF16-West Endocrine Research</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GB" sz="900" b="0" i="0" u="none" strike="noStrike">
                          <a:solidFill>
                            <a:srgbClr val="363636"/>
                          </a:solidFill>
                          <a:effectLst/>
                          <a:latin typeface="Calibri" panose="020F0502020204030204" pitchFamily="34" charset="0"/>
                        </a:rPr>
                        <a:t>909</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833381568"/>
                  </a:ext>
                </a:extLst>
              </a:tr>
              <a:tr h="314246">
                <a:tc>
                  <a:txBody>
                    <a:bodyPr/>
                    <a:lstStyle/>
                    <a:p>
                      <a:pPr algn="l" fontAlgn="ctr"/>
                      <a:r>
                        <a:rPr lang="en-GB" sz="900" b="0" i="0" u="none" strike="noStrike">
                          <a:solidFill>
                            <a:srgbClr val="363636"/>
                          </a:solidFill>
                          <a:effectLst/>
                          <a:latin typeface="Calibri" panose="020F0502020204030204" pitchFamily="34" charset="0"/>
                        </a:rPr>
                        <a:t>YG07-West Trauma Unit</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900" b="0" i="0" u="none" strike="noStrike">
                          <a:solidFill>
                            <a:srgbClr val="363636"/>
                          </a:solidFill>
                          <a:effectLst/>
                          <a:latin typeface="Calibri" panose="020F0502020204030204" pitchFamily="34" charset="0"/>
                        </a:rPr>
                        <a:t>232</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306894289"/>
                  </a:ext>
                </a:extLst>
              </a:tr>
              <a:tr h="314246">
                <a:tc>
                  <a:txBody>
                    <a:bodyPr/>
                    <a:lstStyle/>
                    <a:p>
                      <a:pPr algn="l" fontAlgn="ctr"/>
                      <a:r>
                        <a:rPr lang="en-GB" sz="900" b="0" i="0" u="none" strike="noStrike">
                          <a:solidFill>
                            <a:srgbClr val="363636"/>
                          </a:solidFill>
                          <a:effectLst/>
                          <a:latin typeface="Calibri" panose="020F0502020204030204" pitchFamily="34" charset="0"/>
                        </a:rPr>
                        <a:t>YJ02-West Histo/Cytopathology</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900" b="0" i="0" u="none" strike="noStrike">
                          <a:solidFill>
                            <a:srgbClr val="363636"/>
                          </a:solidFill>
                          <a:effectLst/>
                          <a:latin typeface="Calibri" panose="020F0502020204030204" pitchFamily="34" charset="0"/>
                        </a:rPr>
                        <a:t>828</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828266349"/>
                  </a:ext>
                </a:extLst>
              </a:tr>
              <a:tr h="314246">
                <a:tc>
                  <a:txBody>
                    <a:bodyPr/>
                    <a:lstStyle/>
                    <a:p>
                      <a:pPr algn="l" fontAlgn="ctr"/>
                      <a:r>
                        <a:rPr lang="en-GB" sz="900" b="0" i="0" u="none" strike="noStrike">
                          <a:solidFill>
                            <a:srgbClr val="363636"/>
                          </a:solidFill>
                          <a:effectLst/>
                          <a:latin typeface="Calibri" panose="020F0502020204030204" pitchFamily="34" charset="0"/>
                        </a:rPr>
                        <a:t>YK09-West ENT Respiratory Symposium</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900" b="0" i="0" u="none" strike="noStrike">
                          <a:solidFill>
                            <a:srgbClr val="363636"/>
                          </a:solidFill>
                          <a:effectLst/>
                          <a:latin typeface="Calibri" panose="020F0502020204030204" pitchFamily="34" charset="0"/>
                        </a:rPr>
                        <a:t>2,519</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4156061541"/>
                  </a:ext>
                </a:extLst>
              </a:tr>
              <a:tr h="314246">
                <a:tc>
                  <a:txBody>
                    <a:bodyPr/>
                    <a:lstStyle/>
                    <a:p>
                      <a:pPr algn="l" fontAlgn="ctr"/>
                      <a:r>
                        <a:rPr lang="en-GB" sz="900" b="0" i="0" u="none" strike="noStrike">
                          <a:solidFill>
                            <a:srgbClr val="363636"/>
                          </a:solidFill>
                          <a:effectLst/>
                          <a:latin typeface="Calibri" panose="020F0502020204030204" pitchFamily="34" charset="0"/>
                        </a:rPr>
                        <a:t>YK28-West Ophthalmic Education</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900" b="0" i="0" u="none" strike="noStrike">
                          <a:solidFill>
                            <a:srgbClr val="363636"/>
                          </a:solidFill>
                          <a:effectLst/>
                          <a:latin typeface="Calibri" panose="020F0502020204030204" pitchFamily="34" charset="0"/>
                        </a:rPr>
                        <a:t>3,995</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634143933"/>
                  </a:ext>
                </a:extLst>
              </a:tr>
              <a:tr h="325083">
                <a:tc>
                  <a:txBody>
                    <a:bodyPr/>
                    <a:lstStyle/>
                    <a:p>
                      <a:pPr algn="l" fontAlgn="ctr"/>
                      <a:r>
                        <a:rPr lang="en-GB" sz="900" b="0" i="0" u="none" strike="noStrike">
                          <a:solidFill>
                            <a:srgbClr val="363636"/>
                          </a:solidFill>
                          <a:effectLst/>
                          <a:latin typeface="Calibri" panose="020F0502020204030204" pitchFamily="34" charset="0"/>
                        </a:rPr>
                        <a:t>YK29-West Childrens Eye</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900" b="0" i="0" u="none" strike="noStrike">
                          <a:solidFill>
                            <a:srgbClr val="363636"/>
                          </a:solidFill>
                          <a:effectLst/>
                          <a:latin typeface="Calibri" panose="020F0502020204030204" pitchFamily="34" charset="0"/>
                        </a:rPr>
                        <a:t>2,969</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17263974"/>
                  </a:ext>
                </a:extLst>
              </a:tr>
              <a:tr h="314246">
                <a:tc>
                  <a:txBody>
                    <a:bodyPr/>
                    <a:lstStyle/>
                    <a:p>
                      <a:pPr algn="l" fontAlgn="ctr"/>
                      <a:r>
                        <a:rPr lang="en-GB" sz="900" b="0" i="0" u="none" strike="noStrike">
                          <a:solidFill>
                            <a:srgbClr val="363636"/>
                          </a:solidFill>
                          <a:effectLst/>
                          <a:latin typeface="Calibri" panose="020F0502020204030204" pitchFamily="34" charset="0"/>
                        </a:rPr>
                        <a:t>YK31-West Eye T</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900" b="0" i="0" u="none" strike="noStrike">
                          <a:solidFill>
                            <a:srgbClr val="363636"/>
                          </a:solidFill>
                          <a:effectLst/>
                          <a:latin typeface="Calibri" panose="020F0502020204030204" pitchFamily="34" charset="0"/>
                        </a:rPr>
                        <a:t>990</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717324227"/>
                  </a:ext>
                </a:extLst>
              </a:tr>
              <a:tr h="314246">
                <a:tc>
                  <a:txBody>
                    <a:bodyPr/>
                    <a:lstStyle/>
                    <a:p>
                      <a:pPr algn="l" fontAlgn="ctr"/>
                      <a:r>
                        <a:rPr lang="en-GB" sz="900" b="0" i="0" u="none" strike="noStrike">
                          <a:solidFill>
                            <a:srgbClr val="363636"/>
                          </a:solidFill>
                          <a:effectLst/>
                          <a:latin typeface="Calibri" panose="020F0502020204030204" pitchFamily="34" charset="0"/>
                        </a:rPr>
                        <a:t>YR11-Ty Einon</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ctr"/>
                      <a:r>
                        <a:rPr lang="en-GB" sz="900" b="0" i="0" u="none" strike="noStrike">
                          <a:solidFill>
                            <a:srgbClr val="363636"/>
                          </a:solidFill>
                          <a:effectLst/>
                          <a:latin typeface="Calibri" panose="020F0502020204030204" pitchFamily="34" charset="0"/>
                        </a:rPr>
                        <a:t>220</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11485458"/>
                  </a:ext>
                </a:extLst>
              </a:tr>
              <a:tr h="325083">
                <a:tc>
                  <a:txBody>
                    <a:bodyPr/>
                    <a:lstStyle/>
                    <a:p>
                      <a:pPr algn="l" fontAlgn="ctr"/>
                      <a:r>
                        <a:rPr lang="en-GB" sz="900" b="0" i="0" u="none" strike="noStrike">
                          <a:solidFill>
                            <a:srgbClr val="363636"/>
                          </a:solidFill>
                          <a:effectLst/>
                          <a:latin typeface="Calibri" panose="020F0502020204030204" pitchFamily="34" charset="0"/>
                        </a:rPr>
                        <a:t>Total</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900" b="0" i="0" u="none" strike="noStrike" dirty="0">
                          <a:solidFill>
                            <a:srgbClr val="363636"/>
                          </a:solidFill>
                          <a:effectLst/>
                          <a:latin typeface="Calibri" panose="020F0502020204030204" pitchFamily="34" charset="0"/>
                        </a:rPr>
                        <a:t>12,663</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7028431"/>
                  </a:ext>
                </a:extLst>
              </a:tr>
            </a:tbl>
          </a:graphicData>
        </a:graphic>
      </p:graphicFrame>
    </p:spTree>
    <p:extLst>
      <p:ext uri="{BB962C8B-B14F-4D97-AF65-F5344CB8AC3E}">
        <p14:creationId xmlns:p14="http://schemas.microsoft.com/office/powerpoint/2010/main" val="13335762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13697"/>
            <a:ext cx="9947684" cy="404663"/>
            <a:chOff x="79067" y="1"/>
            <a:chExt cx="9906000" cy="404663"/>
          </a:xfrm>
        </p:grpSpPr>
        <p:sp>
          <p:nvSpPr>
            <p:cNvPr id="11" name="Subtitle 2"/>
            <p:cNvSpPr txBox="1">
              <a:spLocks/>
            </p:cNvSpPr>
            <p:nvPr/>
          </p:nvSpPr>
          <p:spPr>
            <a:xfrm>
              <a:off x="79067"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FUND CHANGES FROM LAST REPORT TO DATE</a:t>
              </a:r>
            </a:p>
          </p:txBody>
        </p:sp>
        <p:sp>
          <p:nvSpPr>
            <p:cNvPr id="12" name="TextBox 22"/>
            <p:cNvSpPr txBox="1">
              <a:spLocks noChangeArrowheads="1"/>
            </p:cNvSpPr>
            <p:nvPr/>
          </p:nvSpPr>
          <p:spPr bwMode="auto">
            <a:xfrm>
              <a:off x="9170276" y="94610"/>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12</a:t>
              </a:r>
            </a:p>
          </p:txBody>
        </p:sp>
      </p:grpSp>
      <p:sp>
        <p:nvSpPr>
          <p:cNvPr id="14" name="Rounded Rectangle 13"/>
          <p:cNvSpPr/>
          <p:nvPr/>
        </p:nvSpPr>
        <p:spPr>
          <a:xfrm>
            <a:off x="703825" y="1006066"/>
            <a:ext cx="8352928" cy="5193155"/>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dirty="0">
              <a:solidFill>
                <a:schemeClr val="tx1"/>
              </a:solidFill>
            </a:endParaRPr>
          </a:p>
        </p:txBody>
      </p:sp>
      <p:sp>
        <p:nvSpPr>
          <p:cNvPr id="9" name="Rounded Rectangle 8"/>
          <p:cNvSpPr/>
          <p:nvPr/>
        </p:nvSpPr>
        <p:spPr>
          <a:xfrm>
            <a:off x="272480" y="498820"/>
            <a:ext cx="9289032" cy="409900"/>
          </a:xfrm>
          <a:prstGeom prst="round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defRPr/>
            </a:pPr>
            <a:r>
              <a:rPr lang="en-GB" sz="1600" b="1" dirty="0">
                <a:solidFill>
                  <a:schemeClr val="bg2">
                    <a:lumMod val="50000"/>
                  </a:schemeClr>
                </a:solidFill>
                <a:latin typeface="Calibri" pitchFamily="34" charset="0"/>
              </a:rPr>
              <a:t>1 New Fund requested, 1 has been reopened, and 1 has been closed from last report to 31.01.25</a:t>
            </a:r>
          </a:p>
        </p:txBody>
      </p:sp>
      <p:pic>
        <p:nvPicPr>
          <p:cNvPr id="3" name="Picture 2"/>
          <p:cNvPicPr>
            <a:picLocks noChangeAspect="1"/>
          </p:cNvPicPr>
          <p:nvPr/>
        </p:nvPicPr>
        <p:blipFill>
          <a:blip r:embed="rId3"/>
          <a:stretch>
            <a:fillRect/>
          </a:stretch>
        </p:blipFill>
        <p:spPr>
          <a:xfrm>
            <a:off x="52595" y="6253149"/>
            <a:ext cx="1733639" cy="571529"/>
          </a:xfrm>
          <a:prstGeom prst="rect">
            <a:avLst/>
          </a:prstGeom>
        </p:spPr>
      </p:pic>
      <p:pic>
        <p:nvPicPr>
          <p:cNvPr id="13" name="Picture 12"/>
          <p:cNvPicPr>
            <a:picLocks noChangeAspect="1"/>
          </p:cNvPicPr>
          <p:nvPr/>
        </p:nvPicPr>
        <p:blipFill>
          <a:blip r:embed="rId4"/>
          <a:stretch>
            <a:fillRect/>
          </a:stretch>
        </p:blipFill>
        <p:spPr>
          <a:xfrm>
            <a:off x="8841432" y="5990642"/>
            <a:ext cx="1064568" cy="804917"/>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152074353"/>
              </p:ext>
            </p:extLst>
          </p:nvPr>
        </p:nvGraphicFramePr>
        <p:xfrm>
          <a:off x="956554" y="1499263"/>
          <a:ext cx="7847469" cy="4243166"/>
        </p:xfrm>
        <a:graphic>
          <a:graphicData uri="http://schemas.openxmlformats.org/drawingml/2006/table">
            <a:tbl>
              <a:tblPr/>
              <a:tblGrid>
                <a:gridCol w="2913093">
                  <a:extLst>
                    <a:ext uri="{9D8B030D-6E8A-4147-A177-3AD203B41FA5}">
                      <a16:colId xmlns:a16="http://schemas.microsoft.com/office/drawing/2014/main" val="1583626340"/>
                    </a:ext>
                  </a:extLst>
                </a:gridCol>
                <a:gridCol w="940342">
                  <a:extLst>
                    <a:ext uri="{9D8B030D-6E8A-4147-A177-3AD203B41FA5}">
                      <a16:colId xmlns:a16="http://schemas.microsoft.com/office/drawing/2014/main" val="1404329134"/>
                    </a:ext>
                  </a:extLst>
                </a:gridCol>
                <a:gridCol w="3354214">
                  <a:extLst>
                    <a:ext uri="{9D8B030D-6E8A-4147-A177-3AD203B41FA5}">
                      <a16:colId xmlns:a16="http://schemas.microsoft.com/office/drawing/2014/main" val="3118552010"/>
                    </a:ext>
                  </a:extLst>
                </a:gridCol>
                <a:gridCol w="639820">
                  <a:extLst>
                    <a:ext uri="{9D8B030D-6E8A-4147-A177-3AD203B41FA5}">
                      <a16:colId xmlns:a16="http://schemas.microsoft.com/office/drawing/2014/main" val="3861754311"/>
                    </a:ext>
                  </a:extLst>
                </a:gridCol>
              </a:tblGrid>
              <a:tr h="284251">
                <a:tc>
                  <a:txBody>
                    <a:bodyPr/>
                    <a:lstStyle/>
                    <a:p>
                      <a:pPr algn="l" fontAlgn="b"/>
                      <a:r>
                        <a:rPr lang="en-GB" sz="1200" b="1" i="0" u="none" strike="noStrike">
                          <a:solidFill>
                            <a:srgbClr val="FFFFFF"/>
                          </a:solidFill>
                          <a:effectLst/>
                          <a:latin typeface="Calibri" panose="020F0502020204030204" pitchFamily="34" charset="0"/>
                        </a:rPr>
                        <a:t>New Funds Opened</a:t>
                      </a:r>
                    </a:p>
                  </a:txBody>
                  <a:tcPr marL="4847" marR="4847" marT="4847"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5B9BD5"/>
                    </a:solidFill>
                  </a:tcPr>
                </a:tc>
                <a:tc rowSpan="2">
                  <a:txBody>
                    <a:bodyPr/>
                    <a:lstStyle/>
                    <a:p>
                      <a:pPr algn="l" fontAlgn="ctr"/>
                      <a:r>
                        <a:rPr lang="en-GB" sz="1200" b="1" i="0" u="none" strike="noStrike">
                          <a:solidFill>
                            <a:srgbClr val="FFFFFF"/>
                          </a:solidFill>
                          <a:effectLst/>
                          <a:latin typeface="Calibri" panose="020F0502020204030204" pitchFamily="34" charset="0"/>
                        </a:rPr>
                        <a:t>Fund Number</a:t>
                      </a:r>
                    </a:p>
                  </a:txBody>
                  <a:tcPr marL="4847" marR="4847" marT="4847" marB="0" anchor="ctr">
                    <a:lnL>
                      <a:noFill/>
                    </a:lnL>
                    <a:lnR>
                      <a:noFill/>
                    </a:lnR>
                    <a:lnT w="12700" cap="flat" cmpd="sng" algn="ctr">
                      <a:solidFill>
                        <a:srgbClr val="000000"/>
                      </a:solidFill>
                      <a:prstDash val="solid"/>
                      <a:round/>
                      <a:headEnd type="none" w="med" len="med"/>
                      <a:tailEnd type="none" w="med" len="med"/>
                    </a:lnT>
                    <a:lnB>
                      <a:noFill/>
                    </a:lnB>
                    <a:solidFill>
                      <a:srgbClr val="5B9BD5"/>
                    </a:solidFill>
                  </a:tcPr>
                </a:tc>
                <a:tc rowSpan="2">
                  <a:txBody>
                    <a:bodyPr/>
                    <a:lstStyle/>
                    <a:p>
                      <a:pPr algn="ctr" fontAlgn="ctr"/>
                      <a:r>
                        <a:rPr lang="en-GB" sz="1200" b="1" i="0" u="none" strike="noStrike">
                          <a:solidFill>
                            <a:srgbClr val="FFFFFF"/>
                          </a:solidFill>
                          <a:effectLst/>
                          <a:latin typeface="Calibri" panose="020F0502020204030204" pitchFamily="34" charset="0"/>
                        </a:rPr>
                        <a:t>Reason</a:t>
                      </a:r>
                    </a:p>
                  </a:txBody>
                  <a:tcPr marL="4847" marR="4847" marT="4847" marB="0" anchor="ctr">
                    <a:lnL>
                      <a:noFill/>
                    </a:lnL>
                    <a:lnR>
                      <a:noFill/>
                    </a:lnR>
                    <a:lnT w="12700" cap="flat" cmpd="sng" algn="ctr">
                      <a:solidFill>
                        <a:srgbClr val="000000"/>
                      </a:solidFill>
                      <a:prstDash val="solid"/>
                      <a:round/>
                      <a:headEnd type="none" w="med" len="med"/>
                      <a:tailEnd type="none" w="med" len="med"/>
                    </a:lnT>
                    <a:lnB>
                      <a:noFill/>
                    </a:lnB>
                    <a:solidFill>
                      <a:srgbClr val="5B9BD5"/>
                    </a:solidFill>
                  </a:tcPr>
                </a:tc>
                <a:tc rowSpan="2">
                  <a:txBody>
                    <a:bodyPr/>
                    <a:lstStyle/>
                    <a:p>
                      <a:pPr algn="l" fontAlgn="ctr"/>
                      <a:r>
                        <a:rPr lang="en-GB" sz="1200" b="1" i="0" u="none" strike="noStrike">
                          <a:solidFill>
                            <a:srgbClr val="FFFFFF"/>
                          </a:solidFill>
                          <a:effectLst/>
                          <a:latin typeface="Calibri" panose="020F0502020204030204" pitchFamily="34" charset="0"/>
                        </a:rPr>
                        <a:t>Date</a:t>
                      </a:r>
                    </a:p>
                  </a:txBody>
                  <a:tcPr marL="4847" marR="4847" marT="484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5B9BD5"/>
                    </a:solidFill>
                  </a:tcPr>
                </a:tc>
                <a:extLst>
                  <a:ext uri="{0D108BD9-81ED-4DB2-BD59-A6C34878D82A}">
                    <a16:rowId xmlns:a16="http://schemas.microsoft.com/office/drawing/2014/main" val="3609392299"/>
                  </a:ext>
                </a:extLst>
              </a:tr>
              <a:tr h="284251">
                <a:tc>
                  <a:txBody>
                    <a:bodyPr/>
                    <a:lstStyle/>
                    <a:p>
                      <a:pPr algn="l" fontAlgn="b"/>
                      <a:r>
                        <a:rPr lang="en-GB" sz="1200" b="1" i="0" u="none" strike="noStrike">
                          <a:solidFill>
                            <a:srgbClr val="FFFFFF"/>
                          </a:solidFill>
                          <a:effectLst/>
                          <a:latin typeface="Calibri" panose="020F0502020204030204" pitchFamily="34" charset="0"/>
                        </a:rPr>
                        <a:t>Fund Name</a:t>
                      </a:r>
                    </a:p>
                  </a:txBody>
                  <a:tcPr marL="4847" marR="4847" marT="4847" marB="0" anchor="b">
                    <a:lnL w="12700" cap="flat" cmpd="sng" algn="ctr">
                      <a:solidFill>
                        <a:srgbClr val="000000"/>
                      </a:solidFill>
                      <a:prstDash val="solid"/>
                      <a:round/>
                      <a:headEnd type="none" w="med" len="med"/>
                      <a:tailEnd type="none" w="med" len="med"/>
                    </a:lnL>
                    <a:lnR>
                      <a:noFill/>
                    </a:lnR>
                    <a:lnT>
                      <a:noFill/>
                    </a:lnT>
                    <a:lnB>
                      <a:noFill/>
                    </a:lnB>
                    <a:solidFill>
                      <a:srgbClr val="5B9BD5"/>
                    </a:solidFill>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611989114"/>
                  </a:ext>
                </a:extLst>
              </a:tr>
              <a:tr h="596927">
                <a:tc>
                  <a:txBody>
                    <a:bodyPr/>
                    <a:lstStyle/>
                    <a:p>
                      <a:pPr algn="l" fontAlgn="b"/>
                      <a:r>
                        <a:rPr lang="en-GB" sz="1200" b="0" i="0" u="none" strike="noStrike">
                          <a:solidFill>
                            <a:srgbClr val="000000"/>
                          </a:solidFill>
                          <a:effectLst/>
                          <a:latin typeface="Calibri" panose="020F0502020204030204" pitchFamily="34" charset="0"/>
                        </a:rPr>
                        <a:t>Head and Neck Oncology Charity (HANOC)</a:t>
                      </a:r>
                    </a:p>
                  </a:txBody>
                  <a:tcPr marL="4847" marR="4847" marT="4847"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200" b="0" i="0" u="none" strike="noStrike">
                          <a:solidFill>
                            <a:srgbClr val="000000"/>
                          </a:solidFill>
                          <a:effectLst/>
                          <a:latin typeface="Calibri" panose="020F0502020204030204" pitchFamily="34" charset="0"/>
                        </a:rPr>
                        <a:t>YB56</a:t>
                      </a:r>
                    </a:p>
                  </a:txBody>
                  <a:tcPr marL="4847" marR="4847" marT="4847" marB="0" anchor="b">
                    <a:lnL>
                      <a:noFill/>
                    </a:lnL>
                    <a:lnR>
                      <a:noFill/>
                    </a:lnR>
                    <a:lnT>
                      <a:noFill/>
                    </a:lnT>
                    <a:lnB>
                      <a:noFill/>
                    </a:lnB>
                  </a:tcPr>
                </a:tc>
                <a:tc>
                  <a:txBody>
                    <a:bodyPr/>
                    <a:lstStyle/>
                    <a:p>
                      <a:pPr algn="l" fontAlgn="b"/>
                      <a:r>
                        <a:rPr lang="en-GB" sz="1200" b="0" i="0" u="none" strike="noStrike">
                          <a:solidFill>
                            <a:srgbClr val="000000"/>
                          </a:solidFill>
                          <a:effectLst/>
                          <a:latin typeface="Calibri" panose="020F0502020204030204" pitchFamily="34" charset="0"/>
                        </a:rPr>
                        <a:t>For Education, equipment, resources and social/support groups to enhance patient care, experience and recovery</a:t>
                      </a:r>
                    </a:p>
                  </a:txBody>
                  <a:tcPr marL="4847" marR="4847" marT="4847" marB="0" anchor="b">
                    <a:lnL>
                      <a:noFill/>
                    </a:lnL>
                    <a:lnR>
                      <a:noFill/>
                    </a:lnR>
                    <a:lnT>
                      <a:noFill/>
                    </a:lnT>
                    <a:lnB>
                      <a:noFill/>
                    </a:lnB>
                  </a:tcPr>
                </a:tc>
                <a:tc>
                  <a:txBody>
                    <a:bodyPr/>
                    <a:lstStyle/>
                    <a:p>
                      <a:pPr algn="l" fontAlgn="b"/>
                      <a:r>
                        <a:rPr lang="en-GB" sz="1200" b="0" i="0" u="none" strike="noStrike">
                          <a:solidFill>
                            <a:srgbClr val="000000"/>
                          </a:solidFill>
                          <a:effectLst/>
                          <a:latin typeface="Calibri" panose="020F0502020204030204" pitchFamily="34" charset="0"/>
                        </a:rPr>
                        <a:t>01.11.24</a:t>
                      </a:r>
                    </a:p>
                  </a:txBody>
                  <a:tcPr marL="4847" marR="4847" marT="4847"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17324361"/>
                  </a:ext>
                </a:extLst>
              </a:tr>
              <a:tr h="198975">
                <a:tc>
                  <a:txBody>
                    <a:bodyPr/>
                    <a:lstStyle/>
                    <a:p>
                      <a:pPr algn="l" fontAlgn="b"/>
                      <a:r>
                        <a:rPr lang="en-GB" sz="1200" b="0" i="0" u="none" strike="noStrike">
                          <a:solidFill>
                            <a:srgbClr val="000000"/>
                          </a:solidFill>
                          <a:effectLst/>
                          <a:latin typeface="Calibri" panose="020F0502020204030204" pitchFamily="34" charset="0"/>
                        </a:rPr>
                        <a:t> </a:t>
                      </a:r>
                    </a:p>
                  </a:txBody>
                  <a:tcPr marL="4847" marR="4847" marT="4847"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4847" marR="4847" marT="4847" marB="0" anchor="b">
                    <a:lnL>
                      <a:noFill/>
                    </a:lnL>
                    <a:lnR>
                      <a:noFill/>
                    </a:lnR>
                    <a:lnT>
                      <a:noFill/>
                    </a:lnT>
                    <a:lnB>
                      <a:noFill/>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4847" marR="4847" marT="4847" marB="0" anchor="b">
                    <a:lnL>
                      <a:noFill/>
                    </a:lnL>
                    <a:lnR>
                      <a:noFill/>
                    </a:lnR>
                    <a:lnT>
                      <a:noFill/>
                    </a:lnT>
                    <a:lnB>
                      <a:noFill/>
                    </a:lnB>
                  </a:tcPr>
                </a:tc>
                <a:tc>
                  <a:txBody>
                    <a:bodyPr/>
                    <a:lstStyle/>
                    <a:p>
                      <a:pPr algn="l" fontAlgn="b"/>
                      <a:r>
                        <a:rPr lang="en-GB" sz="1200" b="0" i="0" u="none" strike="noStrike">
                          <a:solidFill>
                            <a:srgbClr val="000000"/>
                          </a:solidFill>
                          <a:effectLst/>
                          <a:latin typeface="Calibri" panose="020F0502020204030204" pitchFamily="34" charset="0"/>
                        </a:rPr>
                        <a:t> </a:t>
                      </a:r>
                    </a:p>
                  </a:txBody>
                  <a:tcPr marL="4847" marR="4847" marT="4847"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307018987"/>
                  </a:ext>
                </a:extLst>
              </a:tr>
              <a:tr h="186659">
                <a:tc>
                  <a:txBody>
                    <a:bodyPr/>
                    <a:lstStyle/>
                    <a:p>
                      <a:pPr algn="l" fontAlgn="b"/>
                      <a:r>
                        <a:rPr lang="en-GB" sz="800" b="0" i="0" u="none" strike="noStrike">
                          <a:solidFill>
                            <a:srgbClr val="000000"/>
                          </a:solidFill>
                          <a:effectLst/>
                          <a:latin typeface="Calibri" panose="020F0502020204030204" pitchFamily="34" charset="0"/>
                        </a:rPr>
                        <a:t> </a:t>
                      </a:r>
                    </a:p>
                  </a:txBody>
                  <a:tcPr marL="4847" marR="4847" marT="4847"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Calibri" panose="020F0502020204030204" pitchFamily="34" charset="0"/>
                        </a:rPr>
                        <a:t> </a:t>
                      </a:r>
                    </a:p>
                  </a:txBody>
                  <a:tcPr marL="4847" marR="4847" marT="484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Calibri" panose="020F0502020204030204" pitchFamily="34" charset="0"/>
                        </a:rPr>
                        <a:t> </a:t>
                      </a:r>
                    </a:p>
                  </a:txBody>
                  <a:tcPr marL="4847" marR="4847" marT="484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Calibri" panose="020F0502020204030204" pitchFamily="34" charset="0"/>
                        </a:rPr>
                        <a:t> </a:t>
                      </a:r>
                    </a:p>
                  </a:txBody>
                  <a:tcPr marL="4847" marR="4847" marT="4847"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2597665"/>
                  </a:ext>
                </a:extLst>
              </a:tr>
              <a:tr h="288989">
                <a:tc>
                  <a:txBody>
                    <a:bodyPr/>
                    <a:lstStyle/>
                    <a:p>
                      <a:pPr algn="l" fontAlgn="b"/>
                      <a:r>
                        <a:rPr lang="en-GB" sz="1200" b="1" i="0" u="none" strike="noStrike">
                          <a:solidFill>
                            <a:srgbClr val="FFFFFF"/>
                          </a:solidFill>
                          <a:effectLst/>
                          <a:latin typeface="Calibri" panose="020F0502020204030204" pitchFamily="34" charset="0"/>
                        </a:rPr>
                        <a:t>Reopened Funds</a:t>
                      </a:r>
                    </a:p>
                  </a:txBody>
                  <a:tcPr marL="4847" marR="4847" marT="4847"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5B9BD5"/>
                    </a:solidFill>
                  </a:tcPr>
                </a:tc>
                <a:tc>
                  <a:txBody>
                    <a:bodyPr/>
                    <a:lstStyle/>
                    <a:p>
                      <a:pPr algn="l" fontAlgn="b"/>
                      <a:r>
                        <a:rPr lang="en-GB" sz="1200" b="0" i="0" u="none" strike="noStrike">
                          <a:solidFill>
                            <a:srgbClr val="FFFFFF"/>
                          </a:solidFill>
                          <a:effectLst/>
                          <a:latin typeface="Calibri" panose="020F0502020204030204" pitchFamily="34" charset="0"/>
                        </a:rPr>
                        <a:t>Fund Number</a:t>
                      </a:r>
                    </a:p>
                  </a:txBody>
                  <a:tcPr marL="4847" marR="4847" marT="4847" marB="0" anchor="b">
                    <a:lnL>
                      <a:noFill/>
                    </a:lnL>
                    <a:lnR>
                      <a:noFill/>
                    </a:lnR>
                    <a:lnT w="12700" cap="flat" cmpd="sng" algn="ctr">
                      <a:solidFill>
                        <a:srgbClr val="000000"/>
                      </a:solidFill>
                      <a:prstDash val="solid"/>
                      <a:round/>
                      <a:headEnd type="none" w="med" len="med"/>
                      <a:tailEnd type="none" w="med" len="med"/>
                    </a:lnT>
                    <a:lnB>
                      <a:noFill/>
                    </a:lnB>
                    <a:solidFill>
                      <a:srgbClr val="5B9BD5"/>
                    </a:solidFill>
                  </a:tcPr>
                </a:tc>
                <a:tc>
                  <a:txBody>
                    <a:bodyPr/>
                    <a:lstStyle/>
                    <a:p>
                      <a:pPr algn="ctr" fontAlgn="b"/>
                      <a:r>
                        <a:rPr lang="en-GB" sz="1200" b="0" i="0" u="none" strike="noStrike">
                          <a:solidFill>
                            <a:srgbClr val="FFFFFF"/>
                          </a:solidFill>
                          <a:effectLst/>
                          <a:latin typeface="Calibri" panose="020F0502020204030204" pitchFamily="34" charset="0"/>
                        </a:rPr>
                        <a:t>Reason</a:t>
                      </a:r>
                    </a:p>
                  </a:txBody>
                  <a:tcPr marL="4847" marR="4847" marT="4847" marB="0" anchor="b">
                    <a:lnL>
                      <a:noFill/>
                    </a:lnL>
                    <a:lnR>
                      <a:noFill/>
                    </a:lnR>
                    <a:lnT w="12700" cap="flat" cmpd="sng" algn="ctr">
                      <a:solidFill>
                        <a:srgbClr val="000000"/>
                      </a:solidFill>
                      <a:prstDash val="solid"/>
                      <a:round/>
                      <a:headEnd type="none" w="med" len="med"/>
                      <a:tailEnd type="none" w="med" len="med"/>
                    </a:lnT>
                    <a:lnB>
                      <a:noFill/>
                    </a:lnB>
                    <a:solidFill>
                      <a:srgbClr val="5B9BD5"/>
                    </a:solidFill>
                  </a:tcPr>
                </a:tc>
                <a:tc>
                  <a:txBody>
                    <a:bodyPr/>
                    <a:lstStyle/>
                    <a:p>
                      <a:pPr algn="l" fontAlgn="b"/>
                      <a:r>
                        <a:rPr lang="en-GB" sz="1200" b="0" i="0" u="none" strike="noStrike">
                          <a:solidFill>
                            <a:srgbClr val="FFFFFF"/>
                          </a:solidFill>
                          <a:effectLst/>
                          <a:latin typeface="Calibri" panose="020F0502020204030204" pitchFamily="34" charset="0"/>
                        </a:rPr>
                        <a:t>Date</a:t>
                      </a:r>
                    </a:p>
                  </a:txBody>
                  <a:tcPr marL="4847" marR="4847" marT="4847"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5B9BD5"/>
                    </a:solidFill>
                  </a:tcPr>
                </a:tc>
                <a:extLst>
                  <a:ext uri="{0D108BD9-81ED-4DB2-BD59-A6C34878D82A}">
                    <a16:rowId xmlns:a16="http://schemas.microsoft.com/office/drawing/2014/main" val="3889029988"/>
                  </a:ext>
                </a:extLst>
              </a:tr>
              <a:tr h="994881">
                <a:tc>
                  <a:txBody>
                    <a:bodyPr/>
                    <a:lstStyle/>
                    <a:p>
                      <a:pPr algn="l" fontAlgn="b"/>
                      <a:r>
                        <a:rPr lang="en-GB" sz="1200" b="0" i="0" u="none" strike="noStrike">
                          <a:solidFill>
                            <a:srgbClr val="000000"/>
                          </a:solidFill>
                          <a:effectLst/>
                          <a:latin typeface="Calibri" panose="020F0502020204030204" pitchFamily="34" charset="0"/>
                        </a:rPr>
                        <a:t>Singleton Acute Medical Day Unit</a:t>
                      </a:r>
                    </a:p>
                  </a:txBody>
                  <a:tcPr marL="4847" marR="4847" marT="4847"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200" b="0" i="0" u="none" strike="noStrike">
                          <a:solidFill>
                            <a:srgbClr val="000000"/>
                          </a:solidFill>
                          <a:effectLst/>
                          <a:latin typeface="Calibri" panose="020F0502020204030204" pitchFamily="34" charset="0"/>
                        </a:rPr>
                        <a:t>YN17</a:t>
                      </a:r>
                    </a:p>
                  </a:txBody>
                  <a:tcPr marL="4847" marR="4847" marT="4847" marB="0" anchor="b">
                    <a:lnL>
                      <a:noFill/>
                    </a:lnL>
                    <a:lnR>
                      <a:noFill/>
                    </a:lnR>
                    <a:lnT>
                      <a:noFill/>
                    </a:lnT>
                    <a:lnB>
                      <a:noFill/>
                    </a:lnB>
                  </a:tcPr>
                </a:tc>
                <a:tc>
                  <a:txBody>
                    <a:bodyPr/>
                    <a:lstStyle/>
                    <a:p>
                      <a:pPr algn="l" fontAlgn="b"/>
                      <a:r>
                        <a:rPr lang="en-GB" sz="1200" b="0" i="0" u="none" strike="noStrike" dirty="0">
                          <a:solidFill>
                            <a:srgbClr val="000000"/>
                          </a:solidFill>
                          <a:effectLst/>
                          <a:latin typeface="Calibri" panose="020F0502020204030204" pitchFamily="34" charset="0"/>
                        </a:rPr>
                        <a:t>Fund was requested a few years ago but not donations had been received and was closed in 2020.  Now donations have been received in the form of cheques so requesting the fund is reopened.</a:t>
                      </a:r>
                    </a:p>
                  </a:txBody>
                  <a:tcPr marL="4847" marR="4847" marT="4847" marB="0" anchor="b">
                    <a:lnL>
                      <a:noFill/>
                    </a:lnL>
                    <a:lnR>
                      <a:noFill/>
                    </a:lnR>
                    <a:lnT>
                      <a:noFill/>
                    </a:lnT>
                    <a:lnB>
                      <a:noFill/>
                    </a:lnB>
                  </a:tcPr>
                </a:tc>
                <a:tc>
                  <a:txBody>
                    <a:bodyPr/>
                    <a:lstStyle/>
                    <a:p>
                      <a:pPr algn="l" fontAlgn="b"/>
                      <a:r>
                        <a:rPr lang="en-GB" sz="1200" b="0" i="0" u="none" strike="noStrike">
                          <a:solidFill>
                            <a:srgbClr val="000000"/>
                          </a:solidFill>
                          <a:effectLst/>
                          <a:latin typeface="Calibri" panose="020F0502020204030204" pitchFamily="34" charset="0"/>
                        </a:rPr>
                        <a:t>16.12.24</a:t>
                      </a:r>
                    </a:p>
                  </a:txBody>
                  <a:tcPr marL="4847" marR="4847" marT="4847"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068362551"/>
                  </a:ext>
                </a:extLst>
              </a:tr>
              <a:tr h="203713">
                <a:tc>
                  <a:txBody>
                    <a:bodyPr/>
                    <a:lstStyle/>
                    <a:p>
                      <a:pPr algn="l" fontAlgn="b"/>
                      <a:r>
                        <a:rPr lang="en-GB" sz="1200" b="0" i="0" u="none" strike="noStrike">
                          <a:solidFill>
                            <a:srgbClr val="000000"/>
                          </a:solidFill>
                          <a:effectLst/>
                          <a:latin typeface="Calibri" panose="020F0502020204030204" pitchFamily="34" charset="0"/>
                        </a:rPr>
                        <a:t> </a:t>
                      </a:r>
                    </a:p>
                  </a:txBody>
                  <a:tcPr marL="4847" marR="4847" marT="4847"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4847" marR="4847" marT="484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4847" marR="4847" marT="484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Calibri" panose="020F0502020204030204" pitchFamily="34" charset="0"/>
                        </a:rPr>
                        <a:t> </a:t>
                      </a:r>
                    </a:p>
                  </a:txBody>
                  <a:tcPr marL="4847" marR="4847" marT="4847"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3349881"/>
                  </a:ext>
                </a:extLst>
              </a:tr>
              <a:tr h="288989">
                <a:tc>
                  <a:txBody>
                    <a:bodyPr/>
                    <a:lstStyle/>
                    <a:p>
                      <a:pPr algn="l" fontAlgn="b"/>
                      <a:r>
                        <a:rPr lang="en-GB" sz="1200" b="1" i="0" u="none" strike="noStrike">
                          <a:solidFill>
                            <a:srgbClr val="FFFFFF"/>
                          </a:solidFill>
                          <a:effectLst/>
                          <a:latin typeface="Calibri" panose="020F0502020204030204" pitchFamily="34" charset="0"/>
                        </a:rPr>
                        <a:t>Closed Funds</a:t>
                      </a:r>
                    </a:p>
                  </a:txBody>
                  <a:tcPr marL="4847" marR="4847" marT="4847"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5B9BD5"/>
                    </a:solidFill>
                  </a:tcPr>
                </a:tc>
                <a:tc>
                  <a:txBody>
                    <a:bodyPr/>
                    <a:lstStyle/>
                    <a:p>
                      <a:pPr algn="l" fontAlgn="b"/>
                      <a:r>
                        <a:rPr lang="en-GB" sz="1200" b="0" i="0" u="none" strike="noStrike">
                          <a:solidFill>
                            <a:srgbClr val="FFFFFF"/>
                          </a:solidFill>
                          <a:effectLst/>
                          <a:latin typeface="Calibri" panose="020F0502020204030204" pitchFamily="34" charset="0"/>
                        </a:rPr>
                        <a:t>Fund Number</a:t>
                      </a:r>
                    </a:p>
                  </a:txBody>
                  <a:tcPr marL="4847" marR="4847" marT="4847" marB="0" anchor="b">
                    <a:lnL>
                      <a:noFill/>
                    </a:lnL>
                    <a:lnR>
                      <a:noFill/>
                    </a:lnR>
                    <a:lnT w="12700" cap="flat" cmpd="sng" algn="ctr">
                      <a:solidFill>
                        <a:srgbClr val="000000"/>
                      </a:solidFill>
                      <a:prstDash val="solid"/>
                      <a:round/>
                      <a:headEnd type="none" w="med" len="med"/>
                      <a:tailEnd type="none" w="med" len="med"/>
                    </a:lnT>
                    <a:lnB>
                      <a:noFill/>
                    </a:lnB>
                    <a:solidFill>
                      <a:srgbClr val="5B9BD5"/>
                    </a:solidFill>
                  </a:tcPr>
                </a:tc>
                <a:tc>
                  <a:txBody>
                    <a:bodyPr/>
                    <a:lstStyle/>
                    <a:p>
                      <a:pPr algn="ctr" fontAlgn="b"/>
                      <a:r>
                        <a:rPr lang="en-GB" sz="1200" b="0" i="0" u="none" strike="noStrike">
                          <a:solidFill>
                            <a:srgbClr val="FFFFFF"/>
                          </a:solidFill>
                          <a:effectLst/>
                          <a:latin typeface="Calibri" panose="020F0502020204030204" pitchFamily="34" charset="0"/>
                        </a:rPr>
                        <a:t>Reason</a:t>
                      </a:r>
                    </a:p>
                  </a:txBody>
                  <a:tcPr marL="4847" marR="4847" marT="4847" marB="0" anchor="b">
                    <a:lnL>
                      <a:noFill/>
                    </a:lnL>
                    <a:lnR>
                      <a:noFill/>
                    </a:lnR>
                    <a:lnT w="12700" cap="flat" cmpd="sng" algn="ctr">
                      <a:solidFill>
                        <a:srgbClr val="000000"/>
                      </a:solidFill>
                      <a:prstDash val="solid"/>
                      <a:round/>
                      <a:headEnd type="none" w="med" len="med"/>
                      <a:tailEnd type="none" w="med" len="med"/>
                    </a:lnT>
                    <a:lnB>
                      <a:noFill/>
                    </a:lnB>
                    <a:solidFill>
                      <a:srgbClr val="5B9BD5"/>
                    </a:solidFill>
                  </a:tcPr>
                </a:tc>
                <a:tc>
                  <a:txBody>
                    <a:bodyPr/>
                    <a:lstStyle/>
                    <a:p>
                      <a:pPr algn="l" fontAlgn="b"/>
                      <a:r>
                        <a:rPr lang="en-GB" sz="1200" b="0" i="0" u="none" strike="noStrike">
                          <a:solidFill>
                            <a:srgbClr val="FFFFFF"/>
                          </a:solidFill>
                          <a:effectLst/>
                          <a:latin typeface="Calibri" panose="020F0502020204030204" pitchFamily="34" charset="0"/>
                        </a:rPr>
                        <a:t>Date</a:t>
                      </a:r>
                    </a:p>
                  </a:txBody>
                  <a:tcPr marL="4847" marR="4847" marT="4847"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5B9BD5"/>
                    </a:solidFill>
                  </a:tcPr>
                </a:tc>
                <a:extLst>
                  <a:ext uri="{0D108BD9-81ED-4DB2-BD59-A6C34878D82A}">
                    <a16:rowId xmlns:a16="http://schemas.microsoft.com/office/drawing/2014/main" val="4120333954"/>
                  </a:ext>
                </a:extLst>
              </a:tr>
              <a:tr h="596927">
                <a:tc>
                  <a:txBody>
                    <a:bodyPr/>
                    <a:lstStyle/>
                    <a:p>
                      <a:pPr algn="l" fontAlgn="b"/>
                      <a:r>
                        <a:rPr lang="en-GB" sz="1200" b="0" i="0" u="none" strike="noStrike">
                          <a:solidFill>
                            <a:srgbClr val="000000"/>
                          </a:solidFill>
                          <a:effectLst/>
                          <a:latin typeface="Calibri" panose="020F0502020204030204" pitchFamily="34" charset="0"/>
                        </a:rPr>
                        <a:t>West Shickle Fund</a:t>
                      </a:r>
                    </a:p>
                  </a:txBody>
                  <a:tcPr marL="4847" marR="4847" marT="4847"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200" b="0" i="0" u="none" strike="noStrike">
                          <a:solidFill>
                            <a:srgbClr val="000000"/>
                          </a:solidFill>
                          <a:effectLst/>
                          <a:latin typeface="Calibri" panose="020F0502020204030204" pitchFamily="34" charset="0"/>
                        </a:rPr>
                        <a:t>YN70</a:t>
                      </a:r>
                    </a:p>
                  </a:txBody>
                  <a:tcPr marL="4847" marR="4847" marT="4847" marB="0" anchor="b">
                    <a:lnL>
                      <a:noFill/>
                    </a:lnL>
                    <a:lnR>
                      <a:noFill/>
                    </a:lnR>
                    <a:lnT>
                      <a:noFill/>
                    </a:lnT>
                    <a:lnB>
                      <a:noFill/>
                    </a:lnB>
                  </a:tcPr>
                </a:tc>
                <a:tc>
                  <a:txBody>
                    <a:bodyPr/>
                    <a:lstStyle/>
                    <a:p>
                      <a:pPr algn="l" fontAlgn="b"/>
                      <a:r>
                        <a:rPr lang="en-GB" sz="1200" b="0" i="0" u="none" strike="noStrike">
                          <a:solidFill>
                            <a:srgbClr val="000000"/>
                          </a:solidFill>
                          <a:effectLst/>
                          <a:latin typeface="Calibri" panose="020F0502020204030204" pitchFamily="34" charset="0"/>
                        </a:rPr>
                        <a:t>Transfer of fund balace to Health Centre the Shickle Fund relates to as no longer a managed service by the Heath Board</a:t>
                      </a:r>
                    </a:p>
                  </a:txBody>
                  <a:tcPr marL="4847" marR="4847" marT="4847" marB="0" anchor="b">
                    <a:lnL>
                      <a:noFill/>
                    </a:lnL>
                    <a:lnR>
                      <a:noFill/>
                    </a:lnR>
                    <a:lnT>
                      <a:noFill/>
                    </a:lnT>
                    <a:lnB>
                      <a:noFill/>
                    </a:lnB>
                  </a:tcPr>
                </a:tc>
                <a:tc>
                  <a:txBody>
                    <a:bodyPr/>
                    <a:lstStyle/>
                    <a:p>
                      <a:pPr algn="l" fontAlgn="b"/>
                      <a:r>
                        <a:rPr lang="en-GB" sz="1200" b="0" i="0" u="none" strike="noStrike">
                          <a:solidFill>
                            <a:srgbClr val="000000"/>
                          </a:solidFill>
                          <a:effectLst/>
                          <a:latin typeface="Calibri" panose="020F0502020204030204" pitchFamily="34" charset="0"/>
                        </a:rPr>
                        <a:t>28.10.24</a:t>
                      </a:r>
                    </a:p>
                  </a:txBody>
                  <a:tcPr marL="4847" marR="4847" marT="4847"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4126692304"/>
                  </a:ext>
                </a:extLst>
              </a:tr>
              <a:tr h="186501">
                <a:tc>
                  <a:txBody>
                    <a:bodyPr/>
                    <a:lstStyle/>
                    <a:p>
                      <a:pPr algn="l" fontAlgn="b"/>
                      <a:r>
                        <a:rPr lang="en-GB" sz="1200" b="0" i="0" u="none" strike="noStrike">
                          <a:solidFill>
                            <a:srgbClr val="000000"/>
                          </a:solidFill>
                          <a:effectLst/>
                          <a:latin typeface="Calibri" panose="020F0502020204030204" pitchFamily="34" charset="0"/>
                        </a:rPr>
                        <a:t> </a:t>
                      </a:r>
                    </a:p>
                  </a:txBody>
                  <a:tcPr marL="4847" marR="4847" marT="4847"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4847" marR="4847" marT="4847" marB="0" anchor="b">
                    <a:lnL>
                      <a:noFill/>
                    </a:lnL>
                    <a:lnR>
                      <a:noFill/>
                    </a:lnR>
                    <a:lnT>
                      <a:noFill/>
                    </a:lnT>
                    <a:lnB>
                      <a:noFill/>
                    </a:lnB>
                  </a:tcPr>
                </a:tc>
                <a:tc>
                  <a:txBody>
                    <a:bodyPr/>
                    <a:lstStyle/>
                    <a:p>
                      <a:pPr algn="l" fontAlgn="b"/>
                      <a:endParaRPr lang="en-GB" sz="1200" b="0" i="0" u="none" strike="noStrike">
                        <a:solidFill>
                          <a:srgbClr val="000000"/>
                        </a:solidFill>
                        <a:effectLst/>
                        <a:latin typeface="Calibri" panose="020F0502020204030204" pitchFamily="34" charset="0"/>
                      </a:endParaRPr>
                    </a:p>
                  </a:txBody>
                  <a:tcPr marL="4847" marR="4847" marT="4847" marB="0" anchor="b">
                    <a:lnL>
                      <a:noFill/>
                    </a:lnL>
                    <a:lnR>
                      <a:noFill/>
                    </a:lnR>
                    <a:lnT>
                      <a:noFill/>
                    </a:lnT>
                    <a:lnB>
                      <a:noFill/>
                    </a:lnB>
                  </a:tcPr>
                </a:tc>
                <a:tc>
                  <a:txBody>
                    <a:bodyPr/>
                    <a:lstStyle/>
                    <a:p>
                      <a:pPr algn="l" fontAlgn="b"/>
                      <a:r>
                        <a:rPr lang="en-GB" sz="1200" b="0" i="0" u="none" strike="noStrike">
                          <a:solidFill>
                            <a:srgbClr val="000000"/>
                          </a:solidFill>
                          <a:effectLst/>
                          <a:latin typeface="Calibri" panose="020F0502020204030204" pitchFamily="34" charset="0"/>
                        </a:rPr>
                        <a:t> </a:t>
                      </a:r>
                    </a:p>
                  </a:txBody>
                  <a:tcPr marL="4847" marR="4847" marT="4847"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755405930"/>
                  </a:ext>
                </a:extLst>
              </a:tr>
              <a:tr h="129809">
                <a:tc>
                  <a:txBody>
                    <a:bodyPr/>
                    <a:lstStyle/>
                    <a:p>
                      <a:pPr algn="l" fontAlgn="b"/>
                      <a:r>
                        <a:rPr lang="en-GB" sz="800" b="0" i="0" u="none" strike="noStrike">
                          <a:solidFill>
                            <a:srgbClr val="000000"/>
                          </a:solidFill>
                          <a:effectLst/>
                          <a:latin typeface="Calibri" panose="020F0502020204030204" pitchFamily="34" charset="0"/>
                        </a:rPr>
                        <a:t> </a:t>
                      </a:r>
                    </a:p>
                  </a:txBody>
                  <a:tcPr marL="4847" marR="4847" marT="4847"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800" b="0" i="0" u="none" strike="noStrike" dirty="0">
                          <a:solidFill>
                            <a:srgbClr val="000000"/>
                          </a:solidFill>
                          <a:effectLst/>
                          <a:latin typeface="Calibri" panose="020F0502020204030204" pitchFamily="34" charset="0"/>
                        </a:rPr>
                        <a:t> </a:t>
                      </a:r>
                    </a:p>
                  </a:txBody>
                  <a:tcPr marL="4847" marR="4847" marT="484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4847" marR="4847" marT="484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800" b="0" i="0" u="none" strike="noStrike" dirty="0">
                          <a:solidFill>
                            <a:srgbClr val="000000"/>
                          </a:solidFill>
                          <a:effectLst/>
                          <a:latin typeface="Calibri" panose="020F0502020204030204" pitchFamily="34" charset="0"/>
                        </a:rPr>
                        <a:t> </a:t>
                      </a:r>
                    </a:p>
                  </a:txBody>
                  <a:tcPr marL="4847" marR="4847" marT="4847"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6203961"/>
                  </a:ext>
                </a:extLst>
              </a:tr>
            </a:tbl>
          </a:graphicData>
        </a:graphic>
      </p:graphicFrame>
    </p:spTree>
    <p:extLst>
      <p:ext uri="{BB962C8B-B14F-4D97-AF65-F5344CB8AC3E}">
        <p14:creationId xmlns:p14="http://schemas.microsoft.com/office/powerpoint/2010/main" val="7809336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416496" y="1651059"/>
            <a:ext cx="9217024" cy="4428262"/>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dirty="0">
              <a:solidFill>
                <a:schemeClr val="tx1"/>
              </a:solidFill>
            </a:endParaRPr>
          </a:p>
        </p:txBody>
      </p:sp>
      <p:sp>
        <p:nvSpPr>
          <p:cNvPr id="54" name="Rounded Rectangle 53"/>
          <p:cNvSpPr/>
          <p:nvPr/>
        </p:nvSpPr>
        <p:spPr>
          <a:xfrm>
            <a:off x="194026" y="547376"/>
            <a:ext cx="9645841" cy="89998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defRPr/>
            </a:pPr>
            <a:r>
              <a:rPr lang="en-GB" sz="1600" b="1" dirty="0">
                <a:solidFill>
                  <a:schemeClr val="bg2">
                    <a:lumMod val="50000"/>
                  </a:schemeClr>
                </a:solidFill>
                <a:latin typeface="Calibri" pitchFamily="34" charset="0"/>
              </a:rPr>
              <a:t>The locally held cash balance as at the end of January 2025 was £0.331m. Despite the increase in recent months, the cash balance has decreased from the normal level of cash held in previous periods. </a:t>
            </a:r>
          </a:p>
        </p:txBody>
      </p:sp>
      <p:grpSp>
        <p:nvGrpSpPr>
          <p:cNvPr id="10" name="Group 9"/>
          <p:cNvGrpSpPr/>
          <p:nvPr/>
        </p:nvGrpSpPr>
        <p:grpSpPr>
          <a:xfrm>
            <a:off x="0" y="1"/>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CASH POSITION</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13</a:t>
              </a:r>
            </a:p>
          </p:txBody>
        </p:sp>
      </p:grpSp>
      <p:pic>
        <p:nvPicPr>
          <p:cNvPr id="3" name="Picture 2"/>
          <p:cNvPicPr>
            <a:picLocks noChangeAspect="1"/>
          </p:cNvPicPr>
          <p:nvPr/>
        </p:nvPicPr>
        <p:blipFill>
          <a:blip r:embed="rId2"/>
          <a:stretch>
            <a:fillRect/>
          </a:stretch>
        </p:blipFill>
        <p:spPr>
          <a:xfrm>
            <a:off x="56456" y="6253149"/>
            <a:ext cx="1733639" cy="571529"/>
          </a:xfrm>
          <a:prstGeom prst="rect">
            <a:avLst/>
          </a:prstGeom>
        </p:spPr>
      </p:pic>
      <p:pic>
        <p:nvPicPr>
          <p:cNvPr id="15" name="Picture 14"/>
          <p:cNvPicPr>
            <a:picLocks noChangeAspect="1"/>
          </p:cNvPicPr>
          <p:nvPr/>
        </p:nvPicPr>
        <p:blipFill>
          <a:blip r:embed="rId3"/>
          <a:stretch>
            <a:fillRect/>
          </a:stretch>
        </p:blipFill>
        <p:spPr>
          <a:xfrm>
            <a:off x="8913439" y="6137174"/>
            <a:ext cx="953351" cy="720826"/>
          </a:xfrm>
          <a:prstGeom prst="rect">
            <a:avLst/>
          </a:prstGeom>
        </p:spPr>
      </p:pic>
      <p:graphicFrame>
        <p:nvGraphicFramePr>
          <p:cNvPr id="5" name="Chart 4">
            <a:extLst>
              <a:ext uri="{FF2B5EF4-FFF2-40B4-BE49-F238E27FC236}">
                <a16:creationId xmlns:a16="http://schemas.microsoft.com/office/drawing/2014/main" id="{A079AAB5-40CB-A3DB-4688-67D98F3034FD}"/>
              </a:ext>
            </a:extLst>
          </p:cNvPr>
          <p:cNvGraphicFramePr>
            <a:graphicFrameLocks/>
          </p:cNvGraphicFramePr>
          <p:nvPr>
            <p:extLst>
              <p:ext uri="{D42A27DB-BD31-4B8C-83A1-F6EECF244321}">
                <p14:modId xmlns:p14="http://schemas.microsoft.com/office/powerpoint/2010/main" val="3112555977"/>
              </p:ext>
            </p:extLst>
          </p:nvPr>
        </p:nvGraphicFramePr>
        <p:xfrm>
          <a:off x="1865784" y="2278373"/>
          <a:ext cx="6174432" cy="302778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1503415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1"/>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Legacies received</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14</a:t>
              </a:r>
            </a:p>
          </p:txBody>
        </p:sp>
      </p:grpSp>
      <p:sp>
        <p:nvSpPr>
          <p:cNvPr id="14" name="Rounded Rectangle 13"/>
          <p:cNvSpPr/>
          <p:nvPr/>
        </p:nvSpPr>
        <p:spPr>
          <a:xfrm>
            <a:off x="416496" y="1883960"/>
            <a:ext cx="9073008" cy="4209336"/>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dirty="0">
              <a:solidFill>
                <a:schemeClr val="tx1"/>
              </a:solidFill>
            </a:endParaRPr>
          </a:p>
        </p:txBody>
      </p:sp>
      <p:sp>
        <p:nvSpPr>
          <p:cNvPr id="8" name="Rounded Rectangle 7"/>
          <p:cNvSpPr/>
          <p:nvPr/>
        </p:nvSpPr>
        <p:spPr>
          <a:xfrm>
            <a:off x="171544" y="756435"/>
            <a:ext cx="9282736" cy="923717"/>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defRPr/>
            </a:pPr>
            <a:r>
              <a:rPr lang="en-GB" sz="1600" b="1" dirty="0">
                <a:solidFill>
                  <a:schemeClr val="bg2">
                    <a:lumMod val="50000"/>
                  </a:schemeClr>
                </a:solidFill>
                <a:latin typeface="Calibri" pitchFamily="34" charset="0"/>
              </a:rPr>
              <a:t>Nine legacies have been received in the first 10 months of the current financial year as detailed below.  </a:t>
            </a:r>
          </a:p>
          <a:p>
            <a:pPr algn="ctr">
              <a:defRPr/>
            </a:pPr>
            <a:r>
              <a:rPr lang="en-GB" sz="1600" b="1" dirty="0">
                <a:solidFill>
                  <a:schemeClr val="bg2">
                    <a:lumMod val="50000"/>
                  </a:schemeClr>
                </a:solidFill>
                <a:latin typeface="Calibri" pitchFamily="34" charset="0"/>
              </a:rPr>
              <a:t>(1st April 2024 to 31</a:t>
            </a:r>
            <a:r>
              <a:rPr lang="en-GB" sz="1600" b="1" baseline="30000" dirty="0">
                <a:solidFill>
                  <a:schemeClr val="bg2">
                    <a:lumMod val="50000"/>
                  </a:schemeClr>
                </a:solidFill>
                <a:latin typeface="Calibri" pitchFamily="34" charset="0"/>
              </a:rPr>
              <a:t>st</a:t>
            </a:r>
            <a:r>
              <a:rPr lang="en-GB" sz="1600" b="1" dirty="0">
                <a:solidFill>
                  <a:schemeClr val="bg2">
                    <a:lumMod val="50000"/>
                  </a:schemeClr>
                </a:solidFill>
                <a:latin typeface="Calibri" pitchFamily="34" charset="0"/>
              </a:rPr>
              <a:t> January 2025). There are 19 open legacies in total.</a:t>
            </a:r>
          </a:p>
        </p:txBody>
      </p:sp>
      <p:pic>
        <p:nvPicPr>
          <p:cNvPr id="4" name="Picture 3"/>
          <p:cNvPicPr>
            <a:picLocks noChangeAspect="1"/>
          </p:cNvPicPr>
          <p:nvPr/>
        </p:nvPicPr>
        <p:blipFill>
          <a:blip r:embed="rId2"/>
          <a:stretch>
            <a:fillRect/>
          </a:stretch>
        </p:blipFill>
        <p:spPr>
          <a:xfrm>
            <a:off x="12659" y="6297102"/>
            <a:ext cx="1733639" cy="571529"/>
          </a:xfrm>
          <a:prstGeom prst="rect">
            <a:avLst/>
          </a:prstGeom>
        </p:spPr>
      </p:pic>
      <p:pic>
        <p:nvPicPr>
          <p:cNvPr id="15" name="Picture 14"/>
          <p:cNvPicPr>
            <a:picLocks noChangeAspect="1"/>
          </p:cNvPicPr>
          <p:nvPr/>
        </p:nvPicPr>
        <p:blipFill>
          <a:blip r:embed="rId3"/>
          <a:stretch>
            <a:fillRect/>
          </a:stretch>
        </p:blipFill>
        <p:spPr>
          <a:xfrm>
            <a:off x="8859980" y="6093296"/>
            <a:ext cx="995844" cy="752955"/>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1786136030"/>
              </p:ext>
            </p:extLst>
          </p:nvPr>
        </p:nvGraphicFramePr>
        <p:xfrm>
          <a:off x="1136576" y="2132862"/>
          <a:ext cx="7723404" cy="3672401"/>
        </p:xfrm>
        <a:graphic>
          <a:graphicData uri="http://schemas.openxmlformats.org/drawingml/2006/table">
            <a:tbl>
              <a:tblPr/>
              <a:tblGrid>
                <a:gridCol w="1312032">
                  <a:extLst>
                    <a:ext uri="{9D8B030D-6E8A-4147-A177-3AD203B41FA5}">
                      <a16:colId xmlns:a16="http://schemas.microsoft.com/office/drawing/2014/main" val="475407774"/>
                    </a:ext>
                  </a:extLst>
                </a:gridCol>
                <a:gridCol w="1163245">
                  <a:extLst>
                    <a:ext uri="{9D8B030D-6E8A-4147-A177-3AD203B41FA5}">
                      <a16:colId xmlns:a16="http://schemas.microsoft.com/office/drawing/2014/main" val="3132118141"/>
                    </a:ext>
                  </a:extLst>
                </a:gridCol>
                <a:gridCol w="3516786">
                  <a:extLst>
                    <a:ext uri="{9D8B030D-6E8A-4147-A177-3AD203B41FA5}">
                      <a16:colId xmlns:a16="http://schemas.microsoft.com/office/drawing/2014/main" val="3573875081"/>
                    </a:ext>
                  </a:extLst>
                </a:gridCol>
                <a:gridCol w="1731341">
                  <a:extLst>
                    <a:ext uri="{9D8B030D-6E8A-4147-A177-3AD203B41FA5}">
                      <a16:colId xmlns:a16="http://schemas.microsoft.com/office/drawing/2014/main" val="2779857321"/>
                    </a:ext>
                  </a:extLst>
                </a:gridCol>
              </a:tblGrid>
              <a:tr h="837698">
                <a:tc>
                  <a:txBody>
                    <a:bodyPr/>
                    <a:lstStyle/>
                    <a:p>
                      <a:pPr algn="ctr" rtl="0" fontAlgn="b"/>
                      <a:r>
                        <a:rPr lang="en-GB" sz="1400" b="1" i="0" u="none" strike="noStrike">
                          <a:solidFill>
                            <a:srgbClr val="FFFFFF"/>
                          </a:solidFill>
                          <a:effectLst/>
                          <a:latin typeface="Calibri" panose="020F0502020204030204" pitchFamily="34" charset="0"/>
                        </a:rPr>
                        <a:t>Service Group</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tc>
                  <a:txBody>
                    <a:bodyPr/>
                    <a:lstStyle/>
                    <a:p>
                      <a:pPr algn="ctr" rtl="0" fontAlgn="b"/>
                      <a:r>
                        <a:rPr lang="en-GB" sz="1400" b="1" i="0" u="none" strike="noStrike">
                          <a:solidFill>
                            <a:srgbClr val="FFFFFF"/>
                          </a:solidFill>
                          <a:effectLst/>
                          <a:latin typeface="Calibri" panose="020F0502020204030204" pitchFamily="34" charset="0"/>
                        </a:rPr>
                        <a:t>Benefactor</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tc>
                  <a:txBody>
                    <a:bodyPr/>
                    <a:lstStyle/>
                    <a:p>
                      <a:pPr algn="ctr" rtl="0" fontAlgn="b"/>
                      <a:r>
                        <a:rPr lang="en-GB" sz="1400" b="1" i="0" u="none" strike="noStrike">
                          <a:solidFill>
                            <a:srgbClr val="FFFFFF"/>
                          </a:solidFill>
                          <a:effectLst/>
                          <a:latin typeface="Calibri" panose="020F0502020204030204" pitchFamily="34" charset="0"/>
                        </a:rPr>
                        <a:t>Fund Name</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tc>
                  <a:txBody>
                    <a:bodyPr/>
                    <a:lstStyle/>
                    <a:p>
                      <a:pPr algn="ctr" rtl="0" fontAlgn="b"/>
                      <a:r>
                        <a:rPr lang="en-GB" sz="1400" b="1" i="0" u="none" strike="noStrike">
                          <a:solidFill>
                            <a:srgbClr val="FFFFFF"/>
                          </a:solidFill>
                          <a:effectLst/>
                          <a:latin typeface="Calibri" panose="020F0502020204030204" pitchFamily="34" charset="0"/>
                        </a:rPr>
                        <a:t>Legacy Received 01.04.24 - 31.01.25     £</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extLst>
                  <a:ext uri="{0D108BD9-81ED-4DB2-BD59-A6C34878D82A}">
                    <a16:rowId xmlns:a16="http://schemas.microsoft.com/office/drawing/2014/main" val="282520885"/>
                  </a:ext>
                </a:extLst>
              </a:tr>
              <a:tr h="246821">
                <a:tc>
                  <a:txBody>
                    <a:bodyPr/>
                    <a:lstStyle/>
                    <a:p>
                      <a:pPr algn="ctr" rtl="0" fontAlgn="b"/>
                      <a:r>
                        <a:rPr lang="en-GB" sz="1200" b="0" i="0" u="none" strike="noStrike">
                          <a:solidFill>
                            <a:srgbClr val="000000"/>
                          </a:solidFill>
                          <a:effectLst/>
                          <a:latin typeface="Calibri" panose="020F0502020204030204" pitchFamily="34" charset="0"/>
                        </a:rPr>
                        <a:t>NPTS</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ctr" rtl="0" fontAlgn="b"/>
                      <a:r>
                        <a:rPr lang="en-GB" sz="1200" b="0" i="0" u="none" strike="noStrike">
                          <a:solidFill>
                            <a:srgbClr val="000000"/>
                          </a:solidFill>
                          <a:effectLst/>
                          <a:latin typeface="Calibri" panose="020F0502020204030204" pitchFamily="34" charset="0"/>
                        </a:rPr>
                        <a:t>GJ</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l" rtl="0" fontAlgn="b"/>
                      <a:r>
                        <a:rPr lang="en-GB" sz="1200" b="0" i="0" u="none" strike="noStrike">
                          <a:solidFill>
                            <a:srgbClr val="000000"/>
                          </a:solidFill>
                          <a:effectLst/>
                          <a:latin typeface="Calibri" panose="020F0502020204030204" pitchFamily="34" charset="0"/>
                        </a:rPr>
                        <a:t>South West Wales Cancer Centre</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r" rtl="0" fontAlgn="b"/>
                      <a:r>
                        <a:rPr lang="en-GB" sz="1200" b="0" i="0" u="none" strike="noStrike">
                          <a:solidFill>
                            <a:srgbClr val="000000"/>
                          </a:solidFill>
                          <a:effectLst/>
                          <a:latin typeface="Calibri" panose="020F0502020204030204" pitchFamily="34" charset="0"/>
                        </a:rPr>
                        <a:t>500</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4070384021"/>
                  </a:ext>
                </a:extLst>
              </a:tr>
              <a:tr h="246821">
                <a:tc>
                  <a:txBody>
                    <a:bodyPr/>
                    <a:lstStyle/>
                    <a:p>
                      <a:pPr algn="ctr" rtl="0" fontAlgn="b"/>
                      <a:r>
                        <a:rPr lang="en-GB" sz="1200" b="0" i="0" u="none" strike="noStrike">
                          <a:solidFill>
                            <a:srgbClr val="000000"/>
                          </a:solidFill>
                          <a:effectLst/>
                          <a:latin typeface="Calibri" panose="020F0502020204030204" pitchFamily="34" charset="0"/>
                        </a:rPr>
                        <a:t>Morriston</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tc>
                  <a:txBody>
                    <a:bodyPr/>
                    <a:lstStyle/>
                    <a:p>
                      <a:pPr algn="ctr" rtl="0" fontAlgn="b"/>
                      <a:r>
                        <a:rPr lang="en-GB" sz="1200" b="0" i="0" u="none" strike="noStrike">
                          <a:solidFill>
                            <a:srgbClr val="000000"/>
                          </a:solidFill>
                          <a:effectLst/>
                          <a:latin typeface="Calibri" panose="020F0502020204030204" pitchFamily="34" charset="0"/>
                        </a:rPr>
                        <a:t>GJ</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tc>
                  <a:txBody>
                    <a:bodyPr/>
                    <a:lstStyle/>
                    <a:p>
                      <a:pPr algn="l" rtl="0" fontAlgn="b"/>
                      <a:r>
                        <a:rPr lang="en-GB" sz="1200" b="0" i="0" u="none" strike="noStrike">
                          <a:solidFill>
                            <a:srgbClr val="000000"/>
                          </a:solidFill>
                          <a:effectLst/>
                          <a:latin typeface="Calibri" panose="020F0502020204030204" pitchFamily="34" charset="0"/>
                        </a:rPr>
                        <a:t>West Stoma Care</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tc>
                  <a:txBody>
                    <a:bodyPr/>
                    <a:lstStyle/>
                    <a:p>
                      <a:pPr algn="r" rtl="0" fontAlgn="b"/>
                      <a:r>
                        <a:rPr lang="en-GB" sz="1200" b="0" i="0" u="none" strike="noStrike">
                          <a:solidFill>
                            <a:srgbClr val="000000"/>
                          </a:solidFill>
                          <a:effectLst/>
                          <a:latin typeface="Calibri" panose="020F0502020204030204" pitchFamily="34" charset="0"/>
                        </a:rPr>
                        <a:t>500</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extLst>
                  <a:ext uri="{0D108BD9-81ED-4DB2-BD59-A6C34878D82A}">
                    <a16:rowId xmlns:a16="http://schemas.microsoft.com/office/drawing/2014/main" val="887477819"/>
                  </a:ext>
                </a:extLst>
              </a:tr>
              <a:tr h="246821">
                <a:tc>
                  <a:txBody>
                    <a:bodyPr/>
                    <a:lstStyle/>
                    <a:p>
                      <a:pPr algn="ctr" rtl="0" fontAlgn="b"/>
                      <a:r>
                        <a:rPr lang="en-GB" sz="1200" b="0" i="0" u="none" strike="noStrike">
                          <a:solidFill>
                            <a:srgbClr val="000000"/>
                          </a:solidFill>
                          <a:effectLst/>
                          <a:latin typeface="Calibri" panose="020F0502020204030204" pitchFamily="34" charset="0"/>
                        </a:rPr>
                        <a:t>NPTS</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ctr" rtl="0" fontAlgn="b"/>
                      <a:r>
                        <a:rPr lang="en-GB" sz="1200" b="0" i="0" u="none" strike="noStrike">
                          <a:solidFill>
                            <a:srgbClr val="000000"/>
                          </a:solidFill>
                          <a:effectLst/>
                          <a:latin typeface="Calibri" panose="020F0502020204030204" pitchFamily="34" charset="0"/>
                        </a:rPr>
                        <a:t>HDT</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l" rtl="0" fontAlgn="b"/>
                      <a:r>
                        <a:rPr lang="en-GB" sz="1200" b="0" i="0" u="none" strike="noStrike">
                          <a:solidFill>
                            <a:srgbClr val="000000"/>
                          </a:solidFill>
                          <a:effectLst/>
                          <a:latin typeface="Calibri" panose="020F0502020204030204" pitchFamily="34" charset="0"/>
                        </a:rPr>
                        <a:t>South West Wales Cancer Centre</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r" rtl="0" fontAlgn="b"/>
                      <a:r>
                        <a:rPr lang="en-GB" sz="1200" b="0" i="0" u="none" strike="noStrike">
                          <a:solidFill>
                            <a:srgbClr val="000000"/>
                          </a:solidFill>
                          <a:effectLst/>
                          <a:latin typeface="Calibri" panose="020F0502020204030204" pitchFamily="34" charset="0"/>
                        </a:rPr>
                        <a:t>1,801</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3246563584"/>
                  </a:ext>
                </a:extLst>
              </a:tr>
              <a:tr h="246821">
                <a:tc>
                  <a:txBody>
                    <a:bodyPr/>
                    <a:lstStyle/>
                    <a:p>
                      <a:pPr algn="ctr" rtl="0" fontAlgn="b"/>
                      <a:r>
                        <a:rPr lang="en-GB" sz="1200" b="0" i="0" u="none" strike="noStrike">
                          <a:solidFill>
                            <a:srgbClr val="000000"/>
                          </a:solidFill>
                          <a:effectLst/>
                          <a:latin typeface="Calibri" panose="020F0502020204030204" pitchFamily="34" charset="0"/>
                        </a:rPr>
                        <a:t>Morriston</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tc>
                  <a:txBody>
                    <a:bodyPr/>
                    <a:lstStyle/>
                    <a:p>
                      <a:pPr algn="ctr" rtl="0" fontAlgn="b"/>
                      <a:r>
                        <a:rPr lang="en-GB" sz="1200" b="0" i="0" u="none" strike="noStrike">
                          <a:solidFill>
                            <a:srgbClr val="000000"/>
                          </a:solidFill>
                          <a:effectLst/>
                          <a:latin typeface="Calibri" panose="020F0502020204030204" pitchFamily="34" charset="0"/>
                        </a:rPr>
                        <a:t>ER</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tc>
                  <a:txBody>
                    <a:bodyPr/>
                    <a:lstStyle/>
                    <a:p>
                      <a:pPr algn="l" rtl="0" fontAlgn="b"/>
                      <a:r>
                        <a:rPr lang="en-GB" sz="1200" b="0" i="0" u="none" strike="noStrike">
                          <a:solidFill>
                            <a:srgbClr val="000000"/>
                          </a:solidFill>
                          <a:effectLst/>
                          <a:latin typeface="Calibri" panose="020F0502020204030204" pitchFamily="34" charset="0"/>
                        </a:rPr>
                        <a:t>Morriston General Patients &amp; Staff</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tc>
                  <a:txBody>
                    <a:bodyPr/>
                    <a:lstStyle/>
                    <a:p>
                      <a:pPr algn="r" rtl="0" fontAlgn="b"/>
                      <a:r>
                        <a:rPr lang="en-GB" sz="1200" b="0" i="0" u="none" strike="noStrike">
                          <a:solidFill>
                            <a:srgbClr val="000000"/>
                          </a:solidFill>
                          <a:effectLst/>
                          <a:latin typeface="Calibri" panose="020F0502020204030204" pitchFamily="34" charset="0"/>
                        </a:rPr>
                        <a:t>240,906</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extLst>
                  <a:ext uri="{0D108BD9-81ED-4DB2-BD59-A6C34878D82A}">
                    <a16:rowId xmlns:a16="http://schemas.microsoft.com/office/drawing/2014/main" val="3338202294"/>
                  </a:ext>
                </a:extLst>
              </a:tr>
              <a:tr h="246821">
                <a:tc>
                  <a:txBody>
                    <a:bodyPr/>
                    <a:lstStyle/>
                    <a:p>
                      <a:pPr algn="ctr" rtl="0" fontAlgn="b"/>
                      <a:r>
                        <a:rPr lang="en-GB" sz="1200" b="0" i="0" u="none" strike="noStrike">
                          <a:solidFill>
                            <a:srgbClr val="000000"/>
                          </a:solidFill>
                          <a:effectLst/>
                          <a:latin typeface="Calibri" panose="020F0502020204030204" pitchFamily="34" charset="0"/>
                        </a:rPr>
                        <a:t>Health Board</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ctr" rtl="0" fontAlgn="b"/>
                      <a:r>
                        <a:rPr lang="en-GB" sz="1200" b="0" i="0" u="none" strike="noStrike">
                          <a:solidFill>
                            <a:srgbClr val="000000"/>
                          </a:solidFill>
                          <a:effectLst/>
                          <a:latin typeface="Calibri" panose="020F0502020204030204" pitchFamily="34" charset="0"/>
                        </a:rPr>
                        <a:t>NM</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l" rtl="0" fontAlgn="b"/>
                      <a:r>
                        <a:rPr lang="en-GB" sz="1200" b="0" i="0" u="none" strike="noStrike">
                          <a:solidFill>
                            <a:srgbClr val="000000"/>
                          </a:solidFill>
                          <a:effectLst/>
                          <a:latin typeface="Calibri" panose="020F0502020204030204" pitchFamily="34" charset="0"/>
                        </a:rPr>
                        <a:t>Helping Hand Fund</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r" rtl="0" fontAlgn="b"/>
                      <a:r>
                        <a:rPr lang="en-GB" sz="1200" b="0" i="0" u="none" strike="noStrike">
                          <a:solidFill>
                            <a:srgbClr val="000000"/>
                          </a:solidFill>
                          <a:effectLst/>
                          <a:latin typeface="Calibri" panose="020F0502020204030204" pitchFamily="34" charset="0"/>
                        </a:rPr>
                        <a:t>1,500</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4176097370"/>
                  </a:ext>
                </a:extLst>
              </a:tr>
              <a:tr h="246821">
                <a:tc>
                  <a:txBody>
                    <a:bodyPr/>
                    <a:lstStyle/>
                    <a:p>
                      <a:pPr algn="ctr" rtl="0" fontAlgn="b"/>
                      <a:r>
                        <a:rPr lang="en-GB" sz="1200" b="0" i="0" u="none" strike="noStrike">
                          <a:solidFill>
                            <a:srgbClr val="000000"/>
                          </a:solidFill>
                          <a:effectLst/>
                          <a:latin typeface="Calibri" panose="020F0502020204030204" pitchFamily="34" charset="0"/>
                        </a:rPr>
                        <a:t>Morriston</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tc>
                  <a:txBody>
                    <a:bodyPr/>
                    <a:lstStyle/>
                    <a:p>
                      <a:pPr algn="ctr" rtl="0" fontAlgn="b"/>
                      <a:r>
                        <a:rPr lang="en-GB" sz="1200" b="0" i="0" u="none" strike="noStrike">
                          <a:solidFill>
                            <a:srgbClr val="000000"/>
                          </a:solidFill>
                          <a:effectLst/>
                          <a:latin typeface="Calibri" panose="020F0502020204030204" pitchFamily="34" charset="0"/>
                        </a:rPr>
                        <a:t>EMH</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tc>
                  <a:txBody>
                    <a:bodyPr/>
                    <a:lstStyle/>
                    <a:p>
                      <a:pPr algn="l" rtl="0" fontAlgn="b"/>
                      <a:r>
                        <a:rPr lang="en-GB" sz="1200" b="0" i="0" u="none" strike="noStrike">
                          <a:solidFill>
                            <a:srgbClr val="000000"/>
                          </a:solidFill>
                          <a:effectLst/>
                          <a:latin typeface="Calibri" panose="020F0502020204030204" pitchFamily="34" charset="0"/>
                        </a:rPr>
                        <a:t>West Neurology</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tc>
                  <a:txBody>
                    <a:bodyPr/>
                    <a:lstStyle/>
                    <a:p>
                      <a:pPr algn="r" rtl="0" fontAlgn="b"/>
                      <a:r>
                        <a:rPr lang="en-GB" sz="1200" b="0" i="0" u="none" strike="noStrike">
                          <a:solidFill>
                            <a:srgbClr val="000000"/>
                          </a:solidFill>
                          <a:effectLst/>
                          <a:latin typeface="Calibri" panose="020F0502020204030204" pitchFamily="34" charset="0"/>
                        </a:rPr>
                        <a:t>50,000</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extLst>
                  <a:ext uri="{0D108BD9-81ED-4DB2-BD59-A6C34878D82A}">
                    <a16:rowId xmlns:a16="http://schemas.microsoft.com/office/drawing/2014/main" val="2426775958"/>
                  </a:ext>
                </a:extLst>
              </a:tr>
              <a:tr h="246821">
                <a:tc>
                  <a:txBody>
                    <a:bodyPr/>
                    <a:lstStyle/>
                    <a:p>
                      <a:pPr algn="ctr" rtl="0" fontAlgn="b"/>
                      <a:r>
                        <a:rPr lang="en-GB" sz="1200" b="0" i="0" u="none" strike="noStrike">
                          <a:solidFill>
                            <a:srgbClr val="000000"/>
                          </a:solidFill>
                          <a:effectLst/>
                          <a:latin typeface="Calibri" panose="020F0502020204030204" pitchFamily="34" charset="0"/>
                        </a:rPr>
                        <a:t>NPTS</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ctr" rtl="0" fontAlgn="b"/>
                      <a:r>
                        <a:rPr lang="en-GB" sz="1200" b="0" i="0" u="none" strike="noStrike">
                          <a:solidFill>
                            <a:srgbClr val="000000"/>
                          </a:solidFill>
                          <a:effectLst/>
                          <a:latin typeface="Calibri" panose="020F0502020204030204" pitchFamily="34" charset="0"/>
                        </a:rPr>
                        <a:t>GRL</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l" rtl="0" fontAlgn="b"/>
                      <a:r>
                        <a:rPr lang="en-GB" sz="1200" b="0" i="0" u="none" strike="noStrike">
                          <a:solidFill>
                            <a:srgbClr val="000000"/>
                          </a:solidFill>
                          <a:effectLst/>
                          <a:latin typeface="Calibri" panose="020F0502020204030204" pitchFamily="34" charset="0"/>
                        </a:rPr>
                        <a:t>South West Wales Cancer Centre</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r" rtl="0" fontAlgn="b"/>
                      <a:r>
                        <a:rPr lang="en-GB" sz="1200" b="0" i="0" u="none" strike="noStrike">
                          <a:solidFill>
                            <a:srgbClr val="000000"/>
                          </a:solidFill>
                          <a:effectLst/>
                          <a:latin typeface="Calibri" panose="020F0502020204030204" pitchFamily="34" charset="0"/>
                        </a:rPr>
                        <a:t>2,000</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786764059"/>
                  </a:ext>
                </a:extLst>
              </a:tr>
              <a:tr h="246821">
                <a:tc>
                  <a:txBody>
                    <a:bodyPr/>
                    <a:lstStyle/>
                    <a:p>
                      <a:pPr algn="ctr" rtl="0" fontAlgn="b"/>
                      <a:r>
                        <a:rPr lang="en-GB" sz="1200" b="0" i="0" u="none" strike="noStrike">
                          <a:solidFill>
                            <a:srgbClr val="000000"/>
                          </a:solidFill>
                          <a:effectLst/>
                          <a:latin typeface="Calibri" panose="020F0502020204030204" pitchFamily="34" charset="0"/>
                        </a:rPr>
                        <a:t>Morriston</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tc>
                  <a:txBody>
                    <a:bodyPr/>
                    <a:lstStyle/>
                    <a:p>
                      <a:pPr algn="ctr" rtl="0" fontAlgn="b"/>
                      <a:r>
                        <a:rPr lang="en-GB" sz="1200" b="0" i="0" u="none" strike="noStrike">
                          <a:solidFill>
                            <a:srgbClr val="000000"/>
                          </a:solidFill>
                          <a:effectLst/>
                          <a:latin typeface="Calibri" panose="020F0502020204030204" pitchFamily="34" charset="0"/>
                        </a:rPr>
                        <a:t>JDLM</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tc>
                  <a:txBody>
                    <a:bodyPr/>
                    <a:lstStyle/>
                    <a:p>
                      <a:pPr algn="l" rtl="0" fontAlgn="b"/>
                      <a:r>
                        <a:rPr lang="en-GB" sz="1200" b="0" i="0" u="none" strike="noStrike">
                          <a:solidFill>
                            <a:srgbClr val="000000"/>
                          </a:solidFill>
                          <a:effectLst/>
                          <a:latin typeface="Calibri" panose="020F0502020204030204" pitchFamily="34" charset="0"/>
                        </a:rPr>
                        <a:t>West Cardiac Centre</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tc>
                  <a:txBody>
                    <a:bodyPr/>
                    <a:lstStyle/>
                    <a:p>
                      <a:pPr algn="r" rtl="0" fontAlgn="b"/>
                      <a:r>
                        <a:rPr lang="en-GB" sz="1200" b="0" i="0" u="none" strike="noStrike">
                          <a:solidFill>
                            <a:srgbClr val="000000"/>
                          </a:solidFill>
                          <a:effectLst/>
                          <a:latin typeface="Calibri" panose="020F0502020204030204" pitchFamily="34" charset="0"/>
                        </a:rPr>
                        <a:t>1,000</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extLst>
                  <a:ext uri="{0D108BD9-81ED-4DB2-BD59-A6C34878D82A}">
                    <a16:rowId xmlns:a16="http://schemas.microsoft.com/office/drawing/2014/main" val="1575077278"/>
                  </a:ext>
                </a:extLst>
              </a:tr>
              <a:tr h="246821">
                <a:tc>
                  <a:txBody>
                    <a:bodyPr/>
                    <a:lstStyle/>
                    <a:p>
                      <a:pPr algn="ctr" rtl="0" fontAlgn="b"/>
                      <a:r>
                        <a:rPr lang="en-GB" sz="1200" b="0" i="0" u="none" strike="noStrike">
                          <a:solidFill>
                            <a:srgbClr val="000000"/>
                          </a:solidFill>
                          <a:effectLst/>
                          <a:latin typeface="Calibri" panose="020F0502020204030204" pitchFamily="34" charset="0"/>
                        </a:rPr>
                        <a:t>Morriston</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ctr" rtl="0" fontAlgn="b"/>
                      <a:r>
                        <a:rPr lang="en-GB" sz="1200" b="0" i="0" u="none" strike="noStrike">
                          <a:solidFill>
                            <a:srgbClr val="000000"/>
                          </a:solidFill>
                          <a:effectLst/>
                          <a:latin typeface="Calibri" panose="020F0502020204030204" pitchFamily="34" charset="0"/>
                        </a:rPr>
                        <a:t>KR</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l" rtl="0" fontAlgn="b"/>
                      <a:r>
                        <a:rPr lang="en-GB" sz="1200" b="0" i="0" u="none" strike="noStrike">
                          <a:solidFill>
                            <a:srgbClr val="000000"/>
                          </a:solidFill>
                          <a:effectLst/>
                          <a:latin typeface="Calibri" panose="020F0502020204030204" pitchFamily="34" charset="0"/>
                        </a:rPr>
                        <a:t>Sarcoma Fund</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r" rtl="0" fontAlgn="b"/>
                      <a:r>
                        <a:rPr lang="en-GB" sz="1200" b="0" i="0" u="none" strike="noStrike">
                          <a:solidFill>
                            <a:srgbClr val="000000"/>
                          </a:solidFill>
                          <a:effectLst/>
                          <a:latin typeface="Calibri" panose="020F0502020204030204" pitchFamily="34" charset="0"/>
                        </a:rPr>
                        <a:t>39,000</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189299783"/>
                  </a:ext>
                </a:extLst>
              </a:tr>
              <a:tr h="246821">
                <a:tc>
                  <a:txBody>
                    <a:bodyPr/>
                    <a:lstStyle/>
                    <a:p>
                      <a:pPr algn="ctr" rtl="0" fontAlgn="b"/>
                      <a:r>
                        <a:rPr lang="en-GB" sz="1200" b="0" i="0" u="none" strike="noStrike">
                          <a:solidFill>
                            <a:srgbClr val="000000"/>
                          </a:solidFill>
                          <a:effectLst/>
                          <a:latin typeface="Calibri" panose="020F0502020204030204" pitchFamily="34" charset="0"/>
                        </a:rPr>
                        <a:t>Morriston</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tc>
                  <a:txBody>
                    <a:bodyPr/>
                    <a:lstStyle/>
                    <a:p>
                      <a:pPr algn="ctr" rtl="0" fontAlgn="b"/>
                      <a:r>
                        <a:rPr lang="en-GB" sz="1200" b="0" i="0" u="none" strike="noStrike">
                          <a:solidFill>
                            <a:srgbClr val="000000"/>
                          </a:solidFill>
                          <a:effectLst/>
                          <a:latin typeface="Calibri" panose="020F0502020204030204" pitchFamily="34" charset="0"/>
                        </a:rPr>
                        <a:t>ER</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tc>
                  <a:txBody>
                    <a:bodyPr/>
                    <a:lstStyle/>
                    <a:p>
                      <a:pPr algn="l" rtl="0" fontAlgn="b"/>
                      <a:r>
                        <a:rPr lang="en-GB" sz="1200" b="0" i="0" u="none" strike="noStrike">
                          <a:solidFill>
                            <a:srgbClr val="000000"/>
                          </a:solidFill>
                          <a:effectLst/>
                          <a:latin typeface="Calibri" panose="020F0502020204030204" pitchFamily="34" charset="0"/>
                        </a:rPr>
                        <a:t>Morriston General Patients &amp; Staff</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tc>
                  <a:txBody>
                    <a:bodyPr/>
                    <a:lstStyle/>
                    <a:p>
                      <a:pPr algn="r" rtl="0" fontAlgn="b"/>
                      <a:r>
                        <a:rPr lang="en-GB" sz="1200" b="0" i="0" u="none" strike="noStrike">
                          <a:solidFill>
                            <a:srgbClr val="000000"/>
                          </a:solidFill>
                          <a:effectLst/>
                          <a:latin typeface="Calibri" panose="020F0502020204030204" pitchFamily="34" charset="0"/>
                        </a:rPr>
                        <a:t>138,000</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extLst>
                  <a:ext uri="{0D108BD9-81ED-4DB2-BD59-A6C34878D82A}">
                    <a16:rowId xmlns:a16="http://schemas.microsoft.com/office/drawing/2014/main" val="818426718"/>
                  </a:ext>
                </a:extLst>
              </a:tr>
              <a:tr h="366493">
                <a:tc>
                  <a:txBody>
                    <a:bodyPr/>
                    <a:lstStyle/>
                    <a:p>
                      <a:pPr algn="l" rtl="0" fontAlgn="t"/>
                      <a:r>
                        <a:rPr lang="en-GB" sz="1800" b="1" i="0" u="none" strike="noStrike">
                          <a:solidFill>
                            <a:srgbClr val="FFFFFF"/>
                          </a:solidFill>
                          <a:effectLst/>
                          <a:latin typeface="Calibri" panose="020F0502020204030204" pitchFamily="34" charset="0"/>
                        </a:rPr>
                        <a:t> </a:t>
                      </a:r>
                    </a:p>
                  </a:txBody>
                  <a:tcPr marL="6350" marR="6350" marT="635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l" rtl="0" fontAlgn="t"/>
                      <a:r>
                        <a:rPr lang="en-GB" sz="1800" b="1" i="0" u="none" strike="noStrike">
                          <a:solidFill>
                            <a:srgbClr val="FFFFFF"/>
                          </a:solidFill>
                          <a:effectLst/>
                          <a:latin typeface="Calibri" panose="020F0502020204030204" pitchFamily="34" charset="0"/>
                        </a:rPr>
                        <a:t> </a:t>
                      </a:r>
                    </a:p>
                  </a:txBody>
                  <a:tcPr marL="6350" marR="6350" marT="635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b"/>
                      <a:r>
                        <a:rPr lang="en-GB" sz="1200" b="1" i="0" u="none" strike="noStrike">
                          <a:solidFill>
                            <a:srgbClr val="FFFFFF"/>
                          </a:solidFill>
                          <a:effectLst/>
                          <a:latin typeface="Calibri" panose="020F0502020204030204" pitchFamily="34" charset="0"/>
                        </a:rPr>
                        <a:t>Total</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b"/>
                      <a:r>
                        <a:rPr lang="en-GB" sz="1200" b="1" i="0" u="none" strike="noStrike" dirty="0">
                          <a:solidFill>
                            <a:srgbClr val="FFFFFF"/>
                          </a:solidFill>
                          <a:effectLst/>
                          <a:latin typeface="Calibri" panose="020F0502020204030204" pitchFamily="34" charset="0"/>
                        </a:rPr>
                        <a:t>475,207</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extLst>
                  <a:ext uri="{0D108BD9-81ED-4DB2-BD59-A6C34878D82A}">
                    <a16:rowId xmlns:a16="http://schemas.microsoft.com/office/drawing/2014/main" val="66674530"/>
                  </a:ext>
                </a:extLst>
              </a:tr>
            </a:tbl>
          </a:graphicData>
        </a:graphic>
      </p:graphicFrame>
    </p:spTree>
    <p:extLst>
      <p:ext uri="{BB962C8B-B14F-4D97-AF65-F5344CB8AC3E}">
        <p14:creationId xmlns:p14="http://schemas.microsoft.com/office/powerpoint/2010/main" val="21461663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ed Rectangle 53"/>
          <p:cNvSpPr/>
          <p:nvPr/>
        </p:nvSpPr>
        <p:spPr>
          <a:xfrm>
            <a:off x="128464" y="460739"/>
            <a:ext cx="9649070" cy="119221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r>
              <a:rPr lang="en-GB" sz="1600" b="1" dirty="0">
                <a:solidFill>
                  <a:schemeClr val="bg2">
                    <a:lumMod val="50000"/>
                  </a:schemeClr>
                </a:solidFill>
                <a:latin typeface="Calibri" pitchFamily="34" charset="0"/>
              </a:rPr>
              <a:t>The Reserves Policy states that the level of reserves held should be within 1 and 4 years average annual expenditure comprising the total fund balance less unrealised gains. This policy used to be between 1 and 3 years before this change was agreed in the December 2022 Charitable Funds Committee.  This target has therefore consistently been achieved, although it peaked at 3.73 years in August 2023.</a:t>
            </a:r>
          </a:p>
        </p:txBody>
      </p:sp>
      <p:grpSp>
        <p:nvGrpSpPr>
          <p:cNvPr id="10" name="Group 9"/>
          <p:cNvGrpSpPr/>
          <p:nvPr/>
        </p:nvGrpSpPr>
        <p:grpSpPr>
          <a:xfrm>
            <a:off x="0" y="1"/>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RESERVES PERFORMANCE</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15</a:t>
              </a:r>
            </a:p>
          </p:txBody>
        </p:sp>
      </p:grpSp>
      <p:sp>
        <p:nvSpPr>
          <p:cNvPr id="14" name="Rounded Rectangle 13"/>
          <p:cNvSpPr/>
          <p:nvPr/>
        </p:nvSpPr>
        <p:spPr>
          <a:xfrm>
            <a:off x="1136576" y="2060847"/>
            <a:ext cx="8136904" cy="3816425"/>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dirty="0">
              <a:solidFill>
                <a:schemeClr val="tx1"/>
              </a:solidFill>
            </a:endParaRPr>
          </a:p>
        </p:txBody>
      </p:sp>
      <p:pic>
        <p:nvPicPr>
          <p:cNvPr id="4" name="Picture 3"/>
          <p:cNvPicPr>
            <a:picLocks noChangeAspect="1"/>
          </p:cNvPicPr>
          <p:nvPr/>
        </p:nvPicPr>
        <p:blipFill>
          <a:blip r:embed="rId3"/>
          <a:stretch>
            <a:fillRect/>
          </a:stretch>
        </p:blipFill>
        <p:spPr>
          <a:xfrm>
            <a:off x="132410" y="6253149"/>
            <a:ext cx="1733639" cy="571529"/>
          </a:xfrm>
          <a:prstGeom prst="rect">
            <a:avLst/>
          </a:prstGeom>
        </p:spPr>
      </p:pic>
      <p:pic>
        <p:nvPicPr>
          <p:cNvPr id="13" name="Picture 12"/>
          <p:cNvPicPr>
            <a:picLocks noChangeAspect="1"/>
          </p:cNvPicPr>
          <p:nvPr/>
        </p:nvPicPr>
        <p:blipFill>
          <a:blip r:embed="rId4"/>
          <a:stretch>
            <a:fillRect/>
          </a:stretch>
        </p:blipFill>
        <p:spPr>
          <a:xfrm>
            <a:off x="9092317" y="6093296"/>
            <a:ext cx="797205" cy="602765"/>
          </a:xfrm>
          <a:prstGeom prst="rect">
            <a:avLst/>
          </a:prstGeom>
        </p:spPr>
      </p:pic>
      <p:graphicFrame>
        <p:nvGraphicFramePr>
          <p:cNvPr id="5" name="Chart 4">
            <a:extLst>
              <a:ext uri="{FF2B5EF4-FFF2-40B4-BE49-F238E27FC236}">
                <a16:creationId xmlns:a16="http://schemas.microsoft.com/office/drawing/2014/main" id="{00000000-0008-0000-0000-000005000000}"/>
              </a:ext>
            </a:extLst>
          </p:cNvPr>
          <p:cNvGraphicFramePr>
            <a:graphicFrameLocks/>
          </p:cNvGraphicFramePr>
          <p:nvPr>
            <p:extLst>
              <p:ext uri="{D42A27DB-BD31-4B8C-83A1-F6EECF244321}">
                <p14:modId xmlns:p14="http://schemas.microsoft.com/office/powerpoint/2010/main" val="3302364271"/>
              </p:ext>
            </p:extLst>
          </p:nvPr>
        </p:nvGraphicFramePr>
        <p:xfrm>
          <a:off x="1326652" y="2111549"/>
          <a:ext cx="7442772" cy="289331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9986098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1"/>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FINANCE ADMIN FUND FINANCIAL HIGHLIGHTS</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16</a:t>
              </a:r>
            </a:p>
          </p:txBody>
        </p:sp>
      </p:grpSp>
      <p:sp>
        <p:nvSpPr>
          <p:cNvPr id="14" name="Rounded Rectangle 13"/>
          <p:cNvSpPr/>
          <p:nvPr/>
        </p:nvSpPr>
        <p:spPr>
          <a:xfrm>
            <a:off x="128465" y="468699"/>
            <a:ext cx="9649070" cy="3866285"/>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dirty="0">
              <a:solidFill>
                <a:schemeClr val="tx1"/>
              </a:solidFill>
            </a:endParaRPr>
          </a:p>
        </p:txBody>
      </p:sp>
      <p:sp>
        <p:nvSpPr>
          <p:cNvPr id="16" name="Rounded Rectangle 15"/>
          <p:cNvSpPr/>
          <p:nvPr/>
        </p:nvSpPr>
        <p:spPr>
          <a:xfrm>
            <a:off x="491979" y="4399019"/>
            <a:ext cx="8997525" cy="1861535"/>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r>
              <a:rPr lang="en-GB" sz="1600" b="1" u="sng" dirty="0">
                <a:solidFill>
                  <a:schemeClr val="tx1"/>
                </a:solidFill>
                <a:latin typeface="Calibri" pitchFamily="34" charset="0"/>
              </a:rPr>
              <a:t>Notes </a:t>
            </a:r>
          </a:p>
          <a:p>
            <a:pPr>
              <a:defRPr/>
            </a:pPr>
            <a:r>
              <a:rPr lang="en-GB" sz="1600" b="1" dirty="0">
                <a:solidFill>
                  <a:schemeClr val="tx1"/>
                </a:solidFill>
                <a:latin typeface="Calibri" pitchFamily="34" charset="0"/>
              </a:rPr>
              <a:t>- </a:t>
            </a:r>
            <a:r>
              <a:rPr lang="en-GB" sz="1600" b="1" dirty="0">
                <a:solidFill>
                  <a:schemeClr val="tx1"/>
                </a:solidFill>
              </a:rPr>
              <a:t>Governance Costs include bank charges, external audit fees, the dedicated finance analyst supporting charitable funds and the overhead charge from the health board for procurement, accounts payable, accounts receivable etc.</a:t>
            </a:r>
          </a:p>
          <a:p>
            <a:pPr marL="285750" indent="-285750">
              <a:buFontTx/>
              <a:buChar char="-"/>
              <a:defRPr/>
            </a:pPr>
            <a:r>
              <a:rPr lang="en-GB" sz="1600" b="1" dirty="0">
                <a:solidFill>
                  <a:schemeClr val="tx1"/>
                </a:solidFill>
              </a:rPr>
              <a:t>Fundraising costs include non pay costs associated with fundraising including  items purchased for fundraising events and the cost of donation platforms such as Just Giving and Enthuse. </a:t>
            </a:r>
            <a:endParaRPr lang="en-GB" sz="1600" b="1" dirty="0">
              <a:solidFill>
                <a:schemeClr val="tx1"/>
              </a:solidFill>
              <a:latin typeface="Calibri" pitchFamily="34" charset="0"/>
            </a:endParaRPr>
          </a:p>
        </p:txBody>
      </p:sp>
      <p:pic>
        <p:nvPicPr>
          <p:cNvPr id="6" name="Picture 5"/>
          <p:cNvPicPr>
            <a:picLocks noChangeAspect="1"/>
          </p:cNvPicPr>
          <p:nvPr/>
        </p:nvPicPr>
        <p:blipFill>
          <a:blip r:embed="rId2"/>
          <a:stretch>
            <a:fillRect/>
          </a:stretch>
        </p:blipFill>
        <p:spPr>
          <a:xfrm>
            <a:off x="0" y="6284853"/>
            <a:ext cx="1733639" cy="571529"/>
          </a:xfrm>
          <a:prstGeom prst="rect">
            <a:avLst/>
          </a:prstGeom>
        </p:spPr>
      </p:pic>
      <p:pic>
        <p:nvPicPr>
          <p:cNvPr id="13" name="Picture 12"/>
          <p:cNvPicPr>
            <a:picLocks noChangeAspect="1"/>
          </p:cNvPicPr>
          <p:nvPr/>
        </p:nvPicPr>
        <p:blipFill>
          <a:blip r:embed="rId3"/>
          <a:stretch>
            <a:fillRect/>
          </a:stretch>
        </p:blipFill>
        <p:spPr>
          <a:xfrm>
            <a:off x="9147125" y="6284852"/>
            <a:ext cx="758033" cy="573147"/>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555864307"/>
              </p:ext>
            </p:extLst>
          </p:nvPr>
        </p:nvGraphicFramePr>
        <p:xfrm>
          <a:off x="2360712" y="652416"/>
          <a:ext cx="4711700" cy="3498850"/>
        </p:xfrm>
        <a:graphic>
          <a:graphicData uri="http://schemas.openxmlformats.org/drawingml/2006/table">
            <a:tbl>
              <a:tblPr/>
              <a:tblGrid>
                <a:gridCol w="3911600">
                  <a:extLst>
                    <a:ext uri="{9D8B030D-6E8A-4147-A177-3AD203B41FA5}">
                      <a16:colId xmlns:a16="http://schemas.microsoft.com/office/drawing/2014/main" val="1508772692"/>
                    </a:ext>
                  </a:extLst>
                </a:gridCol>
                <a:gridCol w="800100">
                  <a:extLst>
                    <a:ext uri="{9D8B030D-6E8A-4147-A177-3AD203B41FA5}">
                      <a16:colId xmlns:a16="http://schemas.microsoft.com/office/drawing/2014/main" val="1229078425"/>
                    </a:ext>
                  </a:extLst>
                </a:gridCol>
              </a:tblGrid>
              <a:tr h="184150">
                <a:tc>
                  <a:txBody>
                    <a:bodyPr/>
                    <a:lstStyle/>
                    <a:p>
                      <a:pPr algn="l" fontAlgn="b"/>
                      <a:r>
                        <a:rPr lang="en-GB" sz="1000" b="1" i="0" u="none" strike="noStrike">
                          <a:solidFill>
                            <a:srgbClr val="000000"/>
                          </a:solidFill>
                          <a:effectLst/>
                          <a:latin typeface="Arial" panose="020B0604020202020204" pitchFamily="34" charset="0"/>
                        </a:rPr>
                        <a:t>Opening Balance as at 1st April 2024</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1" i="0" u="none" strike="noStrike">
                          <a:solidFill>
                            <a:srgbClr val="000000"/>
                          </a:solidFill>
                          <a:effectLst/>
                          <a:latin typeface="Arial" panose="020B0604020202020204" pitchFamily="34" charset="0"/>
                        </a:rPr>
                        <a:t>1,064,036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47163313"/>
                  </a:ext>
                </a:extLst>
              </a:tr>
              <a:tr h="184150">
                <a:tc>
                  <a:txBody>
                    <a:bodyPr/>
                    <a:lstStyle/>
                    <a:p>
                      <a:pPr algn="l" fontAlgn="b"/>
                      <a:r>
                        <a:rPr lang="en-GB" sz="1000" b="0" i="0" u="none" strike="noStrike">
                          <a:solidFill>
                            <a:srgbClr val="000000"/>
                          </a:solidFill>
                          <a:effectLst/>
                          <a:latin typeface="Arial" panose="020B0604020202020204" pitchFamily="34" charset="0"/>
                        </a:rPr>
                        <a:t>Dividends and Interest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108,529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6357274"/>
                  </a:ext>
                </a:extLst>
              </a:tr>
              <a:tr h="184150">
                <a:tc>
                  <a:txBody>
                    <a:bodyPr/>
                    <a:lstStyle/>
                    <a:p>
                      <a:pPr algn="l" fontAlgn="b"/>
                      <a:r>
                        <a:rPr lang="en-GB" sz="1000" b="0" i="0" u="none" strike="noStrike">
                          <a:solidFill>
                            <a:srgbClr val="000000"/>
                          </a:solidFill>
                          <a:effectLst/>
                          <a:latin typeface="Arial" panose="020B0604020202020204" pitchFamily="34" charset="0"/>
                        </a:rPr>
                        <a:t>Gains and Losses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98,074</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52451182"/>
                  </a:ext>
                </a:extLst>
              </a:tr>
              <a:tr h="184150">
                <a:tc>
                  <a:txBody>
                    <a:bodyPr/>
                    <a:lstStyle/>
                    <a:p>
                      <a:pPr algn="l" fontAlgn="b"/>
                      <a:r>
                        <a:rPr lang="en-GB" sz="1000" b="0" i="0" u="none" strike="noStrike">
                          <a:solidFill>
                            <a:srgbClr val="000000"/>
                          </a:solidFill>
                          <a:effectLst/>
                          <a:latin typeface="Arial" panose="020B0604020202020204" pitchFamily="34" charset="0"/>
                        </a:rPr>
                        <a:t>Governance Costs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(81,689)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4219192"/>
                  </a:ext>
                </a:extLst>
              </a:tr>
              <a:tr h="184150">
                <a:tc>
                  <a:txBody>
                    <a:bodyPr/>
                    <a:lstStyle/>
                    <a:p>
                      <a:pPr algn="l" fontAlgn="b"/>
                      <a:r>
                        <a:rPr lang="en-GB" sz="1000" b="0" i="0" u="none" strike="noStrike">
                          <a:solidFill>
                            <a:srgbClr val="000000"/>
                          </a:solidFill>
                          <a:effectLst/>
                          <a:latin typeface="Arial" panose="020B0604020202020204" pitchFamily="34" charset="0"/>
                        </a:rPr>
                        <a:t>Charity Team Staff Costs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(141,163)</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3088675"/>
                  </a:ext>
                </a:extLst>
              </a:tr>
              <a:tr h="184150">
                <a:tc>
                  <a:txBody>
                    <a:bodyPr/>
                    <a:lstStyle/>
                    <a:p>
                      <a:pPr algn="l" fontAlgn="b"/>
                      <a:r>
                        <a:rPr lang="en-GB" sz="1000" b="0" i="0" u="none" strike="noStrike">
                          <a:solidFill>
                            <a:srgbClr val="000000"/>
                          </a:solidFill>
                          <a:effectLst/>
                          <a:latin typeface="Arial" panose="020B0604020202020204" pitchFamily="34" charset="0"/>
                        </a:rPr>
                        <a:t>Fundraising costs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(21,502)</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1662675"/>
                  </a:ext>
                </a:extLst>
              </a:tr>
              <a:tr h="184150">
                <a:tc>
                  <a:txBody>
                    <a:bodyPr/>
                    <a:lstStyle/>
                    <a:p>
                      <a:pPr algn="l" fontAlgn="b"/>
                      <a:r>
                        <a:rPr lang="en-GB" sz="1000" b="0" i="0" u="none" strike="noStrike">
                          <a:solidFill>
                            <a:srgbClr val="000000"/>
                          </a:solidFill>
                          <a:effectLst/>
                          <a:latin typeface="Arial" panose="020B0604020202020204" pitchFamily="34" charset="0"/>
                        </a:rPr>
                        <a:t>Investment Management Fees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(12,829)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0102602"/>
                  </a:ext>
                </a:extLst>
              </a:tr>
              <a:tr h="184150">
                <a:tc>
                  <a:txBody>
                    <a:bodyPr/>
                    <a:lstStyle/>
                    <a:p>
                      <a:pPr algn="l" fontAlgn="b"/>
                      <a:r>
                        <a:rPr lang="en-GB" sz="1000" b="1" i="0" u="none" strike="noStrike">
                          <a:solidFill>
                            <a:srgbClr val="000000"/>
                          </a:solidFill>
                          <a:effectLst/>
                          <a:latin typeface="Arial" panose="020B0604020202020204" pitchFamily="34" charset="0"/>
                        </a:rPr>
                        <a:t>Current Balance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1" i="0" u="none" strike="noStrike">
                          <a:solidFill>
                            <a:srgbClr val="000000"/>
                          </a:solidFill>
                          <a:effectLst/>
                          <a:latin typeface="Arial" panose="020B0604020202020204" pitchFamily="34" charset="0"/>
                        </a:rPr>
                        <a:t>1,013,456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4267888"/>
                  </a:ext>
                </a:extLst>
              </a:tr>
              <a:tr h="184150">
                <a:tc>
                  <a:txBody>
                    <a:bodyPr/>
                    <a:lstStyle/>
                    <a:p>
                      <a:pPr algn="l" fontAlgn="b"/>
                      <a:r>
                        <a:rPr lang="en-GB" sz="1100" b="0" i="0" u="none" strike="noStrike">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6839955"/>
                  </a:ext>
                </a:extLst>
              </a:tr>
              <a:tr h="184150">
                <a:tc>
                  <a:txBody>
                    <a:bodyPr/>
                    <a:lstStyle/>
                    <a:p>
                      <a:pPr algn="l" fontAlgn="b"/>
                      <a:r>
                        <a:rPr lang="en-GB" sz="1000" b="1" i="0" u="none" strike="noStrike">
                          <a:solidFill>
                            <a:srgbClr val="000000"/>
                          </a:solidFill>
                          <a:effectLst/>
                          <a:latin typeface="Arial" panose="020B0604020202020204" pitchFamily="34" charset="0"/>
                        </a:rPr>
                        <a:t>Ongoing Commitments and anticipated income 2024/25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5342344"/>
                  </a:ext>
                </a:extLst>
              </a:tr>
              <a:tr h="184150">
                <a:tc>
                  <a:txBody>
                    <a:bodyPr/>
                    <a:lstStyle/>
                    <a:p>
                      <a:pPr algn="l" fontAlgn="b"/>
                      <a:r>
                        <a:rPr lang="en-GB" sz="1000" b="0" i="0" u="none" strike="noStrike">
                          <a:solidFill>
                            <a:srgbClr val="000000"/>
                          </a:solidFill>
                          <a:effectLst/>
                          <a:latin typeface="Arial" panose="020B0604020202020204" pitchFamily="34" charset="0"/>
                        </a:rPr>
                        <a:t>Dividends and Interest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33,663</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0967627"/>
                  </a:ext>
                </a:extLst>
              </a:tr>
              <a:tr h="184150">
                <a:tc>
                  <a:txBody>
                    <a:bodyPr/>
                    <a:lstStyle/>
                    <a:p>
                      <a:pPr algn="l" fontAlgn="b"/>
                      <a:r>
                        <a:rPr lang="en-GB" sz="1000" b="0" i="0" u="none" strike="noStrike">
                          <a:solidFill>
                            <a:srgbClr val="000000"/>
                          </a:solidFill>
                          <a:effectLst/>
                          <a:latin typeface="Arial" panose="020B0604020202020204" pitchFamily="34" charset="0"/>
                        </a:rPr>
                        <a:t>Gains and Losses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4636879"/>
                  </a:ext>
                </a:extLst>
              </a:tr>
              <a:tr h="184150">
                <a:tc>
                  <a:txBody>
                    <a:bodyPr/>
                    <a:lstStyle/>
                    <a:p>
                      <a:pPr algn="l" fontAlgn="b"/>
                      <a:r>
                        <a:rPr lang="en-GB" sz="1000" b="0" i="0" u="none" strike="noStrike">
                          <a:solidFill>
                            <a:srgbClr val="000000"/>
                          </a:solidFill>
                          <a:effectLst/>
                          <a:latin typeface="Arial" panose="020B0604020202020204" pitchFamily="34" charset="0"/>
                        </a:rPr>
                        <a:t>Governance Costs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(11,785)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17456524"/>
                  </a:ext>
                </a:extLst>
              </a:tr>
              <a:tr h="184150">
                <a:tc>
                  <a:txBody>
                    <a:bodyPr/>
                    <a:lstStyle/>
                    <a:p>
                      <a:pPr algn="l" fontAlgn="b"/>
                      <a:r>
                        <a:rPr lang="en-GB" sz="1000" b="0" i="0" u="none" strike="noStrike">
                          <a:solidFill>
                            <a:srgbClr val="000000"/>
                          </a:solidFill>
                          <a:effectLst/>
                          <a:latin typeface="Arial" panose="020B0604020202020204" pitchFamily="34" charset="0"/>
                        </a:rPr>
                        <a:t>Charity Team Staff Costs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(48,795)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348828"/>
                  </a:ext>
                </a:extLst>
              </a:tr>
              <a:tr h="184150">
                <a:tc>
                  <a:txBody>
                    <a:bodyPr/>
                    <a:lstStyle/>
                    <a:p>
                      <a:pPr algn="l" fontAlgn="b"/>
                      <a:r>
                        <a:rPr lang="en-GB" sz="1000" b="0" i="0" u="none" strike="noStrike">
                          <a:solidFill>
                            <a:srgbClr val="000000"/>
                          </a:solidFill>
                          <a:effectLst/>
                          <a:latin typeface="Arial" panose="020B0604020202020204" pitchFamily="34" charset="0"/>
                        </a:rPr>
                        <a:t>Fundraising costs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(1,090)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1131947"/>
                  </a:ext>
                </a:extLst>
              </a:tr>
              <a:tr h="184150">
                <a:tc>
                  <a:txBody>
                    <a:bodyPr/>
                    <a:lstStyle/>
                    <a:p>
                      <a:pPr algn="l" fontAlgn="b"/>
                      <a:r>
                        <a:rPr lang="en-GB" sz="1000" b="0" i="0" u="none" strike="noStrike">
                          <a:solidFill>
                            <a:srgbClr val="000000"/>
                          </a:solidFill>
                          <a:effectLst/>
                          <a:latin typeface="Arial" panose="020B0604020202020204" pitchFamily="34" charset="0"/>
                        </a:rPr>
                        <a:t>Investment Management Fees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(12,171)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45264001"/>
                  </a:ext>
                </a:extLst>
              </a:tr>
              <a:tr h="184150">
                <a:tc>
                  <a:txBody>
                    <a:bodyPr/>
                    <a:lstStyle/>
                    <a:p>
                      <a:pPr algn="l" fontAlgn="b"/>
                      <a:r>
                        <a:rPr lang="en-GB" sz="1000" b="1" i="0" u="none" strike="noStrike">
                          <a:solidFill>
                            <a:srgbClr val="000000"/>
                          </a:solidFill>
                          <a:effectLst/>
                          <a:latin typeface="Arial" panose="020B0604020202020204" pitchFamily="34" charset="0"/>
                        </a:rPr>
                        <a:t>Total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1" i="0" u="none" strike="noStrike">
                          <a:solidFill>
                            <a:srgbClr val="000000"/>
                          </a:solidFill>
                          <a:effectLst/>
                          <a:latin typeface="Arial" panose="020B0604020202020204" pitchFamily="34" charset="0"/>
                        </a:rPr>
                        <a:t>-40,178</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7182333"/>
                  </a:ext>
                </a:extLst>
              </a:tr>
              <a:tr h="184150">
                <a:tc>
                  <a:txBody>
                    <a:bodyPr/>
                    <a:lstStyle/>
                    <a:p>
                      <a:pPr algn="l" fontAlgn="b"/>
                      <a:r>
                        <a:rPr lang="en-GB" sz="1100" b="0" i="0" u="none" strike="noStrike">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58264770"/>
                  </a:ext>
                </a:extLst>
              </a:tr>
              <a:tr h="184150">
                <a:tc>
                  <a:txBody>
                    <a:bodyPr/>
                    <a:lstStyle/>
                    <a:p>
                      <a:pPr algn="l" fontAlgn="b"/>
                      <a:r>
                        <a:rPr lang="en-GB" sz="1000" b="1" i="0" u="none" strike="noStrike">
                          <a:solidFill>
                            <a:srgbClr val="000000"/>
                          </a:solidFill>
                          <a:effectLst/>
                          <a:latin typeface="Arial" panose="020B0604020202020204" pitchFamily="34" charset="0"/>
                        </a:rPr>
                        <a:t>Forecast Year End Balance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1" i="0" u="none" strike="noStrike" dirty="0">
                          <a:solidFill>
                            <a:srgbClr val="000000"/>
                          </a:solidFill>
                          <a:effectLst/>
                          <a:latin typeface="Arial" panose="020B0604020202020204" pitchFamily="34" charset="0"/>
                        </a:rPr>
                        <a:t>973,278</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5704965"/>
                  </a:ext>
                </a:extLst>
              </a:tr>
            </a:tbl>
          </a:graphicData>
        </a:graphic>
      </p:graphicFrame>
    </p:spTree>
    <p:extLst>
      <p:ext uri="{BB962C8B-B14F-4D97-AF65-F5344CB8AC3E}">
        <p14:creationId xmlns:p14="http://schemas.microsoft.com/office/powerpoint/2010/main" val="42896884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1"/>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FINANCE ADMIN FUND FORECAST </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17</a:t>
              </a:r>
            </a:p>
          </p:txBody>
        </p:sp>
      </p:grpSp>
      <p:sp>
        <p:nvSpPr>
          <p:cNvPr id="16" name="Rounded Rectangle 15"/>
          <p:cNvSpPr/>
          <p:nvPr/>
        </p:nvSpPr>
        <p:spPr>
          <a:xfrm>
            <a:off x="992560" y="4797152"/>
            <a:ext cx="8610784" cy="1080120"/>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r>
              <a:rPr lang="en-GB" sz="1400" b="1" u="sng" dirty="0">
                <a:solidFill>
                  <a:schemeClr val="tx1"/>
                </a:solidFill>
                <a:latin typeface="Verdana" panose="020B0604030504040204" pitchFamily="34" charset="0"/>
                <a:ea typeface="Verdana" panose="020B0604030504040204" pitchFamily="34" charset="0"/>
              </a:rPr>
              <a:t>Notes</a:t>
            </a:r>
          </a:p>
          <a:p>
            <a:pPr>
              <a:defRPr/>
            </a:pPr>
            <a:endParaRPr lang="en-GB" sz="1400" b="1" dirty="0">
              <a:solidFill>
                <a:schemeClr val="tx1"/>
              </a:solidFill>
              <a:latin typeface="Verdana" panose="020B0604030504040204" pitchFamily="34" charset="0"/>
              <a:ea typeface="Verdana" panose="020B0604030504040204" pitchFamily="34" charset="0"/>
            </a:endParaRPr>
          </a:p>
          <a:p>
            <a:pPr marL="285750" indent="-285750">
              <a:buFontTx/>
              <a:buChar char="-"/>
              <a:defRPr/>
            </a:pPr>
            <a:r>
              <a:rPr lang="en-GB" sz="1400" b="1" dirty="0">
                <a:solidFill>
                  <a:schemeClr val="tx1"/>
                </a:solidFill>
                <a:latin typeface="Verdana" panose="020B0604030504040204" pitchFamily="34" charset="0"/>
                <a:ea typeface="Verdana" panose="020B0604030504040204" pitchFamily="34" charset="0"/>
              </a:rPr>
              <a:t>The forecast fundraising staff costs are taken from the 5-year Financial Plan. </a:t>
            </a:r>
            <a:endParaRPr lang="en-GB" sz="1600" b="1" dirty="0">
              <a:solidFill>
                <a:schemeClr val="tx1"/>
              </a:solidFill>
              <a:latin typeface="Calibri" pitchFamily="34" charset="0"/>
            </a:endParaRPr>
          </a:p>
        </p:txBody>
      </p:sp>
      <p:sp>
        <p:nvSpPr>
          <p:cNvPr id="2" name="TextBox 1"/>
          <p:cNvSpPr txBox="1"/>
          <p:nvPr/>
        </p:nvSpPr>
        <p:spPr>
          <a:xfrm>
            <a:off x="605964" y="692696"/>
            <a:ext cx="8883539" cy="2232248"/>
          </a:xfrm>
          <a:prstGeom prst="rect">
            <a:avLst/>
          </a:prstGeom>
          <a:noFill/>
        </p:spPr>
        <p:txBody>
          <a:bodyPr wrap="square" rtlCol="0">
            <a:spAutoFit/>
          </a:bodyPr>
          <a:lstStyle/>
          <a:p>
            <a:endParaRPr lang="en-GB" dirty="0"/>
          </a:p>
        </p:txBody>
      </p:sp>
      <p:pic>
        <p:nvPicPr>
          <p:cNvPr id="6" name="Picture 5"/>
          <p:cNvPicPr>
            <a:picLocks noChangeAspect="1"/>
          </p:cNvPicPr>
          <p:nvPr/>
        </p:nvPicPr>
        <p:blipFill>
          <a:blip r:embed="rId2"/>
          <a:stretch>
            <a:fillRect/>
          </a:stretch>
        </p:blipFill>
        <p:spPr>
          <a:xfrm>
            <a:off x="125740" y="6175772"/>
            <a:ext cx="1733639" cy="571529"/>
          </a:xfrm>
          <a:prstGeom prst="rect">
            <a:avLst/>
          </a:prstGeom>
        </p:spPr>
      </p:pic>
      <p:pic>
        <p:nvPicPr>
          <p:cNvPr id="13" name="Picture 12"/>
          <p:cNvPicPr>
            <a:picLocks noChangeAspect="1"/>
          </p:cNvPicPr>
          <p:nvPr/>
        </p:nvPicPr>
        <p:blipFill>
          <a:blip r:embed="rId3"/>
          <a:stretch>
            <a:fillRect/>
          </a:stretch>
        </p:blipFill>
        <p:spPr>
          <a:xfrm>
            <a:off x="8922124" y="6093296"/>
            <a:ext cx="933700" cy="705968"/>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3808120035"/>
              </p:ext>
            </p:extLst>
          </p:nvPr>
        </p:nvGraphicFramePr>
        <p:xfrm>
          <a:off x="2324708" y="692696"/>
          <a:ext cx="5256584" cy="3595118"/>
        </p:xfrm>
        <a:graphic>
          <a:graphicData uri="http://schemas.openxmlformats.org/drawingml/2006/table">
            <a:tbl>
              <a:tblPr/>
              <a:tblGrid>
                <a:gridCol w="3904891">
                  <a:extLst>
                    <a:ext uri="{9D8B030D-6E8A-4147-A177-3AD203B41FA5}">
                      <a16:colId xmlns:a16="http://schemas.microsoft.com/office/drawing/2014/main" val="4215456643"/>
                    </a:ext>
                  </a:extLst>
                </a:gridCol>
                <a:gridCol w="1351693">
                  <a:extLst>
                    <a:ext uri="{9D8B030D-6E8A-4147-A177-3AD203B41FA5}">
                      <a16:colId xmlns:a16="http://schemas.microsoft.com/office/drawing/2014/main" val="1508974543"/>
                    </a:ext>
                  </a:extLst>
                </a:gridCol>
              </a:tblGrid>
              <a:tr h="447585">
                <a:tc>
                  <a:txBody>
                    <a:bodyPr/>
                    <a:lstStyle/>
                    <a:p>
                      <a:pPr algn="l" fontAlgn="b"/>
                      <a:r>
                        <a:rPr lang="en-GB" sz="1200" b="0" i="0" u="none" strike="noStrike">
                          <a:solidFill>
                            <a:srgbClr val="000000"/>
                          </a:solidFill>
                          <a:effectLst/>
                          <a:latin typeface="Arial" panose="020B0604020202020204" pitchFamily="34" charset="0"/>
                        </a:rPr>
                        <a:t>Forecast Full year Movement</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a:solidFill>
                            <a:srgbClr val="000000"/>
                          </a:solidFill>
                          <a:effectLst/>
                          <a:latin typeface="Calibri" panose="020F0502020204030204" pitchFamily="34" charset="0"/>
                        </a:rPr>
                        <a:t>£</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87540277"/>
                  </a:ext>
                </a:extLst>
              </a:tr>
              <a:tr h="447585">
                <a:tc>
                  <a:txBody>
                    <a:bodyPr/>
                    <a:lstStyle/>
                    <a:p>
                      <a:pPr algn="l" fontAlgn="b"/>
                      <a:r>
                        <a:rPr lang="en-GB" sz="1200" b="0" i="0" u="none" strike="noStrike">
                          <a:solidFill>
                            <a:srgbClr val="000000"/>
                          </a:solidFill>
                          <a:effectLst/>
                          <a:latin typeface="Arial" panose="020B0604020202020204" pitchFamily="34" charset="0"/>
                        </a:rPr>
                        <a:t>Dividends and Interest</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142,191</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8512500"/>
                  </a:ext>
                </a:extLst>
              </a:tr>
              <a:tr h="447585">
                <a:tc>
                  <a:txBody>
                    <a:bodyPr/>
                    <a:lstStyle/>
                    <a:p>
                      <a:pPr algn="l" fontAlgn="b"/>
                      <a:r>
                        <a:rPr lang="en-GB" sz="1200" b="0" i="0" u="none" strike="noStrike">
                          <a:solidFill>
                            <a:srgbClr val="000000"/>
                          </a:solidFill>
                          <a:effectLst/>
                          <a:latin typeface="Arial" panose="020B0604020202020204" pitchFamily="34" charset="0"/>
                        </a:rPr>
                        <a:t>Gains and Losses</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98,074</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8817450"/>
                  </a:ext>
                </a:extLst>
              </a:tr>
              <a:tr h="447585">
                <a:tc>
                  <a:txBody>
                    <a:bodyPr/>
                    <a:lstStyle/>
                    <a:p>
                      <a:pPr algn="l" fontAlgn="b"/>
                      <a:r>
                        <a:rPr lang="en-GB" sz="1200" b="0" i="0" u="none" strike="noStrike">
                          <a:solidFill>
                            <a:srgbClr val="000000"/>
                          </a:solidFill>
                          <a:effectLst/>
                          <a:latin typeface="Arial" panose="020B0604020202020204" pitchFamily="34" charset="0"/>
                        </a:rPr>
                        <a:t>Governance Costs</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(93,474)</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16474233"/>
                  </a:ext>
                </a:extLst>
              </a:tr>
              <a:tr h="447585">
                <a:tc>
                  <a:txBody>
                    <a:bodyPr/>
                    <a:lstStyle/>
                    <a:p>
                      <a:pPr algn="l" fontAlgn="b"/>
                      <a:r>
                        <a:rPr lang="en-GB" sz="1200" b="0" i="0" u="none" strike="noStrike">
                          <a:solidFill>
                            <a:srgbClr val="000000"/>
                          </a:solidFill>
                          <a:effectLst/>
                          <a:latin typeface="Arial" panose="020B0604020202020204" pitchFamily="34" charset="0"/>
                        </a:rPr>
                        <a:t>Fundraising Staff Costs</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(189,958)</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2809521"/>
                  </a:ext>
                </a:extLst>
              </a:tr>
              <a:tr h="447585">
                <a:tc>
                  <a:txBody>
                    <a:bodyPr/>
                    <a:lstStyle/>
                    <a:p>
                      <a:pPr algn="l" fontAlgn="b"/>
                      <a:r>
                        <a:rPr lang="en-GB" sz="1200" b="0" i="0" u="none" strike="noStrike">
                          <a:solidFill>
                            <a:srgbClr val="000000"/>
                          </a:solidFill>
                          <a:effectLst/>
                          <a:latin typeface="Arial" panose="020B0604020202020204" pitchFamily="34" charset="0"/>
                        </a:rPr>
                        <a:t>Fundraising Non-Staff Costs</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(22,592)</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7854196"/>
                  </a:ext>
                </a:extLst>
              </a:tr>
              <a:tr h="447585">
                <a:tc>
                  <a:txBody>
                    <a:bodyPr/>
                    <a:lstStyle/>
                    <a:p>
                      <a:pPr algn="l" fontAlgn="b"/>
                      <a:r>
                        <a:rPr lang="en-GB" sz="1200" b="0" i="0" u="none" strike="noStrike">
                          <a:solidFill>
                            <a:srgbClr val="000000"/>
                          </a:solidFill>
                          <a:effectLst/>
                          <a:latin typeface="Arial" panose="020B0604020202020204" pitchFamily="34" charset="0"/>
                        </a:rPr>
                        <a:t>Investment Management Fees</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200" b="0" i="0" u="none" strike="noStrike">
                          <a:solidFill>
                            <a:srgbClr val="000000"/>
                          </a:solidFill>
                          <a:effectLst/>
                          <a:latin typeface="Calibri" panose="020F0502020204030204" pitchFamily="34" charset="0"/>
                        </a:rPr>
                        <a:t>(25,000)</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4672380"/>
                  </a:ext>
                </a:extLst>
              </a:tr>
              <a:tr h="462023">
                <a:tc>
                  <a:txBody>
                    <a:bodyPr/>
                    <a:lstStyle/>
                    <a:p>
                      <a:pPr algn="l" fontAlgn="b"/>
                      <a:r>
                        <a:rPr lang="en-GB" sz="1200" b="1" i="0" u="none" strike="noStrike">
                          <a:solidFill>
                            <a:srgbClr val="000000"/>
                          </a:solidFill>
                          <a:effectLst/>
                          <a:latin typeface="Calibri" panose="020F0502020204030204" pitchFamily="34" charset="0"/>
                        </a:rPr>
                        <a:t>Forecast In Year Movement</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GB" sz="1200" b="1" i="0" u="none" strike="noStrike" dirty="0">
                          <a:solidFill>
                            <a:srgbClr val="000000"/>
                          </a:solidFill>
                          <a:effectLst/>
                          <a:latin typeface="Calibri" panose="020F0502020204030204" pitchFamily="34" charset="0"/>
                        </a:rPr>
                        <a:t>90,759</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7470698"/>
                  </a:ext>
                </a:extLst>
              </a:tr>
            </a:tbl>
          </a:graphicData>
        </a:graphic>
      </p:graphicFrame>
    </p:spTree>
    <p:extLst>
      <p:ext uri="{BB962C8B-B14F-4D97-AF65-F5344CB8AC3E}">
        <p14:creationId xmlns:p14="http://schemas.microsoft.com/office/powerpoint/2010/main" val="33042697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1"/>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Fundraising income and expenditure comparison</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18</a:t>
              </a:r>
            </a:p>
          </p:txBody>
        </p:sp>
      </p:grpSp>
      <p:sp>
        <p:nvSpPr>
          <p:cNvPr id="14" name="Rounded Rectangle 13"/>
          <p:cNvSpPr/>
          <p:nvPr/>
        </p:nvSpPr>
        <p:spPr>
          <a:xfrm>
            <a:off x="680862" y="564529"/>
            <a:ext cx="8784976" cy="5615716"/>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dirty="0">
              <a:solidFill>
                <a:schemeClr val="tx1"/>
              </a:solidFill>
            </a:endParaRPr>
          </a:p>
        </p:txBody>
      </p:sp>
      <p:pic>
        <p:nvPicPr>
          <p:cNvPr id="4" name="Picture 3"/>
          <p:cNvPicPr>
            <a:picLocks noChangeAspect="1"/>
          </p:cNvPicPr>
          <p:nvPr/>
        </p:nvPicPr>
        <p:blipFill>
          <a:blip r:embed="rId2"/>
          <a:stretch>
            <a:fillRect/>
          </a:stretch>
        </p:blipFill>
        <p:spPr>
          <a:xfrm>
            <a:off x="56456" y="6286471"/>
            <a:ext cx="1733639" cy="571529"/>
          </a:xfrm>
          <a:prstGeom prst="rect">
            <a:avLst/>
          </a:prstGeom>
        </p:spPr>
      </p:pic>
      <p:pic>
        <p:nvPicPr>
          <p:cNvPr id="15" name="Picture 14"/>
          <p:cNvPicPr>
            <a:picLocks noChangeAspect="1"/>
          </p:cNvPicPr>
          <p:nvPr/>
        </p:nvPicPr>
        <p:blipFill>
          <a:blip r:embed="rId3"/>
          <a:stretch>
            <a:fillRect/>
          </a:stretch>
        </p:blipFill>
        <p:spPr>
          <a:xfrm>
            <a:off x="8996046" y="6093296"/>
            <a:ext cx="912218" cy="689726"/>
          </a:xfrm>
          <a:prstGeom prst="rect">
            <a:avLst/>
          </a:prstGeom>
        </p:spPr>
      </p:pic>
      <p:sp>
        <p:nvSpPr>
          <p:cNvPr id="3" name="TextBox 2"/>
          <p:cNvSpPr txBox="1"/>
          <p:nvPr/>
        </p:nvSpPr>
        <p:spPr>
          <a:xfrm>
            <a:off x="6105128" y="4293096"/>
            <a:ext cx="1800200" cy="1215717"/>
          </a:xfrm>
          <a:prstGeom prst="rect">
            <a:avLst/>
          </a:prstGeom>
          <a:noFill/>
        </p:spPr>
        <p:txBody>
          <a:bodyPr wrap="square" rtlCol="0">
            <a:spAutoFit/>
          </a:bodyPr>
          <a:lstStyle/>
          <a:p>
            <a:r>
              <a:rPr lang="en-GB" dirty="0"/>
              <a:t> </a:t>
            </a:r>
            <a:r>
              <a:rPr lang="en-GB" sz="1100" b="1" dirty="0"/>
              <a:t>** This is an element but overall performance of the charity will be accounted for by the financial plan and the performance against it</a:t>
            </a:r>
          </a:p>
        </p:txBody>
      </p:sp>
      <p:graphicFrame>
        <p:nvGraphicFramePr>
          <p:cNvPr id="6" name="Table 5"/>
          <p:cNvGraphicFramePr>
            <a:graphicFrameLocks noGrp="1"/>
          </p:cNvGraphicFramePr>
          <p:nvPr>
            <p:extLst>
              <p:ext uri="{D42A27DB-BD31-4B8C-83A1-F6EECF244321}">
                <p14:modId xmlns:p14="http://schemas.microsoft.com/office/powerpoint/2010/main" val="2618365806"/>
              </p:ext>
            </p:extLst>
          </p:nvPr>
        </p:nvGraphicFramePr>
        <p:xfrm>
          <a:off x="1568624" y="836712"/>
          <a:ext cx="6480721" cy="4896532"/>
        </p:xfrm>
        <a:graphic>
          <a:graphicData uri="http://schemas.openxmlformats.org/drawingml/2006/table">
            <a:tbl>
              <a:tblPr/>
              <a:tblGrid>
                <a:gridCol w="3488852">
                  <a:extLst>
                    <a:ext uri="{9D8B030D-6E8A-4147-A177-3AD203B41FA5}">
                      <a16:colId xmlns:a16="http://schemas.microsoft.com/office/drawing/2014/main" val="947112170"/>
                    </a:ext>
                  </a:extLst>
                </a:gridCol>
                <a:gridCol w="673983">
                  <a:extLst>
                    <a:ext uri="{9D8B030D-6E8A-4147-A177-3AD203B41FA5}">
                      <a16:colId xmlns:a16="http://schemas.microsoft.com/office/drawing/2014/main" val="3290997299"/>
                    </a:ext>
                  </a:extLst>
                </a:gridCol>
                <a:gridCol w="44847">
                  <a:extLst>
                    <a:ext uri="{9D8B030D-6E8A-4147-A177-3AD203B41FA5}">
                      <a16:colId xmlns:a16="http://schemas.microsoft.com/office/drawing/2014/main" val="925308575"/>
                    </a:ext>
                  </a:extLst>
                </a:gridCol>
                <a:gridCol w="2273039">
                  <a:extLst>
                    <a:ext uri="{9D8B030D-6E8A-4147-A177-3AD203B41FA5}">
                      <a16:colId xmlns:a16="http://schemas.microsoft.com/office/drawing/2014/main" val="2874956239"/>
                    </a:ext>
                  </a:extLst>
                </a:gridCol>
              </a:tblGrid>
              <a:tr h="174661">
                <a:tc>
                  <a:txBody>
                    <a:bodyPr/>
                    <a:lstStyle/>
                    <a:p>
                      <a:pPr algn="l" fontAlgn="b"/>
                      <a:r>
                        <a:rPr lang="en-GB" sz="900" b="1" i="0" u="none" strike="noStrike">
                          <a:solidFill>
                            <a:srgbClr val="000000"/>
                          </a:solidFill>
                          <a:effectLst/>
                          <a:latin typeface="Calibri" panose="020F0502020204030204" pitchFamily="34" charset="0"/>
                        </a:rPr>
                        <a:t>Fundraising Income 2024-25 (up to 31.01.2025)</a:t>
                      </a:r>
                    </a:p>
                  </a:txBody>
                  <a:tcPr marL="5352" marR="5352" marT="5352"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a:solidFill>
                            <a:srgbClr val="000000"/>
                          </a:solidFill>
                          <a:effectLst/>
                          <a:latin typeface="Calibri" panose="020F0502020204030204" pitchFamily="34" charset="0"/>
                        </a:rPr>
                        <a:t>£</a:t>
                      </a:r>
                    </a:p>
                  </a:txBody>
                  <a:tcPr marL="5352" marR="5352" marT="5352"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a:solidFill>
                            <a:srgbClr val="000000"/>
                          </a:solidFill>
                          <a:effectLst/>
                          <a:latin typeface="Calibri" panose="020F0502020204030204" pitchFamily="34" charset="0"/>
                        </a:rPr>
                        <a:t> </a:t>
                      </a:r>
                    </a:p>
                  </a:txBody>
                  <a:tcPr marL="5352" marR="5352" marT="5352"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GB" sz="900" b="0" i="0" u="none" strike="noStrike">
                          <a:solidFill>
                            <a:srgbClr val="000000"/>
                          </a:solidFill>
                          <a:effectLst/>
                          <a:latin typeface="Calibri" panose="020F0502020204030204" pitchFamily="34" charset="0"/>
                        </a:rPr>
                        <a:t> </a:t>
                      </a:r>
                    </a:p>
                  </a:txBody>
                  <a:tcPr marL="5352" marR="5352" marT="5352"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8530884"/>
                  </a:ext>
                </a:extLst>
              </a:tr>
              <a:tr h="174661">
                <a:tc>
                  <a:txBody>
                    <a:bodyPr/>
                    <a:lstStyle/>
                    <a:p>
                      <a:pPr algn="l" fontAlgn="b"/>
                      <a:r>
                        <a:rPr lang="en-GB" sz="900" b="0" i="0" u="none" strike="noStrike">
                          <a:solidFill>
                            <a:srgbClr val="000000"/>
                          </a:solidFill>
                          <a:effectLst/>
                          <a:latin typeface="Calibri" panose="020F0502020204030204" pitchFamily="34" charset="0"/>
                        </a:rPr>
                        <a:t>Y653-Singleton General Purpose</a:t>
                      </a:r>
                    </a:p>
                  </a:txBody>
                  <a:tcPr marL="5352" marR="5352" marT="535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effectLst/>
                          <a:latin typeface="Calibri" panose="020F0502020204030204" pitchFamily="34" charset="0"/>
                        </a:rPr>
                        <a:t>299</a:t>
                      </a: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Raffle</a:t>
                      </a:r>
                    </a:p>
                  </a:txBody>
                  <a:tcPr marL="5352" marR="5352" marT="53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7661488"/>
                  </a:ext>
                </a:extLst>
              </a:tr>
              <a:tr h="174661">
                <a:tc>
                  <a:txBody>
                    <a:bodyPr/>
                    <a:lstStyle/>
                    <a:p>
                      <a:pPr algn="l" fontAlgn="b"/>
                      <a:r>
                        <a:rPr lang="en-GB" sz="900" b="0" i="0" u="none" strike="noStrike">
                          <a:solidFill>
                            <a:srgbClr val="000000"/>
                          </a:solidFill>
                          <a:effectLst/>
                          <a:latin typeface="Calibri" panose="020F0502020204030204" pitchFamily="34" charset="0"/>
                        </a:rPr>
                        <a:t>Y664-Helping Hand Fund</a:t>
                      </a:r>
                    </a:p>
                  </a:txBody>
                  <a:tcPr marL="5352" marR="5352" marT="535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effectLst/>
                          <a:latin typeface="Calibri" panose="020F0502020204030204" pitchFamily="34" charset="0"/>
                        </a:rPr>
                        <a:t>118</a:t>
                      </a: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CHOOSE2REUSE</a:t>
                      </a:r>
                    </a:p>
                  </a:txBody>
                  <a:tcPr marL="5352" marR="5352" marT="53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6749742"/>
                  </a:ext>
                </a:extLst>
              </a:tr>
              <a:tr h="174661">
                <a:tc>
                  <a:txBody>
                    <a:bodyPr/>
                    <a:lstStyle/>
                    <a:p>
                      <a:pPr algn="l" fontAlgn="b"/>
                      <a:r>
                        <a:rPr lang="en-GB" sz="900" b="0" i="0" u="none" strike="noStrike">
                          <a:solidFill>
                            <a:srgbClr val="000000"/>
                          </a:solidFill>
                          <a:effectLst/>
                          <a:latin typeface="Calibri" panose="020F0502020204030204" pitchFamily="34" charset="0"/>
                        </a:rPr>
                        <a:t>Y667-Africa Health Links</a:t>
                      </a:r>
                    </a:p>
                  </a:txBody>
                  <a:tcPr marL="5352" marR="5352" marT="535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effectLst/>
                          <a:latin typeface="Calibri" panose="020F0502020204030204" pitchFamily="34" charset="0"/>
                        </a:rPr>
                        <a:t>5792</a:t>
                      </a: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Raffle &amp; fundriaser</a:t>
                      </a:r>
                    </a:p>
                  </a:txBody>
                  <a:tcPr marL="5352" marR="5352" marT="53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3053117"/>
                  </a:ext>
                </a:extLst>
              </a:tr>
              <a:tr h="174661">
                <a:tc>
                  <a:txBody>
                    <a:bodyPr/>
                    <a:lstStyle/>
                    <a:p>
                      <a:pPr algn="l" fontAlgn="b"/>
                      <a:r>
                        <a:rPr lang="en-GB" sz="900" b="0" i="0" u="none" strike="noStrike">
                          <a:solidFill>
                            <a:srgbClr val="000000"/>
                          </a:solidFill>
                          <a:effectLst/>
                          <a:latin typeface="Calibri" panose="020F0502020204030204" pitchFamily="34" charset="0"/>
                        </a:rPr>
                        <a:t>YB34-South West Wales Cancer Fund</a:t>
                      </a:r>
                    </a:p>
                  </a:txBody>
                  <a:tcPr marL="5352" marR="5352" marT="535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effectLst/>
                          <a:latin typeface="Calibri" panose="020F0502020204030204" pitchFamily="34" charset="0"/>
                        </a:rPr>
                        <a:t>6550</a:t>
                      </a: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Raffles and tea bars</a:t>
                      </a:r>
                    </a:p>
                  </a:txBody>
                  <a:tcPr marL="5352" marR="5352" marT="53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8622048"/>
                  </a:ext>
                </a:extLst>
              </a:tr>
              <a:tr h="174661">
                <a:tc>
                  <a:txBody>
                    <a:bodyPr/>
                    <a:lstStyle/>
                    <a:p>
                      <a:pPr algn="l" fontAlgn="b"/>
                      <a:r>
                        <a:rPr lang="en-GB" sz="900" b="0" i="0" u="none" strike="noStrike">
                          <a:solidFill>
                            <a:srgbClr val="000000"/>
                          </a:solidFill>
                          <a:effectLst/>
                          <a:latin typeface="Calibri" panose="020F0502020204030204" pitchFamily="34" charset="0"/>
                        </a:rPr>
                        <a:t>YB39-West Traumatic Brain Injury Service</a:t>
                      </a:r>
                    </a:p>
                  </a:txBody>
                  <a:tcPr marL="5352" marR="5352" marT="535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effectLst/>
                          <a:latin typeface="Calibri" panose="020F0502020204030204" pitchFamily="34" charset="0"/>
                        </a:rPr>
                        <a:t>97</a:t>
                      </a: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Fundraising</a:t>
                      </a:r>
                    </a:p>
                  </a:txBody>
                  <a:tcPr marL="5352" marR="5352" marT="53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3622908"/>
                  </a:ext>
                </a:extLst>
              </a:tr>
              <a:tr h="174661">
                <a:tc>
                  <a:txBody>
                    <a:bodyPr/>
                    <a:lstStyle/>
                    <a:p>
                      <a:pPr algn="l" fontAlgn="b"/>
                      <a:r>
                        <a:rPr lang="en-GB" sz="900" b="0" i="0" u="none" strike="noStrike">
                          <a:solidFill>
                            <a:srgbClr val="000000"/>
                          </a:solidFill>
                          <a:effectLst/>
                          <a:latin typeface="Calibri" panose="020F0502020204030204" pitchFamily="34" charset="0"/>
                        </a:rPr>
                        <a:t>YB49-20th Anniversary Cancer Support Fund</a:t>
                      </a:r>
                    </a:p>
                  </a:txBody>
                  <a:tcPr marL="5352" marR="5352" marT="535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effectLst/>
                          <a:latin typeface="Calibri" panose="020F0502020204030204" pitchFamily="34" charset="0"/>
                        </a:rPr>
                        <a:t>735</a:t>
                      </a: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Raffle</a:t>
                      </a:r>
                    </a:p>
                  </a:txBody>
                  <a:tcPr marL="5352" marR="5352" marT="53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4424816"/>
                  </a:ext>
                </a:extLst>
              </a:tr>
              <a:tr h="174661">
                <a:tc>
                  <a:txBody>
                    <a:bodyPr/>
                    <a:lstStyle/>
                    <a:p>
                      <a:pPr algn="l" fontAlgn="b"/>
                      <a:r>
                        <a:rPr lang="en-GB" sz="900" b="0" i="0" u="none" strike="noStrike">
                          <a:solidFill>
                            <a:srgbClr val="000000"/>
                          </a:solidFill>
                          <a:effectLst/>
                          <a:latin typeface="Calibri" panose="020F0502020204030204" pitchFamily="34" charset="0"/>
                        </a:rPr>
                        <a:t>YB50-SeaRAD (SBU Radiotherapy Research Fellow Fund)</a:t>
                      </a:r>
                    </a:p>
                  </a:txBody>
                  <a:tcPr marL="5352" marR="5352" marT="535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effectLst/>
                          <a:latin typeface="Calibri" panose="020F0502020204030204" pitchFamily="34" charset="0"/>
                        </a:rPr>
                        <a:t>22728</a:t>
                      </a: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Jiffy Ride </a:t>
                      </a:r>
                    </a:p>
                  </a:txBody>
                  <a:tcPr marL="5352" marR="5352" marT="53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52910488"/>
                  </a:ext>
                </a:extLst>
              </a:tr>
              <a:tr h="174661">
                <a:tc>
                  <a:txBody>
                    <a:bodyPr/>
                    <a:lstStyle/>
                    <a:p>
                      <a:pPr algn="l" fontAlgn="b"/>
                      <a:r>
                        <a:rPr lang="en-GB" sz="900" b="0" i="0" u="none" strike="noStrike">
                          <a:solidFill>
                            <a:srgbClr val="000000"/>
                          </a:solidFill>
                          <a:effectLst/>
                          <a:latin typeface="Calibri" panose="020F0502020204030204" pitchFamily="34" charset="0"/>
                        </a:rPr>
                        <a:t>YD06-Pharmacy Fund</a:t>
                      </a:r>
                    </a:p>
                  </a:txBody>
                  <a:tcPr marL="5352" marR="5352" marT="535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effectLst/>
                          <a:latin typeface="Calibri" panose="020F0502020204030204" pitchFamily="34" charset="0"/>
                        </a:rPr>
                        <a:t>115</a:t>
                      </a: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Raffle</a:t>
                      </a:r>
                    </a:p>
                  </a:txBody>
                  <a:tcPr marL="5352" marR="5352" marT="53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0373929"/>
                  </a:ext>
                </a:extLst>
              </a:tr>
              <a:tr h="174661">
                <a:tc>
                  <a:txBody>
                    <a:bodyPr/>
                    <a:lstStyle/>
                    <a:p>
                      <a:pPr algn="l" fontAlgn="b"/>
                      <a:r>
                        <a:rPr lang="en-GB" sz="900" b="0" i="0" u="none" strike="noStrike">
                          <a:solidFill>
                            <a:srgbClr val="000000"/>
                          </a:solidFill>
                          <a:effectLst/>
                          <a:latin typeface="Calibri" panose="020F0502020204030204" pitchFamily="34" charset="0"/>
                        </a:rPr>
                        <a:t>YF35-West MS Specialist Team</a:t>
                      </a:r>
                    </a:p>
                  </a:txBody>
                  <a:tcPr marL="5352" marR="5352" marT="535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effectLst/>
                          <a:latin typeface="Calibri" panose="020F0502020204030204" pitchFamily="34" charset="0"/>
                        </a:rPr>
                        <a:t>402</a:t>
                      </a: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Raffle</a:t>
                      </a:r>
                    </a:p>
                  </a:txBody>
                  <a:tcPr marL="5352" marR="5352" marT="53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6260570"/>
                  </a:ext>
                </a:extLst>
              </a:tr>
              <a:tr h="174661">
                <a:tc>
                  <a:txBody>
                    <a:bodyPr/>
                    <a:lstStyle/>
                    <a:p>
                      <a:pPr algn="l" fontAlgn="b"/>
                      <a:r>
                        <a:rPr lang="en-GB" sz="900" b="0" i="0" u="none" strike="noStrike">
                          <a:solidFill>
                            <a:srgbClr val="000000"/>
                          </a:solidFill>
                          <a:effectLst/>
                          <a:latin typeface="Calibri" panose="020F0502020204030204" pitchFamily="34" charset="0"/>
                        </a:rPr>
                        <a:t>YH20-NICU Accommodation Fund</a:t>
                      </a:r>
                    </a:p>
                  </a:txBody>
                  <a:tcPr marL="5352" marR="5352" marT="535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effectLst/>
                          <a:latin typeface="Calibri" panose="020F0502020204030204" pitchFamily="34" charset="0"/>
                        </a:rPr>
                        <a:t>428</a:t>
                      </a: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Raffles and tea bars</a:t>
                      </a:r>
                    </a:p>
                  </a:txBody>
                  <a:tcPr marL="5352" marR="5352" marT="53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534640"/>
                  </a:ext>
                </a:extLst>
              </a:tr>
              <a:tr h="174661">
                <a:tc>
                  <a:txBody>
                    <a:bodyPr/>
                    <a:lstStyle/>
                    <a:p>
                      <a:pPr algn="l" fontAlgn="b"/>
                      <a:r>
                        <a:rPr lang="en-GB" sz="900" b="0" i="0" u="none" strike="noStrike">
                          <a:solidFill>
                            <a:srgbClr val="000000"/>
                          </a:solidFill>
                          <a:effectLst/>
                          <a:latin typeface="Calibri" panose="020F0502020204030204" pitchFamily="34" charset="0"/>
                        </a:rPr>
                        <a:t>YK02-West Mastectomy</a:t>
                      </a:r>
                    </a:p>
                  </a:txBody>
                  <a:tcPr marL="5352" marR="5352" marT="535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effectLst/>
                          <a:latin typeface="Calibri" panose="020F0502020204030204" pitchFamily="34" charset="0"/>
                        </a:rPr>
                        <a:t>675</a:t>
                      </a: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Funraising awarnes day</a:t>
                      </a:r>
                    </a:p>
                  </a:txBody>
                  <a:tcPr marL="5352" marR="5352" marT="53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8912664"/>
                  </a:ext>
                </a:extLst>
              </a:tr>
              <a:tr h="174661">
                <a:tc>
                  <a:txBody>
                    <a:bodyPr/>
                    <a:lstStyle/>
                    <a:p>
                      <a:pPr algn="l" fontAlgn="b"/>
                      <a:r>
                        <a:rPr lang="en-GB" sz="900" b="0" i="0" u="none" strike="noStrike">
                          <a:solidFill>
                            <a:srgbClr val="000000"/>
                          </a:solidFill>
                          <a:effectLst/>
                          <a:latin typeface="Calibri" panose="020F0502020204030204" pitchFamily="34" charset="0"/>
                        </a:rPr>
                        <a:t>YN21-NPTH Neuro Rehab Patients &amp; Staff Fund</a:t>
                      </a:r>
                    </a:p>
                  </a:txBody>
                  <a:tcPr marL="5352" marR="5352" marT="535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effectLst/>
                          <a:latin typeface="Calibri" panose="020F0502020204030204" pitchFamily="34" charset="0"/>
                        </a:rPr>
                        <a:t>350</a:t>
                      </a: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Raffle</a:t>
                      </a:r>
                    </a:p>
                  </a:txBody>
                  <a:tcPr marL="5352" marR="5352" marT="53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7877754"/>
                  </a:ext>
                </a:extLst>
              </a:tr>
              <a:tr h="174661">
                <a:tc>
                  <a:txBody>
                    <a:bodyPr/>
                    <a:lstStyle/>
                    <a:p>
                      <a:pPr algn="l" fontAlgn="b"/>
                      <a:r>
                        <a:rPr lang="en-GB" sz="900" b="0" i="0" u="none" strike="noStrike">
                          <a:solidFill>
                            <a:srgbClr val="000000"/>
                          </a:solidFill>
                          <a:effectLst/>
                          <a:latin typeface="Calibri" panose="020F0502020204030204" pitchFamily="34" charset="0"/>
                        </a:rPr>
                        <a:t>YN34-West Physiotherapy Fund</a:t>
                      </a:r>
                    </a:p>
                  </a:txBody>
                  <a:tcPr marL="5352" marR="5352" marT="535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effectLst/>
                          <a:latin typeface="Calibri" panose="020F0502020204030204" pitchFamily="34" charset="0"/>
                        </a:rPr>
                        <a:t>583</a:t>
                      </a: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12 Hour Cycle-A-Thon Physio Team</a:t>
                      </a:r>
                    </a:p>
                  </a:txBody>
                  <a:tcPr marL="5352" marR="5352" marT="53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6023827"/>
                  </a:ext>
                </a:extLst>
              </a:tr>
              <a:tr h="174661">
                <a:tc>
                  <a:txBody>
                    <a:bodyPr/>
                    <a:lstStyle/>
                    <a:p>
                      <a:pPr algn="l" fontAlgn="b"/>
                      <a:r>
                        <a:rPr lang="en-GB" sz="900" b="0" i="0" u="none" strike="noStrike">
                          <a:solidFill>
                            <a:srgbClr val="000000"/>
                          </a:solidFill>
                          <a:effectLst/>
                          <a:latin typeface="Calibri" panose="020F0502020204030204" pitchFamily="34" charset="0"/>
                        </a:rPr>
                        <a:t>YN35-NPT Children’s Centre Therpay Fund</a:t>
                      </a:r>
                    </a:p>
                  </a:txBody>
                  <a:tcPr marL="5352" marR="5352" marT="535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effectLst/>
                          <a:latin typeface="Calibri" panose="020F0502020204030204" pitchFamily="34" charset="0"/>
                        </a:rPr>
                        <a:t>300</a:t>
                      </a: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Raffle</a:t>
                      </a:r>
                    </a:p>
                  </a:txBody>
                  <a:tcPr marL="5352" marR="5352" marT="53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8236049"/>
                  </a:ext>
                </a:extLst>
              </a:tr>
              <a:tr h="174661">
                <a:tc>
                  <a:txBody>
                    <a:bodyPr/>
                    <a:lstStyle/>
                    <a:p>
                      <a:pPr algn="l" fontAlgn="b"/>
                      <a:r>
                        <a:rPr lang="en-GB" sz="900" b="0" i="0" u="none" strike="noStrike">
                          <a:solidFill>
                            <a:srgbClr val="000000"/>
                          </a:solidFill>
                          <a:effectLst/>
                          <a:latin typeface="Calibri" panose="020F0502020204030204" pitchFamily="34" charset="0"/>
                        </a:rPr>
                        <a:t>YP21-Arts in Health</a:t>
                      </a:r>
                    </a:p>
                  </a:txBody>
                  <a:tcPr marL="5352" marR="5352" marT="535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effectLst/>
                          <a:latin typeface="Calibri" panose="020F0502020204030204" pitchFamily="34" charset="0"/>
                        </a:rPr>
                        <a:t>1144</a:t>
                      </a: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Sale of Artworks</a:t>
                      </a:r>
                    </a:p>
                  </a:txBody>
                  <a:tcPr marL="5352" marR="5352" marT="53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4219629"/>
                  </a:ext>
                </a:extLst>
              </a:tr>
              <a:tr h="174661">
                <a:tc>
                  <a:txBody>
                    <a:bodyPr/>
                    <a:lstStyle/>
                    <a:p>
                      <a:pPr algn="l" fontAlgn="b"/>
                      <a:r>
                        <a:rPr lang="en-GB" sz="900" b="0" i="0" u="none" strike="noStrike">
                          <a:solidFill>
                            <a:srgbClr val="000000"/>
                          </a:solidFill>
                          <a:effectLst/>
                          <a:latin typeface="Calibri" panose="020F0502020204030204" pitchFamily="34" charset="0"/>
                        </a:rPr>
                        <a:t>YR50-CAMHS Charitable Fund</a:t>
                      </a:r>
                    </a:p>
                  </a:txBody>
                  <a:tcPr marL="5352" marR="5352" marT="535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effectLst/>
                          <a:latin typeface="Calibri" panose="020F0502020204030204" pitchFamily="34" charset="0"/>
                        </a:rPr>
                        <a:t>-10</a:t>
                      </a: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Raffle (coding error)</a:t>
                      </a:r>
                    </a:p>
                  </a:txBody>
                  <a:tcPr marL="5352" marR="5352" marT="53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64127975"/>
                  </a:ext>
                </a:extLst>
              </a:tr>
              <a:tr h="174661">
                <a:tc>
                  <a:txBody>
                    <a:bodyPr/>
                    <a:lstStyle/>
                    <a:p>
                      <a:pPr algn="l" fontAlgn="b"/>
                      <a:r>
                        <a:rPr lang="en-GB" sz="900" b="0" i="0" u="none" strike="noStrike">
                          <a:solidFill>
                            <a:srgbClr val="000000"/>
                          </a:solidFill>
                          <a:effectLst/>
                          <a:latin typeface="Calibri" panose="020F0502020204030204" pitchFamily="34" charset="0"/>
                        </a:rPr>
                        <a:t> </a:t>
                      </a:r>
                    </a:p>
                  </a:txBody>
                  <a:tcPr marL="5352" marR="5352" marT="535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panose="020F0502020204030204" pitchFamily="34" charset="0"/>
                        </a:rPr>
                        <a:t> </a:t>
                      </a: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panose="020F0502020204030204" pitchFamily="34" charset="0"/>
                        </a:rPr>
                        <a:t> </a:t>
                      </a:r>
                    </a:p>
                  </a:txBody>
                  <a:tcPr marL="5352" marR="5352" marT="53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3138793"/>
                  </a:ext>
                </a:extLst>
              </a:tr>
              <a:tr h="174661">
                <a:tc>
                  <a:txBody>
                    <a:bodyPr/>
                    <a:lstStyle/>
                    <a:p>
                      <a:pPr algn="l" fontAlgn="b"/>
                      <a:r>
                        <a:rPr lang="en-GB" sz="900" b="1" i="0" u="none" strike="noStrike">
                          <a:solidFill>
                            <a:srgbClr val="000000"/>
                          </a:solidFill>
                          <a:effectLst/>
                          <a:latin typeface="Calibri" panose="020F0502020204030204" pitchFamily="34" charset="0"/>
                        </a:rPr>
                        <a:t>Total</a:t>
                      </a:r>
                    </a:p>
                  </a:txBody>
                  <a:tcPr marL="5352" marR="5352" marT="535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effectLst/>
                          <a:latin typeface="Calibri" panose="020F0502020204030204" pitchFamily="34" charset="0"/>
                        </a:rPr>
                        <a:t>40306</a:t>
                      </a: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1" i="0" u="none" strike="noStrike">
                          <a:solidFill>
                            <a:srgbClr val="000000"/>
                          </a:solidFill>
                          <a:effectLst/>
                          <a:latin typeface="Calibri" panose="020F0502020204030204" pitchFamily="34" charset="0"/>
                        </a:rPr>
                        <a:t> </a:t>
                      </a:r>
                    </a:p>
                  </a:txBody>
                  <a:tcPr marL="5352" marR="5352" marT="53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panose="020F0502020204030204" pitchFamily="34" charset="0"/>
                        </a:rPr>
                        <a:t> </a:t>
                      </a:r>
                    </a:p>
                  </a:txBody>
                  <a:tcPr marL="5352" marR="5352" marT="53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1878659"/>
                  </a:ext>
                </a:extLst>
              </a:tr>
              <a:tr h="174661">
                <a:tc>
                  <a:txBody>
                    <a:bodyPr/>
                    <a:lstStyle/>
                    <a:p>
                      <a:pPr algn="l" fontAlgn="b"/>
                      <a:r>
                        <a:rPr lang="en-GB" sz="900" b="0" i="0" u="none" strike="noStrike">
                          <a:solidFill>
                            <a:srgbClr val="000000"/>
                          </a:solidFill>
                          <a:effectLst/>
                          <a:latin typeface="Calibri" panose="020F0502020204030204" pitchFamily="34" charset="0"/>
                        </a:rPr>
                        <a:t> </a:t>
                      </a:r>
                    </a:p>
                  </a:txBody>
                  <a:tcPr marL="5352" marR="5352" marT="5352"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GB" sz="900" b="0" i="0" u="none" strike="noStrike">
                          <a:solidFill>
                            <a:srgbClr val="000000"/>
                          </a:solidFill>
                          <a:effectLst/>
                          <a:latin typeface="Calibri" panose="020F0502020204030204" pitchFamily="34" charset="0"/>
                        </a:rPr>
                        <a:t> </a:t>
                      </a:r>
                    </a:p>
                  </a:txBody>
                  <a:tcPr marL="5352" marR="5352" marT="5352"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567036942"/>
                  </a:ext>
                </a:extLst>
              </a:tr>
              <a:tr h="174661">
                <a:tc>
                  <a:txBody>
                    <a:bodyPr/>
                    <a:lstStyle/>
                    <a:p>
                      <a:pPr algn="l" fontAlgn="b"/>
                      <a:r>
                        <a:rPr lang="en-GB" sz="900" b="1" i="0" u="none" strike="noStrike">
                          <a:solidFill>
                            <a:srgbClr val="000000"/>
                          </a:solidFill>
                          <a:effectLst/>
                          <a:latin typeface="Calibri" panose="020F0502020204030204" pitchFamily="34" charset="0"/>
                        </a:rPr>
                        <a:t>Fundraising expenditure 2024-25 (up to 31.01.2025)</a:t>
                      </a:r>
                    </a:p>
                  </a:txBody>
                  <a:tcPr marL="5352" marR="5352" marT="535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 </a:t>
                      </a:r>
                    </a:p>
                  </a:txBody>
                  <a:tcPr marL="5352" marR="5352" marT="5352"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961354299"/>
                  </a:ext>
                </a:extLst>
              </a:tr>
              <a:tr h="174661">
                <a:tc>
                  <a:txBody>
                    <a:bodyPr/>
                    <a:lstStyle/>
                    <a:p>
                      <a:pPr algn="l" fontAlgn="b"/>
                      <a:r>
                        <a:rPr lang="en-GB" sz="900" b="0" i="0" u="none" strike="noStrike">
                          <a:solidFill>
                            <a:srgbClr val="000000"/>
                          </a:solidFill>
                          <a:effectLst/>
                          <a:latin typeface="Calibri" panose="020F0502020204030204" pitchFamily="34" charset="0"/>
                        </a:rPr>
                        <a:t> </a:t>
                      </a:r>
                    </a:p>
                  </a:txBody>
                  <a:tcPr marL="5352" marR="5352" marT="5352"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 </a:t>
                      </a:r>
                    </a:p>
                  </a:txBody>
                  <a:tcPr marL="5352" marR="5352" marT="5352"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598304032"/>
                  </a:ext>
                </a:extLst>
              </a:tr>
              <a:tr h="174661">
                <a:tc>
                  <a:txBody>
                    <a:bodyPr/>
                    <a:lstStyle/>
                    <a:p>
                      <a:pPr algn="l" fontAlgn="b"/>
                      <a:r>
                        <a:rPr lang="en-GB" sz="900" b="0" i="0" u="none" strike="noStrike">
                          <a:solidFill>
                            <a:srgbClr val="000000"/>
                          </a:solidFill>
                          <a:effectLst/>
                          <a:latin typeface="Calibri" panose="020F0502020204030204" pitchFamily="34" charset="0"/>
                        </a:rPr>
                        <a:t>Fundraising Staff Costs</a:t>
                      </a:r>
                    </a:p>
                  </a:txBody>
                  <a:tcPr marL="5352" marR="5352" marT="535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effectLst/>
                          <a:latin typeface="Calibri" panose="020F0502020204030204" pitchFamily="34" charset="0"/>
                        </a:rPr>
                        <a:t>141184</a:t>
                      </a:r>
                    </a:p>
                  </a:txBody>
                  <a:tcPr marL="5352" marR="5352" marT="5352"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 </a:t>
                      </a:r>
                    </a:p>
                  </a:txBody>
                  <a:tcPr marL="5352" marR="5352" marT="5352"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148143296"/>
                  </a:ext>
                </a:extLst>
              </a:tr>
              <a:tr h="174661">
                <a:tc>
                  <a:txBody>
                    <a:bodyPr/>
                    <a:lstStyle/>
                    <a:p>
                      <a:pPr algn="l" fontAlgn="b"/>
                      <a:r>
                        <a:rPr lang="en-GB" sz="900" b="0" i="0" u="none" strike="noStrike">
                          <a:solidFill>
                            <a:srgbClr val="000000"/>
                          </a:solidFill>
                          <a:effectLst/>
                          <a:latin typeface="Calibri" panose="020F0502020204030204" pitchFamily="34" charset="0"/>
                        </a:rPr>
                        <a:t>Fundraising Non Staff Costs</a:t>
                      </a:r>
                    </a:p>
                  </a:txBody>
                  <a:tcPr marL="5352" marR="5352" marT="535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0" i="0" u="none" strike="noStrike">
                          <a:solidFill>
                            <a:srgbClr val="000000"/>
                          </a:solidFill>
                          <a:effectLst/>
                          <a:latin typeface="Calibri" panose="020F0502020204030204" pitchFamily="34" charset="0"/>
                        </a:rPr>
                        <a:t>56942</a:t>
                      </a:r>
                    </a:p>
                  </a:txBody>
                  <a:tcPr marL="5352" marR="5352" marT="5352"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5352" marR="5352" marT="5352"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 </a:t>
                      </a:r>
                    </a:p>
                  </a:txBody>
                  <a:tcPr marL="5352" marR="5352" marT="5352"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631228595"/>
                  </a:ext>
                </a:extLst>
              </a:tr>
              <a:tr h="174661">
                <a:tc>
                  <a:txBody>
                    <a:bodyPr/>
                    <a:lstStyle/>
                    <a:p>
                      <a:pPr algn="l" fontAlgn="b"/>
                      <a:r>
                        <a:rPr lang="en-GB" sz="900" b="1" i="0" u="none" strike="noStrike">
                          <a:solidFill>
                            <a:srgbClr val="000000"/>
                          </a:solidFill>
                          <a:effectLst/>
                          <a:latin typeface="Calibri" panose="020F0502020204030204" pitchFamily="34" charset="0"/>
                        </a:rPr>
                        <a:t>Total</a:t>
                      </a:r>
                    </a:p>
                  </a:txBody>
                  <a:tcPr marL="5352" marR="5352" marT="535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900" b="1" i="0" u="none" strike="noStrike">
                          <a:solidFill>
                            <a:srgbClr val="000000"/>
                          </a:solidFill>
                          <a:effectLst/>
                          <a:latin typeface="Calibri" panose="020F0502020204030204" pitchFamily="34" charset="0"/>
                        </a:rPr>
                        <a:t>198126</a:t>
                      </a:r>
                    </a:p>
                  </a:txBody>
                  <a:tcPr marL="5352" marR="5352" marT="5352"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900" b="1" i="0" u="none" strike="noStrike">
                        <a:solidFill>
                          <a:srgbClr val="000000"/>
                        </a:solidFill>
                        <a:effectLst/>
                        <a:latin typeface="Calibri" panose="020F0502020204030204" pitchFamily="34" charset="0"/>
                      </a:endParaRPr>
                    </a:p>
                  </a:txBody>
                  <a:tcPr marL="5352" marR="5352" marT="5352"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 </a:t>
                      </a:r>
                    </a:p>
                  </a:txBody>
                  <a:tcPr marL="5352" marR="5352" marT="5352"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768062067"/>
                  </a:ext>
                </a:extLst>
              </a:tr>
              <a:tr h="174661">
                <a:tc>
                  <a:txBody>
                    <a:bodyPr/>
                    <a:lstStyle/>
                    <a:p>
                      <a:pPr algn="l" fontAlgn="b"/>
                      <a:r>
                        <a:rPr lang="en-GB" sz="900" b="1" i="0" u="none" strike="noStrike">
                          <a:solidFill>
                            <a:srgbClr val="000000"/>
                          </a:solidFill>
                          <a:effectLst/>
                          <a:latin typeface="Calibri" panose="020F0502020204030204" pitchFamily="34" charset="0"/>
                        </a:rPr>
                        <a:t> </a:t>
                      </a:r>
                    </a:p>
                  </a:txBody>
                  <a:tcPr marL="5352" marR="5352" marT="5352"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GB" sz="900" b="1" i="0" u="none" strike="noStrike">
                        <a:solidFill>
                          <a:srgbClr val="000000"/>
                        </a:solidFill>
                        <a:effectLst/>
                        <a:latin typeface="Calibri" panose="020F0502020204030204" pitchFamily="34" charset="0"/>
                      </a:endParaRPr>
                    </a:p>
                  </a:txBody>
                  <a:tcPr marL="5352" marR="5352" marT="5352" marB="0" anchor="b">
                    <a:lnL>
                      <a:noFill/>
                    </a:lnL>
                    <a:lnR>
                      <a:noFill/>
                    </a:lnR>
                    <a:lnT>
                      <a:noFill/>
                    </a:lnT>
                    <a:lnB>
                      <a:noFill/>
                    </a:lnB>
                  </a:tcPr>
                </a:tc>
                <a:tc>
                  <a:txBody>
                    <a:bodyPr/>
                    <a:lstStyle/>
                    <a:p>
                      <a:pPr algn="l" fontAlgn="b"/>
                      <a:endParaRPr lang="en-GB" sz="900" b="1" i="0" u="none" strike="noStrike">
                        <a:solidFill>
                          <a:srgbClr val="000000"/>
                        </a:solidFill>
                        <a:effectLst/>
                        <a:latin typeface="Calibri" panose="020F0502020204030204" pitchFamily="34" charset="0"/>
                      </a:endParaRPr>
                    </a:p>
                  </a:txBody>
                  <a:tcPr marL="5352" marR="5352" marT="5352"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 </a:t>
                      </a:r>
                    </a:p>
                  </a:txBody>
                  <a:tcPr marL="5352" marR="5352" marT="5352"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058156344"/>
                  </a:ext>
                </a:extLst>
              </a:tr>
              <a:tr h="174661">
                <a:tc>
                  <a:txBody>
                    <a:bodyPr/>
                    <a:lstStyle/>
                    <a:p>
                      <a:pPr algn="l" fontAlgn="b"/>
                      <a:r>
                        <a:rPr lang="en-GB" sz="900" b="1" i="0" u="none" strike="noStrike">
                          <a:solidFill>
                            <a:srgbClr val="000000"/>
                          </a:solidFill>
                          <a:effectLst/>
                          <a:latin typeface="Calibri" panose="020F0502020204030204" pitchFamily="34" charset="0"/>
                        </a:rPr>
                        <a:t>Shortfall**</a:t>
                      </a:r>
                    </a:p>
                  </a:txBody>
                  <a:tcPr marL="5352" marR="5352" marT="5352"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GB" sz="900" b="1" i="0" u="none" strike="noStrike">
                          <a:solidFill>
                            <a:srgbClr val="000000"/>
                          </a:solidFill>
                          <a:effectLst/>
                          <a:latin typeface="Calibri" panose="020F0502020204030204" pitchFamily="34" charset="0"/>
                        </a:rPr>
                        <a:t>-157820</a:t>
                      </a:r>
                    </a:p>
                  </a:txBody>
                  <a:tcPr marL="5352" marR="5352" marT="5352" marB="0" anchor="b">
                    <a:lnL>
                      <a:noFill/>
                    </a:lnL>
                    <a:lnR>
                      <a:noFill/>
                    </a:lnR>
                    <a:lnT>
                      <a:noFill/>
                    </a:lnT>
                    <a:lnB>
                      <a:noFill/>
                    </a:lnB>
                  </a:tcPr>
                </a:tc>
                <a:tc>
                  <a:txBody>
                    <a:bodyPr/>
                    <a:lstStyle/>
                    <a:p>
                      <a:pPr algn="l" fontAlgn="b"/>
                      <a:endParaRPr lang="en-GB" sz="900" b="1" i="0" u="none" strike="noStrike">
                        <a:solidFill>
                          <a:srgbClr val="000000"/>
                        </a:solidFill>
                        <a:effectLst/>
                        <a:latin typeface="Calibri" panose="020F0502020204030204" pitchFamily="34" charset="0"/>
                      </a:endParaRPr>
                    </a:p>
                  </a:txBody>
                  <a:tcPr marL="5352" marR="5352" marT="5352"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 </a:t>
                      </a:r>
                    </a:p>
                  </a:txBody>
                  <a:tcPr marL="5352" marR="5352" marT="5352"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863574332"/>
                  </a:ext>
                </a:extLst>
              </a:tr>
              <a:tr h="180685">
                <a:tc>
                  <a:txBody>
                    <a:bodyPr/>
                    <a:lstStyle/>
                    <a:p>
                      <a:pPr algn="l" fontAlgn="b"/>
                      <a:r>
                        <a:rPr lang="en-GB" sz="900" b="0" i="0" u="none" strike="noStrike">
                          <a:solidFill>
                            <a:srgbClr val="000000"/>
                          </a:solidFill>
                          <a:effectLst/>
                          <a:latin typeface="Calibri" panose="020F0502020204030204" pitchFamily="34" charset="0"/>
                        </a:rPr>
                        <a:t> </a:t>
                      </a:r>
                    </a:p>
                  </a:txBody>
                  <a:tcPr marL="5352" marR="5352" marT="5352"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panose="020F0502020204030204" pitchFamily="34" charset="0"/>
                        </a:rPr>
                        <a:t> </a:t>
                      </a:r>
                    </a:p>
                  </a:txBody>
                  <a:tcPr marL="5352" marR="5352" marT="535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900" b="0" i="0" u="none" strike="noStrike">
                          <a:solidFill>
                            <a:srgbClr val="000000"/>
                          </a:solidFill>
                          <a:effectLst/>
                          <a:latin typeface="Calibri" panose="020F0502020204030204" pitchFamily="34" charset="0"/>
                        </a:rPr>
                        <a:t> </a:t>
                      </a:r>
                    </a:p>
                  </a:txBody>
                  <a:tcPr marL="5352" marR="5352" marT="535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900" b="0" i="0" u="none" strike="noStrike" dirty="0">
                          <a:solidFill>
                            <a:srgbClr val="000000"/>
                          </a:solidFill>
                          <a:effectLst/>
                          <a:latin typeface="Calibri" panose="020F0502020204030204" pitchFamily="34" charset="0"/>
                        </a:rPr>
                        <a:t> </a:t>
                      </a:r>
                    </a:p>
                  </a:txBody>
                  <a:tcPr marL="5352" marR="5352" marT="535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4981731"/>
                  </a:ext>
                </a:extLst>
              </a:tr>
            </a:tbl>
          </a:graphicData>
        </a:graphic>
      </p:graphicFrame>
    </p:spTree>
    <p:extLst>
      <p:ext uri="{BB962C8B-B14F-4D97-AF65-F5344CB8AC3E}">
        <p14:creationId xmlns:p14="http://schemas.microsoft.com/office/powerpoint/2010/main" val="42117350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16" y="278"/>
            <a:ext cx="9922668" cy="404663"/>
            <a:chOff x="-1116" y="21385"/>
            <a:chExt cx="9922668" cy="404663"/>
          </a:xfrm>
        </p:grpSpPr>
        <p:sp>
          <p:nvSpPr>
            <p:cNvPr id="5" name="Subtitle 2"/>
            <p:cNvSpPr txBox="1">
              <a:spLocks/>
            </p:cNvSpPr>
            <p:nvPr/>
          </p:nvSpPr>
          <p:spPr>
            <a:xfrm>
              <a:off x="-1116" y="21385"/>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12 months breakdown of income and expenditure</a:t>
              </a:r>
            </a:p>
          </p:txBody>
        </p:sp>
        <p:sp>
          <p:nvSpPr>
            <p:cNvPr id="6" name="TextBox 22"/>
            <p:cNvSpPr txBox="1">
              <a:spLocks noChangeArrowheads="1"/>
            </p:cNvSpPr>
            <p:nvPr/>
          </p:nvSpPr>
          <p:spPr bwMode="auto">
            <a:xfrm>
              <a:off x="9176109"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19</a:t>
              </a:r>
            </a:p>
          </p:txBody>
        </p:sp>
      </p:grpSp>
      <p:sp>
        <p:nvSpPr>
          <p:cNvPr id="10" name="Rectangle 9"/>
          <p:cNvSpPr/>
          <p:nvPr/>
        </p:nvSpPr>
        <p:spPr>
          <a:xfrm>
            <a:off x="5061011" y="499610"/>
            <a:ext cx="4572000" cy="44644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5103220" y="5066167"/>
            <a:ext cx="4445610" cy="116802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5254098" y="5166851"/>
            <a:ext cx="4294732" cy="954107"/>
          </a:xfrm>
          <a:prstGeom prst="rect">
            <a:avLst/>
          </a:prstGeom>
          <a:noFill/>
        </p:spPr>
        <p:txBody>
          <a:bodyPr wrap="square" rtlCol="0">
            <a:spAutoFit/>
          </a:bodyPr>
          <a:lstStyle/>
          <a:p>
            <a:r>
              <a:rPr lang="en-GB" sz="1400" dirty="0"/>
              <a:t>High governance costs in March relates to audit fee accrual which reversed in April, and high cost in January relates to audit fee invoice being paid. High expenditure in February 24 due to £85k scanner purchased.</a:t>
            </a:r>
          </a:p>
        </p:txBody>
      </p:sp>
      <p:sp>
        <p:nvSpPr>
          <p:cNvPr id="19" name="TextBox 18"/>
          <p:cNvSpPr txBox="1"/>
          <p:nvPr/>
        </p:nvSpPr>
        <p:spPr>
          <a:xfrm>
            <a:off x="114219" y="4581128"/>
            <a:ext cx="4406733" cy="2031325"/>
          </a:xfrm>
          <a:prstGeom prst="rect">
            <a:avLst/>
          </a:prstGeom>
          <a:noFill/>
        </p:spPr>
        <p:txBody>
          <a:bodyPr wrap="square" rtlCol="0">
            <a:spAutoFit/>
          </a:bodyPr>
          <a:lstStyle/>
          <a:p>
            <a:r>
              <a:rPr lang="en-GB" sz="1400" dirty="0"/>
              <a:t>Income relates to Donations, Legacies, Grants and Fundraising Income only and does not include Dividend Interest or Investment Gains or Losses. High grants value in February relates to Arts in Health grants.  High value of legacies in August 2024 relates to one large legacy for the Morriston Service Group. High value of fundraising income in January 2025 relates to Jiffy Ride monies</a:t>
            </a:r>
          </a:p>
          <a:p>
            <a:endParaRPr lang="en-GB" sz="1400" dirty="0"/>
          </a:p>
          <a:p>
            <a:r>
              <a:rPr lang="en-GB" sz="1400" dirty="0"/>
              <a:t> </a:t>
            </a:r>
          </a:p>
        </p:txBody>
      </p:sp>
      <p:sp>
        <p:nvSpPr>
          <p:cNvPr id="18" name="Rectangle 17"/>
          <p:cNvSpPr/>
          <p:nvPr/>
        </p:nvSpPr>
        <p:spPr>
          <a:xfrm>
            <a:off x="114219" y="4509120"/>
            <a:ext cx="4550749" cy="17250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2"/>
          <a:stretch>
            <a:fillRect/>
          </a:stretch>
        </p:blipFill>
        <p:spPr>
          <a:xfrm>
            <a:off x="96984" y="6286471"/>
            <a:ext cx="1733639" cy="571529"/>
          </a:xfrm>
          <a:prstGeom prst="rect">
            <a:avLst/>
          </a:prstGeom>
        </p:spPr>
      </p:pic>
      <p:pic>
        <p:nvPicPr>
          <p:cNvPr id="16" name="Picture 15"/>
          <p:cNvPicPr>
            <a:picLocks noChangeAspect="1"/>
          </p:cNvPicPr>
          <p:nvPr/>
        </p:nvPicPr>
        <p:blipFill>
          <a:blip r:embed="rId3"/>
          <a:stretch>
            <a:fillRect/>
          </a:stretch>
        </p:blipFill>
        <p:spPr>
          <a:xfrm>
            <a:off x="8985448" y="6091478"/>
            <a:ext cx="936104" cy="707786"/>
          </a:xfrm>
          <a:prstGeom prst="rect">
            <a:avLst/>
          </a:prstGeom>
        </p:spPr>
      </p:pic>
      <p:sp>
        <p:nvSpPr>
          <p:cNvPr id="24" name="Rectangle 23"/>
          <p:cNvSpPr/>
          <p:nvPr/>
        </p:nvSpPr>
        <p:spPr>
          <a:xfrm>
            <a:off x="272988" y="499610"/>
            <a:ext cx="4409217" cy="383150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5" name="Chart 24">
            <a:extLst>
              <a:ext uri="{FF2B5EF4-FFF2-40B4-BE49-F238E27FC236}">
                <a16:creationId xmlns:a16="http://schemas.microsoft.com/office/drawing/2014/main" id="{00000000-0008-0000-0000-000002000000}"/>
              </a:ext>
            </a:extLst>
          </p:cNvPr>
          <p:cNvGraphicFramePr>
            <a:graphicFrameLocks/>
          </p:cNvGraphicFramePr>
          <p:nvPr>
            <p:extLst>
              <p:ext uri="{D42A27DB-BD31-4B8C-83A1-F6EECF244321}">
                <p14:modId xmlns:p14="http://schemas.microsoft.com/office/powerpoint/2010/main" val="2334465114"/>
              </p:ext>
            </p:extLst>
          </p:nvPr>
        </p:nvGraphicFramePr>
        <p:xfrm>
          <a:off x="5254098" y="620688"/>
          <a:ext cx="4185828" cy="434341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7" name="Chart 16">
            <a:extLst>
              <a:ext uri="{FF2B5EF4-FFF2-40B4-BE49-F238E27FC236}">
                <a16:creationId xmlns:a16="http://schemas.microsoft.com/office/drawing/2014/main" id="{00000000-0008-0000-0000-000003000000}"/>
              </a:ext>
            </a:extLst>
          </p:cNvPr>
          <p:cNvGraphicFramePr>
            <a:graphicFrameLocks/>
          </p:cNvGraphicFramePr>
          <p:nvPr>
            <p:extLst>
              <p:ext uri="{D42A27DB-BD31-4B8C-83A1-F6EECF244321}">
                <p14:modId xmlns:p14="http://schemas.microsoft.com/office/powerpoint/2010/main" val="125276541"/>
              </p:ext>
            </p:extLst>
          </p:nvPr>
        </p:nvGraphicFramePr>
        <p:xfrm>
          <a:off x="488505" y="620688"/>
          <a:ext cx="4032448" cy="352839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09962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288677" y="713503"/>
            <a:ext cx="9121043" cy="5520653"/>
          </a:xfrm>
          <a:prstGeom prst="roundRect">
            <a:avLst/>
          </a:prstGeom>
          <a:noFill/>
          <a:ln w="28575">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a:pPr>
            <a:endParaRPr lang="en-GB" dirty="0">
              <a:solidFill>
                <a:schemeClr val="tx1"/>
              </a:solidFill>
            </a:endParaRPr>
          </a:p>
        </p:txBody>
      </p:sp>
      <p:grpSp>
        <p:nvGrpSpPr>
          <p:cNvPr id="2" name="Group 1"/>
          <p:cNvGrpSpPr/>
          <p:nvPr/>
        </p:nvGrpSpPr>
        <p:grpSpPr>
          <a:xfrm>
            <a:off x="0" y="1"/>
            <a:ext cx="9906000" cy="404663"/>
            <a:chOff x="0" y="1"/>
            <a:chExt cx="9906000" cy="404663"/>
          </a:xfrm>
        </p:grpSpPr>
        <p:sp>
          <p:nvSpPr>
            <p:cNvPr id="4"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FINANCIAL POSITION OVERVIEW</a:t>
              </a:r>
            </a:p>
          </p:txBody>
        </p:sp>
        <p:sp>
          <p:nvSpPr>
            <p:cNvPr id="7"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2</a:t>
              </a:r>
            </a:p>
          </p:txBody>
        </p:sp>
      </p:grpSp>
      <p:graphicFrame>
        <p:nvGraphicFramePr>
          <p:cNvPr id="6" name="Table 5"/>
          <p:cNvGraphicFramePr>
            <a:graphicFrameLocks noGrp="1"/>
          </p:cNvGraphicFramePr>
          <p:nvPr>
            <p:extLst>
              <p:ext uri="{D42A27DB-BD31-4B8C-83A1-F6EECF244321}">
                <p14:modId xmlns:p14="http://schemas.microsoft.com/office/powerpoint/2010/main" val="3077888047"/>
              </p:ext>
            </p:extLst>
          </p:nvPr>
        </p:nvGraphicFramePr>
        <p:xfrm>
          <a:off x="1790095" y="764704"/>
          <a:ext cx="6416851" cy="4684638"/>
        </p:xfrm>
        <a:graphic>
          <a:graphicData uri="http://schemas.openxmlformats.org/drawingml/2006/table">
            <a:tbl>
              <a:tblPr firstRow="1" lastRow="1" bandCol="1">
                <a:tableStyleId>{5C22544A-7EE6-4342-B048-85BDC9FD1C3A}</a:tableStyleId>
              </a:tblPr>
              <a:tblGrid>
                <a:gridCol w="2356418">
                  <a:extLst>
                    <a:ext uri="{9D8B030D-6E8A-4147-A177-3AD203B41FA5}">
                      <a16:colId xmlns:a16="http://schemas.microsoft.com/office/drawing/2014/main" val="3851519263"/>
                    </a:ext>
                  </a:extLst>
                </a:gridCol>
                <a:gridCol w="2140799">
                  <a:extLst>
                    <a:ext uri="{9D8B030D-6E8A-4147-A177-3AD203B41FA5}">
                      <a16:colId xmlns:a16="http://schemas.microsoft.com/office/drawing/2014/main" val="1003829888"/>
                    </a:ext>
                  </a:extLst>
                </a:gridCol>
                <a:gridCol w="1919634">
                  <a:extLst>
                    <a:ext uri="{9D8B030D-6E8A-4147-A177-3AD203B41FA5}">
                      <a16:colId xmlns:a16="http://schemas.microsoft.com/office/drawing/2014/main" val="3723832548"/>
                    </a:ext>
                  </a:extLst>
                </a:gridCol>
              </a:tblGrid>
              <a:tr h="761196">
                <a:tc>
                  <a:txBody>
                    <a:bodyPr/>
                    <a:lstStyle/>
                    <a:p>
                      <a:endParaRPr lang="en-GB" sz="1600" dirty="0"/>
                    </a:p>
                  </a:txBody>
                  <a:tcPr marL="63642" marR="63642" marT="31819" marB="31819"/>
                </a:tc>
                <a:tc>
                  <a:txBody>
                    <a:bodyPr/>
                    <a:lstStyle/>
                    <a:p>
                      <a:pPr algn="ctr"/>
                      <a:r>
                        <a:rPr lang="en-GB" sz="1600" dirty="0"/>
                        <a:t>1</a:t>
                      </a:r>
                      <a:r>
                        <a:rPr lang="en-GB" sz="1600" baseline="30000" dirty="0"/>
                        <a:t>st</a:t>
                      </a:r>
                      <a:r>
                        <a:rPr lang="en-GB" sz="1600" baseline="0" dirty="0"/>
                        <a:t> April 2023 to </a:t>
                      </a:r>
                    </a:p>
                    <a:p>
                      <a:pPr algn="ctr"/>
                      <a:r>
                        <a:rPr lang="en-GB" sz="1600" baseline="0" dirty="0"/>
                        <a:t>31</a:t>
                      </a:r>
                      <a:r>
                        <a:rPr lang="en-GB" sz="1600" baseline="30000" dirty="0"/>
                        <a:t>st</a:t>
                      </a:r>
                      <a:r>
                        <a:rPr lang="en-GB" sz="1600" baseline="0" dirty="0"/>
                        <a:t> January 2024</a:t>
                      </a:r>
                    </a:p>
                    <a:p>
                      <a:pPr algn="ctr"/>
                      <a:r>
                        <a:rPr lang="en-GB" sz="1600" baseline="0" dirty="0"/>
                        <a:t>£</a:t>
                      </a:r>
                      <a:endParaRPr lang="en-GB" sz="1600" dirty="0"/>
                    </a:p>
                  </a:txBody>
                  <a:tcPr marL="63642" marR="63642" marT="31819" marB="31819"/>
                </a:tc>
                <a:tc>
                  <a:txBody>
                    <a:bodyPr/>
                    <a:lstStyle/>
                    <a:p>
                      <a:pPr algn="ctr"/>
                      <a:r>
                        <a:rPr lang="en-GB" sz="1600" dirty="0"/>
                        <a:t>1</a:t>
                      </a:r>
                      <a:r>
                        <a:rPr lang="en-GB" sz="1600" baseline="30000" dirty="0"/>
                        <a:t>st</a:t>
                      </a:r>
                      <a:r>
                        <a:rPr lang="en-GB" sz="1600" baseline="0" dirty="0"/>
                        <a:t> April 2024 to </a:t>
                      </a:r>
                    </a:p>
                    <a:p>
                      <a:pPr algn="ctr"/>
                      <a:r>
                        <a:rPr lang="en-GB" sz="1600" baseline="0" dirty="0"/>
                        <a:t>31</a:t>
                      </a:r>
                      <a:r>
                        <a:rPr lang="en-GB" sz="1600" baseline="30000" dirty="0"/>
                        <a:t>st</a:t>
                      </a:r>
                      <a:r>
                        <a:rPr lang="en-GB" sz="1600" baseline="0" dirty="0"/>
                        <a:t> January 2025</a:t>
                      </a:r>
                    </a:p>
                    <a:p>
                      <a:pPr algn="ctr"/>
                      <a:r>
                        <a:rPr lang="en-GB" sz="1600" baseline="0" dirty="0"/>
                        <a:t>£</a:t>
                      </a:r>
                      <a:endParaRPr lang="en-GB" sz="1600" dirty="0"/>
                    </a:p>
                  </a:txBody>
                  <a:tcPr marL="63642" marR="63642" marT="31819" marB="31819"/>
                </a:tc>
                <a:extLst>
                  <a:ext uri="{0D108BD9-81ED-4DB2-BD59-A6C34878D82A}">
                    <a16:rowId xmlns:a16="http://schemas.microsoft.com/office/drawing/2014/main" val="3794398272"/>
                  </a:ext>
                </a:extLst>
              </a:tr>
              <a:tr h="323274">
                <a:tc>
                  <a:txBody>
                    <a:bodyPr/>
                    <a:lstStyle/>
                    <a:p>
                      <a:pPr algn="l" rtl="0" fontAlgn="ctr"/>
                      <a:r>
                        <a:rPr lang="en-GB" sz="1600" b="0" i="0" u="none" strike="noStrike" dirty="0">
                          <a:solidFill>
                            <a:srgbClr val="767171"/>
                          </a:solidFill>
                          <a:effectLst/>
                          <a:highlight>
                            <a:srgbClr val="D2DEEF"/>
                          </a:highlight>
                          <a:latin typeface="Calibri" panose="020F0502020204030204" pitchFamily="34" charset="0"/>
                        </a:rPr>
                        <a:t>Donations</a:t>
                      </a:r>
                    </a:p>
                  </a:txBody>
                  <a:tcPr marL="7315" marR="7315" marT="7315" marB="0" anchor="ctr"/>
                </a:tc>
                <a:tc>
                  <a:txBody>
                    <a:bodyPr/>
                    <a:lstStyle/>
                    <a:p>
                      <a:pPr algn="r" rtl="0" fontAlgn="ctr"/>
                      <a:r>
                        <a:rPr lang="en-GB" sz="1600" b="0" i="0" u="none" strike="noStrike" dirty="0">
                          <a:solidFill>
                            <a:srgbClr val="767171"/>
                          </a:solidFill>
                          <a:effectLst/>
                          <a:latin typeface="Calibri" panose="020F0502020204030204" pitchFamily="34" charset="0"/>
                        </a:rPr>
                        <a:t>(307,801)</a:t>
                      </a:r>
                    </a:p>
                  </a:txBody>
                  <a:tcPr marL="7315" marR="7315" marT="7315" marB="0" anchor="ctr"/>
                </a:tc>
                <a:tc>
                  <a:txBody>
                    <a:bodyPr/>
                    <a:lstStyle/>
                    <a:p>
                      <a:pPr algn="r" rtl="0" fontAlgn="ctr"/>
                      <a:r>
                        <a:rPr lang="en-GB" sz="1600" b="0" i="0" u="none" strike="noStrike" dirty="0">
                          <a:solidFill>
                            <a:srgbClr val="767171"/>
                          </a:solidFill>
                          <a:effectLst/>
                          <a:latin typeface="Calibri"/>
                        </a:rPr>
                        <a:t>(508,298)</a:t>
                      </a:r>
                    </a:p>
                  </a:txBody>
                  <a:tcPr marL="7315" marR="7315" marT="7315" marB="0" anchor="ctr"/>
                </a:tc>
                <a:extLst>
                  <a:ext uri="{0D108BD9-81ED-4DB2-BD59-A6C34878D82A}">
                    <a16:rowId xmlns:a16="http://schemas.microsoft.com/office/drawing/2014/main" val="3668311112"/>
                  </a:ext>
                </a:extLst>
              </a:tr>
              <a:tr h="259612">
                <a:tc>
                  <a:txBody>
                    <a:bodyPr/>
                    <a:lstStyle/>
                    <a:p>
                      <a:pPr algn="l" rtl="0" fontAlgn="ctr"/>
                      <a:r>
                        <a:rPr lang="en-GB" sz="1600" b="0" i="0" u="none" strike="noStrike" dirty="0">
                          <a:solidFill>
                            <a:srgbClr val="767171"/>
                          </a:solidFill>
                          <a:effectLst/>
                          <a:highlight>
                            <a:srgbClr val="D2DEEF"/>
                          </a:highlight>
                          <a:latin typeface="Calibri"/>
                        </a:rPr>
                        <a:t>Legacies</a:t>
                      </a:r>
                    </a:p>
                  </a:txBody>
                  <a:tcPr marL="7315" marR="7315" marT="7315" marB="0" anchor="ctr"/>
                </a:tc>
                <a:tc>
                  <a:txBody>
                    <a:bodyPr/>
                    <a:lstStyle/>
                    <a:p>
                      <a:pPr algn="r" rtl="0" fontAlgn="ctr"/>
                      <a:r>
                        <a:rPr lang="en-GB" sz="1600" b="0" i="0" u="none" strike="noStrike" dirty="0">
                          <a:solidFill>
                            <a:srgbClr val="767171"/>
                          </a:solidFill>
                          <a:effectLst/>
                          <a:latin typeface="Calibri" panose="020F0502020204030204" pitchFamily="34" charset="0"/>
                        </a:rPr>
                        <a:t>(45,298)</a:t>
                      </a:r>
                    </a:p>
                  </a:txBody>
                  <a:tcPr marL="7315" marR="7315" marT="7315" marB="0" anchor="ctr"/>
                </a:tc>
                <a:tc>
                  <a:txBody>
                    <a:bodyPr/>
                    <a:lstStyle/>
                    <a:p>
                      <a:pPr algn="r" rtl="0" fontAlgn="ctr"/>
                      <a:r>
                        <a:rPr lang="en-GB" sz="1600" b="0" i="0" u="none" strike="noStrike" dirty="0">
                          <a:solidFill>
                            <a:srgbClr val="767171"/>
                          </a:solidFill>
                          <a:effectLst/>
                          <a:latin typeface="Calibri"/>
                        </a:rPr>
                        <a:t>(337,207)</a:t>
                      </a:r>
                    </a:p>
                  </a:txBody>
                  <a:tcPr marL="7315" marR="7315" marT="7315" marB="0" anchor="ctr"/>
                </a:tc>
                <a:extLst>
                  <a:ext uri="{0D108BD9-81ED-4DB2-BD59-A6C34878D82A}">
                    <a16:rowId xmlns:a16="http://schemas.microsoft.com/office/drawing/2014/main" val="1331394605"/>
                  </a:ext>
                </a:extLst>
              </a:tr>
              <a:tr h="428559">
                <a:tc>
                  <a:txBody>
                    <a:bodyPr/>
                    <a:lstStyle/>
                    <a:p>
                      <a:pPr algn="l" rtl="0" fontAlgn="ctr"/>
                      <a:r>
                        <a:rPr lang="en-GB" sz="1600" b="0" i="0" u="none" strike="noStrike" dirty="0">
                          <a:solidFill>
                            <a:srgbClr val="767171"/>
                          </a:solidFill>
                          <a:effectLst/>
                          <a:highlight>
                            <a:srgbClr val="D2DEEF"/>
                          </a:highlight>
                          <a:latin typeface="Calibri"/>
                        </a:rPr>
                        <a:t>Dividends &amp; Interest</a:t>
                      </a:r>
                    </a:p>
                  </a:txBody>
                  <a:tcPr marL="7315" marR="7315" marT="7315" marB="0" anchor="ctr"/>
                </a:tc>
                <a:tc>
                  <a:txBody>
                    <a:bodyPr/>
                    <a:lstStyle/>
                    <a:p>
                      <a:pPr algn="r" rtl="0" fontAlgn="ctr"/>
                      <a:r>
                        <a:rPr lang="en-GB" sz="1600" b="0" i="0" u="none" strike="noStrike" dirty="0">
                          <a:solidFill>
                            <a:srgbClr val="767171"/>
                          </a:solidFill>
                          <a:effectLst/>
                          <a:latin typeface="Calibri" panose="020F0502020204030204" pitchFamily="34" charset="0"/>
                        </a:rPr>
                        <a:t>(101,659)</a:t>
                      </a:r>
                    </a:p>
                  </a:txBody>
                  <a:tcPr marL="7315" marR="7315" marT="7315" marB="0" anchor="ctr"/>
                </a:tc>
                <a:tc>
                  <a:txBody>
                    <a:bodyPr/>
                    <a:lstStyle/>
                    <a:p>
                      <a:pPr algn="r" rtl="0" fontAlgn="ctr"/>
                      <a:r>
                        <a:rPr lang="en-GB" sz="1600" b="0" i="0" u="none" strike="noStrike" dirty="0">
                          <a:solidFill>
                            <a:srgbClr val="767171"/>
                          </a:solidFill>
                          <a:effectLst/>
                          <a:latin typeface="Calibri"/>
                        </a:rPr>
                        <a:t>(109,536)</a:t>
                      </a:r>
                    </a:p>
                  </a:txBody>
                  <a:tcPr marL="7315" marR="7315" marT="7315" marB="0" anchor="ctr"/>
                </a:tc>
                <a:extLst>
                  <a:ext uri="{0D108BD9-81ED-4DB2-BD59-A6C34878D82A}">
                    <a16:rowId xmlns:a16="http://schemas.microsoft.com/office/drawing/2014/main" val="660629590"/>
                  </a:ext>
                </a:extLst>
              </a:tr>
              <a:tr h="259612">
                <a:tc>
                  <a:txBody>
                    <a:bodyPr/>
                    <a:lstStyle/>
                    <a:p>
                      <a:pPr algn="l" rtl="0" fontAlgn="ctr"/>
                      <a:r>
                        <a:rPr lang="en-GB" sz="1600" b="0" i="0" u="none" strike="noStrike" dirty="0">
                          <a:solidFill>
                            <a:srgbClr val="767171"/>
                          </a:solidFill>
                          <a:effectLst/>
                          <a:highlight>
                            <a:srgbClr val="D2DEEF"/>
                          </a:highlight>
                          <a:latin typeface="Calibri"/>
                        </a:rPr>
                        <a:t>Grants</a:t>
                      </a:r>
                    </a:p>
                  </a:txBody>
                  <a:tcPr marL="7315" marR="7315" marT="7315" marB="0" anchor="ctr"/>
                </a:tc>
                <a:tc>
                  <a:txBody>
                    <a:bodyPr/>
                    <a:lstStyle/>
                    <a:p>
                      <a:pPr algn="r" rtl="0" fontAlgn="ctr"/>
                      <a:r>
                        <a:rPr lang="en-GB" sz="1600" b="0" i="0" u="none" strike="noStrike" dirty="0">
                          <a:solidFill>
                            <a:srgbClr val="767171"/>
                          </a:solidFill>
                          <a:effectLst/>
                          <a:latin typeface="Calibri"/>
                        </a:rPr>
                        <a:t>(75,445)</a:t>
                      </a:r>
                    </a:p>
                  </a:txBody>
                  <a:tcPr marL="7315" marR="7315" marT="7315" marB="0" anchor="ctr"/>
                </a:tc>
                <a:tc>
                  <a:txBody>
                    <a:bodyPr/>
                    <a:lstStyle/>
                    <a:p>
                      <a:pPr algn="r" rtl="0" fontAlgn="ctr"/>
                      <a:r>
                        <a:rPr lang="en-GB" sz="1600" b="0" i="0" u="none" strike="noStrike" dirty="0">
                          <a:solidFill>
                            <a:srgbClr val="767171"/>
                          </a:solidFill>
                          <a:effectLst/>
                          <a:latin typeface="Calibri"/>
                        </a:rPr>
                        <a:t>(11,045)</a:t>
                      </a:r>
                    </a:p>
                  </a:txBody>
                  <a:tcPr marL="7315" marR="7315" marT="7315" marB="0" anchor="ctr"/>
                </a:tc>
                <a:extLst>
                  <a:ext uri="{0D108BD9-81ED-4DB2-BD59-A6C34878D82A}">
                    <a16:rowId xmlns:a16="http://schemas.microsoft.com/office/drawing/2014/main" val="619142673"/>
                  </a:ext>
                </a:extLst>
              </a:tr>
              <a:tr h="330373">
                <a:tc>
                  <a:txBody>
                    <a:bodyPr/>
                    <a:lstStyle/>
                    <a:p>
                      <a:pPr algn="l" rtl="0" fontAlgn="ctr"/>
                      <a:r>
                        <a:rPr lang="en-GB" sz="1600" b="0" i="0" u="none" strike="noStrike" dirty="0">
                          <a:solidFill>
                            <a:srgbClr val="767171"/>
                          </a:solidFill>
                          <a:effectLst/>
                          <a:highlight>
                            <a:srgbClr val="D2DEEF"/>
                          </a:highlight>
                          <a:latin typeface="Calibri"/>
                        </a:rPr>
                        <a:t>Fundraising Income</a:t>
                      </a:r>
                    </a:p>
                  </a:txBody>
                  <a:tcPr marL="7315" marR="7315" marT="7315" marB="0" anchor="ctr"/>
                </a:tc>
                <a:tc>
                  <a:txBody>
                    <a:bodyPr/>
                    <a:lstStyle/>
                    <a:p>
                      <a:pPr algn="r" rtl="0" fontAlgn="ctr"/>
                      <a:r>
                        <a:rPr lang="en-GB" sz="1600" b="0" i="0" u="none" strike="noStrike" dirty="0">
                          <a:solidFill>
                            <a:srgbClr val="767171"/>
                          </a:solidFill>
                          <a:effectLst/>
                          <a:latin typeface="Calibri"/>
                        </a:rPr>
                        <a:t>(51,821)</a:t>
                      </a:r>
                    </a:p>
                  </a:txBody>
                  <a:tcPr marL="7315" marR="7315" marT="7315" marB="0" anchor="ctr"/>
                </a:tc>
                <a:tc>
                  <a:txBody>
                    <a:bodyPr/>
                    <a:lstStyle/>
                    <a:p>
                      <a:pPr algn="r" rtl="0" fontAlgn="ctr"/>
                      <a:r>
                        <a:rPr lang="en-GB" sz="1600" b="0" i="0" u="none" strike="noStrike" dirty="0">
                          <a:solidFill>
                            <a:srgbClr val="767171"/>
                          </a:solidFill>
                          <a:effectLst/>
                          <a:latin typeface="Calibri"/>
                        </a:rPr>
                        <a:t>(40,306)</a:t>
                      </a:r>
                    </a:p>
                  </a:txBody>
                  <a:tcPr marL="7315" marR="7315" marT="7315" marB="0" anchor="ctr"/>
                </a:tc>
                <a:extLst>
                  <a:ext uri="{0D108BD9-81ED-4DB2-BD59-A6C34878D82A}">
                    <a16:rowId xmlns:a16="http://schemas.microsoft.com/office/drawing/2014/main" val="201198448"/>
                  </a:ext>
                </a:extLst>
              </a:tr>
              <a:tr h="259612">
                <a:tc>
                  <a:txBody>
                    <a:bodyPr/>
                    <a:lstStyle/>
                    <a:p>
                      <a:pPr algn="l" rtl="0" fontAlgn="ctr"/>
                      <a:r>
                        <a:rPr lang="en-GB" sz="1600" b="0" i="0" u="none" strike="noStrike" dirty="0">
                          <a:solidFill>
                            <a:srgbClr val="767171"/>
                          </a:solidFill>
                          <a:effectLst/>
                          <a:latin typeface="Calibri" panose="020F0502020204030204" pitchFamily="34" charset="0"/>
                        </a:rPr>
                        <a:t>Sponsorship Income</a:t>
                      </a:r>
                    </a:p>
                  </a:txBody>
                  <a:tcPr marL="7315" marR="7315" marT="7315" marB="0" anchor="ctr"/>
                </a:tc>
                <a:tc>
                  <a:txBody>
                    <a:bodyPr/>
                    <a:lstStyle/>
                    <a:p>
                      <a:pPr algn="r" rtl="0" fontAlgn="ctr"/>
                      <a:r>
                        <a:rPr lang="en-GB" sz="1600" b="0" i="0" u="none" strike="noStrike" dirty="0">
                          <a:solidFill>
                            <a:srgbClr val="767171"/>
                          </a:solidFill>
                          <a:effectLst/>
                          <a:latin typeface="Calibri" panose="020F0502020204030204" pitchFamily="34" charset="0"/>
                        </a:rPr>
                        <a:t>- </a:t>
                      </a:r>
                    </a:p>
                  </a:txBody>
                  <a:tcPr marL="7315" marR="7315" marT="7315" marB="0" anchor="ctr"/>
                </a:tc>
                <a:tc>
                  <a:txBody>
                    <a:bodyPr/>
                    <a:lstStyle/>
                    <a:p>
                      <a:pPr algn="r" rtl="0" fontAlgn="t"/>
                      <a:r>
                        <a:rPr lang="en-GB" sz="1600" b="0" i="0" u="none" strike="noStrike" dirty="0">
                          <a:solidFill>
                            <a:srgbClr val="767171"/>
                          </a:solidFill>
                          <a:effectLst/>
                          <a:latin typeface="Calibri" panose="020F0502020204030204" pitchFamily="34" charset="0"/>
                        </a:rPr>
                        <a:t>(1,100)</a:t>
                      </a:r>
                    </a:p>
                  </a:txBody>
                  <a:tcPr marL="7315" marR="7315" marT="7315" marB="0"/>
                </a:tc>
                <a:extLst>
                  <a:ext uri="{0D108BD9-81ED-4DB2-BD59-A6C34878D82A}">
                    <a16:rowId xmlns:a16="http://schemas.microsoft.com/office/drawing/2014/main" val="3129863358"/>
                  </a:ext>
                </a:extLst>
              </a:tr>
              <a:tr h="259612">
                <a:tc>
                  <a:txBody>
                    <a:bodyPr/>
                    <a:lstStyle/>
                    <a:p>
                      <a:pPr algn="l" rtl="0" fontAlgn="ctr"/>
                      <a:r>
                        <a:rPr lang="en-GB" sz="1600" b="1" i="0" u="none" strike="noStrike" dirty="0">
                          <a:solidFill>
                            <a:srgbClr val="767171"/>
                          </a:solidFill>
                          <a:effectLst/>
                          <a:latin typeface="Calibri"/>
                        </a:rPr>
                        <a:t>Total Income</a:t>
                      </a:r>
                    </a:p>
                  </a:txBody>
                  <a:tcPr marL="7315" marR="7315" marT="7315" marB="0" anchor="ctr"/>
                </a:tc>
                <a:tc>
                  <a:txBody>
                    <a:bodyPr/>
                    <a:lstStyle/>
                    <a:p>
                      <a:pPr algn="r" rtl="0" fontAlgn="ctr"/>
                      <a:r>
                        <a:rPr lang="en-GB" sz="1600" b="1" i="0" u="none" strike="noStrike" dirty="0">
                          <a:solidFill>
                            <a:srgbClr val="767171"/>
                          </a:solidFill>
                          <a:effectLst/>
                          <a:latin typeface="Calibri"/>
                        </a:rPr>
                        <a:t>(582,024)</a:t>
                      </a:r>
                    </a:p>
                  </a:txBody>
                  <a:tcPr marL="7315" marR="7315" marT="7315" marB="0" anchor="ctr"/>
                </a:tc>
                <a:tc>
                  <a:txBody>
                    <a:bodyPr/>
                    <a:lstStyle/>
                    <a:p>
                      <a:pPr algn="r" rtl="0" fontAlgn="t"/>
                      <a:r>
                        <a:rPr lang="en-GB" sz="1600" b="1" i="0" u="none" strike="noStrike" dirty="0">
                          <a:solidFill>
                            <a:srgbClr val="767171"/>
                          </a:solidFill>
                          <a:effectLst/>
                          <a:latin typeface="Calibri" panose="020F0502020204030204" pitchFamily="34" charset="0"/>
                        </a:rPr>
                        <a:t>(1,007,491)</a:t>
                      </a:r>
                    </a:p>
                  </a:txBody>
                  <a:tcPr marL="7315" marR="7315" marT="7315" marB="0"/>
                </a:tc>
                <a:extLst>
                  <a:ext uri="{0D108BD9-81ED-4DB2-BD59-A6C34878D82A}">
                    <a16:rowId xmlns:a16="http://schemas.microsoft.com/office/drawing/2014/main" val="771173505"/>
                  </a:ext>
                </a:extLst>
              </a:tr>
              <a:tr h="259612">
                <a:tc>
                  <a:txBody>
                    <a:bodyPr/>
                    <a:lstStyle/>
                    <a:p>
                      <a:pPr algn="l" rtl="0" fontAlgn="ctr"/>
                      <a:r>
                        <a:rPr lang="en-GB" sz="1600" b="0" i="0" u="none" strike="noStrike" dirty="0">
                          <a:solidFill>
                            <a:srgbClr val="767171"/>
                          </a:solidFill>
                          <a:effectLst/>
                          <a:latin typeface="Calibri"/>
                        </a:rPr>
                        <a:t>Expenditure</a:t>
                      </a:r>
                    </a:p>
                  </a:txBody>
                  <a:tcPr marL="7315" marR="7315" marT="7315" marB="0" anchor="ctr"/>
                </a:tc>
                <a:tc>
                  <a:txBody>
                    <a:bodyPr/>
                    <a:lstStyle/>
                    <a:p>
                      <a:pPr algn="r" rtl="0" fontAlgn="ctr"/>
                      <a:r>
                        <a:rPr lang="en-GB" sz="1600" b="0" i="0" u="none" strike="noStrike" dirty="0">
                          <a:solidFill>
                            <a:srgbClr val="767171"/>
                          </a:solidFill>
                          <a:effectLst/>
                          <a:latin typeface="Calibri"/>
                        </a:rPr>
                        <a:t>876,622</a:t>
                      </a:r>
                    </a:p>
                  </a:txBody>
                  <a:tcPr marL="7315" marR="7315" marT="7315" marB="0" anchor="ctr"/>
                </a:tc>
                <a:tc>
                  <a:txBody>
                    <a:bodyPr/>
                    <a:lstStyle/>
                    <a:p>
                      <a:pPr algn="r" rtl="0" fontAlgn="ctr"/>
                      <a:r>
                        <a:rPr lang="en-GB" sz="1600" b="0" i="0" u="none" strike="noStrike" dirty="0">
                          <a:solidFill>
                            <a:srgbClr val="767171"/>
                          </a:solidFill>
                          <a:effectLst/>
                          <a:latin typeface="Calibri" panose="020F0502020204030204" pitchFamily="34" charset="0"/>
                        </a:rPr>
                        <a:t>1,020,350</a:t>
                      </a:r>
                    </a:p>
                  </a:txBody>
                  <a:tcPr marL="7315" marR="7315" marT="7315" marB="0" anchor="ctr"/>
                </a:tc>
                <a:extLst>
                  <a:ext uri="{0D108BD9-81ED-4DB2-BD59-A6C34878D82A}">
                    <a16:rowId xmlns:a16="http://schemas.microsoft.com/office/drawing/2014/main" val="1314218351"/>
                  </a:ext>
                </a:extLst>
              </a:tr>
              <a:tr h="473853">
                <a:tc>
                  <a:txBody>
                    <a:bodyPr/>
                    <a:lstStyle/>
                    <a:p>
                      <a:pPr algn="l" rtl="0" fontAlgn="ctr"/>
                      <a:r>
                        <a:rPr lang="en-GB" sz="1600" b="1" i="0" u="none" strike="noStrike" dirty="0">
                          <a:solidFill>
                            <a:srgbClr val="767171"/>
                          </a:solidFill>
                          <a:effectLst/>
                          <a:latin typeface="Calibri"/>
                        </a:rPr>
                        <a:t>Net expenditure before other gains/losses</a:t>
                      </a:r>
                    </a:p>
                  </a:txBody>
                  <a:tcPr marL="7315" marR="7315" marT="7315" marB="0" anchor="ctr"/>
                </a:tc>
                <a:tc>
                  <a:txBody>
                    <a:bodyPr/>
                    <a:lstStyle/>
                    <a:p>
                      <a:pPr algn="r" rtl="0" fontAlgn="ctr"/>
                      <a:r>
                        <a:rPr lang="en-GB" sz="1600" b="1" i="0" u="none" strike="noStrike" dirty="0">
                          <a:solidFill>
                            <a:srgbClr val="767171"/>
                          </a:solidFill>
                          <a:effectLst/>
                          <a:latin typeface="Calibri"/>
                        </a:rPr>
                        <a:t>294,598</a:t>
                      </a:r>
                    </a:p>
                  </a:txBody>
                  <a:tcPr marL="7315" marR="7315" marT="7315" marB="0" anchor="ctr"/>
                </a:tc>
                <a:tc>
                  <a:txBody>
                    <a:bodyPr/>
                    <a:lstStyle/>
                    <a:p>
                      <a:pPr algn="r" rtl="0" fontAlgn="t"/>
                      <a:r>
                        <a:rPr lang="en-GB" sz="1600" b="1" i="0" u="none" strike="noStrike" dirty="0">
                          <a:solidFill>
                            <a:srgbClr val="767171"/>
                          </a:solidFill>
                          <a:effectLst/>
                          <a:latin typeface="Calibri" panose="020F0502020204030204" pitchFamily="34" charset="0"/>
                        </a:rPr>
                        <a:t>12,859</a:t>
                      </a:r>
                    </a:p>
                  </a:txBody>
                  <a:tcPr marL="7315" marR="7315" marT="7315" marB="0"/>
                </a:tc>
                <a:extLst>
                  <a:ext uri="{0D108BD9-81ED-4DB2-BD59-A6C34878D82A}">
                    <a16:rowId xmlns:a16="http://schemas.microsoft.com/office/drawing/2014/main" val="198446202"/>
                  </a:ext>
                </a:extLst>
              </a:tr>
              <a:tr h="259612">
                <a:tc>
                  <a:txBody>
                    <a:bodyPr/>
                    <a:lstStyle/>
                    <a:p>
                      <a:pPr algn="l" rtl="0" fontAlgn="ctr"/>
                      <a:r>
                        <a:rPr lang="en-GB" sz="1600" b="0" i="0" u="none" strike="noStrike" dirty="0">
                          <a:solidFill>
                            <a:srgbClr val="767171"/>
                          </a:solidFill>
                          <a:effectLst/>
                          <a:latin typeface="Calibri" panose="020F0502020204030204" pitchFamily="34" charset="0"/>
                        </a:rPr>
                        <a:t>Realised (Gains)/Losses</a:t>
                      </a:r>
                    </a:p>
                  </a:txBody>
                  <a:tcPr marL="7315" marR="7315" marT="7315" marB="0" anchor="ctr"/>
                </a:tc>
                <a:tc>
                  <a:txBody>
                    <a:bodyPr/>
                    <a:lstStyle/>
                    <a:p>
                      <a:pPr algn="r" rtl="0" fontAlgn="ctr"/>
                      <a:r>
                        <a:rPr lang="en-GB" sz="1600" b="0" i="0" u="none" strike="noStrike" dirty="0">
                          <a:solidFill>
                            <a:srgbClr val="767171"/>
                          </a:solidFill>
                          <a:effectLst/>
                          <a:latin typeface="Calibri"/>
                        </a:rPr>
                        <a:t>4,230</a:t>
                      </a:r>
                    </a:p>
                  </a:txBody>
                  <a:tcPr marL="7315" marR="7315" marT="7315" marB="0" anchor="ctr"/>
                </a:tc>
                <a:tc>
                  <a:txBody>
                    <a:bodyPr/>
                    <a:lstStyle/>
                    <a:p>
                      <a:pPr algn="r" rtl="0" fontAlgn="ctr"/>
                      <a:r>
                        <a:rPr lang="en-GB" sz="1600" b="0" i="0" u="none" strike="noStrike" dirty="0">
                          <a:solidFill>
                            <a:srgbClr val="767171"/>
                          </a:solidFill>
                          <a:effectLst/>
                          <a:latin typeface="Calibri" panose="020F0502020204030204" pitchFamily="34" charset="0"/>
                        </a:rPr>
                        <a:t>(66,900)</a:t>
                      </a:r>
                    </a:p>
                  </a:txBody>
                  <a:tcPr marL="7315" marR="7315" marT="7315" marB="0" anchor="ctr"/>
                </a:tc>
                <a:extLst>
                  <a:ext uri="{0D108BD9-81ED-4DB2-BD59-A6C34878D82A}">
                    <a16:rowId xmlns:a16="http://schemas.microsoft.com/office/drawing/2014/main" val="2879061137"/>
                  </a:ext>
                </a:extLst>
              </a:tr>
              <a:tr h="259612">
                <a:tc>
                  <a:txBody>
                    <a:bodyPr/>
                    <a:lstStyle/>
                    <a:p>
                      <a:pPr algn="l" rtl="0" fontAlgn="ctr"/>
                      <a:r>
                        <a:rPr lang="en-GB" sz="1600" b="0" i="0" u="none" strike="noStrike" dirty="0">
                          <a:solidFill>
                            <a:srgbClr val="767171"/>
                          </a:solidFill>
                          <a:effectLst/>
                          <a:latin typeface="Calibri" panose="020F0502020204030204" pitchFamily="34" charset="0"/>
                        </a:rPr>
                        <a:t>Unrealised (Gains)/Losses</a:t>
                      </a:r>
                    </a:p>
                  </a:txBody>
                  <a:tcPr marL="7315" marR="7315" marT="7315" marB="0" anchor="ctr"/>
                </a:tc>
                <a:tc>
                  <a:txBody>
                    <a:bodyPr/>
                    <a:lstStyle/>
                    <a:p>
                      <a:pPr algn="r" rtl="0" fontAlgn="ctr"/>
                      <a:r>
                        <a:rPr lang="en-GB" sz="1600" b="0" i="0" u="none" strike="noStrike" dirty="0">
                          <a:solidFill>
                            <a:srgbClr val="767171"/>
                          </a:solidFill>
                          <a:effectLst/>
                          <a:latin typeface="Calibri"/>
                        </a:rPr>
                        <a:t>(184,084)</a:t>
                      </a:r>
                    </a:p>
                  </a:txBody>
                  <a:tcPr marL="7315" marR="7315" marT="7315" marB="0" anchor="ctr"/>
                </a:tc>
                <a:tc>
                  <a:txBody>
                    <a:bodyPr/>
                    <a:lstStyle/>
                    <a:p>
                      <a:pPr algn="r" rtl="0" fontAlgn="ctr"/>
                      <a:r>
                        <a:rPr lang="en-GB" sz="1600" b="0" i="0" u="none" strike="noStrike" dirty="0">
                          <a:solidFill>
                            <a:srgbClr val="767171"/>
                          </a:solidFill>
                          <a:effectLst/>
                          <a:latin typeface="Calibri"/>
                        </a:rPr>
                        <a:t>(34,321)</a:t>
                      </a:r>
                    </a:p>
                  </a:txBody>
                  <a:tcPr marL="7315" marR="7315" marT="7315" marB="0" anchor="ctr"/>
                </a:tc>
                <a:extLst>
                  <a:ext uri="{0D108BD9-81ED-4DB2-BD59-A6C34878D82A}">
                    <a16:rowId xmlns:a16="http://schemas.microsoft.com/office/drawing/2014/main" val="3227718293"/>
                  </a:ext>
                </a:extLst>
              </a:tr>
              <a:tr h="259612">
                <a:tc>
                  <a:txBody>
                    <a:bodyPr/>
                    <a:lstStyle/>
                    <a:p>
                      <a:pPr algn="l" rtl="0" fontAlgn="ctr"/>
                      <a:r>
                        <a:rPr lang="en-GB" sz="1600" b="1" i="0" u="none" strike="noStrike" dirty="0">
                          <a:solidFill>
                            <a:srgbClr val="FFFFFF"/>
                          </a:solidFill>
                          <a:effectLst/>
                          <a:latin typeface="Calibri"/>
                        </a:rPr>
                        <a:t>Net Movement Year to Date</a:t>
                      </a:r>
                    </a:p>
                  </a:txBody>
                  <a:tcPr marL="7315" marR="7315" marT="7315" marB="0" anchor="ctr"/>
                </a:tc>
                <a:tc>
                  <a:txBody>
                    <a:bodyPr/>
                    <a:lstStyle/>
                    <a:p>
                      <a:pPr algn="r" rtl="0" fontAlgn="b"/>
                      <a:r>
                        <a:rPr lang="en-GB" sz="1600" b="1" i="0" u="none" strike="noStrike" dirty="0">
                          <a:solidFill>
                            <a:srgbClr val="FFFFFF"/>
                          </a:solidFill>
                          <a:effectLst/>
                          <a:latin typeface="Calibri"/>
                        </a:rPr>
                        <a:t>114,744</a:t>
                      </a:r>
                    </a:p>
                  </a:txBody>
                  <a:tcPr marL="7315" marR="7315" marT="7315" marB="0" anchor="b"/>
                </a:tc>
                <a:tc>
                  <a:txBody>
                    <a:bodyPr/>
                    <a:lstStyle/>
                    <a:p>
                      <a:pPr algn="r" rtl="0" fontAlgn="b"/>
                      <a:r>
                        <a:rPr lang="en-GB" sz="1600" b="1" i="0" u="none" strike="noStrike" dirty="0">
                          <a:solidFill>
                            <a:srgbClr val="FFFFFF"/>
                          </a:solidFill>
                          <a:effectLst/>
                          <a:latin typeface="Calibri"/>
                        </a:rPr>
                        <a:t>(88,363)</a:t>
                      </a:r>
                    </a:p>
                  </a:txBody>
                  <a:tcPr marL="7315" marR="7315" marT="7315" marB="0" anchor="b"/>
                </a:tc>
                <a:extLst>
                  <a:ext uri="{0D108BD9-81ED-4DB2-BD59-A6C34878D82A}">
                    <a16:rowId xmlns:a16="http://schemas.microsoft.com/office/drawing/2014/main" val="548349380"/>
                  </a:ext>
                </a:extLst>
              </a:tr>
            </a:tbl>
          </a:graphicData>
        </a:graphic>
      </p:graphicFrame>
      <p:sp>
        <p:nvSpPr>
          <p:cNvPr id="11" name="TextBox 10"/>
          <p:cNvSpPr txBox="1"/>
          <p:nvPr/>
        </p:nvSpPr>
        <p:spPr>
          <a:xfrm>
            <a:off x="776536" y="5445224"/>
            <a:ext cx="8634558" cy="738664"/>
          </a:xfrm>
          <a:prstGeom prst="rect">
            <a:avLst/>
          </a:prstGeom>
          <a:noFill/>
        </p:spPr>
        <p:txBody>
          <a:bodyPr wrap="square" lIns="91440" tIns="45720" rIns="91440" bIns="45720" rtlCol="0" anchor="t">
            <a:spAutoFit/>
          </a:bodyPr>
          <a:lstStyle/>
          <a:p>
            <a:r>
              <a:rPr lang="en-GB" sz="1400" b="1" dirty="0">
                <a:solidFill>
                  <a:schemeClr val="bg2">
                    <a:lumMod val="50000"/>
                  </a:schemeClr>
                </a:solidFill>
              </a:rPr>
              <a:t>There has been a net increase in funds of £88k for the first ten months of this financial year compared to a net reduction of £115k in the same period last year. Net expenditure was £282k lower (total income is £425k higher and total expenditure is higher by £144k so far in year). Also, total net investment gains are £79k lower. </a:t>
            </a:r>
          </a:p>
        </p:txBody>
      </p:sp>
      <p:pic>
        <p:nvPicPr>
          <p:cNvPr id="5" name="Picture 4"/>
          <p:cNvPicPr>
            <a:picLocks noChangeAspect="1"/>
          </p:cNvPicPr>
          <p:nvPr/>
        </p:nvPicPr>
        <p:blipFill>
          <a:blip r:embed="rId2"/>
          <a:stretch>
            <a:fillRect/>
          </a:stretch>
        </p:blipFill>
        <p:spPr>
          <a:xfrm>
            <a:off x="56456" y="6284424"/>
            <a:ext cx="1733639" cy="571529"/>
          </a:xfrm>
          <a:prstGeom prst="rect">
            <a:avLst/>
          </a:prstGeom>
        </p:spPr>
      </p:pic>
      <p:pic>
        <p:nvPicPr>
          <p:cNvPr id="12" name="Picture 11"/>
          <p:cNvPicPr>
            <a:picLocks noChangeAspect="1"/>
          </p:cNvPicPr>
          <p:nvPr/>
        </p:nvPicPr>
        <p:blipFill>
          <a:blip r:embed="rId3"/>
          <a:stretch>
            <a:fillRect/>
          </a:stretch>
        </p:blipFill>
        <p:spPr>
          <a:xfrm>
            <a:off x="8916112" y="6107501"/>
            <a:ext cx="989887" cy="748451"/>
          </a:xfrm>
          <a:prstGeom prst="rect">
            <a:avLst/>
          </a:prstGeom>
        </p:spPr>
      </p:pic>
    </p:spTree>
    <p:extLst>
      <p:ext uri="{BB962C8B-B14F-4D97-AF65-F5344CB8AC3E}">
        <p14:creationId xmlns:p14="http://schemas.microsoft.com/office/powerpoint/2010/main" val="12265463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1"/>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GENERAL CHARITY RISKS/ISSUES</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20</a:t>
              </a:r>
            </a:p>
          </p:txBody>
        </p:sp>
      </p:grpSp>
      <p:sp>
        <p:nvSpPr>
          <p:cNvPr id="16" name="Rounded Rectangle 15"/>
          <p:cNvSpPr/>
          <p:nvPr/>
        </p:nvSpPr>
        <p:spPr>
          <a:xfrm>
            <a:off x="488504" y="467574"/>
            <a:ext cx="9145016" cy="6057770"/>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r>
              <a:rPr lang="en-GB" sz="1600" b="1" u="sng" dirty="0">
                <a:solidFill>
                  <a:schemeClr val="tx1"/>
                </a:solidFill>
              </a:rPr>
              <a:t>Issues</a:t>
            </a:r>
          </a:p>
          <a:p>
            <a:pPr marL="285750" indent="-285750">
              <a:buFontTx/>
              <a:buChar char="-"/>
              <a:defRPr/>
            </a:pPr>
            <a:r>
              <a:rPr lang="en-GB" sz="1600" b="1" dirty="0">
                <a:solidFill>
                  <a:schemeClr val="tx1"/>
                </a:solidFill>
              </a:rPr>
              <a:t>Finalisation of the charity plan to enable continuous monitoring of plan vs actual.</a:t>
            </a:r>
          </a:p>
          <a:p>
            <a:pPr>
              <a:defRPr/>
            </a:pPr>
            <a:endParaRPr lang="en-GB" sz="1600" b="1" dirty="0">
              <a:solidFill>
                <a:schemeClr val="tx1"/>
              </a:solidFill>
            </a:endParaRPr>
          </a:p>
          <a:p>
            <a:pPr marL="285750" indent="-285750">
              <a:buFontTx/>
              <a:buChar char="-"/>
              <a:defRPr/>
            </a:pPr>
            <a:r>
              <a:rPr lang="en-GB" sz="1600" b="1" dirty="0">
                <a:solidFill>
                  <a:schemeClr val="tx1"/>
                </a:solidFill>
              </a:rPr>
              <a:t>Whilst the staffing budget for the Charity Team has been approved by the CFC, there is currently no approved non pay budget until the financial plan is approved</a:t>
            </a:r>
          </a:p>
          <a:p>
            <a:pPr marL="285750" indent="-285750">
              <a:buFontTx/>
              <a:buChar char="-"/>
              <a:defRPr/>
            </a:pPr>
            <a:endParaRPr lang="en-GB" sz="1600" b="1" dirty="0">
              <a:solidFill>
                <a:schemeClr val="tx1"/>
              </a:solidFill>
            </a:endParaRPr>
          </a:p>
          <a:p>
            <a:pPr marL="285750" indent="-285750">
              <a:buFontTx/>
              <a:buChar char="-"/>
              <a:defRPr/>
            </a:pPr>
            <a:r>
              <a:rPr lang="en-GB" sz="1600" b="1" dirty="0">
                <a:solidFill>
                  <a:schemeClr val="tx1"/>
                </a:solidFill>
              </a:rPr>
              <a:t>Agreement of the proposed overhead to support the finance admin fund and fixed costs of the charity to be agreed.</a:t>
            </a:r>
          </a:p>
          <a:p>
            <a:pPr>
              <a:defRPr/>
            </a:pPr>
            <a:endParaRPr lang="en-GB" sz="1600" b="1" dirty="0">
              <a:solidFill>
                <a:schemeClr val="tx1"/>
              </a:solidFill>
            </a:endParaRPr>
          </a:p>
          <a:p>
            <a:pPr>
              <a:defRPr/>
            </a:pPr>
            <a:r>
              <a:rPr lang="en-GB" sz="1600" b="1" u="sng" dirty="0">
                <a:solidFill>
                  <a:schemeClr val="tx1"/>
                </a:solidFill>
              </a:rPr>
              <a:t>Risks</a:t>
            </a:r>
          </a:p>
          <a:p>
            <a:pPr marL="285750" indent="-285750">
              <a:buFontTx/>
              <a:buChar char="-"/>
              <a:defRPr/>
            </a:pPr>
            <a:r>
              <a:rPr lang="en-GB" sz="1600" b="1" dirty="0">
                <a:solidFill>
                  <a:schemeClr val="tx1"/>
                </a:solidFill>
              </a:rPr>
              <a:t>It has been discussed previously that the fixed costs of the charity need to be covered either through realising gains on the investment portfolio, increased income, applying a fundraising administration fee charged on fundraising events supported by the team, or by applying an administration fee across all  funds. </a:t>
            </a:r>
          </a:p>
          <a:p>
            <a:pPr>
              <a:defRPr/>
            </a:pPr>
            <a:endParaRPr lang="en-GB" sz="1600" b="1" dirty="0">
              <a:solidFill>
                <a:schemeClr val="tx1"/>
              </a:solidFill>
            </a:endParaRPr>
          </a:p>
          <a:p>
            <a:pPr marL="285750" indent="-285750">
              <a:buFontTx/>
              <a:buChar char="-"/>
              <a:defRPr/>
            </a:pPr>
            <a:r>
              <a:rPr lang="en-GB" sz="1600" b="1" dirty="0">
                <a:solidFill>
                  <a:schemeClr val="tx1"/>
                </a:solidFill>
              </a:rPr>
              <a:t>The CFC  previously agreed that the investment policy should be amended to request that Brewin Dolphin generate £220k of income per annum. Raising £220k per annum has meant reducing the portfolio value by selling investments and so was only sustainable in the short term. Therefore from 24-25, alternative sources of funding will be required to support the administration costs of the charity and the cash withdrawal requirements from Brewin Dolphin adjusted accordingly.</a:t>
            </a:r>
          </a:p>
          <a:p>
            <a:pPr marL="285750" indent="-285750">
              <a:buFontTx/>
              <a:buChar char="-"/>
              <a:defRPr/>
            </a:pPr>
            <a:endParaRPr lang="en-GB" sz="1600" b="1" dirty="0">
              <a:solidFill>
                <a:schemeClr val="tx1"/>
              </a:solidFill>
            </a:endParaRPr>
          </a:p>
          <a:p>
            <a:pPr marL="285750" indent="-285750">
              <a:buFontTx/>
              <a:buChar char="-"/>
              <a:defRPr/>
            </a:pPr>
            <a:endParaRPr lang="en-GB" sz="1600" b="1" dirty="0">
              <a:solidFill>
                <a:schemeClr val="tx1"/>
              </a:solidFill>
            </a:endParaRPr>
          </a:p>
          <a:p>
            <a:pPr marL="285750" indent="-285750">
              <a:buFontTx/>
              <a:buChar char="-"/>
              <a:defRPr/>
            </a:pPr>
            <a:endParaRPr lang="en-GB" sz="1600" b="1" dirty="0">
              <a:solidFill>
                <a:schemeClr val="tx1"/>
              </a:solidFill>
              <a:latin typeface="Calibri" pitchFamily="34" charset="0"/>
            </a:endParaRPr>
          </a:p>
        </p:txBody>
      </p:sp>
      <p:pic>
        <p:nvPicPr>
          <p:cNvPr id="3" name="Picture 2"/>
          <p:cNvPicPr>
            <a:picLocks noChangeAspect="1"/>
          </p:cNvPicPr>
          <p:nvPr/>
        </p:nvPicPr>
        <p:blipFill>
          <a:blip r:embed="rId2"/>
          <a:stretch>
            <a:fillRect/>
          </a:stretch>
        </p:blipFill>
        <p:spPr>
          <a:xfrm>
            <a:off x="14453" y="6253149"/>
            <a:ext cx="1733639" cy="571529"/>
          </a:xfrm>
          <a:prstGeom prst="rect">
            <a:avLst/>
          </a:prstGeom>
        </p:spPr>
      </p:pic>
      <p:pic>
        <p:nvPicPr>
          <p:cNvPr id="9" name="Picture 8"/>
          <p:cNvPicPr>
            <a:picLocks noChangeAspect="1"/>
          </p:cNvPicPr>
          <p:nvPr/>
        </p:nvPicPr>
        <p:blipFill>
          <a:blip r:embed="rId3"/>
          <a:stretch>
            <a:fillRect/>
          </a:stretch>
        </p:blipFill>
        <p:spPr>
          <a:xfrm>
            <a:off x="9024556" y="6208904"/>
            <a:ext cx="799964" cy="604851"/>
          </a:xfrm>
          <a:prstGeom prst="rect">
            <a:avLst/>
          </a:prstGeom>
        </p:spPr>
      </p:pic>
    </p:spTree>
    <p:extLst>
      <p:ext uri="{BB962C8B-B14F-4D97-AF65-F5344CB8AC3E}">
        <p14:creationId xmlns:p14="http://schemas.microsoft.com/office/powerpoint/2010/main" val="9283391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928688" y="642939"/>
            <a:ext cx="8048625" cy="328789"/>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60365" tIns="30183" rIns="60365" bIns="30183"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463" cap="small" spc="198" dirty="0">
                  <a:solidFill>
                    <a:schemeClr val="bg1"/>
                  </a:solidFill>
                  <a:latin typeface="Verdana" panose="020B0604030504040204" pitchFamily="34" charset="0"/>
                  <a:ea typeface="Verdana" panose="020B0604030504040204" pitchFamily="34" charset="0"/>
                  <a:cs typeface="Verdana" panose="020B0604030504040204" pitchFamily="34" charset="0"/>
                </a:rPr>
                <a:t>CHARITY DECISION POINTS</a:t>
              </a:r>
            </a:p>
          </p:txBody>
        </p:sp>
        <p:sp>
          <p:nvSpPr>
            <p:cNvPr id="12" name="TextBox 22"/>
            <p:cNvSpPr txBox="1">
              <a:spLocks noChangeArrowheads="1"/>
            </p:cNvSpPr>
            <p:nvPr/>
          </p:nvSpPr>
          <p:spPr bwMode="auto">
            <a:xfrm>
              <a:off x="9110382" y="94156"/>
              <a:ext cx="745442" cy="236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650" i="1" cap="small" dirty="0">
                  <a:latin typeface="Verdana" panose="020B0604030504040204" pitchFamily="34" charset="0"/>
                  <a:ea typeface="Verdana" panose="020B0604030504040204" pitchFamily="34" charset="0"/>
                  <a:cs typeface="Verdana" panose="020B0604030504040204" pitchFamily="34" charset="0"/>
                </a:rPr>
                <a:t>Page 21</a:t>
              </a:r>
            </a:p>
          </p:txBody>
        </p:sp>
      </p:grpSp>
      <p:sp>
        <p:nvSpPr>
          <p:cNvPr id="16" name="Rounded Rectangle 15"/>
          <p:cNvSpPr/>
          <p:nvPr/>
        </p:nvSpPr>
        <p:spPr>
          <a:xfrm>
            <a:off x="1325597" y="1022841"/>
            <a:ext cx="7430326" cy="4675393"/>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r>
              <a:rPr lang="en-GB" sz="1400" b="1" u="sng" dirty="0">
                <a:solidFill>
                  <a:schemeClr val="tx1"/>
                </a:solidFill>
              </a:rPr>
              <a:t>Short Term Considerations</a:t>
            </a:r>
          </a:p>
          <a:p>
            <a:pPr marL="232172" indent="-232172">
              <a:buFontTx/>
              <a:buChar char="-"/>
              <a:defRPr/>
            </a:pPr>
            <a:r>
              <a:rPr lang="en-GB" sz="1400" b="1" dirty="0">
                <a:solidFill>
                  <a:schemeClr val="tx1"/>
                </a:solidFill>
              </a:rPr>
              <a:t>Investment Strategy - £220k per annum withdrawal from the portfolio is unsustainable – consider reducing to £130k per annum for year 1 and 2 of the financial plan, allowing growth in the investment portfolio</a:t>
            </a:r>
          </a:p>
          <a:p>
            <a:pPr marL="232172" indent="-232172">
              <a:buFontTx/>
              <a:buChar char="-"/>
              <a:defRPr/>
            </a:pPr>
            <a:r>
              <a:rPr lang="en-GB" sz="1400" b="1" dirty="0">
                <a:solidFill>
                  <a:schemeClr val="tx1"/>
                </a:solidFill>
              </a:rPr>
              <a:t>Consider an increased risk in the portfolio to risk factor 7 (currently 6) to allow for potential increased growth at a higher risk</a:t>
            </a:r>
          </a:p>
          <a:p>
            <a:pPr marL="232172" indent="-232172">
              <a:buFontTx/>
              <a:buChar char="-"/>
              <a:defRPr/>
            </a:pPr>
            <a:r>
              <a:rPr lang="en-GB" sz="1400" b="1" dirty="0">
                <a:solidFill>
                  <a:schemeClr val="tx1"/>
                </a:solidFill>
              </a:rPr>
              <a:t>Alternatively consider continuation of the £220k pa withdrawal and portfolio reduces steadily</a:t>
            </a:r>
          </a:p>
          <a:p>
            <a:pPr marL="232172" indent="-232172">
              <a:buFontTx/>
              <a:buChar char="-"/>
              <a:defRPr/>
            </a:pPr>
            <a:r>
              <a:rPr lang="en-GB" sz="1400" b="1" dirty="0">
                <a:solidFill>
                  <a:schemeClr val="tx1"/>
                </a:solidFill>
              </a:rPr>
              <a:t>Consider introduction of an overhead charge across majority of funds – between 8 and 10% is required  to bolster finance admin fund and cover charity team and administration costs.</a:t>
            </a:r>
          </a:p>
          <a:p>
            <a:pPr marL="232172" indent="-232172">
              <a:buFontTx/>
              <a:buChar char="-"/>
              <a:defRPr/>
            </a:pPr>
            <a:r>
              <a:rPr lang="en-GB" sz="1400" b="1" dirty="0">
                <a:solidFill>
                  <a:schemeClr val="tx1"/>
                </a:solidFill>
              </a:rPr>
              <a:t>Preferred investment strategy, helping hand and overhead charge recommendations to be proposed to HB Chair.</a:t>
            </a:r>
          </a:p>
          <a:p>
            <a:pPr marL="232172" indent="-232172">
              <a:buFontTx/>
              <a:buChar char="-"/>
              <a:defRPr/>
            </a:pPr>
            <a:endParaRPr lang="en-GB" sz="1400" b="1" dirty="0">
              <a:solidFill>
                <a:schemeClr val="tx1"/>
              </a:solidFill>
            </a:endParaRPr>
          </a:p>
          <a:p>
            <a:pPr>
              <a:defRPr/>
            </a:pPr>
            <a:r>
              <a:rPr lang="en-GB" sz="1400" b="1" u="sng" dirty="0">
                <a:solidFill>
                  <a:schemeClr val="tx1"/>
                </a:solidFill>
              </a:rPr>
              <a:t>Long Term</a:t>
            </a:r>
          </a:p>
          <a:p>
            <a:pPr marL="232172" indent="-232172">
              <a:buFontTx/>
              <a:buChar char="-"/>
              <a:defRPr/>
            </a:pPr>
            <a:r>
              <a:rPr lang="en-GB" sz="1400" b="1" dirty="0">
                <a:solidFill>
                  <a:schemeClr val="tx1"/>
                </a:solidFill>
              </a:rPr>
              <a:t>Continue helpful discussions simplifying the administration of the charity </a:t>
            </a:r>
          </a:p>
          <a:p>
            <a:pPr marL="232172" indent="-232172">
              <a:buFontTx/>
              <a:buChar char="-"/>
              <a:defRPr/>
            </a:pPr>
            <a:r>
              <a:rPr lang="en-GB" sz="1400" b="1" dirty="0">
                <a:solidFill>
                  <a:schemeClr val="tx1"/>
                </a:solidFill>
              </a:rPr>
              <a:t>Review the proposed overhead - should it be more realistic given other benchmarked charities?</a:t>
            </a:r>
          </a:p>
          <a:p>
            <a:pPr marL="232172" indent="-232172">
              <a:buFontTx/>
              <a:buChar char="-"/>
              <a:defRPr/>
            </a:pPr>
            <a:r>
              <a:rPr lang="en-GB" sz="1400" b="1" dirty="0">
                <a:solidFill>
                  <a:schemeClr val="tx1"/>
                </a:solidFill>
              </a:rPr>
              <a:t>Consider options to shift balance of funds held in restricted funds to unrestricted funds via admin charge and increased charitable income activities</a:t>
            </a:r>
          </a:p>
          <a:p>
            <a:pPr marL="232172" indent="-232172">
              <a:buFontTx/>
              <a:buChar char="-"/>
              <a:defRPr/>
            </a:pPr>
            <a:endParaRPr lang="en-GB" sz="1300" b="1" dirty="0">
              <a:solidFill>
                <a:schemeClr val="tx1"/>
              </a:solidFill>
            </a:endParaRPr>
          </a:p>
          <a:p>
            <a:pPr marL="232172" indent="-232172">
              <a:buFontTx/>
              <a:buChar char="-"/>
              <a:defRPr/>
            </a:pPr>
            <a:endParaRPr lang="en-GB" sz="1300" b="1" dirty="0">
              <a:solidFill>
                <a:schemeClr val="tx1"/>
              </a:solidFill>
            </a:endParaRPr>
          </a:p>
          <a:p>
            <a:pPr>
              <a:defRPr/>
            </a:pPr>
            <a:endParaRPr lang="en-GB" sz="1300" b="1" u="sng" dirty="0">
              <a:solidFill>
                <a:schemeClr val="tx1"/>
              </a:solidFill>
            </a:endParaRPr>
          </a:p>
          <a:p>
            <a:pPr>
              <a:defRPr/>
            </a:pPr>
            <a:endParaRPr lang="en-GB" sz="1300" b="1" dirty="0">
              <a:solidFill>
                <a:schemeClr val="tx1"/>
              </a:solidFill>
            </a:endParaRPr>
          </a:p>
          <a:p>
            <a:pPr marL="232172" indent="-232172">
              <a:buFontTx/>
              <a:buChar char="-"/>
              <a:defRPr/>
            </a:pPr>
            <a:endParaRPr lang="en-GB" sz="1300" b="1" dirty="0">
              <a:solidFill>
                <a:schemeClr val="tx1"/>
              </a:solidFill>
              <a:latin typeface="Calibri" pitchFamily="34" charset="0"/>
            </a:endParaRPr>
          </a:p>
        </p:txBody>
      </p:sp>
      <p:pic>
        <p:nvPicPr>
          <p:cNvPr id="3" name="Picture 2"/>
          <p:cNvPicPr>
            <a:picLocks noChangeAspect="1"/>
          </p:cNvPicPr>
          <p:nvPr/>
        </p:nvPicPr>
        <p:blipFill>
          <a:blip r:embed="rId2"/>
          <a:stretch>
            <a:fillRect/>
          </a:stretch>
        </p:blipFill>
        <p:spPr>
          <a:xfrm>
            <a:off x="940432" y="5723622"/>
            <a:ext cx="1408582" cy="464367"/>
          </a:xfrm>
          <a:prstGeom prst="rect">
            <a:avLst/>
          </a:prstGeom>
        </p:spPr>
      </p:pic>
      <p:pic>
        <p:nvPicPr>
          <p:cNvPr id="9" name="Picture 8"/>
          <p:cNvPicPr>
            <a:picLocks noChangeAspect="1"/>
          </p:cNvPicPr>
          <p:nvPr/>
        </p:nvPicPr>
        <p:blipFill>
          <a:blip r:embed="rId3"/>
          <a:stretch>
            <a:fillRect/>
          </a:stretch>
        </p:blipFill>
        <p:spPr>
          <a:xfrm>
            <a:off x="8261139" y="5687673"/>
            <a:ext cx="649971" cy="491441"/>
          </a:xfrm>
          <a:prstGeom prst="rect">
            <a:avLst/>
          </a:prstGeom>
        </p:spPr>
      </p:pic>
    </p:spTree>
    <p:extLst>
      <p:ext uri="{BB962C8B-B14F-4D97-AF65-F5344CB8AC3E}">
        <p14:creationId xmlns:p14="http://schemas.microsoft.com/office/powerpoint/2010/main" val="36339963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2373"/>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FINANCIAL CONTROLS AND GOVERNANCE</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22</a:t>
              </a:r>
            </a:p>
          </p:txBody>
        </p:sp>
      </p:grpSp>
      <p:sp>
        <p:nvSpPr>
          <p:cNvPr id="16" name="Rounded Rectangle 15"/>
          <p:cNvSpPr/>
          <p:nvPr/>
        </p:nvSpPr>
        <p:spPr>
          <a:xfrm>
            <a:off x="279522" y="483543"/>
            <a:ext cx="9145016" cy="5754330"/>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Tx/>
              <a:buChar char="-"/>
              <a:defRPr/>
            </a:pPr>
            <a:endParaRPr lang="en-GB" sz="1600" b="1" dirty="0">
              <a:solidFill>
                <a:schemeClr val="tx1"/>
              </a:solidFill>
            </a:endParaRPr>
          </a:p>
          <a:p>
            <a:pPr marL="285750" indent="-285750">
              <a:buFontTx/>
              <a:buChar char="-"/>
              <a:defRPr/>
            </a:pPr>
            <a:endParaRPr lang="en-GB" sz="1600" b="1" dirty="0">
              <a:solidFill>
                <a:schemeClr val="tx1"/>
              </a:solidFill>
            </a:endParaRPr>
          </a:p>
          <a:p>
            <a:pPr marL="285750" indent="-285750">
              <a:buFontTx/>
              <a:buChar char="-"/>
              <a:defRPr/>
            </a:pPr>
            <a:endParaRPr lang="en-GB" sz="1600" b="1" dirty="0">
              <a:solidFill>
                <a:schemeClr val="tx1"/>
              </a:solidFill>
              <a:latin typeface="Calibri" pitchFamily="34" charset="0"/>
            </a:endParaRPr>
          </a:p>
        </p:txBody>
      </p:sp>
      <p:pic>
        <p:nvPicPr>
          <p:cNvPr id="3" name="Picture 2"/>
          <p:cNvPicPr>
            <a:picLocks noChangeAspect="1"/>
          </p:cNvPicPr>
          <p:nvPr/>
        </p:nvPicPr>
        <p:blipFill>
          <a:blip r:embed="rId2"/>
          <a:stretch>
            <a:fillRect/>
          </a:stretch>
        </p:blipFill>
        <p:spPr>
          <a:xfrm>
            <a:off x="14453" y="6253149"/>
            <a:ext cx="1733639" cy="571529"/>
          </a:xfrm>
          <a:prstGeom prst="rect">
            <a:avLst/>
          </a:prstGeom>
        </p:spPr>
      </p:pic>
      <p:pic>
        <p:nvPicPr>
          <p:cNvPr id="9" name="Picture 8"/>
          <p:cNvPicPr>
            <a:picLocks noChangeAspect="1"/>
          </p:cNvPicPr>
          <p:nvPr/>
        </p:nvPicPr>
        <p:blipFill>
          <a:blip r:embed="rId3"/>
          <a:stretch>
            <a:fillRect/>
          </a:stretch>
        </p:blipFill>
        <p:spPr>
          <a:xfrm>
            <a:off x="9024556" y="6208904"/>
            <a:ext cx="799964" cy="604851"/>
          </a:xfrm>
          <a:prstGeom prst="rect">
            <a:avLst/>
          </a:prstGeom>
        </p:spPr>
      </p:pic>
      <p:sp>
        <p:nvSpPr>
          <p:cNvPr id="2" name="TextBox 1"/>
          <p:cNvSpPr txBox="1"/>
          <p:nvPr/>
        </p:nvSpPr>
        <p:spPr>
          <a:xfrm>
            <a:off x="920552" y="836712"/>
            <a:ext cx="7920880" cy="3970318"/>
          </a:xfrm>
          <a:prstGeom prst="rect">
            <a:avLst/>
          </a:prstGeom>
          <a:noFill/>
        </p:spPr>
        <p:txBody>
          <a:bodyPr wrap="square" rtlCol="0">
            <a:spAutoFit/>
          </a:bodyPr>
          <a:lstStyle/>
          <a:p>
            <a:pPr marL="285750" indent="-285750">
              <a:buFont typeface="Arial" panose="020B0604020202020204" pitchFamily="34" charset="0"/>
              <a:buChar char="•"/>
            </a:pPr>
            <a:r>
              <a:rPr lang="en-GB" b="1" dirty="0"/>
              <a:t>Audit Wales update (Accounts have been approved and Charity Commission Website updated by 31</a:t>
            </a:r>
            <a:r>
              <a:rPr lang="en-GB" b="1" baseline="30000" dirty="0"/>
              <a:t>st</a:t>
            </a:r>
            <a:r>
              <a:rPr lang="en-GB" b="1" dirty="0"/>
              <a:t> January deadline)</a:t>
            </a:r>
          </a:p>
          <a:p>
            <a:pPr marL="285750" indent="-285750">
              <a:buFont typeface="Arial" panose="020B0604020202020204" pitchFamily="34" charset="0"/>
              <a:buChar char="•"/>
            </a:pPr>
            <a:endParaRPr lang="en-GB" b="1" dirty="0"/>
          </a:p>
          <a:p>
            <a:pPr marL="285750" indent="-285750">
              <a:buFont typeface="Arial" panose="020B0604020202020204" pitchFamily="34" charset="0"/>
              <a:buChar char="•"/>
            </a:pPr>
            <a:r>
              <a:rPr lang="en-GB" b="1" dirty="0"/>
              <a:t>Annual Report for 2023/24 was completed and submitted to Audit Wales during audit</a:t>
            </a:r>
          </a:p>
          <a:p>
            <a:pPr marL="285750" indent="-285750">
              <a:buFont typeface="Arial" panose="020B0604020202020204" pitchFamily="34" charset="0"/>
              <a:buChar char="•"/>
            </a:pPr>
            <a:endParaRPr lang="en-GB" b="1" dirty="0"/>
          </a:p>
          <a:p>
            <a:pPr marL="285750" indent="-285750">
              <a:buFont typeface="Arial" panose="020B0604020202020204" pitchFamily="34" charset="0"/>
              <a:buChar char="•"/>
            </a:pPr>
            <a:r>
              <a:rPr lang="en-GB" b="1" dirty="0"/>
              <a:t>Review of FCP20 &amp; Charitable Expenditure Guidance (Agenda item)</a:t>
            </a:r>
          </a:p>
          <a:p>
            <a:pPr marL="285750" indent="-285750">
              <a:buFont typeface="Arial" panose="020B0604020202020204" pitchFamily="34" charset="0"/>
              <a:buChar char="•"/>
            </a:pPr>
            <a:endParaRPr lang="en-GB" b="1" dirty="0"/>
          </a:p>
          <a:p>
            <a:pPr marL="285750" indent="-285750">
              <a:buFont typeface="Arial" panose="020B0604020202020204" pitchFamily="34" charset="0"/>
              <a:buChar char="•"/>
            </a:pPr>
            <a:r>
              <a:rPr lang="en-GB" b="1" dirty="0"/>
              <a:t>Legacies – review of full will requirement with Audit Wales for review</a:t>
            </a:r>
          </a:p>
          <a:p>
            <a:endParaRPr lang="en-GB" b="1" dirty="0"/>
          </a:p>
          <a:p>
            <a:pPr marL="285750" indent="-285750">
              <a:buFont typeface="Arial" panose="020B0604020202020204" pitchFamily="34" charset="0"/>
              <a:buChar char="•"/>
            </a:pPr>
            <a:r>
              <a:rPr lang="en-GB" b="1" dirty="0"/>
              <a:t>Financial Controls requiring review and update in:</a:t>
            </a:r>
          </a:p>
          <a:p>
            <a:pPr marL="742950" lvl="1" indent="-285750">
              <a:buFont typeface="Wingdings" panose="05000000000000000000" pitchFamily="2" charset="2"/>
              <a:buChar char="Ø"/>
            </a:pPr>
            <a:r>
              <a:rPr lang="en-GB" b="1" dirty="0"/>
              <a:t>Use of Charitable Funds Credit Card</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546448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ed Rectangle 53"/>
          <p:cNvSpPr/>
          <p:nvPr/>
        </p:nvSpPr>
        <p:spPr>
          <a:xfrm>
            <a:off x="152178" y="498820"/>
            <a:ext cx="9645841" cy="4586364"/>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dirty="0"/>
          </a:p>
        </p:txBody>
      </p:sp>
      <p:grpSp>
        <p:nvGrpSpPr>
          <p:cNvPr id="10" name="Group 9"/>
          <p:cNvGrpSpPr/>
          <p:nvPr/>
        </p:nvGrpSpPr>
        <p:grpSpPr>
          <a:xfrm>
            <a:off x="0" y="1"/>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INVESTMENT PORTFOLIO POSITION</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3</a:t>
              </a:r>
            </a:p>
          </p:txBody>
        </p:sp>
      </p:grpSp>
      <p:sp>
        <p:nvSpPr>
          <p:cNvPr id="3" name="TextBox 2"/>
          <p:cNvSpPr txBox="1"/>
          <p:nvPr/>
        </p:nvSpPr>
        <p:spPr>
          <a:xfrm>
            <a:off x="2072679" y="5301209"/>
            <a:ext cx="6192689" cy="923330"/>
          </a:xfrm>
          <a:prstGeom prst="rect">
            <a:avLst/>
          </a:prstGeom>
          <a:noFill/>
          <a:ln>
            <a:solidFill>
              <a:schemeClr val="accent1">
                <a:shade val="50000"/>
              </a:schemeClr>
            </a:solidFill>
          </a:ln>
        </p:spPr>
        <p:txBody>
          <a:bodyPr wrap="square" lIns="91440" tIns="45720" rIns="91440" bIns="45720" rtlCol="0" anchor="t">
            <a:spAutoFit/>
          </a:bodyPr>
          <a:lstStyle/>
          <a:p>
            <a:r>
              <a:rPr lang="en-GB" b="1" dirty="0">
                <a:solidFill>
                  <a:schemeClr val="bg2">
                    <a:lumMod val="50000"/>
                  </a:schemeClr>
                </a:solidFill>
              </a:rPr>
              <a:t>Cumulative unrealised gains have increased overall by £34k during the 2024-25 financial year when compared to the year- end value. The portfolio value is updated quarterly.</a:t>
            </a:r>
          </a:p>
        </p:txBody>
      </p:sp>
      <p:graphicFrame>
        <p:nvGraphicFramePr>
          <p:cNvPr id="4" name="Table 3"/>
          <p:cNvGraphicFramePr>
            <a:graphicFrameLocks noGrp="1"/>
          </p:cNvGraphicFramePr>
          <p:nvPr>
            <p:extLst>
              <p:ext uri="{D42A27DB-BD31-4B8C-83A1-F6EECF244321}">
                <p14:modId xmlns:p14="http://schemas.microsoft.com/office/powerpoint/2010/main" val="3569573228"/>
              </p:ext>
            </p:extLst>
          </p:nvPr>
        </p:nvGraphicFramePr>
        <p:xfrm>
          <a:off x="1064568" y="836712"/>
          <a:ext cx="7848872" cy="3789400"/>
        </p:xfrm>
        <a:graphic>
          <a:graphicData uri="http://schemas.openxmlformats.org/drawingml/2006/table">
            <a:tbl>
              <a:tblPr firstRow="1" lastRow="1" bandRow="1">
                <a:tableStyleId>{5C22544A-7EE6-4342-B048-85BDC9FD1C3A}</a:tableStyleId>
              </a:tblPr>
              <a:tblGrid>
                <a:gridCol w="1164037">
                  <a:extLst>
                    <a:ext uri="{9D8B030D-6E8A-4147-A177-3AD203B41FA5}">
                      <a16:colId xmlns:a16="http://schemas.microsoft.com/office/drawing/2014/main" val="546774978"/>
                    </a:ext>
                  </a:extLst>
                </a:gridCol>
                <a:gridCol w="1093916">
                  <a:extLst>
                    <a:ext uri="{9D8B030D-6E8A-4147-A177-3AD203B41FA5}">
                      <a16:colId xmlns:a16="http://schemas.microsoft.com/office/drawing/2014/main" val="3299214142"/>
                    </a:ext>
                  </a:extLst>
                </a:gridCol>
                <a:gridCol w="1156516">
                  <a:extLst>
                    <a:ext uri="{9D8B030D-6E8A-4147-A177-3AD203B41FA5}">
                      <a16:colId xmlns:a16="http://schemas.microsoft.com/office/drawing/2014/main" val="2032454141"/>
                    </a:ext>
                  </a:extLst>
                </a:gridCol>
                <a:gridCol w="1156516">
                  <a:extLst>
                    <a:ext uri="{9D8B030D-6E8A-4147-A177-3AD203B41FA5}">
                      <a16:colId xmlns:a16="http://schemas.microsoft.com/office/drawing/2014/main" val="47845935"/>
                    </a:ext>
                  </a:extLst>
                </a:gridCol>
                <a:gridCol w="1092629">
                  <a:extLst>
                    <a:ext uri="{9D8B030D-6E8A-4147-A177-3AD203B41FA5}">
                      <a16:colId xmlns:a16="http://schemas.microsoft.com/office/drawing/2014/main" val="1595781871"/>
                    </a:ext>
                  </a:extLst>
                </a:gridCol>
                <a:gridCol w="1092629">
                  <a:extLst>
                    <a:ext uri="{9D8B030D-6E8A-4147-A177-3AD203B41FA5}">
                      <a16:colId xmlns:a16="http://schemas.microsoft.com/office/drawing/2014/main" val="1118038777"/>
                    </a:ext>
                  </a:extLst>
                </a:gridCol>
                <a:gridCol w="1092629">
                  <a:extLst>
                    <a:ext uri="{9D8B030D-6E8A-4147-A177-3AD203B41FA5}">
                      <a16:colId xmlns:a16="http://schemas.microsoft.com/office/drawing/2014/main" val="1629742261"/>
                    </a:ext>
                  </a:extLst>
                </a:gridCol>
              </a:tblGrid>
              <a:tr h="1226291">
                <a:tc>
                  <a:txBody>
                    <a:bodyPr/>
                    <a:lstStyle/>
                    <a:p>
                      <a:endParaRPr lang="en-GB" sz="1800" dirty="0"/>
                    </a:p>
                  </a:txBody>
                  <a:tcPr/>
                </a:tc>
                <a:tc>
                  <a:txBody>
                    <a:bodyPr/>
                    <a:lstStyle/>
                    <a:p>
                      <a:pPr algn="ctr"/>
                      <a:r>
                        <a:rPr lang="en-GB" sz="1600" dirty="0"/>
                        <a:t>31</a:t>
                      </a:r>
                      <a:r>
                        <a:rPr lang="en-GB" sz="1600" baseline="30000" dirty="0"/>
                        <a:t>st</a:t>
                      </a:r>
                      <a:r>
                        <a:rPr lang="en-GB" sz="1600" dirty="0"/>
                        <a:t> March </a:t>
                      </a:r>
                      <a:r>
                        <a:rPr lang="en-GB" sz="1600" baseline="0" dirty="0"/>
                        <a:t>2023</a:t>
                      </a:r>
                    </a:p>
                    <a:p>
                      <a:pPr algn="ctr"/>
                      <a:endParaRPr lang="en-GB" sz="1600" baseline="0" dirty="0"/>
                    </a:p>
                    <a:p>
                      <a:pPr algn="ctr"/>
                      <a:endParaRPr lang="en-GB" sz="1600" baseline="0" dirty="0"/>
                    </a:p>
                    <a:p>
                      <a:pPr algn="ctr"/>
                      <a:r>
                        <a:rPr lang="en-GB" sz="1600" baseline="0" dirty="0"/>
                        <a:t>£</a:t>
                      </a:r>
                      <a:endParaRPr lang="en-GB" sz="1600" dirty="0"/>
                    </a:p>
                  </a:txBody>
                  <a:tcPr/>
                </a:tc>
                <a:tc>
                  <a:txBody>
                    <a:bodyPr/>
                    <a:lstStyle/>
                    <a:p>
                      <a:pPr algn="ctr"/>
                      <a:r>
                        <a:rPr lang="en-GB" sz="1600" dirty="0"/>
                        <a:t>31</a:t>
                      </a:r>
                      <a:r>
                        <a:rPr lang="en-GB" sz="1600" baseline="30000" dirty="0"/>
                        <a:t>st</a:t>
                      </a:r>
                      <a:r>
                        <a:rPr lang="en-GB" sz="1600" dirty="0"/>
                        <a:t> March </a:t>
                      </a:r>
                      <a:r>
                        <a:rPr lang="en-GB" sz="1600" baseline="0" dirty="0"/>
                        <a:t>2024</a:t>
                      </a:r>
                    </a:p>
                    <a:p>
                      <a:pPr algn="ctr"/>
                      <a:endParaRPr lang="en-GB" sz="1600" baseline="0" dirty="0"/>
                    </a:p>
                    <a:p>
                      <a:pPr algn="ctr"/>
                      <a:endParaRPr lang="en-GB" sz="1600" baseline="0" dirty="0"/>
                    </a:p>
                    <a:p>
                      <a:pPr algn="ctr"/>
                      <a:r>
                        <a:rPr lang="en-GB" sz="1600" baseline="0" dirty="0"/>
                        <a:t>£</a:t>
                      </a:r>
                      <a:endParaRPr lang="en-GB" sz="1600" dirty="0"/>
                    </a:p>
                  </a:txBody>
                  <a:tcPr/>
                </a:tc>
                <a:tc>
                  <a:txBody>
                    <a:bodyPr/>
                    <a:lstStyle/>
                    <a:p>
                      <a:pPr algn="ctr"/>
                      <a:r>
                        <a:rPr lang="en-GB" sz="1600" dirty="0"/>
                        <a:t>30</a:t>
                      </a:r>
                      <a:r>
                        <a:rPr lang="en-GB" sz="1600" baseline="30000" dirty="0"/>
                        <a:t>th</a:t>
                      </a:r>
                      <a:r>
                        <a:rPr lang="en-GB" sz="1600" dirty="0"/>
                        <a:t> June </a:t>
                      </a:r>
                      <a:r>
                        <a:rPr lang="en-GB" sz="1600" baseline="0" dirty="0"/>
                        <a:t>2024</a:t>
                      </a:r>
                    </a:p>
                    <a:p>
                      <a:pPr algn="ctr"/>
                      <a:endParaRPr lang="en-GB" sz="1600" baseline="0" dirty="0"/>
                    </a:p>
                    <a:p>
                      <a:pPr algn="ctr"/>
                      <a:endParaRPr lang="en-GB" sz="1600" baseline="0" dirty="0"/>
                    </a:p>
                    <a:p>
                      <a:pPr algn="ctr"/>
                      <a:r>
                        <a:rPr lang="en-GB" sz="1600" baseline="0" dirty="0"/>
                        <a:t>£</a:t>
                      </a:r>
                      <a:endParaRPr lang="en-GB" sz="1600" dirty="0"/>
                    </a:p>
                    <a:p>
                      <a:pPr algn="ctr"/>
                      <a:endParaRPr lang="en-GB" sz="1600" dirty="0"/>
                    </a:p>
                  </a:txBody>
                  <a:tcPr/>
                </a:tc>
                <a:tc>
                  <a:txBody>
                    <a:bodyPr/>
                    <a:lstStyle/>
                    <a:p>
                      <a:pPr algn="ctr"/>
                      <a:r>
                        <a:rPr lang="en-GB" sz="1600" dirty="0"/>
                        <a:t>30</a:t>
                      </a:r>
                      <a:r>
                        <a:rPr lang="en-GB" sz="1600" baseline="30000" dirty="0"/>
                        <a:t>th</a:t>
                      </a:r>
                      <a:r>
                        <a:rPr lang="en-GB" sz="1600" dirty="0"/>
                        <a:t> Sept </a:t>
                      </a:r>
                      <a:r>
                        <a:rPr lang="en-GB" sz="1600" baseline="0" dirty="0"/>
                        <a:t>2024</a:t>
                      </a:r>
                    </a:p>
                    <a:p>
                      <a:pPr algn="ctr"/>
                      <a:endParaRPr lang="en-GB" sz="1600" baseline="0" dirty="0"/>
                    </a:p>
                    <a:p>
                      <a:pPr algn="ctr"/>
                      <a:endParaRPr lang="en-GB" sz="1600" baseline="0" dirty="0"/>
                    </a:p>
                    <a:p>
                      <a:pPr algn="ctr"/>
                      <a:r>
                        <a:rPr lang="en-GB" sz="1600" baseline="0" dirty="0"/>
                        <a:t>£</a:t>
                      </a:r>
                      <a:endParaRPr lang="en-GB" sz="1600" dirty="0"/>
                    </a:p>
                    <a:p>
                      <a:pPr algn="ctr"/>
                      <a:endParaRPr lang="en-GB" sz="1600" dirty="0"/>
                    </a:p>
                    <a:p>
                      <a:pPr algn="ctr"/>
                      <a:endParaRPr lang="en-GB" sz="1600" dirty="0"/>
                    </a:p>
                  </a:txBody>
                  <a:tcPr/>
                </a:tc>
                <a:tc>
                  <a:txBody>
                    <a:bodyPr/>
                    <a:lstStyle/>
                    <a:p>
                      <a:pPr algn="ctr"/>
                      <a:r>
                        <a:rPr lang="en-GB" sz="1600" dirty="0"/>
                        <a:t>31</a:t>
                      </a:r>
                      <a:r>
                        <a:rPr lang="en-GB" sz="1600" baseline="30000" dirty="0"/>
                        <a:t>st</a:t>
                      </a:r>
                      <a:r>
                        <a:rPr lang="en-GB" sz="1600" dirty="0"/>
                        <a:t> Dec </a:t>
                      </a:r>
                      <a:r>
                        <a:rPr lang="en-GB" sz="1600" baseline="0" dirty="0"/>
                        <a:t>2024</a:t>
                      </a:r>
                    </a:p>
                    <a:p>
                      <a:pPr algn="ctr"/>
                      <a:endParaRPr lang="en-GB" sz="1600" baseline="0" dirty="0"/>
                    </a:p>
                    <a:p>
                      <a:pPr algn="ctr"/>
                      <a:endParaRPr lang="en-GB" sz="1600" baseline="0" dirty="0"/>
                    </a:p>
                    <a:p>
                      <a:pPr algn="ctr"/>
                      <a:r>
                        <a:rPr lang="en-GB" sz="1600" baseline="0" dirty="0"/>
                        <a:t>£</a:t>
                      </a:r>
                      <a:endParaRPr lang="en-GB" sz="1600" dirty="0"/>
                    </a:p>
                    <a:p>
                      <a:pPr algn="ctr"/>
                      <a:endParaRPr lang="en-GB" sz="1600" dirty="0"/>
                    </a:p>
                  </a:txBody>
                  <a:tcPr/>
                </a:tc>
                <a:tc>
                  <a:txBody>
                    <a:bodyPr/>
                    <a:lstStyle/>
                    <a:p>
                      <a:pPr algn="ctr"/>
                      <a:r>
                        <a:rPr lang="en-GB" sz="1600" dirty="0"/>
                        <a:t>Unrealised Gain / (Loss)</a:t>
                      </a:r>
                      <a:r>
                        <a:rPr lang="en-GB" sz="1600" baseline="0" dirty="0"/>
                        <a:t> in 2024/25 </a:t>
                      </a:r>
                    </a:p>
                    <a:p>
                      <a:pPr algn="ctr"/>
                      <a:r>
                        <a:rPr lang="en-GB" sz="1600" baseline="0" dirty="0"/>
                        <a:t>£</a:t>
                      </a:r>
                      <a:endParaRPr lang="en-GB" sz="1600" dirty="0"/>
                    </a:p>
                  </a:txBody>
                  <a:tcPr/>
                </a:tc>
                <a:extLst>
                  <a:ext uri="{0D108BD9-81ED-4DB2-BD59-A6C34878D82A}">
                    <a16:rowId xmlns:a16="http://schemas.microsoft.com/office/drawing/2014/main" val="2719341108"/>
                  </a:ext>
                </a:extLst>
              </a:tr>
              <a:tr h="584060">
                <a:tc>
                  <a:txBody>
                    <a:bodyPr/>
                    <a:lstStyle/>
                    <a:p>
                      <a:r>
                        <a:rPr lang="en-GB" sz="1600" dirty="0">
                          <a:solidFill>
                            <a:schemeClr val="bg2">
                              <a:lumMod val="50000"/>
                            </a:schemeClr>
                          </a:solidFill>
                        </a:rPr>
                        <a:t>Book</a:t>
                      </a:r>
                      <a:r>
                        <a:rPr lang="en-GB" sz="1600" baseline="0" dirty="0">
                          <a:solidFill>
                            <a:schemeClr val="bg2">
                              <a:lumMod val="50000"/>
                            </a:schemeClr>
                          </a:solidFill>
                        </a:rPr>
                        <a:t> Value</a:t>
                      </a:r>
                      <a:endParaRPr lang="en-GB" sz="1600" dirty="0">
                        <a:solidFill>
                          <a:schemeClr val="bg2">
                            <a:lumMod val="50000"/>
                          </a:schemeClr>
                        </a:solidFill>
                      </a:endParaRPr>
                    </a:p>
                  </a:txBody>
                  <a:tcPr anchor="ctr"/>
                </a:tc>
                <a:tc>
                  <a:txBody>
                    <a:bodyPr/>
                    <a:lstStyle/>
                    <a:p>
                      <a:pPr marL="0" algn="r" defTabSz="914400" rtl="0" eaLnBrk="1" fontAlgn="b" latinLnBrk="0" hangingPunct="1"/>
                      <a:r>
                        <a:rPr lang="en-GB" sz="1600" kern="1200" dirty="0">
                          <a:solidFill>
                            <a:schemeClr val="bg2">
                              <a:lumMod val="50000"/>
                            </a:schemeClr>
                          </a:solidFill>
                          <a:latin typeface="+mn-lt"/>
                          <a:ea typeface="+mn-ea"/>
                          <a:cs typeface="+mn-cs"/>
                        </a:rPr>
                        <a:t>4,418,409</a:t>
                      </a:r>
                    </a:p>
                  </a:txBody>
                  <a:tcPr marL="9525" marR="9525" marT="9525" marB="0" anchor="ctr"/>
                </a:tc>
                <a:tc>
                  <a:txBody>
                    <a:bodyPr/>
                    <a:lstStyle/>
                    <a:p>
                      <a:pPr marL="0" algn="r" defTabSz="914400" rtl="0" eaLnBrk="1" fontAlgn="b" latinLnBrk="0" hangingPunct="1"/>
                      <a:r>
                        <a:rPr lang="en-GB" sz="1600" kern="1200" dirty="0">
                          <a:solidFill>
                            <a:schemeClr val="bg2">
                              <a:lumMod val="50000"/>
                            </a:schemeClr>
                          </a:solidFill>
                          <a:latin typeface="+mn-lt"/>
                          <a:ea typeface="+mn-ea"/>
                          <a:cs typeface="+mn-cs"/>
                        </a:rPr>
                        <a:t>4,211,523</a:t>
                      </a:r>
                    </a:p>
                  </a:txBody>
                  <a:tcPr marL="9525" marR="9525" marT="9525" marB="0" anchor="ctr"/>
                </a:tc>
                <a:tc>
                  <a:txBody>
                    <a:bodyPr/>
                    <a:lstStyle/>
                    <a:p>
                      <a:pPr marL="0" algn="r" defTabSz="914400" rtl="0" eaLnBrk="1" fontAlgn="b" latinLnBrk="0" hangingPunct="1"/>
                      <a:r>
                        <a:rPr lang="en-GB" sz="1600" kern="1200" dirty="0">
                          <a:solidFill>
                            <a:schemeClr val="bg2">
                              <a:lumMod val="50000"/>
                            </a:schemeClr>
                          </a:solidFill>
                          <a:latin typeface="+mn-lt"/>
                          <a:ea typeface="+mn-ea"/>
                          <a:cs typeface="+mn-cs"/>
                        </a:rPr>
                        <a:t>4,228,123</a:t>
                      </a:r>
                    </a:p>
                  </a:txBody>
                  <a:tcPr marL="9525" marR="9525" marT="9525" marB="0" anchor="ctr"/>
                </a:tc>
                <a:tc>
                  <a:txBody>
                    <a:bodyPr/>
                    <a:lstStyle/>
                    <a:p>
                      <a:pPr marL="0" algn="r" defTabSz="914400" rtl="0" eaLnBrk="1" fontAlgn="b" latinLnBrk="0" hangingPunct="1"/>
                      <a:r>
                        <a:rPr lang="en-GB" sz="1600" kern="1200" dirty="0">
                          <a:solidFill>
                            <a:schemeClr val="bg2">
                              <a:lumMod val="50000"/>
                            </a:schemeClr>
                          </a:solidFill>
                          <a:latin typeface="+mn-lt"/>
                          <a:ea typeface="+mn-ea"/>
                          <a:cs typeface="+mn-cs"/>
                        </a:rPr>
                        <a:t>4,183,322</a:t>
                      </a:r>
                    </a:p>
                  </a:txBody>
                  <a:tcPr marL="9525" marR="9525" marT="9525" marB="0" anchor="ctr"/>
                </a:tc>
                <a:tc>
                  <a:txBody>
                    <a:bodyPr/>
                    <a:lstStyle/>
                    <a:p>
                      <a:pPr marL="0" algn="r" defTabSz="914400" rtl="0" eaLnBrk="1" fontAlgn="b" latinLnBrk="0" hangingPunct="1"/>
                      <a:r>
                        <a:rPr lang="en-GB" sz="1600" kern="1200" dirty="0">
                          <a:solidFill>
                            <a:schemeClr val="bg2">
                              <a:lumMod val="50000"/>
                            </a:schemeClr>
                          </a:solidFill>
                          <a:latin typeface="+mn-lt"/>
                          <a:ea typeface="+mn-ea"/>
                          <a:cs typeface="+mn-cs"/>
                        </a:rPr>
                        <a:t>4,204,811</a:t>
                      </a:r>
                    </a:p>
                  </a:txBody>
                  <a:tcPr marL="9525" marR="9525" marT="9525" marB="0" anchor="ctr"/>
                </a:tc>
                <a:tc>
                  <a:txBody>
                    <a:bodyPr/>
                    <a:lstStyle/>
                    <a:p>
                      <a:pPr algn="l" fontAlgn="b"/>
                      <a:endParaRPr lang="en-GB" sz="900" b="1" i="0" u="none" strike="noStrike" dirty="0">
                        <a:effectLst/>
                        <a:latin typeface="Arial" panose="020B0604020202020204" pitchFamily="34" charset="0"/>
                      </a:endParaRPr>
                    </a:p>
                  </a:txBody>
                  <a:tcPr marL="9525" marR="9525" marT="9525" marB="0" anchor="b"/>
                </a:tc>
                <a:extLst>
                  <a:ext uri="{0D108BD9-81ED-4DB2-BD59-A6C34878D82A}">
                    <a16:rowId xmlns:a16="http://schemas.microsoft.com/office/drawing/2014/main" val="3455917913"/>
                  </a:ext>
                </a:extLst>
              </a:tr>
              <a:tr h="584060">
                <a:tc>
                  <a:txBody>
                    <a:bodyPr/>
                    <a:lstStyle/>
                    <a:p>
                      <a:r>
                        <a:rPr lang="en-GB" sz="1600" dirty="0">
                          <a:solidFill>
                            <a:schemeClr val="bg2">
                              <a:lumMod val="50000"/>
                            </a:schemeClr>
                          </a:solidFill>
                        </a:rPr>
                        <a:t>Market Value</a:t>
                      </a:r>
                    </a:p>
                  </a:txBody>
                  <a:tcPr anchor="ctr"/>
                </a:tc>
                <a:tc>
                  <a:txBody>
                    <a:bodyPr/>
                    <a:lstStyle/>
                    <a:p>
                      <a:pPr marL="0" algn="r" defTabSz="914400" rtl="0" eaLnBrk="1" fontAlgn="b" latinLnBrk="0" hangingPunct="1"/>
                      <a:r>
                        <a:rPr lang="en-GB" sz="1600" kern="1200" dirty="0">
                          <a:solidFill>
                            <a:schemeClr val="bg2">
                              <a:lumMod val="50000"/>
                            </a:schemeClr>
                          </a:solidFill>
                          <a:latin typeface="+mn-lt"/>
                          <a:ea typeface="+mn-ea"/>
                          <a:cs typeface="+mn-cs"/>
                        </a:rPr>
                        <a:t>4,730,732</a:t>
                      </a:r>
                    </a:p>
                  </a:txBody>
                  <a:tcPr marL="9525" marR="9525" marT="9525" marB="0" anchor="ctr"/>
                </a:tc>
                <a:tc>
                  <a:txBody>
                    <a:bodyPr/>
                    <a:lstStyle/>
                    <a:p>
                      <a:pPr marL="0" algn="r" defTabSz="914400" rtl="0" eaLnBrk="1" fontAlgn="b" latinLnBrk="0" hangingPunct="1"/>
                      <a:r>
                        <a:rPr lang="en-GB" sz="1600" kern="1200" dirty="0">
                          <a:solidFill>
                            <a:schemeClr val="bg2">
                              <a:lumMod val="50000"/>
                            </a:schemeClr>
                          </a:solidFill>
                          <a:latin typeface="+mn-lt"/>
                          <a:ea typeface="+mn-ea"/>
                          <a:cs typeface="+mn-cs"/>
                        </a:rPr>
                        <a:t>4,817,251</a:t>
                      </a:r>
                    </a:p>
                  </a:txBody>
                  <a:tcPr marL="9525" marR="9525" marT="9525" marB="0" anchor="ctr"/>
                </a:tc>
                <a:tc>
                  <a:txBody>
                    <a:bodyPr/>
                    <a:lstStyle/>
                    <a:p>
                      <a:pPr marL="0" algn="r" defTabSz="914400" rtl="0" eaLnBrk="1" fontAlgn="b" latinLnBrk="0" hangingPunct="1"/>
                      <a:r>
                        <a:rPr lang="en-GB" sz="1600" kern="1200" dirty="0">
                          <a:solidFill>
                            <a:schemeClr val="bg2">
                              <a:lumMod val="50000"/>
                            </a:schemeClr>
                          </a:solidFill>
                          <a:latin typeface="+mn-lt"/>
                          <a:ea typeface="+mn-ea"/>
                          <a:cs typeface="+mn-cs"/>
                        </a:rPr>
                        <a:t>4,799,884</a:t>
                      </a:r>
                    </a:p>
                  </a:txBody>
                  <a:tcPr marL="9525" marR="9525" marT="9525" marB="0" anchor="ctr"/>
                </a:tc>
                <a:tc>
                  <a:txBody>
                    <a:bodyPr/>
                    <a:lstStyle/>
                    <a:p>
                      <a:pPr marL="0" algn="r" defTabSz="914400" rtl="0" eaLnBrk="1" fontAlgn="b" latinLnBrk="0" hangingPunct="1"/>
                      <a:r>
                        <a:rPr lang="en-GB" sz="1600" kern="1200" dirty="0">
                          <a:solidFill>
                            <a:schemeClr val="bg2">
                              <a:lumMod val="50000"/>
                            </a:schemeClr>
                          </a:solidFill>
                          <a:latin typeface="+mn-lt"/>
                          <a:ea typeface="+mn-ea"/>
                          <a:cs typeface="+mn-cs"/>
                        </a:rPr>
                        <a:t>4,840,188</a:t>
                      </a:r>
                    </a:p>
                  </a:txBody>
                  <a:tcPr marL="9525" marR="9525" marT="9525" marB="0" anchor="ctr"/>
                </a:tc>
                <a:tc>
                  <a:txBody>
                    <a:bodyPr/>
                    <a:lstStyle/>
                    <a:p>
                      <a:pPr marL="0" algn="r" defTabSz="914400" rtl="0" eaLnBrk="1" fontAlgn="b" latinLnBrk="0" hangingPunct="1"/>
                      <a:r>
                        <a:rPr lang="en-GB" sz="1600" kern="1200" dirty="0">
                          <a:solidFill>
                            <a:schemeClr val="bg2">
                              <a:lumMod val="50000"/>
                            </a:schemeClr>
                          </a:solidFill>
                          <a:latin typeface="+mn-lt"/>
                          <a:ea typeface="+mn-ea"/>
                          <a:cs typeface="+mn-cs"/>
                        </a:rPr>
                        <a:t>4,844,860</a:t>
                      </a:r>
                    </a:p>
                  </a:txBody>
                  <a:tcPr marL="9525" marR="9525" marT="9525" marB="0" anchor="ctr"/>
                </a:tc>
                <a:tc>
                  <a:txBody>
                    <a:bodyPr/>
                    <a:lstStyle/>
                    <a:p>
                      <a:pPr algn="r"/>
                      <a:endParaRPr lang="en-GB" sz="1800" dirty="0">
                        <a:solidFill>
                          <a:schemeClr val="bg2">
                            <a:lumMod val="25000"/>
                          </a:schemeClr>
                        </a:solidFill>
                      </a:endParaRPr>
                    </a:p>
                  </a:txBody>
                  <a:tcPr anchor="ctr"/>
                </a:tc>
                <a:extLst>
                  <a:ext uri="{0D108BD9-81ED-4DB2-BD59-A6C34878D82A}">
                    <a16:rowId xmlns:a16="http://schemas.microsoft.com/office/drawing/2014/main" val="1326377812"/>
                  </a:ext>
                </a:extLst>
              </a:tr>
              <a:tr h="746210">
                <a:tc>
                  <a:txBody>
                    <a:bodyPr/>
                    <a:lstStyle/>
                    <a:p>
                      <a:r>
                        <a:rPr lang="en-GB" sz="1600" b="1" dirty="0"/>
                        <a:t>Unrealised</a:t>
                      </a:r>
                      <a:r>
                        <a:rPr lang="en-GB" sz="1600" b="1" baseline="0" dirty="0"/>
                        <a:t> Gain / (Loss)</a:t>
                      </a:r>
                      <a:endParaRPr lang="en-GB" sz="1600" b="1" dirty="0"/>
                    </a:p>
                  </a:txBody>
                  <a:tcPr anchor="ctr"/>
                </a:tc>
                <a:tc>
                  <a:txBody>
                    <a:bodyPr/>
                    <a:lstStyle/>
                    <a:p>
                      <a:pPr algn="r" fontAlgn="ctr"/>
                      <a:r>
                        <a:rPr lang="en-GB" sz="1600" b="1" i="0" u="none" strike="noStrike" dirty="0">
                          <a:effectLst/>
                          <a:latin typeface="Arial" panose="020B0604020202020204" pitchFamily="34" charset="0"/>
                        </a:rPr>
                        <a:t>     </a:t>
                      </a:r>
                      <a:r>
                        <a:rPr lang="en-GB" sz="1600" b="1" kern="1200" dirty="0">
                          <a:solidFill>
                            <a:schemeClr val="lt1"/>
                          </a:solidFill>
                          <a:latin typeface="+mn-lt"/>
                          <a:ea typeface="+mn-ea"/>
                          <a:cs typeface="+mn-cs"/>
                        </a:rPr>
                        <a:t>312,323 </a:t>
                      </a:r>
                    </a:p>
                  </a:txBody>
                  <a:tcPr marL="9525" marR="9525" marT="9525" marB="0" anchor="ctr"/>
                </a:tc>
                <a:tc>
                  <a:txBody>
                    <a:bodyPr/>
                    <a:lstStyle/>
                    <a:p>
                      <a:pPr algn="r" fontAlgn="ctr"/>
                      <a:r>
                        <a:rPr lang="en-GB" sz="1600" b="1" i="0" u="none" strike="noStrike" dirty="0">
                          <a:effectLst/>
                          <a:latin typeface="Arial" panose="020B0604020202020204" pitchFamily="34" charset="0"/>
                        </a:rPr>
                        <a:t>      </a:t>
                      </a:r>
                      <a:r>
                        <a:rPr lang="en-GB" sz="1600" b="1" i="0" u="none" strike="noStrike" kern="1200" dirty="0">
                          <a:solidFill>
                            <a:schemeClr val="lt1"/>
                          </a:solidFill>
                          <a:effectLst/>
                          <a:latin typeface="+mn-lt"/>
                          <a:ea typeface="+mn-ea"/>
                          <a:cs typeface="+mn-cs"/>
                        </a:rPr>
                        <a:t>60</a:t>
                      </a:r>
                      <a:r>
                        <a:rPr lang="en-GB" sz="1600" b="1" kern="1200" dirty="0">
                          <a:solidFill>
                            <a:schemeClr val="lt1"/>
                          </a:solidFill>
                          <a:latin typeface="+mn-lt"/>
                          <a:ea typeface="+mn-ea"/>
                          <a:cs typeface="+mn-cs"/>
                        </a:rPr>
                        <a:t>5,728 </a:t>
                      </a:r>
                    </a:p>
                  </a:txBody>
                  <a:tcPr marL="9525" marR="9525" marT="9525" marB="0" anchor="ctr"/>
                </a:tc>
                <a:tc>
                  <a:txBody>
                    <a:bodyPr/>
                    <a:lstStyle/>
                    <a:p>
                      <a:pPr algn="r" fontAlgn="ctr"/>
                      <a:r>
                        <a:rPr lang="en-GB" sz="1600" b="1" kern="1200" dirty="0">
                          <a:solidFill>
                            <a:schemeClr val="lt1"/>
                          </a:solidFill>
                          <a:latin typeface="+mn-lt"/>
                          <a:ea typeface="+mn-ea"/>
                          <a:cs typeface="+mn-cs"/>
                        </a:rPr>
                        <a:t>571,761</a:t>
                      </a:r>
                    </a:p>
                  </a:txBody>
                  <a:tcPr marL="9525" marR="9525" marT="9525" marB="0" anchor="ctr"/>
                </a:tc>
                <a:tc>
                  <a:txBody>
                    <a:bodyPr/>
                    <a:lstStyle/>
                    <a:p>
                      <a:pPr algn="r" fontAlgn="ctr"/>
                      <a:r>
                        <a:rPr lang="en-GB" sz="1600" b="1" kern="1200" dirty="0">
                          <a:solidFill>
                            <a:schemeClr val="lt1"/>
                          </a:solidFill>
                          <a:latin typeface="+mn-lt"/>
                          <a:ea typeface="+mn-ea"/>
                          <a:cs typeface="+mn-cs"/>
                        </a:rPr>
                        <a:t>656,866</a:t>
                      </a:r>
                    </a:p>
                  </a:txBody>
                  <a:tcPr marL="9525" marR="9525" marT="9525" marB="0" anchor="ctr"/>
                </a:tc>
                <a:tc>
                  <a:txBody>
                    <a:bodyPr/>
                    <a:lstStyle/>
                    <a:p>
                      <a:pPr algn="r" fontAlgn="ctr"/>
                      <a:r>
                        <a:rPr lang="en-GB" sz="1600" b="1" kern="1200" dirty="0">
                          <a:solidFill>
                            <a:schemeClr val="lt1"/>
                          </a:solidFill>
                          <a:latin typeface="+mn-lt"/>
                          <a:ea typeface="+mn-ea"/>
                          <a:cs typeface="+mn-cs"/>
                        </a:rPr>
                        <a:t>640,049</a:t>
                      </a:r>
                    </a:p>
                  </a:txBody>
                  <a:tcPr marL="9525" marR="9525" marT="9525" marB="0" anchor="ctr"/>
                </a:tc>
                <a:tc>
                  <a:txBody>
                    <a:bodyPr/>
                    <a:lstStyle/>
                    <a:p>
                      <a:pPr algn="r"/>
                      <a:r>
                        <a:rPr lang="en-GB" sz="1600" b="1" dirty="0"/>
                        <a:t>34,321</a:t>
                      </a:r>
                    </a:p>
                  </a:txBody>
                  <a:tcPr anchor="ctr"/>
                </a:tc>
                <a:extLst>
                  <a:ext uri="{0D108BD9-81ED-4DB2-BD59-A6C34878D82A}">
                    <a16:rowId xmlns:a16="http://schemas.microsoft.com/office/drawing/2014/main" val="3097139965"/>
                  </a:ext>
                </a:extLst>
              </a:tr>
            </a:tbl>
          </a:graphicData>
        </a:graphic>
      </p:graphicFrame>
      <p:pic>
        <p:nvPicPr>
          <p:cNvPr id="5" name="Picture 4"/>
          <p:cNvPicPr>
            <a:picLocks noChangeAspect="1"/>
          </p:cNvPicPr>
          <p:nvPr/>
        </p:nvPicPr>
        <p:blipFill>
          <a:blip r:embed="rId2"/>
          <a:stretch>
            <a:fillRect/>
          </a:stretch>
        </p:blipFill>
        <p:spPr>
          <a:xfrm>
            <a:off x="152178" y="6154223"/>
            <a:ext cx="1733639" cy="571529"/>
          </a:xfrm>
          <a:prstGeom prst="rect">
            <a:avLst/>
          </a:prstGeom>
        </p:spPr>
      </p:pic>
      <p:pic>
        <p:nvPicPr>
          <p:cNvPr id="14" name="Picture 13"/>
          <p:cNvPicPr>
            <a:picLocks noChangeAspect="1"/>
          </p:cNvPicPr>
          <p:nvPr/>
        </p:nvPicPr>
        <p:blipFill>
          <a:blip r:embed="rId3"/>
          <a:stretch>
            <a:fillRect/>
          </a:stretch>
        </p:blipFill>
        <p:spPr>
          <a:xfrm>
            <a:off x="8913440" y="6045588"/>
            <a:ext cx="884579" cy="668828"/>
          </a:xfrm>
          <a:prstGeom prst="rect">
            <a:avLst/>
          </a:prstGeom>
        </p:spPr>
      </p:pic>
    </p:spTree>
    <p:extLst>
      <p:ext uri="{BB962C8B-B14F-4D97-AF65-F5344CB8AC3E}">
        <p14:creationId xmlns:p14="http://schemas.microsoft.com/office/powerpoint/2010/main" val="1638462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FUND BALANCES </a:t>
            </a:r>
          </a:p>
        </p:txBody>
      </p:sp>
      <p:sp>
        <p:nvSpPr>
          <p:cNvPr id="5"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4</a:t>
            </a:r>
          </a:p>
        </p:txBody>
      </p:sp>
      <p:sp>
        <p:nvSpPr>
          <p:cNvPr id="8" name="Rounded Rectangle 7"/>
          <p:cNvSpPr/>
          <p:nvPr/>
        </p:nvSpPr>
        <p:spPr>
          <a:xfrm>
            <a:off x="82918" y="498819"/>
            <a:ext cx="9772906" cy="878507"/>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ctr"/>
            <a:r>
              <a:rPr lang="en-GB" sz="1600" b="1" dirty="0">
                <a:solidFill>
                  <a:schemeClr val="bg2">
                    <a:lumMod val="50000"/>
                  </a:schemeClr>
                </a:solidFill>
              </a:rPr>
              <a:t>Overall fund balances have increased by £0.088m this financial year to date. The main movements are an increase in the total cash held locally offset by an increase in creditors and a decrease in debtors.</a:t>
            </a:r>
          </a:p>
        </p:txBody>
      </p:sp>
      <p:sp>
        <p:nvSpPr>
          <p:cNvPr id="9" name="Rounded Rectangle 8"/>
          <p:cNvSpPr/>
          <p:nvPr/>
        </p:nvSpPr>
        <p:spPr>
          <a:xfrm>
            <a:off x="488504" y="1514853"/>
            <a:ext cx="9078829" cy="465045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dirty="0">
              <a:solidFill>
                <a:schemeClr val="tx1"/>
              </a:solidFill>
            </a:endParaRPr>
          </a:p>
        </p:txBody>
      </p:sp>
      <p:pic>
        <p:nvPicPr>
          <p:cNvPr id="3" name="Picture 2"/>
          <p:cNvPicPr>
            <a:picLocks noChangeAspect="1"/>
          </p:cNvPicPr>
          <p:nvPr/>
        </p:nvPicPr>
        <p:blipFill>
          <a:blip r:embed="rId2"/>
          <a:stretch>
            <a:fillRect/>
          </a:stretch>
        </p:blipFill>
        <p:spPr>
          <a:xfrm>
            <a:off x="31635" y="6213155"/>
            <a:ext cx="1733639" cy="571529"/>
          </a:xfrm>
          <a:prstGeom prst="rect">
            <a:avLst/>
          </a:prstGeom>
        </p:spPr>
      </p:pic>
      <p:pic>
        <p:nvPicPr>
          <p:cNvPr id="10" name="Picture 9"/>
          <p:cNvPicPr>
            <a:picLocks noChangeAspect="1"/>
          </p:cNvPicPr>
          <p:nvPr/>
        </p:nvPicPr>
        <p:blipFill>
          <a:blip r:embed="rId3"/>
          <a:stretch>
            <a:fillRect/>
          </a:stretch>
        </p:blipFill>
        <p:spPr>
          <a:xfrm>
            <a:off x="9175148" y="6215832"/>
            <a:ext cx="680676" cy="578367"/>
          </a:xfrm>
          <a:prstGeom prst="rect">
            <a:avLst/>
          </a:prstGeom>
        </p:spPr>
      </p:pic>
      <p:graphicFrame>
        <p:nvGraphicFramePr>
          <p:cNvPr id="14" name="Table 13">
            <a:extLst>
              <a:ext uri="{FF2B5EF4-FFF2-40B4-BE49-F238E27FC236}">
                <a16:creationId xmlns:a16="http://schemas.microsoft.com/office/drawing/2014/main" id="{A941392C-3BDD-0D6A-1352-0635DEAB64D9}"/>
              </a:ext>
            </a:extLst>
          </p:cNvPr>
          <p:cNvGraphicFramePr>
            <a:graphicFrameLocks noGrp="1"/>
          </p:cNvGraphicFramePr>
          <p:nvPr>
            <p:extLst>
              <p:ext uri="{D42A27DB-BD31-4B8C-83A1-F6EECF244321}">
                <p14:modId xmlns:p14="http://schemas.microsoft.com/office/powerpoint/2010/main" val="2450721029"/>
              </p:ext>
            </p:extLst>
          </p:nvPr>
        </p:nvGraphicFramePr>
        <p:xfrm>
          <a:off x="1054501" y="2097932"/>
          <a:ext cx="7734300" cy="3331210"/>
        </p:xfrm>
        <a:graphic>
          <a:graphicData uri="http://schemas.openxmlformats.org/drawingml/2006/table">
            <a:tbl>
              <a:tblPr bandRow="1">
                <a:tableStyleId>{5C22544A-7EE6-4342-B048-85BDC9FD1C3A}</a:tableStyleId>
              </a:tblPr>
              <a:tblGrid>
                <a:gridCol w="2413000">
                  <a:extLst>
                    <a:ext uri="{9D8B030D-6E8A-4147-A177-3AD203B41FA5}">
                      <a16:colId xmlns:a16="http://schemas.microsoft.com/office/drawing/2014/main" val="2269283776"/>
                    </a:ext>
                  </a:extLst>
                </a:gridCol>
                <a:gridCol w="2006600">
                  <a:extLst>
                    <a:ext uri="{9D8B030D-6E8A-4147-A177-3AD203B41FA5}">
                      <a16:colId xmlns:a16="http://schemas.microsoft.com/office/drawing/2014/main" val="1245521772"/>
                    </a:ext>
                  </a:extLst>
                </a:gridCol>
                <a:gridCol w="1676400">
                  <a:extLst>
                    <a:ext uri="{9D8B030D-6E8A-4147-A177-3AD203B41FA5}">
                      <a16:colId xmlns:a16="http://schemas.microsoft.com/office/drawing/2014/main" val="2225239852"/>
                    </a:ext>
                  </a:extLst>
                </a:gridCol>
                <a:gridCol w="1638300">
                  <a:extLst>
                    <a:ext uri="{9D8B030D-6E8A-4147-A177-3AD203B41FA5}">
                      <a16:colId xmlns:a16="http://schemas.microsoft.com/office/drawing/2014/main" val="1802231641"/>
                    </a:ext>
                  </a:extLst>
                </a:gridCol>
              </a:tblGrid>
              <a:tr h="271145">
                <a:tc>
                  <a:txBody>
                    <a:bodyPr/>
                    <a:lstStyle/>
                    <a:p>
                      <a:pPr algn="r" rtl="0" fontAlgn="ctr"/>
                      <a:endParaRPr lang="en-GB" sz="1400" b="1" i="0" u="none" strike="noStrike" dirty="0">
                        <a:solidFill>
                          <a:srgbClr val="FFFFFF"/>
                        </a:solidFill>
                        <a:effectLst/>
                        <a:latin typeface="Calibri"/>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tc>
                  <a:txBody>
                    <a:bodyPr/>
                    <a:lstStyle/>
                    <a:p>
                      <a:pPr algn="ctr" rtl="0" fontAlgn="ctr"/>
                      <a:r>
                        <a:rPr lang="en-GB" sz="1600" b="1" i="0" u="none" strike="noStrike" dirty="0">
                          <a:solidFill>
                            <a:srgbClr val="FFFFFF"/>
                          </a:solidFill>
                          <a:effectLst/>
                          <a:latin typeface="Calibri"/>
                        </a:rPr>
                        <a:t> 31/03/24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tc>
                  <a:txBody>
                    <a:bodyPr/>
                    <a:lstStyle/>
                    <a:p>
                      <a:pPr algn="ctr" rtl="0" fontAlgn="ctr"/>
                      <a:r>
                        <a:rPr lang="en-GB" sz="1600" b="1" i="0" u="none" strike="noStrike" dirty="0">
                          <a:solidFill>
                            <a:srgbClr val="FFFFFF"/>
                          </a:solidFill>
                          <a:effectLst/>
                          <a:latin typeface="Calibri"/>
                        </a:rPr>
                        <a:t>31/01/2025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tc>
                  <a:txBody>
                    <a:bodyPr/>
                    <a:lstStyle/>
                    <a:p>
                      <a:pPr algn="ctr" rtl="0" fontAlgn="ctr"/>
                      <a:r>
                        <a:rPr lang="en-GB" sz="1600" b="1" i="0" u="none" strike="noStrike" dirty="0">
                          <a:solidFill>
                            <a:srgbClr val="FFFFFF"/>
                          </a:solidFill>
                          <a:effectLst/>
                          <a:latin typeface="Calibri"/>
                        </a:rPr>
                        <a:t>Movement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extLst>
                  <a:ext uri="{0D108BD9-81ED-4DB2-BD59-A6C34878D82A}">
                    <a16:rowId xmlns:a16="http://schemas.microsoft.com/office/drawing/2014/main" val="4264452441"/>
                  </a:ext>
                </a:extLst>
              </a:tr>
              <a:tr h="285750">
                <a:tc>
                  <a:txBody>
                    <a:bodyPr/>
                    <a:lstStyle/>
                    <a:p>
                      <a:pPr algn="ctr" rtl="0" fontAlgn="ctr"/>
                      <a:endParaRPr lang="en-GB" sz="1600" b="1" i="0" u="none" strike="noStrike" dirty="0">
                        <a:solidFill>
                          <a:srgbClr val="FFFFFF"/>
                        </a:solidFill>
                        <a:effectLst/>
                        <a:latin typeface="Calibri"/>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ctr" rtl="0" fontAlgn="ctr"/>
                      <a:r>
                        <a:rPr lang="en-GB" sz="1400" b="0" i="0" u="none" strike="noStrike" dirty="0">
                          <a:solidFill>
                            <a:srgbClr val="767171"/>
                          </a:solidFill>
                          <a:effectLst/>
                          <a:latin typeface="Calibri"/>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ctr" rtl="0" fontAlgn="ctr"/>
                      <a:r>
                        <a:rPr lang="en-GB" sz="1400" b="0" i="0" u="none" strike="noStrike" dirty="0">
                          <a:solidFill>
                            <a:srgbClr val="767171"/>
                          </a:solidFill>
                          <a:effectLst/>
                          <a:latin typeface="Calibri"/>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ctr" rtl="0" fontAlgn="ctr"/>
                      <a:r>
                        <a:rPr lang="en-GB" sz="1400" b="0" i="0" u="none" strike="noStrike" dirty="0">
                          <a:solidFill>
                            <a:srgbClr val="767171"/>
                          </a:solidFill>
                          <a:effectLst/>
                          <a:latin typeface="Calibri"/>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2639653271"/>
                  </a:ext>
                </a:extLst>
              </a:tr>
              <a:tr h="548640">
                <a:tc>
                  <a:txBody>
                    <a:bodyPr/>
                    <a:lstStyle/>
                    <a:p>
                      <a:pPr algn="l" rtl="0" fontAlgn="ctr"/>
                      <a:r>
                        <a:rPr lang="en-GB" sz="1600" b="1" i="0" u="none" strike="noStrike" dirty="0">
                          <a:solidFill>
                            <a:srgbClr val="FFFFFF"/>
                          </a:solidFill>
                          <a:effectLst/>
                          <a:latin typeface="Calibri"/>
                        </a:rPr>
                        <a:t>Investments (Stocks &amp; Shares)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600" b="0" i="0" u="none" strike="noStrike" dirty="0">
                          <a:solidFill>
                            <a:srgbClr val="767171"/>
                          </a:solidFill>
                          <a:effectLst/>
                          <a:latin typeface="Calibri"/>
                        </a:rPr>
                        <a:t> 4,817,251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600" b="0" i="0" u="none" strike="noStrike" dirty="0">
                          <a:solidFill>
                            <a:srgbClr val="767171"/>
                          </a:solidFill>
                          <a:effectLst/>
                          <a:latin typeface="Calibri"/>
                        </a:rPr>
                        <a:t> 4,841,200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r" rtl="0" fontAlgn="ctr"/>
                      <a:r>
                        <a:rPr lang="en-GB" sz="1600" b="1" i="0" u="none" strike="noStrike" dirty="0">
                          <a:solidFill>
                            <a:srgbClr val="767171"/>
                          </a:solidFill>
                          <a:effectLst/>
                          <a:latin typeface="Calibri"/>
                        </a:rPr>
                        <a:t> 23,949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3879009290"/>
                  </a:ext>
                </a:extLst>
              </a:tr>
              <a:tr h="278130">
                <a:tc>
                  <a:txBody>
                    <a:bodyPr/>
                    <a:lstStyle/>
                    <a:p>
                      <a:pPr algn="l" rtl="0" fontAlgn="ctr"/>
                      <a:r>
                        <a:rPr lang="en-GB" sz="1600" b="1" i="0" u="none" strike="noStrike" dirty="0">
                          <a:solidFill>
                            <a:srgbClr val="FFFFFF"/>
                          </a:solidFill>
                          <a:effectLst/>
                          <a:latin typeface="Calibri"/>
                        </a:rPr>
                        <a:t>Investments – Cash</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600" b="0" i="0" u="none" strike="noStrike" dirty="0">
                          <a:solidFill>
                            <a:srgbClr val="767171"/>
                          </a:solidFill>
                          <a:effectLst/>
                          <a:latin typeface="Calibri"/>
                        </a:rPr>
                        <a:t> 65,308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600" b="0" i="0" u="none" strike="noStrike" dirty="0">
                          <a:solidFill>
                            <a:srgbClr val="767171"/>
                          </a:solidFill>
                          <a:effectLst/>
                          <a:latin typeface="Calibri"/>
                        </a:rPr>
                        <a:t> 30,833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r" rtl="0" fontAlgn="ctr"/>
                      <a:r>
                        <a:rPr lang="en-GB" sz="1600" b="1" i="0" u="none" strike="noStrike" dirty="0">
                          <a:solidFill>
                            <a:srgbClr val="767171"/>
                          </a:solidFill>
                          <a:effectLst/>
                          <a:latin typeface="Calibri"/>
                        </a:rPr>
                        <a:t>(34,475)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1385033485"/>
                  </a:ext>
                </a:extLst>
              </a:tr>
              <a:tr h="271145">
                <a:tc>
                  <a:txBody>
                    <a:bodyPr/>
                    <a:lstStyle/>
                    <a:p>
                      <a:pPr algn="l" rtl="0" fontAlgn="ctr"/>
                      <a:r>
                        <a:rPr lang="en-GB" sz="1600" b="1" i="0" u="none" strike="noStrike" dirty="0">
                          <a:solidFill>
                            <a:srgbClr val="FFFFFF"/>
                          </a:solidFill>
                          <a:effectLst/>
                          <a:latin typeface="Calibri"/>
                        </a:rPr>
                        <a:t>Investment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5B9BD5"/>
                    </a:solidFill>
                  </a:tcPr>
                </a:tc>
                <a:tc rowSpan="2">
                  <a:txBody>
                    <a:bodyPr/>
                    <a:lstStyle/>
                    <a:p>
                      <a:pPr algn="r" rtl="0" fontAlgn="ctr"/>
                      <a:r>
                        <a:rPr lang="en-GB" sz="1600" b="0" i="0" u="none" strike="noStrike" dirty="0">
                          <a:solidFill>
                            <a:srgbClr val="767171"/>
                          </a:solidFill>
                          <a:effectLst/>
                          <a:latin typeface="Calibri"/>
                        </a:rPr>
                        <a:t> 62,500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rowSpan="2">
                  <a:txBody>
                    <a:bodyPr/>
                    <a:lstStyle/>
                    <a:p>
                      <a:pPr algn="r" rtl="0" fontAlgn="ctr"/>
                      <a:r>
                        <a:rPr lang="en-GB" sz="1600" b="0" i="0" u="none" strike="noStrike" dirty="0">
                          <a:solidFill>
                            <a:srgbClr val="767171"/>
                          </a:solidFill>
                          <a:effectLst/>
                          <a:latin typeface="Calibri"/>
                        </a:rPr>
                        <a:t> 62,500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rowSpan="2">
                  <a:txBody>
                    <a:bodyPr/>
                    <a:lstStyle/>
                    <a:p>
                      <a:pPr algn="r" rtl="0" fontAlgn="ctr"/>
                      <a:r>
                        <a:rPr lang="en-GB" sz="1600" b="1" i="0" u="none" strike="noStrike" dirty="0">
                          <a:solidFill>
                            <a:srgbClr val="767171"/>
                          </a:solidFill>
                          <a:effectLst/>
                          <a:latin typeface="Calibri"/>
                        </a:rPr>
                        <a:t> 0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4230699968"/>
                  </a:ext>
                </a:extLst>
              </a:tr>
              <a:tr h="278130">
                <a:tc>
                  <a:txBody>
                    <a:bodyPr/>
                    <a:lstStyle/>
                    <a:p>
                      <a:pPr algn="l" rtl="0" fontAlgn="ctr"/>
                      <a:r>
                        <a:rPr lang="en-GB" sz="1600" b="1" i="0" u="none" strike="noStrike" dirty="0">
                          <a:solidFill>
                            <a:srgbClr val="FFFFFF"/>
                          </a:solidFill>
                          <a:effectLst/>
                          <a:latin typeface="Calibri"/>
                        </a:rPr>
                        <a:t>Property</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5B9BD5"/>
                    </a:solidFill>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541485780"/>
                  </a:ext>
                </a:extLst>
              </a:tr>
              <a:tr h="278130">
                <a:tc>
                  <a:txBody>
                    <a:bodyPr/>
                    <a:lstStyle/>
                    <a:p>
                      <a:pPr algn="l" rtl="0" fontAlgn="ctr"/>
                      <a:r>
                        <a:rPr lang="en-GB" sz="1600" b="1" i="0" u="none" strike="noStrike" dirty="0">
                          <a:solidFill>
                            <a:srgbClr val="FFFFFF"/>
                          </a:solidFill>
                          <a:effectLst/>
                          <a:latin typeface="Calibri"/>
                        </a:rPr>
                        <a:t>Total Investment Portfolio</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600" b="1" i="0" u="none" strike="noStrike" dirty="0">
                          <a:solidFill>
                            <a:srgbClr val="767171"/>
                          </a:solidFill>
                          <a:effectLst/>
                          <a:latin typeface="Calibri"/>
                        </a:rPr>
                        <a:t> 4,945,059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600" b="1" i="0" u="none" strike="noStrike" dirty="0">
                          <a:solidFill>
                            <a:srgbClr val="767171"/>
                          </a:solidFill>
                          <a:effectLst/>
                          <a:latin typeface="Calibri"/>
                        </a:rPr>
                        <a:t> 4,934,533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r" rtl="0" fontAlgn="ctr"/>
                      <a:r>
                        <a:rPr lang="en-GB" sz="1600" b="1" i="0" u="none" strike="noStrike" dirty="0">
                          <a:solidFill>
                            <a:srgbClr val="767171"/>
                          </a:solidFill>
                          <a:effectLst/>
                          <a:latin typeface="Calibri"/>
                        </a:rPr>
                        <a:t>(10,526)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836145092"/>
                  </a:ext>
                </a:extLst>
              </a:tr>
              <a:tr h="278130">
                <a:tc>
                  <a:txBody>
                    <a:bodyPr/>
                    <a:lstStyle/>
                    <a:p>
                      <a:pPr algn="l" rtl="0" fontAlgn="ctr"/>
                      <a:r>
                        <a:rPr lang="en-GB" sz="1600" b="1" i="0" u="none" strike="noStrike" dirty="0">
                          <a:solidFill>
                            <a:srgbClr val="FFFFFF"/>
                          </a:solidFill>
                          <a:effectLst/>
                          <a:latin typeface="Calibri"/>
                        </a:rPr>
                        <a:t>Cash Held Locally</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600" b="0" i="0" u="none" strike="noStrike" dirty="0">
                          <a:solidFill>
                            <a:srgbClr val="767171"/>
                          </a:solidFill>
                          <a:effectLst/>
                          <a:latin typeface="Calibri"/>
                        </a:rPr>
                        <a:t> 122,389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600" b="0" i="0" u="none" strike="noStrike" dirty="0">
                          <a:solidFill>
                            <a:srgbClr val="767171"/>
                          </a:solidFill>
                          <a:effectLst/>
                          <a:latin typeface="Calibri"/>
                        </a:rPr>
                        <a:t> 330,503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r" rtl="0" fontAlgn="ctr"/>
                      <a:r>
                        <a:rPr lang="en-GB" sz="1600" b="1" i="0" u="none" strike="noStrike" dirty="0">
                          <a:solidFill>
                            <a:srgbClr val="767171"/>
                          </a:solidFill>
                          <a:effectLst/>
                          <a:latin typeface="Calibri"/>
                        </a:rPr>
                        <a:t> 208,114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3965002539"/>
                  </a:ext>
                </a:extLst>
              </a:tr>
              <a:tr h="278130">
                <a:tc>
                  <a:txBody>
                    <a:bodyPr/>
                    <a:lstStyle/>
                    <a:p>
                      <a:pPr algn="l" rtl="0" fontAlgn="ctr"/>
                      <a:r>
                        <a:rPr lang="en-GB" sz="1600" b="1" i="0" u="none" strike="noStrike" dirty="0">
                          <a:solidFill>
                            <a:srgbClr val="FFFFFF"/>
                          </a:solidFill>
                          <a:effectLst/>
                          <a:latin typeface="Calibri"/>
                        </a:rPr>
                        <a:t>Debtors</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600" b="0" i="0" u="none" strike="noStrike" dirty="0">
                          <a:solidFill>
                            <a:srgbClr val="767171"/>
                          </a:solidFill>
                          <a:effectLst/>
                          <a:latin typeface="Calibri"/>
                        </a:rPr>
                        <a:t> 144,252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600" b="0" i="0" u="none" strike="noStrike" dirty="0">
                          <a:solidFill>
                            <a:srgbClr val="767171"/>
                          </a:solidFill>
                          <a:effectLst/>
                          <a:latin typeface="Calibri"/>
                        </a:rPr>
                        <a:t> 73,532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r" rtl="0" fontAlgn="ctr"/>
                      <a:r>
                        <a:rPr lang="en-GB" sz="1600" b="1" i="0" u="none" strike="noStrike" dirty="0">
                          <a:solidFill>
                            <a:srgbClr val="767171"/>
                          </a:solidFill>
                          <a:effectLst/>
                          <a:latin typeface="Calibri"/>
                        </a:rPr>
                        <a:t>(70,720)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2980468330"/>
                  </a:ext>
                </a:extLst>
              </a:tr>
              <a:tr h="278130">
                <a:tc>
                  <a:txBody>
                    <a:bodyPr/>
                    <a:lstStyle/>
                    <a:p>
                      <a:pPr algn="l" rtl="0" fontAlgn="ctr"/>
                      <a:r>
                        <a:rPr lang="en-GB" sz="1600" b="1" i="0" u="none" strike="noStrike" dirty="0">
                          <a:solidFill>
                            <a:srgbClr val="FFFFFF"/>
                          </a:solidFill>
                          <a:effectLst/>
                          <a:latin typeface="Calibri"/>
                        </a:rPr>
                        <a:t>Creditors</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600" b="0" i="0" u="none" strike="noStrike" dirty="0">
                          <a:solidFill>
                            <a:srgbClr val="767171"/>
                          </a:solidFill>
                          <a:effectLst/>
                          <a:latin typeface="Calibri"/>
                        </a:rPr>
                        <a:t>(69,474)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600" b="0" i="0" u="none" strike="noStrike" dirty="0">
                          <a:solidFill>
                            <a:srgbClr val="767171"/>
                          </a:solidFill>
                          <a:effectLst/>
                          <a:latin typeface="Calibri"/>
                        </a:rPr>
                        <a:t>(107,978)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AEFF7"/>
                    </a:solidFill>
                  </a:tcPr>
                </a:tc>
                <a:tc>
                  <a:txBody>
                    <a:bodyPr/>
                    <a:lstStyle/>
                    <a:p>
                      <a:pPr algn="r" rtl="0" fontAlgn="ctr"/>
                      <a:r>
                        <a:rPr lang="en-GB" sz="1600" b="1" i="0" u="none" strike="noStrike" dirty="0">
                          <a:solidFill>
                            <a:srgbClr val="767171"/>
                          </a:solidFill>
                          <a:effectLst/>
                          <a:latin typeface="Calibri"/>
                        </a:rPr>
                        <a:t>(38,505)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4050837096"/>
                  </a:ext>
                </a:extLst>
              </a:tr>
              <a:tr h="285750">
                <a:tc>
                  <a:txBody>
                    <a:bodyPr/>
                    <a:lstStyle/>
                    <a:p>
                      <a:pPr algn="l" rtl="0" fontAlgn="ctr"/>
                      <a:r>
                        <a:rPr lang="en-GB" sz="1600" b="1" i="0" u="none" strike="noStrike" dirty="0">
                          <a:solidFill>
                            <a:srgbClr val="FFFFFF"/>
                          </a:solidFill>
                          <a:effectLst/>
                          <a:latin typeface="Calibri"/>
                        </a:rPr>
                        <a:t>Total Value of Funds</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600" b="1" i="0" u="none" strike="noStrike" dirty="0">
                          <a:solidFill>
                            <a:srgbClr val="FFFFFF"/>
                          </a:solidFill>
                          <a:effectLst/>
                          <a:latin typeface="Calibri"/>
                        </a:rPr>
                        <a:t> 5,142,226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600" b="1" i="0" u="none" strike="noStrike" dirty="0">
                          <a:solidFill>
                            <a:srgbClr val="FFFFFF"/>
                          </a:solidFill>
                          <a:effectLst/>
                          <a:latin typeface="Calibri"/>
                        </a:rPr>
                        <a:t> 5,230,589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600" b="1" i="0" u="none" strike="noStrike" dirty="0">
                          <a:solidFill>
                            <a:srgbClr val="767171"/>
                          </a:solidFill>
                          <a:effectLst/>
                          <a:latin typeface="Calibri"/>
                        </a:rPr>
                        <a:t> </a:t>
                      </a:r>
                      <a:r>
                        <a:rPr lang="en-GB" sz="1600" b="1" i="0" u="none" strike="noStrike" dirty="0">
                          <a:solidFill>
                            <a:schemeClr val="bg1"/>
                          </a:solidFill>
                          <a:effectLst/>
                          <a:latin typeface="Calibri"/>
                        </a:rPr>
                        <a:t>88,363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extLst>
                  <a:ext uri="{0D108BD9-81ED-4DB2-BD59-A6C34878D82A}">
                    <a16:rowId xmlns:a16="http://schemas.microsoft.com/office/drawing/2014/main" val="3400754466"/>
                  </a:ext>
                </a:extLst>
              </a:tr>
            </a:tbl>
          </a:graphicData>
        </a:graphic>
      </p:graphicFrame>
    </p:spTree>
    <p:extLst>
      <p:ext uri="{BB962C8B-B14F-4D97-AF65-F5344CB8AC3E}">
        <p14:creationId xmlns:p14="http://schemas.microsoft.com/office/powerpoint/2010/main" val="4037056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ed Rectangle 53"/>
          <p:cNvSpPr/>
          <p:nvPr/>
        </p:nvSpPr>
        <p:spPr>
          <a:xfrm flipV="1">
            <a:off x="176035" y="472402"/>
            <a:ext cx="9169454" cy="45719"/>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defRPr/>
            </a:pPr>
            <a:endParaRPr lang="en-GB" sz="1600" strike="sngStrike" dirty="0">
              <a:solidFill>
                <a:schemeClr val="tx1"/>
              </a:solidFill>
              <a:latin typeface="Calibri" pitchFamily="34" charset="0"/>
            </a:endParaRPr>
          </a:p>
        </p:txBody>
      </p:sp>
      <p:grpSp>
        <p:nvGrpSpPr>
          <p:cNvPr id="10" name="Group 9"/>
          <p:cNvGrpSpPr/>
          <p:nvPr/>
        </p:nvGrpSpPr>
        <p:grpSpPr>
          <a:xfrm>
            <a:off x="0" y="1"/>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FUND BALANCES BY SERVICE GROUP</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5</a:t>
              </a:r>
            </a:p>
          </p:txBody>
        </p:sp>
      </p:grpSp>
      <p:sp>
        <p:nvSpPr>
          <p:cNvPr id="15" name="TextBox 14"/>
          <p:cNvSpPr txBox="1"/>
          <p:nvPr/>
        </p:nvSpPr>
        <p:spPr>
          <a:xfrm>
            <a:off x="704528" y="5606632"/>
            <a:ext cx="8405853" cy="584775"/>
          </a:xfrm>
          <a:prstGeom prst="rect">
            <a:avLst/>
          </a:prstGeom>
          <a:solidFill>
            <a:schemeClr val="bg1">
              <a:lumMod val="85000"/>
            </a:schemeClr>
          </a:solidFill>
          <a:ln>
            <a:solidFill>
              <a:schemeClr val="accent5">
                <a:lumMod val="75000"/>
              </a:schemeClr>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GB" sz="1600" b="1" dirty="0">
                <a:solidFill>
                  <a:schemeClr val="bg2">
                    <a:lumMod val="50000"/>
                  </a:schemeClr>
                </a:solidFill>
                <a:latin typeface="+mn-lt"/>
              </a:rPr>
              <a:t>The Corporate Services balance includes the Finance Admin Fund which holds the gains and losses on the investment portfolio.</a:t>
            </a:r>
          </a:p>
        </p:txBody>
      </p:sp>
      <p:sp>
        <p:nvSpPr>
          <p:cNvPr id="17" name="Rounded Rectangle 16"/>
          <p:cNvSpPr/>
          <p:nvPr/>
        </p:nvSpPr>
        <p:spPr>
          <a:xfrm>
            <a:off x="130079" y="715574"/>
            <a:ext cx="9645841" cy="4780393"/>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dirty="0">
              <a:solidFill>
                <a:schemeClr val="tx1"/>
              </a:solidFill>
            </a:endParaRPr>
          </a:p>
        </p:txBody>
      </p:sp>
      <p:graphicFrame>
        <p:nvGraphicFramePr>
          <p:cNvPr id="2" name="Chart 1">
            <a:extLst>
              <a:ext uri="{FF2B5EF4-FFF2-40B4-BE49-F238E27FC236}">
                <a16:creationId xmlns:a16="http://schemas.microsoft.com/office/drawing/2014/main" id="{2F1AD091-CA82-4862-8DAA-E673D94444B0}"/>
              </a:ext>
            </a:extLst>
          </p:cNvPr>
          <p:cNvGraphicFramePr>
            <a:graphicFrameLocks/>
          </p:cNvGraphicFramePr>
          <p:nvPr>
            <p:extLst>
              <p:ext uri="{D42A27DB-BD31-4B8C-83A1-F6EECF244321}">
                <p14:modId xmlns:p14="http://schemas.microsoft.com/office/powerpoint/2010/main" val="3390831349"/>
              </p:ext>
            </p:extLst>
          </p:nvPr>
        </p:nvGraphicFramePr>
        <p:xfrm>
          <a:off x="1856656" y="786647"/>
          <a:ext cx="6022950" cy="4514561"/>
        </p:xfrm>
        <a:graphic>
          <a:graphicData uri="http://schemas.openxmlformats.org/drawingml/2006/chart">
            <c:chart xmlns:c="http://schemas.openxmlformats.org/drawingml/2006/chart" xmlns:r="http://schemas.openxmlformats.org/officeDocument/2006/relationships" r:id="rId3"/>
          </a:graphicData>
        </a:graphic>
      </p:graphicFrame>
      <p:pic>
        <p:nvPicPr>
          <p:cNvPr id="5" name="Picture 4"/>
          <p:cNvPicPr>
            <a:picLocks noChangeAspect="1"/>
          </p:cNvPicPr>
          <p:nvPr/>
        </p:nvPicPr>
        <p:blipFill>
          <a:blip r:embed="rId4"/>
          <a:stretch>
            <a:fillRect/>
          </a:stretch>
        </p:blipFill>
        <p:spPr>
          <a:xfrm>
            <a:off x="31469" y="6286471"/>
            <a:ext cx="1733639" cy="571529"/>
          </a:xfrm>
          <a:prstGeom prst="rect">
            <a:avLst/>
          </a:prstGeom>
        </p:spPr>
      </p:pic>
      <p:pic>
        <p:nvPicPr>
          <p:cNvPr id="14" name="Picture 13"/>
          <p:cNvPicPr>
            <a:picLocks noChangeAspect="1"/>
          </p:cNvPicPr>
          <p:nvPr/>
        </p:nvPicPr>
        <p:blipFill>
          <a:blip r:embed="rId5"/>
          <a:stretch>
            <a:fillRect/>
          </a:stretch>
        </p:blipFill>
        <p:spPr>
          <a:xfrm>
            <a:off x="9071539" y="6191407"/>
            <a:ext cx="823125" cy="622363"/>
          </a:xfrm>
          <a:prstGeom prst="rect">
            <a:avLst/>
          </a:prstGeom>
        </p:spPr>
      </p:pic>
      <p:graphicFrame>
        <p:nvGraphicFramePr>
          <p:cNvPr id="6" name="Chart 5">
            <a:extLst>
              <a:ext uri="{FF2B5EF4-FFF2-40B4-BE49-F238E27FC236}">
                <a16:creationId xmlns:a16="http://schemas.microsoft.com/office/drawing/2014/main" id="{2F1AD091-CA82-4862-8DAA-E673D94444B0}"/>
              </a:ext>
            </a:extLst>
          </p:cNvPr>
          <p:cNvGraphicFramePr>
            <a:graphicFrameLocks/>
          </p:cNvGraphicFramePr>
          <p:nvPr>
            <p:extLst>
              <p:ext uri="{D42A27DB-BD31-4B8C-83A1-F6EECF244321}">
                <p14:modId xmlns:p14="http://schemas.microsoft.com/office/powerpoint/2010/main" val="888462732"/>
              </p:ext>
            </p:extLst>
          </p:nvPr>
        </p:nvGraphicFramePr>
        <p:xfrm>
          <a:off x="2484903" y="1292514"/>
          <a:ext cx="4845101" cy="3489631"/>
        </p:xfrm>
        <a:graphic>
          <a:graphicData uri="http://schemas.openxmlformats.org/drawingml/2006/chart">
            <c:chart xmlns:c="http://schemas.openxmlformats.org/drawingml/2006/chart" xmlns:r="http://schemas.openxmlformats.org/officeDocument/2006/relationships" r:id="rId6"/>
          </a:graphicData>
        </a:graphic>
      </p:graphicFrame>
      <p:pic>
        <p:nvPicPr>
          <p:cNvPr id="7" name="Picture 6" descr="A pie chart with numbers and text&#10;&#10;AI-generated content may be incorrect.">
            <a:extLst>
              <a:ext uri="{FF2B5EF4-FFF2-40B4-BE49-F238E27FC236}">
                <a16:creationId xmlns:a16="http://schemas.microsoft.com/office/drawing/2014/main" id="{DB5F013A-928F-26DE-44F5-8E6623F0EBA6}"/>
              </a:ext>
            </a:extLst>
          </p:cNvPr>
          <p:cNvPicPr>
            <a:picLocks noChangeAspect="1"/>
          </p:cNvPicPr>
          <p:nvPr/>
        </p:nvPicPr>
        <p:blipFill>
          <a:blip r:embed="rId7"/>
          <a:stretch>
            <a:fillRect/>
          </a:stretch>
        </p:blipFill>
        <p:spPr>
          <a:xfrm>
            <a:off x="1970536" y="868136"/>
            <a:ext cx="5427609" cy="4453518"/>
          </a:xfrm>
          <a:prstGeom prst="rect">
            <a:avLst/>
          </a:prstGeom>
        </p:spPr>
      </p:pic>
    </p:spTree>
    <p:extLst>
      <p:ext uri="{BB962C8B-B14F-4D97-AF65-F5344CB8AC3E}">
        <p14:creationId xmlns:p14="http://schemas.microsoft.com/office/powerpoint/2010/main" val="3713700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ed Rectangle 53"/>
          <p:cNvSpPr/>
          <p:nvPr/>
        </p:nvSpPr>
        <p:spPr>
          <a:xfrm>
            <a:off x="152179" y="498819"/>
            <a:ext cx="9642986" cy="1086389"/>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GB" sz="1600" b="1" dirty="0">
                <a:solidFill>
                  <a:schemeClr val="bg2">
                    <a:lumMod val="50000"/>
                  </a:schemeClr>
                </a:solidFill>
                <a:latin typeface="Calibri"/>
                <a:ea typeface="Calibri"/>
                <a:cs typeface="Calibri"/>
              </a:rPr>
              <a:t>Income is higher by £344k and expenditure is higher by £144k for the ten months to date of 2024/25 as compared to the same period in 2023/24. Most of this movement is in the Morriston service group. Income in corporate services includes the investment portfolio gains and losses, note there were higher net gains last year within this income (by £82k).</a:t>
            </a:r>
            <a:endParaRPr lang="en-GB" sz="1600" dirty="0">
              <a:solidFill>
                <a:schemeClr val="bg2">
                  <a:lumMod val="50000"/>
                </a:schemeClr>
              </a:solidFill>
              <a:latin typeface="Calibri"/>
              <a:ea typeface="Calibri"/>
              <a:cs typeface="Calibri"/>
            </a:endParaRPr>
          </a:p>
        </p:txBody>
      </p:sp>
      <p:grpSp>
        <p:nvGrpSpPr>
          <p:cNvPr id="10" name="Group 9"/>
          <p:cNvGrpSpPr/>
          <p:nvPr/>
        </p:nvGrpSpPr>
        <p:grpSpPr>
          <a:xfrm>
            <a:off x="0" y="1"/>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INCOME AND EXPENDITURE BY SERVICE GROUP</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6</a:t>
              </a:r>
            </a:p>
          </p:txBody>
        </p:sp>
      </p:grpSp>
      <p:sp>
        <p:nvSpPr>
          <p:cNvPr id="17" name="Rounded Rectangle 16"/>
          <p:cNvSpPr/>
          <p:nvPr/>
        </p:nvSpPr>
        <p:spPr>
          <a:xfrm>
            <a:off x="490275" y="1731538"/>
            <a:ext cx="9007280" cy="4505774"/>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dirty="0">
              <a:solidFill>
                <a:schemeClr val="tx1"/>
              </a:solidFill>
            </a:endParaRPr>
          </a:p>
        </p:txBody>
      </p:sp>
      <p:pic>
        <p:nvPicPr>
          <p:cNvPr id="3" name="Picture 2"/>
          <p:cNvPicPr>
            <a:picLocks noChangeAspect="1"/>
          </p:cNvPicPr>
          <p:nvPr/>
        </p:nvPicPr>
        <p:blipFill>
          <a:blip r:embed="rId3"/>
          <a:stretch>
            <a:fillRect/>
          </a:stretch>
        </p:blipFill>
        <p:spPr>
          <a:xfrm>
            <a:off x="14288" y="6286471"/>
            <a:ext cx="1733639" cy="571529"/>
          </a:xfrm>
          <a:prstGeom prst="rect">
            <a:avLst/>
          </a:prstGeom>
        </p:spPr>
      </p:pic>
      <p:pic>
        <p:nvPicPr>
          <p:cNvPr id="13" name="Picture 12"/>
          <p:cNvPicPr>
            <a:picLocks noChangeAspect="1"/>
          </p:cNvPicPr>
          <p:nvPr/>
        </p:nvPicPr>
        <p:blipFill>
          <a:blip r:embed="rId4"/>
          <a:stretch>
            <a:fillRect/>
          </a:stretch>
        </p:blipFill>
        <p:spPr>
          <a:xfrm>
            <a:off x="8902752" y="6090982"/>
            <a:ext cx="1014443" cy="767018"/>
          </a:xfrm>
          <a:prstGeom prst="rect">
            <a:avLst/>
          </a:prstGeom>
        </p:spPr>
      </p:pic>
      <p:graphicFrame>
        <p:nvGraphicFramePr>
          <p:cNvPr id="15" name="Table 14">
            <a:extLst>
              <a:ext uri="{FF2B5EF4-FFF2-40B4-BE49-F238E27FC236}">
                <a16:creationId xmlns:a16="http://schemas.microsoft.com/office/drawing/2014/main" id="{F2CD3A28-4D6F-B049-B6DE-BAA064083188}"/>
              </a:ext>
            </a:extLst>
          </p:cNvPr>
          <p:cNvGraphicFramePr>
            <a:graphicFrameLocks noGrp="1"/>
          </p:cNvGraphicFramePr>
          <p:nvPr>
            <p:extLst>
              <p:ext uri="{D42A27DB-BD31-4B8C-83A1-F6EECF244321}">
                <p14:modId xmlns:p14="http://schemas.microsoft.com/office/powerpoint/2010/main" val="3465602530"/>
              </p:ext>
            </p:extLst>
          </p:nvPr>
        </p:nvGraphicFramePr>
        <p:xfrm>
          <a:off x="1661448" y="1923585"/>
          <a:ext cx="6592074" cy="3868451"/>
        </p:xfrm>
        <a:graphic>
          <a:graphicData uri="http://schemas.openxmlformats.org/drawingml/2006/table">
            <a:tbl>
              <a:tblPr bandRow="1">
                <a:tableStyleId>{5C22544A-7EE6-4342-B048-85BDC9FD1C3A}</a:tableStyleId>
              </a:tblPr>
              <a:tblGrid>
                <a:gridCol w="2287838">
                  <a:extLst>
                    <a:ext uri="{9D8B030D-6E8A-4147-A177-3AD203B41FA5}">
                      <a16:colId xmlns:a16="http://schemas.microsoft.com/office/drawing/2014/main" val="3089036513"/>
                    </a:ext>
                  </a:extLst>
                </a:gridCol>
                <a:gridCol w="1076059">
                  <a:extLst>
                    <a:ext uri="{9D8B030D-6E8A-4147-A177-3AD203B41FA5}">
                      <a16:colId xmlns:a16="http://schemas.microsoft.com/office/drawing/2014/main" val="3008063107"/>
                    </a:ext>
                  </a:extLst>
                </a:gridCol>
                <a:gridCol w="1076059">
                  <a:extLst>
                    <a:ext uri="{9D8B030D-6E8A-4147-A177-3AD203B41FA5}">
                      <a16:colId xmlns:a16="http://schemas.microsoft.com/office/drawing/2014/main" val="2453221552"/>
                    </a:ext>
                  </a:extLst>
                </a:gridCol>
                <a:gridCol w="1076059">
                  <a:extLst>
                    <a:ext uri="{9D8B030D-6E8A-4147-A177-3AD203B41FA5}">
                      <a16:colId xmlns:a16="http://schemas.microsoft.com/office/drawing/2014/main" val="2041139824"/>
                    </a:ext>
                  </a:extLst>
                </a:gridCol>
                <a:gridCol w="1076059">
                  <a:extLst>
                    <a:ext uri="{9D8B030D-6E8A-4147-A177-3AD203B41FA5}">
                      <a16:colId xmlns:a16="http://schemas.microsoft.com/office/drawing/2014/main" val="767863976"/>
                    </a:ext>
                  </a:extLst>
                </a:gridCol>
              </a:tblGrid>
              <a:tr h="966020">
                <a:tc>
                  <a:txBody>
                    <a:bodyPr/>
                    <a:lstStyle/>
                    <a:p>
                      <a:pPr algn="l" rtl="0" fontAlgn="ctr"/>
                      <a:r>
                        <a:rPr lang="en-GB" sz="1600" b="1" i="0" u="none" strike="noStrike" dirty="0">
                          <a:solidFill>
                            <a:srgbClr val="FFFFFF"/>
                          </a:solidFill>
                          <a:effectLst/>
                          <a:latin typeface="Calibri"/>
                        </a:rPr>
                        <a:t> </a:t>
                      </a:r>
                    </a:p>
                  </a:txBody>
                  <a:tcPr marL="9525" marR="9525" marT="9525" anchor="ctr">
                    <a:lnL w="12700" cap="flat" cmpd="sng" algn="ctr">
                      <a:solidFill>
                        <a:srgbClr val="FFFFFF"/>
                      </a:solidFill>
                      <a:prstDash val="solid"/>
                      <a:round/>
                      <a:headEnd type="none" w="med" len="med"/>
                      <a:tailEnd type="none" w="med" len="med"/>
                    </a:lnL>
                    <a:lnR w="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tc>
                  <a:txBody>
                    <a:bodyPr/>
                    <a:lstStyle/>
                    <a:p>
                      <a:pPr algn="ctr" rtl="0" fontAlgn="ctr"/>
                      <a:r>
                        <a:rPr lang="en-GB" sz="1600" b="1" i="0" u="none" strike="noStrike" dirty="0">
                          <a:solidFill>
                            <a:srgbClr val="FFFFFF"/>
                          </a:solidFill>
                          <a:effectLst/>
                          <a:latin typeface="Calibri"/>
                        </a:rPr>
                        <a:t>Income April 2023 to January 2024</a:t>
                      </a:r>
                    </a:p>
                    <a:p>
                      <a:pPr lvl="0" algn="ctr">
                        <a:buNone/>
                      </a:pPr>
                      <a:r>
                        <a:rPr lang="en-GB" sz="1600" b="1" i="0" u="none" strike="noStrike" dirty="0">
                          <a:solidFill>
                            <a:srgbClr val="FFFFFF"/>
                          </a:solidFill>
                          <a:effectLst/>
                          <a:latin typeface="Calibri"/>
                        </a:rPr>
                        <a:t>£</a:t>
                      </a:r>
                    </a:p>
                  </a:txBody>
                  <a:tcPr marL="9525" marR="9525" marT="9525" anchor="ctr">
                    <a:lnL w="0" cap="flat" cmpd="sng" algn="ctr">
                      <a:noFill/>
                      <a:prstDash val="solid"/>
                      <a:round/>
                      <a:headEnd type="none" w="med" len="med"/>
                      <a:tailEnd type="none" w="med" len="med"/>
                    </a:lnL>
                    <a:lnR w="0" cap="flat" cmpd="sng" algn="ctr">
                      <a:noFill/>
                      <a:prstDash val="solid"/>
                      <a:round/>
                      <a:headEnd type="none" w="med" len="med"/>
                      <a:tailEnd type="none" w="med" len="med"/>
                    </a:lnR>
                    <a:lnT w="0" cap="flat" cmpd="sng" algn="ctr">
                      <a:noFill/>
                      <a:prstDash val="solid"/>
                      <a:round/>
                      <a:headEnd type="none" w="med" len="med"/>
                      <a:tailEnd type="none" w="med" len="med"/>
                    </a:lnT>
                    <a:lnB>
                      <a:solidFill>
                        <a:srgbClr val="000000"/>
                      </a:solidFill>
                    </a:lnB>
                    <a:solidFill>
                      <a:srgbClr val="5B9BD5"/>
                    </a:solidFill>
                  </a:tcPr>
                </a:tc>
                <a:tc>
                  <a:txBody>
                    <a:bodyPr/>
                    <a:lstStyle/>
                    <a:p>
                      <a:pPr algn="ctr" rtl="0" fontAlgn="ctr"/>
                      <a:r>
                        <a:rPr lang="en-GB" sz="1600" b="1" i="0" u="none" strike="noStrike" dirty="0">
                          <a:solidFill>
                            <a:srgbClr val="FFFFFF"/>
                          </a:solidFill>
                          <a:effectLst/>
                          <a:latin typeface="Calibri"/>
                        </a:rPr>
                        <a:t>Income April 2024 to January 2025</a:t>
                      </a:r>
                    </a:p>
                    <a:p>
                      <a:pPr lvl="0" algn="ctr">
                        <a:buNone/>
                      </a:pPr>
                      <a:r>
                        <a:rPr lang="en-GB" sz="1600" b="1" i="0" u="none" strike="noStrike" dirty="0">
                          <a:solidFill>
                            <a:srgbClr val="FFFFFF"/>
                          </a:solidFill>
                          <a:effectLst/>
                          <a:latin typeface="Calibri"/>
                        </a:rPr>
                        <a:t>£</a:t>
                      </a:r>
                    </a:p>
                  </a:txBody>
                  <a:tcPr marL="9525" marR="9525" marT="9525" anchor="ctr">
                    <a:lnL w="0" cap="flat" cmpd="sng" algn="ctr">
                      <a:no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5B9BD5"/>
                    </a:solidFill>
                  </a:tcPr>
                </a:tc>
                <a:tc>
                  <a:txBody>
                    <a:bodyPr/>
                    <a:lstStyle/>
                    <a:p>
                      <a:pPr algn="ctr" rtl="0" fontAlgn="ctr"/>
                      <a:r>
                        <a:rPr lang="en-GB" sz="1600" b="1" i="0" u="none" strike="noStrike" dirty="0">
                          <a:solidFill>
                            <a:srgbClr val="FFFFFF"/>
                          </a:solidFill>
                          <a:effectLst/>
                          <a:latin typeface="Calibri"/>
                        </a:rPr>
                        <a:t>Expenditure April 2023 to January 2024</a:t>
                      </a:r>
                    </a:p>
                    <a:p>
                      <a:pPr lvl="0" algn="ctr">
                        <a:buNone/>
                      </a:pPr>
                      <a:r>
                        <a:rPr lang="en-GB" sz="1600" b="1" i="0" u="none" strike="noStrike" dirty="0">
                          <a:solidFill>
                            <a:srgbClr val="FFFFFF"/>
                          </a:solidFill>
                          <a:effectLst/>
                          <a:latin typeface="Calibri"/>
                        </a:rPr>
                        <a:t>£</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5B9BD5"/>
                    </a:solidFill>
                  </a:tcPr>
                </a:tc>
                <a:tc>
                  <a:txBody>
                    <a:bodyPr/>
                    <a:lstStyle/>
                    <a:p>
                      <a:pPr algn="ctr" rtl="0" fontAlgn="ctr"/>
                      <a:r>
                        <a:rPr lang="en-GB" sz="1600" b="1" i="0" u="none" strike="noStrike" dirty="0">
                          <a:solidFill>
                            <a:srgbClr val="FFFFFF"/>
                          </a:solidFill>
                          <a:effectLst/>
                          <a:latin typeface="Calibri"/>
                        </a:rPr>
                        <a:t>Expenditure April 2024 to January 2025</a:t>
                      </a:r>
                    </a:p>
                    <a:p>
                      <a:pPr lvl="0" algn="ctr">
                        <a:buNone/>
                      </a:pPr>
                      <a:r>
                        <a:rPr lang="en-GB" sz="1600" b="1" i="0" u="none" strike="noStrike" dirty="0">
                          <a:solidFill>
                            <a:srgbClr val="FFFFFF"/>
                          </a:solidFill>
                          <a:effectLst/>
                          <a:latin typeface="Calibri"/>
                        </a:rPr>
                        <a:t>£</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5B9BD5"/>
                    </a:solidFill>
                  </a:tcPr>
                </a:tc>
                <a:extLst>
                  <a:ext uri="{0D108BD9-81ED-4DB2-BD59-A6C34878D82A}">
                    <a16:rowId xmlns:a16="http://schemas.microsoft.com/office/drawing/2014/main" val="3056915376"/>
                  </a:ext>
                </a:extLst>
              </a:tr>
              <a:tr h="400990">
                <a:tc>
                  <a:txBody>
                    <a:bodyPr/>
                    <a:lstStyle/>
                    <a:p>
                      <a:pPr algn="l" rtl="0" fontAlgn="ctr"/>
                      <a:r>
                        <a:rPr lang="en-GB" sz="1600" b="1" i="0" u="none" strike="noStrike" dirty="0">
                          <a:solidFill>
                            <a:srgbClr val="FFFFFF"/>
                          </a:solidFill>
                          <a:effectLst/>
                          <a:latin typeface="Calibri"/>
                        </a:rPr>
                        <a:t>Corporate Services</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600" b="0" i="0" u="none" strike="noStrike" dirty="0">
                          <a:solidFill>
                            <a:srgbClr val="767171"/>
                          </a:solidFill>
                          <a:effectLst/>
                          <a:latin typeface="Calibri"/>
                        </a:rPr>
                        <a:t>376,053</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600" b="0" i="0" u="none" strike="noStrike" dirty="0">
                          <a:solidFill>
                            <a:srgbClr val="767171"/>
                          </a:solidFill>
                          <a:effectLst/>
                          <a:latin typeface="Calibri"/>
                        </a:rPr>
                        <a:t>223,839</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EAEFF7"/>
                    </a:solidFill>
                  </a:tcPr>
                </a:tc>
                <a:tc>
                  <a:txBody>
                    <a:bodyPr/>
                    <a:lstStyle/>
                    <a:p>
                      <a:pPr algn="r" rtl="0" fontAlgn="ctr"/>
                      <a:r>
                        <a:rPr lang="en-GB" sz="1600" b="0" i="0" u="none" strike="noStrike" dirty="0">
                          <a:solidFill>
                            <a:srgbClr val="767171"/>
                          </a:solidFill>
                          <a:effectLst/>
                          <a:latin typeface="Calibri"/>
                        </a:rPr>
                        <a:t>380,081</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600" b="0" i="0" u="none" strike="noStrike" dirty="0">
                          <a:solidFill>
                            <a:srgbClr val="767171"/>
                          </a:solidFill>
                          <a:effectLst/>
                          <a:latin typeface="Calibri"/>
                        </a:rPr>
                        <a:t>373,786</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2173534331"/>
                  </a:ext>
                </a:extLst>
              </a:tr>
              <a:tr h="282515">
                <a:tc>
                  <a:txBody>
                    <a:bodyPr/>
                    <a:lstStyle/>
                    <a:p>
                      <a:pPr algn="l" rtl="0" fontAlgn="ctr"/>
                      <a:r>
                        <a:rPr lang="en-GB" sz="1600" b="1" i="0" u="none" strike="noStrike" dirty="0">
                          <a:solidFill>
                            <a:srgbClr val="FFFFFF"/>
                          </a:solidFill>
                          <a:effectLst/>
                          <a:latin typeface="Calibri"/>
                        </a:rPr>
                        <a:t>Morriston </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600" b="0" i="0" u="none" strike="noStrike" dirty="0">
                          <a:solidFill>
                            <a:srgbClr val="767171"/>
                          </a:solidFill>
                          <a:effectLst/>
                          <a:latin typeface="Calibri"/>
                        </a:rPr>
                        <a:t>175,220</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600" b="0" i="0" u="none" strike="noStrike" dirty="0">
                          <a:solidFill>
                            <a:srgbClr val="767171"/>
                          </a:solidFill>
                          <a:effectLst/>
                          <a:latin typeface="Calibri"/>
                        </a:rPr>
                        <a:t>592,074</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r" rtl="0" fontAlgn="ctr"/>
                      <a:r>
                        <a:rPr lang="en-GB" sz="1600" b="0" i="0" u="none" strike="noStrike" dirty="0">
                          <a:solidFill>
                            <a:srgbClr val="767171"/>
                          </a:solidFill>
                          <a:effectLst/>
                          <a:latin typeface="Calibri"/>
                        </a:rPr>
                        <a:t>174,225</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600" b="0" i="0" u="none" strike="noStrike" dirty="0">
                          <a:solidFill>
                            <a:srgbClr val="767171"/>
                          </a:solidFill>
                          <a:effectLst/>
                          <a:latin typeface="Calibri"/>
                        </a:rPr>
                        <a:t>281,350</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1689525802"/>
                  </a:ext>
                </a:extLst>
              </a:tr>
              <a:tr h="601485">
                <a:tc>
                  <a:txBody>
                    <a:bodyPr/>
                    <a:lstStyle/>
                    <a:p>
                      <a:pPr algn="l" rtl="0" fontAlgn="ctr"/>
                      <a:r>
                        <a:rPr lang="en-GB" sz="1600" b="1" i="0" u="none" strike="noStrike" dirty="0">
                          <a:solidFill>
                            <a:srgbClr val="FFFFFF"/>
                          </a:solidFill>
                          <a:effectLst/>
                          <a:latin typeface="Calibri"/>
                        </a:rPr>
                        <a:t>Neath Port Talbot &amp; Singleton</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600" b="0" i="0" u="none" strike="noStrike" dirty="0">
                          <a:solidFill>
                            <a:srgbClr val="767171"/>
                          </a:solidFill>
                          <a:effectLst/>
                          <a:latin typeface="Calibri"/>
                        </a:rPr>
                        <a:t>188,805</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600" b="0" i="0" u="none" strike="noStrike" dirty="0">
                          <a:solidFill>
                            <a:srgbClr val="767171"/>
                          </a:solidFill>
                          <a:effectLst/>
                          <a:latin typeface="Calibri"/>
                        </a:rPr>
                        <a:t>277,105</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r" rtl="0" fontAlgn="ctr"/>
                      <a:r>
                        <a:rPr lang="en-GB" sz="1600" b="0" i="0" u="none" strike="noStrike" dirty="0">
                          <a:solidFill>
                            <a:srgbClr val="767171"/>
                          </a:solidFill>
                          <a:effectLst/>
                          <a:latin typeface="Calibri"/>
                        </a:rPr>
                        <a:t>301,550</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600" b="0" i="0" u="none" strike="noStrike" dirty="0">
                          <a:solidFill>
                            <a:srgbClr val="767171"/>
                          </a:solidFill>
                          <a:effectLst/>
                          <a:latin typeface="Calibri"/>
                        </a:rPr>
                        <a:t>334,279</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129758074"/>
                  </a:ext>
                </a:extLst>
              </a:tr>
              <a:tr h="601485">
                <a:tc>
                  <a:txBody>
                    <a:bodyPr/>
                    <a:lstStyle/>
                    <a:p>
                      <a:pPr algn="l" rtl="0" fontAlgn="ctr"/>
                      <a:r>
                        <a:rPr lang="en-GB" sz="1600" b="1" i="0" u="none" strike="noStrike" dirty="0">
                          <a:solidFill>
                            <a:srgbClr val="FFFFFF"/>
                          </a:solidFill>
                          <a:effectLst/>
                          <a:latin typeface="Calibri"/>
                        </a:rPr>
                        <a:t>Primary Care &amp; Community Services</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600" b="0" i="0" u="none" strike="noStrike" dirty="0">
                          <a:solidFill>
                            <a:srgbClr val="767171"/>
                          </a:solidFill>
                          <a:effectLst/>
                          <a:latin typeface="Calibri"/>
                        </a:rPr>
                        <a:t>12,099</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600" b="0" i="0" u="none" strike="noStrike" dirty="0">
                          <a:solidFill>
                            <a:srgbClr val="767171"/>
                          </a:solidFill>
                          <a:effectLst/>
                          <a:latin typeface="Calibri"/>
                        </a:rPr>
                        <a:t>10,285</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r" rtl="0" fontAlgn="ctr"/>
                      <a:r>
                        <a:rPr lang="en-GB" sz="1600" b="0" i="0" u="none" strike="noStrike" dirty="0">
                          <a:solidFill>
                            <a:srgbClr val="767171"/>
                          </a:solidFill>
                          <a:effectLst/>
                          <a:latin typeface="Calibri"/>
                        </a:rPr>
                        <a:t>14,889</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600" b="0" i="0" u="none" strike="noStrike" dirty="0">
                          <a:solidFill>
                            <a:srgbClr val="767171"/>
                          </a:solidFill>
                          <a:effectLst/>
                          <a:latin typeface="Calibri"/>
                        </a:rPr>
                        <a:t>20,550</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1813277830"/>
                  </a:ext>
                </a:extLst>
              </a:tr>
              <a:tr h="391876">
                <a:tc>
                  <a:txBody>
                    <a:bodyPr/>
                    <a:lstStyle/>
                    <a:p>
                      <a:pPr algn="l" rtl="0" fontAlgn="ctr"/>
                      <a:r>
                        <a:rPr lang="en-GB" sz="1600" b="1" i="0" u="none" strike="noStrike" dirty="0">
                          <a:solidFill>
                            <a:srgbClr val="FFFFFF"/>
                          </a:solidFill>
                          <a:effectLst/>
                          <a:latin typeface="Calibri"/>
                        </a:rPr>
                        <a:t>Mental Health &amp; LD </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600" b="0" i="0" u="none" strike="noStrike" dirty="0">
                          <a:solidFill>
                            <a:srgbClr val="767171"/>
                          </a:solidFill>
                          <a:effectLst/>
                          <a:latin typeface="Calibri"/>
                        </a:rPr>
                        <a:t>9,578</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600" b="0" i="0" u="none" strike="noStrike" dirty="0">
                          <a:solidFill>
                            <a:srgbClr val="767171"/>
                          </a:solidFill>
                          <a:effectLst/>
                          <a:latin typeface="Calibri"/>
                        </a:rPr>
                        <a:t>2,262</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AEFF7"/>
                    </a:solidFill>
                  </a:tcPr>
                </a:tc>
                <a:tc>
                  <a:txBody>
                    <a:bodyPr/>
                    <a:lstStyle/>
                    <a:p>
                      <a:pPr algn="r" rtl="0" fontAlgn="ctr"/>
                      <a:r>
                        <a:rPr lang="en-GB" sz="1600" b="0" i="0" u="none" strike="noStrike" dirty="0">
                          <a:solidFill>
                            <a:srgbClr val="767171"/>
                          </a:solidFill>
                          <a:effectLst/>
                          <a:latin typeface="Calibri"/>
                        </a:rPr>
                        <a:t>5,877</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600" b="0" i="0" u="none" strike="noStrike" dirty="0">
                          <a:solidFill>
                            <a:srgbClr val="767171"/>
                          </a:solidFill>
                          <a:effectLst/>
                          <a:latin typeface="Calibri"/>
                        </a:rPr>
                        <a:t>10,384</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1632044467"/>
                  </a:ext>
                </a:extLst>
              </a:tr>
              <a:tr h="282515">
                <a:tc>
                  <a:txBody>
                    <a:bodyPr/>
                    <a:lstStyle/>
                    <a:p>
                      <a:pPr algn="l" rtl="0" fontAlgn="ctr"/>
                      <a:r>
                        <a:rPr lang="en-GB" sz="1600" b="1" i="0" u="none" strike="noStrike" dirty="0">
                          <a:solidFill>
                            <a:srgbClr val="FFFFFF"/>
                          </a:solidFill>
                          <a:effectLst/>
                          <a:latin typeface="Calibri"/>
                        </a:rPr>
                        <a:t>Total</a:t>
                      </a:r>
                    </a:p>
                  </a:txBody>
                  <a:tcPr marL="9525" marR="9525" marT="952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b"/>
                      <a:r>
                        <a:rPr lang="en-GB" sz="1600" b="1" i="0" u="none" strike="noStrike" dirty="0">
                          <a:solidFill>
                            <a:srgbClr val="FFFFFF"/>
                          </a:solidFill>
                          <a:effectLst/>
                          <a:latin typeface="Calibri"/>
                        </a:rPr>
                        <a:t>761,755</a:t>
                      </a:r>
                    </a:p>
                  </a:txBody>
                  <a:tcPr marL="9525" marR="9525" marT="9525"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b"/>
                      <a:r>
                        <a:rPr lang="en-GB" sz="1600" b="1" i="0" u="none" strike="noStrike" dirty="0">
                          <a:solidFill>
                            <a:srgbClr val="FFFFFF"/>
                          </a:solidFill>
                          <a:effectLst/>
                          <a:latin typeface="Calibri"/>
                        </a:rPr>
                        <a:t>1,105,566</a:t>
                      </a:r>
                    </a:p>
                  </a:txBody>
                  <a:tcPr marL="9525" marR="9525" marT="9525"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b"/>
                      <a:r>
                        <a:rPr lang="en-GB" sz="1600" b="1" i="0" u="none" strike="noStrike" dirty="0">
                          <a:solidFill>
                            <a:srgbClr val="FFFFFF"/>
                          </a:solidFill>
                          <a:effectLst/>
                          <a:latin typeface="Calibri"/>
                        </a:rPr>
                        <a:t>876,622</a:t>
                      </a:r>
                    </a:p>
                  </a:txBody>
                  <a:tcPr marL="9525" marR="9525" marT="9525"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b"/>
                      <a:r>
                        <a:rPr lang="en-GB" sz="1600" b="1" i="0" u="none" strike="noStrike" dirty="0">
                          <a:solidFill>
                            <a:srgbClr val="FFFFFF"/>
                          </a:solidFill>
                          <a:effectLst/>
                          <a:latin typeface="Calibri"/>
                        </a:rPr>
                        <a:t>1,020,350</a:t>
                      </a:r>
                    </a:p>
                  </a:txBody>
                  <a:tcPr marL="9525" marR="9525" marT="9525"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extLst>
                  <a:ext uri="{0D108BD9-81ED-4DB2-BD59-A6C34878D82A}">
                    <a16:rowId xmlns:a16="http://schemas.microsoft.com/office/drawing/2014/main" val="2145441301"/>
                  </a:ext>
                </a:extLst>
              </a:tr>
            </a:tbl>
          </a:graphicData>
        </a:graphic>
      </p:graphicFrame>
    </p:spTree>
    <p:extLst>
      <p:ext uri="{BB962C8B-B14F-4D97-AF65-F5344CB8AC3E}">
        <p14:creationId xmlns:p14="http://schemas.microsoft.com/office/powerpoint/2010/main" val="4182546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ed Rectangle 53"/>
          <p:cNvSpPr/>
          <p:nvPr/>
        </p:nvSpPr>
        <p:spPr>
          <a:xfrm>
            <a:off x="518106" y="543720"/>
            <a:ext cx="8964996" cy="5526316"/>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defTabSz="914400" fontAlgn="base">
              <a:spcBef>
                <a:spcPct val="0"/>
              </a:spcBef>
              <a:spcAft>
                <a:spcPct val="0"/>
              </a:spcAft>
              <a:defRPr/>
            </a:pPr>
            <a:endParaRPr lang="en-GB" sz="1600" dirty="0">
              <a:solidFill>
                <a:prstClr val="black"/>
              </a:solidFill>
              <a:latin typeface="Calibri" pitchFamily="34" charset="0"/>
            </a:endParaRPr>
          </a:p>
        </p:txBody>
      </p:sp>
      <p:grpSp>
        <p:nvGrpSpPr>
          <p:cNvPr id="10" name="Group 9"/>
          <p:cNvGrpSpPr/>
          <p:nvPr/>
        </p:nvGrpSpPr>
        <p:grpSpPr>
          <a:xfrm>
            <a:off x="0" y="1"/>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TOP 10 FUNDS BY VALUE</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7</a:t>
              </a:r>
            </a:p>
          </p:txBody>
        </p:sp>
      </p:grpSp>
      <p:pic>
        <p:nvPicPr>
          <p:cNvPr id="4" name="Picture 3"/>
          <p:cNvPicPr>
            <a:picLocks noChangeAspect="1"/>
          </p:cNvPicPr>
          <p:nvPr/>
        </p:nvPicPr>
        <p:blipFill>
          <a:blip r:embed="rId2"/>
          <a:stretch>
            <a:fillRect/>
          </a:stretch>
        </p:blipFill>
        <p:spPr>
          <a:xfrm>
            <a:off x="56456" y="6288020"/>
            <a:ext cx="1733639" cy="501788"/>
          </a:xfrm>
          <a:prstGeom prst="rect">
            <a:avLst/>
          </a:prstGeom>
        </p:spPr>
      </p:pic>
      <p:pic>
        <p:nvPicPr>
          <p:cNvPr id="13" name="Picture 12"/>
          <p:cNvPicPr>
            <a:picLocks noChangeAspect="1"/>
          </p:cNvPicPr>
          <p:nvPr/>
        </p:nvPicPr>
        <p:blipFill>
          <a:blip r:embed="rId3"/>
          <a:stretch>
            <a:fillRect/>
          </a:stretch>
        </p:blipFill>
        <p:spPr>
          <a:xfrm>
            <a:off x="8906552" y="6070036"/>
            <a:ext cx="999448" cy="755680"/>
          </a:xfrm>
          <a:prstGeom prst="rect">
            <a:avLst/>
          </a:prstGeom>
        </p:spPr>
      </p:pic>
      <p:graphicFrame>
        <p:nvGraphicFramePr>
          <p:cNvPr id="2" name="Chart 1">
            <a:extLst>
              <a:ext uri="{FF2B5EF4-FFF2-40B4-BE49-F238E27FC236}">
                <a16:creationId xmlns:a16="http://schemas.microsoft.com/office/drawing/2014/main" id="{00000000-0008-0000-0000-000002000000}"/>
              </a:ext>
            </a:extLst>
          </p:cNvPr>
          <p:cNvGraphicFramePr>
            <a:graphicFrameLocks/>
          </p:cNvGraphicFramePr>
          <p:nvPr/>
        </p:nvGraphicFramePr>
        <p:xfrm>
          <a:off x="1042949" y="843382"/>
          <a:ext cx="7820102" cy="517123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0037649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13978" y="-20204"/>
            <a:ext cx="9892022"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TOP 10 FUNDS BY DONATIONS</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8</a:t>
              </a:r>
            </a:p>
          </p:txBody>
        </p:sp>
      </p:grpSp>
      <p:sp>
        <p:nvSpPr>
          <p:cNvPr id="7" name="Rounded Rectangle 6"/>
          <p:cNvSpPr/>
          <p:nvPr/>
        </p:nvSpPr>
        <p:spPr>
          <a:xfrm>
            <a:off x="169039" y="793448"/>
            <a:ext cx="9281325" cy="4291736"/>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dirty="0">
              <a:solidFill>
                <a:schemeClr val="tx1"/>
              </a:solidFill>
            </a:endParaRPr>
          </a:p>
        </p:txBody>
      </p:sp>
      <p:sp>
        <p:nvSpPr>
          <p:cNvPr id="5" name="Rounded Rectangle 4"/>
          <p:cNvSpPr/>
          <p:nvPr/>
        </p:nvSpPr>
        <p:spPr>
          <a:xfrm>
            <a:off x="1065284" y="5348681"/>
            <a:ext cx="7488832" cy="789803"/>
          </a:xfrm>
          <a:prstGeom prst="roundRect">
            <a:avLst/>
          </a:prstGeom>
          <a:ln>
            <a:solidFill>
              <a:schemeClr val="accent5">
                <a:lumMod val="50000"/>
              </a:schemeClr>
            </a:solidFill>
          </a:ln>
        </p:spPr>
        <p:style>
          <a:lnRef idx="2">
            <a:schemeClr val="accent3"/>
          </a:lnRef>
          <a:fillRef idx="1001">
            <a:schemeClr val="lt1"/>
          </a:fillRef>
          <a:effectRef idx="0">
            <a:schemeClr val="accent3"/>
          </a:effectRef>
          <a:fontRef idx="minor">
            <a:schemeClr val="dk1"/>
          </a:fontRef>
        </p:style>
        <p:txBody>
          <a:bodyPr lIns="91440" tIns="45720" rIns="91440" bIns="45720" rtlCol="0" anchor="ctr"/>
          <a:lstStyle/>
          <a:p>
            <a:pPr algn="ctr"/>
            <a:r>
              <a:rPr lang="en-GB" sz="1600" b="1" dirty="0">
                <a:solidFill>
                  <a:schemeClr val="bg2">
                    <a:lumMod val="50000"/>
                  </a:schemeClr>
                </a:solidFill>
              </a:rPr>
              <a:t>Top 10 funds by donations account for 70% of all donations received to date.</a:t>
            </a:r>
          </a:p>
        </p:txBody>
      </p:sp>
      <p:pic>
        <p:nvPicPr>
          <p:cNvPr id="4" name="Picture 3"/>
          <p:cNvPicPr>
            <a:picLocks noChangeAspect="1"/>
          </p:cNvPicPr>
          <p:nvPr/>
        </p:nvPicPr>
        <p:blipFill>
          <a:blip r:embed="rId3"/>
          <a:stretch>
            <a:fillRect/>
          </a:stretch>
        </p:blipFill>
        <p:spPr>
          <a:xfrm>
            <a:off x="56456" y="6253149"/>
            <a:ext cx="1733639" cy="571529"/>
          </a:xfrm>
          <a:prstGeom prst="rect">
            <a:avLst/>
          </a:prstGeom>
        </p:spPr>
      </p:pic>
      <p:pic>
        <p:nvPicPr>
          <p:cNvPr id="13" name="Picture 12"/>
          <p:cNvPicPr>
            <a:picLocks noChangeAspect="1"/>
          </p:cNvPicPr>
          <p:nvPr/>
        </p:nvPicPr>
        <p:blipFill>
          <a:blip r:embed="rId4"/>
          <a:stretch>
            <a:fillRect/>
          </a:stretch>
        </p:blipFill>
        <p:spPr>
          <a:xfrm>
            <a:off x="9032065" y="6138484"/>
            <a:ext cx="873935" cy="660780"/>
          </a:xfrm>
          <a:prstGeom prst="rect">
            <a:avLst/>
          </a:prstGeom>
        </p:spPr>
      </p:pic>
      <p:graphicFrame>
        <p:nvGraphicFramePr>
          <p:cNvPr id="6" name="Chart 5">
            <a:extLst>
              <a:ext uri="{FF2B5EF4-FFF2-40B4-BE49-F238E27FC236}">
                <a16:creationId xmlns:a16="http://schemas.microsoft.com/office/drawing/2014/main" id="{EB87BB9E-236A-4E08-8E32-69633A8BF701}"/>
              </a:ext>
            </a:extLst>
          </p:cNvPr>
          <p:cNvGraphicFramePr>
            <a:graphicFrameLocks/>
          </p:cNvGraphicFramePr>
          <p:nvPr>
            <p:extLst>
              <p:ext uri="{D42A27DB-BD31-4B8C-83A1-F6EECF244321}">
                <p14:modId xmlns:p14="http://schemas.microsoft.com/office/powerpoint/2010/main" val="3388665417"/>
              </p:ext>
            </p:extLst>
          </p:nvPr>
        </p:nvGraphicFramePr>
        <p:xfrm>
          <a:off x="1546024" y="1234416"/>
          <a:ext cx="6413702" cy="3445108"/>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6209143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ed Rectangle 53"/>
          <p:cNvSpPr/>
          <p:nvPr/>
        </p:nvSpPr>
        <p:spPr>
          <a:xfrm>
            <a:off x="272480" y="498820"/>
            <a:ext cx="9289032" cy="409900"/>
          </a:xfrm>
          <a:prstGeom prst="round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defRPr/>
            </a:pPr>
            <a:r>
              <a:rPr lang="en-GB" sz="1600" b="1" dirty="0">
                <a:solidFill>
                  <a:schemeClr val="bg2">
                    <a:lumMod val="50000"/>
                  </a:schemeClr>
                </a:solidFill>
                <a:latin typeface="Calibri" pitchFamily="34" charset="0"/>
              </a:rPr>
              <a:t>The 10 highest spending funds account for 80% of expenditure to date. </a:t>
            </a:r>
          </a:p>
        </p:txBody>
      </p:sp>
      <p:grpSp>
        <p:nvGrpSpPr>
          <p:cNvPr id="10" name="Group 9"/>
          <p:cNvGrpSpPr/>
          <p:nvPr/>
        </p:nvGrpSpPr>
        <p:grpSpPr>
          <a:xfrm>
            <a:off x="0" y="-13697"/>
            <a:ext cx="9947684" cy="404663"/>
            <a:chOff x="79067" y="1"/>
            <a:chExt cx="9906000" cy="404663"/>
          </a:xfrm>
        </p:grpSpPr>
        <p:sp>
          <p:nvSpPr>
            <p:cNvPr id="11" name="Subtitle 2"/>
            <p:cNvSpPr txBox="1">
              <a:spLocks/>
            </p:cNvSpPr>
            <p:nvPr/>
          </p:nvSpPr>
          <p:spPr>
            <a:xfrm>
              <a:off x="79067"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Highest spending funds</a:t>
              </a:r>
            </a:p>
          </p:txBody>
        </p:sp>
        <p:sp>
          <p:nvSpPr>
            <p:cNvPr id="12" name="TextBox 22"/>
            <p:cNvSpPr txBox="1">
              <a:spLocks noChangeArrowheads="1"/>
            </p:cNvSpPr>
            <p:nvPr/>
          </p:nvSpPr>
          <p:spPr bwMode="auto">
            <a:xfrm>
              <a:off x="9170276" y="94610"/>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9</a:t>
              </a:r>
            </a:p>
          </p:txBody>
        </p:sp>
      </p:grpSp>
      <p:sp>
        <p:nvSpPr>
          <p:cNvPr id="14" name="Rounded Rectangle 13"/>
          <p:cNvSpPr/>
          <p:nvPr/>
        </p:nvSpPr>
        <p:spPr>
          <a:xfrm>
            <a:off x="704528" y="1199109"/>
            <a:ext cx="8928992" cy="4962475"/>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dirty="0">
              <a:solidFill>
                <a:schemeClr val="tx1"/>
              </a:solidFill>
            </a:endParaRPr>
          </a:p>
        </p:txBody>
      </p:sp>
      <p:pic>
        <p:nvPicPr>
          <p:cNvPr id="4" name="Picture 3"/>
          <p:cNvPicPr>
            <a:picLocks noChangeAspect="1"/>
          </p:cNvPicPr>
          <p:nvPr/>
        </p:nvPicPr>
        <p:blipFill>
          <a:blip r:embed="rId3"/>
          <a:stretch>
            <a:fillRect/>
          </a:stretch>
        </p:blipFill>
        <p:spPr>
          <a:xfrm>
            <a:off x="8136" y="6249691"/>
            <a:ext cx="1733639" cy="571529"/>
          </a:xfrm>
          <a:prstGeom prst="rect">
            <a:avLst/>
          </a:prstGeom>
        </p:spPr>
      </p:pic>
      <p:pic>
        <p:nvPicPr>
          <p:cNvPr id="13" name="Picture 12"/>
          <p:cNvPicPr>
            <a:picLocks noChangeAspect="1"/>
          </p:cNvPicPr>
          <p:nvPr/>
        </p:nvPicPr>
        <p:blipFill>
          <a:blip r:embed="rId4"/>
          <a:stretch>
            <a:fillRect/>
          </a:stretch>
        </p:blipFill>
        <p:spPr>
          <a:xfrm>
            <a:off x="9067767" y="6161584"/>
            <a:ext cx="804538" cy="608309"/>
          </a:xfrm>
          <a:prstGeom prst="rect">
            <a:avLst/>
          </a:prstGeom>
        </p:spPr>
      </p:pic>
      <p:graphicFrame>
        <p:nvGraphicFramePr>
          <p:cNvPr id="2" name="Chart 1">
            <a:extLst>
              <a:ext uri="{FF2B5EF4-FFF2-40B4-BE49-F238E27FC236}">
                <a16:creationId xmlns:a16="http://schemas.microsoft.com/office/drawing/2014/main" id="{3E15CCD3-9911-44CC-8DA2-2FBF4C564B0C}"/>
              </a:ext>
            </a:extLst>
          </p:cNvPr>
          <p:cNvGraphicFramePr>
            <a:graphicFrameLocks/>
          </p:cNvGraphicFramePr>
          <p:nvPr>
            <p:extLst>
              <p:ext uri="{D42A27DB-BD31-4B8C-83A1-F6EECF244321}">
                <p14:modId xmlns:p14="http://schemas.microsoft.com/office/powerpoint/2010/main" val="2550630619"/>
              </p:ext>
            </p:extLst>
          </p:nvPr>
        </p:nvGraphicFramePr>
        <p:xfrm>
          <a:off x="1508045" y="1486249"/>
          <a:ext cx="7299284" cy="4169626"/>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57896390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91364C05E740499C9571A3B36EA4F1" ma:contentTypeVersion="4" ma:contentTypeDescription="Create a new document." ma:contentTypeScope="" ma:versionID="f26740972758cec492671e119c7a0463">
  <xsd:schema xmlns:xsd="http://www.w3.org/2001/XMLSchema" xmlns:xs="http://www.w3.org/2001/XMLSchema" xmlns:p="http://schemas.microsoft.com/office/2006/metadata/properties" xmlns:ns2="f2935e30-2235-4b94-bb56-06d758577b26" targetNamespace="http://schemas.microsoft.com/office/2006/metadata/properties" ma:root="true" ma:fieldsID="8b90cc99792cd31730a759c9ce42838e" ns2:_="">
    <xsd:import namespace="f2935e30-2235-4b94-bb56-06d758577b2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935e30-2235-4b94-bb56-06d758577b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2B9FDC3-9A4A-49DC-83B5-50903AE5514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935e30-2235-4b94-bb56-06d758577b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135E072-72BE-4ED4-BA92-A80B1311C415}">
  <ds:schemaRefs>
    <ds:schemaRef ds:uri="http://schemas.microsoft.com/sharepoint/v3/contenttype/forms"/>
  </ds:schemaRefs>
</ds:datastoreItem>
</file>

<file path=customXml/itemProps3.xml><?xml version="1.0" encoding="utf-8"?>
<ds:datastoreItem xmlns:ds="http://schemas.openxmlformats.org/officeDocument/2006/customXml" ds:itemID="{C5E44CC8-EB0F-4A58-B26D-EA569BC748D2}">
  <ds:schemaRefs>
    <ds:schemaRef ds:uri="http://schemas.microsoft.com/office/infopath/2007/PartnerControls"/>
    <ds:schemaRef ds:uri="http://schemas.microsoft.com/office/2006/documentManagement/types"/>
    <ds:schemaRef ds:uri="http://purl.org/dc/elements/1.1/"/>
    <ds:schemaRef ds:uri="http://purl.org/dc/dcmitype/"/>
    <ds:schemaRef ds:uri="http://www.w3.org/XML/1998/namespace"/>
    <ds:schemaRef ds:uri="http://purl.org/dc/terms/"/>
    <ds:schemaRef ds:uri="http://schemas.openxmlformats.org/package/2006/metadata/core-properties"/>
    <ds:schemaRef ds:uri="44db3db7-1523-4826-83fd-741d9b441697"/>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Office Theme</Template>
  <TotalTime>22821</TotalTime>
  <Words>2267</Words>
  <Application>Microsoft Office PowerPoint</Application>
  <PresentationFormat>A4 Paper (210x297 mm)</PresentationFormat>
  <Paragraphs>561</Paragraphs>
  <Slides>22</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Calibri Light</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Aaron Jones (ABM ULHB - Finance)</dc:creator>
  <cp:lastModifiedBy>Sophie Herbert (Swansea Bay UHB - Corporate Governance )</cp:lastModifiedBy>
  <cp:revision>1326</cp:revision>
  <cp:lastPrinted>2019-04-30T12:13:45Z</cp:lastPrinted>
  <dcterms:created xsi:type="dcterms:W3CDTF">2017-06-21T13:00:58Z</dcterms:created>
  <dcterms:modified xsi:type="dcterms:W3CDTF">2025-03-04T08:29:36Z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0x0101006391364C05E740499C9571A3B36EA4F1</vt:lpwstr>
  </property>
</Properties>
</file>