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14"/>
  </p:notesMasterIdLst>
  <p:sldIdLst>
    <p:sldId id="298" r:id="rId5"/>
    <p:sldId id="316" r:id="rId6"/>
    <p:sldId id="320" r:id="rId7"/>
    <p:sldId id="317" r:id="rId8"/>
    <p:sldId id="303" r:id="rId9"/>
    <p:sldId id="319" r:id="rId10"/>
    <p:sldId id="321" r:id="rId11"/>
    <p:sldId id="318" r:id="rId12"/>
    <p:sldId id="312"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DE1E7"/>
    <a:srgbClr val="35496E"/>
    <a:srgbClr val="FFD55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434"/>
    <p:restoredTop sz="94731"/>
  </p:normalViewPr>
  <p:slideViewPr>
    <p:cSldViewPr snapToGrid="0">
      <p:cViewPr varScale="1">
        <p:scale>
          <a:sx n="107" d="100"/>
          <a:sy n="107" d="100"/>
        </p:scale>
        <p:origin x="612"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presProps" Target="presProps.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32EA4BB-BA15-4E06-90DD-9F903C7A8494}" type="datetimeFigureOut">
              <a:rPr lang="en-GB" smtClean="0"/>
              <a:t>04/06/2026</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97F782A-EB26-4A36-B0D1-A863F85CCAF6}" type="slidenum">
              <a:rPr lang="en-GB" smtClean="0"/>
              <a:t>‹#›</a:t>
            </a:fld>
            <a:endParaRPr lang="en-GB"/>
          </a:p>
        </p:txBody>
      </p:sp>
    </p:spTree>
    <p:extLst>
      <p:ext uri="{BB962C8B-B14F-4D97-AF65-F5344CB8AC3E}">
        <p14:creationId xmlns:p14="http://schemas.microsoft.com/office/powerpoint/2010/main" val="249979658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sv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6.sv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8D08EC-A7EA-2C9B-FD7B-6452A6A72206}"/>
              </a:ext>
            </a:extLst>
          </p:cNvPr>
          <p:cNvSpPr>
            <a:spLocks noGrp="1"/>
          </p:cNvSpPr>
          <p:nvPr>
            <p:ph type="ctrTitle"/>
          </p:nvPr>
        </p:nvSpPr>
        <p:spPr>
          <a:xfrm>
            <a:off x="900000" y="1368000"/>
            <a:ext cx="4983007" cy="1474002"/>
          </a:xfrm>
        </p:spPr>
        <p:txBody>
          <a:bodyPr anchor="b" anchorCtr="0"/>
          <a:lstStyle>
            <a:lvl1pPr algn="l">
              <a:defRPr sz="4000" b="1">
                <a:solidFill>
                  <a:schemeClr val="bg1"/>
                </a:solidFill>
              </a:defRPr>
            </a:lvl1pPr>
          </a:lstStyle>
          <a:p>
            <a:r>
              <a:rPr lang="en-GB" dirty="0"/>
              <a:t>Click to edit Master title style</a:t>
            </a:r>
            <a:endParaRPr lang="en-US" dirty="0"/>
          </a:p>
        </p:txBody>
      </p:sp>
      <p:sp>
        <p:nvSpPr>
          <p:cNvPr id="3" name="Subtitle 2">
            <a:extLst>
              <a:ext uri="{FF2B5EF4-FFF2-40B4-BE49-F238E27FC236}">
                <a16:creationId xmlns:a16="http://schemas.microsoft.com/office/drawing/2014/main" id="{2ADD9497-854D-7924-E9EE-C0E0BED6F65B}"/>
              </a:ext>
            </a:extLst>
          </p:cNvPr>
          <p:cNvSpPr>
            <a:spLocks noGrp="1"/>
          </p:cNvSpPr>
          <p:nvPr>
            <p:ph type="subTitle" idx="1"/>
          </p:nvPr>
        </p:nvSpPr>
        <p:spPr>
          <a:xfrm>
            <a:off x="900000" y="3060000"/>
            <a:ext cx="4983007" cy="1101769"/>
          </a:xfrm>
        </p:spPr>
        <p:txBody>
          <a:bodyPr anchor="t" anchorCtr="0"/>
          <a:lstStyle>
            <a:lvl1pPr marL="0" indent="0" algn="l">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Click to edit Master subtitle style</a:t>
            </a:r>
            <a:endParaRPr lang="en-US" dirty="0"/>
          </a:p>
        </p:txBody>
      </p:sp>
      <p:pic>
        <p:nvPicPr>
          <p:cNvPr id="8" name="Graphic 7">
            <a:extLst>
              <a:ext uri="{FF2B5EF4-FFF2-40B4-BE49-F238E27FC236}">
                <a16:creationId xmlns:a16="http://schemas.microsoft.com/office/drawing/2014/main" id="{294C3370-28D8-89A1-21AC-92701DE19A3D}"/>
              </a:ext>
            </a:extLst>
          </p:cNvPr>
          <p:cNvPicPr>
            <a:picLocks noChangeAspect="1"/>
          </p:cNvPicPr>
          <p:nvPr userDrawn="1"/>
        </p:nvPicPr>
        <p:blipFill>
          <a:blip r:embed="rId3">
            <a:extLst>
              <a:ext uri="{96DAC541-7B7A-43D3-8B79-37D633B846F1}">
                <asvg:svgBlip xmlns:asvg="http://schemas.microsoft.com/office/drawing/2016/SVG/main" r:embed="rId4"/>
              </a:ext>
            </a:extLst>
          </a:blip>
          <a:srcRect/>
          <a:stretch/>
        </p:blipFill>
        <p:spPr>
          <a:xfrm>
            <a:off x="900000" y="4747097"/>
            <a:ext cx="2990773" cy="1166318"/>
          </a:xfrm>
          <a:prstGeom prst="rect">
            <a:avLst/>
          </a:prstGeom>
        </p:spPr>
      </p:pic>
    </p:spTree>
    <p:extLst>
      <p:ext uri="{BB962C8B-B14F-4D97-AF65-F5344CB8AC3E}">
        <p14:creationId xmlns:p14="http://schemas.microsoft.com/office/powerpoint/2010/main" val="40113843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v2">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8D08EC-A7EA-2C9B-FD7B-6452A6A72206}"/>
              </a:ext>
            </a:extLst>
          </p:cNvPr>
          <p:cNvSpPr>
            <a:spLocks noGrp="1"/>
          </p:cNvSpPr>
          <p:nvPr>
            <p:ph type="ctrTitle"/>
          </p:nvPr>
        </p:nvSpPr>
        <p:spPr>
          <a:xfrm>
            <a:off x="900000" y="1368000"/>
            <a:ext cx="6591470" cy="1474002"/>
          </a:xfrm>
        </p:spPr>
        <p:txBody>
          <a:bodyPr anchor="b" anchorCtr="0"/>
          <a:lstStyle>
            <a:lvl1pPr algn="l">
              <a:defRPr sz="4000" b="1">
                <a:solidFill>
                  <a:schemeClr val="tx1"/>
                </a:solidFill>
              </a:defRPr>
            </a:lvl1pPr>
          </a:lstStyle>
          <a:p>
            <a:r>
              <a:rPr lang="en-GB" dirty="0"/>
              <a:t>Click to edit Master title style</a:t>
            </a:r>
            <a:endParaRPr lang="en-US" dirty="0"/>
          </a:p>
        </p:txBody>
      </p:sp>
      <p:sp>
        <p:nvSpPr>
          <p:cNvPr id="3" name="Subtitle 2">
            <a:extLst>
              <a:ext uri="{FF2B5EF4-FFF2-40B4-BE49-F238E27FC236}">
                <a16:creationId xmlns:a16="http://schemas.microsoft.com/office/drawing/2014/main" id="{2ADD9497-854D-7924-E9EE-C0E0BED6F65B}"/>
              </a:ext>
            </a:extLst>
          </p:cNvPr>
          <p:cNvSpPr>
            <a:spLocks noGrp="1"/>
          </p:cNvSpPr>
          <p:nvPr>
            <p:ph type="subTitle" idx="1"/>
          </p:nvPr>
        </p:nvSpPr>
        <p:spPr>
          <a:xfrm>
            <a:off x="899999" y="3060000"/>
            <a:ext cx="6591469" cy="1101769"/>
          </a:xfrm>
        </p:spPr>
        <p:txBody>
          <a:bodyPr anchor="t" anchorCtr="0"/>
          <a:lstStyle>
            <a:lvl1pPr marL="0" indent="0" algn="l">
              <a:buNone/>
              <a:defRPr sz="24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Click to edit Master subtitle style</a:t>
            </a:r>
            <a:endParaRPr lang="en-US" dirty="0"/>
          </a:p>
        </p:txBody>
      </p:sp>
      <p:pic>
        <p:nvPicPr>
          <p:cNvPr id="4" name="Graphic 3">
            <a:extLst>
              <a:ext uri="{FF2B5EF4-FFF2-40B4-BE49-F238E27FC236}">
                <a16:creationId xmlns:a16="http://schemas.microsoft.com/office/drawing/2014/main" id="{34175CAA-31B5-77FA-734C-3908550A2A29}"/>
              </a:ext>
            </a:extLst>
          </p:cNvPr>
          <p:cNvPicPr>
            <a:picLocks noChangeAspect="1"/>
          </p:cNvPicPr>
          <p:nvPr userDrawn="1"/>
        </p:nvPicPr>
        <p:blipFill>
          <a:blip r:embed="rId3">
            <a:extLst>
              <a:ext uri="{96DAC541-7B7A-43D3-8B79-37D633B846F1}">
                <asvg:svgBlip xmlns:asvg="http://schemas.microsoft.com/office/drawing/2016/SVG/main" r:embed="rId4"/>
              </a:ext>
            </a:extLst>
          </a:blip>
          <a:srcRect/>
          <a:stretch/>
        </p:blipFill>
        <p:spPr>
          <a:xfrm>
            <a:off x="753051" y="4603877"/>
            <a:ext cx="3438704" cy="1477433"/>
          </a:xfrm>
          <a:prstGeom prst="rect">
            <a:avLst/>
          </a:prstGeom>
        </p:spPr>
      </p:pic>
    </p:spTree>
    <p:extLst>
      <p:ext uri="{BB962C8B-B14F-4D97-AF65-F5344CB8AC3E}">
        <p14:creationId xmlns:p14="http://schemas.microsoft.com/office/powerpoint/2010/main" val="31999490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8" name="Graphic 7">
            <a:extLst>
              <a:ext uri="{FF2B5EF4-FFF2-40B4-BE49-F238E27FC236}">
                <a16:creationId xmlns:a16="http://schemas.microsoft.com/office/drawing/2014/main" id="{748C7A93-B269-12A5-9B3F-C09D71E562CF}"/>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9266934" y="4212453"/>
            <a:ext cx="3384674" cy="3282108"/>
          </a:xfrm>
          <a:prstGeom prst="rect">
            <a:avLst/>
          </a:prstGeom>
        </p:spPr>
      </p:pic>
      <p:sp>
        <p:nvSpPr>
          <p:cNvPr id="2" name="Title 1">
            <a:extLst>
              <a:ext uri="{FF2B5EF4-FFF2-40B4-BE49-F238E27FC236}">
                <a16:creationId xmlns:a16="http://schemas.microsoft.com/office/drawing/2014/main" id="{315E9A2A-7084-7283-C553-9488968FDAC6}"/>
              </a:ext>
            </a:extLst>
          </p:cNvPr>
          <p:cNvSpPr>
            <a:spLocks noGrp="1"/>
          </p:cNvSpPr>
          <p:nvPr>
            <p:ph type="title"/>
          </p:nvPr>
        </p:nvSpPr>
        <p:spPr>
          <a:xfrm>
            <a:off x="720000" y="720000"/>
            <a:ext cx="10515600" cy="1141073"/>
          </a:xfrm>
        </p:spPr>
        <p:txBody>
          <a:bodyPr/>
          <a:lstStyle>
            <a:lvl1pPr>
              <a:defRPr sz="2800" b="1" i="0">
                <a:latin typeface="Arial" panose="020B0604020202020204" pitchFamily="34" charset="0"/>
                <a:cs typeface="Arial" panose="020B0604020202020204" pitchFamily="34" charset="0"/>
              </a:defRPr>
            </a:lvl1pPr>
          </a:lstStyle>
          <a:p>
            <a:r>
              <a:rPr lang="en-GB" dirty="0"/>
              <a:t>Click to edit Master title style</a:t>
            </a:r>
            <a:endParaRPr lang="en-US" dirty="0"/>
          </a:p>
        </p:txBody>
      </p:sp>
      <p:sp>
        <p:nvSpPr>
          <p:cNvPr id="3" name="Content Placeholder 2">
            <a:extLst>
              <a:ext uri="{FF2B5EF4-FFF2-40B4-BE49-F238E27FC236}">
                <a16:creationId xmlns:a16="http://schemas.microsoft.com/office/drawing/2014/main" id="{F4249A87-CD65-45ED-4A98-D99064451844}"/>
              </a:ext>
            </a:extLst>
          </p:cNvPr>
          <p:cNvSpPr>
            <a:spLocks noGrp="1"/>
          </p:cNvSpPr>
          <p:nvPr>
            <p:ph idx="1"/>
          </p:nvPr>
        </p:nvSpPr>
        <p:spPr>
          <a:xfrm>
            <a:off x="720000" y="1872000"/>
            <a:ext cx="8170612" cy="4186072"/>
          </a:xfrm>
        </p:spPr>
        <p:txBody>
          <a:bodyPr wrap="square"/>
          <a:lstStyle>
            <a:lvl1pPr>
              <a:spcAft>
                <a:spcPts val="1400"/>
              </a:spcAft>
              <a:defRPr/>
            </a:lvl1pPr>
            <a:lvl2pPr>
              <a:spcAft>
                <a:spcPts val="1400"/>
              </a:spcAft>
              <a:defRPr/>
            </a:lvl2pPr>
            <a:lvl3pPr>
              <a:spcAft>
                <a:spcPts val="1400"/>
              </a:spcAft>
              <a:defRPr/>
            </a:lvl3pPr>
            <a:lvl4pPr>
              <a:spcAft>
                <a:spcPts val="1400"/>
              </a:spcAft>
              <a:defRPr/>
            </a:lvl4pPr>
            <a:lvl5pPr>
              <a:spcAft>
                <a:spcPts val="1400"/>
              </a:spcAft>
              <a:defRPr b="1"/>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extLst>
      <p:ext uri="{BB962C8B-B14F-4D97-AF65-F5344CB8AC3E}">
        <p14:creationId xmlns:p14="http://schemas.microsoft.com/office/powerpoint/2010/main" val="367522482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2_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5E9A2A-7084-7283-C553-9488968FDAC6}"/>
              </a:ext>
            </a:extLst>
          </p:cNvPr>
          <p:cNvSpPr>
            <a:spLocks noGrp="1"/>
          </p:cNvSpPr>
          <p:nvPr>
            <p:ph type="title"/>
          </p:nvPr>
        </p:nvSpPr>
        <p:spPr>
          <a:xfrm>
            <a:off x="720000" y="720000"/>
            <a:ext cx="7836978" cy="555644"/>
          </a:xfrm>
        </p:spPr>
        <p:txBody>
          <a:bodyPr/>
          <a:lstStyle>
            <a:lvl1pPr>
              <a:defRPr sz="2800" b="1" i="0">
                <a:latin typeface="Arial" panose="020B0604020202020204" pitchFamily="34" charset="0"/>
                <a:cs typeface="Arial" panose="020B0604020202020204" pitchFamily="34" charset="0"/>
              </a:defRPr>
            </a:lvl1pPr>
          </a:lstStyle>
          <a:p>
            <a:r>
              <a:rPr lang="en-GB" dirty="0"/>
              <a:t>Click to edit Master title style</a:t>
            </a:r>
            <a:endParaRPr lang="en-US" dirty="0"/>
          </a:p>
        </p:txBody>
      </p:sp>
      <p:sp>
        <p:nvSpPr>
          <p:cNvPr id="3" name="Content Placeholder 2">
            <a:extLst>
              <a:ext uri="{FF2B5EF4-FFF2-40B4-BE49-F238E27FC236}">
                <a16:creationId xmlns:a16="http://schemas.microsoft.com/office/drawing/2014/main" id="{F4249A87-CD65-45ED-4A98-D99064451844}"/>
              </a:ext>
            </a:extLst>
          </p:cNvPr>
          <p:cNvSpPr>
            <a:spLocks noGrp="1"/>
          </p:cNvSpPr>
          <p:nvPr>
            <p:ph idx="1"/>
          </p:nvPr>
        </p:nvSpPr>
        <p:spPr>
          <a:xfrm>
            <a:off x="720000" y="1872000"/>
            <a:ext cx="8170612" cy="4186072"/>
          </a:xfrm>
        </p:spPr>
        <p:txBody>
          <a:bodyPr/>
          <a:lstStyle>
            <a:lvl1pPr>
              <a:spcAft>
                <a:spcPts val="1400"/>
              </a:spcAft>
              <a:defRPr/>
            </a:lvl1pPr>
            <a:lvl2pPr>
              <a:spcAft>
                <a:spcPts val="1400"/>
              </a:spcAft>
              <a:defRPr/>
            </a:lvl2pPr>
            <a:lvl3pPr>
              <a:spcAft>
                <a:spcPts val="1400"/>
              </a:spcAft>
              <a:defRPr/>
            </a:lvl3pPr>
            <a:lvl4pPr>
              <a:spcAft>
                <a:spcPts val="1400"/>
              </a:spcAft>
              <a:defRPr/>
            </a:lvl4pPr>
            <a:lvl5pPr>
              <a:spcAft>
                <a:spcPts val="1400"/>
              </a:spcAft>
              <a:defRPr b="1"/>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4" name="Oval 3">
            <a:extLst>
              <a:ext uri="{FF2B5EF4-FFF2-40B4-BE49-F238E27FC236}">
                <a16:creationId xmlns:a16="http://schemas.microsoft.com/office/drawing/2014/main" id="{8BCB3247-371B-7588-3D06-1DE139C659C4}"/>
              </a:ext>
            </a:extLst>
          </p:cNvPr>
          <p:cNvSpPr/>
          <p:nvPr userDrawn="1"/>
        </p:nvSpPr>
        <p:spPr>
          <a:xfrm>
            <a:off x="8969599" y="-714455"/>
            <a:ext cx="2115239" cy="2115239"/>
          </a:xfrm>
          <a:prstGeom prst="ellipse">
            <a:avLst/>
          </a:prstGeom>
          <a:solidFill>
            <a:srgbClr val="FFD550">
              <a:alpha val="50321"/>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al 4">
            <a:extLst>
              <a:ext uri="{FF2B5EF4-FFF2-40B4-BE49-F238E27FC236}">
                <a16:creationId xmlns:a16="http://schemas.microsoft.com/office/drawing/2014/main" id="{AE8B4F41-BEA8-8FF8-B451-D0797B7C687C}"/>
              </a:ext>
            </a:extLst>
          </p:cNvPr>
          <p:cNvSpPr/>
          <p:nvPr userDrawn="1"/>
        </p:nvSpPr>
        <p:spPr>
          <a:xfrm>
            <a:off x="10027219" y="4603969"/>
            <a:ext cx="3646584" cy="3646584"/>
          </a:xfrm>
          <a:prstGeom prst="ellipse">
            <a:avLst/>
          </a:prstGeom>
          <a:solidFill>
            <a:schemeClr val="accent5">
              <a:alpha val="50321"/>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a:extLst>
              <a:ext uri="{FF2B5EF4-FFF2-40B4-BE49-F238E27FC236}">
                <a16:creationId xmlns:a16="http://schemas.microsoft.com/office/drawing/2014/main" id="{6F4DECF8-4C13-3DAC-5E10-0DD8C5E39EEA}"/>
              </a:ext>
            </a:extLst>
          </p:cNvPr>
          <p:cNvSpPr/>
          <p:nvPr userDrawn="1"/>
        </p:nvSpPr>
        <p:spPr>
          <a:xfrm>
            <a:off x="10800914" y="1539500"/>
            <a:ext cx="2099193" cy="2099193"/>
          </a:xfrm>
          <a:prstGeom prst="ellipse">
            <a:avLst/>
          </a:prstGeom>
          <a:solidFill>
            <a:schemeClr val="accent4">
              <a:alpha val="50321"/>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a:extLst>
              <a:ext uri="{FF2B5EF4-FFF2-40B4-BE49-F238E27FC236}">
                <a16:creationId xmlns:a16="http://schemas.microsoft.com/office/drawing/2014/main" id="{6E730C02-6E08-7246-410C-2CEC4CF750B2}"/>
              </a:ext>
            </a:extLst>
          </p:cNvPr>
          <p:cNvSpPr/>
          <p:nvPr userDrawn="1"/>
        </p:nvSpPr>
        <p:spPr>
          <a:xfrm>
            <a:off x="8173154" y="5601308"/>
            <a:ext cx="913527" cy="913527"/>
          </a:xfrm>
          <a:prstGeom prst="ellipse">
            <a:avLst/>
          </a:prstGeom>
          <a:solidFill>
            <a:schemeClr val="accent3">
              <a:alpha val="50321"/>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a:extLst>
              <a:ext uri="{FF2B5EF4-FFF2-40B4-BE49-F238E27FC236}">
                <a16:creationId xmlns:a16="http://schemas.microsoft.com/office/drawing/2014/main" id="{E71AAD75-194A-1FE7-1047-92ADA70231C5}"/>
              </a:ext>
            </a:extLst>
          </p:cNvPr>
          <p:cNvSpPr/>
          <p:nvPr userDrawn="1"/>
        </p:nvSpPr>
        <p:spPr>
          <a:xfrm>
            <a:off x="6242383" y="6138000"/>
            <a:ext cx="1633196" cy="1633196"/>
          </a:xfrm>
          <a:prstGeom prst="ellipse">
            <a:avLst/>
          </a:prstGeom>
          <a:solidFill>
            <a:schemeClr val="accent2">
              <a:alpha val="50321"/>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5082212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1_Title and Content">
    <p:bg>
      <p:bgPr>
        <a:solidFill>
          <a:schemeClr val="tx1">
            <a:alpha val="9774"/>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5E9A2A-7084-7283-C553-9488968FDAC6}"/>
              </a:ext>
            </a:extLst>
          </p:cNvPr>
          <p:cNvSpPr>
            <a:spLocks noGrp="1"/>
          </p:cNvSpPr>
          <p:nvPr>
            <p:ph type="title"/>
          </p:nvPr>
        </p:nvSpPr>
        <p:spPr>
          <a:xfrm>
            <a:off x="720000" y="720000"/>
            <a:ext cx="8435017" cy="786071"/>
          </a:xfrm>
        </p:spPr>
        <p:txBody>
          <a:bodyPr/>
          <a:lstStyle>
            <a:lvl1pPr>
              <a:defRPr sz="2800"/>
            </a:lvl1pPr>
          </a:lstStyle>
          <a:p>
            <a:r>
              <a:rPr lang="en-GB" dirty="0"/>
              <a:t>Click to edit Master title style</a:t>
            </a:r>
            <a:endParaRPr lang="en-US" dirty="0"/>
          </a:p>
        </p:txBody>
      </p:sp>
      <p:sp>
        <p:nvSpPr>
          <p:cNvPr id="3" name="Content Placeholder 2">
            <a:extLst>
              <a:ext uri="{FF2B5EF4-FFF2-40B4-BE49-F238E27FC236}">
                <a16:creationId xmlns:a16="http://schemas.microsoft.com/office/drawing/2014/main" id="{F4249A87-CD65-45ED-4A98-D99064451844}"/>
              </a:ext>
            </a:extLst>
          </p:cNvPr>
          <p:cNvSpPr>
            <a:spLocks noGrp="1"/>
          </p:cNvSpPr>
          <p:nvPr>
            <p:ph idx="1"/>
          </p:nvPr>
        </p:nvSpPr>
        <p:spPr>
          <a:xfrm>
            <a:off x="719999" y="1872000"/>
            <a:ext cx="7068537" cy="3866250"/>
          </a:xfrm>
        </p:spPr>
        <p:txBody>
          <a:bodyPr/>
          <a:lstStyle>
            <a:lvl1pPr>
              <a:spcAft>
                <a:spcPts val="1000"/>
              </a:spcAft>
              <a:defRPr/>
            </a:lvl1pPr>
            <a:lvl2pPr>
              <a:spcAft>
                <a:spcPts val="1000"/>
              </a:spcAft>
              <a:defRPr/>
            </a:lvl2pPr>
            <a:lvl3pPr>
              <a:spcAft>
                <a:spcPts val="1000"/>
              </a:spcAft>
              <a:defRPr/>
            </a:lvl3pPr>
            <a:lvl4pPr>
              <a:spcAft>
                <a:spcPts val="1000"/>
              </a:spcAft>
              <a:defRPr/>
            </a:lvl4pPr>
            <a:lvl5pPr>
              <a:spcAft>
                <a:spcPts val="1000"/>
              </a:spcAft>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pic>
        <p:nvPicPr>
          <p:cNvPr id="10" name="Graphic 9">
            <a:extLst>
              <a:ext uri="{FF2B5EF4-FFF2-40B4-BE49-F238E27FC236}">
                <a16:creationId xmlns:a16="http://schemas.microsoft.com/office/drawing/2014/main" id="{357C43C3-B831-3FA2-13D9-D24FB907E541}"/>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7906870" y="870339"/>
            <a:ext cx="9433173" cy="9161167"/>
          </a:xfrm>
          <a:prstGeom prst="rect">
            <a:avLst/>
          </a:prstGeom>
        </p:spPr>
      </p:pic>
    </p:spTree>
    <p:extLst>
      <p:ext uri="{BB962C8B-B14F-4D97-AF65-F5344CB8AC3E}">
        <p14:creationId xmlns:p14="http://schemas.microsoft.com/office/powerpoint/2010/main" val="316534464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D81734-9A8B-E726-FC0F-C54F57A70999}"/>
              </a:ext>
            </a:extLst>
          </p:cNvPr>
          <p:cNvSpPr>
            <a:spLocks noGrp="1"/>
          </p:cNvSpPr>
          <p:nvPr>
            <p:ph type="title"/>
          </p:nvPr>
        </p:nvSpPr>
        <p:spPr>
          <a:xfrm>
            <a:off x="720000" y="720001"/>
            <a:ext cx="8006311" cy="521778"/>
          </a:xfrm>
        </p:spPr>
        <p:txBody>
          <a:bodyPr/>
          <a:lstStyle>
            <a:lvl1pPr>
              <a:defRPr sz="2400"/>
            </a:lvl1pPr>
          </a:lstStyle>
          <a:p>
            <a:r>
              <a:rPr lang="en-GB" dirty="0"/>
              <a:t>Click to edit Master title style</a:t>
            </a:r>
            <a:endParaRPr lang="en-US" dirty="0"/>
          </a:p>
        </p:txBody>
      </p:sp>
      <p:sp>
        <p:nvSpPr>
          <p:cNvPr id="3" name="Content Placeholder 2">
            <a:extLst>
              <a:ext uri="{FF2B5EF4-FFF2-40B4-BE49-F238E27FC236}">
                <a16:creationId xmlns:a16="http://schemas.microsoft.com/office/drawing/2014/main" id="{46D849B6-D6A8-90C1-E2A1-CAE6E7DA0220}"/>
              </a:ext>
            </a:extLst>
          </p:cNvPr>
          <p:cNvSpPr>
            <a:spLocks noGrp="1"/>
          </p:cNvSpPr>
          <p:nvPr>
            <p:ph sz="half" idx="1"/>
          </p:nvPr>
        </p:nvSpPr>
        <p:spPr>
          <a:xfrm>
            <a:off x="720001" y="1825625"/>
            <a:ext cx="3780000" cy="4351338"/>
          </a:xfrm>
        </p:spPr>
        <p:txBody>
          <a:bodyPr wrap="square"/>
          <a:lstStyle>
            <a:lvl1pPr>
              <a:defRPr sz="1600"/>
            </a:lvl1pPr>
            <a:lvl2pPr>
              <a:defRPr sz="1600"/>
            </a:lvl2pPr>
            <a:lvl3pPr>
              <a:defRPr sz="1600"/>
            </a:lvl3pPr>
            <a:lvl4pPr>
              <a:defRPr sz="1600"/>
            </a:lvl4pPr>
            <a:lvl5pPr>
              <a:defRPr sz="1600"/>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4" name="Content Placeholder 3">
            <a:extLst>
              <a:ext uri="{FF2B5EF4-FFF2-40B4-BE49-F238E27FC236}">
                <a16:creationId xmlns:a16="http://schemas.microsoft.com/office/drawing/2014/main" id="{B87683BE-E22C-F39D-7ABC-87AFC7958B1F}"/>
              </a:ext>
            </a:extLst>
          </p:cNvPr>
          <p:cNvSpPr>
            <a:spLocks noGrp="1"/>
          </p:cNvSpPr>
          <p:nvPr>
            <p:ph sz="half" idx="2"/>
          </p:nvPr>
        </p:nvSpPr>
        <p:spPr>
          <a:xfrm>
            <a:off x="4986548" y="1825625"/>
            <a:ext cx="3780000" cy="4351338"/>
          </a:xfrm>
        </p:spPr>
        <p:txBody>
          <a:bodyPr wrap="square"/>
          <a:lstStyle>
            <a:lvl1pPr>
              <a:defRPr sz="1600"/>
            </a:lvl1pPr>
            <a:lvl2pPr>
              <a:defRPr sz="1600"/>
            </a:lvl2pPr>
            <a:lvl3pPr>
              <a:defRPr sz="1600"/>
            </a:lvl3pPr>
            <a:lvl4pPr>
              <a:defRPr sz="1600"/>
            </a:lvl4pPr>
            <a:lvl5pPr>
              <a:defRPr sz="1600"/>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5" name="Oval 4">
            <a:extLst>
              <a:ext uri="{FF2B5EF4-FFF2-40B4-BE49-F238E27FC236}">
                <a16:creationId xmlns:a16="http://schemas.microsoft.com/office/drawing/2014/main" id="{6BC5D1AF-88A3-D7A8-4FB2-596AA8B0A47B}"/>
              </a:ext>
            </a:extLst>
          </p:cNvPr>
          <p:cNvSpPr/>
          <p:nvPr userDrawn="1"/>
        </p:nvSpPr>
        <p:spPr>
          <a:xfrm>
            <a:off x="8969599" y="-714455"/>
            <a:ext cx="2115239" cy="2115239"/>
          </a:xfrm>
          <a:prstGeom prst="ellipse">
            <a:avLst/>
          </a:prstGeom>
          <a:solidFill>
            <a:srgbClr val="FFD550">
              <a:alpha val="50321"/>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a:extLst>
              <a:ext uri="{FF2B5EF4-FFF2-40B4-BE49-F238E27FC236}">
                <a16:creationId xmlns:a16="http://schemas.microsoft.com/office/drawing/2014/main" id="{80C581C1-8855-5E2B-DFD1-0A1B3578F46D}"/>
              </a:ext>
            </a:extLst>
          </p:cNvPr>
          <p:cNvSpPr/>
          <p:nvPr userDrawn="1"/>
        </p:nvSpPr>
        <p:spPr>
          <a:xfrm>
            <a:off x="10027219" y="4603969"/>
            <a:ext cx="3646584" cy="3646584"/>
          </a:xfrm>
          <a:prstGeom prst="ellipse">
            <a:avLst/>
          </a:prstGeom>
          <a:solidFill>
            <a:schemeClr val="accent5">
              <a:alpha val="50321"/>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a:extLst>
              <a:ext uri="{FF2B5EF4-FFF2-40B4-BE49-F238E27FC236}">
                <a16:creationId xmlns:a16="http://schemas.microsoft.com/office/drawing/2014/main" id="{A28701B6-11C6-90B6-8B63-CB2C64CD4ED2}"/>
              </a:ext>
            </a:extLst>
          </p:cNvPr>
          <p:cNvSpPr/>
          <p:nvPr userDrawn="1"/>
        </p:nvSpPr>
        <p:spPr>
          <a:xfrm>
            <a:off x="10800914" y="1539500"/>
            <a:ext cx="2099193" cy="2099193"/>
          </a:xfrm>
          <a:prstGeom prst="ellipse">
            <a:avLst/>
          </a:prstGeom>
          <a:solidFill>
            <a:schemeClr val="accent4">
              <a:alpha val="50321"/>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a:extLst>
              <a:ext uri="{FF2B5EF4-FFF2-40B4-BE49-F238E27FC236}">
                <a16:creationId xmlns:a16="http://schemas.microsoft.com/office/drawing/2014/main" id="{D07D9124-21B4-68E3-EA88-A629A61285FB}"/>
              </a:ext>
            </a:extLst>
          </p:cNvPr>
          <p:cNvSpPr/>
          <p:nvPr userDrawn="1"/>
        </p:nvSpPr>
        <p:spPr>
          <a:xfrm>
            <a:off x="8173154" y="5601308"/>
            <a:ext cx="913527" cy="913527"/>
          </a:xfrm>
          <a:prstGeom prst="ellipse">
            <a:avLst/>
          </a:prstGeom>
          <a:solidFill>
            <a:schemeClr val="accent3">
              <a:alpha val="50321"/>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a:extLst>
              <a:ext uri="{FF2B5EF4-FFF2-40B4-BE49-F238E27FC236}">
                <a16:creationId xmlns:a16="http://schemas.microsoft.com/office/drawing/2014/main" id="{8A2C5575-3A82-37B8-B011-64DF23BE20F7}"/>
              </a:ext>
            </a:extLst>
          </p:cNvPr>
          <p:cNvSpPr/>
          <p:nvPr userDrawn="1"/>
        </p:nvSpPr>
        <p:spPr>
          <a:xfrm>
            <a:off x="6242383" y="6138000"/>
            <a:ext cx="1633196" cy="1633196"/>
          </a:xfrm>
          <a:prstGeom prst="ellipse">
            <a:avLst/>
          </a:prstGeom>
          <a:solidFill>
            <a:schemeClr val="accent2">
              <a:alpha val="50321"/>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6725866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6/4/2026</a:t>
            </a:fld>
            <a:endParaRPr lang="en-US"/>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extLst>
      <p:ext uri="{BB962C8B-B14F-4D97-AF65-F5344CB8AC3E}">
        <p14:creationId xmlns:p14="http://schemas.microsoft.com/office/powerpoint/2010/main" val="60267956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9585D0F-FC6B-CC60-61FB-5B095BFD3183}"/>
              </a:ext>
            </a:extLst>
          </p:cNvPr>
          <p:cNvSpPr>
            <a:spLocks noGrp="1"/>
          </p:cNvSpPr>
          <p:nvPr>
            <p:ph type="title"/>
          </p:nvPr>
        </p:nvSpPr>
        <p:spPr>
          <a:xfrm>
            <a:off x="720000" y="720000"/>
            <a:ext cx="10515600" cy="1325563"/>
          </a:xfrm>
          <a:prstGeom prst="rect">
            <a:avLst/>
          </a:prstGeom>
        </p:spPr>
        <p:txBody>
          <a:bodyPr vert="horz" lIns="0" tIns="0" rIns="0" bIns="0" rtlCol="0" anchor="t" anchorCtr="0">
            <a:noAutofit/>
          </a:bodyPr>
          <a:lstStyle/>
          <a:p>
            <a:r>
              <a:rPr lang="en-GB" dirty="0"/>
              <a:t>Click to edit Master title style</a:t>
            </a:r>
            <a:endParaRPr lang="en-US" dirty="0"/>
          </a:p>
        </p:txBody>
      </p:sp>
      <p:sp>
        <p:nvSpPr>
          <p:cNvPr id="3" name="Text Placeholder 2">
            <a:extLst>
              <a:ext uri="{FF2B5EF4-FFF2-40B4-BE49-F238E27FC236}">
                <a16:creationId xmlns:a16="http://schemas.microsoft.com/office/drawing/2014/main" id="{CD139294-B3C7-ACA2-8404-FCA1A9922C38}"/>
              </a:ext>
            </a:extLst>
          </p:cNvPr>
          <p:cNvSpPr>
            <a:spLocks noGrp="1"/>
          </p:cNvSpPr>
          <p:nvPr>
            <p:ph type="body" idx="1"/>
          </p:nvPr>
        </p:nvSpPr>
        <p:spPr>
          <a:xfrm>
            <a:off x="720000" y="2045563"/>
            <a:ext cx="10515600" cy="4292038"/>
          </a:xfrm>
          <a:prstGeom prst="rect">
            <a:avLst/>
          </a:prstGeom>
        </p:spPr>
        <p:txBody>
          <a:bodyPr vert="horz" lIns="0" tIns="0" rIns="0" bIns="0" rtlCol="0" anchor="t" anchorCtr="0">
            <a:noAutofit/>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extLst>
      <p:ext uri="{BB962C8B-B14F-4D97-AF65-F5344CB8AC3E}">
        <p14:creationId xmlns:p14="http://schemas.microsoft.com/office/powerpoint/2010/main" val="390977312"/>
      </p:ext>
    </p:extLst>
  </p:cSld>
  <p:clrMap bg1="lt1" tx1="dk1" bg2="lt2" tx2="dk2" accent1="accent1" accent2="accent2" accent3="accent3" accent4="accent4" accent5="accent5" accent6="accent6" hlink="hlink" folHlink="folHlink"/>
  <p:sldLayoutIdLst>
    <p:sldLayoutId id="2147483649" r:id="rId1"/>
    <p:sldLayoutId id="2147483658" r:id="rId2"/>
    <p:sldLayoutId id="2147483650" r:id="rId3"/>
    <p:sldLayoutId id="2147483660" r:id="rId4"/>
    <p:sldLayoutId id="2147483659" r:id="rId5"/>
    <p:sldLayoutId id="2147483652" r:id="rId6"/>
    <p:sldLayoutId id="2147483661" r:id="rId7"/>
  </p:sldLayoutIdLst>
  <p:txStyles>
    <p:titleStyle>
      <a:lvl1pPr algn="l" defTabSz="914400" rtl="0" eaLnBrk="1" latinLnBrk="0" hangingPunct="1">
        <a:lnSpc>
          <a:spcPct val="90000"/>
        </a:lnSpc>
        <a:spcBef>
          <a:spcPct val="0"/>
        </a:spcBef>
        <a:buNone/>
        <a:defRPr sz="3200" b="1" kern="1200">
          <a:solidFill>
            <a:schemeClr val="tx1"/>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100000"/>
        </a:lnSpc>
        <a:spcBef>
          <a:spcPts val="0"/>
        </a:spcBef>
        <a:spcAft>
          <a:spcPts val="800"/>
        </a:spcAft>
        <a:buFontTx/>
        <a:buNone/>
        <a:defRPr sz="1800" kern="1200">
          <a:solidFill>
            <a:schemeClr val="tx1"/>
          </a:solidFill>
          <a:latin typeface="Arial" panose="020B0604020202020204" pitchFamily="34" charset="0"/>
          <a:ea typeface="+mn-ea"/>
          <a:cs typeface="Arial" panose="020B0604020202020204" pitchFamily="34" charset="0"/>
        </a:defRPr>
      </a:lvl1pPr>
      <a:lvl2pPr marL="180000" indent="-180000" algn="l" defTabSz="914400" rtl="0" eaLnBrk="1" latinLnBrk="0" hangingPunct="1">
        <a:lnSpc>
          <a:spcPct val="100000"/>
        </a:lnSpc>
        <a:spcBef>
          <a:spcPts val="0"/>
        </a:spcBef>
        <a:spcAft>
          <a:spcPts val="800"/>
        </a:spcAft>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2pPr>
      <a:lvl3pPr marL="360000" indent="-180000" algn="l" defTabSz="914400" rtl="0" eaLnBrk="1" latinLnBrk="0" hangingPunct="1">
        <a:lnSpc>
          <a:spcPct val="100000"/>
        </a:lnSpc>
        <a:spcBef>
          <a:spcPts val="0"/>
        </a:spcBef>
        <a:spcAft>
          <a:spcPts val="800"/>
        </a:spcAft>
        <a:buFont typeface="System Font Regular"/>
        <a:buChar char="⎯"/>
        <a:defRPr sz="1800" kern="1200">
          <a:solidFill>
            <a:schemeClr val="tx1"/>
          </a:solidFill>
          <a:latin typeface="Arial" panose="020B0604020202020204" pitchFamily="34" charset="0"/>
          <a:ea typeface="+mn-ea"/>
          <a:cs typeface="Arial" panose="020B0604020202020204" pitchFamily="34" charset="0"/>
        </a:defRPr>
      </a:lvl3pPr>
      <a:lvl4pPr marL="0" indent="0" algn="l" defTabSz="914400" rtl="0" eaLnBrk="1" latinLnBrk="0" hangingPunct="1">
        <a:lnSpc>
          <a:spcPct val="100000"/>
        </a:lnSpc>
        <a:spcBef>
          <a:spcPts val="0"/>
        </a:spcBef>
        <a:spcAft>
          <a:spcPts val="800"/>
        </a:spcAft>
        <a:buFontTx/>
        <a:buNone/>
        <a:defRPr sz="1800" b="1" kern="1200">
          <a:solidFill>
            <a:schemeClr val="tx1"/>
          </a:solidFill>
          <a:latin typeface="Arial" panose="020B0604020202020204" pitchFamily="34" charset="0"/>
          <a:ea typeface="+mn-ea"/>
          <a:cs typeface="Arial" panose="020B0604020202020204" pitchFamily="34" charset="0"/>
        </a:defRPr>
      </a:lvl4pPr>
      <a:lvl5pPr marL="0" indent="0" algn="l" defTabSz="914400" rtl="0" eaLnBrk="1" latinLnBrk="0" hangingPunct="1">
        <a:lnSpc>
          <a:spcPct val="100000"/>
        </a:lnSpc>
        <a:spcBef>
          <a:spcPts val="0"/>
        </a:spcBef>
        <a:spcAft>
          <a:spcPts val="800"/>
        </a:spcAft>
        <a:buFontTx/>
        <a:buNone/>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14.png"/><Relationship Id="rId7" Type="http://schemas.openxmlformats.org/officeDocument/2006/relationships/image" Target="../media/image18.png"/><Relationship Id="rId2" Type="http://schemas.openxmlformats.org/officeDocument/2006/relationships/image" Target="../media/image13.png"/><Relationship Id="rId1" Type="http://schemas.openxmlformats.org/officeDocument/2006/relationships/slideLayout" Target="../slideLayouts/slideLayout4.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6.xml"/><Relationship Id="rId6" Type="http://schemas.openxmlformats.org/officeDocument/2006/relationships/image" Target="../media/image23.png"/><Relationship Id="rId5" Type="http://schemas.openxmlformats.org/officeDocument/2006/relationships/image" Target="../media/image22.JPG"/><Relationship Id="rId4" Type="http://schemas.openxmlformats.org/officeDocument/2006/relationships/image" Target="../media/image21.jpeg"/></Relationships>
</file>

<file path=ppt/slides/_rels/slide5.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3.xml"/><Relationship Id="rId5" Type="http://schemas.openxmlformats.org/officeDocument/2006/relationships/image" Target="../media/image27.png"/><Relationship Id="rId4" Type="http://schemas.openxmlformats.org/officeDocument/2006/relationships/image" Target="../media/image26.jpeg"/></Relationships>
</file>

<file path=ppt/slides/_rels/slide6.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6.xml"/><Relationship Id="rId4" Type="http://schemas.openxmlformats.org/officeDocument/2006/relationships/image" Target="../media/image30.jpeg"/></Relationships>
</file>

<file path=ppt/slides/_rels/slide7.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jpeg"/><Relationship Id="rId1" Type="http://schemas.openxmlformats.org/officeDocument/2006/relationships/slideLayout" Target="../slideLayouts/slideLayout3.xml"/><Relationship Id="rId5" Type="http://schemas.openxmlformats.org/officeDocument/2006/relationships/image" Target="../media/image35.jpg"/><Relationship Id="rId4" Type="http://schemas.openxmlformats.org/officeDocument/2006/relationships/image" Target="../media/image34.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BF8FEEAF-FAAB-4655-BE3E-449EC9055EFE}"/>
              </a:ext>
            </a:extLst>
          </p:cNvPr>
          <p:cNvPicPr>
            <a:picLocks noChangeAspect="1"/>
          </p:cNvPicPr>
          <p:nvPr/>
        </p:nvPicPr>
        <p:blipFill rotWithShape="1">
          <a:blip r:embed="rId2"/>
          <a:srcRect l="17076" t="3395" r="9818" b="14463"/>
          <a:stretch/>
        </p:blipFill>
        <p:spPr>
          <a:xfrm>
            <a:off x="0" y="0"/>
            <a:ext cx="12191999" cy="6858000"/>
          </a:xfrm>
          <a:prstGeom prst="rect">
            <a:avLst/>
          </a:prstGeom>
        </p:spPr>
      </p:pic>
      <p:sp>
        <p:nvSpPr>
          <p:cNvPr id="4" name="object 3">
            <a:extLst>
              <a:ext uri="{FF2B5EF4-FFF2-40B4-BE49-F238E27FC236}">
                <a16:creationId xmlns:a16="http://schemas.microsoft.com/office/drawing/2014/main" id="{E5494C74-5CC0-4055-B91A-A16660D1122F}"/>
              </a:ext>
            </a:extLst>
          </p:cNvPr>
          <p:cNvSpPr txBox="1"/>
          <p:nvPr/>
        </p:nvSpPr>
        <p:spPr>
          <a:xfrm>
            <a:off x="222969" y="4250226"/>
            <a:ext cx="7054132" cy="876083"/>
          </a:xfrm>
          <a:prstGeom prst="rect">
            <a:avLst/>
          </a:prstGeom>
        </p:spPr>
        <p:txBody>
          <a:bodyPr vert="horz" wrap="square" lIns="0" tIns="6931" rIns="0" bIns="0" rtlCol="0">
            <a:spAutoFit/>
          </a:bodyPr>
          <a:lstStyle/>
          <a:p>
            <a:pPr marL="7701" marR="3081">
              <a:lnSpc>
                <a:spcPct val="100600"/>
              </a:lnSpc>
              <a:spcBef>
                <a:spcPts val="55"/>
              </a:spcBef>
            </a:pPr>
            <a:r>
              <a:rPr lang="en-GB" sz="2800" b="1" spc="9" dirty="0">
                <a:solidFill>
                  <a:srgbClr val="FFFFFF"/>
                </a:solidFill>
                <a:latin typeface="Arial Black" panose="020B0604020202020204" pitchFamily="34" charset="0"/>
                <a:cs typeface="Arial Black" panose="020B0604020202020204" pitchFamily="34" charset="0"/>
              </a:rPr>
              <a:t>Charitable Funds Committee </a:t>
            </a:r>
          </a:p>
          <a:p>
            <a:pPr marL="7701" marR="3081">
              <a:lnSpc>
                <a:spcPct val="100600"/>
              </a:lnSpc>
              <a:spcBef>
                <a:spcPts val="55"/>
              </a:spcBef>
            </a:pPr>
            <a:r>
              <a:rPr lang="en-GB" sz="2800" b="1" spc="9" dirty="0">
                <a:solidFill>
                  <a:srgbClr val="FFFFFF"/>
                </a:solidFill>
                <a:latin typeface="Arial Black" panose="020B0604020202020204" pitchFamily="34" charset="0"/>
                <a:cs typeface="Arial Black" panose="020B0604020202020204" pitchFamily="34" charset="0"/>
              </a:rPr>
              <a:t>June 2026</a:t>
            </a:r>
            <a:endParaRPr sz="2800" b="1" dirty="0">
              <a:latin typeface="Arial Black" panose="020B0604020202020204" pitchFamily="34" charset="0"/>
              <a:cs typeface="Arial Black" panose="020B0604020202020204" pitchFamily="34" charset="0"/>
            </a:endParaRPr>
          </a:p>
        </p:txBody>
      </p:sp>
      <p:sp>
        <p:nvSpPr>
          <p:cNvPr id="5" name="TextBox 4">
            <a:extLst>
              <a:ext uri="{FF2B5EF4-FFF2-40B4-BE49-F238E27FC236}">
                <a16:creationId xmlns:a16="http://schemas.microsoft.com/office/drawing/2014/main" id="{F5D82828-40DD-4054-9A76-F9CA3A907220}"/>
              </a:ext>
            </a:extLst>
          </p:cNvPr>
          <p:cNvSpPr txBox="1"/>
          <p:nvPr/>
        </p:nvSpPr>
        <p:spPr>
          <a:xfrm>
            <a:off x="222969" y="5113485"/>
            <a:ext cx="4068642" cy="1100686"/>
          </a:xfrm>
          <a:prstGeom prst="rect">
            <a:avLst/>
          </a:prstGeom>
          <a:noFill/>
        </p:spPr>
        <p:txBody>
          <a:bodyPr wrap="square" rtlCol="0">
            <a:spAutoFit/>
          </a:bodyPr>
          <a:lstStyle/>
          <a:p>
            <a:r>
              <a:rPr lang="en-GB" sz="1092" b="1" dirty="0">
                <a:solidFill>
                  <a:schemeClr val="bg1"/>
                </a:solidFill>
              </a:rPr>
              <a:t>Charity Team:</a:t>
            </a:r>
          </a:p>
          <a:p>
            <a:endParaRPr lang="en-GB" sz="1092" dirty="0">
              <a:solidFill>
                <a:schemeClr val="bg1"/>
              </a:solidFill>
            </a:endParaRPr>
          </a:p>
          <a:p>
            <a:r>
              <a:rPr lang="en-GB" sz="1092" b="1" dirty="0">
                <a:solidFill>
                  <a:schemeClr val="bg1"/>
                </a:solidFill>
              </a:rPr>
              <a:t>Lewis Bradley</a:t>
            </a:r>
            <a:r>
              <a:rPr lang="en-GB" sz="1092" dirty="0">
                <a:solidFill>
                  <a:schemeClr val="bg1"/>
                </a:solidFill>
              </a:rPr>
              <a:t>: Interim Charity Manager </a:t>
            </a:r>
          </a:p>
          <a:p>
            <a:r>
              <a:rPr lang="en-GB" sz="1092" b="1" dirty="0">
                <a:solidFill>
                  <a:schemeClr val="bg1"/>
                </a:solidFill>
              </a:rPr>
              <a:t>Cathy Stevens: </a:t>
            </a:r>
            <a:r>
              <a:rPr lang="en-GB" sz="1092" dirty="0">
                <a:solidFill>
                  <a:schemeClr val="bg1"/>
                </a:solidFill>
              </a:rPr>
              <a:t>Community Support Charity Officer</a:t>
            </a:r>
            <a:endParaRPr lang="en-GB" sz="1092" b="1" dirty="0">
              <a:solidFill>
                <a:schemeClr val="bg1"/>
              </a:solidFill>
            </a:endParaRPr>
          </a:p>
          <a:p>
            <a:r>
              <a:rPr lang="en-GB" sz="1092" b="1">
                <a:solidFill>
                  <a:schemeClr val="bg1"/>
                </a:solidFill>
              </a:rPr>
              <a:t>Catrin Jones</a:t>
            </a:r>
            <a:r>
              <a:rPr lang="en-GB" sz="1092">
                <a:solidFill>
                  <a:schemeClr val="bg1"/>
                </a:solidFill>
              </a:rPr>
              <a:t>: </a:t>
            </a:r>
            <a:r>
              <a:rPr lang="en-GB" sz="1092" dirty="0">
                <a:solidFill>
                  <a:schemeClr val="bg1"/>
                </a:solidFill>
              </a:rPr>
              <a:t>Digital fundraising &amp; Engagement Officer </a:t>
            </a:r>
          </a:p>
          <a:p>
            <a:endParaRPr lang="en-GB" sz="1092" dirty="0">
              <a:solidFill>
                <a:schemeClr val="bg1"/>
              </a:solidFill>
            </a:endParaRPr>
          </a:p>
        </p:txBody>
      </p:sp>
    </p:spTree>
    <p:extLst>
      <p:ext uri="{BB962C8B-B14F-4D97-AF65-F5344CB8AC3E}">
        <p14:creationId xmlns:p14="http://schemas.microsoft.com/office/powerpoint/2010/main" val="332658253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7D1A90B2-8CC0-40C3-ABB0-1E1F3978922E}"/>
              </a:ext>
            </a:extLst>
          </p:cNvPr>
          <p:cNvSpPr txBox="1">
            <a:spLocks/>
          </p:cNvSpPr>
          <p:nvPr/>
        </p:nvSpPr>
        <p:spPr>
          <a:xfrm>
            <a:off x="-1419863" y="80670"/>
            <a:ext cx="5381795" cy="1474002"/>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2800" b="1" i="0" kern="1200">
                <a:solidFill>
                  <a:schemeClr val="tx1"/>
                </a:solidFill>
                <a:latin typeface="Arial" panose="020B0604020202020204" pitchFamily="34" charset="0"/>
                <a:ea typeface="+mj-ea"/>
                <a:cs typeface="Arial" panose="020B0604020202020204" pitchFamily="34" charset="0"/>
              </a:defRPr>
            </a:lvl1pPr>
          </a:lstStyle>
          <a:p>
            <a:pPr algn="ctr"/>
            <a:r>
              <a:rPr lang="en-GB" dirty="0"/>
              <a:t>Staff Story</a:t>
            </a:r>
          </a:p>
        </p:txBody>
      </p:sp>
      <p:sp>
        <p:nvSpPr>
          <p:cNvPr id="6" name="TextBox 5">
            <a:extLst>
              <a:ext uri="{FF2B5EF4-FFF2-40B4-BE49-F238E27FC236}">
                <a16:creationId xmlns:a16="http://schemas.microsoft.com/office/drawing/2014/main" id="{9773BA0F-622F-418C-8FE1-6FFEAF4A6BB5}"/>
              </a:ext>
            </a:extLst>
          </p:cNvPr>
          <p:cNvSpPr txBox="1"/>
          <p:nvPr/>
        </p:nvSpPr>
        <p:spPr>
          <a:xfrm>
            <a:off x="5936588" y="186294"/>
            <a:ext cx="4991100" cy="1107996"/>
          </a:xfrm>
          <a:prstGeom prst="rect">
            <a:avLst/>
          </a:prstGeom>
          <a:noFill/>
        </p:spPr>
        <p:txBody>
          <a:bodyPr wrap="square">
            <a:spAutoFit/>
          </a:bodyPr>
          <a:lstStyle/>
          <a:p>
            <a:pPr algn="ctr"/>
            <a:r>
              <a:rPr lang="en-GB" sz="2400" b="1" i="0" dirty="0">
                <a:solidFill>
                  <a:srgbClr val="1F365E"/>
                </a:solidFill>
                <a:effectLst/>
                <a:latin typeface="Arial" panose="020B0604020202020204" pitchFamily="34" charset="0"/>
              </a:rPr>
              <a:t>Team </a:t>
            </a:r>
          </a:p>
          <a:p>
            <a:pPr algn="ctr"/>
            <a:r>
              <a:rPr lang="en-GB" sz="2400" b="1" i="0" dirty="0">
                <a:solidFill>
                  <a:srgbClr val="1F365E"/>
                </a:solidFill>
                <a:effectLst/>
                <a:latin typeface="Arial" panose="020B0604020202020204" pitchFamily="34" charset="0"/>
              </a:rPr>
              <a:t>Paediatric Pacers </a:t>
            </a:r>
          </a:p>
          <a:p>
            <a:pPr algn="ctr"/>
            <a:r>
              <a:rPr lang="en-GB" dirty="0"/>
              <a:t>Take on Swansea Half Marathon</a:t>
            </a:r>
          </a:p>
        </p:txBody>
      </p:sp>
      <p:sp>
        <p:nvSpPr>
          <p:cNvPr id="10" name="Arrow: Left-Up 9">
            <a:extLst>
              <a:ext uri="{FF2B5EF4-FFF2-40B4-BE49-F238E27FC236}">
                <a16:creationId xmlns:a16="http://schemas.microsoft.com/office/drawing/2014/main" id="{0922CE67-C3FC-4785-B7B5-0D97B9138C23}"/>
              </a:ext>
            </a:extLst>
          </p:cNvPr>
          <p:cNvSpPr/>
          <p:nvPr/>
        </p:nvSpPr>
        <p:spPr>
          <a:xfrm>
            <a:off x="9481966" y="3272608"/>
            <a:ext cx="466725" cy="1133801"/>
          </a:xfrm>
          <a:prstGeom prst="leftUpArrow">
            <a:avLst>
              <a:gd name="adj1" fmla="val 25000"/>
              <a:gd name="adj2" fmla="val 29082"/>
              <a:gd name="adj3" fmla="val 25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extBox 2">
            <a:extLst>
              <a:ext uri="{FF2B5EF4-FFF2-40B4-BE49-F238E27FC236}">
                <a16:creationId xmlns:a16="http://schemas.microsoft.com/office/drawing/2014/main" id="{E6C98711-2B56-F46F-7591-62BCF4DADB54}"/>
              </a:ext>
            </a:extLst>
          </p:cNvPr>
          <p:cNvSpPr txBox="1"/>
          <p:nvPr/>
        </p:nvSpPr>
        <p:spPr>
          <a:xfrm>
            <a:off x="0" y="503144"/>
            <a:ext cx="4957011" cy="6986528"/>
          </a:xfrm>
          <a:prstGeom prst="rect">
            <a:avLst/>
          </a:prstGeom>
          <a:noFill/>
        </p:spPr>
        <p:txBody>
          <a:bodyPr wrap="square">
            <a:spAutoFit/>
          </a:bodyPr>
          <a:lstStyle/>
          <a:p>
            <a:endParaRPr lang="en-GB" sz="1400" dirty="0"/>
          </a:p>
          <a:p>
            <a:r>
              <a:rPr lang="en-GB" sz="1400" dirty="0"/>
              <a:t>Seven dedicated members of our paediatrics team will be taking on the challenge of running the Swansea Half Marathon, coming together with one shared goal: </a:t>
            </a:r>
            <a:r>
              <a:rPr lang="en-GB" sz="1400" b="1" dirty="0"/>
              <a:t>To improve the inpatient experience of the children in our care. Every step they take is in support of creating a more comfortable, supportive, and compassionate environment within the unit. </a:t>
            </a:r>
          </a:p>
          <a:p>
            <a:endParaRPr lang="en-GB" sz="1400" b="1" dirty="0"/>
          </a:p>
          <a:p>
            <a:r>
              <a:rPr lang="en-GB" sz="1400" b="1" dirty="0"/>
              <a:t>Why did you think about fundraising? </a:t>
            </a:r>
          </a:p>
          <a:p>
            <a:r>
              <a:rPr lang="en-GB" sz="1400" i="1" dirty="0"/>
              <a:t>Family centred care is really important to us in paediatrics, and we want to facilitate a ‘home from home’ environment for patients and there families. Working on the wards, we can see first hand where we lack resources for these families and fundraising could help to improve this. </a:t>
            </a:r>
          </a:p>
          <a:p>
            <a:endParaRPr lang="en-GB" sz="1400" b="1" dirty="0"/>
          </a:p>
          <a:p>
            <a:r>
              <a:rPr lang="en-GB" sz="1400" b="1" dirty="0"/>
              <a:t>How do you think it will benefit your patients? </a:t>
            </a:r>
          </a:p>
          <a:p>
            <a:r>
              <a:rPr lang="en-GB" sz="1400" i="1" dirty="0"/>
              <a:t>When children are in hospital, it can be a very stressful time for families. Providing them with essential items can help to alleviate the worries, so that they can focus on the child’s health. </a:t>
            </a:r>
          </a:p>
          <a:p>
            <a:endParaRPr lang="en-GB" sz="1400" b="1" dirty="0"/>
          </a:p>
          <a:p>
            <a:r>
              <a:rPr lang="en-GB" sz="1400" b="1" dirty="0"/>
              <a:t>How does it bring you closer together as a team? </a:t>
            </a:r>
          </a:p>
          <a:p>
            <a:r>
              <a:rPr lang="en-GB" sz="1400" i="1" dirty="0"/>
              <a:t>We have been able to arrange multiple meet ups and practice runs (of course with a coffee stop afterwards!) supporting each other and motivating each other along the way. As nursing staff you spend long hours with colleagues and develop great working relationships. We have grown to gain great friendships, and we feel so lucky to have this team behind us </a:t>
            </a:r>
          </a:p>
          <a:p>
            <a:endParaRPr lang="en-GB" sz="1400" b="1" dirty="0"/>
          </a:p>
          <a:p>
            <a:endParaRPr lang="en-GB" sz="1400" b="1" dirty="0"/>
          </a:p>
          <a:p>
            <a:endParaRPr lang="en-GB" sz="1400" b="1" dirty="0"/>
          </a:p>
        </p:txBody>
      </p:sp>
      <p:pic>
        <p:nvPicPr>
          <p:cNvPr id="2050" name="Picture 2">
            <a:extLst>
              <a:ext uri="{FF2B5EF4-FFF2-40B4-BE49-F238E27FC236}">
                <a16:creationId xmlns:a16="http://schemas.microsoft.com/office/drawing/2014/main" id="{8BFECF9B-F100-C6B9-711D-F40562FF204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67189" y="1337327"/>
            <a:ext cx="4000785" cy="5334379"/>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371176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C3814258-3E3B-287E-B889-E38CDF3C2106}"/>
              </a:ext>
            </a:extLst>
          </p:cNvPr>
          <p:cNvSpPr txBox="1">
            <a:spLocks/>
          </p:cNvSpPr>
          <p:nvPr/>
        </p:nvSpPr>
        <p:spPr>
          <a:xfrm>
            <a:off x="356427" y="257845"/>
            <a:ext cx="10515600" cy="1141073"/>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2400" b="1" kern="1200">
                <a:solidFill>
                  <a:schemeClr val="tx1"/>
                </a:solidFill>
                <a:latin typeface="Arial" panose="020B0604020202020204" pitchFamily="34" charset="0"/>
                <a:ea typeface="+mj-ea"/>
                <a:cs typeface="Arial" panose="020B0604020202020204" pitchFamily="34" charset="0"/>
              </a:defRPr>
            </a:lvl1pPr>
          </a:lstStyle>
          <a:p>
            <a:r>
              <a:rPr lang="en-GB" dirty="0"/>
              <a:t>Appeals</a:t>
            </a:r>
          </a:p>
        </p:txBody>
      </p:sp>
      <p:pic>
        <p:nvPicPr>
          <p:cNvPr id="5" name="Picture 4">
            <a:extLst>
              <a:ext uri="{FF2B5EF4-FFF2-40B4-BE49-F238E27FC236}">
                <a16:creationId xmlns:a16="http://schemas.microsoft.com/office/drawing/2014/main" id="{2CBC0E72-06CF-9CC0-B197-E9304927BC07}"/>
              </a:ext>
            </a:extLst>
          </p:cNvPr>
          <p:cNvPicPr>
            <a:picLocks noChangeAspect="1"/>
          </p:cNvPicPr>
          <p:nvPr/>
        </p:nvPicPr>
        <p:blipFill>
          <a:blip r:embed="rId2"/>
          <a:stretch>
            <a:fillRect/>
          </a:stretch>
        </p:blipFill>
        <p:spPr>
          <a:xfrm>
            <a:off x="5140352" y="1036320"/>
            <a:ext cx="3028461" cy="2164080"/>
          </a:xfrm>
          <a:prstGeom prst="rect">
            <a:avLst/>
          </a:prstGeom>
        </p:spPr>
      </p:pic>
      <p:pic>
        <p:nvPicPr>
          <p:cNvPr id="6" name="Picture 5">
            <a:extLst>
              <a:ext uri="{FF2B5EF4-FFF2-40B4-BE49-F238E27FC236}">
                <a16:creationId xmlns:a16="http://schemas.microsoft.com/office/drawing/2014/main" id="{04077797-44CB-DF2E-0E6C-6BACF6EE139D}"/>
              </a:ext>
            </a:extLst>
          </p:cNvPr>
          <p:cNvPicPr>
            <a:picLocks noChangeAspect="1"/>
          </p:cNvPicPr>
          <p:nvPr/>
        </p:nvPicPr>
        <p:blipFill>
          <a:blip r:embed="rId3"/>
          <a:stretch>
            <a:fillRect/>
          </a:stretch>
        </p:blipFill>
        <p:spPr>
          <a:xfrm>
            <a:off x="-106286" y="559665"/>
            <a:ext cx="4412939" cy="2914944"/>
          </a:xfrm>
          <a:prstGeom prst="rect">
            <a:avLst/>
          </a:prstGeom>
          <a:ln w="228600" cap="sq" cmpd="thickThin">
            <a:noFill/>
            <a:prstDash val="solid"/>
            <a:miter lim="800000"/>
          </a:ln>
          <a:effectLst>
            <a:innerShdw blurRad="76200">
              <a:srgbClr val="000000"/>
            </a:innerShdw>
          </a:effectLst>
        </p:spPr>
      </p:pic>
      <p:pic>
        <p:nvPicPr>
          <p:cNvPr id="3" name="Picture 2">
            <a:extLst>
              <a:ext uri="{FF2B5EF4-FFF2-40B4-BE49-F238E27FC236}">
                <a16:creationId xmlns:a16="http://schemas.microsoft.com/office/drawing/2014/main" id="{07333ED4-4D15-F087-9606-48CEC09B5C56}"/>
              </a:ext>
            </a:extLst>
          </p:cNvPr>
          <p:cNvPicPr>
            <a:picLocks noChangeAspect="1"/>
          </p:cNvPicPr>
          <p:nvPr/>
        </p:nvPicPr>
        <p:blipFill>
          <a:blip r:embed="rId4"/>
          <a:stretch>
            <a:fillRect/>
          </a:stretch>
        </p:blipFill>
        <p:spPr>
          <a:xfrm>
            <a:off x="909887" y="3429000"/>
            <a:ext cx="2766763" cy="3286651"/>
          </a:xfrm>
          <a:prstGeom prst="rect">
            <a:avLst/>
          </a:prstGeom>
        </p:spPr>
      </p:pic>
      <p:pic>
        <p:nvPicPr>
          <p:cNvPr id="9" name="Picture 8">
            <a:extLst>
              <a:ext uri="{FF2B5EF4-FFF2-40B4-BE49-F238E27FC236}">
                <a16:creationId xmlns:a16="http://schemas.microsoft.com/office/drawing/2014/main" id="{C2E929FD-7F8D-685B-A62F-DAACBBA8E50B}"/>
              </a:ext>
            </a:extLst>
          </p:cNvPr>
          <p:cNvPicPr>
            <a:picLocks noChangeAspect="1"/>
          </p:cNvPicPr>
          <p:nvPr/>
        </p:nvPicPr>
        <p:blipFill>
          <a:blip r:embed="rId5"/>
          <a:stretch>
            <a:fillRect/>
          </a:stretch>
        </p:blipFill>
        <p:spPr>
          <a:xfrm>
            <a:off x="5537175" y="3374161"/>
            <a:ext cx="2234813" cy="3396328"/>
          </a:xfrm>
          <a:prstGeom prst="rect">
            <a:avLst/>
          </a:prstGeom>
        </p:spPr>
      </p:pic>
      <p:pic>
        <p:nvPicPr>
          <p:cNvPr id="14" name="Picture 13">
            <a:extLst>
              <a:ext uri="{FF2B5EF4-FFF2-40B4-BE49-F238E27FC236}">
                <a16:creationId xmlns:a16="http://schemas.microsoft.com/office/drawing/2014/main" id="{663E1EDE-CBC7-E0E6-37F2-9167C9E51678}"/>
              </a:ext>
            </a:extLst>
          </p:cNvPr>
          <p:cNvPicPr>
            <a:picLocks noChangeAspect="1"/>
          </p:cNvPicPr>
          <p:nvPr/>
        </p:nvPicPr>
        <p:blipFill>
          <a:blip r:embed="rId6"/>
          <a:stretch>
            <a:fillRect/>
          </a:stretch>
        </p:blipFill>
        <p:spPr>
          <a:xfrm>
            <a:off x="9188378" y="1174634"/>
            <a:ext cx="2825895" cy="225436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7" name="Picture 6">
            <a:extLst>
              <a:ext uri="{FF2B5EF4-FFF2-40B4-BE49-F238E27FC236}">
                <a16:creationId xmlns:a16="http://schemas.microsoft.com/office/drawing/2014/main" id="{B7687070-BACB-6D38-F062-E7317980E5EA}"/>
              </a:ext>
            </a:extLst>
          </p:cNvPr>
          <p:cNvPicPr>
            <a:picLocks noChangeAspect="1"/>
          </p:cNvPicPr>
          <p:nvPr/>
        </p:nvPicPr>
        <p:blipFill>
          <a:blip r:embed="rId7"/>
          <a:stretch>
            <a:fillRect/>
          </a:stretch>
        </p:blipFill>
        <p:spPr>
          <a:xfrm>
            <a:off x="9400975" y="3670699"/>
            <a:ext cx="2507607" cy="3044952"/>
          </a:xfrm>
          <a:prstGeom prst="rect">
            <a:avLst/>
          </a:prstGeom>
        </p:spPr>
      </p:pic>
      <p:sp>
        <p:nvSpPr>
          <p:cNvPr id="8" name="Arrow: Left 7">
            <a:extLst>
              <a:ext uri="{FF2B5EF4-FFF2-40B4-BE49-F238E27FC236}">
                <a16:creationId xmlns:a16="http://schemas.microsoft.com/office/drawing/2014/main" id="{9C433836-C1AD-C8D2-A912-B87472502B0B}"/>
              </a:ext>
            </a:extLst>
          </p:cNvPr>
          <p:cNvSpPr/>
          <p:nvPr/>
        </p:nvSpPr>
        <p:spPr>
          <a:xfrm>
            <a:off x="8083296" y="4128516"/>
            <a:ext cx="1105082" cy="502920"/>
          </a:xfrm>
          <a:prstGeom prst="lef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a:extLst>
              <a:ext uri="{FF2B5EF4-FFF2-40B4-BE49-F238E27FC236}">
                <a16:creationId xmlns:a16="http://schemas.microsoft.com/office/drawing/2014/main" id="{38A6E451-E677-CAB2-D964-D1D32DC78579}"/>
              </a:ext>
            </a:extLst>
          </p:cNvPr>
          <p:cNvSpPr txBox="1"/>
          <p:nvPr/>
        </p:nvSpPr>
        <p:spPr>
          <a:xfrm>
            <a:off x="8168813" y="4662823"/>
            <a:ext cx="1232162" cy="276999"/>
          </a:xfrm>
          <a:prstGeom prst="rect">
            <a:avLst/>
          </a:prstGeom>
          <a:noFill/>
        </p:spPr>
        <p:txBody>
          <a:bodyPr wrap="square" rtlCol="0">
            <a:spAutoFit/>
          </a:bodyPr>
          <a:lstStyle/>
          <a:p>
            <a:r>
              <a:rPr lang="en-GB" sz="1200" dirty="0"/>
              <a:t>To be included</a:t>
            </a:r>
          </a:p>
        </p:txBody>
      </p:sp>
    </p:spTree>
    <p:extLst>
      <p:ext uri="{BB962C8B-B14F-4D97-AF65-F5344CB8AC3E}">
        <p14:creationId xmlns:p14="http://schemas.microsoft.com/office/powerpoint/2010/main" val="347451934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56F195C7-1858-C84E-5AFE-30BDBCF1FF60}"/>
              </a:ext>
            </a:extLst>
          </p:cNvPr>
          <p:cNvSpPr txBox="1">
            <a:spLocks/>
          </p:cNvSpPr>
          <p:nvPr/>
        </p:nvSpPr>
        <p:spPr>
          <a:xfrm>
            <a:off x="356427" y="257845"/>
            <a:ext cx="10515600" cy="1141073"/>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2400" b="1" kern="1200">
                <a:solidFill>
                  <a:schemeClr val="tx1"/>
                </a:solidFill>
                <a:latin typeface="Arial" panose="020B0604020202020204" pitchFamily="34" charset="0"/>
                <a:ea typeface="+mj-ea"/>
                <a:cs typeface="Arial" panose="020B0604020202020204" pitchFamily="34" charset="0"/>
              </a:defRPr>
            </a:lvl1pPr>
          </a:lstStyle>
          <a:p>
            <a:r>
              <a:rPr lang="en-GB" dirty="0"/>
              <a:t>Corporate Partnerships</a:t>
            </a:r>
          </a:p>
        </p:txBody>
      </p:sp>
      <p:sp>
        <p:nvSpPr>
          <p:cNvPr id="6" name="AutoShape 2" descr="Principality Building Society Logo">
            <a:extLst>
              <a:ext uri="{FF2B5EF4-FFF2-40B4-BE49-F238E27FC236}">
                <a16:creationId xmlns:a16="http://schemas.microsoft.com/office/drawing/2014/main" id="{37563132-EB05-13AB-B3DC-A6059E71875E}"/>
              </a:ext>
            </a:extLst>
          </p:cNvPr>
          <p:cNvSpPr>
            <a:spLocks noChangeAspect="1" noChangeArrowheads="1"/>
          </p:cNvSpPr>
          <p:nvPr/>
        </p:nvSpPr>
        <p:spPr bwMode="auto">
          <a:xfrm>
            <a:off x="5943600" y="3276600"/>
            <a:ext cx="3099816" cy="3099816"/>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9" name="Picture 8">
            <a:extLst>
              <a:ext uri="{FF2B5EF4-FFF2-40B4-BE49-F238E27FC236}">
                <a16:creationId xmlns:a16="http://schemas.microsoft.com/office/drawing/2014/main" id="{B5177864-9454-3141-A008-FF9E3685DD56}"/>
              </a:ext>
            </a:extLst>
          </p:cNvPr>
          <p:cNvPicPr>
            <a:picLocks noChangeAspect="1"/>
          </p:cNvPicPr>
          <p:nvPr/>
        </p:nvPicPr>
        <p:blipFill>
          <a:blip r:embed="rId2"/>
          <a:stretch>
            <a:fillRect/>
          </a:stretch>
        </p:blipFill>
        <p:spPr>
          <a:xfrm>
            <a:off x="310707" y="950633"/>
            <a:ext cx="2798373" cy="1387125"/>
          </a:xfrm>
          <a:prstGeom prst="rect">
            <a:avLst/>
          </a:prstGeom>
        </p:spPr>
      </p:pic>
      <p:sp>
        <p:nvSpPr>
          <p:cNvPr id="10" name="TextBox 9">
            <a:extLst>
              <a:ext uri="{FF2B5EF4-FFF2-40B4-BE49-F238E27FC236}">
                <a16:creationId xmlns:a16="http://schemas.microsoft.com/office/drawing/2014/main" id="{91829FB6-0E8E-5EB8-8415-0314DC963B8C}"/>
              </a:ext>
            </a:extLst>
          </p:cNvPr>
          <p:cNvSpPr txBox="1"/>
          <p:nvPr/>
        </p:nvSpPr>
        <p:spPr>
          <a:xfrm>
            <a:off x="566928" y="2384215"/>
            <a:ext cx="2542152" cy="923330"/>
          </a:xfrm>
          <a:prstGeom prst="rect">
            <a:avLst/>
          </a:prstGeom>
          <a:noFill/>
        </p:spPr>
        <p:txBody>
          <a:bodyPr wrap="square" rtlCol="0">
            <a:spAutoFit/>
          </a:bodyPr>
          <a:lstStyle/>
          <a:p>
            <a:pPr algn="ctr"/>
            <a:r>
              <a:rPr lang="en-GB" b="1" dirty="0"/>
              <a:t>Supporting ‘</a:t>
            </a:r>
            <a:r>
              <a:rPr lang="en-GB" b="1" dirty="0" err="1"/>
              <a:t>Cwtsh</a:t>
            </a:r>
            <a:r>
              <a:rPr lang="en-GB" b="1" dirty="0"/>
              <a:t> </a:t>
            </a:r>
            <a:r>
              <a:rPr lang="en-GB" b="1" dirty="0" err="1"/>
              <a:t>Natur</a:t>
            </a:r>
            <a:r>
              <a:rPr lang="en-GB" b="1" dirty="0"/>
              <a:t>’  for 26-27 with income and events.</a:t>
            </a:r>
          </a:p>
        </p:txBody>
      </p:sp>
      <p:pic>
        <p:nvPicPr>
          <p:cNvPr id="13" name="Picture 12">
            <a:extLst>
              <a:ext uri="{FF2B5EF4-FFF2-40B4-BE49-F238E27FC236}">
                <a16:creationId xmlns:a16="http://schemas.microsoft.com/office/drawing/2014/main" id="{C68907BC-0007-DA04-3C2B-B741DAF9431F}"/>
              </a:ext>
            </a:extLst>
          </p:cNvPr>
          <p:cNvPicPr>
            <a:picLocks noChangeAspect="1"/>
          </p:cNvPicPr>
          <p:nvPr/>
        </p:nvPicPr>
        <p:blipFill>
          <a:blip r:embed="rId3"/>
          <a:stretch>
            <a:fillRect/>
          </a:stretch>
        </p:blipFill>
        <p:spPr>
          <a:xfrm>
            <a:off x="357135" y="3873912"/>
            <a:ext cx="2751945" cy="952596"/>
          </a:xfrm>
          <a:prstGeom prst="rect">
            <a:avLst/>
          </a:prstGeom>
        </p:spPr>
      </p:pic>
      <p:sp>
        <p:nvSpPr>
          <p:cNvPr id="14" name="TextBox 13">
            <a:extLst>
              <a:ext uri="{FF2B5EF4-FFF2-40B4-BE49-F238E27FC236}">
                <a16:creationId xmlns:a16="http://schemas.microsoft.com/office/drawing/2014/main" id="{FA6CC43E-BB39-597C-27FF-B622C5265E7C}"/>
              </a:ext>
            </a:extLst>
          </p:cNvPr>
          <p:cNvSpPr txBox="1"/>
          <p:nvPr/>
        </p:nvSpPr>
        <p:spPr>
          <a:xfrm>
            <a:off x="438817" y="4984037"/>
            <a:ext cx="2542152" cy="1477328"/>
          </a:xfrm>
          <a:prstGeom prst="rect">
            <a:avLst/>
          </a:prstGeom>
          <a:noFill/>
        </p:spPr>
        <p:txBody>
          <a:bodyPr wrap="square" rtlCol="0">
            <a:spAutoFit/>
          </a:bodyPr>
          <a:lstStyle/>
          <a:p>
            <a:pPr algn="ctr"/>
            <a:r>
              <a:rPr lang="en-GB" b="1" dirty="0"/>
              <a:t>A new ‘Charity of the Year’ partnership that will support the general fund </a:t>
            </a:r>
          </a:p>
          <a:p>
            <a:pPr algn="ctr"/>
            <a:r>
              <a:rPr lang="en-GB" b="1" dirty="0"/>
              <a:t>(2 years)</a:t>
            </a:r>
          </a:p>
        </p:txBody>
      </p:sp>
      <p:pic>
        <p:nvPicPr>
          <p:cNvPr id="2056" name="Picture 8">
            <a:extLst>
              <a:ext uri="{FF2B5EF4-FFF2-40B4-BE49-F238E27FC236}">
                <a16:creationId xmlns:a16="http://schemas.microsoft.com/office/drawing/2014/main" id="{9DA895BC-E674-67E2-3C4F-A3A9F3057E1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172592" y="1169037"/>
            <a:ext cx="3348726" cy="2511545"/>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16" name="TextBox 15">
            <a:extLst>
              <a:ext uri="{FF2B5EF4-FFF2-40B4-BE49-F238E27FC236}">
                <a16:creationId xmlns:a16="http://schemas.microsoft.com/office/drawing/2014/main" id="{74038CE7-982A-6698-0E9B-FB064B6BB908}"/>
              </a:ext>
            </a:extLst>
          </p:cNvPr>
          <p:cNvSpPr txBox="1"/>
          <p:nvPr/>
        </p:nvSpPr>
        <p:spPr>
          <a:xfrm>
            <a:off x="4616529" y="4073211"/>
            <a:ext cx="2654141" cy="2031325"/>
          </a:xfrm>
          <a:prstGeom prst="rect">
            <a:avLst/>
          </a:prstGeom>
          <a:noFill/>
        </p:spPr>
        <p:txBody>
          <a:bodyPr wrap="square">
            <a:spAutoFit/>
          </a:bodyPr>
          <a:lstStyle/>
          <a:p>
            <a:pPr algn="ctr"/>
            <a:r>
              <a:rPr lang="en-GB" b="1" dirty="0" err="1"/>
              <a:t>Cwtsh</a:t>
            </a:r>
            <a:r>
              <a:rPr lang="en-GB" b="1" dirty="0"/>
              <a:t> Clos to benefit from 3 Years of Support from </a:t>
            </a:r>
          </a:p>
          <a:p>
            <a:pPr algn="ctr"/>
            <a:r>
              <a:rPr lang="en-GB" b="1" dirty="0"/>
              <a:t>John Pye Auctions &amp; DVLA Partnership</a:t>
            </a:r>
          </a:p>
          <a:p>
            <a:pPr algn="ctr"/>
            <a:r>
              <a:rPr lang="en-GB" b="1" dirty="0"/>
              <a:t>(With a 2 year extension possibility)</a:t>
            </a:r>
          </a:p>
        </p:txBody>
      </p:sp>
      <p:pic>
        <p:nvPicPr>
          <p:cNvPr id="20" name="Picture 19" descr="A group of people posing for a photo&#10;&#10;AI-generated content may be incorrect.">
            <a:extLst>
              <a:ext uri="{FF2B5EF4-FFF2-40B4-BE49-F238E27FC236}">
                <a16:creationId xmlns:a16="http://schemas.microsoft.com/office/drawing/2014/main" id="{5879DE95-CE64-7510-0D8D-1FD24E9822B0}"/>
              </a:ext>
            </a:extLst>
          </p:cNvPr>
          <p:cNvPicPr>
            <a:picLocks noChangeAspect="1"/>
          </p:cNvPicPr>
          <p:nvPr/>
        </p:nvPicPr>
        <p:blipFill>
          <a:blip r:embed="rId5"/>
          <a:stretch>
            <a:fillRect/>
          </a:stretch>
        </p:blipFill>
        <p:spPr>
          <a:xfrm>
            <a:off x="8531552" y="456717"/>
            <a:ext cx="2645005" cy="1763336"/>
          </a:xfrm>
          <a:prstGeom prst="rect">
            <a:avLst/>
          </a:prstGeom>
          <a:ln>
            <a:noFill/>
          </a:ln>
          <a:effectLst>
            <a:softEdge rad="112500"/>
          </a:effectLst>
        </p:spPr>
      </p:pic>
      <p:sp>
        <p:nvSpPr>
          <p:cNvPr id="21" name="TextBox 20">
            <a:extLst>
              <a:ext uri="{FF2B5EF4-FFF2-40B4-BE49-F238E27FC236}">
                <a16:creationId xmlns:a16="http://schemas.microsoft.com/office/drawing/2014/main" id="{A0E2ABCC-E764-07FF-E520-81DE09F2E957}"/>
              </a:ext>
            </a:extLst>
          </p:cNvPr>
          <p:cNvSpPr txBox="1"/>
          <p:nvPr/>
        </p:nvSpPr>
        <p:spPr>
          <a:xfrm>
            <a:off x="7814206" y="2326280"/>
            <a:ext cx="4281648" cy="923330"/>
          </a:xfrm>
          <a:prstGeom prst="rect">
            <a:avLst/>
          </a:prstGeom>
          <a:noFill/>
        </p:spPr>
        <p:txBody>
          <a:bodyPr wrap="square">
            <a:spAutoFit/>
          </a:bodyPr>
          <a:lstStyle/>
          <a:p>
            <a:pPr algn="ctr"/>
            <a:r>
              <a:rPr lang="en-GB" b="1" dirty="0"/>
              <a:t>90% of ‘Touched By Cancer’ women's rugby tournament sponsorship places confirmed</a:t>
            </a:r>
          </a:p>
        </p:txBody>
      </p:sp>
      <p:pic>
        <p:nvPicPr>
          <p:cNvPr id="4" name="Picture 3">
            <a:extLst>
              <a:ext uri="{FF2B5EF4-FFF2-40B4-BE49-F238E27FC236}">
                <a16:creationId xmlns:a16="http://schemas.microsoft.com/office/drawing/2014/main" id="{58D13EC2-4BA9-DC05-CB35-FBBFA631EEFC}"/>
              </a:ext>
            </a:extLst>
          </p:cNvPr>
          <p:cNvPicPr>
            <a:picLocks noChangeAspect="1"/>
          </p:cNvPicPr>
          <p:nvPr/>
        </p:nvPicPr>
        <p:blipFill>
          <a:blip r:embed="rId6"/>
          <a:stretch>
            <a:fillRect/>
          </a:stretch>
        </p:blipFill>
        <p:spPr>
          <a:xfrm>
            <a:off x="8531552" y="3261720"/>
            <a:ext cx="2846957" cy="1883455"/>
          </a:xfrm>
          <a:prstGeom prst="rect">
            <a:avLst/>
          </a:prstGeom>
          <a:ln>
            <a:noFill/>
          </a:ln>
          <a:effectLst>
            <a:softEdge rad="112500"/>
          </a:effectLst>
        </p:spPr>
      </p:pic>
      <p:sp>
        <p:nvSpPr>
          <p:cNvPr id="3" name="TextBox 2">
            <a:extLst>
              <a:ext uri="{FF2B5EF4-FFF2-40B4-BE49-F238E27FC236}">
                <a16:creationId xmlns:a16="http://schemas.microsoft.com/office/drawing/2014/main" id="{BE3ED551-C271-0E55-26D3-00EE0F69736B}"/>
              </a:ext>
            </a:extLst>
          </p:cNvPr>
          <p:cNvSpPr txBox="1"/>
          <p:nvPr/>
        </p:nvSpPr>
        <p:spPr>
          <a:xfrm>
            <a:off x="8111585" y="5172165"/>
            <a:ext cx="3641598" cy="1477328"/>
          </a:xfrm>
          <a:prstGeom prst="rect">
            <a:avLst/>
          </a:prstGeom>
          <a:noFill/>
        </p:spPr>
        <p:txBody>
          <a:bodyPr wrap="square">
            <a:spAutoFit/>
          </a:bodyPr>
          <a:lstStyle/>
          <a:p>
            <a:pPr algn="ctr"/>
            <a:r>
              <a:rPr lang="en-GB" b="1" dirty="0"/>
              <a:t>New sponsor agreement with Andrew Scott LTD including additional income and support for Jiffy’s Cancer 50 Challenge</a:t>
            </a:r>
          </a:p>
          <a:p>
            <a:pPr algn="ctr"/>
            <a:r>
              <a:rPr lang="en-GB" b="1" dirty="0"/>
              <a:t>(3 year deal) </a:t>
            </a:r>
          </a:p>
        </p:txBody>
      </p:sp>
    </p:spTree>
    <p:extLst>
      <p:ext uri="{BB962C8B-B14F-4D97-AF65-F5344CB8AC3E}">
        <p14:creationId xmlns:p14="http://schemas.microsoft.com/office/powerpoint/2010/main" val="332240702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027EE8-48DB-4C94-9680-3E6BE4FE966A}"/>
              </a:ext>
            </a:extLst>
          </p:cNvPr>
          <p:cNvSpPr>
            <a:spLocks noGrp="1"/>
          </p:cNvSpPr>
          <p:nvPr>
            <p:ph type="title"/>
          </p:nvPr>
        </p:nvSpPr>
        <p:spPr>
          <a:xfrm>
            <a:off x="354965" y="290957"/>
            <a:ext cx="10515600" cy="1139825"/>
          </a:xfrm>
        </p:spPr>
        <p:txBody>
          <a:bodyPr/>
          <a:lstStyle/>
          <a:p>
            <a:r>
              <a:rPr lang="en-GB" dirty="0"/>
              <a:t>Wills &amp; Legacy Plan </a:t>
            </a:r>
          </a:p>
        </p:txBody>
      </p:sp>
      <p:pic>
        <p:nvPicPr>
          <p:cNvPr id="3074" name="Picture 2" descr="May be a graphic of ‎drink and ‎text that says &quot;‎Sgroliwch am Gymraeg CRONFA GANSED WEST WALES WIN CYMBI YMUU SOUTH WEST CANCERFUND FUND We received a kind donation of £37,000 000 fromsomeonewhosename from someone whose name we'll never know ی‎&quot;‎‎">
            <a:extLst>
              <a:ext uri="{FF2B5EF4-FFF2-40B4-BE49-F238E27FC236}">
                <a16:creationId xmlns:a16="http://schemas.microsoft.com/office/drawing/2014/main" id="{8C05B1BA-D0B1-E65A-77D7-CA45D6F790B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3256" y="860869"/>
            <a:ext cx="3122687" cy="3904488"/>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3076" name="Picture 4" descr="May be an image of smiling, hospital and text that says &quot;A. 言 物 support a cause that matters to you A gift in your will can support any ward or department across Swansea Bay University Health Board.&quot;">
            <a:extLst>
              <a:ext uri="{FF2B5EF4-FFF2-40B4-BE49-F238E27FC236}">
                <a16:creationId xmlns:a16="http://schemas.microsoft.com/office/drawing/2014/main" id="{6AFED3F9-5CB1-BEEE-81A4-8C7A9CF299E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39975" y="860871"/>
            <a:ext cx="3122686" cy="3904486"/>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3078" name="Picture 6">
            <a:extLst>
              <a:ext uri="{FF2B5EF4-FFF2-40B4-BE49-F238E27FC236}">
                <a16:creationId xmlns:a16="http://schemas.microsoft.com/office/drawing/2014/main" id="{5ECE8807-94A0-E266-B1A2-DD93A53018A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420402" y="850036"/>
            <a:ext cx="2887485" cy="3849980"/>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9" name="Picture 8">
            <a:extLst>
              <a:ext uri="{FF2B5EF4-FFF2-40B4-BE49-F238E27FC236}">
                <a16:creationId xmlns:a16="http://schemas.microsoft.com/office/drawing/2014/main" id="{0D868DD6-AAD8-6644-F1A0-3EBCC66CFDF0}"/>
              </a:ext>
            </a:extLst>
          </p:cNvPr>
          <p:cNvPicPr>
            <a:picLocks noChangeAspect="1"/>
          </p:cNvPicPr>
          <p:nvPr/>
        </p:nvPicPr>
        <p:blipFill>
          <a:blip r:embed="rId5"/>
          <a:stretch>
            <a:fillRect/>
          </a:stretch>
        </p:blipFill>
        <p:spPr>
          <a:xfrm>
            <a:off x="6674370" y="850036"/>
            <a:ext cx="2772162" cy="3915321"/>
          </a:xfrm>
          <a:prstGeom prst="rect">
            <a:avLst/>
          </a:prstGeom>
          <a:ln>
            <a:noFill/>
          </a:ln>
          <a:effectLst>
            <a:softEdge rad="112500"/>
          </a:effectLst>
        </p:spPr>
      </p:pic>
      <p:sp>
        <p:nvSpPr>
          <p:cNvPr id="12" name="TextBox 11">
            <a:extLst>
              <a:ext uri="{FF2B5EF4-FFF2-40B4-BE49-F238E27FC236}">
                <a16:creationId xmlns:a16="http://schemas.microsoft.com/office/drawing/2014/main" id="{432F7804-526D-4C7E-4500-7C933BBC8720}"/>
              </a:ext>
            </a:extLst>
          </p:cNvPr>
          <p:cNvSpPr txBox="1"/>
          <p:nvPr/>
        </p:nvSpPr>
        <p:spPr>
          <a:xfrm>
            <a:off x="143256" y="4893373"/>
            <a:ext cx="8528937" cy="2031325"/>
          </a:xfrm>
          <a:prstGeom prst="rect">
            <a:avLst/>
          </a:prstGeom>
          <a:noFill/>
        </p:spPr>
        <p:txBody>
          <a:bodyPr wrap="square">
            <a:spAutoFit/>
          </a:bodyPr>
          <a:lstStyle/>
          <a:p>
            <a:r>
              <a:rPr lang="en-GB" b="1" i="0" dirty="0">
                <a:effectLst/>
                <a:latin typeface="system-ui"/>
              </a:rPr>
              <a:t>We have now released our ‘Wills Booklet’ for grateful patients to give back to SBUHB. </a:t>
            </a:r>
          </a:p>
          <a:p>
            <a:endParaRPr lang="en-GB" dirty="0">
              <a:latin typeface="system-ui"/>
            </a:endParaRPr>
          </a:p>
          <a:p>
            <a:r>
              <a:rPr lang="en-GB" dirty="0">
                <a:latin typeface="system-ui"/>
              </a:rPr>
              <a:t>Staff training, education and distribution is currently being supported by ‘End of Life Team’ with an opportunity to further the opportunity with other areas of SBUHB in the future with drop-in sessions / team sessions so our staff can be aware that patients can give back with a ‘Forever Thank You’ donation through their will. </a:t>
            </a:r>
          </a:p>
          <a:p>
            <a:endParaRPr lang="en-GB" dirty="0">
              <a:latin typeface="system-ui"/>
            </a:endParaRPr>
          </a:p>
        </p:txBody>
      </p:sp>
    </p:spTree>
    <p:extLst>
      <p:ext uri="{BB962C8B-B14F-4D97-AF65-F5344CB8AC3E}">
        <p14:creationId xmlns:p14="http://schemas.microsoft.com/office/powerpoint/2010/main" val="374634363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7383C6BD-33FC-0E32-533D-A3A1BFEBA6E9}"/>
              </a:ext>
            </a:extLst>
          </p:cNvPr>
          <p:cNvSpPr txBox="1">
            <a:spLocks/>
          </p:cNvSpPr>
          <p:nvPr/>
        </p:nvSpPr>
        <p:spPr>
          <a:xfrm>
            <a:off x="354965" y="290957"/>
            <a:ext cx="10515600" cy="1139825"/>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2800" b="1" i="0" kern="1200">
                <a:solidFill>
                  <a:schemeClr val="tx1"/>
                </a:solidFill>
                <a:latin typeface="Arial" panose="020B0604020202020204" pitchFamily="34" charset="0"/>
                <a:ea typeface="+mj-ea"/>
                <a:cs typeface="Arial" panose="020B0604020202020204" pitchFamily="34" charset="0"/>
              </a:defRPr>
            </a:lvl1pPr>
          </a:lstStyle>
          <a:p>
            <a:r>
              <a:rPr lang="en-GB" dirty="0"/>
              <a:t>Marketing and exposure </a:t>
            </a:r>
          </a:p>
        </p:txBody>
      </p:sp>
      <p:sp>
        <p:nvSpPr>
          <p:cNvPr id="7" name="TextBox 6">
            <a:extLst>
              <a:ext uri="{FF2B5EF4-FFF2-40B4-BE49-F238E27FC236}">
                <a16:creationId xmlns:a16="http://schemas.microsoft.com/office/drawing/2014/main" id="{3190CF85-938D-5BC8-1CA8-7E0475197A0A}"/>
              </a:ext>
            </a:extLst>
          </p:cNvPr>
          <p:cNvSpPr txBox="1"/>
          <p:nvPr/>
        </p:nvSpPr>
        <p:spPr>
          <a:xfrm>
            <a:off x="180594" y="3921905"/>
            <a:ext cx="4409694" cy="2800767"/>
          </a:xfrm>
          <a:prstGeom prst="rect">
            <a:avLst/>
          </a:prstGeom>
          <a:noFill/>
        </p:spPr>
        <p:txBody>
          <a:bodyPr wrap="square">
            <a:spAutoFit/>
          </a:bodyPr>
          <a:lstStyle/>
          <a:p>
            <a:pPr algn="ctr"/>
            <a:r>
              <a:rPr lang="en-GB" sz="1600" b="0" u="sng" dirty="0">
                <a:effectLst/>
                <a:latin typeface="Arial" panose="020B0604020202020204" pitchFamily="34" charset="0"/>
                <a:ea typeface="Times New Roman" panose="02020603050405020304" pitchFamily="18" charset="0"/>
              </a:rPr>
              <a:t>Analytics:</a:t>
            </a:r>
          </a:p>
          <a:p>
            <a:pPr algn="ctr"/>
            <a:endParaRPr lang="en-GB" sz="1600" b="0" u="sng" dirty="0">
              <a:effectLst/>
              <a:latin typeface="Arial" panose="020B0604020202020204" pitchFamily="34" charset="0"/>
              <a:ea typeface="Times New Roman" panose="02020603050405020304" pitchFamily="18" charset="0"/>
            </a:endParaRPr>
          </a:p>
          <a:p>
            <a:pPr marL="285750" indent="-285750">
              <a:buFont typeface="Arial" panose="020B0604020202020204" pitchFamily="34" charset="0"/>
              <a:buChar char="•"/>
            </a:pPr>
            <a:r>
              <a:rPr lang="en-GB" sz="1600" dirty="0">
                <a:latin typeface="Arial" panose="020B0604020202020204" pitchFamily="34" charset="0"/>
                <a:ea typeface="Times New Roman" panose="02020603050405020304" pitchFamily="18" charset="0"/>
              </a:rPr>
              <a:t>E</a:t>
            </a:r>
            <a:r>
              <a:rPr lang="en-GB" sz="1600" b="0" dirty="0">
                <a:effectLst/>
                <a:latin typeface="Arial" panose="020B0604020202020204" pitchFamily="34" charset="0"/>
                <a:ea typeface="Times New Roman" panose="02020603050405020304" pitchFamily="18" charset="0"/>
              </a:rPr>
              <a:t>ngagement (+13.6%)</a:t>
            </a:r>
          </a:p>
          <a:p>
            <a:pPr marL="285750" indent="-285750">
              <a:buFont typeface="Arial" panose="020B0604020202020204" pitchFamily="34" charset="0"/>
              <a:buChar char="•"/>
            </a:pPr>
            <a:r>
              <a:rPr lang="en-GB" sz="1600" dirty="0">
                <a:latin typeface="Arial" panose="020B0604020202020204" pitchFamily="34" charset="0"/>
                <a:ea typeface="Times New Roman" panose="02020603050405020304" pitchFamily="18" charset="0"/>
              </a:rPr>
              <a:t>F</a:t>
            </a:r>
            <a:r>
              <a:rPr lang="en-GB" sz="1600" b="0" dirty="0">
                <a:effectLst/>
                <a:latin typeface="Arial" panose="020B0604020202020204" pitchFamily="34" charset="0"/>
                <a:ea typeface="Times New Roman" panose="02020603050405020304" pitchFamily="18" charset="0"/>
              </a:rPr>
              <a:t>ollowers (+207%)</a:t>
            </a:r>
          </a:p>
          <a:p>
            <a:pPr marL="285750" indent="-285750">
              <a:buFont typeface="Arial" panose="020B0604020202020204" pitchFamily="34" charset="0"/>
              <a:buChar char="•"/>
            </a:pPr>
            <a:r>
              <a:rPr lang="en-GB" sz="1600" dirty="0">
                <a:latin typeface="Arial" panose="020B0604020202020204" pitchFamily="34" charset="0"/>
                <a:ea typeface="Times New Roman" panose="02020603050405020304" pitchFamily="18" charset="0"/>
              </a:rPr>
              <a:t>P</a:t>
            </a:r>
            <a:r>
              <a:rPr lang="en-GB" sz="1600" b="0" dirty="0">
                <a:effectLst/>
                <a:latin typeface="Arial" panose="020B0604020202020204" pitchFamily="34" charset="0"/>
                <a:ea typeface="Times New Roman" panose="02020603050405020304" pitchFamily="18" charset="0"/>
              </a:rPr>
              <a:t>ost reactions (+1200%)</a:t>
            </a:r>
          </a:p>
          <a:p>
            <a:pPr marL="285750" indent="-285750">
              <a:buFont typeface="Arial" panose="020B0604020202020204" pitchFamily="34" charset="0"/>
              <a:buChar char="•"/>
            </a:pPr>
            <a:r>
              <a:rPr lang="en-GB" sz="1600" dirty="0">
                <a:latin typeface="Arial" panose="020B0604020202020204" pitchFamily="34" charset="0"/>
                <a:ea typeface="Times New Roman" panose="02020603050405020304" pitchFamily="18" charset="0"/>
              </a:rPr>
              <a:t>Click through rate </a:t>
            </a:r>
            <a:r>
              <a:rPr lang="en-GB" sz="1600" b="0" dirty="0">
                <a:effectLst/>
                <a:latin typeface="Arial" panose="020B0604020202020204" pitchFamily="34" charset="0"/>
                <a:ea typeface="Times New Roman" panose="02020603050405020304" pitchFamily="18" charset="0"/>
              </a:rPr>
              <a:t>(+500%) since beginning in January 2025*.</a:t>
            </a:r>
          </a:p>
          <a:p>
            <a:pPr marL="285750" indent="-285750">
              <a:buFont typeface="Arial" panose="020B0604020202020204" pitchFamily="34" charset="0"/>
              <a:buChar char="•"/>
            </a:pPr>
            <a:endParaRPr lang="en-GB" sz="1600" dirty="0">
              <a:latin typeface="Arial" panose="020B0604020202020204" pitchFamily="34" charset="0"/>
              <a:ea typeface="Times New Roman" panose="02020603050405020304" pitchFamily="18" charset="0"/>
            </a:endParaRPr>
          </a:p>
          <a:p>
            <a:pPr marL="285750" indent="-285750">
              <a:buFont typeface="Arial" panose="020B0604020202020204" pitchFamily="34" charset="0"/>
              <a:buChar char="•"/>
            </a:pPr>
            <a:r>
              <a:rPr lang="en-GB" sz="1600" b="0" dirty="0">
                <a:effectLst/>
                <a:latin typeface="Arial" panose="020B0604020202020204" pitchFamily="34" charset="0"/>
                <a:ea typeface="Times New Roman" panose="02020603050405020304" pitchFamily="18" charset="0"/>
              </a:rPr>
              <a:t>(*Stats compare Jan 2025-Apr 2026 to Jan-Dec 2024 using Hootsuite Analytics)</a:t>
            </a:r>
            <a:endParaRPr lang="en-GB" sz="1600" b="1" dirty="0">
              <a:effectLst/>
              <a:latin typeface="Times New Roman" panose="02020603050405020304" pitchFamily="18" charset="0"/>
              <a:ea typeface="Times New Roman" panose="02020603050405020304" pitchFamily="18" charset="0"/>
            </a:endParaRPr>
          </a:p>
          <a:p>
            <a:pPr marL="285750" indent="-285750" algn="ctr">
              <a:buFont typeface="Arial" panose="020B0604020202020204" pitchFamily="34" charset="0"/>
              <a:buChar char="•"/>
            </a:pPr>
            <a:endParaRPr lang="en-GB" sz="1600" b="1" dirty="0">
              <a:effectLst/>
              <a:latin typeface="Times New Roman" panose="02020603050405020304" pitchFamily="18" charset="0"/>
              <a:ea typeface="Times New Roman" panose="02020603050405020304" pitchFamily="18" charset="0"/>
            </a:endParaRPr>
          </a:p>
        </p:txBody>
      </p:sp>
      <p:pic>
        <p:nvPicPr>
          <p:cNvPr id="9" name="Picture 8">
            <a:extLst>
              <a:ext uri="{FF2B5EF4-FFF2-40B4-BE49-F238E27FC236}">
                <a16:creationId xmlns:a16="http://schemas.microsoft.com/office/drawing/2014/main" id="{00C4660C-615E-3486-B27E-C1BAF29151AB}"/>
              </a:ext>
            </a:extLst>
          </p:cNvPr>
          <p:cNvPicPr>
            <a:picLocks noChangeAspect="1"/>
          </p:cNvPicPr>
          <p:nvPr/>
        </p:nvPicPr>
        <p:blipFill>
          <a:blip r:embed="rId2"/>
          <a:stretch>
            <a:fillRect/>
          </a:stretch>
        </p:blipFill>
        <p:spPr>
          <a:xfrm>
            <a:off x="180594" y="1001761"/>
            <a:ext cx="4611187" cy="2585322"/>
          </a:xfrm>
          <a:prstGeom prst="rect">
            <a:avLst/>
          </a:prstGeom>
          <a:ln>
            <a:noFill/>
          </a:ln>
          <a:effectLst>
            <a:softEdge rad="112500"/>
          </a:effectLst>
        </p:spPr>
      </p:pic>
      <p:pic>
        <p:nvPicPr>
          <p:cNvPr id="11" name="Picture 10">
            <a:extLst>
              <a:ext uri="{FF2B5EF4-FFF2-40B4-BE49-F238E27FC236}">
                <a16:creationId xmlns:a16="http://schemas.microsoft.com/office/drawing/2014/main" id="{5B914C5D-06E3-65FC-49D4-8A529785DBF8}"/>
              </a:ext>
            </a:extLst>
          </p:cNvPr>
          <p:cNvPicPr>
            <a:picLocks noChangeAspect="1"/>
          </p:cNvPicPr>
          <p:nvPr/>
        </p:nvPicPr>
        <p:blipFill>
          <a:blip r:embed="rId3"/>
          <a:stretch>
            <a:fillRect/>
          </a:stretch>
        </p:blipFill>
        <p:spPr>
          <a:xfrm>
            <a:off x="5496382" y="684147"/>
            <a:ext cx="2194560" cy="2900792"/>
          </a:xfrm>
          <a:prstGeom prst="rect">
            <a:avLst/>
          </a:prstGeom>
          <a:ln>
            <a:noFill/>
          </a:ln>
          <a:effectLst>
            <a:softEdge rad="112500"/>
          </a:effectLst>
        </p:spPr>
      </p:pic>
      <p:sp>
        <p:nvSpPr>
          <p:cNvPr id="13" name="TextBox 12">
            <a:extLst>
              <a:ext uri="{FF2B5EF4-FFF2-40B4-BE49-F238E27FC236}">
                <a16:creationId xmlns:a16="http://schemas.microsoft.com/office/drawing/2014/main" id="{0568BBA8-4D60-D8F4-9CF7-CAC78137F0D1}"/>
              </a:ext>
            </a:extLst>
          </p:cNvPr>
          <p:cNvSpPr txBox="1"/>
          <p:nvPr/>
        </p:nvSpPr>
        <p:spPr>
          <a:xfrm>
            <a:off x="5174372" y="3921905"/>
            <a:ext cx="2915031" cy="2554545"/>
          </a:xfrm>
          <a:prstGeom prst="rect">
            <a:avLst/>
          </a:prstGeom>
          <a:noFill/>
        </p:spPr>
        <p:txBody>
          <a:bodyPr wrap="square">
            <a:spAutoFit/>
          </a:bodyPr>
          <a:lstStyle/>
          <a:p>
            <a:pPr algn="ctr"/>
            <a:r>
              <a:rPr lang="en-GB" sz="1600" u="sng" dirty="0">
                <a:latin typeface="Arial" panose="020B0604020202020204" pitchFamily="34" charset="0"/>
                <a:ea typeface="Times New Roman" panose="02020603050405020304" pitchFamily="18" charset="0"/>
                <a:cs typeface="Arial" panose="020B0604020202020204" pitchFamily="34" charset="0"/>
              </a:rPr>
              <a:t>Social Media (Video)</a:t>
            </a:r>
          </a:p>
          <a:p>
            <a:pPr algn="ctr"/>
            <a:endParaRPr lang="en-GB" sz="1600" b="0" u="sng" dirty="0">
              <a:effectLst/>
              <a:latin typeface="Arial" panose="020B0604020202020204" pitchFamily="34" charset="0"/>
              <a:ea typeface="Times New Roman" panose="02020603050405020304" pitchFamily="18" charset="0"/>
              <a:cs typeface="Arial" panose="020B0604020202020204" pitchFamily="34" charset="0"/>
            </a:endParaRPr>
          </a:p>
          <a:p>
            <a:pPr marL="285750" indent="-285750">
              <a:buFont typeface="Arial" panose="020B0604020202020204" pitchFamily="34" charset="0"/>
              <a:buChar char="•"/>
            </a:pPr>
            <a:r>
              <a:rPr lang="en-GB" sz="1600" dirty="0">
                <a:effectLst/>
                <a:latin typeface="Arial" panose="020B0604020202020204" pitchFamily="34" charset="0"/>
                <a:ea typeface="Times New Roman" panose="02020603050405020304" pitchFamily="18" charset="0"/>
                <a:cs typeface="Arial" panose="020B0604020202020204" pitchFamily="34" charset="0"/>
              </a:rPr>
              <a:t>High footfall traffic on Instagram</a:t>
            </a:r>
          </a:p>
          <a:p>
            <a:pPr marL="285750" indent="-285750">
              <a:buFont typeface="Arial" panose="020B0604020202020204" pitchFamily="34" charset="0"/>
              <a:buChar char="•"/>
            </a:pPr>
            <a:r>
              <a:rPr lang="en-GB" sz="1600" dirty="0">
                <a:latin typeface="Arial" panose="020B0604020202020204" pitchFamily="34" charset="0"/>
                <a:ea typeface="Times New Roman" panose="02020603050405020304" pitchFamily="18" charset="0"/>
                <a:cs typeface="Arial" panose="020B0604020202020204" pitchFamily="34" charset="0"/>
              </a:rPr>
              <a:t>Reels &amp; Video performing extremely well </a:t>
            </a:r>
          </a:p>
          <a:p>
            <a:pPr marL="285750" indent="-285750">
              <a:buFont typeface="Arial" panose="020B0604020202020204" pitchFamily="34" charset="0"/>
              <a:buChar char="•"/>
            </a:pPr>
            <a:r>
              <a:rPr lang="en-GB" sz="1600" dirty="0">
                <a:latin typeface="Arial" panose="020B0604020202020204" pitchFamily="34" charset="0"/>
                <a:ea typeface="Times New Roman" panose="02020603050405020304" pitchFamily="18" charset="0"/>
                <a:cs typeface="Arial" panose="020B0604020202020204" pitchFamily="34" charset="0"/>
              </a:rPr>
              <a:t>Highest Video: 23,000 views</a:t>
            </a:r>
          </a:p>
          <a:p>
            <a:pPr marL="285750" indent="-285750">
              <a:buFont typeface="Arial" panose="020B0604020202020204" pitchFamily="34" charset="0"/>
              <a:buChar char="•"/>
            </a:pPr>
            <a:r>
              <a:rPr lang="en-GB" sz="1600" dirty="0">
                <a:latin typeface="Arial" panose="020B0604020202020204" pitchFamily="34" charset="0"/>
                <a:ea typeface="Times New Roman" panose="02020603050405020304" pitchFamily="18" charset="0"/>
                <a:cs typeface="Arial" panose="020B0604020202020204" pitchFamily="34" charset="0"/>
              </a:rPr>
              <a:t>Averaging 2,800 per video</a:t>
            </a:r>
          </a:p>
          <a:p>
            <a:pPr marL="285750" indent="-285750">
              <a:buFont typeface="Arial" panose="020B0604020202020204" pitchFamily="34" charset="0"/>
              <a:buChar char="•"/>
            </a:pPr>
            <a:endParaRPr lang="en-GB" sz="1600" dirty="0">
              <a:effectLst/>
              <a:latin typeface="Arial" panose="020B0604020202020204" pitchFamily="34" charset="0"/>
              <a:ea typeface="Times New Roman" panose="02020603050405020304" pitchFamily="18" charset="0"/>
              <a:cs typeface="Arial" panose="020B0604020202020204" pitchFamily="34" charset="0"/>
            </a:endParaRPr>
          </a:p>
        </p:txBody>
      </p:sp>
      <p:pic>
        <p:nvPicPr>
          <p:cNvPr id="4098" name="Picture 2" descr="May be an image of text that says &quot;Ebrill/April April Ebrill/ KSH 6075 tosZ εαυ WEN LoS: 446 智 wig tos HA VLEA CONSIN SERAICESNCY ERACESCY 46973 =0 อม Wb balance Fantastic F Codi Fundraising Campus Arian&quot;">
            <a:extLst>
              <a:ext uri="{FF2B5EF4-FFF2-40B4-BE49-F238E27FC236}">
                <a16:creationId xmlns:a16="http://schemas.microsoft.com/office/drawing/2014/main" id="{4FC7E1B7-6710-B0AC-3005-5A5BC4032B2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796234" y="684147"/>
            <a:ext cx="2669535" cy="2994169"/>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14" name="TextBox 13">
            <a:extLst>
              <a:ext uri="{FF2B5EF4-FFF2-40B4-BE49-F238E27FC236}">
                <a16:creationId xmlns:a16="http://schemas.microsoft.com/office/drawing/2014/main" id="{0107E567-260C-69E1-CCDA-F4D5E37E449C}"/>
              </a:ext>
            </a:extLst>
          </p:cNvPr>
          <p:cNvSpPr txBox="1"/>
          <p:nvPr/>
        </p:nvSpPr>
        <p:spPr>
          <a:xfrm>
            <a:off x="8673487" y="3908265"/>
            <a:ext cx="2915031" cy="3046988"/>
          </a:xfrm>
          <a:prstGeom prst="rect">
            <a:avLst/>
          </a:prstGeom>
          <a:noFill/>
        </p:spPr>
        <p:txBody>
          <a:bodyPr wrap="square">
            <a:spAutoFit/>
          </a:bodyPr>
          <a:lstStyle/>
          <a:p>
            <a:pPr algn="ctr"/>
            <a:r>
              <a:rPr lang="en-GB" sz="1600" u="sng" dirty="0">
                <a:latin typeface="Arial" panose="020B0604020202020204" pitchFamily="34" charset="0"/>
                <a:ea typeface="Times New Roman" panose="02020603050405020304" pitchFamily="18" charset="0"/>
                <a:cs typeface="Arial" panose="020B0604020202020204" pitchFamily="34" charset="0"/>
              </a:rPr>
              <a:t>Website Traffic</a:t>
            </a:r>
          </a:p>
          <a:p>
            <a:pPr algn="ctr"/>
            <a:endParaRPr lang="en-GB" sz="1600" b="0" u="sng" dirty="0">
              <a:effectLst/>
              <a:latin typeface="Arial" panose="020B0604020202020204" pitchFamily="34" charset="0"/>
              <a:ea typeface="Times New Roman" panose="02020603050405020304" pitchFamily="18" charset="0"/>
              <a:cs typeface="Arial" panose="020B0604020202020204" pitchFamily="34" charset="0"/>
            </a:endParaRPr>
          </a:p>
          <a:p>
            <a:pPr marL="285750" indent="-285750">
              <a:buFont typeface="Arial" panose="020B0604020202020204" pitchFamily="34" charset="0"/>
              <a:buChar char="•"/>
            </a:pPr>
            <a:r>
              <a:rPr lang="en-GB" sz="1600" dirty="0">
                <a:effectLst/>
                <a:latin typeface="Arial" panose="020B0604020202020204" pitchFamily="34" charset="0"/>
                <a:ea typeface="Times New Roman" panose="02020603050405020304" pitchFamily="18" charset="0"/>
                <a:cs typeface="Arial" panose="020B0604020202020204" pitchFamily="34" charset="0"/>
              </a:rPr>
              <a:t>Driving traffic to website by adding </a:t>
            </a:r>
            <a:r>
              <a:rPr lang="en-GB" sz="1600" dirty="0">
                <a:latin typeface="Arial" panose="020B0604020202020204" pitchFamily="34" charset="0"/>
                <a:ea typeface="Times New Roman" panose="02020603050405020304" pitchFamily="18" charset="0"/>
                <a:cs typeface="Arial" panose="020B0604020202020204" pitchFamily="34" charset="0"/>
              </a:rPr>
              <a:t>email </a:t>
            </a:r>
            <a:r>
              <a:rPr lang="en-GB" sz="1600" dirty="0">
                <a:effectLst/>
                <a:latin typeface="Arial" panose="020B0604020202020204" pitchFamily="34" charset="0"/>
                <a:ea typeface="Times New Roman" panose="02020603050405020304" pitchFamily="18" charset="0"/>
                <a:cs typeface="Arial" panose="020B0604020202020204" pitchFamily="34" charset="0"/>
              </a:rPr>
              <a:t>round-ups with a range of fundraising stories. </a:t>
            </a:r>
          </a:p>
          <a:p>
            <a:pPr marL="285750" indent="-285750">
              <a:buFont typeface="Arial" panose="020B0604020202020204" pitchFamily="34" charset="0"/>
              <a:buChar char="•"/>
            </a:pPr>
            <a:endParaRPr lang="en-GB" sz="1600" dirty="0">
              <a:latin typeface="Arial" panose="020B0604020202020204" pitchFamily="34" charset="0"/>
              <a:ea typeface="Times New Roman" panose="02020603050405020304" pitchFamily="18" charset="0"/>
              <a:cs typeface="Arial" panose="020B0604020202020204" pitchFamily="34" charset="0"/>
            </a:endParaRPr>
          </a:p>
          <a:p>
            <a:pPr marL="285750" indent="-285750">
              <a:buFont typeface="Arial" panose="020B0604020202020204" pitchFamily="34" charset="0"/>
              <a:buChar char="•"/>
            </a:pPr>
            <a:r>
              <a:rPr lang="en-GB" sz="1600" dirty="0">
                <a:latin typeface="Arial" panose="020B0604020202020204" pitchFamily="34" charset="0"/>
                <a:ea typeface="Times New Roman" panose="02020603050405020304" pitchFamily="18" charset="0"/>
                <a:cs typeface="Arial" panose="020B0604020202020204" pitchFamily="34" charset="0"/>
              </a:rPr>
              <a:t>Website evaluation currently ongoing, relevant and exciting updates will be made throughout 2026</a:t>
            </a:r>
          </a:p>
          <a:p>
            <a:pPr marL="285750" indent="-285750">
              <a:buFont typeface="Arial" panose="020B0604020202020204" pitchFamily="34" charset="0"/>
              <a:buChar char="•"/>
            </a:pPr>
            <a:endParaRPr lang="en-GB" sz="1600" dirty="0">
              <a:effectLst/>
              <a:latin typeface="Arial" panose="020B0604020202020204" pitchFamily="34" charset="0"/>
              <a:ea typeface="Times New Roman" panose="02020603050405020304" pitchFamily="18" charset="0"/>
              <a:cs typeface="Arial" panose="020B0604020202020204" pitchFamily="34" charset="0"/>
            </a:endParaRPr>
          </a:p>
        </p:txBody>
      </p:sp>
    </p:spTree>
    <p:extLst>
      <p:ext uri="{BB962C8B-B14F-4D97-AF65-F5344CB8AC3E}">
        <p14:creationId xmlns:p14="http://schemas.microsoft.com/office/powerpoint/2010/main" val="198455098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0FB7B02F-EA82-A7EF-4DA3-7DC3971ECE4C}"/>
              </a:ext>
            </a:extLst>
          </p:cNvPr>
          <p:cNvSpPr>
            <a:spLocks noGrp="1"/>
          </p:cNvSpPr>
          <p:nvPr>
            <p:ph type="subTitle" idx="1"/>
          </p:nvPr>
        </p:nvSpPr>
        <p:spPr/>
        <p:txBody>
          <a:bodyPr/>
          <a:lstStyle/>
          <a:p>
            <a:endParaRPr lang="en-GB" dirty="0"/>
          </a:p>
        </p:txBody>
      </p:sp>
      <p:pic>
        <p:nvPicPr>
          <p:cNvPr id="5" name="Picture 4">
            <a:extLst>
              <a:ext uri="{FF2B5EF4-FFF2-40B4-BE49-F238E27FC236}">
                <a16:creationId xmlns:a16="http://schemas.microsoft.com/office/drawing/2014/main" id="{46434DC9-A032-8D3B-E6F3-F73B99B51263}"/>
              </a:ext>
            </a:extLst>
          </p:cNvPr>
          <p:cNvPicPr>
            <a:picLocks noChangeAspect="1"/>
          </p:cNvPicPr>
          <p:nvPr/>
        </p:nvPicPr>
        <p:blipFill>
          <a:blip r:embed="rId2"/>
          <a:stretch>
            <a:fillRect/>
          </a:stretch>
        </p:blipFill>
        <p:spPr>
          <a:xfrm>
            <a:off x="875877" y="1133856"/>
            <a:ext cx="10264930" cy="5724144"/>
          </a:xfrm>
          <a:prstGeom prst="rect">
            <a:avLst/>
          </a:prstGeom>
        </p:spPr>
      </p:pic>
      <p:sp>
        <p:nvSpPr>
          <p:cNvPr id="6" name="Title 1">
            <a:extLst>
              <a:ext uri="{FF2B5EF4-FFF2-40B4-BE49-F238E27FC236}">
                <a16:creationId xmlns:a16="http://schemas.microsoft.com/office/drawing/2014/main" id="{43812CAF-DCB1-931D-F769-E2A116E6AD1C}"/>
              </a:ext>
            </a:extLst>
          </p:cNvPr>
          <p:cNvSpPr txBox="1">
            <a:spLocks/>
          </p:cNvSpPr>
          <p:nvPr/>
        </p:nvSpPr>
        <p:spPr>
          <a:xfrm>
            <a:off x="625207" y="290957"/>
            <a:ext cx="10515600" cy="1139825"/>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2800" b="1" i="0" kern="1200">
                <a:solidFill>
                  <a:schemeClr val="tx1"/>
                </a:solidFill>
                <a:latin typeface="Arial" panose="020B0604020202020204" pitchFamily="34" charset="0"/>
                <a:ea typeface="+mj-ea"/>
                <a:cs typeface="Arial" panose="020B0604020202020204" pitchFamily="34" charset="0"/>
              </a:defRPr>
            </a:lvl1pPr>
          </a:lstStyle>
          <a:p>
            <a:pPr algn="ctr"/>
            <a:r>
              <a:rPr lang="en-GB" dirty="0">
                <a:solidFill>
                  <a:schemeClr val="bg1"/>
                </a:solidFill>
              </a:rPr>
              <a:t>Events </a:t>
            </a:r>
          </a:p>
        </p:txBody>
      </p:sp>
      <p:sp>
        <p:nvSpPr>
          <p:cNvPr id="7" name="Rectangle 6">
            <a:extLst>
              <a:ext uri="{FF2B5EF4-FFF2-40B4-BE49-F238E27FC236}">
                <a16:creationId xmlns:a16="http://schemas.microsoft.com/office/drawing/2014/main" id="{DAE04C91-BE07-6BCB-4289-B6789D3B4A64}"/>
              </a:ext>
            </a:extLst>
          </p:cNvPr>
          <p:cNvSpPr/>
          <p:nvPr/>
        </p:nvSpPr>
        <p:spPr>
          <a:xfrm>
            <a:off x="3264408" y="6281928"/>
            <a:ext cx="1088136" cy="374904"/>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7">
            <a:extLst>
              <a:ext uri="{FF2B5EF4-FFF2-40B4-BE49-F238E27FC236}">
                <a16:creationId xmlns:a16="http://schemas.microsoft.com/office/drawing/2014/main" id="{2AA6F3D0-DAD9-E799-6209-67C37C215681}"/>
              </a:ext>
            </a:extLst>
          </p:cNvPr>
          <p:cNvSpPr/>
          <p:nvPr/>
        </p:nvSpPr>
        <p:spPr>
          <a:xfrm>
            <a:off x="6197006" y="6329299"/>
            <a:ext cx="1456521" cy="374904"/>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a:extLst>
              <a:ext uri="{FF2B5EF4-FFF2-40B4-BE49-F238E27FC236}">
                <a16:creationId xmlns:a16="http://schemas.microsoft.com/office/drawing/2014/main" id="{14495893-2C1A-D0DA-DF3D-755C7D6B1D93}"/>
              </a:ext>
            </a:extLst>
          </p:cNvPr>
          <p:cNvSpPr/>
          <p:nvPr/>
        </p:nvSpPr>
        <p:spPr>
          <a:xfrm>
            <a:off x="8306222" y="6077839"/>
            <a:ext cx="2172802" cy="374904"/>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33307362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9F5FF620-F857-FF02-705C-EE0F43F5B194}"/>
              </a:ext>
            </a:extLst>
          </p:cNvPr>
          <p:cNvSpPr txBox="1">
            <a:spLocks/>
          </p:cNvSpPr>
          <p:nvPr/>
        </p:nvSpPr>
        <p:spPr>
          <a:xfrm>
            <a:off x="354965" y="290957"/>
            <a:ext cx="10515600" cy="1139825"/>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2800" b="1" i="0" kern="1200">
                <a:solidFill>
                  <a:schemeClr val="tx1"/>
                </a:solidFill>
                <a:latin typeface="Arial" panose="020B0604020202020204" pitchFamily="34" charset="0"/>
                <a:ea typeface="+mj-ea"/>
                <a:cs typeface="Arial" panose="020B0604020202020204" pitchFamily="34" charset="0"/>
              </a:defRPr>
            </a:lvl1pPr>
          </a:lstStyle>
          <a:p>
            <a:r>
              <a:rPr lang="en-GB" dirty="0"/>
              <a:t>Morriston Refurbishment </a:t>
            </a:r>
          </a:p>
        </p:txBody>
      </p:sp>
      <p:pic>
        <p:nvPicPr>
          <p:cNvPr id="6" name="Picture 5" descr="A room with tables and chairs&#10;&#10;AI-generated content may be incorrect.">
            <a:extLst>
              <a:ext uri="{FF2B5EF4-FFF2-40B4-BE49-F238E27FC236}">
                <a16:creationId xmlns:a16="http://schemas.microsoft.com/office/drawing/2014/main" id="{E4A765B9-6523-D8D7-2ABE-94C2293D313C}"/>
              </a:ext>
            </a:extLst>
          </p:cNvPr>
          <p:cNvPicPr>
            <a:picLocks noChangeAspect="1"/>
          </p:cNvPicPr>
          <p:nvPr/>
        </p:nvPicPr>
        <p:blipFill>
          <a:blip r:embed="rId2"/>
          <a:stretch>
            <a:fillRect/>
          </a:stretch>
        </p:blipFill>
        <p:spPr>
          <a:xfrm rot="5400000">
            <a:off x="1365123" y="953452"/>
            <a:ext cx="3273552" cy="3106674"/>
          </a:xfrm>
          <a:prstGeom prst="rect">
            <a:avLst/>
          </a:prstGeom>
          <a:ln>
            <a:noFill/>
          </a:ln>
          <a:effectLst>
            <a:softEdge rad="112500"/>
          </a:effectLst>
        </p:spPr>
      </p:pic>
      <p:sp>
        <p:nvSpPr>
          <p:cNvPr id="7" name="TextBox 6">
            <a:extLst>
              <a:ext uri="{FF2B5EF4-FFF2-40B4-BE49-F238E27FC236}">
                <a16:creationId xmlns:a16="http://schemas.microsoft.com/office/drawing/2014/main" id="{432DCB61-B7F0-611B-17CE-542C24126103}"/>
              </a:ext>
            </a:extLst>
          </p:cNvPr>
          <p:cNvSpPr txBox="1"/>
          <p:nvPr/>
        </p:nvSpPr>
        <p:spPr>
          <a:xfrm>
            <a:off x="584073" y="4305107"/>
            <a:ext cx="3187446" cy="2554545"/>
          </a:xfrm>
          <a:prstGeom prst="rect">
            <a:avLst/>
          </a:prstGeom>
          <a:noFill/>
        </p:spPr>
        <p:txBody>
          <a:bodyPr wrap="square">
            <a:spAutoFit/>
          </a:bodyPr>
          <a:lstStyle/>
          <a:p>
            <a:pPr algn="ctr"/>
            <a:r>
              <a:rPr lang="en-GB" sz="1600" b="0" u="sng" dirty="0">
                <a:effectLst/>
                <a:latin typeface="Arial" panose="020B0604020202020204" pitchFamily="34" charset="0"/>
                <a:ea typeface="Times New Roman" panose="02020603050405020304" pitchFamily="18" charset="0"/>
              </a:rPr>
              <a:t>Wellbeing / Waiting area</a:t>
            </a:r>
          </a:p>
          <a:p>
            <a:pPr algn="ctr"/>
            <a:endParaRPr lang="en-GB" sz="1600" b="0" u="sng" dirty="0">
              <a:effectLst/>
              <a:latin typeface="Arial" panose="020B0604020202020204" pitchFamily="34" charset="0"/>
              <a:ea typeface="Times New Roman" panose="02020603050405020304" pitchFamily="18" charset="0"/>
            </a:endParaRPr>
          </a:p>
          <a:p>
            <a:pPr marL="285750" indent="-285750">
              <a:buFont typeface="Arial" panose="020B0604020202020204" pitchFamily="34" charset="0"/>
              <a:buChar char="•"/>
            </a:pPr>
            <a:r>
              <a:rPr lang="en-GB" sz="1600" dirty="0">
                <a:latin typeface="Arial" panose="020B0604020202020204" pitchFamily="34" charset="0"/>
                <a:ea typeface="Times New Roman" panose="02020603050405020304" pitchFamily="18" charset="0"/>
              </a:rPr>
              <a:t>New Sofas </a:t>
            </a:r>
            <a:endParaRPr lang="en-GB" sz="1600" b="0" dirty="0">
              <a:effectLst/>
              <a:latin typeface="Arial" panose="020B0604020202020204" pitchFamily="34" charset="0"/>
              <a:ea typeface="Times New Roman" panose="02020603050405020304" pitchFamily="18" charset="0"/>
            </a:endParaRPr>
          </a:p>
          <a:p>
            <a:pPr marL="285750" indent="-285750">
              <a:buFont typeface="Arial" panose="020B0604020202020204" pitchFamily="34" charset="0"/>
              <a:buChar char="•"/>
            </a:pPr>
            <a:r>
              <a:rPr lang="en-GB" sz="1600" b="0" dirty="0">
                <a:effectLst/>
                <a:latin typeface="Arial" panose="020B0604020202020204" pitchFamily="34" charset="0"/>
                <a:ea typeface="Times New Roman" panose="02020603050405020304" pitchFamily="18" charset="0"/>
              </a:rPr>
              <a:t>New Coffe</a:t>
            </a:r>
            <a:r>
              <a:rPr lang="en-GB" sz="1600" dirty="0">
                <a:latin typeface="Arial" panose="020B0604020202020204" pitchFamily="34" charset="0"/>
                <a:ea typeface="Times New Roman" panose="02020603050405020304" pitchFamily="18" charset="0"/>
              </a:rPr>
              <a:t>e Tables</a:t>
            </a:r>
            <a:endParaRPr lang="en-GB" sz="1600" b="0" dirty="0">
              <a:effectLst/>
              <a:latin typeface="Arial" panose="020B0604020202020204" pitchFamily="34" charset="0"/>
              <a:ea typeface="Times New Roman" panose="02020603050405020304" pitchFamily="18" charset="0"/>
            </a:endParaRPr>
          </a:p>
          <a:p>
            <a:pPr marL="285750" indent="-285750">
              <a:buFont typeface="Arial" panose="020B0604020202020204" pitchFamily="34" charset="0"/>
              <a:buChar char="•"/>
            </a:pPr>
            <a:r>
              <a:rPr lang="en-GB" sz="1600" dirty="0">
                <a:latin typeface="Arial" panose="020B0604020202020204" pitchFamily="34" charset="0"/>
                <a:ea typeface="Times New Roman" panose="02020603050405020304" pitchFamily="18" charset="0"/>
              </a:rPr>
              <a:t>Softer Seating </a:t>
            </a:r>
          </a:p>
          <a:p>
            <a:pPr marL="285750" indent="-285750">
              <a:buFont typeface="Arial" panose="020B0604020202020204" pitchFamily="34" charset="0"/>
              <a:buChar char="•"/>
            </a:pPr>
            <a:r>
              <a:rPr lang="en-GB" sz="1600" b="0" dirty="0">
                <a:effectLst/>
                <a:latin typeface="Arial" panose="020B0604020202020204" pitchFamily="34" charset="0"/>
                <a:ea typeface="Times New Roman" panose="02020603050405020304" pitchFamily="18" charset="0"/>
              </a:rPr>
              <a:t>Additional standard seating </a:t>
            </a:r>
          </a:p>
          <a:p>
            <a:pPr marL="285750" indent="-285750">
              <a:buFont typeface="Arial" panose="020B0604020202020204" pitchFamily="34" charset="0"/>
              <a:buChar char="•"/>
            </a:pPr>
            <a:r>
              <a:rPr lang="en-GB" sz="1600" b="0" dirty="0">
                <a:effectLst/>
                <a:latin typeface="Arial" panose="020B0604020202020204" pitchFamily="34" charset="0"/>
                <a:ea typeface="Times New Roman" panose="02020603050405020304" pitchFamily="18" charset="0"/>
              </a:rPr>
              <a:t>To give a theme / rebrand </a:t>
            </a:r>
          </a:p>
          <a:p>
            <a:pPr marL="285750" indent="-285750">
              <a:buFont typeface="Arial" panose="020B0604020202020204" pitchFamily="34" charset="0"/>
              <a:buChar char="•"/>
            </a:pPr>
            <a:r>
              <a:rPr lang="en-GB" sz="1600" dirty="0">
                <a:latin typeface="Arial" panose="020B0604020202020204" pitchFamily="34" charset="0"/>
                <a:ea typeface="Times New Roman" panose="02020603050405020304" pitchFamily="18" charset="0"/>
              </a:rPr>
              <a:t>Working with Morriston Team for opinions</a:t>
            </a:r>
            <a:endParaRPr lang="en-GB" sz="1600" b="0" dirty="0">
              <a:effectLst/>
              <a:latin typeface="Arial" panose="020B0604020202020204" pitchFamily="34" charset="0"/>
              <a:ea typeface="Times New Roman" panose="02020603050405020304" pitchFamily="18" charset="0"/>
            </a:endParaRPr>
          </a:p>
          <a:p>
            <a:pPr marL="285750" indent="-285750" algn="ctr">
              <a:buFont typeface="Arial" panose="020B0604020202020204" pitchFamily="34" charset="0"/>
              <a:buChar char="•"/>
            </a:pPr>
            <a:endParaRPr lang="en-GB" sz="1600" b="1" dirty="0">
              <a:effectLst/>
              <a:latin typeface="Times New Roman" panose="02020603050405020304" pitchFamily="18" charset="0"/>
              <a:ea typeface="Times New Roman" panose="02020603050405020304" pitchFamily="18" charset="0"/>
            </a:endParaRPr>
          </a:p>
        </p:txBody>
      </p:sp>
      <p:pic>
        <p:nvPicPr>
          <p:cNvPr id="9" name="Picture 8" descr="A screenshot of a computer game&#10;&#10;AI-generated content may be incorrect.">
            <a:extLst>
              <a:ext uri="{FF2B5EF4-FFF2-40B4-BE49-F238E27FC236}">
                <a16:creationId xmlns:a16="http://schemas.microsoft.com/office/drawing/2014/main" id="{99D0D2B0-526D-B0F7-12F3-E40261EE02BA}"/>
              </a:ext>
            </a:extLst>
          </p:cNvPr>
          <p:cNvPicPr>
            <a:picLocks noChangeAspect="1"/>
          </p:cNvPicPr>
          <p:nvPr/>
        </p:nvPicPr>
        <p:blipFill>
          <a:blip r:embed="rId3"/>
          <a:stretch>
            <a:fillRect/>
          </a:stretch>
        </p:blipFill>
        <p:spPr>
          <a:xfrm rot="5400000">
            <a:off x="-658175" y="1536096"/>
            <a:ext cx="3435093" cy="1932240"/>
          </a:xfrm>
          <a:prstGeom prst="rect">
            <a:avLst/>
          </a:prstGeom>
        </p:spPr>
      </p:pic>
      <p:pic>
        <p:nvPicPr>
          <p:cNvPr id="15" name="Picture 14">
            <a:extLst>
              <a:ext uri="{FF2B5EF4-FFF2-40B4-BE49-F238E27FC236}">
                <a16:creationId xmlns:a16="http://schemas.microsoft.com/office/drawing/2014/main" id="{AB953891-C7F8-F0EB-7D9A-185B45356925}"/>
              </a:ext>
            </a:extLst>
          </p:cNvPr>
          <p:cNvPicPr>
            <a:picLocks noChangeAspect="1"/>
          </p:cNvPicPr>
          <p:nvPr/>
        </p:nvPicPr>
        <p:blipFill>
          <a:blip r:embed="rId4"/>
          <a:stretch>
            <a:fillRect/>
          </a:stretch>
        </p:blipFill>
        <p:spPr>
          <a:xfrm>
            <a:off x="4804833" y="860868"/>
            <a:ext cx="4205817" cy="3282695"/>
          </a:xfrm>
          <a:prstGeom prst="rect">
            <a:avLst/>
          </a:prstGeom>
          <a:ln>
            <a:noFill/>
          </a:ln>
          <a:effectLst>
            <a:softEdge rad="112500"/>
          </a:effectLst>
        </p:spPr>
      </p:pic>
      <p:sp>
        <p:nvSpPr>
          <p:cNvPr id="16" name="TextBox 15">
            <a:extLst>
              <a:ext uri="{FF2B5EF4-FFF2-40B4-BE49-F238E27FC236}">
                <a16:creationId xmlns:a16="http://schemas.microsoft.com/office/drawing/2014/main" id="{7AE04C3E-446B-7802-22A8-3E3CEE43EF80}"/>
              </a:ext>
            </a:extLst>
          </p:cNvPr>
          <p:cNvSpPr txBox="1"/>
          <p:nvPr/>
        </p:nvSpPr>
        <p:spPr>
          <a:xfrm>
            <a:off x="5233037" y="4305107"/>
            <a:ext cx="3187446" cy="2308324"/>
          </a:xfrm>
          <a:prstGeom prst="rect">
            <a:avLst/>
          </a:prstGeom>
          <a:noFill/>
        </p:spPr>
        <p:txBody>
          <a:bodyPr wrap="square">
            <a:spAutoFit/>
          </a:bodyPr>
          <a:lstStyle/>
          <a:p>
            <a:pPr algn="ctr"/>
            <a:r>
              <a:rPr lang="en-GB" sz="1600" b="0" u="sng" dirty="0">
                <a:effectLst/>
                <a:latin typeface="Arial" panose="020B0604020202020204" pitchFamily="34" charset="0"/>
                <a:ea typeface="Times New Roman" panose="02020603050405020304" pitchFamily="18" charset="0"/>
              </a:rPr>
              <a:t>New Charity Branding</a:t>
            </a:r>
          </a:p>
          <a:p>
            <a:pPr algn="ctr"/>
            <a:endParaRPr lang="en-GB" sz="1600" b="0" u="sng" dirty="0">
              <a:effectLst/>
              <a:latin typeface="Arial" panose="020B0604020202020204" pitchFamily="34" charset="0"/>
              <a:ea typeface="Times New Roman" panose="02020603050405020304" pitchFamily="18" charset="0"/>
            </a:endParaRPr>
          </a:p>
          <a:p>
            <a:pPr marL="285750" indent="-285750">
              <a:buFont typeface="Arial" panose="020B0604020202020204" pitchFamily="34" charset="0"/>
              <a:buChar char="•"/>
            </a:pPr>
            <a:r>
              <a:rPr lang="en-GB" sz="1600" dirty="0">
                <a:latin typeface="Arial" panose="020B0604020202020204" pitchFamily="34" charset="0"/>
                <a:ea typeface="Times New Roman" panose="02020603050405020304" pitchFamily="18" charset="0"/>
              </a:rPr>
              <a:t>Currently, charity brand within the hospital is non-existent</a:t>
            </a:r>
          </a:p>
          <a:p>
            <a:pPr marL="285750" indent="-285750">
              <a:buFont typeface="Arial" panose="020B0604020202020204" pitchFamily="34" charset="0"/>
              <a:buChar char="•"/>
            </a:pPr>
            <a:endParaRPr lang="en-GB" sz="1600" b="0" dirty="0">
              <a:effectLst/>
              <a:latin typeface="Arial" panose="020B0604020202020204" pitchFamily="34" charset="0"/>
              <a:ea typeface="Times New Roman" panose="02020603050405020304" pitchFamily="18" charset="0"/>
            </a:endParaRPr>
          </a:p>
          <a:p>
            <a:pPr marL="285750" indent="-285750">
              <a:buFont typeface="Arial" panose="020B0604020202020204" pitchFamily="34" charset="0"/>
              <a:buChar char="•"/>
            </a:pPr>
            <a:r>
              <a:rPr lang="en-GB" sz="1600" dirty="0">
                <a:latin typeface="Arial" panose="020B0604020202020204" pitchFamily="34" charset="0"/>
                <a:ea typeface="Times New Roman" panose="02020603050405020304" pitchFamily="18" charset="0"/>
              </a:rPr>
              <a:t>Plan to strengthen the awareness, the option to give and the ask for support</a:t>
            </a:r>
            <a:endParaRPr lang="en-GB" sz="1600" b="0" dirty="0">
              <a:effectLst/>
              <a:latin typeface="Arial" panose="020B0604020202020204" pitchFamily="34" charset="0"/>
              <a:ea typeface="Times New Roman" panose="02020603050405020304" pitchFamily="18" charset="0"/>
            </a:endParaRPr>
          </a:p>
          <a:p>
            <a:pPr marL="285750" indent="-285750" algn="ctr">
              <a:buFont typeface="Arial" panose="020B0604020202020204" pitchFamily="34" charset="0"/>
              <a:buChar char="•"/>
            </a:pPr>
            <a:endParaRPr lang="en-GB" sz="1600" b="1" dirty="0">
              <a:effectLst/>
              <a:latin typeface="Times New Roman" panose="02020603050405020304" pitchFamily="18" charset="0"/>
              <a:ea typeface="Times New Roman" panose="02020603050405020304" pitchFamily="18" charset="0"/>
            </a:endParaRPr>
          </a:p>
        </p:txBody>
      </p:sp>
      <p:pic>
        <p:nvPicPr>
          <p:cNvPr id="3" name="Picture 2" descr="A purple elevator door with a picture of a person&#10;&#10;AI-generated content may be incorrect.">
            <a:extLst>
              <a:ext uri="{FF2B5EF4-FFF2-40B4-BE49-F238E27FC236}">
                <a16:creationId xmlns:a16="http://schemas.microsoft.com/office/drawing/2014/main" id="{1F982A05-BE8D-748A-4CDE-E699723908FD}"/>
              </a:ext>
            </a:extLst>
          </p:cNvPr>
          <p:cNvPicPr>
            <a:picLocks noChangeAspect="1"/>
          </p:cNvPicPr>
          <p:nvPr/>
        </p:nvPicPr>
        <p:blipFill>
          <a:blip r:embed="rId5"/>
          <a:stretch>
            <a:fillRect/>
          </a:stretch>
        </p:blipFill>
        <p:spPr>
          <a:xfrm>
            <a:off x="9381870" y="870013"/>
            <a:ext cx="2455165" cy="3273553"/>
          </a:xfrm>
          <a:prstGeom prst="rect">
            <a:avLst/>
          </a:prstGeom>
          <a:ln>
            <a:noFill/>
          </a:ln>
          <a:effectLst>
            <a:softEdge rad="112500"/>
          </a:effectLst>
        </p:spPr>
      </p:pic>
    </p:spTree>
    <p:extLst>
      <p:ext uri="{BB962C8B-B14F-4D97-AF65-F5344CB8AC3E}">
        <p14:creationId xmlns:p14="http://schemas.microsoft.com/office/powerpoint/2010/main" val="383550127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2A990C-DBB8-4991-BF53-6DF14C0CCB32}"/>
              </a:ext>
            </a:extLst>
          </p:cNvPr>
          <p:cNvSpPr>
            <a:spLocks noGrp="1"/>
          </p:cNvSpPr>
          <p:nvPr>
            <p:ph type="ctrTitle"/>
          </p:nvPr>
        </p:nvSpPr>
        <p:spPr/>
        <p:txBody>
          <a:bodyPr/>
          <a:lstStyle/>
          <a:p>
            <a:r>
              <a:rPr lang="en-GB" dirty="0"/>
              <a:t>Thank You</a:t>
            </a:r>
          </a:p>
        </p:txBody>
      </p:sp>
      <p:sp>
        <p:nvSpPr>
          <p:cNvPr id="3" name="Subtitle 2">
            <a:extLst>
              <a:ext uri="{FF2B5EF4-FFF2-40B4-BE49-F238E27FC236}">
                <a16:creationId xmlns:a16="http://schemas.microsoft.com/office/drawing/2014/main" id="{7901ECD0-4F57-402C-BF27-96462703C16B}"/>
              </a:ext>
            </a:extLst>
          </p:cNvPr>
          <p:cNvSpPr>
            <a:spLocks noGrp="1"/>
          </p:cNvSpPr>
          <p:nvPr>
            <p:ph type="subTitle" idx="1"/>
          </p:nvPr>
        </p:nvSpPr>
        <p:spPr/>
        <p:txBody>
          <a:bodyPr/>
          <a:lstStyle/>
          <a:p>
            <a:r>
              <a:rPr lang="en-GB" dirty="0"/>
              <a:t>Swanseabay.Healthcharity@wales.nhs.uk</a:t>
            </a:r>
          </a:p>
        </p:txBody>
      </p:sp>
    </p:spTree>
    <p:extLst>
      <p:ext uri="{BB962C8B-B14F-4D97-AF65-F5344CB8AC3E}">
        <p14:creationId xmlns:p14="http://schemas.microsoft.com/office/powerpoint/2010/main" val="2276722949"/>
      </p:ext>
    </p:extLst>
  </p:cSld>
  <p:clrMapOvr>
    <a:masterClrMapping/>
  </p:clrMapOvr>
</p:sld>
</file>

<file path=ppt/theme/theme1.xml><?xml version="1.0" encoding="utf-8"?>
<a:theme xmlns:a="http://schemas.openxmlformats.org/drawingml/2006/main" name="Office Theme">
  <a:themeElements>
    <a:clrScheme name="Swansea Bay 1">
      <a:dk1>
        <a:srgbClr val="1F355E"/>
      </a:dk1>
      <a:lt1>
        <a:srgbClr val="FFFFFF"/>
      </a:lt1>
      <a:dk2>
        <a:srgbClr val="1F355E"/>
      </a:dk2>
      <a:lt2>
        <a:srgbClr val="E8E8E8"/>
      </a:lt2>
      <a:accent1>
        <a:srgbClr val="1F355E"/>
      </a:accent1>
      <a:accent2>
        <a:srgbClr val="9E4ECA"/>
      </a:accent2>
      <a:accent3>
        <a:srgbClr val="CE3636"/>
      </a:accent3>
      <a:accent4>
        <a:srgbClr val="00BC61"/>
      </a:accent4>
      <a:accent5>
        <a:srgbClr val="7EB0DE"/>
      </a:accent5>
      <a:accent6>
        <a:srgbClr val="FFD450"/>
      </a:accent6>
      <a:hlink>
        <a:srgbClr val="1F355E"/>
      </a:hlink>
      <a:folHlink>
        <a:srgbClr val="1F355E"/>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01C022EFBB18C64ABE3B9933434D2554" ma:contentTypeVersion="15" ma:contentTypeDescription="Create a new document." ma:contentTypeScope="" ma:versionID="2b64952811415c62d0d0df39f3d34ba2">
  <xsd:schema xmlns:xsd="http://www.w3.org/2001/XMLSchema" xmlns:xs="http://www.w3.org/2001/XMLSchema" xmlns:p="http://schemas.microsoft.com/office/2006/metadata/properties" xmlns:ns1="http://schemas.microsoft.com/sharepoint/v3" xmlns:ns2="60b0568e-e574-4342-a9c0-c22c6fec6509" xmlns:ns3="fdfaf355-f7ae-47f3-8f93-739a60756710" targetNamespace="http://schemas.microsoft.com/office/2006/metadata/properties" ma:root="true" ma:fieldsID="b85015dbfa83b7beca0f1d5edc8036d9" ns1:_="" ns2:_="" ns3:_="">
    <xsd:import namespace="http://schemas.microsoft.com/sharepoint/v3"/>
    <xsd:import namespace="60b0568e-e574-4342-a9c0-c22c6fec6509"/>
    <xsd:import namespace="fdfaf355-f7ae-47f3-8f93-739a60756710"/>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DateTaken" minOccurs="0"/>
                <xsd:element ref="ns2:MediaServiceGenerationTime" minOccurs="0"/>
                <xsd:element ref="ns2:MediaServiceEventHashCode" minOccurs="0"/>
                <xsd:element ref="ns2:MediaLengthInSeconds" minOccurs="0"/>
                <xsd:element ref="ns2:MediaServiceLocation" minOccurs="0"/>
                <xsd:element ref="ns2:MediaServiceBillingMetadata" minOccurs="0"/>
                <xsd:element ref="ns1:_ip_UnifiedCompliancePolicyProperties" minOccurs="0"/>
                <xsd:element ref="ns1:_ip_UnifiedCompliancePolicyUIAction" minOccurs="0"/>
                <xsd:element ref="ns2:lcf76f155ced4ddcb4097134ff3c332f" minOccurs="0"/>
                <xsd:element ref="ns3:TaxCatchAll"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17" nillable="true" ma:displayName="Unified Compliance Policy Properties" ma:hidden="true" ma:internalName="_ip_UnifiedCompliancePolicyProperties">
      <xsd:simpleType>
        <xsd:restriction base="dms:Note"/>
      </xsd:simpleType>
    </xsd:element>
    <xsd:element name="_ip_UnifiedCompliancePolicyUIAction" ma:index="18"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60b0568e-e574-4342-a9c0-c22c6fec650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DateTaken" ma:index="11" nillable="true" ma:displayName="MediaServiceDateTaken" ma:hidden="true" ma:indexed="true" ma:internalName="MediaServiceDateTaken"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LengthInSeconds" ma:index="14" nillable="true" ma:displayName="MediaLengthInSeconds" ma:hidden="true" ma:internalName="MediaLengthInSeconds" ma:readOnly="true">
      <xsd:simpleType>
        <xsd:restriction base="dms:Unknown"/>
      </xsd:simpleType>
    </xsd:element>
    <xsd:element name="MediaServiceLocation" ma:index="15" nillable="true" ma:displayName="Location" ma:indexed="true" ma:internalName="MediaServiceLocation" ma:readOnly="true">
      <xsd:simpleType>
        <xsd:restriction base="dms:Text"/>
      </xsd:simpleType>
    </xsd:element>
    <xsd:element name="MediaServiceBillingMetadata" ma:index="16" nillable="true" ma:displayName="MediaServiceBillingMetadata" ma:hidden="true" ma:internalName="MediaServiceBillingMetadata" ma:readOnly="true">
      <xsd:simpleType>
        <xsd:restriction base="dms:Note"/>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cefaef41-70dc-4075-804e-d4e4dbdaeee0" ma:termSetId="09814cd3-568e-fe90-9814-8d621ff8fb84" ma:anchorId="fba54fb3-c3e1-fe81-a776-ca4b69148c4d" ma:open="true" ma:isKeyword="false">
      <xsd:complexType>
        <xsd:sequence>
          <xsd:element ref="pc:Terms" minOccurs="0" maxOccurs="1"/>
        </xsd:sequence>
      </xsd:complexType>
    </xsd:element>
    <xsd:element name="MediaServiceOCR" ma:index="22"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fdfaf355-f7ae-47f3-8f93-739a60756710" elementFormDefault="qualified">
    <xsd:import namespace="http://schemas.microsoft.com/office/2006/documentManagement/types"/>
    <xsd:import namespace="http://schemas.microsoft.com/office/infopath/2007/PartnerControls"/>
    <xsd:element name="TaxCatchAll" ma:index="21" nillable="true" ma:displayName="Taxonomy Catch All Column" ma:hidden="true" ma:list="{2c2f2e62-4dc6-41ef-ad8c-e640d42d75ed}" ma:internalName="TaxCatchAll" ma:showField="CatchAllData" ma:web="fdfaf355-f7ae-47f3-8f93-739a60756710">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_ip_UnifiedCompliancePolicyProperties xmlns="http://schemas.microsoft.com/sharepoint/v3" xsi:nil="true"/>
    <lcf76f155ced4ddcb4097134ff3c332f xmlns="60b0568e-e574-4342-a9c0-c22c6fec6509">
      <Terms xmlns="http://schemas.microsoft.com/office/infopath/2007/PartnerControls"/>
    </lcf76f155ced4ddcb4097134ff3c332f>
    <TaxCatchAll xmlns="fdfaf355-f7ae-47f3-8f93-739a60756710" xsi:nil="true"/>
  </documentManagement>
</p:properties>
</file>

<file path=customXml/itemProps1.xml><?xml version="1.0" encoding="utf-8"?>
<ds:datastoreItem xmlns:ds="http://schemas.openxmlformats.org/officeDocument/2006/customXml" ds:itemID="{DAD5EC90-1E29-427B-8757-DDD947A87B0E}">
  <ds:schemaRefs>
    <ds:schemaRef ds:uri="http://schemas.microsoft.com/sharepoint/v3/contenttype/forms"/>
  </ds:schemaRefs>
</ds:datastoreItem>
</file>

<file path=customXml/itemProps2.xml><?xml version="1.0" encoding="utf-8"?>
<ds:datastoreItem xmlns:ds="http://schemas.openxmlformats.org/officeDocument/2006/customXml" ds:itemID="{B26BEC7C-AF15-43C4-BB97-5F5040C403CC}"/>
</file>

<file path=customXml/itemProps3.xml><?xml version="1.0" encoding="utf-8"?>
<ds:datastoreItem xmlns:ds="http://schemas.openxmlformats.org/officeDocument/2006/customXml" ds:itemID="{ED90BDC3-E2CC-4BFA-AF3C-4C896BE0C110}">
  <ds:schemaRefs>
    <ds:schemaRef ds:uri="http://purl.org/dc/dcmitype/"/>
    <ds:schemaRef ds:uri="http://purl.org/dc/terms/"/>
    <ds:schemaRef ds:uri="http://schemas.microsoft.com/office/2006/documentManagement/types"/>
    <ds:schemaRef ds:uri="3d9eae07-e5a5-4854-b63a-50804c8976c5"/>
    <ds:schemaRef ds:uri="http://purl.org/dc/elements/1.1/"/>
    <ds:schemaRef ds:uri="http://schemas.microsoft.com/office/infopath/2007/PartnerControls"/>
    <ds:schemaRef ds:uri="http://www.w3.org/XML/1998/namespace"/>
    <ds:schemaRef ds:uri="http://schemas.openxmlformats.org/package/2006/metadata/core-properties"/>
    <ds:schemaRef ds:uri="af64437f-b8c1-4221-a400-7a1a2aa5704a"/>
    <ds:schemaRef ds:uri="http://schemas.microsoft.com/office/2006/metadata/properties"/>
  </ds:schemaRefs>
</ds:datastoreItem>
</file>

<file path=docProps/app.xml><?xml version="1.0" encoding="utf-8"?>
<Properties xmlns="http://schemas.openxmlformats.org/officeDocument/2006/extended-properties" xmlns:vt="http://schemas.openxmlformats.org/officeDocument/2006/docPropsVTypes">
  <TotalTime>13429</TotalTime>
  <Words>632</Words>
  <Application>Microsoft Office PowerPoint</Application>
  <PresentationFormat>Widescreen</PresentationFormat>
  <Paragraphs>76</Paragraphs>
  <Slides>9</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9</vt:i4>
      </vt:variant>
    </vt:vector>
  </HeadingPairs>
  <TitlesOfParts>
    <vt:vector size="17" baseType="lpstr">
      <vt:lpstr>Aptos</vt:lpstr>
      <vt:lpstr>Arial</vt:lpstr>
      <vt:lpstr>Arial Black</vt:lpstr>
      <vt:lpstr>Calibri</vt:lpstr>
      <vt:lpstr>System Font Regular</vt:lpstr>
      <vt:lpstr>system-ui</vt:lpstr>
      <vt:lpstr>Times New Roman</vt:lpstr>
      <vt:lpstr>Office Theme</vt:lpstr>
      <vt:lpstr>PowerPoint Presentation</vt:lpstr>
      <vt:lpstr>PowerPoint Presentation</vt:lpstr>
      <vt:lpstr>PowerPoint Presentation</vt:lpstr>
      <vt:lpstr>PowerPoint Presentation</vt:lpstr>
      <vt:lpstr>Wills &amp; Legacy Plan </vt:lpstr>
      <vt:lpstr>PowerPoint Presentation</vt:lpstr>
      <vt:lpstr>PowerPoint Presentation</vt:lpstr>
      <vt:lpstr>PowerPoint Presentation</vt:lpstr>
      <vt:lpstr>Thank You</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Swansea Bay Health Charity &amp; Principality Building Society</dc:title>
  <dc:creator>Kerry Pitman</dc:creator>
  <cp:lastModifiedBy>Joanne Abbott-Davies (Swansea Bay UHB - DICE)</cp:lastModifiedBy>
  <cp:revision>136</cp:revision>
  <dcterms:created xsi:type="dcterms:W3CDTF">2024-06-17T10:10:58Z</dcterms:created>
  <dcterms:modified xsi:type="dcterms:W3CDTF">2026-06-04T10:45:50Z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0x01010001C022EFBB18C64ABE3B9933434D2554</vt:lpwstr>
  </property>
</Properties>
</file>