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6"/>
  </p:notesMasterIdLst>
  <p:handoutMasterIdLst>
    <p:handoutMasterId r:id="rId27"/>
  </p:handoutMasterIdLst>
  <p:sldIdLst>
    <p:sldId id="337" r:id="rId5"/>
    <p:sldId id="345" r:id="rId6"/>
    <p:sldId id="376" r:id="rId7"/>
    <p:sldId id="258" r:id="rId8"/>
    <p:sldId id="349" r:id="rId9"/>
    <p:sldId id="367" r:id="rId10"/>
    <p:sldId id="373" r:id="rId11"/>
    <p:sldId id="351" r:id="rId12"/>
    <p:sldId id="374" r:id="rId13"/>
    <p:sldId id="372" r:id="rId14"/>
    <p:sldId id="352" r:id="rId15"/>
    <p:sldId id="369" r:id="rId16"/>
    <p:sldId id="256" r:id="rId17"/>
    <p:sldId id="375" r:id="rId18"/>
    <p:sldId id="370" r:id="rId19"/>
    <p:sldId id="371" r:id="rId20"/>
    <p:sldId id="368" r:id="rId21"/>
    <p:sldId id="257" r:id="rId22"/>
    <p:sldId id="342" r:id="rId23"/>
    <p:sldId id="377" r:id="rId24"/>
    <p:sldId id="378" r:id="rId25"/>
  </p:sldIdLst>
  <p:sldSz cx="9906000" cy="6858000" type="A4"/>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1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Lewis (ABM ULHB - Finance)" initials="SL(U-F" lastIdx="8" clrIdx="0">
    <p:extLst>
      <p:ext uri="{19B8F6BF-5375-455C-9EA6-DF929625EA0E}">
        <p15:presenceInfo xmlns:p15="http://schemas.microsoft.com/office/powerpoint/2012/main" userId="S-1-5-21-978635462-3828570294-627434887-249306" providerId="AD"/>
      </p:ext>
    </p:extLst>
  </p:cmAuthor>
  <p:cmAuthor id="2" name="Andrew Biston" initials="AB" lastIdx="0" clrIdx="1">
    <p:extLst>
      <p:ext uri="{19B8F6BF-5375-455C-9EA6-DF929625EA0E}">
        <p15:presenceInfo xmlns:p15="http://schemas.microsoft.com/office/powerpoint/2012/main" userId="Andrew Biston" providerId="None"/>
      </p:ext>
    </p:extLst>
  </p:cmAuthor>
  <p:cmAuthor id="3" name="Cathy Morgans (Swansea Bay UHB - Finance)" initials="CM(BU-F" lastIdx="0" clrIdx="2">
    <p:extLst>
      <p:ext uri="{19B8F6BF-5375-455C-9EA6-DF929625EA0E}">
        <p15:presenceInfo xmlns:p15="http://schemas.microsoft.com/office/powerpoint/2012/main" userId="S-1-5-21-978635462-3828570294-627434887-24563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7F7F7F"/>
    <a:srgbClr val="FFCCCC"/>
    <a:srgbClr val="D9D9D9"/>
    <a:srgbClr val="EFEFEF"/>
    <a:srgbClr val="E6E6E6"/>
    <a:srgbClr val="E2F0D9"/>
    <a:srgbClr val="FBE5D6"/>
    <a:srgbClr val="D470FC"/>
    <a:srgbClr val="003F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A5D0C9-154F-4948-BDBD-EE0ABE844C13}" v="2" dt="2026-06-04T10:20:52.627"/>
    <p1510:client id="{61B66BE9-D8A9-416F-AE71-B137F1E705EC}" v="37" dt="2026-06-03T14:02:42.112"/>
    <p1510:client id="{D7C496BC-7C3A-4CD9-A85D-4637257E05C2}" v="1" dt="2026-06-04T11:33:04.782"/>
    <p1510:client id="{E199574C-080F-5CAD-BD4F-5C16652813A9}" v="2" dt="2026-06-04T10:19:46.9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1548" y="114"/>
      </p:cViewPr>
      <p:guideLst>
        <p:guide orient="horz" pos="2205"/>
        <p:guide pos="31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thy Morgans (Swansea Bay UHB - Finance)" userId="S::cathy.morgans@wales.nhs.uk::39fb98c1-8dee-459e-85a6-1e5622fd57f9" providerId="AD" clId="Web-{61F0FE4A-7789-26A1-FB7E-11F781D1F039}"/>
    <pc:docChg chg="modSld">
      <pc:chgData name="Cathy Morgans (Swansea Bay UHB - Finance)" userId="S::cathy.morgans@wales.nhs.uk::39fb98c1-8dee-459e-85a6-1e5622fd57f9" providerId="AD" clId="Web-{61F0FE4A-7789-26A1-FB7E-11F781D1F039}" dt="2026-06-02T14:09:16.335" v="9" actId="20577"/>
      <pc:docMkLst>
        <pc:docMk/>
      </pc:docMkLst>
      <pc:sldChg chg="modSp">
        <pc:chgData name="Cathy Morgans (Swansea Bay UHB - Finance)" userId="S::cathy.morgans@wales.nhs.uk::39fb98c1-8dee-459e-85a6-1e5622fd57f9" providerId="AD" clId="Web-{61F0FE4A-7789-26A1-FB7E-11F781D1F039}" dt="2026-06-02T13:27:04.230" v="3"/>
        <pc:sldMkLst>
          <pc:docMk/>
          <pc:sldMk cId="3179672949" sldId="352"/>
        </pc:sldMkLst>
        <pc:graphicFrameChg chg="mod modGraphic">
          <ac:chgData name="Cathy Morgans (Swansea Bay UHB - Finance)" userId="S::cathy.morgans@wales.nhs.uk::39fb98c1-8dee-459e-85a6-1e5622fd57f9" providerId="AD" clId="Web-{61F0FE4A-7789-26A1-FB7E-11F781D1F039}" dt="2026-06-02T13:27:04.230" v="3"/>
          <ac:graphicFrameMkLst>
            <pc:docMk/>
            <pc:sldMk cId="3179672949" sldId="352"/>
            <ac:graphicFrameMk id="3" creationId="{3962BA5B-AC4F-CF02-50DD-15651575A23C}"/>
          </ac:graphicFrameMkLst>
        </pc:graphicFrameChg>
      </pc:sldChg>
      <pc:sldChg chg="modSp">
        <pc:chgData name="Cathy Morgans (Swansea Bay UHB - Finance)" userId="S::cathy.morgans@wales.nhs.uk::39fb98c1-8dee-459e-85a6-1e5622fd57f9" providerId="AD" clId="Web-{61F0FE4A-7789-26A1-FB7E-11F781D1F039}" dt="2026-06-02T14:09:16.335" v="9" actId="20577"/>
        <pc:sldMkLst>
          <pc:docMk/>
          <pc:sldMk cId="2479118972" sldId="368"/>
        </pc:sldMkLst>
        <pc:spChg chg="mod">
          <ac:chgData name="Cathy Morgans (Swansea Bay UHB - Finance)" userId="S::cathy.morgans@wales.nhs.uk::39fb98c1-8dee-459e-85a6-1e5622fd57f9" providerId="AD" clId="Web-{61F0FE4A-7789-26A1-FB7E-11F781D1F039}" dt="2026-06-02T14:09:16.335" v="9" actId="20577"/>
          <ac:spMkLst>
            <pc:docMk/>
            <pc:sldMk cId="2479118972" sldId="368"/>
            <ac:spMk id="8" creationId="{2CFECD08-4779-6B96-C3DB-34CF11B92F81}"/>
          </ac:spMkLst>
        </pc:spChg>
      </pc:sldChg>
    </pc:docChg>
  </pc:docChgLst>
  <pc:docChgLst>
    <pc:chgData name="Cathy Morgans (Swansea Bay UHB - Finance)" userId="S::cathy.morgans@wales.nhs.uk::39fb98c1-8dee-459e-85a6-1e5622fd57f9" providerId="AD" clId="Web-{B8162BB9-B161-AFD8-A0CF-E7DCE5EEBC12}"/>
    <pc:docChg chg="modSld">
      <pc:chgData name="Cathy Morgans (Swansea Bay UHB - Finance)" userId="S::cathy.morgans@wales.nhs.uk::39fb98c1-8dee-459e-85a6-1e5622fd57f9" providerId="AD" clId="Web-{B8162BB9-B161-AFD8-A0CF-E7DCE5EEBC12}" dt="2026-06-03T08:02:19.462" v="29" actId="1076"/>
      <pc:docMkLst>
        <pc:docMk/>
      </pc:docMkLst>
      <pc:sldChg chg="addSp delSp modSp">
        <pc:chgData name="Cathy Morgans (Swansea Bay UHB - Finance)" userId="S::cathy.morgans@wales.nhs.uk::39fb98c1-8dee-459e-85a6-1e5622fd57f9" providerId="AD" clId="Web-{B8162BB9-B161-AFD8-A0CF-E7DCE5EEBC12}" dt="2026-06-03T08:02:19.462" v="29" actId="1076"/>
        <pc:sldMkLst>
          <pc:docMk/>
          <pc:sldMk cId="282547076" sldId="349"/>
        </pc:sldMkLst>
        <pc:spChg chg="mod">
          <ac:chgData name="Cathy Morgans (Swansea Bay UHB - Finance)" userId="S::cathy.morgans@wales.nhs.uk::39fb98c1-8dee-459e-85a6-1e5622fd57f9" providerId="AD" clId="Web-{B8162BB9-B161-AFD8-A0CF-E7DCE5EEBC12}" dt="2026-06-03T08:00:54.569" v="22" actId="1076"/>
          <ac:spMkLst>
            <pc:docMk/>
            <pc:sldMk cId="282547076" sldId="349"/>
            <ac:spMk id="2" creationId="{18478EB5-9D44-0B80-A2B1-C3D9D04DD2B8}"/>
          </ac:spMkLst>
        </pc:spChg>
        <pc:spChg chg="del mod">
          <ac:chgData name="Cathy Morgans (Swansea Bay UHB - Finance)" userId="S::cathy.morgans@wales.nhs.uk::39fb98c1-8dee-459e-85a6-1e5622fd57f9" providerId="AD" clId="Web-{B8162BB9-B161-AFD8-A0CF-E7DCE5EEBC12}" dt="2026-06-03T08:02:04.727" v="25"/>
          <ac:spMkLst>
            <pc:docMk/>
            <pc:sldMk cId="282547076" sldId="349"/>
            <ac:spMk id="14" creationId="{E4CA8AF3-9BEE-DFE1-34F9-3F097664FDBA}"/>
          </ac:spMkLst>
        </pc:spChg>
        <pc:graphicFrameChg chg="del">
          <ac:chgData name="Cathy Morgans (Swansea Bay UHB - Finance)" userId="S::cathy.morgans@wales.nhs.uk::39fb98c1-8dee-459e-85a6-1e5622fd57f9" providerId="AD" clId="Web-{B8162BB9-B161-AFD8-A0CF-E7DCE5EEBC12}" dt="2026-06-03T07:59:08.831" v="0"/>
          <ac:graphicFrameMkLst>
            <pc:docMk/>
            <pc:sldMk cId="282547076" sldId="349"/>
            <ac:graphicFrameMk id="9" creationId="{A323EDF5-A809-68C3-B43A-9AEAC077BFCE}"/>
          </ac:graphicFrameMkLst>
        </pc:graphicFrameChg>
        <pc:picChg chg="add mod">
          <ac:chgData name="Cathy Morgans (Swansea Bay UHB - Finance)" userId="S::cathy.morgans@wales.nhs.uk::39fb98c1-8dee-459e-85a6-1e5622fd57f9" providerId="AD" clId="Web-{B8162BB9-B161-AFD8-A0CF-E7DCE5EEBC12}" dt="2026-06-03T08:02:19.462" v="29" actId="1076"/>
          <ac:picMkLst>
            <pc:docMk/>
            <pc:sldMk cId="282547076" sldId="349"/>
            <ac:picMk id="6" creationId="{44242164-0083-A812-30C6-78AC7464D9E9}"/>
          </ac:picMkLst>
        </pc:picChg>
      </pc:sldChg>
    </pc:docChg>
  </pc:docChgLst>
  <pc:docChgLst>
    <pc:chgData name="Cathy Morgans (Swansea Bay UHB - Finance)" userId="S::cathy.morgans@wales.nhs.uk::39fb98c1-8dee-459e-85a6-1e5622fd57f9" providerId="AD" clId="Web-{B0207592-D2E5-C53F-B500-4DFAD08F7DC6}"/>
    <pc:docChg chg="modSld">
      <pc:chgData name="Cathy Morgans (Swansea Bay UHB - Finance)" userId="S::cathy.morgans@wales.nhs.uk::39fb98c1-8dee-459e-85a6-1e5622fd57f9" providerId="AD" clId="Web-{B0207592-D2E5-C53F-B500-4DFAD08F7DC6}" dt="2026-06-03T07:49:20.215" v="18"/>
      <pc:docMkLst>
        <pc:docMk/>
      </pc:docMkLst>
      <pc:sldChg chg="addSp delSp modSp mod setBg">
        <pc:chgData name="Cathy Morgans (Swansea Bay UHB - Finance)" userId="S::cathy.morgans@wales.nhs.uk::39fb98c1-8dee-459e-85a6-1e5622fd57f9" providerId="AD" clId="Web-{B0207592-D2E5-C53F-B500-4DFAD08F7DC6}" dt="2026-06-03T07:49:20.215" v="18"/>
        <pc:sldMkLst>
          <pc:docMk/>
          <pc:sldMk cId="282547076" sldId="349"/>
        </pc:sldMkLst>
        <pc:spChg chg="del">
          <ac:chgData name="Cathy Morgans (Swansea Bay UHB - Finance)" userId="S::cathy.morgans@wales.nhs.uk::39fb98c1-8dee-459e-85a6-1e5622fd57f9" providerId="AD" clId="Web-{B0207592-D2E5-C53F-B500-4DFAD08F7DC6}" dt="2026-06-03T07:48:30.104" v="16"/>
          <ac:spMkLst>
            <pc:docMk/>
            <pc:sldMk cId="282547076" sldId="349"/>
            <ac:spMk id="13" creationId="{A3F875A5-4506-FB33-B649-D1FC5F965779}"/>
          </ac:spMkLst>
        </pc:spChg>
        <pc:spChg chg="del">
          <ac:chgData name="Cathy Morgans (Swansea Bay UHB - Finance)" userId="S::cathy.morgans@wales.nhs.uk::39fb98c1-8dee-459e-85a6-1e5622fd57f9" providerId="AD" clId="Web-{B0207592-D2E5-C53F-B500-4DFAD08F7DC6}" dt="2026-06-03T07:49:20.215" v="18"/>
          <ac:spMkLst>
            <pc:docMk/>
            <pc:sldMk cId="282547076" sldId="349"/>
            <ac:spMk id="54" creationId="{3F348D15-BCC7-C30D-539C-A67F6332BCEA}"/>
          </ac:spMkLst>
        </pc:spChg>
        <pc:graphicFrameChg chg="del">
          <ac:chgData name="Cathy Morgans (Swansea Bay UHB - Finance)" userId="S::cathy.morgans@wales.nhs.uk::39fb98c1-8dee-459e-85a6-1e5622fd57f9" providerId="AD" clId="Web-{B0207592-D2E5-C53F-B500-4DFAD08F7DC6}" dt="2026-06-03T07:45:15.958" v="0"/>
          <ac:graphicFrameMkLst>
            <pc:docMk/>
            <pc:sldMk cId="282547076" sldId="349"/>
            <ac:graphicFrameMk id="6" creationId="{00000000-0008-0000-0000-000002000000}"/>
          </ac:graphicFrameMkLst>
        </pc:graphicFrameChg>
        <pc:graphicFrameChg chg="del ord">
          <ac:chgData name="Cathy Morgans (Swansea Bay UHB - Finance)" userId="S::cathy.morgans@wales.nhs.uk::39fb98c1-8dee-459e-85a6-1e5622fd57f9" providerId="AD" clId="Web-{B0207592-D2E5-C53F-B500-4DFAD08F7DC6}" dt="2026-06-03T07:48:38.182" v="17"/>
          <ac:graphicFrameMkLst>
            <pc:docMk/>
            <pc:sldMk cId="282547076" sldId="349"/>
            <ac:graphicFrameMk id="15" creationId="{00000000-0000-0000-0000-000000000000}"/>
          </ac:graphicFrameMkLst>
        </pc:graphicFrameChg>
        <pc:picChg chg="add del mod">
          <ac:chgData name="Cathy Morgans (Swansea Bay UHB - Finance)" userId="S::cathy.morgans@wales.nhs.uk::39fb98c1-8dee-459e-85a6-1e5622fd57f9" providerId="AD" clId="Web-{B0207592-D2E5-C53F-B500-4DFAD08F7DC6}" dt="2026-06-03T07:47:44.868" v="13"/>
          <ac:picMkLst>
            <pc:docMk/>
            <pc:sldMk cId="282547076" sldId="349"/>
            <ac:picMk id="7" creationId="{4BD9984B-B25D-4ECF-F41F-9C65B7A3872E}"/>
          </ac:picMkLst>
        </pc:picChg>
      </pc:sldChg>
    </pc:docChg>
  </pc:docChgLst>
  <pc:docChgLst>
    <pc:chgData name="Cathy Morgans (Swansea Bay UHB - Finance)" userId="S::cathy.morgans@wales.nhs.uk::39fb98c1-8dee-459e-85a6-1e5622fd57f9" providerId="AD" clId="Web-{A6A72285-1878-4BD0-566F-B883970BB61B}"/>
    <pc:docChg chg="modSld">
      <pc:chgData name="Cathy Morgans (Swansea Bay UHB - Finance)" userId="S::cathy.morgans@wales.nhs.uk::39fb98c1-8dee-459e-85a6-1e5622fd57f9" providerId="AD" clId="Web-{A6A72285-1878-4BD0-566F-B883970BB61B}" dt="2026-06-03T07:27:06.079" v="22" actId="20577"/>
      <pc:docMkLst>
        <pc:docMk/>
      </pc:docMkLst>
      <pc:sldChg chg="modSp">
        <pc:chgData name="Cathy Morgans (Swansea Bay UHB - Finance)" userId="S::cathy.morgans@wales.nhs.uk::39fb98c1-8dee-459e-85a6-1e5622fd57f9" providerId="AD" clId="Web-{A6A72285-1878-4BD0-566F-B883970BB61B}" dt="2026-06-03T07:27:06.079" v="22" actId="20577"/>
        <pc:sldMkLst>
          <pc:docMk/>
          <pc:sldMk cId="282547076" sldId="349"/>
        </pc:sldMkLst>
        <pc:spChg chg="mod">
          <ac:chgData name="Cathy Morgans (Swansea Bay UHB - Finance)" userId="S::cathy.morgans@wales.nhs.uk::39fb98c1-8dee-459e-85a6-1e5622fd57f9" providerId="AD" clId="Web-{A6A72285-1878-4BD0-566F-B883970BB61B}" dt="2026-06-03T07:27:06.079" v="22" actId="20577"/>
          <ac:spMkLst>
            <pc:docMk/>
            <pc:sldMk cId="282547076" sldId="349"/>
            <ac:spMk id="4" creationId="{00000000-0000-0000-0000-000000000000}"/>
          </ac:spMkLst>
        </pc:spChg>
      </pc:sldChg>
    </pc:docChg>
  </pc:docChgLst>
  <pc:docChgLst>
    <pc:chgData name="Alison McLennan (Swansea Bay UHB - Finance)" userId="S::alison.mclennan@wales.nhs.uk::9d12c3c7-ac05-47d3-a09b-043807bde9f9" providerId="AD" clId="Web-{5E399FA0-1B68-39A8-E499-E20F9B992F9F}"/>
    <pc:docChg chg="modSld">
      <pc:chgData name="Alison McLennan (Swansea Bay UHB - Finance)" userId="S::alison.mclennan@wales.nhs.uk::9d12c3c7-ac05-47d3-a09b-043807bde9f9" providerId="AD" clId="Web-{5E399FA0-1B68-39A8-E499-E20F9B992F9F}" dt="2026-05-28T13:49:51.123" v="4" actId="20577"/>
      <pc:docMkLst>
        <pc:docMk/>
      </pc:docMkLst>
      <pc:sldChg chg="modSp">
        <pc:chgData name="Alison McLennan (Swansea Bay UHB - Finance)" userId="S::alison.mclennan@wales.nhs.uk::9d12c3c7-ac05-47d3-a09b-043807bde9f9" providerId="AD" clId="Web-{5E399FA0-1B68-39A8-E499-E20F9B992F9F}" dt="2026-05-28T13:49:51.123" v="4" actId="20577"/>
        <pc:sldMkLst>
          <pc:docMk/>
          <pc:sldMk cId="3495628971" sldId="337"/>
        </pc:sldMkLst>
        <pc:spChg chg="mod">
          <ac:chgData name="Alison McLennan (Swansea Bay UHB - Finance)" userId="S::alison.mclennan@wales.nhs.uk::9d12c3c7-ac05-47d3-a09b-043807bde9f9" providerId="AD" clId="Web-{5E399FA0-1B68-39A8-E499-E20F9B992F9F}" dt="2026-05-28T13:49:51.123" v="4" actId="20577"/>
          <ac:spMkLst>
            <pc:docMk/>
            <pc:sldMk cId="3495628971" sldId="337"/>
            <ac:spMk id="3" creationId="{00000000-0000-0000-0000-000000000000}"/>
          </ac:spMkLst>
        </pc:spChg>
      </pc:sldChg>
    </pc:docChg>
  </pc:docChgLst>
  <pc:docChgLst>
    <pc:chgData name="Cathy Morgans (Swansea Bay UHB - Finance)" userId="S::cathy.morgans@wales.nhs.uk::39fb98c1-8dee-459e-85a6-1e5622fd57f9" providerId="AD" clId="Web-{B49FEFDC-CAB3-79B1-8283-40CECCE89682}"/>
    <pc:docChg chg="modSld">
      <pc:chgData name="Cathy Morgans (Swansea Bay UHB - Finance)" userId="S::cathy.morgans@wales.nhs.uk::39fb98c1-8dee-459e-85a6-1e5622fd57f9" providerId="AD" clId="Web-{B49FEFDC-CAB3-79B1-8283-40CECCE89682}" dt="2026-06-03T09:22:07.412" v="117" actId="20577"/>
      <pc:docMkLst>
        <pc:docMk/>
      </pc:docMkLst>
      <pc:sldChg chg="addSp delSp modSp">
        <pc:chgData name="Cathy Morgans (Swansea Bay UHB - Finance)" userId="S::cathy.morgans@wales.nhs.uk::39fb98c1-8dee-459e-85a6-1e5622fd57f9" providerId="AD" clId="Web-{B49FEFDC-CAB3-79B1-8283-40CECCE89682}" dt="2026-06-03T09:16:36.682" v="5"/>
        <pc:sldMkLst>
          <pc:docMk/>
          <pc:sldMk cId="282547076" sldId="349"/>
        </pc:sldMkLst>
        <pc:picChg chg="del">
          <ac:chgData name="Cathy Morgans (Swansea Bay UHB - Finance)" userId="S::cathy.morgans@wales.nhs.uk::39fb98c1-8dee-459e-85a6-1e5622fd57f9" providerId="AD" clId="Web-{B49FEFDC-CAB3-79B1-8283-40CECCE89682}" dt="2026-06-03T09:16:07.822" v="0"/>
          <ac:picMkLst>
            <pc:docMk/>
            <pc:sldMk cId="282547076" sldId="349"/>
            <ac:picMk id="6" creationId="{44242164-0083-A812-30C6-78AC7464D9E9}"/>
          </ac:picMkLst>
        </pc:picChg>
        <pc:picChg chg="add mod modCrop">
          <ac:chgData name="Cathy Morgans (Swansea Bay UHB - Finance)" userId="S::cathy.morgans@wales.nhs.uk::39fb98c1-8dee-459e-85a6-1e5622fd57f9" providerId="AD" clId="Web-{B49FEFDC-CAB3-79B1-8283-40CECCE89682}" dt="2026-06-03T09:16:36.682" v="5"/>
          <ac:picMkLst>
            <pc:docMk/>
            <pc:sldMk cId="282547076" sldId="349"/>
            <ac:picMk id="7" creationId="{238622F1-B87B-B054-1656-3DF7FF181FFE}"/>
          </ac:picMkLst>
        </pc:picChg>
      </pc:sldChg>
      <pc:sldChg chg="modSp">
        <pc:chgData name="Cathy Morgans (Swansea Bay UHB - Finance)" userId="S::cathy.morgans@wales.nhs.uk::39fb98c1-8dee-459e-85a6-1e5622fd57f9" providerId="AD" clId="Web-{B49FEFDC-CAB3-79B1-8283-40CECCE89682}" dt="2026-06-03T09:22:07.412" v="117" actId="20577"/>
        <pc:sldMkLst>
          <pc:docMk/>
          <pc:sldMk cId="162789985" sldId="367"/>
        </pc:sldMkLst>
        <pc:spChg chg="mod">
          <ac:chgData name="Cathy Morgans (Swansea Bay UHB - Finance)" userId="S::cathy.morgans@wales.nhs.uk::39fb98c1-8dee-459e-85a6-1e5622fd57f9" providerId="AD" clId="Web-{B49FEFDC-CAB3-79B1-8283-40CECCE89682}" dt="2026-06-03T09:22:07.412" v="117" actId="20577"/>
          <ac:spMkLst>
            <pc:docMk/>
            <pc:sldMk cId="162789985" sldId="367"/>
            <ac:spMk id="8" creationId="{A083E5C5-85BB-AF5B-C8C7-01D67D60729E}"/>
          </ac:spMkLst>
        </pc:spChg>
      </pc:sldChg>
    </pc:docChg>
  </pc:docChgLst>
  <pc:docChgLst>
    <pc:chgData name="Cathy Morgans (Swansea Bay UHB - Finance)" userId="39fb98c1-8dee-459e-85a6-1e5622fd57f9" providerId="ADAL" clId="{7311E122-054D-4F6A-BF7E-CFA27732960E}"/>
    <pc:docChg chg="undo redo custSel addSld modSld sldOrd">
      <pc:chgData name="Cathy Morgans (Swansea Bay UHB - Finance)" userId="39fb98c1-8dee-459e-85a6-1e5622fd57f9" providerId="ADAL" clId="{7311E122-054D-4F6A-BF7E-CFA27732960E}" dt="2026-06-04T10:21:57.893" v="808" actId="27636"/>
      <pc:docMkLst>
        <pc:docMk/>
      </pc:docMkLst>
      <pc:sldChg chg="modSp mod">
        <pc:chgData name="Cathy Morgans (Swansea Bay UHB - Finance)" userId="39fb98c1-8dee-459e-85a6-1e5622fd57f9" providerId="ADAL" clId="{7311E122-054D-4F6A-BF7E-CFA27732960E}" dt="2026-05-15T14:21:02.109" v="15" actId="6549"/>
        <pc:sldMkLst>
          <pc:docMk/>
          <pc:sldMk cId="3495628971" sldId="337"/>
        </pc:sldMkLst>
        <pc:spChg chg="mod">
          <ac:chgData name="Cathy Morgans (Swansea Bay UHB - Finance)" userId="39fb98c1-8dee-459e-85a6-1e5622fd57f9" providerId="ADAL" clId="{7311E122-054D-4F6A-BF7E-CFA27732960E}" dt="2026-05-15T14:21:02.109" v="15" actId="6549"/>
          <ac:spMkLst>
            <pc:docMk/>
            <pc:sldMk cId="3495628971" sldId="337"/>
            <ac:spMk id="3" creationId="{00000000-0000-0000-0000-000000000000}"/>
          </ac:spMkLst>
        </pc:spChg>
      </pc:sldChg>
      <pc:sldChg chg="modSp mod">
        <pc:chgData name="Cathy Morgans (Swansea Bay UHB - Finance)" userId="39fb98c1-8dee-459e-85a6-1e5622fd57f9" providerId="ADAL" clId="{7311E122-054D-4F6A-BF7E-CFA27732960E}" dt="2026-06-04T10:20:57.096" v="757" actId="20577"/>
        <pc:sldMkLst>
          <pc:docMk/>
          <pc:sldMk cId="2252691423" sldId="345"/>
        </pc:sldMkLst>
        <pc:spChg chg="mod">
          <ac:chgData name="Cathy Morgans (Swansea Bay UHB - Finance)" userId="39fb98c1-8dee-459e-85a6-1e5622fd57f9" providerId="ADAL" clId="{7311E122-054D-4F6A-BF7E-CFA27732960E}" dt="2026-06-04T10:20:57.096" v="757" actId="20577"/>
          <ac:spMkLst>
            <pc:docMk/>
            <pc:sldMk cId="2252691423" sldId="345"/>
            <ac:spMk id="12" creationId="{00000000-0000-0000-0000-000000000000}"/>
          </ac:spMkLst>
        </pc:spChg>
      </pc:sldChg>
      <pc:sldChg chg="addSp delSp modSp mod setBg">
        <pc:chgData name="Cathy Morgans (Swansea Bay UHB - Finance)" userId="39fb98c1-8dee-459e-85a6-1e5622fd57f9" providerId="ADAL" clId="{7311E122-054D-4F6A-BF7E-CFA27732960E}" dt="2026-06-03T07:55:48.171" v="748" actId="1076"/>
        <pc:sldMkLst>
          <pc:docMk/>
          <pc:sldMk cId="282547076" sldId="349"/>
        </pc:sldMkLst>
        <pc:spChg chg="mod">
          <ac:chgData name="Cathy Morgans (Swansea Bay UHB - Finance)" userId="39fb98c1-8dee-459e-85a6-1e5622fd57f9" providerId="ADAL" clId="{7311E122-054D-4F6A-BF7E-CFA27732960E}" dt="2026-06-03T07:52:25.880" v="718" actId="14100"/>
          <ac:spMkLst>
            <pc:docMk/>
            <pc:sldMk cId="282547076" sldId="349"/>
            <ac:spMk id="2" creationId="{18478EB5-9D44-0B80-A2B1-C3D9D04DD2B8}"/>
          </ac:spMkLst>
        </pc:spChg>
        <pc:spChg chg="mod">
          <ac:chgData name="Cathy Morgans (Swansea Bay UHB - Finance)" userId="39fb98c1-8dee-459e-85a6-1e5622fd57f9" providerId="ADAL" clId="{7311E122-054D-4F6A-BF7E-CFA27732960E}" dt="2026-06-03T07:52:30.011" v="719" actId="14100"/>
          <ac:spMkLst>
            <pc:docMk/>
            <pc:sldMk cId="282547076" sldId="349"/>
            <ac:spMk id="3" creationId="{00000000-0000-0000-0000-000000000000}"/>
          </ac:spMkLst>
        </pc:spChg>
        <pc:spChg chg="mod">
          <ac:chgData name="Cathy Morgans (Swansea Bay UHB - Finance)" userId="39fb98c1-8dee-459e-85a6-1e5622fd57f9" providerId="ADAL" clId="{7311E122-054D-4F6A-BF7E-CFA27732960E}" dt="2026-06-03T07:52:34.748" v="720" actId="14100"/>
          <ac:spMkLst>
            <pc:docMk/>
            <pc:sldMk cId="282547076" sldId="349"/>
            <ac:spMk id="4" creationId="{00000000-0000-0000-0000-000000000000}"/>
          </ac:spMkLst>
        </pc:spChg>
        <pc:spChg chg="add del mod">
          <ac:chgData name="Cathy Morgans (Swansea Bay UHB - Finance)" userId="39fb98c1-8dee-459e-85a6-1e5622fd57f9" providerId="ADAL" clId="{7311E122-054D-4F6A-BF7E-CFA27732960E}" dt="2026-06-03T07:50:49.403" v="708" actId="478"/>
          <ac:spMkLst>
            <pc:docMk/>
            <pc:sldMk cId="282547076" sldId="349"/>
            <ac:spMk id="7" creationId="{3F348D15-BCC7-C30D-539C-A67F6332BCEA}"/>
          </ac:spMkLst>
        </pc:spChg>
        <pc:spChg chg="add mod">
          <ac:chgData name="Cathy Morgans (Swansea Bay UHB - Finance)" userId="39fb98c1-8dee-459e-85a6-1e5622fd57f9" providerId="ADAL" clId="{7311E122-054D-4F6A-BF7E-CFA27732960E}" dt="2026-06-03T07:55:48.171" v="748" actId="1076"/>
          <ac:spMkLst>
            <pc:docMk/>
            <pc:sldMk cId="282547076" sldId="349"/>
            <ac:spMk id="8" creationId="{76867486-5314-51C3-053B-08943E9CB6FB}"/>
          </ac:spMkLst>
        </pc:spChg>
        <pc:spChg chg="add mod ord">
          <ac:chgData name="Cathy Morgans (Swansea Bay UHB - Finance)" userId="39fb98c1-8dee-459e-85a6-1e5622fd57f9" providerId="ADAL" clId="{7311E122-054D-4F6A-BF7E-CFA27732960E}" dt="2026-06-03T07:55:40.647" v="747" actId="167"/>
          <ac:spMkLst>
            <pc:docMk/>
            <pc:sldMk cId="282547076" sldId="349"/>
            <ac:spMk id="14" creationId="{E4CA8AF3-9BEE-DFE1-34F9-3F097664FDBA}"/>
          </ac:spMkLst>
        </pc:spChg>
        <pc:graphicFrameChg chg="add mod">
          <ac:chgData name="Cathy Morgans (Swansea Bay UHB - Finance)" userId="39fb98c1-8dee-459e-85a6-1e5622fd57f9" providerId="ADAL" clId="{7311E122-054D-4F6A-BF7E-CFA27732960E}" dt="2026-06-03T07:54:25.179" v="740"/>
          <ac:graphicFrameMkLst>
            <pc:docMk/>
            <pc:sldMk cId="282547076" sldId="349"/>
            <ac:graphicFrameMk id="9" creationId="{A323EDF5-A809-68C3-B43A-9AEAC077BFCE}"/>
          </ac:graphicFrameMkLst>
        </pc:graphicFrameChg>
      </pc:sldChg>
      <pc:sldChg chg="addSp delSp modSp mod">
        <pc:chgData name="Cathy Morgans (Swansea Bay UHB - Finance)" userId="39fb98c1-8dee-459e-85a6-1e5622fd57f9" providerId="ADAL" clId="{7311E122-054D-4F6A-BF7E-CFA27732960E}" dt="2026-05-22T15:26:46.871" v="586" actId="478"/>
        <pc:sldMkLst>
          <pc:docMk/>
          <pc:sldMk cId="3896544812" sldId="351"/>
        </pc:sldMkLst>
        <pc:spChg chg="mod">
          <ac:chgData name="Cathy Morgans (Swansea Bay UHB - Finance)" userId="39fb98c1-8dee-459e-85a6-1e5622fd57f9" providerId="ADAL" clId="{7311E122-054D-4F6A-BF7E-CFA27732960E}" dt="2026-05-22T15:21:29.048" v="544" actId="20577"/>
          <ac:spMkLst>
            <pc:docMk/>
            <pc:sldMk cId="3896544812" sldId="351"/>
            <ac:spMk id="11" creationId="{9AB83110-AC1E-C6EF-7376-95EA7AF1D4D2}"/>
          </ac:spMkLst>
        </pc:spChg>
        <pc:spChg chg="mod">
          <ac:chgData name="Cathy Morgans (Swansea Bay UHB - Finance)" userId="39fb98c1-8dee-459e-85a6-1e5622fd57f9" providerId="ADAL" clId="{7311E122-054D-4F6A-BF7E-CFA27732960E}" dt="2026-05-22T14:56:47.379" v="30" actId="14100"/>
          <ac:spMkLst>
            <pc:docMk/>
            <pc:sldMk cId="3896544812" sldId="351"/>
            <ac:spMk id="54" creationId="{705A0B67-9B72-FD15-DFD0-F9221041186F}"/>
          </ac:spMkLst>
        </pc:spChg>
        <pc:graphicFrameChg chg="add del mod modGraphic">
          <ac:chgData name="Cathy Morgans (Swansea Bay UHB - Finance)" userId="39fb98c1-8dee-459e-85a6-1e5622fd57f9" providerId="ADAL" clId="{7311E122-054D-4F6A-BF7E-CFA27732960E}" dt="2026-05-22T15:26:46.871" v="586" actId="478"/>
          <ac:graphicFrameMkLst>
            <pc:docMk/>
            <pc:sldMk cId="3896544812" sldId="351"/>
            <ac:graphicFrameMk id="17" creationId="{0E007A10-C4A9-F971-C86D-30B68533662C}"/>
          </ac:graphicFrameMkLst>
        </pc:graphicFrameChg>
      </pc:sldChg>
      <pc:sldChg chg="addSp delSp modSp mod">
        <pc:chgData name="Cathy Morgans (Swansea Bay UHB - Finance)" userId="39fb98c1-8dee-459e-85a6-1e5622fd57f9" providerId="ADAL" clId="{7311E122-054D-4F6A-BF7E-CFA27732960E}" dt="2026-05-29T07:57:07.686" v="706" actId="14100"/>
        <pc:sldMkLst>
          <pc:docMk/>
          <pc:sldMk cId="3179672949" sldId="352"/>
        </pc:sldMkLst>
        <pc:spChg chg="mod">
          <ac:chgData name="Cathy Morgans (Swansea Bay UHB - Finance)" userId="39fb98c1-8dee-459e-85a6-1e5622fd57f9" providerId="ADAL" clId="{7311E122-054D-4F6A-BF7E-CFA27732960E}" dt="2026-05-22T16:11:22.517" v="677" actId="14100"/>
          <ac:spMkLst>
            <pc:docMk/>
            <pc:sldMk cId="3179672949" sldId="352"/>
            <ac:spMk id="2" creationId="{FC32BFEC-8ED4-B047-8496-04BAC5C068E4}"/>
          </ac:spMkLst>
        </pc:spChg>
        <pc:spChg chg="mod">
          <ac:chgData name="Cathy Morgans (Swansea Bay UHB - Finance)" userId="39fb98c1-8dee-459e-85a6-1e5622fd57f9" providerId="ADAL" clId="{7311E122-054D-4F6A-BF7E-CFA27732960E}" dt="2026-05-29T07:57:07.686" v="706" actId="14100"/>
          <ac:spMkLst>
            <pc:docMk/>
            <pc:sldMk cId="3179672949" sldId="352"/>
            <ac:spMk id="6" creationId="{13C40C7C-AB1E-7845-8AC0-DE2C008E3887}"/>
          </ac:spMkLst>
        </pc:spChg>
        <pc:graphicFrameChg chg="add mod modGraphic">
          <ac:chgData name="Cathy Morgans (Swansea Bay UHB - Finance)" userId="39fb98c1-8dee-459e-85a6-1e5622fd57f9" providerId="ADAL" clId="{7311E122-054D-4F6A-BF7E-CFA27732960E}" dt="2026-05-22T16:11:43.732" v="686" actId="14100"/>
          <ac:graphicFrameMkLst>
            <pc:docMk/>
            <pc:sldMk cId="3179672949" sldId="352"/>
            <ac:graphicFrameMk id="3" creationId="{3962BA5B-AC4F-CF02-50DD-15651575A23C}"/>
          </ac:graphicFrameMkLst>
        </pc:graphicFrameChg>
      </pc:sldChg>
      <pc:sldChg chg="addSp delSp modSp add mod">
        <pc:chgData name="Cathy Morgans (Swansea Bay UHB - Finance)" userId="39fb98c1-8dee-459e-85a6-1e5622fd57f9" providerId="ADAL" clId="{7311E122-054D-4F6A-BF7E-CFA27732960E}" dt="2026-05-22T15:31:04.031" v="623" actId="14100"/>
        <pc:sldMkLst>
          <pc:docMk/>
          <pc:sldMk cId="1366138837" sldId="372"/>
        </pc:sldMkLst>
        <pc:spChg chg="mod">
          <ac:chgData name="Cathy Morgans (Swansea Bay UHB - Finance)" userId="39fb98c1-8dee-459e-85a6-1e5622fd57f9" providerId="ADAL" clId="{7311E122-054D-4F6A-BF7E-CFA27732960E}" dt="2026-05-22T15:22:46.271" v="566" actId="20577"/>
          <ac:spMkLst>
            <pc:docMk/>
            <pc:sldMk cId="1366138837" sldId="372"/>
            <ac:spMk id="11" creationId="{EB42BEB6-3F18-8484-E739-42980521C00C}"/>
          </ac:spMkLst>
        </pc:spChg>
        <pc:graphicFrameChg chg="add mod modGraphic">
          <ac:chgData name="Cathy Morgans (Swansea Bay UHB - Finance)" userId="39fb98c1-8dee-459e-85a6-1e5622fd57f9" providerId="ADAL" clId="{7311E122-054D-4F6A-BF7E-CFA27732960E}" dt="2026-05-22T15:31:04.031" v="623" actId="14100"/>
          <ac:graphicFrameMkLst>
            <pc:docMk/>
            <pc:sldMk cId="1366138837" sldId="372"/>
            <ac:graphicFrameMk id="4" creationId="{378AEEB6-134A-7FFD-93E4-91E6C7945D31}"/>
          </ac:graphicFrameMkLst>
        </pc:graphicFrameChg>
      </pc:sldChg>
      <pc:sldChg chg="addSp delSp modSp add mod ord">
        <pc:chgData name="Cathy Morgans (Swansea Bay UHB - Finance)" userId="39fb98c1-8dee-459e-85a6-1e5622fd57f9" providerId="ADAL" clId="{7311E122-054D-4F6A-BF7E-CFA27732960E}" dt="2026-05-22T15:17:22.483" v="476"/>
        <pc:sldMkLst>
          <pc:docMk/>
          <pc:sldMk cId="1758904205" sldId="373"/>
        </pc:sldMkLst>
        <pc:spChg chg="mod">
          <ac:chgData name="Cathy Morgans (Swansea Bay UHB - Finance)" userId="39fb98c1-8dee-459e-85a6-1e5622fd57f9" providerId="ADAL" clId="{7311E122-054D-4F6A-BF7E-CFA27732960E}" dt="2026-05-22T15:08:24.554" v="465" actId="20577"/>
          <ac:spMkLst>
            <pc:docMk/>
            <pc:sldMk cId="1758904205" sldId="373"/>
            <ac:spMk id="7" creationId="{927A119E-593C-8DB3-956E-3E645B88275C}"/>
          </ac:spMkLst>
        </pc:spChg>
        <pc:graphicFrameChg chg="add mod modGraphic">
          <ac:chgData name="Cathy Morgans (Swansea Bay UHB - Finance)" userId="39fb98c1-8dee-459e-85a6-1e5622fd57f9" providerId="ADAL" clId="{7311E122-054D-4F6A-BF7E-CFA27732960E}" dt="2026-05-22T15:16:32.675" v="474" actId="1076"/>
          <ac:graphicFrameMkLst>
            <pc:docMk/>
            <pc:sldMk cId="1758904205" sldId="373"/>
            <ac:graphicFrameMk id="9" creationId="{20C87EFB-8FFB-4E13-5A62-97E7B26DD457}"/>
          </ac:graphicFrameMkLst>
        </pc:graphicFrameChg>
      </pc:sldChg>
      <pc:sldChg chg="addSp delSp modSp add mod ord">
        <pc:chgData name="Cathy Morgans (Swansea Bay UHB - Finance)" userId="39fb98c1-8dee-459e-85a6-1e5622fd57f9" providerId="ADAL" clId="{7311E122-054D-4F6A-BF7E-CFA27732960E}" dt="2026-05-22T15:28:42.834" v="604" actId="255"/>
        <pc:sldMkLst>
          <pc:docMk/>
          <pc:sldMk cId="314862445" sldId="374"/>
        </pc:sldMkLst>
        <pc:graphicFrameChg chg="add mod modGraphic">
          <ac:chgData name="Cathy Morgans (Swansea Bay UHB - Finance)" userId="39fb98c1-8dee-459e-85a6-1e5622fd57f9" providerId="ADAL" clId="{7311E122-054D-4F6A-BF7E-CFA27732960E}" dt="2026-05-22T15:28:42.834" v="604" actId="255"/>
          <ac:graphicFrameMkLst>
            <pc:docMk/>
            <pc:sldMk cId="314862445" sldId="374"/>
            <ac:graphicFrameMk id="4" creationId="{CEE2F354-1F28-3A05-A4B4-1C37CDA15342}"/>
          </ac:graphicFrameMkLst>
        </pc:graphicFrameChg>
      </pc:sldChg>
      <pc:sldChg chg="addSp modSp mod">
        <pc:chgData name="Cathy Morgans (Swansea Bay UHB - Finance)" userId="39fb98c1-8dee-459e-85a6-1e5622fd57f9" providerId="ADAL" clId="{7311E122-054D-4F6A-BF7E-CFA27732960E}" dt="2026-06-04T10:21:57.893" v="808" actId="27636"/>
        <pc:sldMkLst>
          <pc:docMk/>
          <pc:sldMk cId="3766053993" sldId="376"/>
        </pc:sldMkLst>
        <pc:spChg chg="mod">
          <ac:chgData name="Cathy Morgans (Swansea Bay UHB - Finance)" userId="39fb98c1-8dee-459e-85a6-1e5622fd57f9" providerId="ADAL" clId="{7311E122-054D-4F6A-BF7E-CFA27732960E}" dt="2026-06-04T10:20:44.290" v="753"/>
          <ac:spMkLst>
            <pc:docMk/>
            <pc:sldMk cId="3766053993" sldId="376"/>
            <ac:spMk id="7" creationId="{1EDEF78B-850B-04B1-9DFC-8EB5382E9FCE}"/>
          </ac:spMkLst>
        </pc:spChg>
        <pc:spChg chg="mod">
          <ac:chgData name="Cathy Morgans (Swansea Bay UHB - Finance)" userId="39fb98c1-8dee-459e-85a6-1e5622fd57f9" providerId="ADAL" clId="{7311E122-054D-4F6A-BF7E-CFA27732960E}" dt="2026-06-04T10:20:44.290" v="753"/>
          <ac:spMkLst>
            <pc:docMk/>
            <pc:sldMk cId="3766053993" sldId="376"/>
            <ac:spMk id="8" creationId="{DF049B6F-DE26-8B61-BE91-A3FBB1947AD3}"/>
          </ac:spMkLst>
        </pc:spChg>
        <pc:spChg chg="mod">
          <ac:chgData name="Cathy Morgans (Swansea Bay UHB - Finance)" userId="39fb98c1-8dee-459e-85a6-1e5622fd57f9" providerId="ADAL" clId="{7311E122-054D-4F6A-BF7E-CFA27732960E}" dt="2026-06-04T10:21:57.893" v="808" actId="27636"/>
          <ac:spMkLst>
            <pc:docMk/>
            <pc:sldMk cId="3766053993" sldId="376"/>
            <ac:spMk id="11" creationId="{402620B8-C1D5-9BE1-FCC6-2CCDEE56F863}"/>
          </ac:spMkLst>
        </pc:spChg>
        <pc:grpChg chg="add mod">
          <ac:chgData name="Cathy Morgans (Swansea Bay UHB - Finance)" userId="39fb98c1-8dee-459e-85a6-1e5622fd57f9" providerId="ADAL" clId="{7311E122-054D-4F6A-BF7E-CFA27732960E}" dt="2026-06-04T10:20:44.290" v="753"/>
          <ac:grpSpMkLst>
            <pc:docMk/>
            <pc:sldMk cId="3766053993" sldId="376"/>
            <ac:grpSpMk id="2" creationId="{D44046EA-F763-7243-8E2B-FEBCC17C630D}"/>
          </ac:grpSpMkLst>
        </pc:grpChg>
      </pc:sldChg>
    </pc:docChg>
  </pc:docChgLst>
  <pc:docChgLst>
    <pc:chgData name="Cathy Morgans (Swansea Bay UHB - Finance)" userId="S::cathy.morgans@wales.nhs.uk::39fb98c1-8dee-459e-85a6-1e5622fd57f9" providerId="AD" clId="Web-{E199574C-080F-5CAD-BD4F-5C16652813A9}"/>
    <pc:docChg chg="modSld">
      <pc:chgData name="Cathy Morgans (Swansea Bay UHB - Finance)" userId="S::cathy.morgans@wales.nhs.uk::39fb98c1-8dee-459e-85a6-1e5622fd57f9" providerId="AD" clId="Web-{E199574C-080F-5CAD-BD4F-5C16652813A9}" dt="2026-06-04T10:19:46.910" v="1"/>
      <pc:docMkLst>
        <pc:docMk/>
      </pc:docMkLst>
      <pc:sldChg chg="delSp modSp">
        <pc:chgData name="Cathy Morgans (Swansea Bay UHB - Finance)" userId="S::cathy.morgans@wales.nhs.uk::39fb98c1-8dee-459e-85a6-1e5622fd57f9" providerId="AD" clId="Web-{E199574C-080F-5CAD-BD4F-5C16652813A9}" dt="2026-06-04T10:19:46.910" v="1"/>
        <pc:sldMkLst>
          <pc:docMk/>
          <pc:sldMk cId="3766053993" sldId="376"/>
        </pc:sldMkLst>
        <pc:spChg chg="topLvl">
          <ac:chgData name="Cathy Morgans (Swansea Bay UHB - Finance)" userId="S::cathy.morgans@wales.nhs.uk::39fb98c1-8dee-459e-85a6-1e5622fd57f9" providerId="AD" clId="Web-{E199574C-080F-5CAD-BD4F-5C16652813A9}" dt="2026-06-04T10:19:46.910" v="1"/>
          <ac:spMkLst>
            <pc:docMk/>
            <pc:sldMk cId="3766053993" sldId="376"/>
            <ac:spMk id="11" creationId="{402620B8-C1D5-9BE1-FCC6-2CCDEE56F863}"/>
          </ac:spMkLst>
        </pc:spChg>
        <pc:spChg chg="del mod topLvl">
          <ac:chgData name="Cathy Morgans (Swansea Bay UHB - Finance)" userId="S::cathy.morgans@wales.nhs.uk::39fb98c1-8dee-459e-85a6-1e5622fd57f9" providerId="AD" clId="Web-{E199574C-080F-5CAD-BD4F-5C16652813A9}" dt="2026-06-04T10:19:46.910" v="1"/>
          <ac:spMkLst>
            <pc:docMk/>
            <pc:sldMk cId="3766053993" sldId="376"/>
            <ac:spMk id="12" creationId="{B16AE6ED-354E-1E64-F01E-79BEB305D8BF}"/>
          </ac:spMkLst>
        </pc:spChg>
        <pc:grpChg chg="del">
          <ac:chgData name="Cathy Morgans (Swansea Bay UHB - Finance)" userId="S::cathy.morgans@wales.nhs.uk::39fb98c1-8dee-459e-85a6-1e5622fd57f9" providerId="AD" clId="Web-{E199574C-080F-5CAD-BD4F-5C16652813A9}" dt="2026-06-04T10:19:46.910" v="1"/>
          <ac:grpSpMkLst>
            <pc:docMk/>
            <pc:sldMk cId="3766053993" sldId="376"/>
            <ac:grpSpMk id="10" creationId="{701EB9E3-B8E0-78E9-C348-64C4CEA9B850}"/>
          </ac:grpSpMkLst>
        </pc:grpChg>
      </pc:sldChg>
    </pc:docChg>
  </pc:docChgLst>
  <pc:docChgLst>
    <pc:chgData name="Alison McLennan (Swansea Bay UHB - Finance)" userId="9d12c3c7-ac05-47d3-a09b-043807bde9f9" providerId="ADAL" clId="{683F7B21-2D2A-4FF0-9298-3F8ACAE3081C}"/>
    <pc:docChg chg="custSel modSld">
      <pc:chgData name="Alison McLennan (Swansea Bay UHB - Finance)" userId="9d12c3c7-ac05-47d3-a09b-043807bde9f9" providerId="ADAL" clId="{683F7B21-2D2A-4FF0-9298-3F8ACAE3081C}" dt="2026-06-04T11:33:58.925" v="492" actId="20577"/>
      <pc:docMkLst>
        <pc:docMk/>
      </pc:docMkLst>
      <pc:sldChg chg="modSp mod">
        <pc:chgData name="Alison McLennan (Swansea Bay UHB - Finance)" userId="9d12c3c7-ac05-47d3-a09b-043807bde9f9" providerId="ADAL" clId="{683F7B21-2D2A-4FF0-9298-3F8ACAE3081C}" dt="2026-06-04T11:32:46.366" v="464" actId="20577"/>
        <pc:sldMkLst>
          <pc:docMk/>
          <pc:sldMk cId="0" sldId="256"/>
        </pc:sldMkLst>
        <pc:spChg chg="mod">
          <ac:chgData name="Alison McLennan (Swansea Bay UHB - Finance)" userId="9d12c3c7-ac05-47d3-a09b-043807bde9f9" providerId="ADAL" clId="{683F7B21-2D2A-4FF0-9298-3F8ACAE3081C}" dt="2026-06-04T11:32:46.366" v="464" actId="20577"/>
          <ac:spMkLst>
            <pc:docMk/>
            <pc:sldMk cId="0" sldId="256"/>
            <ac:spMk id="8" creationId="{65884582-605E-266B-F517-3084C4D711BC}"/>
          </ac:spMkLst>
        </pc:spChg>
      </pc:sldChg>
      <pc:sldChg chg="modSp mod">
        <pc:chgData name="Alison McLennan (Swansea Bay UHB - Finance)" userId="9d12c3c7-ac05-47d3-a09b-043807bde9f9" providerId="ADAL" clId="{683F7B21-2D2A-4FF0-9298-3F8ACAE3081C}" dt="2026-06-04T11:33:44.032" v="484" actId="20577"/>
        <pc:sldMkLst>
          <pc:docMk/>
          <pc:sldMk cId="1638462463" sldId="257"/>
        </pc:sldMkLst>
        <pc:spChg chg="mod">
          <ac:chgData name="Alison McLennan (Swansea Bay UHB - Finance)" userId="9d12c3c7-ac05-47d3-a09b-043807bde9f9" providerId="ADAL" clId="{683F7B21-2D2A-4FF0-9298-3F8ACAE3081C}" dt="2026-06-04T11:33:44.032" v="484" actId="20577"/>
          <ac:spMkLst>
            <pc:docMk/>
            <pc:sldMk cId="1638462463" sldId="257"/>
            <ac:spMk id="12" creationId="{00000000-0000-0000-0000-000000000000}"/>
          </ac:spMkLst>
        </pc:spChg>
      </pc:sldChg>
      <pc:sldChg chg="modSp mod">
        <pc:chgData name="Alison McLennan (Swansea Bay UHB - Finance)" userId="9d12c3c7-ac05-47d3-a09b-043807bde9f9" providerId="ADAL" clId="{683F7B21-2D2A-4FF0-9298-3F8ACAE3081C}" dt="2026-06-04T11:31:59.047" v="442" actId="20577"/>
        <pc:sldMkLst>
          <pc:docMk/>
          <pc:sldMk cId="1226546389" sldId="258"/>
        </pc:sldMkLst>
        <pc:spChg chg="mod">
          <ac:chgData name="Alison McLennan (Swansea Bay UHB - Finance)" userId="9d12c3c7-ac05-47d3-a09b-043807bde9f9" providerId="ADAL" clId="{683F7B21-2D2A-4FF0-9298-3F8ACAE3081C}" dt="2026-06-04T11:31:59.047" v="442" actId="20577"/>
          <ac:spMkLst>
            <pc:docMk/>
            <pc:sldMk cId="1226546389" sldId="258"/>
            <ac:spMk id="7" creationId="{00000000-0000-0000-0000-000000000000}"/>
          </ac:spMkLst>
        </pc:spChg>
        <pc:spChg chg="mod">
          <ac:chgData name="Alison McLennan (Swansea Bay UHB - Finance)" userId="9d12c3c7-ac05-47d3-a09b-043807bde9f9" providerId="ADAL" clId="{683F7B21-2D2A-4FF0-9298-3F8ACAE3081C}" dt="2026-06-04T11:23:30.369" v="128" actId="20577"/>
          <ac:spMkLst>
            <pc:docMk/>
            <pc:sldMk cId="1226546389" sldId="258"/>
            <ac:spMk id="8" creationId="{E292ECCD-9A5E-AFCB-FBBF-6895BF4AD17B}"/>
          </ac:spMkLst>
        </pc:spChg>
      </pc:sldChg>
      <pc:sldChg chg="modSp mod">
        <pc:chgData name="Alison McLennan (Swansea Bay UHB - Finance)" userId="9d12c3c7-ac05-47d3-a09b-043807bde9f9" providerId="ADAL" clId="{683F7B21-2D2A-4FF0-9298-3F8ACAE3081C}" dt="2026-06-04T11:33:48.403" v="486" actId="20577"/>
        <pc:sldMkLst>
          <pc:docMk/>
          <pc:sldMk cId="3945722905" sldId="342"/>
        </pc:sldMkLst>
        <pc:spChg chg="mod">
          <ac:chgData name="Alison McLennan (Swansea Bay UHB - Finance)" userId="9d12c3c7-ac05-47d3-a09b-043807bde9f9" providerId="ADAL" clId="{683F7B21-2D2A-4FF0-9298-3F8ACAE3081C}" dt="2026-06-04T11:33:48.403" v="486" actId="20577"/>
          <ac:spMkLst>
            <pc:docMk/>
            <pc:sldMk cId="3945722905" sldId="342"/>
            <ac:spMk id="12" creationId="{00000000-0000-0000-0000-000000000000}"/>
          </ac:spMkLst>
        </pc:spChg>
      </pc:sldChg>
      <pc:sldChg chg="modSp mod">
        <pc:chgData name="Alison McLennan (Swansea Bay UHB - Finance)" userId="9d12c3c7-ac05-47d3-a09b-043807bde9f9" providerId="ADAL" clId="{683F7B21-2D2A-4FF0-9298-3F8ACAE3081C}" dt="2026-06-04T11:21:01.989" v="24" actId="6549"/>
        <pc:sldMkLst>
          <pc:docMk/>
          <pc:sldMk cId="2252691423" sldId="345"/>
        </pc:sldMkLst>
        <pc:spChg chg="mod">
          <ac:chgData name="Alison McLennan (Swansea Bay UHB - Finance)" userId="9d12c3c7-ac05-47d3-a09b-043807bde9f9" providerId="ADAL" clId="{683F7B21-2D2A-4FF0-9298-3F8ACAE3081C}" dt="2026-06-04T11:21:01.989" v="24" actId="6549"/>
          <ac:spMkLst>
            <pc:docMk/>
            <pc:sldMk cId="2252691423" sldId="345"/>
            <ac:spMk id="4" creationId="{CC917DF3-CC64-BEE6-A0D3-F299FB5899AA}"/>
          </ac:spMkLst>
        </pc:spChg>
      </pc:sldChg>
      <pc:sldChg chg="modSp mod">
        <pc:chgData name="Alison McLennan (Swansea Bay UHB - Finance)" userId="9d12c3c7-ac05-47d3-a09b-043807bde9f9" providerId="ADAL" clId="{683F7B21-2D2A-4FF0-9298-3F8ACAE3081C}" dt="2026-06-04T11:32:03.830" v="444" actId="20577"/>
        <pc:sldMkLst>
          <pc:docMk/>
          <pc:sldMk cId="282547076" sldId="349"/>
        </pc:sldMkLst>
        <pc:spChg chg="mod">
          <ac:chgData name="Alison McLennan (Swansea Bay UHB - Finance)" userId="9d12c3c7-ac05-47d3-a09b-043807bde9f9" providerId="ADAL" clId="{683F7B21-2D2A-4FF0-9298-3F8ACAE3081C}" dt="2026-06-04T11:32:03.830" v="444" actId="20577"/>
          <ac:spMkLst>
            <pc:docMk/>
            <pc:sldMk cId="282547076" sldId="349"/>
            <ac:spMk id="12" creationId="{C529F6A8-4B41-1272-FABC-6A9C696C5EF1}"/>
          </ac:spMkLst>
        </pc:spChg>
      </pc:sldChg>
      <pc:sldChg chg="modSp mod">
        <pc:chgData name="Alison McLennan (Swansea Bay UHB - Finance)" userId="9d12c3c7-ac05-47d3-a09b-043807bde9f9" providerId="ADAL" clId="{683F7B21-2D2A-4FF0-9298-3F8ACAE3081C}" dt="2026-06-04T11:32:18.984" v="450" actId="20577"/>
        <pc:sldMkLst>
          <pc:docMk/>
          <pc:sldMk cId="3896544812" sldId="351"/>
        </pc:sldMkLst>
        <pc:spChg chg="mod">
          <ac:chgData name="Alison McLennan (Swansea Bay UHB - Finance)" userId="9d12c3c7-ac05-47d3-a09b-043807bde9f9" providerId="ADAL" clId="{683F7B21-2D2A-4FF0-9298-3F8ACAE3081C}" dt="2026-06-04T11:32:18.984" v="450" actId="20577"/>
          <ac:spMkLst>
            <pc:docMk/>
            <pc:sldMk cId="3896544812" sldId="351"/>
            <ac:spMk id="12" creationId="{4C3CF297-4EF3-01C9-5CB8-752D24B13E57}"/>
          </ac:spMkLst>
        </pc:spChg>
      </pc:sldChg>
      <pc:sldChg chg="modSp mod">
        <pc:chgData name="Alison McLennan (Swansea Bay UHB - Finance)" userId="9d12c3c7-ac05-47d3-a09b-043807bde9f9" providerId="ADAL" clId="{683F7B21-2D2A-4FF0-9298-3F8ACAE3081C}" dt="2026-06-04T11:32:33.129" v="458" actId="20577"/>
        <pc:sldMkLst>
          <pc:docMk/>
          <pc:sldMk cId="3179672949" sldId="352"/>
        </pc:sldMkLst>
        <pc:spChg chg="mod">
          <ac:chgData name="Alison McLennan (Swansea Bay UHB - Finance)" userId="9d12c3c7-ac05-47d3-a09b-043807bde9f9" providerId="ADAL" clId="{683F7B21-2D2A-4FF0-9298-3F8ACAE3081C}" dt="2026-06-04T11:32:33.129" v="458" actId="20577"/>
          <ac:spMkLst>
            <pc:docMk/>
            <pc:sldMk cId="3179672949" sldId="352"/>
            <ac:spMk id="12" creationId="{18D8D12F-CA12-513F-8251-1EA4669C6A13}"/>
          </ac:spMkLst>
        </pc:spChg>
      </pc:sldChg>
      <pc:sldChg chg="modSp mod">
        <pc:chgData name="Alison McLennan (Swansea Bay UHB - Finance)" userId="9d12c3c7-ac05-47d3-a09b-043807bde9f9" providerId="ADAL" clId="{683F7B21-2D2A-4FF0-9298-3F8ACAE3081C}" dt="2026-06-04T11:32:08.682" v="446" actId="20577"/>
        <pc:sldMkLst>
          <pc:docMk/>
          <pc:sldMk cId="162789985" sldId="367"/>
        </pc:sldMkLst>
        <pc:spChg chg="mod">
          <ac:chgData name="Alison McLennan (Swansea Bay UHB - Finance)" userId="9d12c3c7-ac05-47d3-a09b-043807bde9f9" providerId="ADAL" clId="{683F7B21-2D2A-4FF0-9298-3F8ACAE3081C}" dt="2026-06-04T11:32:08.682" v="446" actId="20577"/>
          <ac:spMkLst>
            <pc:docMk/>
            <pc:sldMk cId="162789985" sldId="367"/>
            <ac:spMk id="7" creationId="{120B1EC5-36E2-710B-1429-7BFC7A45993E}"/>
          </ac:spMkLst>
        </pc:spChg>
      </pc:sldChg>
      <pc:sldChg chg="modSp mod">
        <pc:chgData name="Alison McLennan (Swansea Bay UHB - Finance)" userId="9d12c3c7-ac05-47d3-a09b-043807bde9f9" providerId="ADAL" clId="{683F7B21-2D2A-4FF0-9298-3F8ACAE3081C}" dt="2026-06-04T11:33:38.810" v="482" actId="20577"/>
        <pc:sldMkLst>
          <pc:docMk/>
          <pc:sldMk cId="2479118972" sldId="368"/>
        </pc:sldMkLst>
        <pc:spChg chg="mod">
          <ac:chgData name="Alison McLennan (Swansea Bay UHB - Finance)" userId="9d12c3c7-ac05-47d3-a09b-043807bde9f9" providerId="ADAL" clId="{683F7B21-2D2A-4FF0-9298-3F8ACAE3081C}" dt="2026-06-04T11:33:38.810" v="482" actId="20577"/>
          <ac:spMkLst>
            <pc:docMk/>
            <pc:sldMk cId="2479118972" sldId="368"/>
            <ac:spMk id="7" creationId="{416EF9E1-3E27-DEF3-11BC-CB56D0CE1326}"/>
          </ac:spMkLst>
        </pc:spChg>
        <pc:spChg chg="mod">
          <ac:chgData name="Alison McLennan (Swansea Bay UHB - Finance)" userId="9d12c3c7-ac05-47d3-a09b-043807bde9f9" providerId="ADAL" clId="{683F7B21-2D2A-4FF0-9298-3F8ACAE3081C}" dt="2026-06-04T11:31:28.981" v="438" actId="20577"/>
          <ac:spMkLst>
            <pc:docMk/>
            <pc:sldMk cId="2479118972" sldId="368"/>
            <ac:spMk id="8" creationId="{2CFECD08-4779-6B96-C3DB-34CF11B92F81}"/>
          </ac:spMkLst>
        </pc:spChg>
      </pc:sldChg>
      <pc:sldChg chg="modSp mod">
        <pc:chgData name="Alison McLennan (Swansea Bay UHB - Finance)" userId="9d12c3c7-ac05-47d3-a09b-043807bde9f9" providerId="ADAL" clId="{683F7B21-2D2A-4FF0-9298-3F8ACAE3081C}" dt="2026-06-04T11:32:38.514" v="461" actId="20577"/>
        <pc:sldMkLst>
          <pc:docMk/>
          <pc:sldMk cId="351338846" sldId="369"/>
        </pc:sldMkLst>
        <pc:spChg chg="mod">
          <ac:chgData name="Alison McLennan (Swansea Bay UHB - Finance)" userId="9d12c3c7-ac05-47d3-a09b-043807bde9f9" providerId="ADAL" clId="{683F7B21-2D2A-4FF0-9298-3F8ACAE3081C}" dt="2026-06-04T11:32:38.514" v="461" actId="20577"/>
          <ac:spMkLst>
            <pc:docMk/>
            <pc:sldMk cId="351338846" sldId="369"/>
            <ac:spMk id="2" creationId="{45D821E8-82FE-A0A0-24FE-92D909533C59}"/>
          </ac:spMkLst>
        </pc:spChg>
      </pc:sldChg>
      <pc:sldChg chg="modSp mod">
        <pc:chgData name="Alison McLennan (Swansea Bay UHB - Finance)" userId="9d12c3c7-ac05-47d3-a09b-043807bde9f9" providerId="ADAL" clId="{683F7B21-2D2A-4FF0-9298-3F8ACAE3081C}" dt="2026-06-04T11:33:28.981" v="477" actId="20577"/>
        <pc:sldMkLst>
          <pc:docMk/>
          <pc:sldMk cId="4072079434" sldId="370"/>
        </pc:sldMkLst>
        <pc:spChg chg="mod">
          <ac:chgData name="Alison McLennan (Swansea Bay UHB - Finance)" userId="9d12c3c7-ac05-47d3-a09b-043807bde9f9" providerId="ADAL" clId="{683F7B21-2D2A-4FF0-9298-3F8ACAE3081C}" dt="2026-06-04T11:29:07.132" v="134" actId="20577"/>
          <ac:spMkLst>
            <pc:docMk/>
            <pc:sldMk cId="4072079434" sldId="370"/>
            <ac:spMk id="3" creationId="{65A69C2A-E174-8B3B-E96A-4A347D19855A}"/>
          </ac:spMkLst>
        </pc:spChg>
        <pc:spChg chg="mod">
          <ac:chgData name="Alison McLennan (Swansea Bay UHB - Finance)" userId="9d12c3c7-ac05-47d3-a09b-043807bde9f9" providerId="ADAL" clId="{683F7B21-2D2A-4FF0-9298-3F8ACAE3081C}" dt="2026-06-04T11:33:28.981" v="477" actId="20577"/>
          <ac:spMkLst>
            <pc:docMk/>
            <pc:sldMk cId="4072079434" sldId="370"/>
            <ac:spMk id="12" creationId="{A990C635-237C-938C-D5A0-4316C9E52F8C}"/>
          </ac:spMkLst>
        </pc:spChg>
      </pc:sldChg>
      <pc:sldChg chg="modSp mod">
        <pc:chgData name="Alison McLennan (Swansea Bay UHB - Finance)" userId="9d12c3c7-ac05-47d3-a09b-043807bde9f9" providerId="ADAL" clId="{683F7B21-2D2A-4FF0-9298-3F8ACAE3081C}" dt="2026-06-04T11:33:33.730" v="480" actId="20577"/>
        <pc:sldMkLst>
          <pc:docMk/>
          <pc:sldMk cId="60263777" sldId="371"/>
        </pc:sldMkLst>
        <pc:spChg chg="mod">
          <ac:chgData name="Alison McLennan (Swansea Bay UHB - Finance)" userId="9d12c3c7-ac05-47d3-a09b-043807bde9f9" providerId="ADAL" clId="{683F7B21-2D2A-4FF0-9298-3F8ACAE3081C}" dt="2026-06-04T11:33:33.730" v="480" actId="20577"/>
          <ac:spMkLst>
            <pc:docMk/>
            <pc:sldMk cId="60263777" sldId="371"/>
            <ac:spMk id="12" creationId="{12B9D457-EA4E-1762-8BDF-A1A348AFC4AD}"/>
          </ac:spMkLst>
        </pc:spChg>
      </pc:sldChg>
      <pc:sldChg chg="modSp mod">
        <pc:chgData name="Alison McLennan (Swansea Bay UHB - Finance)" userId="9d12c3c7-ac05-47d3-a09b-043807bde9f9" providerId="ADAL" clId="{683F7B21-2D2A-4FF0-9298-3F8ACAE3081C}" dt="2026-06-04T11:32:27.679" v="455" actId="20577"/>
        <pc:sldMkLst>
          <pc:docMk/>
          <pc:sldMk cId="1366138837" sldId="372"/>
        </pc:sldMkLst>
        <pc:spChg chg="mod">
          <ac:chgData name="Alison McLennan (Swansea Bay UHB - Finance)" userId="9d12c3c7-ac05-47d3-a09b-043807bde9f9" providerId="ADAL" clId="{683F7B21-2D2A-4FF0-9298-3F8ACAE3081C}" dt="2026-06-04T11:32:27.679" v="455" actId="20577"/>
          <ac:spMkLst>
            <pc:docMk/>
            <pc:sldMk cId="1366138837" sldId="372"/>
            <ac:spMk id="12" creationId="{BCDCD78A-3CF9-9F56-353A-70A96FE370E4}"/>
          </ac:spMkLst>
        </pc:spChg>
      </pc:sldChg>
      <pc:sldChg chg="modSp mod">
        <pc:chgData name="Alison McLennan (Swansea Bay UHB - Finance)" userId="9d12c3c7-ac05-47d3-a09b-043807bde9f9" providerId="ADAL" clId="{683F7B21-2D2A-4FF0-9298-3F8ACAE3081C}" dt="2026-06-04T11:32:14.583" v="448" actId="20577"/>
        <pc:sldMkLst>
          <pc:docMk/>
          <pc:sldMk cId="1758904205" sldId="373"/>
        </pc:sldMkLst>
        <pc:spChg chg="mod">
          <ac:chgData name="Alison McLennan (Swansea Bay UHB - Finance)" userId="9d12c3c7-ac05-47d3-a09b-043807bde9f9" providerId="ADAL" clId="{683F7B21-2D2A-4FF0-9298-3F8ACAE3081C}" dt="2026-06-04T11:32:14.583" v="448" actId="20577"/>
          <ac:spMkLst>
            <pc:docMk/>
            <pc:sldMk cId="1758904205" sldId="373"/>
            <ac:spMk id="12" creationId="{854AFE65-3DBC-019E-BE0A-738DA415DC8C}"/>
          </ac:spMkLst>
        </pc:spChg>
      </pc:sldChg>
      <pc:sldChg chg="modSp mod">
        <pc:chgData name="Alison McLennan (Swansea Bay UHB - Finance)" userId="9d12c3c7-ac05-47d3-a09b-043807bde9f9" providerId="ADAL" clId="{683F7B21-2D2A-4FF0-9298-3F8ACAE3081C}" dt="2026-06-04T11:32:23.290" v="452" actId="20577"/>
        <pc:sldMkLst>
          <pc:docMk/>
          <pc:sldMk cId="314862445" sldId="374"/>
        </pc:sldMkLst>
        <pc:spChg chg="mod">
          <ac:chgData name="Alison McLennan (Swansea Bay UHB - Finance)" userId="9d12c3c7-ac05-47d3-a09b-043807bde9f9" providerId="ADAL" clId="{683F7B21-2D2A-4FF0-9298-3F8ACAE3081C}" dt="2026-06-04T11:32:23.290" v="452" actId="20577"/>
          <ac:spMkLst>
            <pc:docMk/>
            <pc:sldMk cId="314862445" sldId="374"/>
            <ac:spMk id="12" creationId="{AB068520-3BAC-C9A5-6691-7909A06A6567}"/>
          </ac:spMkLst>
        </pc:spChg>
      </pc:sldChg>
      <pc:sldChg chg="addSp modSp mod">
        <pc:chgData name="Alison McLennan (Swansea Bay UHB - Finance)" userId="9d12c3c7-ac05-47d3-a09b-043807bde9f9" providerId="ADAL" clId="{683F7B21-2D2A-4FF0-9298-3F8ACAE3081C}" dt="2026-06-04T11:33:18.949" v="474" actId="255"/>
        <pc:sldMkLst>
          <pc:docMk/>
          <pc:sldMk cId="0" sldId="375"/>
        </pc:sldMkLst>
        <pc:spChg chg="add mod">
          <ac:chgData name="Alison McLennan (Swansea Bay UHB - Finance)" userId="9d12c3c7-ac05-47d3-a09b-043807bde9f9" providerId="ADAL" clId="{683F7B21-2D2A-4FF0-9298-3F8ACAE3081C}" dt="2026-06-04T11:33:18.949" v="474" actId="255"/>
          <ac:spMkLst>
            <pc:docMk/>
            <pc:sldMk cId="0" sldId="375"/>
            <ac:spMk id="2" creationId="{BA31B932-B2AE-4812-41A8-49FF16DFD681}"/>
          </ac:spMkLst>
        </pc:spChg>
      </pc:sldChg>
      <pc:sldChg chg="modSp mod">
        <pc:chgData name="Alison McLennan (Swansea Bay UHB - Finance)" userId="9d12c3c7-ac05-47d3-a09b-043807bde9f9" providerId="ADAL" clId="{683F7B21-2D2A-4FF0-9298-3F8ACAE3081C}" dt="2026-06-04T11:33:53.154" v="490" actId="20577"/>
        <pc:sldMkLst>
          <pc:docMk/>
          <pc:sldMk cId="2918786614" sldId="377"/>
        </pc:sldMkLst>
        <pc:spChg chg="mod">
          <ac:chgData name="Alison McLennan (Swansea Bay UHB - Finance)" userId="9d12c3c7-ac05-47d3-a09b-043807bde9f9" providerId="ADAL" clId="{683F7B21-2D2A-4FF0-9298-3F8ACAE3081C}" dt="2026-06-04T11:33:53.154" v="490" actId="20577"/>
          <ac:spMkLst>
            <pc:docMk/>
            <pc:sldMk cId="2918786614" sldId="377"/>
            <ac:spMk id="12" creationId="{17C2354A-6E1A-FDC6-754E-41455C8BD509}"/>
          </ac:spMkLst>
        </pc:spChg>
      </pc:sldChg>
      <pc:sldChg chg="modSp mod">
        <pc:chgData name="Alison McLennan (Swansea Bay UHB - Finance)" userId="9d12c3c7-ac05-47d3-a09b-043807bde9f9" providerId="ADAL" clId="{683F7B21-2D2A-4FF0-9298-3F8ACAE3081C}" dt="2026-06-04T11:33:58.925" v="492" actId="20577"/>
        <pc:sldMkLst>
          <pc:docMk/>
          <pc:sldMk cId="446969006" sldId="378"/>
        </pc:sldMkLst>
        <pc:spChg chg="mod">
          <ac:chgData name="Alison McLennan (Swansea Bay UHB - Finance)" userId="9d12c3c7-ac05-47d3-a09b-043807bde9f9" providerId="ADAL" clId="{683F7B21-2D2A-4FF0-9298-3F8ACAE3081C}" dt="2026-06-04T11:33:58.925" v="492" actId="20577"/>
          <ac:spMkLst>
            <pc:docMk/>
            <pc:sldMk cId="446969006" sldId="378"/>
            <ac:spMk id="12" creationId="{91B2CBAC-8BAE-4A5F-CE96-C9C56989FADA}"/>
          </ac:spMkLst>
        </pc:spChg>
      </pc:sldChg>
    </pc:docChg>
  </pc:docChgLst>
  <pc:docChgLst>
    <pc:chgData name="Liz Gunn (Swansea Bay UHB - Finance)" userId="dc9c1521-5bc7-454a-be28-ab2f4c4c6c07" providerId="ADAL" clId="{F6C9FFF2-127E-4CB5-A843-1068F08040AE}"/>
    <pc:docChg chg="undo custSel addSld delSld modSld sldOrd">
      <pc:chgData name="Liz Gunn (Swansea Bay UHB - Finance)" userId="dc9c1521-5bc7-454a-be28-ab2f4c4c6c07" providerId="ADAL" clId="{F6C9FFF2-127E-4CB5-A843-1068F08040AE}" dt="2026-06-03T15:59:27.521" v="1154" actId="20577"/>
      <pc:docMkLst>
        <pc:docMk/>
      </pc:docMkLst>
      <pc:sldChg chg="addSp delSp modSp add mod">
        <pc:chgData name="Liz Gunn (Swansea Bay UHB - Finance)" userId="dc9c1521-5bc7-454a-be28-ab2f4c4c6c07" providerId="ADAL" clId="{F6C9FFF2-127E-4CB5-A843-1068F08040AE}" dt="2026-06-03T13:11:13.577" v="683" actId="403"/>
        <pc:sldMkLst>
          <pc:docMk/>
          <pc:sldMk cId="0" sldId="256"/>
        </pc:sldMkLst>
        <pc:spChg chg="del mod">
          <ac:chgData name="Liz Gunn (Swansea Bay UHB - Finance)" userId="dc9c1521-5bc7-454a-be28-ab2f4c4c6c07" providerId="ADAL" clId="{F6C9FFF2-127E-4CB5-A843-1068F08040AE}" dt="2026-06-03T13:06:12.105" v="468" actId="478"/>
          <ac:spMkLst>
            <pc:docMk/>
            <pc:sldMk cId="0" sldId="256"/>
            <ac:spMk id="2" creationId="{00000000-0000-0000-0000-000000000000}"/>
          </ac:spMkLst>
        </pc:spChg>
        <pc:spChg chg="mod">
          <ac:chgData name="Liz Gunn (Swansea Bay UHB - Finance)" userId="dc9c1521-5bc7-454a-be28-ab2f4c4c6c07" providerId="ADAL" clId="{F6C9FFF2-127E-4CB5-A843-1068F08040AE}" dt="2026-06-03T13:09:01.970" v="609" actId="1076"/>
          <ac:spMkLst>
            <pc:docMk/>
            <pc:sldMk cId="0" sldId="256"/>
            <ac:spMk id="3" creationId="{00000000-0000-0000-0000-000000000000}"/>
          </ac:spMkLst>
        </pc:spChg>
        <pc:spChg chg="mod">
          <ac:chgData name="Liz Gunn (Swansea Bay UHB - Finance)" userId="dc9c1521-5bc7-454a-be28-ab2f4c4c6c07" providerId="ADAL" clId="{F6C9FFF2-127E-4CB5-A843-1068F08040AE}" dt="2026-06-03T13:07:03.547" v="595" actId="1076"/>
          <ac:spMkLst>
            <pc:docMk/>
            <pc:sldMk cId="0" sldId="256"/>
            <ac:spMk id="4" creationId="{59CD6DC4-CD70-8908-D0B8-A43C4256EF0E}"/>
          </ac:spMkLst>
        </pc:spChg>
        <pc:spChg chg="mod">
          <ac:chgData name="Liz Gunn (Swansea Bay UHB - Finance)" userId="dc9c1521-5bc7-454a-be28-ab2f4c4c6c07" providerId="ADAL" clId="{F6C9FFF2-127E-4CB5-A843-1068F08040AE}" dt="2026-06-03T13:11:13.577" v="683" actId="403"/>
          <ac:spMkLst>
            <pc:docMk/>
            <pc:sldMk cId="0" sldId="256"/>
            <ac:spMk id="7" creationId="{0E4DCF31-A920-4FF7-2CEF-66544EE95321}"/>
          </ac:spMkLst>
        </pc:spChg>
        <pc:spChg chg="mod">
          <ac:chgData name="Liz Gunn (Swansea Bay UHB - Finance)" userId="dc9c1521-5bc7-454a-be28-ab2f4c4c6c07" providerId="ADAL" clId="{F6C9FFF2-127E-4CB5-A843-1068F08040AE}" dt="2026-06-03T13:05:40.567" v="464" actId="1076"/>
          <ac:spMkLst>
            <pc:docMk/>
            <pc:sldMk cId="0" sldId="256"/>
            <ac:spMk id="8" creationId="{65884582-605E-266B-F517-3084C4D711BC}"/>
          </ac:spMkLst>
        </pc:spChg>
        <pc:grpChg chg="add mod">
          <ac:chgData name="Liz Gunn (Swansea Bay UHB - Finance)" userId="dc9c1521-5bc7-454a-be28-ab2f4c4c6c07" providerId="ADAL" clId="{F6C9FFF2-127E-4CB5-A843-1068F08040AE}" dt="2026-06-03T13:05:40.567" v="464" actId="1076"/>
          <ac:grpSpMkLst>
            <pc:docMk/>
            <pc:sldMk cId="0" sldId="256"/>
            <ac:grpSpMk id="5" creationId="{1A429071-878C-D0B1-AD5F-E96C3CD948E3}"/>
          </ac:grpSpMkLst>
        </pc:grpChg>
        <pc:graphicFrameChg chg="mod">
          <ac:chgData name="Liz Gunn (Swansea Bay UHB - Finance)" userId="dc9c1521-5bc7-454a-be28-ab2f4c4c6c07" providerId="ADAL" clId="{F6C9FFF2-127E-4CB5-A843-1068F08040AE}" dt="2026-06-03T13:07:06.377" v="596" actId="1076"/>
          <ac:graphicFrameMkLst>
            <pc:docMk/>
            <pc:sldMk cId="0" sldId="256"/>
            <ac:graphicFrameMk id="6" creationId="{78A65183-7593-D2AA-2961-1BAF07AD36A8}"/>
          </ac:graphicFrameMkLst>
        </pc:graphicFrameChg>
      </pc:sldChg>
      <pc:sldChg chg="addSp delSp modSp mod">
        <pc:chgData name="Liz Gunn (Swansea Bay UHB - Finance)" userId="dc9c1521-5bc7-454a-be28-ab2f4c4c6c07" providerId="ADAL" clId="{F6C9FFF2-127E-4CB5-A843-1068F08040AE}" dt="2026-06-03T14:13:28.359" v="1131" actId="14100"/>
        <pc:sldMkLst>
          <pc:docMk/>
          <pc:sldMk cId="1638462463" sldId="257"/>
        </pc:sldMkLst>
        <pc:spChg chg="mod">
          <ac:chgData name="Liz Gunn (Swansea Bay UHB - Finance)" userId="dc9c1521-5bc7-454a-be28-ab2f4c4c6c07" providerId="ADAL" clId="{F6C9FFF2-127E-4CB5-A843-1068F08040AE}" dt="2026-06-03T14:01:48.007" v="1011" actId="20577"/>
          <ac:spMkLst>
            <pc:docMk/>
            <pc:sldMk cId="1638462463" sldId="257"/>
            <ac:spMk id="11" creationId="{00000000-0000-0000-0000-000000000000}"/>
          </ac:spMkLst>
        </pc:spChg>
        <pc:spChg chg="mod">
          <ac:chgData name="Liz Gunn (Swansea Bay UHB - Finance)" userId="dc9c1521-5bc7-454a-be28-ab2f4c4c6c07" providerId="ADAL" clId="{F6C9FFF2-127E-4CB5-A843-1068F08040AE}" dt="2026-06-03T14:13:28.359" v="1131" actId="14100"/>
          <ac:spMkLst>
            <pc:docMk/>
            <pc:sldMk cId="1638462463" sldId="257"/>
            <ac:spMk id="54" creationId="{00000000-0000-0000-0000-000000000000}"/>
          </ac:spMkLst>
        </pc:spChg>
        <pc:picChg chg="add del mod">
          <ac:chgData name="Liz Gunn (Swansea Bay UHB - Finance)" userId="dc9c1521-5bc7-454a-be28-ab2f4c4c6c07" providerId="ADAL" clId="{F6C9FFF2-127E-4CB5-A843-1068F08040AE}" dt="2026-06-03T14:06:10.610" v="1058" actId="478"/>
          <ac:picMkLst>
            <pc:docMk/>
            <pc:sldMk cId="1638462463" sldId="257"/>
            <ac:picMk id="3" creationId="{9EE0A464-0374-46B7-F9FB-848A0FF3A3FE}"/>
          </ac:picMkLst>
        </pc:picChg>
        <pc:picChg chg="del">
          <ac:chgData name="Liz Gunn (Swansea Bay UHB - Finance)" userId="dc9c1521-5bc7-454a-be28-ab2f4c4c6c07" providerId="ADAL" clId="{F6C9FFF2-127E-4CB5-A843-1068F08040AE}" dt="2026-06-03T14:05:31.206" v="1055" actId="478"/>
          <ac:picMkLst>
            <pc:docMk/>
            <pc:sldMk cId="1638462463" sldId="257"/>
            <ac:picMk id="4" creationId="{56D1B002-AE94-B0CA-5279-078100595BEE}"/>
          </ac:picMkLst>
        </pc:picChg>
        <pc:picChg chg="add del mod">
          <ac:chgData name="Liz Gunn (Swansea Bay UHB - Finance)" userId="dc9c1521-5bc7-454a-be28-ab2f4c4c6c07" providerId="ADAL" clId="{F6C9FFF2-127E-4CB5-A843-1068F08040AE}" dt="2026-06-03T14:06:59.724" v="1064" actId="478"/>
          <ac:picMkLst>
            <pc:docMk/>
            <pc:sldMk cId="1638462463" sldId="257"/>
            <ac:picMk id="7" creationId="{EEDA54EF-3705-1271-308B-26909E12F226}"/>
          </ac:picMkLst>
        </pc:picChg>
        <pc:picChg chg="add del mod">
          <ac:chgData name="Liz Gunn (Swansea Bay UHB - Finance)" userId="dc9c1521-5bc7-454a-be28-ab2f4c4c6c07" providerId="ADAL" clId="{F6C9FFF2-127E-4CB5-A843-1068F08040AE}" dt="2026-06-03T14:13:04.863" v="1120" actId="478"/>
          <ac:picMkLst>
            <pc:docMk/>
            <pc:sldMk cId="1638462463" sldId="257"/>
            <ac:picMk id="9" creationId="{96D41A7E-8049-8B37-D020-A98B37793D5F}"/>
          </ac:picMkLst>
        </pc:picChg>
        <pc:picChg chg="add mod">
          <ac:chgData name="Liz Gunn (Swansea Bay UHB - Finance)" userId="dc9c1521-5bc7-454a-be28-ab2f4c4c6c07" providerId="ADAL" clId="{F6C9FFF2-127E-4CB5-A843-1068F08040AE}" dt="2026-06-03T14:13:21.795" v="1128" actId="1076"/>
          <ac:picMkLst>
            <pc:docMk/>
            <pc:sldMk cId="1638462463" sldId="257"/>
            <ac:picMk id="14" creationId="{84108336-CC87-DD05-647D-503ECBCC5F11}"/>
          </ac:picMkLst>
        </pc:picChg>
      </pc:sldChg>
      <pc:sldChg chg="modSp mod">
        <pc:chgData name="Liz Gunn (Swansea Bay UHB - Finance)" userId="dc9c1521-5bc7-454a-be28-ab2f4c4c6c07" providerId="ADAL" clId="{F6C9FFF2-127E-4CB5-A843-1068F08040AE}" dt="2026-06-03T14:00:39.632" v="1003" actId="20577"/>
        <pc:sldMkLst>
          <pc:docMk/>
          <pc:sldMk cId="1226546389" sldId="258"/>
        </pc:sldMkLst>
        <pc:spChg chg="mod">
          <ac:chgData name="Liz Gunn (Swansea Bay UHB - Finance)" userId="dc9c1521-5bc7-454a-be28-ab2f4c4c6c07" providerId="ADAL" clId="{F6C9FFF2-127E-4CB5-A843-1068F08040AE}" dt="2026-06-03T14:00:39.632" v="1003" actId="20577"/>
          <ac:spMkLst>
            <pc:docMk/>
            <pc:sldMk cId="1226546389" sldId="258"/>
            <ac:spMk id="8" creationId="{E292ECCD-9A5E-AFCB-FBBF-6895BF4AD17B}"/>
          </ac:spMkLst>
        </pc:spChg>
      </pc:sldChg>
      <pc:sldChg chg="addSp modSp">
        <pc:chgData name="Liz Gunn (Swansea Bay UHB - Finance)" userId="dc9c1521-5bc7-454a-be28-ab2f4c4c6c07" providerId="ADAL" clId="{F6C9FFF2-127E-4CB5-A843-1068F08040AE}" dt="2026-06-03T13:49:39.966" v="806"/>
        <pc:sldMkLst>
          <pc:docMk/>
          <pc:sldMk cId="3495628971" sldId="337"/>
        </pc:sldMkLst>
        <pc:graphicFrameChg chg="add mod">
          <ac:chgData name="Liz Gunn (Swansea Bay UHB - Finance)" userId="dc9c1521-5bc7-454a-be28-ab2f4c4c6c07" providerId="ADAL" clId="{F6C9FFF2-127E-4CB5-A843-1068F08040AE}" dt="2026-06-03T13:49:39.966" v="806"/>
          <ac:graphicFrameMkLst>
            <pc:docMk/>
            <pc:sldMk cId="3495628971" sldId="337"/>
            <ac:graphicFrameMk id="4" creationId="{6D0C6D31-8A1D-2BCD-FEE9-6F7DE4292F82}"/>
          </ac:graphicFrameMkLst>
        </pc:graphicFrameChg>
      </pc:sldChg>
      <pc:sldChg chg="addSp delSp modSp mod">
        <pc:chgData name="Liz Gunn (Swansea Bay UHB - Finance)" userId="dc9c1521-5bc7-454a-be28-ab2f4c4c6c07" providerId="ADAL" clId="{F6C9FFF2-127E-4CB5-A843-1068F08040AE}" dt="2026-06-03T14:08:33.411" v="1091" actId="1038"/>
        <pc:sldMkLst>
          <pc:docMk/>
          <pc:sldMk cId="3945722905" sldId="342"/>
        </pc:sldMkLst>
        <pc:spChg chg="mod">
          <ac:chgData name="Liz Gunn (Swansea Bay UHB - Finance)" userId="dc9c1521-5bc7-454a-be28-ab2f4c4c6c07" providerId="ADAL" clId="{F6C9FFF2-127E-4CB5-A843-1068F08040AE}" dt="2026-06-03T14:02:09.619" v="1021" actId="20577"/>
          <ac:spMkLst>
            <pc:docMk/>
            <pc:sldMk cId="3945722905" sldId="342"/>
            <ac:spMk id="11" creationId="{00000000-0000-0000-0000-000000000000}"/>
          </ac:spMkLst>
        </pc:spChg>
        <pc:picChg chg="add mod">
          <ac:chgData name="Liz Gunn (Swansea Bay UHB - Finance)" userId="dc9c1521-5bc7-454a-be28-ab2f4c4c6c07" providerId="ADAL" clId="{F6C9FFF2-127E-4CB5-A843-1068F08040AE}" dt="2026-06-03T14:08:33.411" v="1091" actId="1038"/>
          <ac:picMkLst>
            <pc:docMk/>
            <pc:sldMk cId="3945722905" sldId="342"/>
            <ac:picMk id="3" creationId="{2FFCB723-D9FB-05D5-7FF2-11662F0375AB}"/>
          </ac:picMkLst>
        </pc:picChg>
        <pc:picChg chg="del">
          <ac:chgData name="Liz Gunn (Swansea Bay UHB - Finance)" userId="dc9c1521-5bc7-454a-be28-ab2f4c4c6c07" providerId="ADAL" clId="{F6C9FFF2-127E-4CB5-A843-1068F08040AE}" dt="2026-06-03T14:08:13.468" v="1068" actId="478"/>
          <ac:picMkLst>
            <pc:docMk/>
            <pc:sldMk cId="3945722905" sldId="342"/>
            <ac:picMk id="14" creationId="{7A3A4944-5F37-7FB2-BC07-97036CB3760A}"/>
          </ac:picMkLst>
        </pc:picChg>
      </pc:sldChg>
      <pc:sldChg chg="addSp modSp mod">
        <pc:chgData name="Liz Gunn (Swansea Bay UHB - Finance)" userId="dc9c1521-5bc7-454a-be28-ab2f4c4c6c07" providerId="ADAL" clId="{F6C9FFF2-127E-4CB5-A843-1068F08040AE}" dt="2026-06-03T14:15:42.431" v="1152" actId="14100"/>
        <pc:sldMkLst>
          <pc:docMk/>
          <pc:sldMk cId="2252691423" sldId="345"/>
        </pc:sldMkLst>
        <pc:spChg chg="mod">
          <ac:chgData name="Liz Gunn (Swansea Bay UHB - Finance)" userId="dc9c1521-5bc7-454a-be28-ab2f4c4c6c07" providerId="ADAL" clId="{F6C9FFF2-127E-4CB5-A843-1068F08040AE}" dt="2026-06-03T13:52:36.405" v="879" actId="1076"/>
          <ac:spMkLst>
            <pc:docMk/>
            <pc:sldMk cId="2252691423" sldId="345"/>
            <ac:spMk id="4" creationId="{CC917DF3-CC64-BEE6-A0D3-F299FB5899AA}"/>
          </ac:spMkLst>
        </pc:spChg>
        <pc:spChg chg="mod">
          <ac:chgData name="Liz Gunn (Swansea Bay UHB - Finance)" userId="dc9c1521-5bc7-454a-be28-ab2f4c4c6c07" providerId="ADAL" clId="{F6C9FFF2-127E-4CB5-A843-1068F08040AE}" dt="2026-06-03T14:15:42.431" v="1152" actId="14100"/>
          <ac:spMkLst>
            <pc:docMk/>
            <pc:sldMk cId="2252691423" sldId="345"/>
            <ac:spMk id="6" creationId="{81D88513-A9E3-0B45-F44E-9B07483F98C1}"/>
          </ac:spMkLst>
        </pc:spChg>
        <pc:spChg chg="mod">
          <ac:chgData name="Liz Gunn (Swansea Bay UHB - Finance)" userId="dc9c1521-5bc7-454a-be28-ab2f4c4c6c07" providerId="ADAL" clId="{F6C9FFF2-127E-4CB5-A843-1068F08040AE}" dt="2026-06-03T13:51:42.884" v="877" actId="20577"/>
          <ac:spMkLst>
            <pc:docMk/>
            <pc:sldMk cId="2252691423" sldId="345"/>
            <ac:spMk id="11" creationId="{00000000-0000-0000-0000-000000000000}"/>
          </ac:spMkLst>
        </pc:spChg>
        <pc:graphicFrameChg chg="add mod">
          <ac:chgData name="Liz Gunn (Swansea Bay UHB - Finance)" userId="dc9c1521-5bc7-454a-be28-ab2f4c4c6c07" providerId="ADAL" clId="{F6C9FFF2-127E-4CB5-A843-1068F08040AE}" dt="2026-06-03T13:49:35.992" v="805"/>
          <ac:graphicFrameMkLst>
            <pc:docMk/>
            <pc:sldMk cId="2252691423" sldId="345"/>
            <ac:graphicFrameMk id="2" creationId="{15BE235A-D4F3-88F3-34C2-0C2270070E91}"/>
          </ac:graphicFrameMkLst>
        </pc:graphicFrameChg>
        <pc:graphicFrameChg chg="mod modGraphic">
          <ac:chgData name="Liz Gunn (Swansea Bay UHB - Finance)" userId="dc9c1521-5bc7-454a-be28-ab2f4c4c6c07" providerId="ADAL" clId="{F6C9FFF2-127E-4CB5-A843-1068F08040AE}" dt="2026-06-03T14:15:37.851" v="1151" actId="14100"/>
          <ac:graphicFrameMkLst>
            <pc:docMk/>
            <pc:sldMk cId="2252691423" sldId="345"/>
            <ac:graphicFrameMk id="3" creationId="{01993386-85EA-3E41-C690-FA94AA43164C}"/>
          </ac:graphicFrameMkLst>
        </pc:graphicFrameChg>
      </pc:sldChg>
      <pc:sldChg chg="modSp mod">
        <pc:chgData name="Liz Gunn (Swansea Bay UHB - Finance)" userId="dc9c1521-5bc7-454a-be28-ab2f4c4c6c07" providerId="ADAL" clId="{F6C9FFF2-127E-4CB5-A843-1068F08040AE}" dt="2026-06-03T15:59:27.521" v="1154" actId="20577"/>
        <pc:sldMkLst>
          <pc:docMk/>
          <pc:sldMk cId="162789985" sldId="367"/>
        </pc:sldMkLst>
        <pc:spChg chg="mod">
          <ac:chgData name="Liz Gunn (Swansea Bay UHB - Finance)" userId="dc9c1521-5bc7-454a-be28-ab2f4c4c6c07" providerId="ADAL" clId="{F6C9FFF2-127E-4CB5-A843-1068F08040AE}" dt="2026-06-03T15:59:27.521" v="1154" actId="20577"/>
          <ac:spMkLst>
            <pc:docMk/>
            <pc:sldMk cId="162789985" sldId="367"/>
            <ac:spMk id="8" creationId="{A083E5C5-85BB-AF5B-C8C7-01D67D60729E}"/>
          </ac:spMkLst>
        </pc:spChg>
      </pc:sldChg>
      <pc:sldChg chg="modSp mod">
        <pc:chgData name="Liz Gunn (Swansea Bay UHB - Finance)" userId="dc9c1521-5bc7-454a-be28-ab2f4c4c6c07" providerId="ADAL" clId="{F6C9FFF2-127E-4CB5-A843-1068F08040AE}" dt="2026-06-03T14:15:16.083" v="1149" actId="5793"/>
        <pc:sldMkLst>
          <pc:docMk/>
          <pc:sldMk cId="2479118972" sldId="368"/>
        </pc:sldMkLst>
        <pc:spChg chg="mod">
          <ac:chgData name="Liz Gunn (Swansea Bay UHB - Finance)" userId="dc9c1521-5bc7-454a-be28-ab2f4c4c6c07" providerId="ADAL" clId="{F6C9FFF2-127E-4CB5-A843-1068F08040AE}" dt="2026-06-03T14:15:16.083" v="1149" actId="5793"/>
          <ac:spMkLst>
            <pc:docMk/>
            <pc:sldMk cId="2479118972" sldId="368"/>
            <ac:spMk id="8" creationId="{2CFECD08-4779-6B96-C3DB-34CF11B92F81}"/>
          </ac:spMkLst>
        </pc:spChg>
      </pc:sldChg>
      <pc:sldChg chg="modSp mod">
        <pc:chgData name="Liz Gunn (Swansea Bay UHB - Finance)" userId="dc9c1521-5bc7-454a-be28-ab2f4c4c6c07" providerId="ADAL" clId="{F6C9FFF2-127E-4CB5-A843-1068F08040AE}" dt="2026-06-03T13:12:23.439" v="782"/>
        <pc:sldMkLst>
          <pc:docMk/>
          <pc:sldMk cId="351338846" sldId="369"/>
        </pc:sldMkLst>
        <pc:spChg chg="mod">
          <ac:chgData name="Liz Gunn (Swansea Bay UHB - Finance)" userId="dc9c1521-5bc7-454a-be28-ab2f4c4c6c07" providerId="ADAL" clId="{F6C9FFF2-127E-4CB5-A843-1068F08040AE}" dt="2026-06-03T10:50:38.566" v="454" actId="20577"/>
          <ac:spMkLst>
            <pc:docMk/>
            <pc:sldMk cId="351338846" sldId="369"/>
            <ac:spMk id="8" creationId="{5980D01D-8535-185D-5B2C-929EF3DA6D98}"/>
          </ac:spMkLst>
        </pc:spChg>
        <pc:spChg chg="mod">
          <ac:chgData name="Liz Gunn (Swansea Bay UHB - Finance)" userId="dc9c1521-5bc7-454a-be28-ab2f4c4c6c07" providerId="ADAL" clId="{F6C9FFF2-127E-4CB5-A843-1068F08040AE}" dt="2026-06-03T13:12:23.439" v="782"/>
          <ac:spMkLst>
            <pc:docMk/>
            <pc:sldMk cId="351338846" sldId="369"/>
            <ac:spMk id="9" creationId="{D5425F09-6423-CE3D-77AA-0E642E21C6A1}"/>
          </ac:spMkLst>
        </pc:spChg>
        <pc:graphicFrameChg chg="mod">
          <ac:chgData name="Liz Gunn (Swansea Bay UHB - Finance)" userId="dc9c1521-5bc7-454a-be28-ab2f4c4c6c07" providerId="ADAL" clId="{F6C9FFF2-127E-4CB5-A843-1068F08040AE}" dt="2026-06-03T10:50:19.179" v="450"/>
          <ac:graphicFrameMkLst>
            <pc:docMk/>
            <pc:sldMk cId="351338846" sldId="369"/>
            <ac:graphicFrameMk id="13" creationId="{8C974A24-A020-BC44-9951-D9924B83FB95}"/>
          </ac:graphicFrameMkLst>
        </pc:graphicFrameChg>
      </pc:sldChg>
      <pc:sldChg chg="modSp mod">
        <pc:chgData name="Liz Gunn (Swansea Bay UHB - Finance)" userId="dc9c1521-5bc7-454a-be28-ab2f4c4c6c07" providerId="ADAL" clId="{F6C9FFF2-127E-4CB5-A843-1068F08040AE}" dt="2026-06-02T12:08:19.558" v="246" actId="6549"/>
        <pc:sldMkLst>
          <pc:docMk/>
          <pc:sldMk cId="4072079434" sldId="370"/>
        </pc:sldMkLst>
        <pc:spChg chg="mod">
          <ac:chgData name="Liz Gunn (Swansea Bay UHB - Finance)" userId="dc9c1521-5bc7-454a-be28-ab2f4c4c6c07" providerId="ADAL" clId="{F6C9FFF2-127E-4CB5-A843-1068F08040AE}" dt="2026-06-02T12:08:19.558" v="246" actId="6549"/>
          <ac:spMkLst>
            <pc:docMk/>
            <pc:sldMk cId="4072079434" sldId="370"/>
            <ac:spMk id="3" creationId="{65A69C2A-E174-8B3B-E96A-4A347D19855A}"/>
          </ac:spMkLst>
        </pc:spChg>
        <pc:graphicFrameChg chg="mod modGraphic">
          <ac:chgData name="Liz Gunn (Swansea Bay UHB - Finance)" userId="dc9c1521-5bc7-454a-be28-ab2f4c4c6c07" providerId="ADAL" clId="{F6C9FFF2-127E-4CB5-A843-1068F08040AE}" dt="2026-06-02T12:07:53.365" v="231" actId="20577"/>
          <ac:graphicFrameMkLst>
            <pc:docMk/>
            <pc:sldMk cId="4072079434" sldId="370"/>
            <ac:graphicFrameMk id="4" creationId="{75ED69EF-8C4A-C98B-3CFE-DD5D3E67DE68}"/>
          </ac:graphicFrameMkLst>
        </pc:graphicFrameChg>
      </pc:sldChg>
      <pc:sldChg chg="addSp delSp modSp mod">
        <pc:chgData name="Liz Gunn (Swansea Bay UHB - Finance)" userId="dc9c1521-5bc7-454a-be28-ab2f4c4c6c07" providerId="ADAL" clId="{F6C9FFF2-127E-4CB5-A843-1068F08040AE}" dt="2026-06-03T10:52:01.795" v="458" actId="1076"/>
        <pc:sldMkLst>
          <pc:docMk/>
          <pc:sldMk cId="60263777" sldId="371"/>
        </pc:sldMkLst>
        <pc:graphicFrameChg chg="add del mod">
          <ac:chgData name="Liz Gunn (Swansea Bay UHB - Finance)" userId="dc9c1521-5bc7-454a-be28-ab2f4c4c6c07" providerId="ADAL" clId="{F6C9FFF2-127E-4CB5-A843-1068F08040AE}" dt="2026-06-03T10:52:01.795" v="458" actId="1076"/>
          <ac:graphicFrameMkLst>
            <pc:docMk/>
            <pc:sldMk cId="60263777" sldId="371"/>
            <ac:graphicFrameMk id="2" creationId="{00000000-0008-0000-0000-000005000000}"/>
          </ac:graphicFrameMkLst>
        </pc:graphicFrameChg>
        <pc:graphicFrameChg chg="add del mod">
          <ac:chgData name="Liz Gunn (Swansea Bay UHB - Finance)" userId="dc9c1521-5bc7-454a-be28-ab2f4c4c6c07" providerId="ADAL" clId="{F6C9FFF2-127E-4CB5-A843-1068F08040AE}" dt="2026-06-03T10:51:58.196" v="455" actId="478"/>
          <ac:graphicFrameMkLst>
            <pc:docMk/>
            <pc:sldMk cId="60263777" sldId="371"/>
            <ac:graphicFrameMk id="3" creationId="{00000000-0008-0000-0000-000005000000}"/>
          </ac:graphicFrameMkLst>
        </pc:graphicFrameChg>
      </pc:sldChg>
      <pc:sldChg chg="addSp delSp modSp add mod">
        <pc:chgData name="Liz Gunn (Swansea Bay UHB - Finance)" userId="dc9c1521-5bc7-454a-be28-ab2f4c4c6c07" providerId="ADAL" clId="{F6C9FFF2-127E-4CB5-A843-1068F08040AE}" dt="2026-06-03T13:15:22.059" v="804" actId="478"/>
        <pc:sldMkLst>
          <pc:docMk/>
          <pc:sldMk cId="0" sldId="375"/>
        </pc:sldMkLst>
        <pc:spChg chg="del mod">
          <ac:chgData name="Liz Gunn (Swansea Bay UHB - Finance)" userId="dc9c1521-5bc7-454a-be28-ab2f4c4c6c07" providerId="ADAL" clId="{F6C9FFF2-127E-4CB5-A843-1068F08040AE}" dt="2026-06-03T13:08:17.097" v="604" actId="478"/>
          <ac:spMkLst>
            <pc:docMk/>
            <pc:sldMk cId="0" sldId="375"/>
            <ac:spMk id="2" creationId="{00000000-0000-0000-0000-000000000000}"/>
          </ac:spMkLst>
        </pc:spChg>
        <pc:spChg chg="mod">
          <ac:chgData name="Liz Gunn (Swansea Bay UHB - Finance)" userId="dc9c1521-5bc7-454a-be28-ab2f4c4c6c07" providerId="ADAL" clId="{F6C9FFF2-127E-4CB5-A843-1068F08040AE}" dt="2026-06-03T13:12:08.162" v="780" actId="113"/>
          <ac:spMkLst>
            <pc:docMk/>
            <pc:sldMk cId="0" sldId="375"/>
            <ac:spMk id="3" creationId="{00000000-0000-0000-0000-000000000000}"/>
          </ac:spMkLst>
        </pc:spChg>
        <pc:spChg chg="mod">
          <ac:chgData name="Liz Gunn (Swansea Bay UHB - Finance)" userId="dc9c1521-5bc7-454a-be28-ab2f4c4c6c07" providerId="ADAL" clId="{F6C9FFF2-127E-4CB5-A843-1068F08040AE}" dt="2026-06-03T13:12:11.132" v="781" actId="113"/>
          <ac:spMkLst>
            <pc:docMk/>
            <pc:sldMk cId="0" sldId="375"/>
            <ac:spMk id="4" creationId="{00000000-0000-0000-0000-000000000000}"/>
          </ac:spMkLst>
        </pc:spChg>
        <pc:spChg chg="mod">
          <ac:chgData name="Liz Gunn (Swansea Bay UHB - Finance)" userId="dc9c1521-5bc7-454a-be28-ab2f4c4c6c07" providerId="ADAL" clId="{F6C9FFF2-127E-4CB5-A843-1068F08040AE}" dt="2026-06-03T13:15:14.529" v="803" actId="113"/>
          <ac:spMkLst>
            <pc:docMk/>
            <pc:sldMk cId="0" sldId="375"/>
            <ac:spMk id="5" creationId="{00000000-0000-0000-0000-000000000000}"/>
          </ac:spMkLst>
        </pc:spChg>
        <pc:spChg chg="add mod">
          <ac:chgData name="Liz Gunn (Swansea Bay UHB - Finance)" userId="dc9c1521-5bc7-454a-be28-ab2f4c4c6c07" providerId="ADAL" clId="{F6C9FFF2-127E-4CB5-A843-1068F08040AE}" dt="2026-06-03T13:11:47.129" v="779" actId="6549"/>
          <ac:spMkLst>
            <pc:docMk/>
            <pc:sldMk cId="0" sldId="375"/>
            <ac:spMk id="6" creationId="{A5A0CB31-AB47-8AEE-A5E6-95D7B403C716}"/>
          </ac:spMkLst>
        </pc:spChg>
        <pc:spChg chg="add del mod">
          <ac:chgData name="Liz Gunn (Swansea Bay UHB - Finance)" userId="dc9c1521-5bc7-454a-be28-ab2f4c4c6c07" providerId="ADAL" clId="{F6C9FFF2-127E-4CB5-A843-1068F08040AE}" dt="2026-06-03T13:15:09.290" v="802" actId="478"/>
          <ac:spMkLst>
            <pc:docMk/>
            <pc:sldMk cId="0" sldId="375"/>
            <ac:spMk id="7" creationId="{380EC89C-BCC4-8D0F-65DD-88345B0326BD}"/>
          </ac:spMkLst>
        </pc:spChg>
        <pc:spChg chg="add del mod">
          <ac:chgData name="Liz Gunn (Swansea Bay UHB - Finance)" userId="dc9c1521-5bc7-454a-be28-ab2f4c4c6c07" providerId="ADAL" clId="{F6C9FFF2-127E-4CB5-A843-1068F08040AE}" dt="2026-06-03T13:15:22.059" v="804" actId="478"/>
          <ac:spMkLst>
            <pc:docMk/>
            <pc:sldMk cId="0" sldId="375"/>
            <ac:spMk id="8" creationId="{7CFC5847-EBDB-7D14-8BDD-7E4FF565BA54}"/>
          </ac:spMkLst>
        </pc:spChg>
      </pc:sldChg>
      <pc:sldChg chg="addSp modSp add mod ord">
        <pc:chgData name="Liz Gunn (Swansea Bay UHB - Finance)" userId="dc9c1521-5bc7-454a-be28-ab2f4c4c6c07" providerId="ADAL" clId="{F6C9FFF2-127E-4CB5-A843-1068F08040AE}" dt="2026-06-03T13:59:49.660" v="933" actId="2061"/>
        <pc:sldMkLst>
          <pc:docMk/>
          <pc:sldMk cId="3766053993" sldId="376"/>
        </pc:sldMkLst>
        <pc:spChg chg="mod">
          <ac:chgData name="Liz Gunn (Swansea Bay UHB - Finance)" userId="dc9c1521-5bc7-454a-be28-ab2f4c4c6c07" providerId="ADAL" clId="{F6C9FFF2-127E-4CB5-A843-1068F08040AE}" dt="2026-06-03T13:51:19" v="859" actId="1076"/>
          <ac:spMkLst>
            <pc:docMk/>
            <pc:sldMk cId="3766053993" sldId="376"/>
            <ac:spMk id="4" creationId="{0986B216-10CA-3516-C09B-2D2777C372CB}"/>
          </ac:spMkLst>
        </pc:spChg>
        <pc:spChg chg="mod">
          <ac:chgData name="Liz Gunn (Swansea Bay UHB - Finance)" userId="dc9c1521-5bc7-454a-be28-ab2f4c4c6c07" providerId="ADAL" clId="{F6C9FFF2-127E-4CB5-A843-1068F08040AE}" dt="2026-06-03T13:51:14.585" v="858" actId="1076"/>
          <ac:spMkLst>
            <pc:docMk/>
            <pc:sldMk cId="3766053993" sldId="376"/>
            <ac:spMk id="6" creationId="{AB7BCFD8-46BC-CA1F-091A-CEFB49B5DDD1}"/>
          </ac:spMkLst>
        </pc:spChg>
        <pc:spChg chg="mod">
          <ac:chgData name="Liz Gunn (Swansea Bay UHB - Finance)" userId="dc9c1521-5bc7-454a-be28-ab2f4c4c6c07" providerId="ADAL" clId="{F6C9FFF2-127E-4CB5-A843-1068F08040AE}" dt="2026-06-03T13:51:33.932" v="869" actId="20577"/>
          <ac:spMkLst>
            <pc:docMk/>
            <pc:sldMk cId="3766053993" sldId="376"/>
            <ac:spMk id="11" creationId="{402620B8-C1D5-9BE1-FCC6-2CCDEE56F863}"/>
          </ac:spMkLst>
        </pc:spChg>
        <pc:graphicFrameChg chg="add mod">
          <ac:chgData name="Liz Gunn (Swansea Bay UHB - Finance)" userId="dc9c1521-5bc7-454a-be28-ab2f4c4c6c07" providerId="ADAL" clId="{F6C9FFF2-127E-4CB5-A843-1068F08040AE}" dt="2026-06-03T13:57:02.523" v="906"/>
          <ac:graphicFrameMkLst>
            <pc:docMk/>
            <pc:sldMk cId="3766053993" sldId="376"/>
            <ac:graphicFrameMk id="2" creationId="{097F96EF-3173-B96D-D345-DC488E767152}"/>
          </ac:graphicFrameMkLst>
        </pc:graphicFrameChg>
        <pc:graphicFrameChg chg="mod modGraphic">
          <ac:chgData name="Liz Gunn (Swansea Bay UHB - Finance)" userId="dc9c1521-5bc7-454a-be28-ab2f4c4c6c07" providerId="ADAL" clId="{F6C9FFF2-127E-4CB5-A843-1068F08040AE}" dt="2026-06-03T13:59:49.660" v="933" actId="2061"/>
          <ac:graphicFrameMkLst>
            <pc:docMk/>
            <pc:sldMk cId="3766053993" sldId="376"/>
            <ac:graphicFrameMk id="3" creationId="{BFBA908E-7845-5BF6-75C2-9483A2835A9A}"/>
          </ac:graphicFrameMkLst>
        </pc:graphicFrameChg>
      </pc:sldChg>
      <pc:sldChg chg="addSp delSp modSp add mod">
        <pc:chgData name="Liz Gunn (Swansea Bay UHB - Finance)" userId="dc9c1521-5bc7-454a-be28-ab2f4c4c6c07" providerId="ADAL" clId="{F6C9FFF2-127E-4CB5-A843-1068F08040AE}" dt="2026-06-03T14:14:14.630" v="1137" actId="14100"/>
        <pc:sldMkLst>
          <pc:docMk/>
          <pc:sldMk cId="2918786614" sldId="377"/>
        </pc:sldMkLst>
        <pc:spChg chg="mod">
          <ac:chgData name="Liz Gunn (Swansea Bay UHB - Finance)" userId="dc9c1521-5bc7-454a-be28-ab2f4c4c6c07" providerId="ADAL" clId="{F6C9FFF2-127E-4CB5-A843-1068F08040AE}" dt="2026-06-03T14:02:25.583" v="1031" actId="20577"/>
          <ac:spMkLst>
            <pc:docMk/>
            <pc:sldMk cId="2918786614" sldId="377"/>
            <ac:spMk id="11" creationId="{583B1180-0551-B440-5F67-3AAD159979A5}"/>
          </ac:spMkLst>
        </pc:spChg>
        <pc:spChg chg="mod">
          <ac:chgData name="Liz Gunn (Swansea Bay UHB - Finance)" userId="dc9c1521-5bc7-454a-be28-ab2f4c4c6c07" providerId="ADAL" clId="{F6C9FFF2-127E-4CB5-A843-1068F08040AE}" dt="2026-06-03T14:14:14.630" v="1137" actId="14100"/>
          <ac:spMkLst>
            <pc:docMk/>
            <pc:sldMk cId="2918786614" sldId="377"/>
            <ac:spMk id="54" creationId="{6BBB3558-BB6D-DF78-54D2-A7A04AE216DE}"/>
          </ac:spMkLst>
        </pc:spChg>
        <pc:picChg chg="add del mod">
          <ac:chgData name="Liz Gunn (Swansea Bay UHB - Finance)" userId="dc9c1521-5bc7-454a-be28-ab2f4c4c6c07" providerId="ADAL" clId="{F6C9FFF2-127E-4CB5-A843-1068F08040AE}" dt="2026-06-03T14:10:16.525" v="1096" actId="478"/>
          <ac:picMkLst>
            <pc:docMk/>
            <pc:sldMk cId="2918786614" sldId="377"/>
            <ac:picMk id="3" creationId="{70C45B4D-D8B0-FE64-D9E9-11DB3A6E957C}"/>
          </ac:picMkLst>
        </pc:picChg>
        <pc:picChg chg="del">
          <ac:chgData name="Liz Gunn (Swansea Bay UHB - Finance)" userId="dc9c1521-5bc7-454a-be28-ab2f4c4c6c07" providerId="ADAL" clId="{F6C9FFF2-127E-4CB5-A843-1068F08040AE}" dt="2026-06-03T14:09:42.191" v="1092" actId="478"/>
          <ac:picMkLst>
            <pc:docMk/>
            <pc:sldMk cId="2918786614" sldId="377"/>
            <ac:picMk id="4" creationId="{E592F99F-AA7B-EE30-F442-B41793E4C0E6}"/>
          </ac:picMkLst>
        </pc:picChg>
        <pc:picChg chg="add del mod">
          <ac:chgData name="Liz Gunn (Swansea Bay UHB - Finance)" userId="dc9c1521-5bc7-454a-be28-ab2f4c4c6c07" providerId="ADAL" clId="{F6C9FFF2-127E-4CB5-A843-1068F08040AE}" dt="2026-06-03T14:14:04.369" v="1132" actId="478"/>
          <ac:picMkLst>
            <pc:docMk/>
            <pc:sldMk cId="2918786614" sldId="377"/>
            <ac:picMk id="7" creationId="{45B59AD7-9019-347D-97D0-2FF5C5162ED9}"/>
          </ac:picMkLst>
        </pc:picChg>
        <pc:picChg chg="add mod">
          <ac:chgData name="Liz Gunn (Swansea Bay UHB - Finance)" userId="dc9c1521-5bc7-454a-be28-ab2f4c4c6c07" providerId="ADAL" clId="{F6C9FFF2-127E-4CB5-A843-1068F08040AE}" dt="2026-06-03T14:14:09.349" v="1135" actId="1076"/>
          <ac:picMkLst>
            <pc:docMk/>
            <pc:sldMk cId="2918786614" sldId="377"/>
            <ac:picMk id="9" creationId="{BED151C6-38FB-B92F-566A-2C93B2F34477}"/>
          </ac:picMkLst>
        </pc:picChg>
      </pc:sldChg>
      <pc:sldChg chg="addSp delSp modSp add mod ord">
        <pc:chgData name="Liz Gunn (Swansea Bay UHB - Finance)" userId="dc9c1521-5bc7-454a-be28-ab2f4c4c6c07" providerId="ADAL" clId="{F6C9FFF2-127E-4CB5-A843-1068F08040AE}" dt="2026-06-03T14:11:07.747" v="1119" actId="1076"/>
        <pc:sldMkLst>
          <pc:docMk/>
          <pc:sldMk cId="446969006" sldId="378"/>
        </pc:sldMkLst>
        <pc:spChg chg="mod">
          <ac:chgData name="Liz Gunn (Swansea Bay UHB - Finance)" userId="dc9c1521-5bc7-454a-be28-ab2f4c4c6c07" providerId="ADAL" clId="{F6C9FFF2-127E-4CB5-A843-1068F08040AE}" dt="2026-06-03T14:03:04.563" v="1054" actId="20577"/>
          <ac:spMkLst>
            <pc:docMk/>
            <pc:sldMk cId="446969006" sldId="378"/>
            <ac:spMk id="11" creationId="{11C87E8F-F830-9F1B-0E22-298B5418EF61}"/>
          </ac:spMkLst>
        </pc:spChg>
        <pc:picChg chg="add mod">
          <ac:chgData name="Liz Gunn (Swansea Bay UHB - Finance)" userId="dc9c1521-5bc7-454a-be28-ab2f4c4c6c07" providerId="ADAL" clId="{F6C9FFF2-127E-4CB5-A843-1068F08040AE}" dt="2026-06-03T14:11:07.747" v="1119" actId="1076"/>
          <ac:picMkLst>
            <pc:docMk/>
            <pc:sldMk cId="446969006" sldId="378"/>
            <ac:picMk id="3" creationId="{0CB56A91-EE53-D63F-8F6A-7AC62BB8AFB8}"/>
          </ac:picMkLst>
        </pc:picChg>
        <pc:picChg chg="del">
          <ac:chgData name="Liz Gunn (Swansea Bay UHB - Finance)" userId="dc9c1521-5bc7-454a-be28-ab2f4c4c6c07" providerId="ADAL" clId="{F6C9FFF2-127E-4CB5-A843-1068F08040AE}" dt="2026-06-03T14:10:34.130" v="1116" actId="478"/>
          <ac:picMkLst>
            <pc:docMk/>
            <pc:sldMk cId="446969006" sldId="378"/>
            <ac:picMk id="14" creationId="{25A0BF48-42C7-4DE7-B239-BCE0A87263E6}"/>
          </ac:picMkLst>
        </pc:picChg>
      </pc:sldChg>
      <pc:sldChg chg="modSp add del mod">
        <pc:chgData name="Liz Gunn (Swansea Bay UHB - Finance)" userId="dc9c1521-5bc7-454a-be28-ab2f4c4c6c07" providerId="ADAL" clId="{F6C9FFF2-127E-4CB5-A843-1068F08040AE}" dt="2026-06-03T14:02:37.084" v="1035" actId="47"/>
        <pc:sldMkLst>
          <pc:docMk/>
          <pc:sldMk cId="1338392168" sldId="378"/>
        </pc:sldMkLst>
        <pc:spChg chg="mod">
          <ac:chgData name="Liz Gunn (Swansea Bay UHB - Finance)" userId="dc9c1521-5bc7-454a-be28-ab2f4c4c6c07" providerId="ADAL" clId="{F6C9FFF2-127E-4CB5-A843-1068F08040AE}" dt="2026-06-03T14:02:32.536" v="1034" actId="20577"/>
          <ac:spMkLst>
            <pc:docMk/>
            <pc:sldMk cId="1338392168" sldId="378"/>
            <ac:spMk id="11" creationId="{E2577C2A-3928-C22C-DA18-F61E905D618D}"/>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nhswales365-my.sharepoint.com/personal/liz_gunn_wales_nhs_uk/Documents/Desktop/Cash%20FTD%20Dat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nhswales365-my.sharepoint.com/personal/liz_gunn_wales_nhs_uk/Documents/Desktop/CF/CFC%20M4-26/Reserves%20Performance.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baseline="0">
                <a:solidFill>
                  <a:schemeClr val="tx2"/>
                </a:solidFill>
                <a:latin typeface="+mn-lt"/>
                <a:ea typeface="+mn-ea"/>
                <a:cs typeface="+mn-cs"/>
              </a:defRPr>
            </a:pPr>
            <a:r>
              <a:rPr lang="en-GB" sz="2000"/>
              <a:t>Average Cash Balances</a:t>
            </a:r>
          </a:p>
        </c:rich>
      </c:tx>
      <c:overlay val="0"/>
      <c:spPr>
        <a:noFill/>
        <a:ln>
          <a:noFill/>
        </a:ln>
        <a:effectLst/>
      </c:spPr>
      <c:txPr>
        <a:bodyPr rot="0" spcFirstLastPara="1" vertOverflow="ellipsis" vert="horz" wrap="square" anchor="ctr" anchorCtr="1"/>
        <a:lstStyle/>
        <a:p>
          <a:pPr>
            <a:defRPr sz="2000" b="1" i="0" u="none" strike="noStrike" kern="1200" baseline="0">
              <a:solidFill>
                <a:schemeClr val="tx2"/>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Data!$A$16</c:f>
              <c:strCache>
                <c:ptCount val="1"/>
                <c:pt idx="0">
                  <c:v>Cash Held £'000</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numRef>
              <c:f>Data!$BK$13:$BS$13</c:f>
              <c:numCache>
                <c:formatCode>mmm\-yy</c:formatCode>
                <c:ptCount val="9"/>
                <c:pt idx="0">
                  <c:v>45930</c:v>
                </c:pt>
                <c:pt idx="1">
                  <c:v>45961</c:v>
                </c:pt>
                <c:pt idx="2">
                  <c:v>45991</c:v>
                </c:pt>
                <c:pt idx="3">
                  <c:v>46022</c:v>
                </c:pt>
                <c:pt idx="4">
                  <c:v>46053</c:v>
                </c:pt>
                <c:pt idx="5">
                  <c:v>46081</c:v>
                </c:pt>
                <c:pt idx="6">
                  <c:v>46112</c:v>
                </c:pt>
                <c:pt idx="7">
                  <c:v>46142</c:v>
                </c:pt>
                <c:pt idx="8">
                  <c:v>46173</c:v>
                </c:pt>
              </c:numCache>
            </c:numRef>
          </c:cat>
          <c:val>
            <c:numRef>
              <c:f>Data!$BK$16:$BS$16</c:f>
              <c:numCache>
                <c:formatCode>_-* #,##0_-;\-* #,##0_-;_-* "-"??_-;_-@_-</c:formatCode>
                <c:ptCount val="9"/>
                <c:pt idx="0">
                  <c:v>164.76407999999998</c:v>
                </c:pt>
                <c:pt idx="1">
                  <c:v>258.81870086956519</c:v>
                </c:pt>
                <c:pt idx="2">
                  <c:v>156.37751649999998</c:v>
                </c:pt>
                <c:pt idx="3">
                  <c:v>150.29719523809521</c:v>
                </c:pt>
                <c:pt idx="4">
                  <c:v>321.78979545454536</c:v>
                </c:pt>
                <c:pt idx="5">
                  <c:v>242.78519157894738</c:v>
                </c:pt>
                <c:pt idx="6">
                  <c:v>308.13549954545459</c:v>
                </c:pt>
                <c:pt idx="7">
                  <c:v>207.3272</c:v>
                </c:pt>
                <c:pt idx="8">
                  <c:v>97.448411764705895</c:v>
                </c:pt>
              </c:numCache>
            </c:numRef>
          </c:val>
          <c:extLst>
            <c:ext xmlns:c16="http://schemas.microsoft.com/office/drawing/2014/chart" uri="{C3380CC4-5D6E-409C-BE32-E72D297353CC}">
              <c16:uniqueId val="{00000000-0061-4BC5-BEF2-1870A0FD25A9}"/>
            </c:ext>
          </c:extLst>
        </c:ser>
        <c:ser>
          <c:idx val="1"/>
          <c:order val="1"/>
          <c:tx>
            <c:strRef>
              <c:f>Data!$A$17</c:f>
              <c:strCache>
                <c:ptCount val="1"/>
                <c:pt idx="0">
                  <c:v>Fixed Term Deposit £'000</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numRef>
              <c:f>Data!$BK$13:$BS$13</c:f>
              <c:numCache>
                <c:formatCode>mmm\-yy</c:formatCode>
                <c:ptCount val="9"/>
                <c:pt idx="0">
                  <c:v>45930</c:v>
                </c:pt>
                <c:pt idx="1">
                  <c:v>45961</c:v>
                </c:pt>
                <c:pt idx="2">
                  <c:v>45991</c:v>
                </c:pt>
                <c:pt idx="3">
                  <c:v>46022</c:v>
                </c:pt>
                <c:pt idx="4">
                  <c:v>46053</c:v>
                </c:pt>
                <c:pt idx="5">
                  <c:v>46081</c:v>
                </c:pt>
                <c:pt idx="6">
                  <c:v>46112</c:v>
                </c:pt>
                <c:pt idx="7">
                  <c:v>46142</c:v>
                </c:pt>
                <c:pt idx="8">
                  <c:v>46173</c:v>
                </c:pt>
              </c:numCache>
            </c:numRef>
          </c:cat>
          <c:val>
            <c:numRef>
              <c:f>Data!$BK$17:$BS$17</c:f>
              <c:numCache>
                <c:formatCode>_-* #,##0_-;\-* #,##0_-;_-* "-"??_-;_-@_-</c:formatCode>
                <c:ptCount val="9"/>
                <c:pt idx="0">
                  <c:v>550</c:v>
                </c:pt>
                <c:pt idx="1">
                  <c:v>504.34782608695656</c:v>
                </c:pt>
                <c:pt idx="2">
                  <c:v>625</c:v>
                </c:pt>
                <c:pt idx="3">
                  <c:v>567.64705882352939</c:v>
                </c:pt>
                <c:pt idx="4">
                  <c:v>538.63636363636363</c:v>
                </c:pt>
                <c:pt idx="5">
                  <c:v>457.89473684210526</c:v>
                </c:pt>
                <c:pt idx="6">
                  <c:v>204.54545454545456</c:v>
                </c:pt>
                <c:pt idx="7">
                  <c:v>355</c:v>
                </c:pt>
                <c:pt idx="8">
                  <c:v>514.70588235294122</c:v>
                </c:pt>
              </c:numCache>
            </c:numRef>
          </c:val>
          <c:extLst>
            <c:ext xmlns:c16="http://schemas.microsoft.com/office/drawing/2014/chart" uri="{C3380CC4-5D6E-409C-BE32-E72D297353CC}">
              <c16:uniqueId val="{00000001-0061-4BC5-BEF2-1870A0FD25A9}"/>
            </c:ext>
          </c:extLst>
        </c:ser>
        <c:dLbls>
          <c:showLegendKey val="0"/>
          <c:showVal val="1"/>
          <c:showCatName val="0"/>
          <c:showSerName val="0"/>
          <c:showPercent val="0"/>
          <c:showBubbleSize val="0"/>
        </c:dLbls>
        <c:gapWidth val="150"/>
        <c:shape val="box"/>
        <c:axId val="2052272000"/>
        <c:axId val="2052274400"/>
        <c:axId val="0"/>
      </c:bar3DChart>
      <c:dateAx>
        <c:axId val="2052272000"/>
        <c:scaling>
          <c:orientation val="minMax"/>
        </c:scaling>
        <c:delete val="0"/>
        <c:axPos val="b"/>
        <c:numFmt formatCode="mmm\-yy" sourceLinked="1"/>
        <c:majorTickMark val="out"/>
        <c:minorTickMark val="none"/>
        <c:tickLblPos val="nextTo"/>
        <c:spPr>
          <a:noFill/>
          <a:ln w="9525" cap="flat" cmpd="sng" algn="ctr">
            <a:solidFill>
              <a:schemeClr val="tx2">
                <a:lumMod val="15000"/>
                <a:lumOff val="85000"/>
              </a:schemeClr>
            </a:solidFill>
            <a:round/>
          </a:ln>
          <a:effectLst/>
        </c:spPr>
        <c:txPr>
          <a:bodyPr rot="0" spcFirstLastPara="1" vertOverflow="ellipsis" wrap="square" anchor="ctr" anchorCtr="1"/>
          <a:lstStyle/>
          <a:p>
            <a:pPr>
              <a:defRPr sz="1100" b="0" i="0" u="none" strike="noStrike" kern="1200" baseline="0">
                <a:solidFill>
                  <a:schemeClr val="tx2"/>
                </a:solidFill>
                <a:latin typeface="+mn-lt"/>
                <a:ea typeface="+mn-ea"/>
                <a:cs typeface="+mn-cs"/>
              </a:defRPr>
            </a:pPr>
            <a:endParaRPr lang="en-US"/>
          </a:p>
        </c:txPr>
        <c:crossAx val="2052274400"/>
        <c:crosses val="autoZero"/>
        <c:auto val="1"/>
        <c:lblOffset val="100"/>
        <c:baseTimeUnit val="months"/>
      </c:dateAx>
      <c:valAx>
        <c:axId val="2052274400"/>
        <c:scaling>
          <c:orientation val="minMax"/>
        </c:scaling>
        <c:delete val="0"/>
        <c:axPos val="l"/>
        <c:majorGridlines>
          <c:spPr>
            <a:ln w="9525" cap="flat" cmpd="sng" algn="ctr">
              <a:solidFill>
                <a:schemeClr val="tx2">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2"/>
                </a:solidFill>
                <a:latin typeface="+mn-lt"/>
                <a:ea typeface="+mn-ea"/>
                <a:cs typeface="+mn-cs"/>
              </a:defRPr>
            </a:pPr>
            <a:endParaRPr lang="en-US"/>
          </a:p>
        </c:txPr>
        <c:crossAx val="20522720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2"/>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cap="none" spc="0" normalizeH="0" baseline="0">
                <a:solidFill>
                  <a:schemeClr val="tx1">
                    <a:lumMod val="65000"/>
                    <a:lumOff val="35000"/>
                  </a:schemeClr>
                </a:solidFill>
                <a:latin typeface="+mj-lt"/>
                <a:ea typeface="+mj-ea"/>
                <a:cs typeface="+mj-cs"/>
              </a:defRPr>
            </a:pPr>
            <a:r>
              <a:rPr lang="en-GB"/>
              <a:t>Reserves Position Against Target</a:t>
            </a:r>
          </a:p>
        </c:rich>
      </c:tx>
      <c:overlay val="0"/>
      <c:spPr>
        <a:noFill/>
        <a:ln>
          <a:noFill/>
        </a:ln>
        <a:effectLst/>
      </c:spPr>
      <c:txPr>
        <a:bodyPr rot="0" spcFirstLastPara="1" vertOverflow="ellipsis" vert="horz" wrap="square" anchor="ctr" anchorCtr="1"/>
        <a:lstStyle/>
        <a:p>
          <a:pPr>
            <a:defRPr sz="2000" b="0" i="0" u="none" strike="noStrike" kern="1200" cap="none" spc="0" normalizeH="0" baseline="0">
              <a:solidFill>
                <a:schemeClr val="tx1">
                  <a:lumMod val="65000"/>
                  <a:lumOff val="35000"/>
                </a:schemeClr>
              </a:solidFill>
              <a:latin typeface="+mj-lt"/>
              <a:ea typeface="+mj-ea"/>
              <a:cs typeface="+mj-cs"/>
            </a:defRPr>
          </a:pPr>
          <a:endParaRPr lang="en-US"/>
        </a:p>
      </c:txPr>
    </c:title>
    <c:autoTitleDeleted val="0"/>
    <c:plotArea>
      <c:layout/>
      <c:barChart>
        <c:barDir val="col"/>
        <c:grouping val="clustered"/>
        <c:varyColors val="0"/>
        <c:ser>
          <c:idx val="0"/>
          <c:order val="0"/>
          <c:tx>
            <c:strRef>
              <c:f>Sheet1!$A$6</c:f>
              <c:strCache>
                <c:ptCount val="1"/>
                <c:pt idx="0">
                  <c:v>Reserves Ratio to Annual Expenditure</c:v>
                </c:pt>
              </c:strCache>
            </c:strRef>
          </c:tx>
          <c:spPr>
            <a:solidFill>
              <a:schemeClr val="accent1"/>
            </a:solidFill>
            <a:ln>
              <a:noFill/>
            </a:ln>
            <a:effectLst/>
          </c:spPr>
          <c:invertIfNegative val="0"/>
          <c:dLbls>
            <c:dLbl>
              <c:idx val="7"/>
              <c:layout>
                <c:manualLayout>
                  <c:x val="0"/>
                  <c:y val="-4.38943025195329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C28-475D-BE7B-586DEB454115}"/>
                </c:ext>
              </c:extLst>
            </c:dLbl>
            <c:dLbl>
              <c:idx val="9"/>
              <c:layout>
                <c:manualLayout>
                  <c:x val="0"/>
                  <c:y val="-8.77886050390659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C28-475D-BE7B-586DEB454115}"/>
                </c:ext>
              </c:extLst>
            </c:dLbl>
            <c:dLbl>
              <c:idx val="11"/>
              <c:layout>
                <c:manualLayout>
                  <c:x val="1.2666178888886648E-4"/>
                  <c:y val="1.20397949443541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C28-475D-BE7B-586DEB454115}"/>
                </c:ext>
              </c:extLst>
            </c:dLbl>
            <c:dLbl>
              <c:idx val="12"/>
              <c:layout>
                <c:manualLayout>
                  <c:x val="-4.4355785720695288E-3"/>
                  <c:y val="-2.929339850427567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C28-475D-BE7B-586DEB454115}"/>
                </c:ext>
              </c:extLst>
            </c:dLbl>
            <c:dLbl>
              <c:idx val="13"/>
              <c:layout>
                <c:manualLayout>
                  <c:x val="0"/>
                  <c:y val="-7.301520214866852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C28-475D-BE7B-586DEB454115}"/>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Sheet1!$AA$5:$AZ$5</c:f>
              <c:strCache>
                <c:ptCount val="26"/>
                <c:pt idx="0">
                  <c:v>April</c:v>
                </c:pt>
                <c:pt idx="1">
                  <c:v>May</c:v>
                </c:pt>
                <c:pt idx="2">
                  <c:v>June</c:v>
                </c:pt>
                <c:pt idx="3">
                  <c:v>July</c:v>
                </c:pt>
                <c:pt idx="4">
                  <c:v>Aug</c:v>
                </c:pt>
                <c:pt idx="5">
                  <c:v>Sep</c:v>
                </c:pt>
                <c:pt idx="6">
                  <c:v>Oct</c:v>
                </c:pt>
                <c:pt idx="7">
                  <c:v>Nov</c:v>
                </c:pt>
                <c:pt idx="8">
                  <c:v>Dec</c:v>
                </c:pt>
                <c:pt idx="9">
                  <c:v>Jan</c:v>
                </c:pt>
                <c:pt idx="10">
                  <c:v>Feb</c:v>
                </c:pt>
                <c:pt idx="11">
                  <c:v>Mar</c:v>
                </c:pt>
                <c:pt idx="12">
                  <c:v>Apr</c:v>
                </c:pt>
                <c:pt idx="13">
                  <c:v>May</c:v>
                </c:pt>
                <c:pt idx="14">
                  <c:v>Jun</c:v>
                </c:pt>
                <c:pt idx="15">
                  <c:v>Jul</c:v>
                </c:pt>
                <c:pt idx="16">
                  <c:v>Aug</c:v>
                </c:pt>
                <c:pt idx="17">
                  <c:v>Sep</c:v>
                </c:pt>
                <c:pt idx="18">
                  <c:v>Oct</c:v>
                </c:pt>
                <c:pt idx="19">
                  <c:v>Nov</c:v>
                </c:pt>
                <c:pt idx="20">
                  <c:v>Dec</c:v>
                </c:pt>
                <c:pt idx="21">
                  <c:v>Jan</c:v>
                </c:pt>
                <c:pt idx="22">
                  <c:v>Feb</c:v>
                </c:pt>
                <c:pt idx="23">
                  <c:v>Mar</c:v>
                </c:pt>
                <c:pt idx="24">
                  <c:v>Apr</c:v>
                </c:pt>
                <c:pt idx="25">
                  <c:v>May</c:v>
                </c:pt>
              </c:strCache>
            </c:strRef>
          </c:cat>
          <c:val>
            <c:numRef>
              <c:f>Sheet1!$AA$6:$AZ$6</c:f>
              <c:numCache>
                <c:formatCode>#,##0.00</c:formatCode>
                <c:ptCount val="26"/>
                <c:pt idx="0">
                  <c:v>3.4519600307455804</c:v>
                </c:pt>
                <c:pt idx="1">
                  <c:v>3.4381245196003074</c:v>
                </c:pt>
                <c:pt idx="2">
                  <c:v>3.4212144504227515</c:v>
                </c:pt>
                <c:pt idx="3">
                  <c:v>3.4081475787855497</c:v>
                </c:pt>
                <c:pt idx="4">
                  <c:v>3.5449654112221367</c:v>
                </c:pt>
                <c:pt idx="5">
                  <c:v>3.4196771714066103</c:v>
                </c:pt>
                <c:pt idx="6">
                  <c:v>3.388162951575711</c:v>
                </c:pt>
                <c:pt idx="7">
                  <c:v>3.4704073789392775</c:v>
                </c:pt>
                <c:pt idx="8">
                  <c:v>3.5103766333589546</c:v>
                </c:pt>
                <c:pt idx="9">
                  <c:v>3.5257494235203688</c:v>
                </c:pt>
                <c:pt idx="10">
                  <c:v>3.503458877786318</c:v>
                </c:pt>
                <c:pt idx="11">
                  <c:v>3.6441199077632591</c:v>
                </c:pt>
                <c:pt idx="12">
                  <c:v>3.7165354330708662</c:v>
                </c:pt>
                <c:pt idx="13">
                  <c:v>3.737007874015748</c:v>
                </c:pt>
                <c:pt idx="14">
                  <c:v>3.6826771653543307</c:v>
                </c:pt>
                <c:pt idx="15">
                  <c:v>3.794488188976378</c:v>
                </c:pt>
                <c:pt idx="16">
                  <c:v>3.8480314960629922</c:v>
                </c:pt>
                <c:pt idx="17">
                  <c:v>3.8921259842519684</c:v>
                </c:pt>
                <c:pt idx="18">
                  <c:v>3.9118110236220471</c:v>
                </c:pt>
                <c:pt idx="19">
                  <c:v>3.9503937007874015</c:v>
                </c:pt>
                <c:pt idx="20">
                  <c:v>3.8842519685039369</c:v>
                </c:pt>
                <c:pt idx="21">
                  <c:v>3.9614173228346456</c:v>
                </c:pt>
                <c:pt idx="22">
                  <c:v>3.9385826771653543</c:v>
                </c:pt>
                <c:pt idx="23">
                  <c:v>3.9417322834645669</c:v>
                </c:pt>
                <c:pt idx="24">
                  <c:v>3.8811023622047243</c:v>
                </c:pt>
                <c:pt idx="25">
                  <c:v>3.8645669291338582</c:v>
                </c:pt>
              </c:numCache>
            </c:numRef>
          </c:val>
          <c:extLst>
            <c:ext xmlns:c16="http://schemas.microsoft.com/office/drawing/2014/chart" uri="{C3380CC4-5D6E-409C-BE32-E72D297353CC}">
              <c16:uniqueId val="{00000005-CC28-475D-BE7B-586DEB454115}"/>
            </c:ext>
          </c:extLst>
        </c:ser>
        <c:dLbls>
          <c:showLegendKey val="0"/>
          <c:showVal val="0"/>
          <c:showCatName val="0"/>
          <c:showSerName val="0"/>
          <c:showPercent val="0"/>
          <c:showBubbleSize val="0"/>
        </c:dLbls>
        <c:gapWidth val="269"/>
        <c:overlap val="-27"/>
        <c:axId val="2110402143"/>
        <c:axId val="2110402559"/>
      </c:barChart>
      <c:lineChart>
        <c:grouping val="stacked"/>
        <c:varyColors val="0"/>
        <c:ser>
          <c:idx val="1"/>
          <c:order val="1"/>
          <c:tx>
            <c:strRef>
              <c:f>Sheet1!$A$7</c:f>
              <c:strCache>
                <c:ptCount val="1"/>
                <c:pt idx="0">
                  <c:v>Target</c:v>
                </c:pt>
              </c:strCache>
            </c:strRef>
          </c:tx>
          <c:spPr>
            <a:ln w="38100" cap="rnd">
              <a:solidFill>
                <a:schemeClr val="accent2"/>
              </a:solidFill>
              <a:round/>
            </a:ln>
            <a:effectLst/>
          </c:spPr>
          <c:marker>
            <c:symbol val="none"/>
          </c:marker>
          <c:cat>
            <c:strRef>
              <c:f>Sheet1!$AA$5:$AZ$5</c:f>
              <c:strCache>
                <c:ptCount val="26"/>
                <c:pt idx="0">
                  <c:v>April</c:v>
                </c:pt>
                <c:pt idx="1">
                  <c:v>May</c:v>
                </c:pt>
                <c:pt idx="2">
                  <c:v>June</c:v>
                </c:pt>
                <c:pt idx="3">
                  <c:v>July</c:v>
                </c:pt>
                <c:pt idx="4">
                  <c:v>Aug</c:v>
                </c:pt>
                <c:pt idx="5">
                  <c:v>Sep</c:v>
                </c:pt>
                <c:pt idx="6">
                  <c:v>Oct</c:v>
                </c:pt>
                <c:pt idx="7">
                  <c:v>Nov</c:v>
                </c:pt>
                <c:pt idx="8">
                  <c:v>Dec</c:v>
                </c:pt>
                <c:pt idx="9">
                  <c:v>Jan</c:v>
                </c:pt>
                <c:pt idx="10">
                  <c:v>Feb</c:v>
                </c:pt>
                <c:pt idx="11">
                  <c:v>Mar</c:v>
                </c:pt>
                <c:pt idx="12">
                  <c:v>Apr</c:v>
                </c:pt>
                <c:pt idx="13">
                  <c:v>May</c:v>
                </c:pt>
                <c:pt idx="14">
                  <c:v>Jun</c:v>
                </c:pt>
                <c:pt idx="15">
                  <c:v>Jul</c:v>
                </c:pt>
                <c:pt idx="16">
                  <c:v>Aug</c:v>
                </c:pt>
                <c:pt idx="17">
                  <c:v>Sep</c:v>
                </c:pt>
                <c:pt idx="18">
                  <c:v>Oct</c:v>
                </c:pt>
                <c:pt idx="19">
                  <c:v>Nov</c:v>
                </c:pt>
                <c:pt idx="20">
                  <c:v>Dec</c:v>
                </c:pt>
                <c:pt idx="21">
                  <c:v>Jan</c:v>
                </c:pt>
                <c:pt idx="22">
                  <c:v>Feb</c:v>
                </c:pt>
                <c:pt idx="23">
                  <c:v>Mar</c:v>
                </c:pt>
                <c:pt idx="24">
                  <c:v>Apr</c:v>
                </c:pt>
                <c:pt idx="25">
                  <c:v>May</c:v>
                </c:pt>
              </c:strCache>
            </c:strRef>
          </c:cat>
          <c:val>
            <c:numRef>
              <c:f>Sheet1!$AA$7:$AZ$7</c:f>
              <c:numCache>
                <c:formatCode>#,##0.00</c:formatCode>
                <c:ptCount val="26"/>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4</c:v>
                </c:pt>
                <c:pt idx="15">
                  <c:v>4</c:v>
                </c:pt>
                <c:pt idx="16">
                  <c:v>4</c:v>
                </c:pt>
                <c:pt idx="17">
                  <c:v>4</c:v>
                </c:pt>
                <c:pt idx="18">
                  <c:v>4</c:v>
                </c:pt>
                <c:pt idx="19">
                  <c:v>4</c:v>
                </c:pt>
                <c:pt idx="20">
                  <c:v>4</c:v>
                </c:pt>
                <c:pt idx="21">
                  <c:v>4</c:v>
                </c:pt>
                <c:pt idx="22">
                  <c:v>4</c:v>
                </c:pt>
                <c:pt idx="23">
                  <c:v>4</c:v>
                </c:pt>
                <c:pt idx="24">
                  <c:v>4</c:v>
                </c:pt>
                <c:pt idx="25">
                  <c:v>4</c:v>
                </c:pt>
              </c:numCache>
            </c:numRef>
          </c:val>
          <c:smooth val="0"/>
          <c:extLst>
            <c:ext xmlns:c16="http://schemas.microsoft.com/office/drawing/2014/chart" uri="{C3380CC4-5D6E-409C-BE32-E72D297353CC}">
              <c16:uniqueId val="{00000006-CC28-475D-BE7B-586DEB454115}"/>
            </c:ext>
          </c:extLst>
        </c:ser>
        <c:dLbls>
          <c:showLegendKey val="0"/>
          <c:showVal val="0"/>
          <c:showCatName val="0"/>
          <c:showSerName val="0"/>
          <c:showPercent val="0"/>
          <c:showBubbleSize val="0"/>
        </c:dLbls>
        <c:marker val="1"/>
        <c:smooth val="0"/>
        <c:axId val="2110402143"/>
        <c:axId val="2110402559"/>
      </c:lineChart>
      <c:catAx>
        <c:axId val="2110402143"/>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cap="none" spc="0" normalizeH="0" baseline="0">
                <a:solidFill>
                  <a:schemeClr val="tx1">
                    <a:lumMod val="65000"/>
                    <a:lumOff val="35000"/>
                  </a:schemeClr>
                </a:solidFill>
                <a:latin typeface="+mn-lt"/>
                <a:ea typeface="+mn-ea"/>
                <a:cs typeface="+mn-cs"/>
              </a:defRPr>
            </a:pPr>
            <a:endParaRPr lang="en-US"/>
          </a:p>
        </c:txPr>
        <c:crossAx val="2110402559"/>
        <c:crosses val="autoZero"/>
        <c:auto val="1"/>
        <c:lblAlgn val="ctr"/>
        <c:lblOffset val="100"/>
        <c:noMultiLvlLbl val="0"/>
      </c:catAx>
      <c:valAx>
        <c:axId val="2110402559"/>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0402143"/>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0">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25">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0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125" cy="3413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925" y="0"/>
            <a:ext cx="4302125" cy="341313"/>
          </a:xfrm>
          <a:prstGeom prst="rect">
            <a:avLst/>
          </a:prstGeom>
        </p:spPr>
        <p:txBody>
          <a:bodyPr vert="horz" lIns="91440" tIns="45720" rIns="91440" bIns="45720" rtlCol="0"/>
          <a:lstStyle>
            <a:lvl1pPr algn="r">
              <a:defRPr sz="1200"/>
            </a:lvl1pPr>
          </a:lstStyle>
          <a:p>
            <a:fld id="{DC3AF4A3-8DD2-43B3-BB1E-F15E04C703FF}" type="datetimeFigureOut">
              <a:rPr lang="en-GB" smtClean="0"/>
              <a:t>04/06/2026</a:t>
            </a:fld>
            <a:endParaRPr lang="en-GB"/>
          </a:p>
        </p:txBody>
      </p:sp>
      <p:sp>
        <p:nvSpPr>
          <p:cNvPr id="4" name="Footer Placeholder 3"/>
          <p:cNvSpPr>
            <a:spLocks noGrp="1"/>
          </p:cNvSpPr>
          <p:nvPr>
            <p:ph type="ftr" sz="quarter" idx="2"/>
          </p:nvPr>
        </p:nvSpPr>
        <p:spPr>
          <a:xfrm>
            <a:off x="0" y="6456363"/>
            <a:ext cx="4302125" cy="34131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925" y="6456363"/>
            <a:ext cx="4302125" cy="341312"/>
          </a:xfrm>
          <a:prstGeom prst="rect">
            <a:avLst/>
          </a:prstGeom>
        </p:spPr>
        <p:txBody>
          <a:bodyPr vert="horz" lIns="91440" tIns="45720" rIns="91440" bIns="45720" rtlCol="0" anchor="b"/>
          <a:lstStyle>
            <a:lvl1pPr algn="r">
              <a:defRPr sz="1200"/>
            </a:lvl1pPr>
          </a:lstStyle>
          <a:p>
            <a:fld id="{4FF1BC89-592E-40AB-84FD-C1422EA8D1A0}" type="slidenum">
              <a:rPr lang="en-GB" smtClean="0"/>
              <a:t>‹#›</a:t>
            </a:fld>
            <a:endParaRPr lang="en-GB"/>
          </a:p>
        </p:txBody>
      </p:sp>
    </p:spTree>
    <p:extLst>
      <p:ext uri="{BB962C8B-B14F-4D97-AF65-F5344CB8AC3E}">
        <p14:creationId xmlns:p14="http://schemas.microsoft.com/office/powerpoint/2010/main" val="11861403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Slide Image Placeholder 7"/>
          <p:cNvSpPr>
            <a:spLocks noGrp="1" noRot="1" noChangeAspect="1"/>
          </p:cNvSpPr>
          <p:nvPr>
            <p:ph type="sldImg" idx="2"/>
          </p:nvPr>
        </p:nvSpPr>
        <p:spPr>
          <a:xfrm>
            <a:off x="282575" y="158750"/>
            <a:ext cx="9361488" cy="6480175"/>
          </a:xfrm>
          <a:prstGeom prst="rect">
            <a:avLst/>
          </a:prstGeom>
          <a:noFill/>
          <a:ln w="12700">
            <a:solidFill>
              <a:prstClr val="black"/>
            </a:solidFill>
          </a:ln>
        </p:spPr>
        <p:txBody>
          <a:bodyPr vert="horz" lIns="91418" tIns="45708" rIns="91418" bIns="45708" rtlCol="0" anchor="ctr"/>
          <a:lstStyle/>
          <a:p>
            <a:endParaRPr lang="en-GB"/>
          </a:p>
        </p:txBody>
      </p:sp>
      <p:sp>
        <p:nvSpPr>
          <p:cNvPr id="9" name="Notes Placeholder 8"/>
          <p:cNvSpPr>
            <a:spLocks noGrp="1"/>
          </p:cNvSpPr>
          <p:nvPr>
            <p:ph type="body" sz="quarter" idx="3"/>
          </p:nvPr>
        </p:nvSpPr>
        <p:spPr>
          <a:xfrm>
            <a:off x="992201" y="3271104"/>
            <a:ext cx="7942238" cy="2676455"/>
          </a:xfrm>
          <a:prstGeom prst="rect">
            <a:avLst/>
          </a:prstGeom>
        </p:spPr>
        <p:txBody>
          <a:bodyPr vert="horz" lIns="91418" tIns="45708" rIns="91418" bIns="4570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202409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369929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A257C-1CCC-2681-5D8F-983A29141C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5EA2DD-C5AC-C5F4-BBFA-88076BBD34E3}"/>
              </a:ext>
            </a:extLst>
          </p:cNvPr>
          <p:cNvSpPr>
            <a:spLocks noGrp="1" noRot="1" noChangeAspect="1"/>
          </p:cNvSpPr>
          <p:nvPr>
            <p:ph type="sldImg"/>
          </p:nvPr>
        </p:nvSpPr>
        <p:spPr>
          <a:xfrm>
            <a:off x="1200150" y="1143000"/>
            <a:ext cx="4457700" cy="3086100"/>
          </a:xfrm>
        </p:spPr>
      </p:sp>
      <p:sp>
        <p:nvSpPr>
          <p:cNvPr id="3" name="Notes Placeholder 2">
            <a:extLst>
              <a:ext uri="{FF2B5EF4-FFF2-40B4-BE49-F238E27FC236}">
                <a16:creationId xmlns:a16="http://schemas.microsoft.com/office/drawing/2014/main" id="{F3BECC7F-CE4F-94E7-3B86-1E1F5387E84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83E415C-F789-DF12-51F9-0A5D14CF664C}"/>
              </a:ext>
            </a:extLst>
          </p:cNvPr>
          <p:cNvSpPr>
            <a:spLocks noGrp="1"/>
          </p:cNvSpPr>
          <p:nvPr>
            <p:ph type="sldNum" sz="quarter" idx="5"/>
          </p:nvPr>
        </p:nvSpPr>
        <p:spPr/>
        <p:txBody>
          <a:bodyPr/>
          <a:lstStyle/>
          <a:p>
            <a:fld id="{8F86F2E0-746A-4BDE-ABA2-9DDDBDD9628C}" type="slidenum">
              <a:rPr lang="en-GB" smtClean="0"/>
              <a:t>15</a:t>
            </a:fld>
            <a:endParaRPr lang="en-GB"/>
          </a:p>
        </p:txBody>
      </p:sp>
    </p:spTree>
    <p:extLst>
      <p:ext uri="{BB962C8B-B14F-4D97-AF65-F5344CB8AC3E}">
        <p14:creationId xmlns:p14="http://schemas.microsoft.com/office/powerpoint/2010/main" val="3779062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82FA57-D70F-835D-CBD8-5E54663F70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74F906-BE13-EF6F-1848-D2DE4F6FF97A}"/>
              </a:ext>
            </a:extLst>
          </p:cNvPr>
          <p:cNvSpPr>
            <a:spLocks noGrp="1" noRot="1" noChangeAspect="1"/>
          </p:cNvSpPr>
          <p:nvPr>
            <p:ph type="sldImg"/>
          </p:nvPr>
        </p:nvSpPr>
        <p:spPr>
          <a:xfrm>
            <a:off x="1200150" y="1143000"/>
            <a:ext cx="4457700" cy="3086100"/>
          </a:xfrm>
        </p:spPr>
      </p:sp>
      <p:sp>
        <p:nvSpPr>
          <p:cNvPr id="3" name="Notes Placeholder 2">
            <a:extLst>
              <a:ext uri="{FF2B5EF4-FFF2-40B4-BE49-F238E27FC236}">
                <a16:creationId xmlns:a16="http://schemas.microsoft.com/office/drawing/2014/main" id="{9F11054C-3EAE-49D5-B109-465D6B89C09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439991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70E0DE7-4859-4640-9DC1-063A4A2111F4}" type="datetime1">
              <a:rPr lang="en-GB" smtClean="0"/>
              <a:t>04/06/2026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1173840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79A42C-B9DA-458E-B83A-A0BA1B9D3ACC}" type="datetime1">
              <a:rPr lang="en-GB" smtClean="0"/>
              <a:t>04/06/2026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213262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1B375DC-6B8B-4CFC-9035-22E79CFA1242}" type="datetime1">
              <a:rPr lang="en-GB" smtClean="0"/>
              <a:t>04/06/2026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1622947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EB6534-96B8-4624-9950-7ED269F7F56D}" type="datetime1">
              <a:rPr lang="en-GB" smtClean="0"/>
              <a:t>04/06/2026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665071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305EE7-D034-401D-974C-F78847067D2B}" type="datetime1">
              <a:rPr lang="en-GB" smtClean="0"/>
              <a:t>04/06/2026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1924549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6D7779D-E082-4A02-8394-56A5898D0817}" type="datetime1">
              <a:rPr lang="en-GB" smtClean="0"/>
              <a:t>04/06/2026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193508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42D1FA6-B41B-4DD0-82A1-8497548A9EF5}" type="datetime1">
              <a:rPr lang="en-GB" smtClean="0"/>
              <a:t>04/06/2026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656587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CF95F65-BAE3-4809-96FF-9A27477FB8EA}" type="datetime1">
              <a:rPr lang="en-GB" smtClean="0"/>
              <a:t>04/06/2026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961380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4AE580-02EC-4D0C-8AB3-DF86EC3B6AC6}" type="datetime1">
              <a:rPr lang="en-GB" smtClean="0"/>
              <a:t>04/06/2026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617790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E35B4F5-DD82-4F7A-8380-FAD6714A1E8E}" type="datetime1">
              <a:rPr lang="en-GB" smtClean="0"/>
              <a:t>04/06/2026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431414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3D80FA-07C5-4F51-8F57-BEB96886D98D}" type="datetime1">
              <a:rPr lang="en-GB" smtClean="0"/>
              <a:t>04/06/2026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859204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62ED2B-611C-432E-98D6-CDB1CE29EB40}" type="datetime1">
              <a:rPr lang="en-GB" smtClean="0"/>
              <a:t>04/06/2026</a:t>
            </a:fld>
            <a:endParaRPr lang="en-GB"/>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4F21F8-718F-45FB-B255-FFD078EF54AA}" type="slidenum">
              <a:rPr lang="en-GB" smtClean="0"/>
              <a:t>‹#›</a:t>
            </a:fld>
            <a:endParaRPr lang="en-GB"/>
          </a:p>
        </p:txBody>
      </p:sp>
    </p:spTree>
    <p:extLst>
      <p:ext uri="{BB962C8B-B14F-4D97-AF65-F5344CB8AC3E}">
        <p14:creationId xmlns:p14="http://schemas.microsoft.com/office/powerpoint/2010/main" val="6377107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9773" y="476672"/>
            <a:ext cx="9905218" cy="5571763"/>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887">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355261" y="920823"/>
            <a:ext cx="2081949" cy="530693"/>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358542" y="5241433"/>
            <a:ext cx="1818383" cy="562539"/>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1371933" y="3809726"/>
            <a:ext cx="9946777" cy="2940126"/>
          </a:xfrm>
          <a:prstGeom prst="rect">
            <a:avLst/>
          </a:prstGeom>
        </p:spPr>
      </p:pic>
      <p:sp>
        <p:nvSpPr>
          <p:cNvPr id="3" name="TextBox 2"/>
          <p:cNvSpPr txBox="1"/>
          <p:nvPr/>
        </p:nvSpPr>
        <p:spPr>
          <a:xfrm>
            <a:off x="395211" y="2368758"/>
            <a:ext cx="5493893" cy="1777410"/>
          </a:xfrm>
          <a:prstGeom prst="rect">
            <a:avLst/>
          </a:prstGeom>
          <a:noFill/>
        </p:spPr>
        <p:txBody>
          <a:bodyPr wrap="square" lIns="91440" tIns="45720" rIns="91440" bIns="45720" rtlCol="0" anchor="t">
            <a:spAutoFit/>
          </a:bodyPr>
          <a:lstStyle/>
          <a:p>
            <a:r>
              <a:rPr lang="en-GB" sz="2275" dirty="0">
                <a:solidFill>
                  <a:schemeClr val="bg1"/>
                </a:solidFill>
              </a:rPr>
              <a:t>Charitable Funds Financial Update</a:t>
            </a:r>
          </a:p>
          <a:p>
            <a:endParaRPr lang="en-GB" sz="2275" dirty="0">
              <a:solidFill>
                <a:schemeClr val="bg1"/>
              </a:solidFill>
            </a:endParaRPr>
          </a:p>
          <a:p>
            <a:r>
              <a:rPr lang="en-GB" sz="1600" dirty="0">
                <a:solidFill>
                  <a:schemeClr val="bg1"/>
                </a:solidFill>
              </a:rPr>
              <a:t>Alison McLennan</a:t>
            </a:r>
          </a:p>
          <a:p>
            <a:r>
              <a:rPr lang="en-GB" sz="1600" dirty="0">
                <a:solidFill>
                  <a:schemeClr val="bg1"/>
                </a:solidFill>
              </a:rPr>
              <a:t>Assistant Director of Finance </a:t>
            </a:r>
          </a:p>
          <a:p>
            <a:r>
              <a:rPr lang="en-GB" sz="1600">
                <a:solidFill>
                  <a:schemeClr val="bg1"/>
                </a:solidFill>
              </a:rPr>
              <a:t>Agenda Item 3.2 Appendix A</a:t>
            </a:r>
            <a:endParaRPr lang="en-GB" sz="1600">
              <a:solidFill>
                <a:schemeClr val="bg1"/>
              </a:solidFill>
              <a:ea typeface="Calibri"/>
              <a:cs typeface="Calibri"/>
            </a:endParaRPr>
          </a:p>
          <a:p>
            <a:r>
              <a:rPr lang="en-GB" sz="1600" dirty="0">
                <a:solidFill>
                  <a:schemeClr val="bg1"/>
                </a:solidFill>
              </a:rPr>
              <a:t>18th June 2026</a:t>
            </a:r>
          </a:p>
        </p:txBody>
      </p:sp>
      <p:pic>
        <p:nvPicPr>
          <p:cNvPr id="5" name="Picture 4"/>
          <p:cNvPicPr>
            <a:picLocks noChangeAspect="1"/>
          </p:cNvPicPr>
          <p:nvPr/>
        </p:nvPicPr>
        <p:blipFill>
          <a:blip r:embed="rId5"/>
          <a:stretch>
            <a:fillRect/>
          </a:stretch>
        </p:blipFill>
        <p:spPr>
          <a:xfrm>
            <a:off x="6465168" y="892007"/>
            <a:ext cx="2571775" cy="1119017"/>
          </a:xfrm>
          <a:prstGeom prst="rect">
            <a:avLst/>
          </a:prstGeom>
        </p:spPr>
      </p:pic>
    </p:spTree>
    <p:extLst>
      <p:ext uri="{BB962C8B-B14F-4D97-AF65-F5344CB8AC3E}">
        <p14:creationId xmlns:p14="http://schemas.microsoft.com/office/powerpoint/2010/main" val="34956289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440603-E8EC-C7AA-79FA-E8D6264770DF}"/>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C50B5011-FE8F-7268-BF43-C53A49D22972}"/>
              </a:ext>
            </a:extLst>
          </p:cNvPr>
          <p:cNvSpPr/>
          <p:nvPr/>
        </p:nvSpPr>
        <p:spPr>
          <a:xfrm>
            <a:off x="130079" y="557562"/>
            <a:ext cx="9645841" cy="5581738"/>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a:extLst>
              <a:ext uri="{FF2B5EF4-FFF2-40B4-BE49-F238E27FC236}">
                <a16:creationId xmlns:a16="http://schemas.microsoft.com/office/drawing/2014/main" id="{E7CAAB79-945A-5CF7-07F2-E7BD872D7727}"/>
              </a:ext>
            </a:extLst>
          </p:cNvPr>
          <p:cNvGrpSpPr/>
          <p:nvPr/>
        </p:nvGrpSpPr>
        <p:grpSpPr>
          <a:xfrm>
            <a:off x="0" y="0"/>
            <a:ext cx="9906000" cy="404663"/>
            <a:chOff x="0" y="1"/>
            <a:chExt cx="9906000" cy="404663"/>
          </a:xfrm>
        </p:grpSpPr>
        <p:sp>
          <p:nvSpPr>
            <p:cNvPr id="11" name="Subtitle 2">
              <a:extLst>
                <a:ext uri="{FF2B5EF4-FFF2-40B4-BE49-F238E27FC236}">
                  <a16:creationId xmlns:a16="http://schemas.microsoft.com/office/drawing/2014/main" id="{EB42BEB6-3F18-8484-E739-42980521C00C}"/>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DORMANT FUNDS- continued</a:t>
              </a:r>
            </a:p>
          </p:txBody>
        </p:sp>
        <p:sp>
          <p:nvSpPr>
            <p:cNvPr id="12" name="TextBox 22">
              <a:extLst>
                <a:ext uri="{FF2B5EF4-FFF2-40B4-BE49-F238E27FC236}">
                  <a16:creationId xmlns:a16="http://schemas.microsoft.com/office/drawing/2014/main" id="{BCDCD78A-3CF9-9F56-353A-70A96FE370E4}"/>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10</a:t>
              </a:r>
            </a:p>
          </p:txBody>
        </p:sp>
      </p:grpSp>
      <p:pic>
        <p:nvPicPr>
          <p:cNvPr id="5" name="Picture 4">
            <a:extLst>
              <a:ext uri="{FF2B5EF4-FFF2-40B4-BE49-F238E27FC236}">
                <a16:creationId xmlns:a16="http://schemas.microsoft.com/office/drawing/2014/main" id="{C98D98D5-3F62-2EFF-98BE-C66B72BC7F4A}"/>
              </a:ext>
            </a:extLst>
          </p:cNvPr>
          <p:cNvPicPr>
            <a:picLocks noChangeAspect="1"/>
          </p:cNvPicPr>
          <p:nvPr/>
        </p:nvPicPr>
        <p:blipFill>
          <a:blip r:embed="rId2"/>
          <a:stretch>
            <a:fillRect/>
          </a:stretch>
        </p:blipFill>
        <p:spPr>
          <a:xfrm>
            <a:off x="152178" y="6154223"/>
            <a:ext cx="1733639" cy="571529"/>
          </a:xfrm>
          <a:prstGeom prst="rect">
            <a:avLst/>
          </a:prstGeom>
        </p:spPr>
      </p:pic>
      <p:graphicFrame>
        <p:nvGraphicFramePr>
          <p:cNvPr id="4" name="Table 3">
            <a:extLst>
              <a:ext uri="{FF2B5EF4-FFF2-40B4-BE49-F238E27FC236}">
                <a16:creationId xmlns:a16="http://schemas.microsoft.com/office/drawing/2014/main" id="{378AEEB6-134A-7FFD-93E4-91E6C7945D31}"/>
              </a:ext>
            </a:extLst>
          </p:cNvPr>
          <p:cNvGraphicFramePr>
            <a:graphicFrameLocks noGrp="1"/>
          </p:cNvGraphicFramePr>
          <p:nvPr>
            <p:extLst>
              <p:ext uri="{D42A27DB-BD31-4B8C-83A1-F6EECF244321}">
                <p14:modId xmlns:p14="http://schemas.microsoft.com/office/powerpoint/2010/main" val="3163238270"/>
              </p:ext>
            </p:extLst>
          </p:nvPr>
        </p:nvGraphicFramePr>
        <p:xfrm>
          <a:off x="798427" y="624469"/>
          <a:ext cx="8479383" cy="5449935"/>
        </p:xfrm>
        <a:graphic>
          <a:graphicData uri="http://schemas.openxmlformats.org/drawingml/2006/table">
            <a:tbl>
              <a:tblPr/>
              <a:tblGrid>
                <a:gridCol w="395312">
                  <a:extLst>
                    <a:ext uri="{9D8B030D-6E8A-4147-A177-3AD203B41FA5}">
                      <a16:colId xmlns:a16="http://schemas.microsoft.com/office/drawing/2014/main" val="533737317"/>
                    </a:ext>
                  </a:extLst>
                </a:gridCol>
                <a:gridCol w="1280147">
                  <a:extLst>
                    <a:ext uri="{9D8B030D-6E8A-4147-A177-3AD203B41FA5}">
                      <a16:colId xmlns:a16="http://schemas.microsoft.com/office/drawing/2014/main" val="2121235427"/>
                    </a:ext>
                  </a:extLst>
                </a:gridCol>
                <a:gridCol w="231837">
                  <a:extLst>
                    <a:ext uri="{9D8B030D-6E8A-4147-A177-3AD203B41FA5}">
                      <a16:colId xmlns:a16="http://schemas.microsoft.com/office/drawing/2014/main" val="3547271808"/>
                    </a:ext>
                  </a:extLst>
                </a:gridCol>
                <a:gridCol w="706550">
                  <a:extLst>
                    <a:ext uri="{9D8B030D-6E8A-4147-A177-3AD203B41FA5}">
                      <a16:colId xmlns:a16="http://schemas.microsoft.com/office/drawing/2014/main" val="2969253851"/>
                    </a:ext>
                  </a:extLst>
                </a:gridCol>
                <a:gridCol w="583673">
                  <a:extLst>
                    <a:ext uri="{9D8B030D-6E8A-4147-A177-3AD203B41FA5}">
                      <a16:colId xmlns:a16="http://schemas.microsoft.com/office/drawing/2014/main" val="3601494553"/>
                    </a:ext>
                  </a:extLst>
                </a:gridCol>
                <a:gridCol w="463674">
                  <a:extLst>
                    <a:ext uri="{9D8B030D-6E8A-4147-A177-3AD203B41FA5}">
                      <a16:colId xmlns:a16="http://schemas.microsoft.com/office/drawing/2014/main" val="546056140"/>
                    </a:ext>
                  </a:extLst>
                </a:gridCol>
                <a:gridCol w="887029">
                  <a:extLst>
                    <a:ext uri="{9D8B030D-6E8A-4147-A177-3AD203B41FA5}">
                      <a16:colId xmlns:a16="http://schemas.microsoft.com/office/drawing/2014/main" val="105439405"/>
                    </a:ext>
                  </a:extLst>
                </a:gridCol>
                <a:gridCol w="3931161">
                  <a:extLst>
                    <a:ext uri="{9D8B030D-6E8A-4147-A177-3AD203B41FA5}">
                      <a16:colId xmlns:a16="http://schemas.microsoft.com/office/drawing/2014/main" val="864525181"/>
                    </a:ext>
                  </a:extLst>
                </a:gridCol>
              </a:tblGrid>
              <a:tr h="226727">
                <a:tc>
                  <a:txBody>
                    <a:bodyPr/>
                    <a:lstStyle/>
                    <a:p>
                      <a:pPr algn="l" fontAlgn="b">
                        <a:buNone/>
                      </a:pPr>
                      <a:r>
                        <a:rPr lang="en-GB" sz="700" b="0" i="0" u="none" strike="noStrike">
                          <a:solidFill>
                            <a:srgbClr val="000000"/>
                          </a:solidFill>
                          <a:effectLst/>
                          <a:latin typeface="Aptos Narrow" panose="020B0004020202020204" pitchFamily="34" charset="0"/>
                        </a:rPr>
                        <a:t>Fund </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Fund Name</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Rest</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Closing Bal</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Primary Fund Manager</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Direct</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Fund Purpose</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Narrative</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59660366"/>
                  </a:ext>
                </a:extLst>
              </a:tr>
              <a:tr h="208957">
                <a:tc>
                  <a:txBody>
                    <a:bodyPr/>
                    <a:lstStyle/>
                    <a:p>
                      <a:pPr algn="l" fontAlgn="b">
                        <a:buNone/>
                      </a:pPr>
                      <a:r>
                        <a:rPr lang="en-GB" sz="700" b="0" i="0" u="none" strike="noStrike">
                          <a:solidFill>
                            <a:srgbClr val="000000"/>
                          </a:solidFill>
                          <a:effectLst/>
                          <a:latin typeface="Aptos Narrow" panose="020B0004020202020204" pitchFamily="34" charset="0"/>
                        </a:rPr>
                        <a:t>YP23</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 Ward T</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-2,363.76</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Niamh Parry</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Patient Care and Training</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Getting quotes for purchases - awaiting paperwork</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22701516"/>
                  </a:ext>
                </a:extLst>
              </a:tr>
              <a:tr h="150730">
                <a:tc>
                  <a:txBody>
                    <a:bodyPr/>
                    <a:lstStyle/>
                    <a:p>
                      <a:pPr algn="l" fontAlgn="b">
                        <a:buNone/>
                      </a:pPr>
                      <a:r>
                        <a:rPr lang="en-GB" sz="700" b="0" i="0" u="none" strike="noStrike">
                          <a:solidFill>
                            <a:srgbClr val="000000"/>
                          </a:solidFill>
                          <a:effectLst/>
                          <a:latin typeface="Aptos Narrow" panose="020B0004020202020204" pitchFamily="34" charset="0"/>
                        </a:rPr>
                        <a:t>YF38</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Neath Port Talbot MIU Fund</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-2,588.12</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Rebecca Clarke</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Expenditure requestes approved, awaiting processing</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27499892"/>
                  </a:ext>
                </a:extLst>
              </a:tr>
              <a:tr h="208957">
                <a:tc>
                  <a:txBody>
                    <a:bodyPr/>
                    <a:lstStyle/>
                    <a:p>
                      <a:pPr algn="l" fontAlgn="b">
                        <a:buNone/>
                      </a:pPr>
                      <a:r>
                        <a:rPr lang="en-GB" sz="700" b="0" i="0" u="none" strike="noStrike">
                          <a:solidFill>
                            <a:srgbClr val="000000"/>
                          </a:solidFill>
                          <a:effectLst/>
                          <a:latin typeface="Aptos Narrow" panose="020B0004020202020204" pitchFamily="34" charset="0"/>
                        </a:rPr>
                        <a:t>YR47</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Tawe Clinic (Clyne &amp; Fendrod Garden)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-2,702.51</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David West</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MH &amp; LDS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Patient care - gardens only</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Awaiting completion of Tawe Capital project before purchasing plants etc for garden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72643630"/>
                  </a:ext>
                </a:extLst>
              </a:tr>
              <a:tr h="208957">
                <a:tc>
                  <a:txBody>
                    <a:bodyPr/>
                    <a:lstStyle/>
                    <a:p>
                      <a:pPr algn="l" fontAlgn="b">
                        <a:buNone/>
                      </a:pPr>
                      <a:r>
                        <a:rPr lang="en-GB" sz="700" b="0" i="0" u="none" strike="noStrike">
                          <a:solidFill>
                            <a:srgbClr val="000000"/>
                          </a:solidFill>
                          <a:effectLst/>
                          <a:latin typeface="Aptos Narrow" panose="020B0004020202020204" pitchFamily="34" charset="0"/>
                        </a:rPr>
                        <a:t>YG09</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 Ward B Trauma &amp; Ortho Surgery</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-2,753.41</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Ceri James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and Staff Benefit</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Plans to purchase scales - awaiting paperwork</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34071430"/>
                  </a:ext>
                </a:extLst>
              </a:tr>
              <a:tr h="105794">
                <a:tc>
                  <a:txBody>
                    <a:bodyPr/>
                    <a:lstStyle/>
                    <a:p>
                      <a:pPr algn="l" fontAlgn="b">
                        <a:buNone/>
                      </a:pPr>
                      <a:r>
                        <a:rPr lang="en-GB" sz="700" b="0" i="0" u="none" strike="noStrike">
                          <a:solidFill>
                            <a:srgbClr val="000000"/>
                          </a:solidFill>
                          <a:effectLst/>
                          <a:latin typeface="Aptos Narrow" panose="020B0004020202020204" pitchFamily="34" charset="0"/>
                        </a:rPr>
                        <a:t>YA24</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Macs Childrens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-2,797.20</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Sue Kotrzuba</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Patient Care</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Plans to utilse - discussing with staff</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80483309"/>
                  </a:ext>
                </a:extLst>
              </a:tr>
              <a:tr h="208957">
                <a:tc>
                  <a:txBody>
                    <a:bodyPr/>
                    <a:lstStyle/>
                    <a:p>
                      <a:pPr algn="l" fontAlgn="b">
                        <a:buNone/>
                      </a:pPr>
                      <a:r>
                        <a:rPr lang="en-GB" sz="700" b="0" i="0" u="none" strike="noStrike">
                          <a:solidFill>
                            <a:srgbClr val="000000"/>
                          </a:solidFill>
                          <a:effectLst/>
                          <a:latin typeface="Aptos Narrow" panose="020B0004020202020204" pitchFamily="34" charset="0"/>
                        </a:rPr>
                        <a:t>YE16</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UK Surgical Fund</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-2,860.03</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Umesh Khot</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Staff Benefit and Training</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Plans to utilise on staff training - awaiting paperwork</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22321944"/>
                  </a:ext>
                </a:extLst>
              </a:tr>
              <a:tr h="224673">
                <a:tc>
                  <a:txBody>
                    <a:bodyPr/>
                    <a:lstStyle/>
                    <a:p>
                      <a:pPr algn="l" fontAlgn="b">
                        <a:buNone/>
                      </a:pPr>
                      <a:r>
                        <a:rPr lang="en-GB" sz="700" b="0" i="0" u="none" strike="noStrike">
                          <a:solidFill>
                            <a:srgbClr val="000000"/>
                          </a:solidFill>
                          <a:effectLst/>
                          <a:latin typeface="Aptos Narrow" panose="020B0004020202020204" pitchFamily="34" charset="0"/>
                        </a:rPr>
                        <a:t>YK29</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Childrens Eye</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-2,968.99</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Garry Shuttleworth</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Research and Training</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3 expenditure requests approved-awaiting processing</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99472045"/>
                  </a:ext>
                </a:extLst>
              </a:tr>
              <a:tr h="208957">
                <a:tc>
                  <a:txBody>
                    <a:bodyPr/>
                    <a:lstStyle/>
                    <a:p>
                      <a:pPr algn="l" fontAlgn="b">
                        <a:buNone/>
                      </a:pPr>
                      <a:r>
                        <a:rPr lang="en-GB" sz="700" b="0" i="0" u="none" strike="noStrike">
                          <a:solidFill>
                            <a:srgbClr val="000000"/>
                          </a:solidFill>
                          <a:effectLst/>
                          <a:latin typeface="Aptos Narrow" panose="020B0004020202020204" pitchFamily="34" charset="0"/>
                        </a:rPr>
                        <a:t>YB46</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Jill Rowe Neuro Ambulatory Unit Fund</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-2,971.38</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Gillian Ingram</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Patient Care and Training</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Active P02-27</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28630493"/>
                  </a:ext>
                </a:extLst>
              </a:tr>
              <a:tr h="224673">
                <a:tc>
                  <a:txBody>
                    <a:bodyPr/>
                    <a:lstStyle/>
                    <a:p>
                      <a:pPr algn="l" fontAlgn="b">
                        <a:buNone/>
                      </a:pPr>
                      <a:r>
                        <a:rPr lang="en-GB" sz="700" b="0" i="0" u="none" strike="noStrike">
                          <a:solidFill>
                            <a:srgbClr val="000000"/>
                          </a:solidFill>
                          <a:effectLst/>
                          <a:latin typeface="Aptos Narrow" panose="020B0004020202020204" pitchFamily="34" charset="0"/>
                        </a:rPr>
                        <a:t>YK08</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ENT OPD</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-3,199.56</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Christine Roberts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Patient Care, Equipment and Training</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2 new FMs in place - awaiting ependiture requests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1608650"/>
                  </a:ext>
                </a:extLst>
              </a:tr>
              <a:tr h="208957">
                <a:tc>
                  <a:txBody>
                    <a:bodyPr/>
                    <a:lstStyle/>
                    <a:p>
                      <a:pPr algn="l" fontAlgn="b">
                        <a:buNone/>
                      </a:pPr>
                      <a:r>
                        <a:rPr lang="en-GB" sz="700" b="0" i="0" u="none" strike="noStrike">
                          <a:solidFill>
                            <a:srgbClr val="000000"/>
                          </a:solidFill>
                          <a:effectLst/>
                          <a:latin typeface="Aptos Narrow" panose="020B0004020202020204" pitchFamily="34" charset="0"/>
                        </a:rPr>
                        <a:t>YE02</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Ward K Morriston (Surgery – Colorectal)</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-3,304.39</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Julie Andrews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Investigating ward changes and paperwork required</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5264007"/>
                  </a:ext>
                </a:extLst>
              </a:tr>
              <a:tr h="105794">
                <a:tc>
                  <a:txBody>
                    <a:bodyPr/>
                    <a:lstStyle/>
                    <a:p>
                      <a:pPr algn="l" fontAlgn="b">
                        <a:buNone/>
                      </a:pPr>
                      <a:r>
                        <a:rPr lang="en-GB" sz="700" b="0" i="0" u="none" strike="noStrike">
                          <a:solidFill>
                            <a:srgbClr val="000000"/>
                          </a:solidFill>
                          <a:effectLst/>
                          <a:latin typeface="Aptos Narrow" panose="020B0004020202020204" pitchFamily="34" charset="0"/>
                        </a:rPr>
                        <a:t>YG05</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 Ward A</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-3,507.85</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Eliza Guinto</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Plans to merge funds and purchase scales - awaiting paperwork</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93080200"/>
                  </a:ext>
                </a:extLst>
              </a:tr>
              <a:tr h="105794">
                <a:tc>
                  <a:txBody>
                    <a:bodyPr/>
                    <a:lstStyle/>
                    <a:p>
                      <a:pPr algn="l" fontAlgn="b">
                        <a:buNone/>
                      </a:pPr>
                      <a:r>
                        <a:rPr lang="en-GB" sz="700" b="0" i="0" u="none" strike="noStrike">
                          <a:solidFill>
                            <a:srgbClr val="000000"/>
                          </a:solidFill>
                          <a:effectLst/>
                          <a:latin typeface="Aptos Narrow" panose="020B0004020202020204" pitchFamily="34" charset="0"/>
                        </a:rPr>
                        <a:t>YK05</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ENT Fund</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-3,789.44</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Heikki Whittet</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Patient Care</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Met HW plans to merge funds - awaiting return of paperwork</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89197190"/>
                  </a:ext>
                </a:extLst>
              </a:tr>
              <a:tr h="150730">
                <a:tc>
                  <a:txBody>
                    <a:bodyPr/>
                    <a:lstStyle/>
                    <a:p>
                      <a:pPr algn="l" fontAlgn="b">
                        <a:buNone/>
                      </a:pPr>
                      <a:r>
                        <a:rPr lang="en-GB" sz="700" b="0" i="0" u="none" strike="noStrike">
                          <a:solidFill>
                            <a:srgbClr val="000000"/>
                          </a:solidFill>
                          <a:effectLst/>
                          <a:latin typeface="Aptos Narrow" panose="020B0004020202020204" pitchFamily="34" charset="0"/>
                        </a:rPr>
                        <a:t>YN44</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Neath Port Talbot Care of the Elderly</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-3,810.55</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Sreedhar Kolli</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New FM in place, need to arrange meeting</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65787238"/>
                  </a:ext>
                </a:extLst>
              </a:tr>
              <a:tr h="150730">
                <a:tc>
                  <a:txBody>
                    <a:bodyPr/>
                    <a:lstStyle/>
                    <a:p>
                      <a:pPr algn="l" fontAlgn="b">
                        <a:buNone/>
                      </a:pPr>
                      <a:r>
                        <a:rPr lang="en-GB" sz="700" b="0" i="0" u="none" strike="noStrike">
                          <a:solidFill>
                            <a:srgbClr val="000000"/>
                          </a:solidFill>
                          <a:effectLst/>
                          <a:latin typeface="Aptos Narrow" panose="020B0004020202020204" pitchFamily="34" charset="0"/>
                        </a:rPr>
                        <a:t>YE03</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Stuart Winsey Surgical Travel</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-4,157.62</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Mark Davies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Research and Training</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To be used for training - requested more details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47949051"/>
                  </a:ext>
                </a:extLst>
              </a:tr>
              <a:tr h="150730">
                <a:tc>
                  <a:txBody>
                    <a:bodyPr/>
                    <a:lstStyle/>
                    <a:p>
                      <a:pPr algn="l" fontAlgn="b">
                        <a:buNone/>
                      </a:pPr>
                      <a:r>
                        <a:rPr lang="en-GB" sz="700" b="0" i="0" u="none" strike="noStrike" dirty="0">
                          <a:solidFill>
                            <a:srgbClr val="000000"/>
                          </a:solidFill>
                          <a:effectLst/>
                          <a:latin typeface="Aptos Narrow" panose="020B0004020202020204" pitchFamily="34" charset="0"/>
                        </a:rPr>
                        <a:t>YG08</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Paediatric Ortho Develop</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-4,872.50</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Matthew Horner</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and Training</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New FM in place, need to arrange meeting</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15514333"/>
                  </a:ext>
                </a:extLst>
              </a:tr>
              <a:tr h="105794">
                <a:tc>
                  <a:txBody>
                    <a:bodyPr/>
                    <a:lstStyle/>
                    <a:p>
                      <a:pPr algn="l" fontAlgn="b">
                        <a:buNone/>
                      </a:pPr>
                      <a:r>
                        <a:rPr lang="en-GB" sz="700" b="0" i="0" u="none" strike="noStrike">
                          <a:solidFill>
                            <a:srgbClr val="000000"/>
                          </a:solidFill>
                          <a:effectLst/>
                          <a:latin typeface="Aptos Narrow" panose="020B0004020202020204" pitchFamily="34" charset="0"/>
                        </a:rPr>
                        <a:t>YE24</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Stoma Care</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-5,319.35</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Glynis Morris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To be used for training - requested more details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13971474"/>
                  </a:ext>
                </a:extLst>
              </a:tr>
              <a:tr h="150730">
                <a:tc>
                  <a:txBody>
                    <a:bodyPr/>
                    <a:lstStyle/>
                    <a:p>
                      <a:pPr algn="l" fontAlgn="b">
                        <a:buNone/>
                      </a:pPr>
                      <a:r>
                        <a:rPr lang="en-GB" sz="700" b="0" i="0" u="none" strike="noStrike">
                          <a:solidFill>
                            <a:srgbClr val="000000"/>
                          </a:solidFill>
                          <a:effectLst/>
                          <a:latin typeface="Aptos Narrow" panose="020B0004020202020204" pitchFamily="34" charset="0"/>
                        </a:rPr>
                        <a:t>YH35</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Childrens Continuing Care</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-5,574.03</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Sue Kotrzuba</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Patient Care</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2 expenditure requests currenlty being processed</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30522761"/>
                  </a:ext>
                </a:extLst>
              </a:tr>
              <a:tr h="150730">
                <a:tc>
                  <a:txBody>
                    <a:bodyPr/>
                    <a:lstStyle/>
                    <a:p>
                      <a:pPr algn="l" fontAlgn="b">
                        <a:buNone/>
                      </a:pPr>
                      <a:r>
                        <a:rPr lang="en-GB" sz="700" b="0" i="0" u="none" strike="noStrike">
                          <a:solidFill>
                            <a:srgbClr val="000000"/>
                          </a:solidFill>
                          <a:effectLst/>
                          <a:latin typeface="Aptos Narrow" panose="020B0004020202020204" pitchFamily="34" charset="0"/>
                        </a:rPr>
                        <a:t>YF22</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Endocrine Specialist Nurse</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-6,084.23</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Stephen Bain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Patient Care and Training</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No response to date from FM</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78293550"/>
                  </a:ext>
                </a:extLst>
              </a:tr>
              <a:tr h="150730">
                <a:tc>
                  <a:txBody>
                    <a:bodyPr/>
                    <a:lstStyle/>
                    <a:p>
                      <a:pPr algn="l" fontAlgn="b">
                        <a:buNone/>
                      </a:pPr>
                      <a:r>
                        <a:rPr lang="en-GB" sz="700" b="0" i="0" u="none" strike="noStrike">
                          <a:solidFill>
                            <a:srgbClr val="000000"/>
                          </a:solidFill>
                          <a:effectLst/>
                          <a:latin typeface="Aptos Narrow" panose="020B0004020202020204" pitchFamily="34" charset="0"/>
                        </a:rPr>
                        <a:t>YF69</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GP Out of Hours Fund</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-6,208.80</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Joanne Warriss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PCC</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Active P01-27</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46560803"/>
                  </a:ext>
                </a:extLst>
              </a:tr>
              <a:tr h="208957">
                <a:tc>
                  <a:txBody>
                    <a:bodyPr/>
                    <a:lstStyle/>
                    <a:p>
                      <a:pPr algn="l" fontAlgn="b">
                        <a:buNone/>
                      </a:pPr>
                      <a:r>
                        <a:rPr lang="en-GB" sz="700" b="0" i="0" u="none" strike="noStrike">
                          <a:solidFill>
                            <a:srgbClr val="000000"/>
                          </a:solidFill>
                          <a:effectLst/>
                          <a:latin typeface="Aptos Narrow" panose="020B0004020202020204" pitchFamily="34" charset="0"/>
                        </a:rPr>
                        <a:t>YR21</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Tonna David Blight Legacy (rest)</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Y</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-7,780.71</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David West</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MH &amp; LDS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and Research</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Expenditure requestes approved, awaiting processing</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89151365"/>
                  </a:ext>
                </a:extLst>
              </a:tr>
              <a:tr h="105794">
                <a:tc>
                  <a:txBody>
                    <a:bodyPr/>
                    <a:lstStyle/>
                    <a:p>
                      <a:pPr algn="l" fontAlgn="b">
                        <a:buNone/>
                      </a:pPr>
                      <a:r>
                        <a:rPr lang="en-GB" sz="700" b="0" i="0" u="none" strike="noStrike">
                          <a:solidFill>
                            <a:srgbClr val="000000"/>
                          </a:solidFill>
                          <a:effectLst/>
                          <a:latin typeface="Aptos Narrow" panose="020B0004020202020204" pitchFamily="34" charset="0"/>
                        </a:rPr>
                        <a:t>YR22</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Tonna Resource Centre (rest)</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Y</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-8,126.00</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David West</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MH &amp; LDS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Further details on restrictions requested</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77805735"/>
                  </a:ext>
                </a:extLst>
              </a:tr>
              <a:tr h="208957">
                <a:tc>
                  <a:txBody>
                    <a:bodyPr/>
                    <a:lstStyle/>
                    <a:p>
                      <a:pPr algn="l" fontAlgn="b">
                        <a:buNone/>
                      </a:pPr>
                      <a:r>
                        <a:rPr lang="en-GB" sz="700" b="0" i="0" u="none" strike="noStrike">
                          <a:solidFill>
                            <a:srgbClr val="000000"/>
                          </a:solidFill>
                          <a:effectLst/>
                          <a:latin typeface="Aptos Narrow" panose="020B0004020202020204" pitchFamily="34" charset="0"/>
                        </a:rPr>
                        <a:t>YE27</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Neath Port Talbot General Surgery Fund</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-8,438.89</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Will Windsor</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Plans to purchase equip - awaiting paperwork</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6166472"/>
                  </a:ext>
                </a:extLst>
              </a:tr>
              <a:tr h="224673">
                <a:tc>
                  <a:txBody>
                    <a:bodyPr/>
                    <a:lstStyle/>
                    <a:p>
                      <a:pPr algn="l" fontAlgn="b">
                        <a:buNone/>
                      </a:pPr>
                      <a:r>
                        <a:rPr lang="en-GB" sz="700" b="0" i="0" u="none" strike="noStrike">
                          <a:solidFill>
                            <a:srgbClr val="000000"/>
                          </a:solidFill>
                          <a:effectLst/>
                          <a:latin typeface="Aptos Narrow" panose="020B0004020202020204" pitchFamily="34" charset="0"/>
                        </a:rPr>
                        <a:t>Y668</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Gastroenterology/Nutrition Fund</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-8,825.96</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Linzi Thomas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Palns course fee for Sept 26 intake</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54234512"/>
                  </a:ext>
                </a:extLst>
              </a:tr>
              <a:tr h="150730">
                <a:tc>
                  <a:txBody>
                    <a:bodyPr/>
                    <a:lstStyle/>
                    <a:p>
                      <a:pPr algn="l" fontAlgn="b">
                        <a:buNone/>
                      </a:pPr>
                      <a:r>
                        <a:rPr lang="en-GB" sz="700" b="0" i="0" u="none" strike="noStrike">
                          <a:solidFill>
                            <a:srgbClr val="000000"/>
                          </a:solidFill>
                          <a:effectLst/>
                          <a:latin typeface="Aptos Narrow" panose="020B0004020202020204" pitchFamily="34" charset="0"/>
                        </a:rPr>
                        <a:t>YN10</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Elderly Care Research</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-8,834.70</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Rhodri Edwards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Research and Training</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Staff training planned - awaiting paperwork</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78123771"/>
                  </a:ext>
                </a:extLst>
              </a:tr>
              <a:tr h="224673">
                <a:tc>
                  <a:txBody>
                    <a:bodyPr/>
                    <a:lstStyle/>
                    <a:p>
                      <a:pPr algn="l" fontAlgn="b">
                        <a:buNone/>
                      </a:pPr>
                      <a:r>
                        <a:rPr lang="en-GB" sz="700" b="0" i="0" u="none" strike="noStrike">
                          <a:solidFill>
                            <a:srgbClr val="000000"/>
                          </a:solidFill>
                          <a:effectLst/>
                          <a:latin typeface="Aptos Narrow" panose="020B0004020202020204" pitchFamily="34" charset="0"/>
                        </a:rPr>
                        <a:t>Y688</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Bernice D Stephen NPT Legacy Fund (rest)</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Y</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-10,000.00</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Melanie Collins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Purchase of equipment for NPT Hospital</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plans to purchase wheelchairs - awaiting paperwork</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85366440"/>
                  </a:ext>
                </a:extLst>
              </a:tr>
              <a:tr h="208957">
                <a:tc>
                  <a:txBody>
                    <a:bodyPr/>
                    <a:lstStyle/>
                    <a:p>
                      <a:pPr algn="l" fontAlgn="b">
                        <a:buNone/>
                      </a:pPr>
                      <a:r>
                        <a:rPr lang="en-GB" sz="700" b="0" i="0" u="none" strike="noStrike">
                          <a:solidFill>
                            <a:srgbClr val="000000"/>
                          </a:solidFill>
                          <a:effectLst/>
                          <a:latin typeface="Aptos Narrow" panose="020B0004020202020204" pitchFamily="34" charset="0"/>
                        </a:rPr>
                        <a:t>YK17</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Max Facial Research No 2</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-16,468.03</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Madhav Kittur</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Research, training &amp; Equipment</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Closed P01-27</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56854237"/>
                  </a:ext>
                </a:extLst>
              </a:tr>
              <a:tr h="208957">
                <a:tc>
                  <a:txBody>
                    <a:bodyPr/>
                    <a:lstStyle/>
                    <a:p>
                      <a:pPr algn="l" fontAlgn="b">
                        <a:buNone/>
                      </a:pPr>
                      <a:r>
                        <a:rPr lang="en-GB" sz="700" b="0" i="0" u="none" strike="noStrike">
                          <a:solidFill>
                            <a:srgbClr val="000000"/>
                          </a:solidFill>
                          <a:effectLst/>
                          <a:latin typeface="Aptos Narrow" panose="020B0004020202020204" pitchFamily="34" charset="0"/>
                        </a:rPr>
                        <a:t>YN24</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Spice Development</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-20,568.71</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Catherine Davies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PCC</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Patient Care</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Plans to merge - awaiting paperwork</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13236976"/>
                  </a:ext>
                </a:extLst>
              </a:tr>
              <a:tr h="150730">
                <a:tc>
                  <a:txBody>
                    <a:bodyPr/>
                    <a:lstStyle/>
                    <a:p>
                      <a:pPr algn="l" fontAlgn="b">
                        <a:buNone/>
                      </a:pPr>
                      <a:r>
                        <a:rPr lang="en-GB" sz="700" b="0" i="0" u="none" strike="noStrike">
                          <a:solidFill>
                            <a:srgbClr val="000000"/>
                          </a:solidFill>
                          <a:effectLst/>
                          <a:latin typeface="Aptos Narrow" panose="020B0004020202020204" pitchFamily="34" charset="0"/>
                        </a:rPr>
                        <a:t>YE20</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Prostate Cancer Research</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-44,930.24</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Neil Fenn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Research and Training</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Project immient - awiting paperwork for expenditure</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26272273"/>
                  </a:ext>
                </a:extLst>
              </a:tr>
              <a:tr h="150730">
                <a:tc>
                  <a:txBody>
                    <a:bodyPr/>
                    <a:lstStyle/>
                    <a:p>
                      <a:pPr algn="l" fontAlgn="b">
                        <a:buNone/>
                      </a:pPr>
                      <a:r>
                        <a:rPr lang="en-GB" sz="700" b="0" i="0" u="none" strike="noStrike">
                          <a:solidFill>
                            <a:srgbClr val="000000"/>
                          </a:solidFill>
                          <a:effectLst/>
                          <a:latin typeface="Aptos Narrow" panose="020B0004020202020204" pitchFamily="34" charset="0"/>
                        </a:rPr>
                        <a:t>YF70</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Bevan Legacy Fund</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-103,242.02</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Melanie Collins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dirty="0">
                          <a:solidFill>
                            <a:srgbClr val="000000"/>
                          </a:solidFill>
                          <a:effectLst/>
                          <a:latin typeface="Aptos Narrow" panose="020B0004020202020204" pitchFamily="34" charset="0"/>
                        </a:rPr>
                        <a:t>Training</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FM requested details on legacy - wishes to use on non training items</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37359724"/>
                  </a:ext>
                </a:extLst>
              </a:tr>
              <a:tr h="105794">
                <a:tc>
                  <a:txBody>
                    <a:bodyPr/>
                    <a:lstStyle/>
                    <a:p>
                      <a:pPr algn="l" fontAlgn="b">
                        <a:buNone/>
                      </a:pPr>
                      <a:r>
                        <a:rPr lang="en-GB" sz="700" b="0" i="0" u="none" strike="noStrike">
                          <a:solidFill>
                            <a:srgbClr val="000000"/>
                          </a:solidFill>
                          <a:effectLst/>
                          <a:latin typeface="Aptos Narrow" panose="020B0004020202020204" pitchFamily="34" charset="0"/>
                        </a:rPr>
                        <a:t>Total</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 </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 </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-340,546.89</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 </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 </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 </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dirty="0">
                          <a:solidFill>
                            <a:srgbClr val="000000"/>
                          </a:solidFill>
                          <a:effectLst/>
                          <a:latin typeface="Aptos Narrow" panose="020B0004020202020204" pitchFamily="34" charset="0"/>
                        </a:rPr>
                        <a:t> </a:t>
                      </a:r>
                    </a:p>
                  </a:txBody>
                  <a:tcPr marL="2721" marR="2721" marT="272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80194600"/>
                  </a:ext>
                </a:extLst>
              </a:tr>
            </a:tbl>
          </a:graphicData>
        </a:graphic>
      </p:graphicFrame>
    </p:spTree>
    <p:extLst>
      <p:ext uri="{BB962C8B-B14F-4D97-AF65-F5344CB8AC3E}">
        <p14:creationId xmlns:p14="http://schemas.microsoft.com/office/powerpoint/2010/main" val="1366138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8A7906-B911-41C7-2575-0D416D6DA83B}"/>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0E562AC9-7AD1-A72B-5199-26AFF3A6CBCA}"/>
              </a:ext>
            </a:extLst>
          </p:cNvPr>
          <p:cNvSpPr/>
          <p:nvPr/>
        </p:nvSpPr>
        <p:spPr>
          <a:xfrm>
            <a:off x="152178" y="1165685"/>
            <a:ext cx="9645841" cy="4985674"/>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a:extLst>
              <a:ext uri="{FF2B5EF4-FFF2-40B4-BE49-F238E27FC236}">
                <a16:creationId xmlns:a16="http://schemas.microsoft.com/office/drawing/2014/main" id="{C5150A42-6975-5000-8687-FC1EC90D50C7}"/>
              </a:ext>
            </a:extLst>
          </p:cNvPr>
          <p:cNvGrpSpPr/>
          <p:nvPr/>
        </p:nvGrpSpPr>
        <p:grpSpPr>
          <a:xfrm>
            <a:off x="0" y="0"/>
            <a:ext cx="9906000" cy="404663"/>
            <a:chOff x="0" y="1"/>
            <a:chExt cx="9906000" cy="404663"/>
          </a:xfrm>
        </p:grpSpPr>
        <p:sp>
          <p:nvSpPr>
            <p:cNvPr id="11" name="Subtitle 2">
              <a:extLst>
                <a:ext uri="{FF2B5EF4-FFF2-40B4-BE49-F238E27FC236}">
                  <a16:creationId xmlns:a16="http://schemas.microsoft.com/office/drawing/2014/main" id="{27240453-01C8-3C29-0D70-C376E95F5CC6}"/>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NEW/CLOSED FUNDS</a:t>
              </a:r>
            </a:p>
          </p:txBody>
        </p:sp>
        <p:sp>
          <p:nvSpPr>
            <p:cNvPr id="12" name="TextBox 22">
              <a:extLst>
                <a:ext uri="{FF2B5EF4-FFF2-40B4-BE49-F238E27FC236}">
                  <a16:creationId xmlns:a16="http://schemas.microsoft.com/office/drawing/2014/main" id="{18D8D12F-CA12-513F-8251-1EA4669C6A13}"/>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11</a:t>
              </a:r>
            </a:p>
          </p:txBody>
        </p:sp>
      </p:grpSp>
      <p:pic>
        <p:nvPicPr>
          <p:cNvPr id="5" name="Picture 4">
            <a:extLst>
              <a:ext uri="{FF2B5EF4-FFF2-40B4-BE49-F238E27FC236}">
                <a16:creationId xmlns:a16="http://schemas.microsoft.com/office/drawing/2014/main" id="{669DD9AE-6F08-2457-ACAF-B235DA08C980}"/>
              </a:ext>
            </a:extLst>
          </p:cNvPr>
          <p:cNvPicPr>
            <a:picLocks noChangeAspect="1"/>
          </p:cNvPicPr>
          <p:nvPr/>
        </p:nvPicPr>
        <p:blipFill>
          <a:blip r:embed="rId3"/>
          <a:stretch>
            <a:fillRect/>
          </a:stretch>
        </p:blipFill>
        <p:spPr>
          <a:xfrm>
            <a:off x="152178" y="6154223"/>
            <a:ext cx="1733639" cy="571529"/>
          </a:xfrm>
          <a:prstGeom prst="rect">
            <a:avLst/>
          </a:prstGeom>
        </p:spPr>
      </p:pic>
      <p:sp>
        <p:nvSpPr>
          <p:cNvPr id="2" name="Rounded Rectangle 53">
            <a:extLst>
              <a:ext uri="{FF2B5EF4-FFF2-40B4-BE49-F238E27FC236}">
                <a16:creationId xmlns:a16="http://schemas.microsoft.com/office/drawing/2014/main" id="{FC32BFEC-8ED4-B047-8496-04BAC5C068E4}"/>
              </a:ext>
            </a:extLst>
          </p:cNvPr>
          <p:cNvSpPr/>
          <p:nvPr/>
        </p:nvSpPr>
        <p:spPr>
          <a:xfrm>
            <a:off x="441588" y="459177"/>
            <a:ext cx="8668793" cy="334790"/>
          </a:xfrm>
          <a:prstGeom prst="roundRect">
            <a:avLst>
              <a:gd name="adj" fmla="val 12327"/>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6" name="TextBox 5">
            <a:extLst>
              <a:ext uri="{FF2B5EF4-FFF2-40B4-BE49-F238E27FC236}">
                <a16:creationId xmlns:a16="http://schemas.microsoft.com/office/drawing/2014/main" id="{13C40C7C-AB1E-7845-8AC0-DE2C008E3887}"/>
              </a:ext>
            </a:extLst>
          </p:cNvPr>
          <p:cNvSpPr txBox="1"/>
          <p:nvPr/>
        </p:nvSpPr>
        <p:spPr>
          <a:xfrm>
            <a:off x="526339" y="456314"/>
            <a:ext cx="8631042" cy="369332"/>
          </a:xfrm>
          <a:prstGeom prst="rect">
            <a:avLst/>
          </a:prstGeom>
          <a:noFill/>
        </p:spPr>
        <p:txBody>
          <a:bodyPr wrap="square">
            <a:spAutoFit/>
          </a:bodyPr>
          <a:lstStyle/>
          <a:p>
            <a:r>
              <a:rPr lang="en-GB" dirty="0"/>
              <a:t>No New Fund requested and 12 funds have been closed from last report to 21</a:t>
            </a:r>
            <a:r>
              <a:rPr lang="en-GB" baseline="30000" dirty="0"/>
              <a:t>st</a:t>
            </a:r>
            <a:r>
              <a:rPr lang="en-GB" dirty="0"/>
              <a:t> May 2026</a:t>
            </a:r>
          </a:p>
        </p:txBody>
      </p:sp>
      <p:graphicFrame>
        <p:nvGraphicFramePr>
          <p:cNvPr id="8" name="Table 7">
            <a:extLst>
              <a:ext uri="{FF2B5EF4-FFF2-40B4-BE49-F238E27FC236}">
                <a16:creationId xmlns:a16="http://schemas.microsoft.com/office/drawing/2014/main" id="{0FA1685C-02CB-E7A9-BA3B-732322C8C5CF}"/>
              </a:ext>
            </a:extLst>
          </p:cNvPr>
          <p:cNvGraphicFramePr>
            <a:graphicFrameLocks noGrp="1"/>
          </p:cNvGraphicFramePr>
          <p:nvPr/>
        </p:nvGraphicFramePr>
        <p:xfrm>
          <a:off x="4648200" y="3810794"/>
          <a:ext cx="609600" cy="381000"/>
        </p:xfrm>
        <a:graphic>
          <a:graphicData uri="http://schemas.openxmlformats.org/drawingml/2006/table">
            <a:tbl>
              <a:tblPr/>
              <a:tblGrid>
                <a:gridCol w="609600">
                  <a:extLst>
                    <a:ext uri="{9D8B030D-6E8A-4147-A177-3AD203B41FA5}">
                      <a16:colId xmlns:a16="http://schemas.microsoft.com/office/drawing/2014/main" val="2937828890"/>
                    </a:ext>
                  </a:extLst>
                </a:gridCol>
              </a:tblGrid>
              <a:tr h="381000">
                <a:tc>
                  <a:txBody>
                    <a:bodyPr/>
                    <a:lstStyle/>
                    <a:p>
                      <a:pPr algn="l" fontAlgn="b">
                        <a:buNone/>
                      </a:pPr>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noFill/>
                  </a:tcPr>
                </a:tc>
                <a:extLst>
                  <a:ext uri="{0D108BD9-81ED-4DB2-BD59-A6C34878D82A}">
                    <a16:rowId xmlns:a16="http://schemas.microsoft.com/office/drawing/2014/main" val="2481688754"/>
                  </a:ext>
                </a:extLst>
              </a:tr>
            </a:tbl>
          </a:graphicData>
        </a:graphic>
      </p:graphicFrame>
      <p:graphicFrame>
        <p:nvGraphicFramePr>
          <p:cNvPr id="3" name="Table 2">
            <a:extLst>
              <a:ext uri="{FF2B5EF4-FFF2-40B4-BE49-F238E27FC236}">
                <a16:creationId xmlns:a16="http://schemas.microsoft.com/office/drawing/2014/main" id="{3962BA5B-AC4F-CF02-50DD-15651575A23C}"/>
              </a:ext>
            </a:extLst>
          </p:cNvPr>
          <p:cNvGraphicFramePr>
            <a:graphicFrameLocks noGrp="1"/>
          </p:cNvGraphicFramePr>
          <p:nvPr>
            <p:extLst>
              <p:ext uri="{D42A27DB-BD31-4B8C-83A1-F6EECF244321}">
                <p14:modId xmlns:p14="http://schemas.microsoft.com/office/powerpoint/2010/main" val="1071276855"/>
              </p:ext>
            </p:extLst>
          </p:nvPr>
        </p:nvGraphicFramePr>
        <p:xfrm>
          <a:off x="637850" y="1382751"/>
          <a:ext cx="8472531" cy="4616607"/>
        </p:xfrm>
        <a:graphic>
          <a:graphicData uri="http://schemas.openxmlformats.org/drawingml/2006/table">
            <a:tbl>
              <a:tblPr/>
              <a:tblGrid>
                <a:gridCol w="2575237">
                  <a:extLst>
                    <a:ext uri="{9D8B030D-6E8A-4147-A177-3AD203B41FA5}">
                      <a16:colId xmlns:a16="http://schemas.microsoft.com/office/drawing/2014/main" val="2874148457"/>
                    </a:ext>
                  </a:extLst>
                </a:gridCol>
                <a:gridCol w="695314">
                  <a:extLst>
                    <a:ext uri="{9D8B030D-6E8A-4147-A177-3AD203B41FA5}">
                      <a16:colId xmlns:a16="http://schemas.microsoft.com/office/drawing/2014/main" val="416255266"/>
                    </a:ext>
                  </a:extLst>
                </a:gridCol>
                <a:gridCol w="4532419">
                  <a:extLst>
                    <a:ext uri="{9D8B030D-6E8A-4147-A177-3AD203B41FA5}">
                      <a16:colId xmlns:a16="http://schemas.microsoft.com/office/drawing/2014/main" val="642501766"/>
                    </a:ext>
                  </a:extLst>
                </a:gridCol>
                <a:gridCol w="669561">
                  <a:extLst>
                    <a:ext uri="{9D8B030D-6E8A-4147-A177-3AD203B41FA5}">
                      <a16:colId xmlns:a16="http://schemas.microsoft.com/office/drawing/2014/main" val="286579962"/>
                    </a:ext>
                  </a:extLst>
                </a:gridCol>
              </a:tblGrid>
              <a:tr h="167697">
                <a:tc>
                  <a:txBody>
                    <a:bodyPr/>
                    <a:lstStyle/>
                    <a:p>
                      <a:pPr algn="l" rtl="0" fontAlgn="b">
                        <a:buNone/>
                      </a:pPr>
                      <a:r>
                        <a:rPr lang="en-GB" sz="1000" b="1" i="0" u="none" strike="noStrike">
                          <a:solidFill>
                            <a:srgbClr val="FFFFFF"/>
                          </a:solidFill>
                          <a:effectLst/>
                          <a:latin typeface="Calibri" panose="020F0502020204030204" pitchFamily="34" charset="0"/>
                        </a:rPr>
                        <a:t>Closed Funds  </a:t>
                      </a:r>
                    </a:p>
                  </a:txBody>
                  <a:tcPr marL="4649" marR="4649" marT="464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l" rtl="0" fontAlgn="b">
                        <a:buNone/>
                      </a:pPr>
                      <a:endParaRPr lang="en-GB" sz="1000" b="1" i="0" u="none" strike="noStrike" dirty="0">
                        <a:solidFill>
                          <a:srgbClr val="FFFFFF"/>
                        </a:solidFill>
                        <a:effectLst/>
                        <a:latin typeface="Calibri"/>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l" rtl="0" fontAlgn="b">
                        <a:buNone/>
                      </a:pPr>
                      <a:endParaRPr lang="en-GB" sz="1000" b="1" i="0" u="none" strike="noStrike" dirty="0">
                        <a:solidFill>
                          <a:srgbClr val="FFFFFF"/>
                        </a:solidFill>
                        <a:effectLst/>
                        <a:latin typeface="Calibri"/>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l" rtl="0" fontAlgn="b">
                        <a:buNone/>
                      </a:pPr>
                      <a:endParaRPr lang="en-GB" sz="1000" b="1" i="0" u="none" strike="noStrike" dirty="0">
                        <a:solidFill>
                          <a:srgbClr val="FFFFFF"/>
                        </a:solidFill>
                        <a:effectLst/>
                        <a:latin typeface="Calibri"/>
                      </a:endParaRPr>
                    </a:p>
                  </a:txBody>
                  <a:tcPr marL="4649" marR="4649" marT="464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B9BD5"/>
                    </a:solidFill>
                  </a:tcPr>
                </a:tc>
                <a:extLst>
                  <a:ext uri="{0D108BD9-81ED-4DB2-BD59-A6C34878D82A}">
                    <a16:rowId xmlns:a16="http://schemas.microsoft.com/office/drawing/2014/main" val="2144020503"/>
                  </a:ext>
                </a:extLst>
              </a:tr>
              <a:tr h="167697">
                <a:tc>
                  <a:txBody>
                    <a:bodyPr/>
                    <a:lstStyle/>
                    <a:p>
                      <a:pPr algn="l" rtl="0" fontAlgn="b">
                        <a:buNone/>
                      </a:pPr>
                      <a:r>
                        <a:rPr lang="en-GB" sz="1000" b="1" i="0" u="none" strike="noStrike">
                          <a:solidFill>
                            <a:srgbClr val="FFFFFF"/>
                          </a:solidFill>
                          <a:effectLst/>
                          <a:latin typeface="Calibri" panose="020F0502020204030204" pitchFamily="34" charset="0"/>
                        </a:rPr>
                        <a:t>Fund Name</a:t>
                      </a:r>
                    </a:p>
                  </a:txBody>
                  <a:tcPr marL="4649" marR="4649" marT="464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5B9BD5"/>
                    </a:solidFill>
                  </a:tcPr>
                </a:tc>
                <a:tc>
                  <a:txBody>
                    <a:bodyPr/>
                    <a:lstStyle/>
                    <a:p>
                      <a:pPr algn="l" rtl="0" fontAlgn="b">
                        <a:buNone/>
                      </a:pPr>
                      <a:r>
                        <a:rPr lang="en-GB" sz="1000" b="0" i="0" u="none" strike="noStrike">
                          <a:solidFill>
                            <a:srgbClr val="FFFFFF"/>
                          </a:solidFill>
                          <a:effectLst/>
                          <a:latin typeface="Calibri" panose="020F0502020204030204" pitchFamily="34" charset="0"/>
                        </a:rPr>
                        <a:t>Number</a:t>
                      </a: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5B9BD5"/>
                    </a:solidFill>
                  </a:tcPr>
                </a:tc>
                <a:tc>
                  <a:txBody>
                    <a:bodyPr/>
                    <a:lstStyle/>
                    <a:p>
                      <a:pPr algn="ctr" rtl="0" fontAlgn="b">
                        <a:buNone/>
                      </a:pPr>
                      <a:r>
                        <a:rPr lang="en-GB" sz="1000" b="0" i="0" u="none" strike="noStrike">
                          <a:solidFill>
                            <a:srgbClr val="FFFFFF"/>
                          </a:solidFill>
                          <a:effectLst/>
                          <a:latin typeface="Calibri" panose="020F0502020204030204" pitchFamily="34" charset="0"/>
                        </a:rPr>
                        <a:t>Reason</a:t>
                      </a: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5B9BD5"/>
                    </a:solidFill>
                  </a:tcPr>
                </a:tc>
                <a:tc>
                  <a:txBody>
                    <a:bodyPr/>
                    <a:lstStyle/>
                    <a:p>
                      <a:pPr algn="l" rtl="0" fontAlgn="b">
                        <a:buNone/>
                      </a:pPr>
                      <a:r>
                        <a:rPr lang="en-GB" sz="1000" b="0" i="0" u="none" strike="noStrike">
                          <a:solidFill>
                            <a:srgbClr val="FFFFFF"/>
                          </a:solidFill>
                          <a:effectLst/>
                          <a:latin typeface="Calibri" panose="020F0502020204030204" pitchFamily="34" charset="0"/>
                        </a:rPr>
                        <a:t>Date</a:t>
                      </a:r>
                    </a:p>
                  </a:txBody>
                  <a:tcPr marL="4649" marR="4649" marT="464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1359333173"/>
                  </a:ext>
                </a:extLst>
              </a:tr>
              <a:tr h="221952">
                <a:tc>
                  <a:txBody>
                    <a:bodyPr/>
                    <a:lstStyle/>
                    <a:p>
                      <a:pPr algn="l" rtl="0" fontAlgn="b">
                        <a:buNone/>
                      </a:pPr>
                      <a:endParaRPr lang="en-GB" sz="1000" b="0" i="0" u="none" strike="noStrike" dirty="0">
                        <a:solidFill>
                          <a:srgbClr val="000000"/>
                        </a:solidFill>
                        <a:effectLst/>
                        <a:latin typeface="Calibri"/>
                      </a:endParaRPr>
                    </a:p>
                  </a:txBody>
                  <a:tcPr marL="4649" marR="4649" marT="464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n-GB" sz="13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endParaRPr lang="en-GB" sz="13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b">
                        <a:buNone/>
                      </a:pPr>
                      <a:endParaRPr lang="en-GB" sz="1000" b="0" i="0" u="none" strike="noStrike" dirty="0">
                        <a:solidFill>
                          <a:srgbClr val="000000"/>
                        </a:solidFill>
                        <a:effectLst/>
                        <a:latin typeface="Calibri"/>
                      </a:endParaRPr>
                    </a:p>
                  </a:txBody>
                  <a:tcPr marL="4649" marR="4649" marT="464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33408569"/>
                  </a:ext>
                </a:extLst>
              </a:tr>
              <a:tr h="310733">
                <a:tc>
                  <a:txBody>
                    <a:bodyPr/>
                    <a:lstStyle/>
                    <a:p>
                      <a:pPr algn="l" fontAlgn="b">
                        <a:buNone/>
                      </a:pPr>
                      <a:r>
                        <a:rPr lang="en-GB" sz="900" b="0" i="0" u="none" strike="noStrike">
                          <a:solidFill>
                            <a:srgbClr val="000000"/>
                          </a:solidFill>
                          <a:effectLst/>
                          <a:latin typeface="Arial" panose="020B0604020202020204" pitchFamily="34" charset="0"/>
                        </a:rPr>
                        <a:t>West ECG</a:t>
                      </a:r>
                    </a:p>
                  </a:txBody>
                  <a:tcPr marL="4649" marR="4649" marT="464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panose="020B0604020202020204" pitchFamily="34" charset="0"/>
                        </a:rPr>
                        <a:t>YC16</a:t>
                      </a: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dirty="0">
                          <a:solidFill>
                            <a:srgbClr val="000000"/>
                          </a:solidFill>
                          <a:effectLst/>
                          <a:latin typeface="Arial" panose="020B0604020202020204" pitchFamily="34" charset="0"/>
                        </a:rPr>
                        <a:t>As part of fund rationalisation, the balance of YC16 was transferred to YC14 so that it could be closed</a:t>
                      </a: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b">
                        <a:buNone/>
                      </a:pPr>
                      <a:r>
                        <a:rPr lang="en-GB" sz="1000" b="0" i="0" u="none" strike="noStrike">
                          <a:solidFill>
                            <a:srgbClr val="000000"/>
                          </a:solidFill>
                          <a:effectLst/>
                          <a:latin typeface="Calibri" panose="020F0502020204030204" pitchFamily="34" charset="0"/>
                        </a:rPr>
                        <a:t>23.02.26</a:t>
                      </a:r>
                    </a:p>
                  </a:txBody>
                  <a:tcPr marL="4649" marR="4649" marT="464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11947100"/>
                  </a:ext>
                </a:extLst>
              </a:tr>
              <a:tr h="310733">
                <a:tc>
                  <a:txBody>
                    <a:bodyPr/>
                    <a:lstStyle/>
                    <a:p>
                      <a:pPr algn="l" fontAlgn="b">
                        <a:buNone/>
                      </a:pPr>
                      <a:r>
                        <a:rPr lang="en-GB" sz="900" b="0" i="0" u="none" strike="noStrike">
                          <a:solidFill>
                            <a:srgbClr val="000000"/>
                          </a:solidFill>
                          <a:effectLst/>
                          <a:latin typeface="Arial" panose="020B0604020202020204" pitchFamily="34" charset="0"/>
                        </a:rPr>
                        <a:t>Singleton Ward 8 Patients &amp; Staff</a:t>
                      </a:r>
                    </a:p>
                  </a:txBody>
                  <a:tcPr marL="4649" marR="4649" marT="464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panose="020B0604020202020204" pitchFamily="34" charset="0"/>
                        </a:rPr>
                        <a:t>YF19</a:t>
                      </a: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Ward 8 no longer exists, balance transferred to Y653 – Singleton General in order to close</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b">
                        <a:buNone/>
                      </a:pPr>
                      <a:r>
                        <a:rPr lang="en-GB" sz="1000" b="0" i="0" u="none" strike="noStrike">
                          <a:solidFill>
                            <a:srgbClr val="000000"/>
                          </a:solidFill>
                          <a:effectLst/>
                          <a:latin typeface="Calibri" panose="020F0502020204030204" pitchFamily="34" charset="0"/>
                        </a:rPr>
                        <a:t>25.02.26</a:t>
                      </a:r>
                    </a:p>
                  </a:txBody>
                  <a:tcPr marL="4649" marR="4649" marT="464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99624371"/>
                  </a:ext>
                </a:extLst>
              </a:tr>
              <a:tr h="325531">
                <a:tc>
                  <a:txBody>
                    <a:bodyPr/>
                    <a:lstStyle/>
                    <a:p>
                      <a:pPr algn="l" fontAlgn="b">
                        <a:buNone/>
                      </a:pPr>
                      <a:r>
                        <a:rPr lang="en-GB" sz="900" b="0" i="0" u="none" strike="noStrike">
                          <a:solidFill>
                            <a:srgbClr val="000000"/>
                          </a:solidFill>
                          <a:effectLst/>
                          <a:latin typeface="Arial" panose="020B0604020202020204" pitchFamily="34" charset="0"/>
                        </a:rPr>
                        <a:t>LPMHSS - Swansea</a:t>
                      </a:r>
                    </a:p>
                  </a:txBody>
                  <a:tcPr marL="4649" marR="4649" marT="464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panose="020B0604020202020204" pitchFamily="34" charset="0"/>
                        </a:rPr>
                        <a:t>YR49</a:t>
                      </a: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As part of fund rationalisation and utilisation of dormant funds, small balance has been transferred to YR17 in order to close</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b">
                        <a:buNone/>
                      </a:pPr>
                      <a:r>
                        <a:rPr lang="en-GB" sz="1000" b="0" i="0" u="none" strike="noStrike">
                          <a:solidFill>
                            <a:srgbClr val="000000"/>
                          </a:solidFill>
                          <a:effectLst/>
                          <a:latin typeface="Calibri" panose="020F0502020204030204" pitchFamily="34" charset="0"/>
                        </a:rPr>
                        <a:t>16.03.26</a:t>
                      </a:r>
                    </a:p>
                  </a:txBody>
                  <a:tcPr marL="4649" marR="4649" marT="464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89627958"/>
                  </a:ext>
                </a:extLst>
              </a:tr>
              <a:tr h="463634">
                <a:tc>
                  <a:txBody>
                    <a:bodyPr/>
                    <a:lstStyle/>
                    <a:p>
                      <a:pPr algn="l" fontAlgn="b">
                        <a:buNone/>
                      </a:pPr>
                      <a:r>
                        <a:rPr lang="en-GB" sz="900" b="0" i="0" u="none" strike="noStrike">
                          <a:solidFill>
                            <a:srgbClr val="000000"/>
                          </a:solidFill>
                          <a:effectLst/>
                          <a:latin typeface="Arial" panose="020B0604020202020204" pitchFamily="34" charset="0"/>
                        </a:rPr>
                        <a:t>West Post Grad Dental</a:t>
                      </a:r>
                    </a:p>
                  </a:txBody>
                  <a:tcPr marL="4649" marR="4649" marT="464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Y620</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As part of fund rationalistion and utilisation of dormant funds, the balance has been transferred to Y621 in order to make a purchase and close Y620 </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b">
                        <a:buNone/>
                      </a:pPr>
                      <a:r>
                        <a:rPr lang="en-GB" sz="1000" b="0" i="0" u="none" strike="noStrike">
                          <a:solidFill>
                            <a:srgbClr val="000000"/>
                          </a:solidFill>
                          <a:effectLst/>
                          <a:latin typeface="Calibri" panose="020F0502020204030204" pitchFamily="34" charset="0"/>
                        </a:rPr>
                        <a:t>16.03.26</a:t>
                      </a:r>
                    </a:p>
                  </a:txBody>
                  <a:tcPr marL="4649" marR="4649" marT="464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37747261"/>
                  </a:ext>
                </a:extLst>
              </a:tr>
              <a:tr h="463634">
                <a:tc>
                  <a:txBody>
                    <a:bodyPr/>
                    <a:lstStyle/>
                    <a:p>
                      <a:pPr algn="l" fontAlgn="b">
                        <a:buNone/>
                      </a:pPr>
                      <a:r>
                        <a:rPr lang="en-GB" sz="900" b="0" i="0" u="none" strike="noStrike">
                          <a:solidFill>
                            <a:srgbClr val="000000"/>
                          </a:solidFill>
                          <a:effectLst/>
                          <a:latin typeface="Arial" panose="020B0604020202020204" pitchFamily="34" charset="0"/>
                        </a:rPr>
                        <a:t>EMRTS &amp; ACCTS Charitable Fund </a:t>
                      </a:r>
                    </a:p>
                  </a:txBody>
                  <a:tcPr marL="4649" marR="4649" marT="464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Y634 </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Fund set up in October 2024 but has had no activity. Service has no current plans to fundraise, agreed to close for now and re-opened should donations be received</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b">
                        <a:buNone/>
                      </a:pPr>
                      <a:r>
                        <a:rPr lang="en-GB" sz="1000" b="0" i="0" u="none" strike="noStrike">
                          <a:solidFill>
                            <a:srgbClr val="000000"/>
                          </a:solidFill>
                          <a:effectLst/>
                          <a:latin typeface="Calibri" panose="020F0502020204030204" pitchFamily="34" charset="0"/>
                        </a:rPr>
                        <a:t>23.03.26</a:t>
                      </a:r>
                    </a:p>
                  </a:txBody>
                  <a:tcPr marL="4649" marR="4649" marT="464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45641391"/>
                  </a:ext>
                </a:extLst>
              </a:tr>
              <a:tr h="463634">
                <a:tc>
                  <a:txBody>
                    <a:bodyPr/>
                    <a:lstStyle/>
                    <a:p>
                      <a:pPr algn="l" fontAlgn="b">
                        <a:buNone/>
                      </a:pPr>
                      <a:r>
                        <a:rPr lang="en-GB" sz="900" b="0" i="0" u="none" strike="noStrike">
                          <a:solidFill>
                            <a:srgbClr val="000000"/>
                          </a:solidFill>
                          <a:effectLst/>
                          <a:latin typeface="Arial" panose="020B0604020202020204" pitchFamily="34" charset="0"/>
                        </a:rPr>
                        <a:t>Ken Holbrook Thomas Legacy (Rest)</a:t>
                      </a:r>
                    </a:p>
                  </a:txBody>
                  <a:tcPr marL="4649" marR="4649" marT="464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YB55</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Transferred the balance of YB55 to YB50 - SeaRAD (SBU Radiotherapy Research Fellow Fund) to spend on Research fellow as approved by CFC, and then close YB55</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b">
                        <a:buNone/>
                      </a:pPr>
                      <a:r>
                        <a:rPr lang="en-GB" sz="1000" b="0" i="0" u="none" strike="noStrike">
                          <a:solidFill>
                            <a:srgbClr val="000000"/>
                          </a:solidFill>
                          <a:effectLst/>
                          <a:latin typeface="Calibri" panose="020F0502020204030204" pitchFamily="34" charset="0"/>
                        </a:rPr>
                        <a:t>23.03.26</a:t>
                      </a:r>
                    </a:p>
                  </a:txBody>
                  <a:tcPr marL="4649" marR="4649" marT="464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43943426"/>
                  </a:ext>
                </a:extLst>
              </a:tr>
              <a:tr h="310733">
                <a:tc>
                  <a:txBody>
                    <a:bodyPr/>
                    <a:lstStyle/>
                    <a:p>
                      <a:pPr algn="l" fontAlgn="b">
                        <a:buNone/>
                      </a:pPr>
                      <a:r>
                        <a:rPr lang="en-GB" sz="900" b="0" i="0" u="none" strike="noStrike">
                          <a:solidFill>
                            <a:srgbClr val="000000"/>
                          </a:solidFill>
                          <a:effectLst/>
                          <a:latin typeface="Arial" panose="020B0604020202020204" pitchFamily="34" charset="0"/>
                        </a:rPr>
                        <a:t>West Mr Emery Gynaecology</a:t>
                      </a:r>
                    </a:p>
                  </a:txBody>
                  <a:tcPr marL="4649" marR="4649" marT="464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panose="020B0604020202020204" pitchFamily="34" charset="0"/>
                        </a:rPr>
                        <a:t>YH04</a:t>
                      </a: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As part of fund rationalisation, the balance of YH04 was transferred to YH07 in order for the fund to be closed</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b">
                        <a:buNone/>
                      </a:pPr>
                      <a:r>
                        <a:rPr lang="en-GB" sz="1000" b="0" i="0" u="none" strike="noStrike">
                          <a:solidFill>
                            <a:srgbClr val="000000"/>
                          </a:solidFill>
                          <a:effectLst/>
                          <a:latin typeface="Calibri" panose="020F0502020204030204" pitchFamily="34" charset="0"/>
                        </a:rPr>
                        <a:t>09.04.26</a:t>
                      </a:r>
                    </a:p>
                  </a:txBody>
                  <a:tcPr marL="4649" marR="4649" marT="464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69968862"/>
                  </a:ext>
                </a:extLst>
              </a:tr>
              <a:tr h="310733">
                <a:tc>
                  <a:txBody>
                    <a:bodyPr/>
                    <a:lstStyle/>
                    <a:p>
                      <a:pPr algn="l" fontAlgn="b">
                        <a:buNone/>
                      </a:pPr>
                      <a:r>
                        <a:rPr lang="en-GB" sz="900" b="0" i="0" u="none" strike="noStrike">
                          <a:solidFill>
                            <a:srgbClr val="000000"/>
                          </a:solidFill>
                          <a:effectLst/>
                          <a:latin typeface="Arial" panose="020B0604020202020204" pitchFamily="34" charset="0"/>
                        </a:rPr>
                        <a:t>NHS Charities Together Stage 3 (rest) </a:t>
                      </a:r>
                    </a:p>
                  </a:txBody>
                  <a:tcPr marL="4649" marR="4649" marT="464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Y662</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Fund was created for stage 3 NHSCT monies received.  Fund have been fully utilised and is no longer required</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b">
                        <a:buNone/>
                      </a:pPr>
                      <a:r>
                        <a:rPr lang="en-GB" sz="1000" b="0" i="0" u="none" strike="noStrike">
                          <a:solidFill>
                            <a:srgbClr val="000000"/>
                          </a:solidFill>
                          <a:effectLst/>
                          <a:latin typeface="Calibri" panose="020F0502020204030204" pitchFamily="34" charset="0"/>
                        </a:rPr>
                        <a:t>13.04.26</a:t>
                      </a:r>
                    </a:p>
                  </a:txBody>
                  <a:tcPr marL="4649" marR="4649" marT="464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37540447"/>
                  </a:ext>
                </a:extLst>
              </a:tr>
              <a:tr h="310733">
                <a:tc>
                  <a:txBody>
                    <a:bodyPr/>
                    <a:lstStyle/>
                    <a:p>
                      <a:pPr algn="l" fontAlgn="b">
                        <a:buNone/>
                      </a:pPr>
                      <a:r>
                        <a:rPr lang="en-GB" sz="900" b="0" i="0" u="none" strike="noStrike">
                          <a:solidFill>
                            <a:srgbClr val="000000"/>
                          </a:solidFill>
                          <a:effectLst/>
                          <a:latin typeface="Arial" panose="020B0604020202020204" pitchFamily="34" charset="0"/>
                        </a:rPr>
                        <a:t>West Gynaecology</a:t>
                      </a:r>
                    </a:p>
                  </a:txBody>
                  <a:tcPr marL="4649" marR="4649" marT="464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YH07</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As part of fund rationalisation within the service, the balance of the fund was transferred to YH43 in order to close</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b">
                        <a:buNone/>
                      </a:pPr>
                      <a:r>
                        <a:rPr lang="en-GB" sz="1000" b="0" i="0" u="none" strike="noStrike">
                          <a:solidFill>
                            <a:srgbClr val="000000"/>
                          </a:solidFill>
                          <a:effectLst/>
                          <a:latin typeface="Calibri" panose="020F0502020204030204" pitchFamily="34" charset="0"/>
                        </a:rPr>
                        <a:t>28.04.26</a:t>
                      </a:r>
                    </a:p>
                  </a:txBody>
                  <a:tcPr marL="4649" marR="4649" marT="464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75243024"/>
                  </a:ext>
                </a:extLst>
              </a:tr>
              <a:tr h="310733">
                <a:tc>
                  <a:txBody>
                    <a:bodyPr/>
                    <a:lstStyle/>
                    <a:p>
                      <a:pPr algn="l" fontAlgn="b">
                        <a:buNone/>
                      </a:pPr>
                      <a:r>
                        <a:rPr lang="en-GB" sz="900" b="0" i="0" u="none" strike="noStrike">
                          <a:solidFill>
                            <a:srgbClr val="000000"/>
                          </a:solidFill>
                          <a:effectLst/>
                          <a:latin typeface="Arial" panose="020B0604020202020204" pitchFamily="34" charset="0"/>
                        </a:rPr>
                        <a:t>West Higher Surgical Trainees</a:t>
                      </a:r>
                    </a:p>
                  </a:txBody>
                  <a:tcPr marL="4649" marR="4649" marT="464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YE22</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As part of fund rationalisation, the balance of the fund was transferred to YK17 in order to close</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b">
                        <a:buNone/>
                      </a:pPr>
                      <a:r>
                        <a:rPr lang="en-GB" sz="1000" b="0" i="0" u="none" strike="noStrike">
                          <a:solidFill>
                            <a:srgbClr val="000000"/>
                          </a:solidFill>
                          <a:effectLst/>
                          <a:latin typeface="Calibri" panose="020F0502020204030204" pitchFamily="34" charset="0"/>
                        </a:rPr>
                        <a:t>28.04.26</a:t>
                      </a:r>
                    </a:p>
                  </a:txBody>
                  <a:tcPr marL="4649" marR="4649" marT="464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86066686"/>
                  </a:ext>
                </a:extLst>
              </a:tr>
              <a:tr h="167697">
                <a:tc>
                  <a:txBody>
                    <a:bodyPr/>
                    <a:lstStyle/>
                    <a:p>
                      <a:pPr algn="l" fontAlgn="b">
                        <a:buNone/>
                      </a:pPr>
                      <a:r>
                        <a:rPr lang="en-GB" sz="900" b="0" i="0" u="none" strike="noStrike">
                          <a:solidFill>
                            <a:srgbClr val="000000"/>
                          </a:solidFill>
                          <a:effectLst/>
                          <a:latin typeface="Arial" panose="020B0604020202020204" pitchFamily="34" charset="0"/>
                        </a:rPr>
                        <a:t>West Post Grad Hospitality </a:t>
                      </a:r>
                    </a:p>
                  </a:txBody>
                  <a:tcPr marL="4649" marR="4649" marT="464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Y621</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Fund has been utilised and is no longer required</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b">
                        <a:buNone/>
                      </a:pPr>
                      <a:r>
                        <a:rPr lang="en-GB" sz="1000" b="0" i="0" u="none" strike="noStrike">
                          <a:solidFill>
                            <a:srgbClr val="000000"/>
                          </a:solidFill>
                          <a:effectLst/>
                          <a:latin typeface="Calibri" panose="020F0502020204030204" pitchFamily="34" charset="0"/>
                        </a:rPr>
                        <a:t>07.05.26</a:t>
                      </a:r>
                    </a:p>
                  </a:txBody>
                  <a:tcPr marL="4649" marR="4649" marT="464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8028164"/>
                  </a:ext>
                </a:extLst>
              </a:tr>
              <a:tr h="310733">
                <a:tc>
                  <a:txBody>
                    <a:bodyPr/>
                    <a:lstStyle/>
                    <a:p>
                      <a:pPr algn="l" fontAlgn="b">
                        <a:buNone/>
                      </a:pPr>
                      <a:r>
                        <a:rPr lang="en-GB" sz="900" b="0" i="0" u="none" strike="noStrike">
                          <a:solidFill>
                            <a:srgbClr val="000000"/>
                          </a:solidFill>
                          <a:effectLst/>
                          <a:latin typeface="Arial" panose="020B0604020202020204" pitchFamily="34" charset="0"/>
                        </a:rPr>
                        <a:t>Ward F (Adult) Mental Health NPTH</a:t>
                      </a:r>
                    </a:p>
                  </a:txBody>
                  <a:tcPr marL="4649" marR="4649" marT="464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YR37</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Arial"/>
                        </a:rPr>
                        <a:t>As part of fund rationalisation, the very small balance was transferred to YR18 – Patients Council in order to close</a:t>
                      </a:r>
                      <a:endParaRPr lang="en-GB" sz="900" b="0" i="0" u="none" strike="noStrike" dirty="0">
                        <a:solidFill>
                          <a:srgbClr val="000000"/>
                        </a:solidFill>
                        <a:effectLst/>
                        <a:latin typeface="Arial"/>
                      </a:endParaRPr>
                    </a:p>
                  </a:txBody>
                  <a:tcPr marL="4649" marR="4649" marT="46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b">
                        <a:buNone/>
                      </a:pPr>
                      <a:r>
                        <a:rPr lang="en-GB" sz="1000" b="0" i="0" u="none" strike="noStrike" dirty="0">
                          <a:solidFill>
                            <a:srgbClr val="000000"/>
                          </a:solidFill>
                          <a:effectLst/>
                          <a:latin typeface="Calibri" panose="020F0502020204030204" pitchFamily="34" charset="0"/>
                        </a:rPr>
                        <a:t>21.05.26</a:t>
                      </a:r>
                    </a:p>
                  </a:txBody>
                  <a:tcPr marL="4649" marR="4649" marT="464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2674180"/>
                  </a:ext>
                </a:extLst>
              </a:tr>
            </a:tbl>
          </a:graphicData>
        </a:graphic>
      </p:graphicFrame>
    </p:spTree>
    <p:extLst>
      <p:ext uri="{BB962C8B-B14F-4D97-AF65-F5344CB8AC3E}">
        <p14:creationId xmlns:p14="http://schemas.microsoft.com/office/powerpoint/2010/main" val="3179672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600784-C760-3E36-90CC-7C89F9A63FA1}"/>
            </a:ext>
          </a:extLst>
        </p:cNvPr>
        <p:cNvGrpSpPr/>
        <p:nvPr/>
      </p:nvGrpSpPr>
      <p:grpSpPr>
        <a:xfrm>
          <a:off x="0" y="0"/>
          <a:ext cx="0" cy="0"/>
          <a:chOff x="0" y="0"/>
          <a:chExt cx="0" cy="0"/>
        </a:xfrm>
      </p:grpSpPr>
      <p:sp>
        <p:nvSpPr>
          <p:cNvPr id="4" name="Subtitle 2">
            <a:extLst>
              <a:ext uri="{FF2B5EF4-FFF2-40B4-BE49-F238E27FC236}">
                <a16:creationId xmlns:a16="http://schemas.microsoft.com/office/drawing/2014/main" id="{78ED9D11-AB61-0F75-DC65-83446CA4A024}"/>
              </a:ext>
            </a:extLst>
          </p:cNvPr>
          <p:cNvSpPr txBox="1">
            <a:spLocks/>
          </p:cNvSpPr>
          <p:nvPr/>
        </p:nvSpPr>
        <p:spPr>
          <a:xfrm>
            <a:off x="101465" y="115401"/>
            <a:ext cx="9703072" cy="328789"/>
          </a:xfrm>
          <a:prstGeom prst="rect">
            <a:avLst/>
          </a:prstGeom>
          <a:gradFill>
            <a:gsLst>
              <a:gs pos="0">
                <a:srgbClr val="2D5991"/>
              </a:gs>
              <a:gs pos="74000">
                <a:srgbClr val="2D5991"/>
              </a:gs>
              <a:gs pos="100000">
                <a:srgbClr val="CFAC87"/>
              </a:gs>
            </a:gsLst>
            <a:lin ang="0" scaled="1"/>
          </a:gradFill>
        </p:spPr>
        <p:txBody>
          <a:bodyPr vert="horz" lIns="60365" tIns="30183" rIns="60365" bIns="30183"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63" cap="small" spc="198">
                <a:solidFill>
                  <a:schemeClr val="bg1"/>
                </a:solidFill>
                <a:latin typeface="Verdana" panose="020B0604030504040204" pitchFamily="34" charset="0"/>
                <a:ea typeface="Verdana" panose="020B0604030504040204" pitchFamily="34" charset="0"/>
                <a:cs typeface="Verdana" panose="020B0604030504040204" pitchFamily="34" charset="0"/>
              </a:rPr>
              <a:t>FUND BALANCES </a:t>
            </a:r>
          </a:p>
        </p:txBody>
      </p:sp>
      <p:sp>
        <p:nvSpPr>
          <p:cNvPr id="8" name="Rounded Rectangle 7">
            <a:extLst>
              <a:ext uri="{FF2B5EF4-FFF2-40B4-BE49-F238E27FC236}">
                <a16:creationId xmlns:a16="http://schemas.microsoft.com/office/drawing/2014/main" id="{5980D01D-8535-185D-5B2C-929EF3DA6D98}"/>
              </a:ext>
            </a:extLst>
          </p:cNvPr>
          <p:cNvSpPr/>
          <p:nvPr/>
        </p:nvSpPr>
        <p:spPr>
          <a:xfrm>
            <a:off x="104776" y="624865"/>
            <a:ext cx="9614784" cy="1035512"/>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a:solidFill>
                  <a:schemeClr val="bg2">
                    <a:lumMod val="50000"/>
                  </a:schemeClr>
                </a:solidFill>
              </a:rPr>
              <a:t>Overall fund balances have increased by £</a:t>
            </a:r>
            <a:r>
              <a:rPr lang="en-GB" b="1" dirty="0">
                <a:solidFill>
                  <a:schemeClr val="bg2">
                    <a:lumMod val="50000"/>
                  </a:schemeClr>
                </a:solidFill>
              </a:rPr>
              <a:t>0.331m </a:t>
            </a:r>
            <a:r>
              <a:rPr lang="en-GB" b="1">
                <a:solidFill>
                  <a:schemeClr val="bg2">
                    <a:lumMod val="50000"/>
                  </a:schemeClr>
                </a:solidFill>
              </a:rPr>
              <a:t>this financial year to date. The main movements are an increase in the investments, fixed term </a:t>
            </a:r>
            <a:r>
              <a:rPr lang="en-GB" b="1" dirty="0">
                <a:solidFill>
                  <a:schemeClr val="bg2">
                    <a:lumMod val="50000"/>
                  </a:schemeClr>
                </a:solidFill>
              </a:rPr>
              <a:t>deposits and a decrease in debtors</a:t>
            </a:r>
            <a:r>
              <a:rPr lang="en-GB" b="1">
                <a:solidFill>
                  <a:schemeClr val="bg2">
                    <a:lumMod val="50000"/>
                  </a:schemeClr>
                </a:solidFill>
              </a:rPr>
              <a:t>. There was also a decrease in cash held and </a:t>
            </a:r>
            <a:r>
              <a:rPr lang="en-GB" b="1" dirty="0">
                <a:solidFill>
                  <a:schemeClr val="bg2">
                    <a:lumMod val="50000"/>
                  </a:schemeClr>
                </a:solidFill>
              </a:rPr>
              <a:t>creditors</a:t>
            </a:r>
            <a:r>
              <a:rPr lang="en-GB" b="1">
                <a:solidFill>
                  <a:schemeClr val="bg2">
                    <a:lumMod val="50000"/>
                  </a:schemeClr>
                </a:solidFill>
              </a:rPr>
              <a:t>. </a:t>
            </a:r>
          </a:p>
        </p:txBody>
      </p:sp>
      <p:sp>
        <p:nvSpPr>
          <p:cNvPr id="9" name="Rounded Rectangle 8">
            <a:extLst>
              <a:ext uri="{FF2B5EF4-FFF2-40B4-BE49-F238E27FC236}">
                <a16:creationId xmlns:a16="http://schemas.microsoft.com/office/drawing/2014/main" id="{D5425F09-6423-CE3D-77AA-0E642E21C6A1}"/>
              </a:ext>
            </a:extLst>
          </p:cNvPr>
          <p:cNvSpPr/>
          <p:nvPr/>
        </p:nvSpPr>
        <p:spPr>
          <a:xfrm>
            <a:off x="196110" y="1832776"/>
            <a:ext cx="9155547" cy="4305785"/>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a:t>Investment vs Cash: Strategic Balance</a:t>
            </a:r>
            <a:endParaRPr lang="en-GB" sz="1300" b="1">
              <a:solidFill>
                <a:schemeClr val="tx1"/>
              </a:solidFill>
            </a:endParaRPr>
          </a:p>
        </p:txBody>
      </p:sp>
      <p:pic>
        <p:nvPicPr>
          <p:cNvPr id="3" name="Picture 2">
            <a:extLst>
              <a:ext uri="{FF2B5EF4-FFF2-40B4-BE49-F238E27FC236}">
                <a16:creationId xmlns:a16="http://schemas.microsoft.com/office/drawing/2014/main" id="{B07B5500-3B1A-FCB9-31C9-9FF13E26F102}"/>
              </a:ext>
            </a:extLst>
          </p:cNvPr>
          <p:cNvPicPr>
            <a:picLocks noChangeAspect="1"/>
          </p:cNvPicPr>
          <p:nvPr/>
        </p:nvPicPr>
        <p:blipFill>
          <a:blip r:embed="rId2"/>
          <a:stretch>
            <a:fillRect/>
          </a:stretch>
        </p:blipFill>
        <p:spPr>
          <a:xfrm>
            <a:off x="196109" y="6254484"/>
            <a:ext cx="1408582" cy="464367"/>
          </a:xfrm>
          <a:prstGeom prst="rect">
            <a:avLst/>
          </a:prstGeom>
        </p:spPr>
      </p:pic>
      <p:graphicFrame>
        <p:nvGraphicFramePr>
          <p:cNvPr id="13" name="Object 12">
            <a:extLst>
              <a:ext uri="{FF2B5EF4-FFF2-40B4-BE49-F238E27FC236}">
                <a16:creationId xmlns:a16="http://schemas.microsoft.com/office/drawing/2014/main" id="{8C974A24-A020-BC44-9951-D9924B83FB95}"/>
              </a:ext>
            </a:extLst>
          </p:cNvPr>
          <p:cNvGraphicFramePr>
            <a:graphicFrameLocks noChangeAspect="1"/>
          </p:cNvGraphicFramePr>
          <p:nvPr>
            <p:extLst>
              <p:ext uri="{D42A27DB-BD31-4B8C-83A1-F6EECF244321}">
                <p14:modId xmlns:p14="http://schemas.microsoft.com/office/powerpoint/2010/main" val="4145122529"/>
              </p:ext>
            </p:extLst>
          </p:nvPr>
        </p:nvGraphicFramePr>
        <p:xfrm>
          <a:off x="1416050" y="2122488"/>
          <a:ext cx="6699250" cy="3670300"/>
        </p:xfrm>
        <a:graphic>
          <a:graphicData uri="http://schemas.openxmlformats.org/presentationml/2006/ole">
            <mc:AlternateContent xmlns:mc="http://schemas.openxmlformats.org/markup-compatibility/2006">
              <mc:Choice xmlns:v="urn:schemas-microsoft-com:vml" Requires="v">
                <p:oleObj name="Worksheet" r:id="rId3" imgW="7057881" imgH="3867116" progId="Excel.Sheet.12">
                  <p:embed/>
                </p:oleObj>
              </mc:Choice>
              <mc:Fallback>
                <p:oleObj name="Worksheet" r:id="rId3" imgW="7057881" imgH="3867116" progId="Excel.Sheet.12">
                  <p:embed/>
                  <p:pic>
                    <p:nvPicPr>
                      <p:cNvPr id="13" name="Object 12">
                        <a:extLst>
                          <a:ext uri="{FF2B5EF4-FFF2-40B4-BE49-F238E27FC236}">
                            <a16:creationId xmlns:a16="http://schemas.microsoft.com/office/drawing/2014/main" id="{8C974A24-A020-BC44-9951-D9924B83FB95}"/>
                          </a:ext>
                        </a:extLst>
                      </p:cNvPr>
                      <p:cNvPicPr/>
                      <p:nvPr/>
                    </p:nvPicPr>
                    <p:blipFill>
                      <a:blip r:embed="rId4"/>
                      <a:stretch>
                        <a:fillRect/>
                      </a:stretch>
                    </p:blipFill>
                    <p:spPr>
                      <a:xfrm>
                        <a:off x="1416050" y="2122488"/>
                        <a:ext cx="6699250" cy="3670300"/>
                      </a:xfrm>
                      <a:prstGeom prst="rect">
                        <a:avLst/>
                      </a:prstGeom>
                    </p:spPr>
                  </p:pic>
                </p:oleObj>
              </mc:Fallback>
            </mc:AlternateContent>
          </a:graphicData>
        </a:graphic>
      </p:graphicFrame>
      <p:sp>
        <p:nvSpPr>
          <p:cNvPr id="2" name="TextBox 22">
            <a:extLst>
              <a:ext uri="{FF2B5EF4-FFF2-40B4-BE49-F238E27FC236}">
                <a16:creationId xmlns:a16="http://schemas.microsoft.com/office/drawing/2014/main" id="{45D821E8-82FE-A0A0-24FE-92D909533C59}"/>
              </a:ext>
            </a:extLst>
          </p:cNvPr>
          <p:cNvSpPr txBox="1">
            <a:spLocks noChangeArrowheads="1"/>
          </p:cNvSpPr>
          <p:nvPr/>
        </p:nvSpPr>
        <p:spPr bwMode="auto">
          <a:xfrm>
            <a:off x="8970000" y="165375"/>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12</a:t>
            </a:r>
          </a:p>
        </p:txBody>
      </p:sp>
    </p:spTree>
    <p:extLst>
      <p:ext uri="{BB962C8B-B14F-4D97-AF65-F5344CB8AC3E}">
        <p14:creationId xmlns:p14="http://schemas.microsoft.com/office/powerpoint/2010/main" val="351338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60431" y="893306"/>
            <a:ext cx="7759337" cy="1200329"/>
          </a:xfrm>
          <a:prstGeom prst="rect">
            <a:avLst/>
          </a:prstGeom>
          <a:noFill/>
        </p:spPr>
        <p:txBody>
          <a:bodyPr wrap="square">
            <a:spAutoFit/>
          </a:bodyPr>
          <a:lstStyle/>
          <a:p>
            <a:r>
              <a:rPr dirty="0"/>
              <a:t>• Cash balances held to support monthly payment runs</a:t>
            </a:r>
            <a:r>
              <a:rPr lang="en-GB" dirty="0"/>
              <a:t>.</a:t>
            </a:r>
            <a:endParaRPr dirty="0"/>
          </a:p>
          <a:p>
            <a:r>
              <a:rPr dirty="0"/>
              <a:t>• Consistent surplus cash above operational requirements of £</a:t>
            </a:r>
            <a:r>
              <a:rPr lang="en-GB" dirty="0"/>
              <a:t>0.4-£0.8m.</a:t>
            </a:r>
            <a:endParaRPr dirty="0"/>
          </a:p>
          <a:p>
            <a:r>
              <a:rPr dirty="0"/>
              <a:t>• Surplus funds placed</a:t>
            </a:r>
            <a:r>
              <a:rPr lang="en-GB" dirty="0"/>
              <a:t> into </a:t>
            </a:r>
            <a:r>
              <a:rPr dirty="0"/>
              <a:t>short-term 1-month</a:t>
            </a:r>
            <a:r>
              <a:rPr lang="en-GB" dirty="0"/>
              <a:t> </a:t>
            </a:r>
            <a:r>
              <a:rPr dirty="0"/>
              <a:t>deposits</a:t>
            </a:r>
            <a:r>
              <a:rPr lang="en-GB" dirty="0"/>
              <a:t> with c. 4% interest.</a:t>
            </a:r>
          </a:p>
          <a:p>
            <a:r>
              <a:rPr lang="en-GB" dirty="0"/>
              <a:t>• Remaining surplus funds held in regular accounts (1.25% interest).</a:t>
            </a:r>
          </a:p>
        </p:txBody>
      </p:sp>
      <p:graphicFrame>
        <p:nvGraphicFramePr>
          <p:cNvPr id="6" name="Chart 5">
            <a:extLst>
              <a:ext uri="{FF2B5EF4-FFF2-40B4-BE49-F238E27FC236}">
                <a16:creationId xmlns:a16="http://schemas.microsoft.com/office/drawing/2014/main" id="{78A65183-7593-D2AA-2961-1BAF07AD36A8}"/>
              </a:ext>
            </a:extLst>
          </p:cNvPr>
          <p:cNvGraphicFramePr>
            <a:graphicFrameLocks/>
          </p:cNvGraphicFramePr>
          <p:nvPr>
            <p:extLst>
              <p:ext uri="{D42A27DB-BD31-4B8C-83A1-F6EECF244321}">
                <p14:modId xmlns:p14="http://schemas.microsoft.com/office/powerpoint/2010/main" val="1058620444"/>
              </p:ext>
            </p:extLst>
          </p:nvPr>
        </p:nvGraphicFramePr>
        <p:xfrm>
          <a:off x="1597141" y="2329485"/>
          <a:ext cx="6194426" cy="33401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59CD6DC4-CD70-8908-D0B8-A43C4256EF0E}"/>
              </a:ext>
            </a:extLst>
          </p:cNvPr>
          <p:cNvSpPr txBox="1"/>
          <p:nvPr/>
        </p:nvSpPr>
        <p:spPr>
          <a:xfrm>
            <a:off x="814686" y="5840515"/>
            <a:ext cx="7759337" cy="923330"/>
          </a:xfrm>
          <a:prstGeom prst="rect">
            <a:avLst/>
          </a:prstGeom>
          <a:noFill/>
        </p:spPr>
        <p:txBody>
          <a:bodyPr wrap="square">
            <a:spAutoFit/>
          </a:bodyPr>
          <a:lstStyle/>
          <a:p>
            <a:r>
              <a:rPr lang="en-GB" dirty="0"/>
              <a:t>Cash balances are sufficient to meet operational needs, with surplus creating the need to optimise the funds currently held outside the investment portfolio.</a:t>
            </a:r>
          </a:p>
          <a:p>
            <a:endParaRPr dirty="0">
              <a:highlight>
                <a:srgbClr val="FFFF00"/>
              </a:highlight>
            </a:endParaRPr>
          </a:p>
        </p:txBody>
      </p:sp>
      <p:grpSp>
        <p:nvGrpSpPr>
          <p:cNvPr id="5" name="Group 4">
            <a:extLst>
              <a:ext uri="{FF2B5EF4-FFF2-40B4-BE49-F238E27FC236}">
                <a16:creationId xmlns:a16="http://schemas.microsoft.com/office/drawing/2014/main" id="{1A429071-878C-D0B1-AD5F-E96C3CD948E3}"/>
              </a:ext>
            </a:extLst>
          </p:cNvPr>
          <p:cNvGrpSpPr/>
          <p:nvPr/>
        </p:nvGrpSpPr>
        <p:grpSpPr>
          <a:xfrm>
            <a:off x="0" y="94154"/>
            <a:ext cx="9906000" cy="628222"/>
            <a:chOff x="681038" y="94155"/>
            <a:chExt cx="9906000" cy="628222"/>
          </a:xfrm>
        </p:grpSpPr>
        <p:sp>
          <p:nvSpPr>
            <p:cNvPr id="7" name="Subtitle 2">
              <a:extLst>
                <a:ext uri="{FF2B5EF4-FFF2-40B4-BE49-F238E27FC236}">
                  <a16:creationId xmlns:a16="http://schemas.microsoft.com/office/drawing/2014/main" id="{0E4DCF31-A920-4FF7-2CEF-66544EE95321}"/>
                </a:ext>
              </a:extLst>
            </p:cNvPr>
            <p:cNvSpPr txBox="1">
              <a:spLocks/>
            </p:cNvSpPr>
            <p:nvPr/>
          </p:nvSpPr>
          <p:spPr>
            <a:xfrm>
              <a:off x="681038" y="94155"/>
              <a:ext cx="9906000" cy="628222"/>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solidFill>
                    <a:schemeClr val="bg1"/>
                  </a:solidFill>
                </a:rPr>
                <a:t>CHARITABLE FUNDS CASH &amp; LIQUIDITY OVERVIEW</a:t>
              </a:r>
              <a:endParaRPr lang="en-GB" sz="32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Box 22">
              <a:extLst>
                <a:ext uri="{FF2B5EF4-FFF2-40B4-BE49-F238E27FC236}">
                  <a16:creationId xmlns:a16="http://schemas.microsoft.com/office/drawing/2014/main" id="{65884582-605E-266B-F517-3084C4D711BC}"/>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13</a:t>
              </a: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38201" y="1094982"/>
            <a:ext cx="4265270" cy="1477328"/>
          </a:xfrm>
          <a:prstGeom prst="rect">
            <a:avLst/>
          </a:prstGeom>
          <a:noFill/>
        </p:spPr>
        <p:txBody>
          <a:bodyPr wrap="none">
            <a:spAutoFit/>
          </a:bodyPr>
          <a:lstStyle/>
          <a:p>
            <a:r>
              <a:rPr b="1" dirty="0"/>
              <a:t>Maintain / Increase Cash &amp; Deposits</a:t>
            </a:r>
          </a:p>
          <a:p>
            <a:r>
              <a:rPr dirty="0"/>
              <a:t>✅ High liquidity for payment runs</a:t>
            </a:r>
          </a:p>
          <a:p>
            <a:r>
              <a:rPr dirty="0"/>
              <a:t>✅ Stable, predictable returns (deposits)</a:t>
            </a:r>
          </a:p>
          <a:p>
            <a:r>
              <a:rPr dirty="0"/>
              <a:t>❌ Lower returns vs investments</a:t>
            </a:r>
          </a:p>
          <a:p>
            <a:r>
              <a:rPr dirty="0"/>
              <a:t>❌ Opportunity cost of holding excess cash</a:t>
            </a:r>
          </a:p>
        </p:txBody>
      </p:sp>
      <p:sp>
        <p:nvSpPr>
          <p:cNvPr id="4" name="TextBox 3"/>
          <p:cNvSpPr txBox="1"/>
          <p:nvPr/>
        </p:nvSpPr>
        <p:spPr>
          <a:xfrm>
            <a:off x="5410202" y="1100643"/>
            <a:ext cx="4086375" cy="1477328"/>
          </a:xfrm>
          <a:prstGeom prst="rect">
            <a:avLst/>
          </a:prstGeom>
          <a:noFill/>
        </p:spPr>
        <p:txBody>
          <a:bodyPr wrap="none">
            <a:spAutoFit/>
          </a:bodyPr>
          <a:lstStyle/>
          <a:p>
            <a:r>
              <a:rPr b="1" dirty="0"/>
              <a:t>Retain Funds in Investment Portfolio</a:t>
            </a:r>
          </a:p>
          <a:p>
            <a:r>
              <a:rPr dirty="0"/>
              <a:t>✅ Potential for higher long-term returns</a:t>
            </a:r>
          </a:p>
          <a:p>
            <a:r>
              <a:rPr dirty="0"/>
              <a:t>✅ Supports capital growth</a:t>
            </a:r>
          </a:p>
          <a:p>
            <a:r>
              <a:rPr dirty="0"/>
              <a:t>❌ Reduced liquidity</a:t>
            </a:r>
          </a:p>
          <a:p>
            <a:r>
              <a:rPr dirty="0"/>
              <a:t>❌ Exposure to market volatility</a:t>
            </a:r>
          </a:p>
        </p:txBody>
      </p:sp>
      <p:sp>
        <p:nvSpPr>
          <p:cNvPr id="5" name="TextBox 4"/>
          <p:cNvSpPr txBox="1"/>
          <p:nvPr/>
        </p:nvSpPr>
        <p:spPr>
          <a:xfrm>
            <a:off x="877389" y="2749281"/>
            <a:ext cx="8229600" cy="3970318"/>
          </a:xfrm>
          <a:prstGeom prst="rect">
            <a:avLst/>
          </a:prstGeom>
          <a:noFill/>
        </p:spPr>
        <p:txBody>
          <a:bodyPr wrap="square" lIns="91440" tIns="45720" rIns="91440" bIns="45720" anchor="t">
            <a:spAutoFit/>
          </a:bodyPr>
          <a:lstStyle/>
          <a:p>
            <a:r>
              <a:rPr lang="en-GB" dirty="0"/>
              <a:t>• £55k quarterly drawdown from investment portfolio (capital + income) reducing long-term fund value.</a:t>
            </a:r>
          </a:p>
          <a:p>
            <a:r>
              <a:rPr lang="en-GB" dirty="0"/>
              <a:t>• </a:t>
            </a:r>
            <a:r>
              <a:rPr dirty="0"/>
              <a:t>Surplus cash suggests scope to reduce drawdowns</a:t>
            </a:r>
            <a:r>
              <a:rPr lang="en-GB" dirty="0"/>
              <a:t>.</a:t>
            </a:r>
            <a:endParaRPr lang="en-US" dirty="0"/>
          </a:p>
          <a:p>
            <a:r>
              <a:rPr lang="en-GB" dirty="0"/>
              <a:t>• </a:t>
            </a:r>
            <a:r>
              <a:rPr dirty="0"/>
              <a:t>Trade-off between liquidity certainty and </a:t>
            </a:r>
            <a:r>
              <a:rPr dirty="0" err="1"/>
              <a:t>maximising</a:t>
            </a:r>
            <a:r>
              <a:rPr dirty="0"/>
              <a:t> investment returns. </a:t>
            </a:r>
            <a:endParaRPr lang="en-GB" dirty="0"/>
          </a:p>
          <a:p>
            <a:r>
              <a:rPr lang="en-GB" dirty="0"/>
              <a:t>• </a:t>
            </a:r>
            <a:r>
              <a:rPr dirty="0"/>
              <a:t>Neither investment returns nor deposit rates are guaranteed</a:t>
            </a:r>
            <a:r>
              <a:rPr lang="en-GB" dirty="0"/>
              <a:t>. </a:t>
            </a:r>
          </a:p>
          <a:p>
            <a:r>
              <a:rPr lang="en-GB" dirty="0"/>
              <a:t>• Note previous sensitivity analysis on drawdown sustainability performed by Brewin Dolphin (paper 2.1 June 2025 CFC Meeting).</a:t>
            </a:r>
          </a:p>
          <a:p>
            <a:r>
              <a:rPr lang="en-GB" dirty="0"/>
              <a:t>• Recent reduction in overheads charge to 6% to cover actual not budgeted costs means investment drawdowns may be utilised to cover any shortfall (through the core costs fund).</a:t>
            </a:r>
          </a:p>
          <a:p>
            <a:endParaRPr b="1" dirty="0"/>
          </a:p>
          <a:p>
            <a:r>
              <a:rPr b="1" dirty="0"/>
              <a:t>The Committee is asked to consider whether the current level of cash drawdown and reserves represents an appropriate balance between short-term liquidity needs and preserving long-term value.</a:t>
            </a:r>
            <a:endParaRPr b="1" dirty="0">
              <a:ea typeface="Calibri"/>
              <a:cs typeface="Calibri"/>
            </a:endParaRPr>
          </a:p>
        </p:txBody>
      </p:sp>
      <p:sp>
        <p:nvSpPr>
          <p:cNvPr id="6" name="Subtitle 2">
            <a:extLst>
              <a:ext uri="{FF2B5EF4-FFF2-40B4-BE49-F238E27FC236}">
                <a16:creationId xmlns:a16="http://schemas.microsoft.com/office/drawing/2014/main" id="{A5A0CB31-AB47-8AEE-A5E6-95D7B403C716}"/>
              </a:ext>
            </a:extLst>
          </p:cNvPr>
          <p:cNvSpPr txBox="1">
            <a:spLocks/>
          </p:cNvSpPr>
          <p:nvPr/>
        </p:nvSpPr>
        <p:spPr>
          <a:xfrm>
            <a:off x="101464" y="173737"/>
            <a:ext cx="9703072" cy="599170"/>
          </a:xfrm>
          <a:prstGeom prst="rect">
            <a:avLst/>
          </a:prstGeom>
          <a:gradFill>
            <a:gsLst>
              <a:gs pos="0">
                <a:srgbClr val="2D5991"/>
              </a:gs>
              <a:gs pos="74000">
                <a:srgbClr val="2D5991"/>
              </a:gs>
              <a:gs pos="100000">
                <a:srgbClr val="CFAC87"/>
              </a:gs>
            </a:gsLst>
            <a:lin ang="0" scaled="1"/>
          </a:gradFill>
        </p:spPr>
        <p:txBody>
          <a:bodyPr vert="horz" lIns="60365" tIns="30183" rIns="60365" bIns="30183"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solidFill>
                  <a:schemeClr val="bg1"/>
                </a:solidFill>
              </a:rPr>
              <a:t>INVESTMENT VS CASH: STRATEGIC BALANCE</a:t>
            </a:r>
            <a:endParaRPr lang="en-GB" sz="3200" cap="small" spc="198"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 name="TextBox 1">
            <a:extLst>
              <a:ext uri="{FF2B5EF4-FFF2-40B4-BE49-F238E27FC236}">
                <a16:creationId xmlns:a16="http://schemas.microsoft.com/office/drawing/2014/main" id="{BA31B932-B2AE-4812-41A8-49FF16DFD681}"/>
              </a:ext>
            </a:extLst>
          </p:cNvPr>
          <p:cNvSpPr txBox="1"/>
          <p:nvPr/>
        </p:nvSpPr>
        <p:spPr>
          <a:xfrm>
            <a:off x="8732520" y="283464"/>
            <a:ext cx="764057" cy="230832"/>
          </a:xfrm>
          <a:prstGeom prst="rect">
            <a:avLst/>
          </a:prstGeom>
          <a:noFill/>
        </p:spPr>
        <p:txBody>
          <a:bodyPr wrap="square" rtlCol="0">
            <a:spAutoFit/>
          </a:bodyPr>
          <a:lstStyle/>
          <a:p>
            <a:r>
              <a:rPr lang="en-GB" sz="900" i="1" dirty="0"/>
              <a:t>Page 14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D6D452-3357-7AE5-D0E1-2F15AC53C193}"/>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311434A2-6D7B-7D2F-B00B-31871A2546D7}"/>
              </a:ext>
            </a:extLst>
          </p:cNvPr>
          <p:cNvSpPr/>
          <p:nvPr/>
        </p:nvSpPr>
        <p:spPr>
          <a:xfrm>
            <a:off x="1052333" y="1048229"/>
            <a:ext cx="7837246" cy="372642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89"/>
          </a:p>
        </p:txBody>
      </p:sp>
      <p:grpSp>
        <p:nvGrpSpPr>
          <p:cNvPr id="10" name="Group 9">
            <a:extLst>
              <a:ext uri="{FF2B5EF4-FFF2-40B4-BE49-F238E27FC236}">
                <a16:creationId xmlns:a16="http://schemas.microsoft.com/office/drawing/2014/main" id="{1C432597-CD4D-BE6D-8E4B-9AAA8914333B}"/>
              </a:ext>
            </a:extLst>
          </p:cNvPr>
          <p:cNvGrpSpPr/>
          <p:nvPr/>
        </p:nvGrpSpPr>
        <p:grpSpPr>
          <a:xfrm>
            <a:off x="93328" y="315878"/>
            <a:ext cx="9561937" cy="414211"/>
            <a:chOff x="0" y="1"/>
            <a:chExt cx="9906000" cy="404663"/>
          </a:xfrm>
        </p:grpSpPr>
        <p:sp>
          <p:nvSpPr>
            <p:cNvPr id="11" name="Subtitle 2">
              <a:extLst>
                <a:ext uri="{FF2B5EF4-FFF2-40B4-BE49-F238E27FC236}">
                  <a16:creationId xmlns:a16="http://schemas.microsoft.com/office/drawing/2014/main" id="{2F208994-D6AC-DE54-F927-D6E755050172}"/>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60365" tIns="30183" rIns="60365" bIns="30183"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63" cap="small" spc="198">
                  <a:solidFill>
                    <a:schemeClr val="bg1"/>
                  </a:solidFill>
                  <a:latin typeface="Verdana" panose="020B0604030504040204" pitchFamily="34" charset="0"/>
                  <a:ea typeface="Verdana" panose="020B0604030504040204" pitchFamily="34" charset="0"/>
                  <a:cs typeface="Verdana" panose="020B0604030504040204" pitchFamily="34" charset="0"/>
                </a:rPr>
                <a:t>INVESTMENT PORTFOLIO POSITION</a:t>
              </a:r>
            </a:p>
          </p:txBody>
        </p:sp>
        <p:sp>
          <p:nvSpPr>
            <p:cNvPr id="12" name="TextBox 22">
              <a:extLst>
                <a:ext uri="{FF2B5EF4-FFF2-40B4-BE49-F238E27FC236}">
                  <a16:creationId xmlns:a16="http://schemas.microsoft.com/office/drawing/2014/main" id="{A990C635-237C-938C-D5A0-4316C9E52F8C}"/>
                </a:ext>
              </a:extLst>
            </p:cNvPr>
            <p:cNvSpPr txBox="1">
              <a:spLocks noChangeArrowheads="1"/>
            </p:cNvSpPr>
            <p:nvPr/>
          </p:nvSpPr>
          <p:spPr bwMode="auto">
            <a:xfrm>
              <a:off x="9110380" y="94156"/>
              <a:ext cx="795619" cy="210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15</a:t>
              </a:r>
            </a:p>
          </p:txBody>
        </p:sp>
      </p:grpSp>
      <p:sp>
        <p:nvSpPr>
          <p:cNvPr id="3" name="TextBox 2">
            <a:extLst>
              <a:ext uri="{FF2B5EF4-FFF2-40B4-BE49-F238E27FC236}">
                <a16:creationId xmlns:a16="http://schemas.microsoft.com/office/drawing/2014/main" id="{65A69C2A-E174-8B3B-E96A-4A347D19855A}"/>
              </a:ext>
            </a:extLst>
          </p:cNvPr>
          <p:cNvSpPr txBox="1"/>
          <p:nvPr/>
        </p:nvSpPr>
        <p:spPr>
          <a:xfrm>
            <a:off x="1006744" y="5019758"/>
            <a:ext cx="7929801" cy="877163"/>
          </a:xfrm>
          <a:prstGeom prst="rect">
            <a:avLst/>
          </a:prstGeom>
          <a:noFill/>
          <a:ln>
            <a:solidFill>
              <a:schemeClr val="accent1">
                <a:shade val="50000"/>
              </a:schemeClr>
            </a:solidFill>
          </a:ln>
        </p:spPr>
        <p:txBody>
          <a:bodyPr wrap="square" lIns="91440" tIns="45720" rIns="91440" bIns="45720" rtlCol="0" anchor="t">
            <a:spAutoFit/>
          </a:bodyPr>
          <a:lstStyle/>
          <a:p>
            <a:r>
              <a:rPr lang="en-GB" sz="1700" b="1" dirty="0">
                <a:solidFill>
                  <a:schemeClr val="bg2">
                    <a:lumMod val="50000"/>
                  </a:schemeClr>
                </a:solidFill>
              </a:rPr>
              <a:t>Cumulative unrealised gains increased overall by £214k during the 2025-26 financial year and £430k in the 2 months to 31</a:t>
            </a:r>
            <a:r>
              <a:rPr lang="en-GB" sz="1700" b="1" baseline="30000" dirty="0">
                <a:solidFill>
                  <a:schemeClr val="bg2">
                    <a:lumMod val="50000"/>
                  </a:schemeClr>
                </a:solidFill>
              </a:rPr>
              <a:t>st</a:t>
            </a:r>
            <a:r>
              <a:rPr lang="en-GB" sz="1700" b="1" dirty="0">
                <a:solidFill>
                  <a:schemeClr val="bg2">
                    <a:lumMod val="50000"/>
                  </a:schemeClr>
                </a:solidFill>
              </a:rPr>
              <a:t> May 2026 when compared to the year-end value. </a:t>
            </a:r>
          </a:p>
        </p:txBody>
      </p:sp>
      <p:graphicFrame>
        <p:nvGraphicFramePr>
          <p:cNvPr id="4" name="Table 3">
            <a:extLst>
              <a:ext uri="{FF2B5EF4-FFF2-40B4-BE49-F238E27FC236}">
                <a16:creationId xmlns:a16="http://schemas.microsoft.com/office/drawing/2014/main" id="{75ED69EF-8C4A-C98B-3CFE-DD5D3E67DE68}"/>
              </a:ext>
            </a:extLst>
          </p:cNvPr>
          <p:cNvGraphicFramePr>
            <a:graphicFrameLocks noGrp="1"/>
          </p:cNvGraphicFramePr>
          <p:nvPr>
            <p:extLst>
              <p:ext uri="{D42A27DB-BD31-4B8C-83A1-F6EECF244321}">
                <p14:modId xmlns:p14="http://schemas.microsoft.com/office/powerpoint/2010/main" val="34306507"/>
              </p:ext>
            </p:extLst>
          </p:nvPr>
        </p:nvGraphicFramePr>
        <p:xfrm>
          <a:off x="1437089" y="1209564"/>
          <a:ext cx="6292536" cy="3227640"/>
        </p:xfrm>
        <a:graphic>
          <a:graphicData uri="http://schemas.openxmlformats.org/drawingml/2006/table">
            <a:tbl>
              <a:tblPr firstRow="1" lastRow="1" bandRow="1">
                <a:tableStyleId>{5C22544A-7EE6-4342-B048-85BDC9FD1C3A}</a:tableStyleId>
              </a:tblPr>
              <a:tblGrid>
                <a:gridCol w="1055749">
                  <a:extLst>
                    <a:ext uri="{9D8B030D-6E8A-4147-A177-3AD203B41FA5}">
                      <a16:colId xmlns:a16="http://schemas.microsoft.com/office/drawing/2014/main" val="546774978"/>
                    </a:ext>
                  </a:extLst>
                </a:gridCol>
                <a:gridCol w="1047068">
                  <a:extLst>
                    <a:ext uri="{9D8B030D-6E8A-4147-A177-3AD203B41FA5}">
                      <a16:colId xmlns:a16="http://schemas.microsoft.com/office/drawing/2014/main" val="3299214142"/>
                    </a:ext>
                  </a:extLst>
                </a:gridCol>
                <a:gridCol w="1087816">
                  <a:extLst>
                    <a:ext uri="{9D8B030D-6E8A-4147-A177-3AD203B41FA5}">
                      <a16:colId xmlns:a16="http://schemas.microsoft.com/office/drawing/2014/main" val="2032454141"/>
                    </a:ext>
                  </a:extLst>
                </a:gridCol>
                <a:gridCol w="1119935">
                  <a:extLst>
                    <a:ext uri="{9D8B030D-6E8A-4147-A177-3AD203B41FA5}">
                      <a16:colId xmlns:a16="http://schemas.microsoft.com/office/drawing/2014/main" val="47845935"/>
                    </a:ext>
                  </a:extLst>
                </a:gridCol>
                <a:gridCol w="990984">
                  <a:extLst>
                    <a:ext uri="{9D8B030D-6E8A-4147-A177-3AD203B41FA5}">
                      <a16:colId xmlns:a16="http://schemas.microsoft.com/office/drawing/2014/main" val="2065124579"/>
                    </a:ext>
                  </a:extLst>
                </a:gridCol>
                <a:gridCol w="990984">
                  <a:extLst>
                    <a:ext uri="{9D8B030D-6E8A-4147-A177-3AD203B41FA5}">
                      <a16:colId xmlns:a16="http://schemas.microsoft.com/office/drawing/2014/main" val="1629742261"/>
                    </a:ext>
                  </a:extLst>
                </a:gridCol>
              </a:tblGrid>
              <a:tr h="1265994">
                <a:tc>
                  <a:txBody>
                    <a:bodyPr/>
                    <a:lstStyle/>
                    <a:p>
                      <a:endParaRPr lang="en-GB" sz="1600">
                        <a:latin typeface="+mn-lt"/>
                      </a:endParaRPr>
                    </a:p>
                  </a:txBody>
                  <a:tcPr marL="74295" marR="74295" marT="37148" marB="37148"/>
                </a:tc>
                <a:tc>
                  <a:txBody>
                    <a:bodyPr/>
                    <a:lstStyle/>
                    <a:p>
                      <a:pPr algn="ctr"/>
                      <a:r>
                        <a:rPr lang="en-GB" sz="1600">
                          <a:latin typeface="+mn-lt"/>
                        </a:rPr>
                        <a:t>31</a:t>
                      </a:r>
                      <a:r>
                        <a:rPr lang="en-GB" sz="1600" baseline="30000">
                          <a:latin typeface="+mn-lt"/>
                        </a:rPr>
                        <a:t>st </a:t>
                      </a:r>
                      <a:r>
                        <a:rPr lang="en-GB" sz="1600">
                          <a:latin typeface="+mn-lt"/>
                        </a:rPr>
                        <a:t>March </a:t>
                      </a:r>
                      <a:r>
                        <a:rPr lang="en-GB" sz="1600" baseline="0">
                          <a:latin typeface="+mn-lt"/>
                        </a:rPr>
                        <a:t>2024</a:t>
                      </a:r>
                    </a:p>
                    <a:p>
                      <a:pPr algn="ctr"/>
                      <a:endParaRPr lang="en-GB" sz="1600" baseline="0">
                        <a:latin typeface="+mn-lt"/>
                      </a:endParaRPr>
                    </a:p>
                    <a:p>
                      <a:pPr algn="ctr"/>
                      <a:r>
                        <a:rPr lang="en-GB" sz="1600" baseline="0">
                          <a:latin typeface="+mn-lt"/>
                        </a:rPr>
                        <a:t>£</a:t>
                      </a:r>
                      <a:endParaRPr lang="en-GB" sz="1600">
                        <a:latin typeface="+mn-lt"/>
                      </a:endParaRPr>
                    </a:p>
                  </a:txBody>
                  <a:tcPr marL="74295" marR="74295" marT="37148" marB="37148"/>
                </a:tc>
                <a:tc>
                  <a:txBody>
                    <a:bodyPr/>
                    <a:lstStyle/>
                    <a:p>
                      <a:pPr algn="ctr"/>
                      <a:r>
                        <a:rPr lang="en-GB" sz="1600">
                          <a:latin typeface="+mn-lt"/>
                        </a:rPr>
                        <a:t>31</a:t>
                      </a:r>
                      <a:r>
                        <a:rPr lang="en-GB" sz="1600" baseline="30000">
                          <a:latin typeface="+mn-lt"/>
                        </a:rPr>
                        <a:t>st</a:t>
                      </a:r>
                      <a:r>
                        <a:rPr lang="en-GB" sz="1600">
                          <a:latin typeface="+mn-lt"/>
                        </a:rPr>
                        <a:t> March </a:t>
                      </a:r>
                      <a:r>
                        <a:rPr lang="en-GB" sz="1600" baseline="0">
                          <a:latin typeface="+mn-lt"/>
                        </a:rPr>
                        <a:t>2025</a:t>
                      </a:r>
                    </a:p>
                    <a:p>
                      <a:pPr algn="ctr"/>
                      <a:endParaRPr lang="en-GB" sz="1600" baseline="0">
                        <a:latin typeface="+mn-lt"/>
                      </a:endParaRPr>
                    </a:p>
                    <a:p>
                      <a:pPr algn="ctr"/>
                      <a:r>
                        <a:rPr lang="en-GB" sz="1600" baseline="0">
                          <a:latin typeface="+mn-lt"/>
                        </a:rPr>
                        <a:t>£</a:t>
                      </a:r>
                      <a:endParaRPr lang="en-GB" sz="1600">
                        <a:latin typeface="+mn-lt"/>
                      </a:endParaRPr>
                    </a:p>
                  </a:txBody>
                  <a:tcPr marL="74295" marR="74295" marT="37148" marB="37148"/>
                </a:tc>
                <a:tc>
                  <a:txBody>
                    <a:bodyPr/>
                    <a:lstStyle/>
                    <a:p>
                      <a:pPr algn="ctr"/>
                      <a:r>
                        <a:rPr lang="en-GB" sz="1600">
                          <a:latin typeface="+mn-lt"/>
                        </a:rPr>
                        <a:t>31</a:t>
                      </a:r>
                      <a:r>
                        <a:rPr lang="en-GB" sz="1600" baseline="30000">
                          <a:latin typeface="+mn-lt"/>
                        </a:rPr>
                        <a:t>st</a:t>
                      </a:r>
                      <a:r>
                        <a:rPr lang="en-GB" sz="1600">
                          <a:latin typeface="+mn-lt"/>
                        </a:rPr>
                        <a:t> March </a:t>
                      </a:r>
                      <a:r>
                        <a:rPr lang="en-GB" sz="1600" baseline="0">
                          <a:latin typeface="+mn-lt"/>
                        </a:rPr>
                        <a:t>2026</a:t>
                      </a:r>
                    </a:p>
                    <a:p>
                      <a:pPr algn="ctr"/>
                      <a:endParaRPr lang="en-GB" sz="1600" baseline="0">
                        <a:latin typeface="+mn-lt"/>
                      </a:endParaRPr>
                    </a:p>
                    <a:p>
                      <a:pPr algn="ctr"/>
                      <a:r>
                        <a:rPr lang="en-GB" sz="1600" baseline="0">
                          <a:latin typeface="+mn-lt"/>
                        </a:rPr>
                        <a:t>£</a:t>
                      </a:r>
                      <a:endParaRPr lang="en-GB" sz="1600">
                        <a:latin typeface="+mn-lt"/>
                      </a:endParaRPr>
                    </a:p>
                    <a:p>
                      <a:pPr algn="ctr"/>
                      <a:endParaRPr lang="en-GB" sz="1600" dirty="0">
                        <a:latin typeface="+mn-lt"/>
                      </a:endParaRPr>
                    </a:p>
                  </a:txBody>
                  <a:tcPr marL="74295" marR="74295" marT="37148" marB="37148"/>
                </a:tc>
                <a:tc>
                  <a:txBody>
                    <a:bodyPr/>
                    <a:lstStyle/>
                    <a:p>
                      <a:pPr lvl="0" algn="ctr">
                        <a:buNone/>
                      </a:pPr>
                      <a:r>
                        <a:rPr lang="en-GB" sz="1600">
                          <a:latin typeface="+mn-lt"/>
                        </a:rPr>
                        <a:t>31</a:t>
                      </a:r>
                      <a:r>
                        <a:rPr lang="en-GB" sz="1600" baseline="30000">
                          <a:latin typeface="+mn-lt"/>
                        </a:rPr>
                        <a:t>st</a:t>
                      </a:r>
                      <a:r>
                        <a:rPr lang="en-GB" sz="1600">
                          <a:latin typeface="+mn-lt"/>
                        </a:rPr>
                        <a:t> May 2026</a:t>
                      </a:r>
                      <a:endParaRPr lang="en-US"/>
                    </a:p>
                    <a:p>
                      <a:pPr lvl="0" algn="ctr">
                        <a:buNone/>
                      </a:pPr>
                      <a:endParaRPr lang="en-GB" sz="1600">
                        <a:latin typeface="+mn-lt"/>
                      </a:endParaRPr>
                    </a:p>
                    <a:p>
                      <a:pPr lvl="0" algn="ctr">
                        <a:buNone/>
                      </a:pPr>
                      <a:r>
                        <a:rPr lang="en-GB" sz="1600">
                          <a:latin typeface="+mn-lt"/>
                        </a:rPr>
                        <a:t>£</a:t>
                      </a:r>
                      <a:endParaRPr lang="en-GB" dirty="0"/>
                    </a:p>
                  </a:txBody>
                  <a:tcPr marL="74295" marR="74295" marT="37148" marB="37148"/>
                </a:tc>
                <a:tc>
                  <a:txBody>
                    <a:bodyPr/>
                    <a:lstStyle/>
                    <a:p>
                      <a:pPr algn="ctr"/>
                      <a:r>
                        <a:rPr lang="en-GB" sz="1400">
                          <a:latin typeface="+mn-lt"/>
                        </a:rPr>
                        <a:t>Unrealised Gain / (Loss)</a:t>
                      </a:r>
                      <a:r>
                        <a:rPr lang="en-GB" sz="1400" baseline="0">
                          <a:latin typeface="+mn-lt"/>
                        </a:rPr>
                        <a:t> in 2026/27 </a:t>
                      </a:r>
                    </a:p>
                    <a:p>
                      <a:pPr algn="ctr"/>
                      <a:r>
                        <a:rPr lang="en-GB" sz="1600" baseline="0">
                          <a:latin typeface="+mn-lt"/>
                        </a:rPr>
                        <a:t>£</a:t>
                      </a:r>
                      <a:endParaRPr lang="en-GB" sz="1600" dirty="0">
                        <a:latin typeface="+mn-lt"/>
                      </a:endParaRPr>
                    </a:p>
                  </a:txBody>
                  <a:tcPr marL="74295" marR="74295" marT="37148" marB="37148"/>
                </a:tc>
                <a:extLst>
                  <a:ext uri="{0D108BD9-81ED-4DB2-BD59-A6C34878D82A}">
                    <a16:rowId xmlns:a16="http://schemas.microsoft.com/office/drawing/2014/main" val="2719341108"/>
                  </a:ext>
                </a:extLst>
              </a:tr>
              <a:tr h="564164">
                <a:tc>
                  <a:txBody>
                    <a:bodyPr/>
                    <a:lstStyle/>
                    <a:p>
                      <a:r>
                        <a:rPr lang="en-GB" sz="1600">
                          <a:solidFill>
                            <a:schemeClr val="bg2">
                              <a:lumMod val="50000"/>
                            </a:schemeClr>
                          </a:solidFill>
                          <a:latin typeface="+mn-lt"/>
                        </a:rPr>
                        <a:t>Book</a:t>
                      </a:r>
                      <a:r>
                        <a:rPr lang="en-GB" sz="1600" baseline="0">
                          <a:solidFill>
                            <a:schemeClr val="bg2">
                              <a:lumMod val="50000"/>
                            </a:schemeClr>
                          </a:solidFill>
                          <a:latin typeface="+mn-lt"/>
                        </a:rPr>
                        <a:t> Value</a:t>
                      </a:r>
                      <a:endParaRPr lang="en-GB" sz="1600">
                        <a:solidFill>
                          <a:schemeClr val="bg2">
                            <a:lumMod val="50000"/>
                          </a:schemeClr>
                        </a:solidFill>
                        <a:latin typeface="+mn-lt"/>
                      </a:endParaRPr>
                    </a:p>
                  </a:txBody>
                  <a:tcPr marL="74295" marR="74295" marT="37148" marB="37148"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4,211,523</a:t>
                      </a:r>
                    </a:p>
                  </a:txBody>
                  <a:tcPr marL="7739" marR="7739" marT="7739" marB="0"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4,243,424</a:t>
                      </a:r>
                    </a:p>
                  </a:txBody>
                  <a:tcPr marL="7739" marR="7739" marT="7739" marB="0"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4,279,330</a:t>
                      </a:r>
                      <a:endParaRPr lang="en-GB" sz="1600" kern="1200" dirty="0">
                        <a:solidFill>
                          <a:schemeClr val="bg2">
                            <a:lumMod val="50000"/>
                          </a:schemeClr>
                        </a:solidFill>
                        <a:latin typeface="+mn-lt"/>
                        <a:ea typeface="+mn-ea"/>
                        <a:cs typeface="+mn-cs"/>
                      </a:endParaRPr>
                    </a:p>
                  </a:txBody>
                  <a:tcPr marL="7739" marR="7739" marT="7739" marB="0" anchor="ctr"/>
                </a:tc>
                <a:tc>
                  <a:txBody>
                    <a:bodyPr/>
                    <a:lstStyle/>
                    <a:p>
                      <a:pPr marL="0" lvl="0" algn="r" rtl="0">
                        <a:lnSpc>
                          <a:spcPct val="107000"/>
                        </a:lnSpc>
                        <a:spcAft>
                          <a:spcPts val="800"/>
                        </a:spcAft>
                        <a:buNone/>
                      </a:pPr>
                      <a:r>
                        <a:rPr lang="en-GB" sz="1600" kern="1200">
                          <a:solidFill>
                            <a:schemeClr val="bg2">
                              <a:lumMod val="50000"/>
                            </a:schemeClr>
                          </a:solidFill>
                          <a:latin typeface="+mn-lt"/>
                          <a:ea typeface="+mn-ea"/>
                          <a:cs typeface="+mn-cs"/>
                        </a:rPr>
                        <a:t>4,279,322</a:t>
                      </a:r>
                      <a:endParaRPr lang="en-US" dirty="0"/>
                    </a:p>
                  </a:txBody>
                  <a:tcPr marL="68580" marR="68580" marT="0" marB="0" anchor="ctr"/>
                </a:tc>
                <a:tc>
                  <a:txBody>
                    <a:bodyPr/>
                    <a:lstStyle/>
                    <a:p>
                      <a:pPr marL="0" lvl="0" algn="r" defTabSz="914400" rtl="0" eaLnBrk="1" fontAlgn="b" latinLnBrk="0" hangingPunct="1">
                        <a:lnSpc>
                          <a:spcPct val="107000"/>
                        </a:lnSpc>
                        <a:spcAft>
                          <a:spcPts val="800"/>
                        </a:spcAft>
                        <a:buNone/>
                      </a:pPr>
                      <a:endParaRPr lang="en-GB" sz="1600" kern="1200">
                        <a:solidFill>
                          <a:schemeClr val="bg2">
                            <a:lumMod val="50000"/>
                          </a:schemeClr>
                        </a:solidFill>
                        <a:latin typeface="+mn-lt"/>
                        <a:ea typeface="+mn-ea"/>
                        <a:cs typeface="+mn-cs"/>
                      </a:endParaRPr>
                    </a:p>
                  </a:txBody>
                  <a:tcPr marL="0" marR="0" marT="0" marB="0" anchor="ctr"/>
                </a:tc>
                <a:extLst>
                  <a:ext uri="{0D108BD9-81ED-4DB2-BD59-A6C34878D82A}">
                    <a16:rowId xmlns:a16="http://schemas.microsoft.com/office/drawing/2014/main" val="3455917913"/>
                  </a:ext>
                </a:extLst>
              </a:tr>
              <a:tr h="564164">
                <a:tc>
                  <a:txBody>
                    <a:bodyPr/>
                    <a:lstStyle/>
                    <a:p>
                      <a:r>
                        <a:rPr lang="en-GB" sz="1600">
                          <a:solidFill>
                            <a:schemeClr val="bg2">
                              <a:lumMod val="50000"/>
                            </a:schemeClr>
                          </a:solidFill>
                          <a:latin typeface="+mn-lt"/>
                        </a:rPr>
                        <a:t>Market Value</a:t>
                      </a:r>
                    </a:p>
                  </a:txBody>
                  <a:tcPr marL="74295" marR="74295" marT="37148" marB="37148"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4,817,251</a:t>
                      </a:r>
                    </a:p>
                  </a:txBody>
                  <a:tcPr marL="7739" marR="7739" marT="7739" marB="0" anchor="ct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E8E8E8">
                              <a:lumMod val="50000"/>
                            </a:srgbClr>
                          </a:solidFill>
                          <a:effectLst/>
                          <a:uLnTx/>
                          <a:uFillTx/>
                          <a:latin typeface="+mn-lt"/>
                          <a:ea typeface="+mn-ea"/>
                          <a:cs typeface="+mn-cs"/>
                        </a:rPr>
                        <a:t>4,727,652</a:t>
                      </a:r>
                    </a:p>
                  </a:txBody>
                  <a:tcPr marL="7739" marR="7739" marT="7739" marB="0" anchor="ct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E8E8E8">
                              <a:lumMod val="50000"/>
                            </a:srgbClr>
                          </a:solidFill>
                          <a:effectLst/>
                          <a:uLnTx/>
                          <a:uFillTx/>
                          <a:latin typeface="+mn-lt"/>
                          <a:ea typeface="+mn-ea"/>
                          <a:cs typeface="+mn-cs"/>
                        </a:rPr>
                        <a:t>4,977,109</a:t>
                      </a:r>
                      <a:endParaRPr kumimoji="0" lang="en-GB" sz="1600" b="0" i="0" u="none" strike="noStrike" kern="1200" cap="none" spc="0" normalizeH="0" baseline="0" noProof="0" dirty="0">
                        <a:ln>
                          <a:noFill/>
                        </a:ln>
                        <a:solidFill>
                          <a:srgbClr val="E8E8E8">
                            <a:lumMod val="50000"/>
                          </a:srgbClr>
                        </a:solidFill>
                        <a:effectLst/>
                        <a:uLnTx/>
                        <a:uFillTx/>
                        <a:latin typeface="+mn-lt"/>
                        <a:ea typeface="+mn-ea"/>
                        <a:cs typeface="+mn-cs"/>
                      </a:endParaRPr>
                    </a:p>
                  </a:txBody>
                  <a:tcPr marL="7739" marR="7739" marT="7739" marB="0" anchor="ctr"/>
                </a:tc>
                <a:tc>
                  <a:txBody>
                    <a:bodyPr/>
                    <a:lstStyle/>
                    <a:p>
                      <a:pPr marL="0" lvl="0" algn="r" defTabSz="914400" rtl="0">
                        <a:lnSpc>
                          <a:spcPct val="107000"/>
                        </a:lnSpc>
                        <a:spcAft>
                          <a:spcPts val="800"/>
                        </a:spcAft>
                        <a:buNone/>
                        <a:tabLst/>
                        <a:defRPr/>
                      </a:pPr>
                      <a:r>
                        <a:rPr lang="en-GB" sz="1600" kern="1200">
                          <a:solidFill>
                            <a:schemeClr val="bg2">
                              <a:lumMod val="50000"/>
                            </a:schemeClr>
                          </a:solidFill>
                          <a:latin typeface="+mn-lt"/>
                          <a:ea typeface="+mn-ea"/>
                          <a:cs typeface="+mn-cs"/>
                        </a:rPr>
                        <a:t>5,406,756</a:t>
                      </a:r>
                      <a:endParaRPr kumimoji="0" lang="en-US" dirty="0"/>
                    </a:p>
                  </a:txBody>
                  <a:tcPr marL="68580" marR="68580" marT="0" marB="0" anchor="ctr"/>
                </a:tc>
                <a:tc>
                  <a:txBody>
                    <a:bodyPr/>
                    <a:lstStyle/>
                    <a:p>
                      <a:pPr marL="0" lvl="0" algn="r" defTabSz="914400" rtl="0" eaLnBrk="1" fontAlgn="b" latinLnBrk="0" hangingPunct="1">
                        <a:lnSpc>
                          <a:spcPct val="107000"/>
                        </a:lnSpc>
                        <a:spcAft>
                          <a:spcPts val="800"/>
                        </a:spcAft>
                        <a:buNone/>
                      </a:pPr>
                      <a:endParaRPr lang="en-GB" sz="1600" kern="1200">
                        <a:solidFill>
                          <a:schemeClr val="bg2">
                            <a:lumMod val="50000"/>
                          </a:schemeClr>
                        </a:solidFill>
                        <a:latin typeface="+mn-lt"/>
                        <a:ea typeface="+mn-ea"/>
                        <a:cs typeface="+mn-cs"/>
                      </a:endParaRPr>
                    </a:p>
                  </a:txBody>
                  <a:tcPr marL="0" marR="0" marT="0" marB="0" anchor="ctr"/>
                </a:tc>
                <a:extLst>
                  <a:ext uri="{0D108BD9-81ED-4DB2-BD59-A6C34878D82A}">
                    <a16:rowId xmlns:a16="http://schemas.microsoft.com/office/drawing/2014/main" val="1326377812"/>
                  </a:ext>
                </a:extLst>
              </a:tr>
              <a:tr h="794926">
                <a:tc>
                  <a:txBody>
                    <a:bodyPr/>
                    <a:lstStyle/>
                    <a:p>
                      <a:r>
                        <a:rPr lang="en-GB" sz="1600" b="1">
                          <a:latin typeface="+mn-lt"/>
                        </a:rPr>
                        <a:t>Unrealised</a:t>
                      </a:r>
                      <a:r>
                        <a:rPr lang="en-GB" sz="1600" b="1" baseline="0">
                          <a:latin typeface="+mn-lt"/>
                        </a:rPr>
                        <a:t> Gain / (Loss)</a:t>
                      </a:r>
                      <a:endParaRPr lang="en-GB" sz="1600" b="1">
                        <a:latin typeface="+mn-lt"/>
                      </a:endParaRPr>
                    </a:p>
                  </a:txBody>
                  <a:tcPr marL="74295" marR="74295" marT="37148" marB="37148" anchor="ctr"/>
                </a:tc>
                <a:tc>
                  <a:txBody>
                    <a:bodyPr/>
                    <a:lstStyle/>
                    <a:p>
                      <a:pPr algn="r" fontAlgn="ctr"/>
                      <a:r>
                        <a:rPr lang="en-GB" sz="1600" b="1" i="0" u="none" strike="noStrike">
                          <a:effectLst/>
                          <a:latin typeface="+mn-lt"/>
                        </a:rPr>
                        <a:t>      </a:t>
                      </a:r>
                      <a:r>
                        <a:rPr lang="en-GB" sz="1600" b="1" i="0" u="none" strike="noStrike" kern="1200">
                          <a:solidFill>
                            <a:schemeClr val="lt1"/>
                          </a:solidFill>
                          <a:effectLst/>
                          <a:latin typeface="+mn-lt"/>
                          <a:ea typeface="+mn-ea"/>
                          <a:cs typeface="+mn-cs"/>
                        </a:rPr>
                        <a:t>60</a:t>
                      </a:r>
                      <a:r>
                        <a:rPr lang="en-GB" sz="1600" b="1" kern="1200">
                          <a:solidFill>
                            <a:schemeClr val="lt1"/>
                          </a:solidFill>
                          <a:latin typeface="+mn-lt"/>
                          <a:ea typeface="+mn-ea"/>
                          <a:cs typeface="+mn-cs"/>
                        </a:rPr>
                        <a:t>5,728 </a:t>
                      </a:r>
                    </a:p>
                  </a:txBody>
                  <a:tcPr marL="7739" marR="7739" marT="7739" marB="0" anchor="ctr"/>
                </a:tc>
                <a:tc>
                  <a:txBody>
                    <a:bodyPr/>
                    <a:lstStyle/>
                    <a:p>
                      <a:pPr algn="r" fontAlgn="ctr"/>
                      <a:r>
                        <a:rPr lang="en-GB" sz="1600" b="1" i="0" u="none" strike="noStrike">
                          <a:effectLst/>
                          <a:latin typeface="+mn-lt"/>
                        </a:rPr>
                        <a:t>      </a:t>
                      </a:r>
                      <a:r>
                        <a:rPr lang="en-GB" sz="1600" b="1" i="0" u="none" strike="noStrike" kern="1200">
                          <a:solidFill>
                            <a:schemeClr val="lt1"/>
                          </a:solidFill>
                          <a:effectLst/>
                          <a:latin typeface="+mn-lt"/>
                          <a:ea typeface="+mn-ea"/>
                          <a:cs typeface="+mn-cs"/>
                        </a:rPr>
                        <a:t>484,228</a:t>
                      </a:r>
                      <a:r>
                        <a:rPr lang="en-GB" sz="1600" b="1" kern="1200">
                          <a:solidFill>
                            <a:schemeClr val="lt1"/>
                          </a:solidFill>
                          <a:latin typeface="+mn-lt"/>
                          <a:ea typeface="+mn-ea"/>
                          <a:cs typeface="+mn-cs"/>
                        </a:rPr>
                        <a:t> </a:t>
                      </a:r>
                    </a:p>
                  </a:txBody>
                  <a:tcPr marL="7739" marR="7739" marT="7739" marB="0" anchor="ctr"/>
                </a:tc>
                <a:tc>
                  <a:txBody>
                    <a:bodyPr/>
                    <a:lstStyle/>
                    <a:p>
                      <a:pPr algn="r" fontAlgn="ctr"/>
                      <a:r>
                        <a:rPr lang="en-GB" sz="1600" b="1" kern="1200">
                          <a:solidFill>
                            <a:schemeClr val="lt1"/>
                          </a:solidFill>
                          <a:latin typeface="+mn-lt"/>
                          <a:ea typeface="+mn-ea"/>
                          <a:cs typeface="+mn-cs"/>
                        </a:rPr>
                        <a:t>697,779</a:t>
                      </a:r>
                      <a:endParaRPr lang="en-GB" sz="1600" b="1" kern="1200" dirty="0">
                        <a:solidFill>
                          <a:schemeClr val="lt1"/>
                        </a:solidFill>
                        <a:latin typeface="+mn-lt"/>
                        <a:ea typeface="+mn-ea"/>
                        <a:cs typeface="+mn-cs"/>
                      </a:endParaRPr>
                    </a:p>
                  </a:txBody>
                  <a:tcPr marL="7739" marR="7739" marT="7739" marB="0" anchor="ctr"/>
                </a:tc>
                <a:tc>
                  <a:txBody>
                    <a:bodyPr/>
                    <a:lstStyle/>
                    <a:p>
                      <a:pPr marL="0" lvl="0" algn="r" rtl="0">
                        <a:lnSpc>
                          <a:spcPct val="107000"/>
                        </a:lnSpc>
                        <a:spcAft>
                          <a:spcPts val="800"/>
                        </a:spcAft>
                        <a:buNone/>
                      </a:pPr>
                      <a:r>
                        <a:rPr lang="en-GB" sz="1600" kern="1200">
                          <a:solidFill>
                            <a:schemeClr val="bg1"/>
                          </a:solidFill>
                          <a:latin typeface="+mn-lt"/>
                          <a:ea typeface="+mn-ea"/>
                          <a:cs typeface="+mn-cs"/>
                        </a:rPr>
                        <a:t>1,127,434</a:t>
                      </a:r>
                      <a:endParaRPr lang="en-US" dirty="0"/>
                    </a:p>
                  </a:txBody>
                  <a:tcPr marL="68580" marR="68580" marT="0" marB="0" anchor="ctr"/>
                </a:tc>
                <a:tc>
                  <a:txBody>
                    <a:bodyPr/>
                    <a:lstStyle/>
                    <a:p>
                      <a:pPr marL="0" lvl="0" algn="r" defTabSz="914400" rtl="0" eaLnBrk="1" latinLnBrk="0" hangingPunct="1">
                        <a:lnSpc>
                          <a:spcPct val="107000"/>
                        </a:lnSpc>
                        <a:spcAft>
                          <a:spcPts val="800"/>
                        </a:spcAft>
                        <a:buNone/>
                      </a:pPr>
                      <a:r>
                        <a:rPr lang="en-GB" sz="1600" kern="1200">
                          <a:solidFill>
                            <a:schemeClr val="bg2">
                              <a:lumMod val="50000"/>
                            </a:schemeClr>
                          </a:solidFill>
                          <a:latin typeface="+mn-lt"/>
                          <a:ea typeface="+mn-ea"/>
                          <a:cs typeface="+mn-cs"/>
                        </a:rPr>
                        <a:t>429,655</a:t>
                      </a:r>
                      <a:endParaRPr lang="en-GB" sz="1600" kern="1200" dirty="0">
                        <a:solidFill>
                          <a:schemeClr val="bg2">
                            <a:lumMod val="50000"/>
                          </a:schemeClr>
                        </a:solidFill>
                        <a:latin typeface="+mn-lt"/>
                        <a:ea typeface="+mn-ea"/>
                        <a:cs typeface="+mn-cs"/>
                      </a:endParaRPr>
                    </a:p>
                  </a:txBody>
                  <a:tcPr marL="74295" marR="74295" marT="37148" marB="37148" anchor="ctr"/>
                </a:tc>
                <a:extLst>
                  <a:ext uri="{0D108BD9-81ED-4DB2-BD59-A6C34878D82A}">
                    <a16:rowId xmlns:a16="http://schemas.microsoft.com/office/drawing/2014/main" val="3097139965"/>
                  </a:ext>
                </a:extLst>
              </a:tr>
            </a:tbl>
          </a:graphicData>
        </a:graphic>
      </p:graphicFrame>
      <p:pic>
        <p:nvPicPr>
          <p:cNvPr id="5" name="Picture 4">
            <a:extLst>
              <a:ext uri="{FF2B5EF4-FFF2-40B4-BE49-F238E27FC236}">
                <a16:creationId xmlns:a16="http://schemas.microsoft.com/office/drawing/2014/main" id="{7640EC36-2B3B-4CF1-763B-6A607634ED43}"/>
              </a:ext>
            </a:extLst>
          </p:cNvPr>
          <p:cNvPicPr>
            <a:picLocks noChangeAspect="1"/>
          </p:cNvPicPr>
          <p:nvPr/>
        </p:nvPicPr>
        <p:blipFill>
          <a:blip r:embed="rId3"/>
          <a:stretch>
            <a:fillRect/>
          </a:stretch>
        </p:blipFill>
        <p:spPr>
          <a:xfrm>
            <a:off x="93328" y="6215061"/>
            <a:ext cx="1408582" cy="464367"/>
          </a:xfrm>
          <a:prstGeom prst="rect">
            <a:avLst/>
          </a:prstGeom>
        </p:spPr>
      </p:pic>
    </p:spTree>
    <p:extLst>
      <p:ext uri="{BB962C8B-B14F-4D97-AF65-F5344CB8AC3E}">
        <p14:creationId xmlns:p14="http://schemas.microsoft.com/office/powerpoint/2010/main" val="4072079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E7271-D872-7F65-742A-7A609BB00031}"/>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187E7EF8-748D-CE8B-AD45-D49E02F89898}"/>
              </a:ext>
            </a:extLst>
          </p:cNvPr>
          <p:cNvSpPr/>
          <p:nvPr/>
        </p:nvSpPr>
        <p:spPr>
          <a:xfrm>
            <a:off x="372131" y="1026605"/>
            <a:ext cx="9118952" cy="690682"/>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defRPr/>
            </a:pPr>
            <a:r>
              <a:rPr lang="en-GB" sz="1700" b="1">
                <a:solidFill>
                  <a:schemeClr val="bg2">
                    <a:lumMod val="50000"/>
                  </a:schemeClr>
                </a:solidFill>
                <a:latin typeface="Calibri" pitchFamily="34" charset="0"/>
              </a:rPr>
              <a:t>The Reserves Policy states that the level of reserves held should be within 1 and 4 years average annual expenditure comprising the total fund balance less unrealised gains. </a:t>
            </a:r>
          </a:p>
        </p:txBody>
      </p:sp>
      <p:grpSp>
        <p:nvGrpSpPr>
          <p:cNvPr id="10" name="Group 9">
            <a:extLst>
              <a:ext uri="{FF2B5EF4-FFF2-40B4-BE49-F238E27FC236}">
                <a16:creationId xmlns:a16="http://schemas.microsoft.com/office/drawing/2014/main" id="{499A4A1E-954C-324A-86CB-D1BF5BB78941}"/>
              </a:ext>
            </a:extLst>
          </p:cNvPr>
          <p:cNvGrpSpPr/>
          <p:nvPr/>
        </p:nvGrpSpPr>
        <p:grpSpPr>
          <a:xfrm>
            <a:off x="370313" y="394686"/>
            <a:ext cx="9165376" cy="328789"/>
            <a:chOff x="0" y="1"/>
            <a:chExt cx="9906000" cy="404663"/>
          </a:xfrm>
        </p:grpSpPr>
        <p:sp>
          <p:nvSpPr>
            <p:cNvPr id="11" name="Subtitle 2">
              <a:extLst>
                <a:ext uri="{FF2B5EF4-FFF2-40B4-BE49-F238E27FC236}">
                  <a16:creationId xmlns:a16="http://schemas.microsoft.com/office/drawing/2014/main" id="{7923EB9D-AA78-6409-59AA-A9C6D4EB6E9E}"/>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60365" tIns="30183" rIns="60365" bIns="30183"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63" cap="small" spc="198">
                  <a:solidFill>
                    <a:schemeClr val="bg1"/>
                  </a:solidFill>
                  <a:latin typeface="Verdana" panose="020B0604030504040204" pitchFamily="34" charset="0"/>
                  <a:ea typeface="Verdana" panose="020B0604030504040204" pitchFamily="34" charset="0"/>
                  <a:cs typeface="Verdana" panose="020B0604030504040204" pitchFamily="34" charset="0"/>
                </a:rPr>
                <a:t>RESERVES PERFORMANCE</a:t>
              </a:r>
            </a:p>
          </p:txBody>
        </p:sp>
        <p:sp>
          <p:nvSpPr>
            <p:cNvPr id="12" name="TextBox 22">
              <a:extLst>
                <a:ext uri="{FF2B5EF4-FFF2-40B4-BE49-F238E27FC236}">
                  <a16:creationId xmlns:a16="http://schemas.microsoft.com/office/drawing/2014/main" id="{12B9D457-EA4E-1762-8BDF-A1A348AFC4AD}"/>
                </a:ext>
              </a:extLst>
            </p:cNvPr>
            <p:cNvSpPr txBox="1">
              <a:spLocks noChangeArrowheads="1"/>
            </p:cNvSpPr>
            <p:nvPr/>
          </p:nvSpPr>
          <p:spPr bwMode="auto">
            <a:xfrm>
              <a:off x="9110381" y="94156"/>
              <a:ext cx="745443" cy="26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16</a:t>
              </a:r>
            </a:p>
          </p:txBody>
        </p:sp>
      </p:grpSp>
      <p:sp>
        <p:nvSpPr>
          <p:cNvPr id="14" name="Rounded Rectangle 13">
            <a:extLst>
              <a:ext uri="{FF2B5EF4-FFF2-40B4-BE49-F238E27FC236}">
                <a16:creationId xmlns:a16="http://schemas.microsoft.com/office/drawing/2014/main" id="{CE6AA006-585F-2B65-78B6-E9AFCB42C5AE}"/>
              </a:ext>
            </a:extLst>
          </p:cNvPr>
          <p:cNvSpPr/>
          <p:nvPr/>
        </p:nvSpPr>
        <p:spPr>
          <a:xfrm>
            <a:off x="370313" y="2207943"/>
            <a:ext cx="8840594" cy="3621996"/>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300" b="1">
              <a:solidFill>
                <a:schemeClr val="tx1"/>
              </a:solidFill>
            </a:endParaRPr>
          </a:p>
        </p:txBody>
      </p:sp>
      <p:pic>
        <p:nvPicPr>
          <p:cNvPr id="4" name="Picture 3">
            <a:extLst>
              <a:ext uri="{FF2B5EF4-FFF2-40B4-BE49-F238E27FC236}">
                <a16:creationId xmlns:a16="http://schemas.microsoft.com/office/drawing/2014/main" id="{F83E57B2-E431-4A5C-4111-4AD6338B6F33}"/>
              </a:ext>
            </a:extLst>
          </p:cNvPr>
          <p:cNvPicPr>
            <a:picLocks noChangeAspect="1"/>
          </p:cNvPicPr>
          <p:nvPr/>
        </p:nvPicPr>
        <p:blipFill>
          <a:blip r:embed="rId3"/>
          <a:stretch>
            <a:fillRect/>
          </a:stretch>
        </p:blipFill>
        <p:spPr>
          <a:xfrm>
            <a:off x="198960" y="6218440"/>
            <a:ext cx="1408582" cy="464367"/>
          </a:xfrm>
          <a:prstGeom prst="rect">
            <a:avLst/>
          </a:prstGeom>
        </p:spPr>
      </p:pic>
      <p:graphicFrame>
        <p:nvGraphicFramePr>
          <p:cNvPr id="2" name="Chart 1">
            <a:extLst>
              <a:ext uri="{FF2B5EF4-FFF2-40B4-BE49-F238E27FC236}">
                <a16:creationId xmlns:a16="http://schemas.microsoft.com/office/drawing/2014/main" id="{00000000-0008-0000-0000-000005000000}"/>
              </a:ext>
              <a:ext uri="{147F2762-F138-4A5C-976F-8EAC2B608ADB}">
                <a16:predDERef xmlns:a16="http://schemas.microsoft.com/office/drawing/2014/main" pred="{00000000-0008-0000-0000-000004000000}"/>
              </a:ext>
            </a:extLst>
          </p:cNvPr>
          <p:cNvGraphicFramePr>
            <a:graphicFrameLocks/>
          </p:cNvGraphicFramePr>
          <p:nvPr>
            <p:extLst>
              <p:ext uri="{D42A27DB-BD31-4B8C-83A1-F6EECF244321}">
                <p14:modId xmlns:p14="http://schemas.microsoft.com/office/powerpoint/2010/main" val="2392541923"/>
              </p:ext>
            </p:extLst>
          </p:nvPr>
        </p:nvGraphicFramePr>
        <p:xfrm>
          <a:off x="1314258" y="2578254"/>
          <a:ext cx="6952704" cy="288137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602637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7C0766-F54F-2664-D3F6-86EC8323CE19}"/>
            </a:ext>
          </a:extLst>
        </p:cNvPr>
        <p:cNvGrpSpPr/>
        <p:nvPr/>
      </p:nvGrpSpPr>
      <p:grpSpPr>
        <a:xfrm>
          <a:off x="0" y="0"/>
          <a:ext cx="0" cy="0"/>
          <a:chOff x="0" y="0"/>
          <a:chExt cx="0" cy="0"/>
        </a:xfrm>
      </p:grpSpPr>
      <p:sp>
        <p:nvSpPr>
          <p:cNvPr id="14" name="Rounded Rectangle 13">
            <a:extLst>
              <a:ext uri="{FF2B5EF4-FFF2-40B4-BE49-F238E27FC236}">
                <a16:creationId xmlns:a16="http://schemas.microsoft.com/office/drawing/2014/main" id="{0CBDA87D-07FB-4319-A1C8-CFDF0795D32F}"/>
              </a:ext>
            </a:extLst>
          </p:cNvPr>
          <p:cNvSpPr/>
          <p:nvPr/>
        </p:nvSpPr>
        <p:spPr>
          <a:xfrm>
            <a:off x="554110" y="708294"/>
            <a:ext cx="8856984" cy="5520653"/>
          </a:xfrm>
          <a:prstGeom prst="roundRect">
            <a:avLst/>
          </a:prstGeom>
          <a:noFill/>
          <a:ln w="28575">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endParaRPr lang="en-GB">
              <a:solidFill>
                <a:schemeClr val="tx1"/>
              </a:solidFill>
            </a:endParaRPr>
          </a:p>
        </p:txBody>
      </p:sp>
      <p:grpSp>
        <p:nvGrpSpPr>
          <p:cNvPr id="2" name="Group 1">
            <a:extLst>
              <a:ext uri="{FF2B5EF4-FFF2-40B4-BE49-F238E27FC236}">
                <a16:creationId xmlns:a16="http://schemas.microsoft.com/office/drawing/2014/main" id="{F5582A70-BB24-88C9-7F06-064DE1DED342}"/>
              </a:ext>
            </a:extLst>
          </p:cNvPr>
          <p:cNvGrpSpPr/>
          <p:nvPr/>
        </p:nvGrpSpPr>
        <p:grpSpPr>
          <a:xfrm>
            <a:off x="0" y="1"/>
            <a:ext cx="9906000" cy="404663"/>
            <a:chOff x="0" y="1"/>
            <a:chExt cx="9906000" cy="404663"/>
          </a:xfrm>
        </p:grpSpPr>
        <p:sp>
          <p:nvSpPr>
            <p:cNvPr id="4" name="Subtitle 2">
              <a:extLst>
                <a:ext uri="{FF2B5EF4-FFF2-40B4-BE49-F238E27FC236}">
                  <a16:creationId xmlns:a16="http://schemas.microsoft.com/office/drawing/2014/main" id="{D0665E71-5B3D-17B3-606D-FE32A46DFD52}"/>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Notes </a:t>
              </a:r>
            </a:p>
          </p:txBody>
        </p:sp>
        <p:sp>
          <p:nvSpPr>
            <p:cNvPr id="7" name="TextBox 22">
              <a:extLst>
                <a:ext uri="{FF2B5EF4-FFF2-40B4-BE49-F238E27FC236}">
                  <a16:creationId xmlns:a16="http://schemas.microsoft.com/office/drawing/2014/main" id="{416EF9E1-3E27-DEF3-11BC-CB56D0CE1326}"/>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17</a:t>
              </a:r>
            </a:p>
          </p:txBody>
        </p:sp>
      </p:grpSp>
      <p:pic>
        <p:nvPicPr>
          <p:cNvPr id="5" name="Picture 4">
            <a:extLst>
              <a:ext uri="{FF2B5EF4-FFF2-40B4-BE49-F238E27FC236}">
                <a16:creationId xmlns:a16="http://schemas.microsoft.com/office/drawing/2014/main" id="{5DF41D96-8D91-B132-1D8E-1530C78F17C3}"/>
              </a:ext>
            </a:extLst>
          </p:cNvPr>
          <p:cNvPicPr>
            <a:picLocks noChangeAspect="1"/>
          </p:cNvPicPr>
          <p:nvPr/>
        </p:nvPicPr>
        <p:blipFill>
          <a:blip r:embed="rId2"/>
          <a:stretch>
            <a:fillRect/>
          </a:stretch>
        </p:blipFill>
        <p:spPr>
          <a:xfrm>
            <a:off x="56456" y="6284424"/>
            <a:ext cx="1733639" cy="571529"/>
          </a:xfrm>
          <a:prstGeom prst="rect">
            <a:avLst/>
          </a:prstGeom>
        </p:spPr>
      </p:pic>
      <p:sp>
        <p:nvSpPr>
          <p:cNvPr id="8" name="TextBox 7">
            <a:extLst>
              <a:ext uri="{FF2B5EF4-FFF2-40B4-BE49-F238E27FC236}">
                <a16:creationId xmlns:a16="http://schemas.microsoft.com/office/drawing/2014/main" id="{2CFECD08-4779-6B96-C3DB-34CF11B92F81}"/>
              </a:ext>
            </a:extLst>
          </p:cNvPr>
          <p:cNvSpPr txBox="1"/>
          <p:nvPr/>
        </p:nvSpPr>
        <p:spPr>
          <a:xfrm>
            <a:off x="835740" y="1542438"/>
            <a:ext cx="8274641" cy="2585323"/>
          </a:xfrm>
          <a:prstGeom prst="rect">
            <a:avLst/>
          </a:prstGeom>
          <a:noFill/>
        </p:spPr>
        <p:txBody>
          <a:bodyPr wrap="square" lIns="91440" tIns="45720" rIns="91440" bIns="45720" rtlCol="0" anchor="t">
            <a:spAutoFit/>
          </a:bodyPr>
          <a:lstStyle/>
          <a:p>
            <a:endParaRPr lang="en-GB" dirty="0">
              <a:ea typeface="Calibri"/>
              <a:cs typeface="Calibri"/>
            </a:endParaRPr>
          </a:p>
          <a:p>
            <a:pPr marL="285750" indent="-285750">
              <a:buFont typeface="Arial" panose="020B0604020202020204" pitchFamily="34" charset="0"/>
              <a:buChar char="•"/>
            </a:pPr>
            <a:r>
              <a:rPr lang="en-GB" dirty="0">
                <a:ea typeface="Calibri"/>
                <a:cs typeface="Calibri"/>
              </a:rPr>
              <a:t>The tendering process for the Investment management will take place in accordance with the original contract start date.</a:t>
            </a:r>
          </a:p>
          <a:p>
            <a:pPr marL="285750" indent="-285750">
              <a:buFont typeface="Arial" panose="020B0604020202020204" pitchFamily="34" charset="0"/>
              <a:buChar char="•"/>
            </a:pPr>
            <a:endParaRPr lang="en-GB" dirty="0">
              <a:ea typeface="Calibri"/>
              <a:cs typeface="Calibri"/>
            </a:endParaRPr>
          </a:p>
          <a:p>
            <a:pPr marL="285750" indent="-285750">
              <a:buFont typeface="Arial" panose="020B0604020202020204" pitchFamily="34" charset="0"/>
              <a:buChar char="•"/>
            </a:pPr>
            <a:r>
              <a:rPr lang="en-GB" dirty="0">
                <a:ea typeface="Calibri"/>
                <a:cs typeface="Calibri"/>
              </a:rPr>
              <a:t>The Strategic Plan needs to be refreshed to consider income streams, Dormant Funds, Rationalisation of Funds and Future processes around new fund requests. </a:t>
            </a:r>
          </a:p>
          <a:p>
            <a:pPr marL="285750" indent="-285750">
              <a:buFont typeface="Arial" panose="020B0604020202020204" pitchFamily="34" charset="0"/>
              <a:buChar char="•"/>
            </a:pPr>
            <a:endParaRPr lang="en-GB" dirty="0">
              <a:ea typeface="Calibri"/>
              <a:cs typeface="Calibri"/>
            </a:endParaRPr>
          </a:p>
          <a:p>
            <a:pPr marL="285750" indent="-285750">
              <a:buFont typeface="Arial" panose="020B0604020202020204" pitchFamily="34" charset="0"/>
              <a:buChar char="•"/>
            </a:pPr>
            <a:r>
              <a:rPr lang="en-GB" dirty="0">
                <a:ea typeface="Calibri"/>
                <a:cs typeface="Calibri"/>
              </a:rPr>
              <a:t>Future overhead percentage calculations for 2027/28. </a:t>
            </a:r>
          </a:p>
          <a:p>
            <a:pPr marL="285750" indent="-285750">
              <a:buFont typeface="Arial" panose="020B0604020202020204" pitchFamily="34" charset="0"/>
              <a:buChar char="•"/>
            </a:pPr>
            <a:endParaRPr lang="en-GB" dirty="0">
              <a:ea typeface="Calibri"/>
              <a:cs typeface="Calibri"/>
            </a:endParaRPr>
          </a:p>
        </p:txBody>
      </p:sp>
    </p:spTree>
    <p:extLst>
      <p:ext uri="{BB962C8B-B14F-4D97-AF65-F5344CB8AC3E}">
        <p14:creationId xmlns:p14="http://schemas.microsoft.com/office/powerpoint/2010/main" val="24791189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0" y="623552"/>
            <a:ext cx="9855823"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p:cNvGrpSpPr/>
          <p:nvPr/>
        </p:nvGrpSpPr>
        <p:grpSpPr>
          <a:xfrm>
            <a:off x="0" y="0"/>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Appendix 1- THE PLAN – Income Performance 2025-26</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18</a:t>
              </a:r>
            </a:p>
          </p:txBody>
        </p:sp>
      </p:grpSp>
      <p:pic>
        <p:nvPicPr>
          <p:cNvPr id="5" name="Picture 4"/>
          <p:cNvPicPr>
            <a:picLocks noChangeAspect="1"/>
          </p:cNvPicPr>
          <p:nvPr/>
        </p:nvPicPr>
        <p:blipFill>
          <a:blip r:embed="rId2"/>
          <a:stretch>
            <a:fillRect/>
          </a:stretch>
        </p:blipFill>
        <p:spPr>
          <a:xfrm>
            <a:off x="152178" y="6154223"/>
            <a:ext cx="1733639" cy="571529"/>
          </a:xfrm>
          <a:prstGeom prst="rect">
            <a:avLst/>
          </a:prstGeom>
        </p:spPr>
      </p:pic>
      <p:pic>
        <p:nvPicPr>
          <p:cNvPr id="14" name="Picture 13">
            <a:extLst>
              <a:ext uri="{FF2B5EF4-FFF2-40B4-BE49-F238E27FC236}">
                <a16:creationId xmlns:a16="http://schemas.microsoft.com/office/drawing/2014/main" id="{84108336-CC87-DD05-647D-503ECBCC5F11}"/>
              </a:ext>
            </a:extLst>
          </p:cNvPr>
          <p:cNvPicPr>
            <a:picLocks noChangeAspect="1"/>
          </p:cNvPicPr>
          <p:nvPr/>
        </p:nvPicPr>
        <p:blipFill>
          <a:blip r:embed="rId3"/>
          <a:stretch>
            <a:fillRect/>
          </a:stretch>
        </p:blipFill>
        <p:spPr>
          <a:xfrm>
            <a:off x="162075" y="1737360"/>
            <a:ext cx="9635944" cy="3136391"/>
          </a:xfrm>
          <a:prstGeom prst="rect">
            <a:avLst/>
          </a:prstGeom>
        </p:spPr>
      </p:pic>
    </p:spTree>
    <p:extLst>
      <p:ext uri="{BB962C8B-B14F-4D97-AF65-F5344CB8AC3E}">
        <p14:creationId xmlns:p14="http://schemas.microsoft.com/office/powerpoint/2010/main" val="16384624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152178" y="620688"/>
            <a:ext cx="9645841"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p:cNvGrpSpPr/>
          <p:nvPr/>
        </p:nvGrpSpPr>
        <p:grpSpPr>
          <a:xfrm>
            <a:off x="0" y="0"/>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a:ea typeface="Verdana"/>
                  <a:cs typeface="Verdana" panose="020B0604030504040204" pitchFamily="34" charset="0"/>
                </a:rPr>
                <a:t>appendix 2 - THE PLAN – FIXED COSTS OF RUNNING THE CHARITY 2025-26</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19</a:t>
              </a:r>
            </a:p>
          </p:txBody>
        </p:sp>
      </p:grpSp>
      <p:pic>
        <p:nvPicPr>
          <p:cNvPr id="5" name="Picture 4"/>
          <p:cNvPicPr>
            <a:picLocks noChangeAspect="1"/>
          </p:cNvPicPr>
          <p:nvPr/>
        </p:nvPicPr>
        <p:blipFill>
          <a:blip r:embed="rId2"/>
          <a:stretch>
            <a:fillRect/>
          </a:stretch>
        </p:blipFill>
        <p:spPr>
          <a:xfrm>
            <a:off x="152178" y="6154223"/>
            <a:ext cx="1733639" cy="571529"/>
          </a:xfrm>
          <a:prstGeom prst="rect">
            <a:avLst/>
          </a:prstGeom>
        </p:spPr>
      </p:pic>
      <p:pic>
        <p:nvPicPr>
          <p:cNvPr id="3" name="Picture 2">
            <a:extLst>
              <a:ext uri="{FF2B5EF4-FFF2-40B4-BE49-F238E27FC236}">
                <a16:creationId xmlns:a16="http://schemas.microsoft.com/office/drawing/2014/main" id="{2FFCB723-D9FB-05D5-7FF2-11662F0375AB}"/>
              </a:ext>
            </a:extLst>
          </p:cNvPr>
          <p:cNvPicPr>
            <a:picLocks noChangeAspect="1"/>
          </p:cNvPicPr>
          <p:nvPr/>
        </p:nvPicPr>
        <p:blipFill>
          <a:blip r:embed="rId3"/>
          <a:stretch>
            <a:fillRect/>
          </a:stretch>
        </p:blipFill>
        <p:spPr>
          <a:xfrm>
            <a:off x="244162" y="1764644"/>
            <a:ext cx="9345068" cy="3199311"/>
          </a:xfrm>
          <a:prstGeom prst="rect">
            <a:avLst/>
          </a:prstGeom>
        </p:spPr>
      </p:pic>
    </p:spTree>
    <p:extLst>
      <p:ext uri="{BB962C8B-B14F-4D97-AF65-F5344CB8AC3E}">
        <p14:creationId xmlns:p14="http://schemas.microsoft.com/office/powerpoint/2010/main" val="3945722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81D88513-A9E3-0B45-F44E-9B07483F98C1}"/>
              </a:ext>
            </a:extLst>
          </p:cNvPr>
          <p:cNvSpPr/>
          <p:nvPr/>
        </p:nvSpPr>
        <p:spPr>
          <a:xfrm>
            <a:off x="6989570" y="1075806"/>
            <a:ext cx="2553629" cy="421784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4" name="Rounded Rectangle 53"/>
          <p:cNvSpPr/>
          <p:nvPr/>
        </p:nvSpPr>
        <p:spPr>
          <a:xfrm>
            <a:off x="152178" y="620688"/>
            <a:ext cx="9645841"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p:cNvGrpSpPr/>
          <p:nvPr/>
        </p:nvGrpSpPr>
        <p:grpSpPr>
          <a:xfrm>
            <a:off x="0" y="0"/>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THE PLAN – SUMMARY Movement in fund balance 2025-26</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a:t>
              </a:r>
            </a:p>
          </p:txBody>
        </p:sp>
      </p:grpSp>
      <p:pic>
        <p:nvPicPr>
          <p:cNvPr id="5" name="Picture 4"/>
          <p:cNvPicPr>
            <a:picLocks noChangeAspect="1"/>
          </p:cNvPicPr>
          <p:nvPr/>
        </p:nvPicPr>
        <p:blipFill>
          <a:blip r:embed="rId2"/>
          <a:stretch>
            <a:fillRect/>
          </a:stretch>
        </p:blipFill>
        <p:spPr>
          <a:xfrm>
            <a:off x="0" y="6237312"/>
            <a:ext cx="1733639" cy="571529"/>
          </a:xfrm>
          <a:prstGeom prst="rect">
            <a:avLst/>
          </a:prstGeom>
        </p:spPr>
      </p:pic>
      <p:graphicFrame>
        <p:nvGraphicFramePr>
          <p:cNvPr id="3" name="Table 2">
            <a:extLst>
              <a:ext uri="{FF2B5EF4-FFF2-40B4-BE49-F238E27FC236}">
                <a16:creationId xmlns:a16="http://schemas.microsoft.com/office/drawing/2014/main" id="{01993386-85EA-3E41-C690-FA94AA43164C}"/>
              </a:ext>
            </a:extLst>
          </p:cNvPr>
          <p:cNvGraphicFramePr>
            <a:graphicFrameLocks noGrp="1"/>
          </p:cNvGraphicFramePr>
          <p:nvPr>
            <p:extLst>
              <p:ext uri="{D42A27DB-BD31-4B8C-83A1-F6EECF244321}">
                <p14:modId xmlns:p14="http://schemas.microsoft.com/office/powerpoint/2010/main" val="2320201074"/>
              </p:ext>
            </p:extLst>
          </p:nvPr>
        </p:nvGraphicFramePr>
        <p:xfrm>
          <a:off x="484037" y="930253"/>
          <a:ext cx="6366371" cy="4363395"/>
        </p:xfrm>
        <a:graphic>
          <a:graphicData uri="http://schemas.openxmlformats.org/drawingml/2006/table">
            <a:tbl>
              <a:tblPr firstRow="1" bandRow="1">
                <a:tableStyleId>{5A111915-BE36-4E01-A7E5-04B1672EAD32}</a:tableStyleId>
              </a:tblPr>
              <a:tblGrid>
                <a:gridCol w="2542184">
                  <a:extLst>
                    <a:ext uri="{9D8B030D-6E8A-4147-A177-3AD203B41FA5}">
                      <a16:colId xmlns:a16="http://schemas.microsoft.com/office/drawing/2014/main" val="2976939964"/>
                    </a:ext>
                  </a:extLst>
                </a:gridCol>
                <a:gridCol w="1290447">
                  <a:extLst>
                    <a:ext uri="{9D8B030D-6E8A-4147-A177-3AD203B41FA5}">
                      <a16:colId xmlns:a16="http://schemas.microsoft.com/office/drawing/2014/main" val="3252984945"/>
                    </a:ext>
                  </a:extLst>
                </a:gridCol>
                <a:gridCol w="1255608">
                  <a:extLst>
                    <a:ext uri="{9D8B030D-6E8A-4147-A177-3AD203B41FA5}">
                      <a16:colId xmlns:a16="http://schemas.microsoft.com/office/drawing/2014/main" val="783818674"/>
                    </a:ext>
                  </a:extLst>
                </a:gridCol>
                <a:gridCol w="1278132">
                  <a:extLst>
                    <a:ext uri="{9D8B030D-6E8A-4147-A177-3AD203B41FA5}">
                      <a16:colId xmlns:a16="http://schemas.microsoft.com/office/drawing/2014/main" val="4030311336"/>
                    </a:ext>
                  </a:extLst>
                </a:gridCol>
              </a:tblGrid>
              <a:tr h="513744">
                <a:tc>
                  <a:txBody>
                    <a:bodyPr/>
                    <a:lstStyle/>
                    <a:p>
                      <a:pPr algn="ctr" rtl="0" fontAlgn="ctr">
                        <a:buNone/>
                      </a:pPr>
                      <a:r>
                        <a:rPr lang="en-GB" sz="1900" b="1" i="0" u="none" strike="noStrike">
                          <a:solidFill>
                            <a:srgbClr val="FFFFFF"/>
                          </a:solidFill>
                          <a:effectLst/>
                          <a:latin typeface="Calibri" panose="020F0502020204030204" pitchFamily="34" charset="0"/>
                        </a:rPr>
                        <a:t>£</a:t>
                      </a:r>
                      <a:endParaRPr lang="en-GB" sz="1900" b="1" i="0" u="none" strike="noStrike" dirty="0">
                        <a:solidFill>
                          <a:srgbClr val="FFFFFF"/>
                        </a:solidFill>
                        <a:effectLst/>
                        <a:latin typeface="Calibri" panose="020F0502020204030204" pitchFamily="34" charset="0"/>
                      </a:endParaRPr>
                    </a:p>
                  </a:txBody>
                  <a:tcPr marL="0" marR="0" marT="0" marB="0" anchor="ctr">
                    <a:lnB w="12700" cap="flat" cmpd="sng" algn="ctr">
                      <a:solidFill>
                        <a:schemeClr val="tx1"/>
                      </a:solidFill>
                      <a:prstDash val="solid"/>
                      <a:round/>
                      <a:headEnd type="none" w="med" len="med"/>
                      <a:tailEnd type="none" w="med" len="med"/>
                    </a:lnB>
                  </a:tcPr>
                </a:tc>
                <a:tc>
                  <a:txBody>
                    <a:bodyPr/>
                    <a:lstStyle/>
                    <a:p>
                      <a:pPr algn="ctr" rtl="0" fontAlgn="ctr">
                        <a:buNone/>
                      </a:pPr>
                      <a:r>
                        <a:rPr lang="en-GB" sz="1900" b="1" i="0" u="none" strike="noStrike">
                          <a:solidFill>
                            <a:srgbClr val="FFFFFF"/>
                          </a:solidFill>
                          <a:effectLst/>
                          <a:latin typeface="Calibri" panose="020F0502020204030204" pitchFamily="34" charset="0"/>
                        </a:rPr>
                        <a:t>Year 2 YTD Plan</a:t>
                      </a:r>
                    </a:p>
                  </a:txBody>
                  <a:tcPr marL="0" marR="0" marT="0" marB="0" anchor="ctr">
                    <a:lnB w="12700" cap="flat" cmpd="sng" algn="ctr">
                      <a:solidFill>
                        <a:schemeClr val="tx1"/>
                      </a:solidFill>
                      <a:prstDash val="solid"/>
                      <a:round/>
                      <a:headEnd type="none" w="med" len="med"/>
                      <a:tailEnd type="none" w="med" len="med"/>
                    </a:lnB>
                  </a:tcPr>
                </a:tc>
                <a:tc>
                  <a:txBody>
                    <a:bodyPr/>
                    <a:lstStyle/>
                    <a:p>
                      <a:pPr algn="ctr" rtl="0" fontAlgn="ctr">
                        <a:buNone/>
                      </a:pPr>
                      <a:r>
                        <a:rPr lang="en-GB" sz="1900" b="1" i="0" u="none" strike="noStrike">
                          <a:solidFill>
                            <a:srgbClr val="FFFFFF"/>
                          </a:solidFill>
                          <a:effectLst/>
                          <a:latin typeface="Calibri" panose="020F0502020204030204" pitchFamily="34" charset="0"/>
                        </a:rPr>
                        <a:t>Year 2 YTD Actual</a:t>
                      </a:r>
                    </a:p>
                  </a:txBody>
                  <a:tcPr marL="0" marR="0" marT="0" marB="0" anchor="ctr">
                    <a:lnB w="12700" cap="flat" cmpd="sng" algn="ctr">
                      <a:solidFill>
                        <a:schemeClr val="tx1"/>
                      </a:solidFill>
                      <a:prstDash val="solid"/>
                      <a:round/>
                      <a:headEnd type="none" w="med" len="med"/>
                      <a:tailEnd type="none" w="med" len="med"/>
                    </a:lnB>
                  </a:tcPr>
                </a:tc>
                <a:tc>
                  <a:txBody>
                    <a:bodyPr/>
                    <a:lstStyle/>
                    <a:p>
                      <a:pPr algn="ctr" rtl="0" fontAlgn="ctr">
                        <a:buNone/>
                      </a:pPr>
                      <a:r>
                        <a:rPr lang="en-GB" sz="1900" b="1" i="0" u="none" strike="noStrike">
                          <a:solidFill>
                            <a:srgbClr val="FFFFFF"/>
                          </a:solidFill>
                          <a:effectLst/>
                          <a:latin typeface="Calibri" panose="020F0502020204030204" pitchFamily="34" charset="0"/>
                        </a:rPr>
                        <a:t>Year 2 YTD Variance</a:t>
                      </a:r>
                    </a:p>
                  </a:txBody>
                  <a:tcPr marL="0" marR="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105931"/>
                  </a:ext>
                </a:extLst>
              </a:tr>
              <a:tr h="291900">
                <a:tc>
                  <a:txBody>
                    <a:bodyPr/>
                    <a:lstStyle/>
                    <a:p>
                      <a:pPr algn="l" rtl="0" fontAlgn="ctr">
                        <a:buNone/>
                      </a:pPr>
                      <a:r>
                        <a:rPr lang="en-GB" sz="1900" b="0" i="0" u="none" strike="noStrike">
                          <a:solidFill>
                            <a:srgbClr val="000000"/>
                          </a:solidFill>
                          <a:effectLst/>
                          <a:latin typeface="Calibri" panose="020F0502020204030204" pitchFamily="34" charset="0"/>
                        </a:rPr>
                        <a:t>Income</a:t>
                      </a:r>
                      <a:endParaRPr lang="en-GB" sz="19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a:solidFill>
                            <a:srgbClr val="000000"/>
                          </a:solidFill>
                          <a:effectLst/>
                          <a:latin typeface="Calibri" panose="020F0502020204030204" pitchFamily="34" charset="0"/>
                        </a:rPr>
                        <a:t>755,000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a:solidFill>
                            <a:srgbClr val="000000"/>
                          </a:solidFill>
                          <a:effectLst/>
                          <a:latin typeface="Calibri" panose="020F0502020204030204" pitchFamily="34" charset="0"/>
                        </a:rPr>
                        <a:t>1,581,300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a:solidFill>
                            <a:srgbClr val="000000"/>
                          </a:solidFill>
                          <a:effectLst/>
                          <a:latin typeface="Calibri" panose="020F0502020204030204" pitchFamily="34" charset="0"/>
                        </a:rPr>
                        <a:t>826,300</a:t>
                      </a:r>
                      <a:endParaRPr lang="en-GB" sz="19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07879620"/>
                  </a:ext>
                </a:extLst>
              </a:tr>
              <a:tr h="627255">
                <a:tc>
                  <a:txBody>
                    <a:bodyPr/>
                    <a:lstStyle/>
                    <a:p>
                      <a:pPr algn="l" rtl="0" fontAlgn="ctr">
                        <a:buNone/>
                      </a:pPr>
                      <a:r>
                        <a:rPr lang="en-GB" sz="1900" b="0" i="0" u="none" strike="noStrike">
                          <a:solidFill>
                            <a:srgbClr val="000000"/>
                          </a:solidFill>
                          <a:effectLst/>
                          <a:latin typeface="Calibri" panose="020F0502020204030204" pitchFamily="34" charset="0"/>
                        </a:rPr>
                        <a:t>Fixed Costs of Running the Charity</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a:solidFill>
                            <a:srgbClr val="000000"/>
                          </a:solidFill>
                          <a:effectLst/>
                          <a:latin typeface="Calibri" panose="020F0502020204030204" pitchFamily="34" charset="0"/>
                        </a:rPr>
                        <a:t>(381,474)</a:t>
                      </a:r>
                      <a:endParaRPr lang="en-GB" sz="19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a:solidFill>
                            <a:srgbClr val="000000"/>
                          </a:solidFill>
                          <a:effectLst/>
                          <a:latin typeface="Calibri" panose="020F0502020204030204" pitchFamily="34" charset="0"/>
                        </a:rPr>
                        <a:t>(274,407)​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a:solidFill>
                            <a:srgbClr val="000000"/>
                          </a:solidFill>
                          <a:effectLst/>
                          <a:latin typeface="Calibri" panose="020F0502020204030204" pitchFamily="34" charset="0"/>
                        </a:rPr>
                        <a:t>114,800​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0995658"/>
                  </a:ext>
                </a:extLst>
              </a:tr>
              <a:tr h="813569">
                <a:tc>
                  <a:txBody>
                    <a:bodyPr/>
                    <a:lstStyle/>
                    <a:p>
                      <a:pPr algn="l" rtl="0" fontAlgn="ctr">
                        <a:buNone/>
                      </a:pPr>
                      <a:r>
                        <a:rPr lang="en-GB" sz="1900" b="1" i="0" u="none" strike="noStrike">
                          <a:solidFill>
                            <a:srgbClr val="000000"/>
                          </a:solidFill>
                          <a:effectLst/>
                          <a:latin typeface="Calibri" panose="020F0502020204030204" pitchFamily="34" charset="0"/>
                        </a:rPr>
                        <a:t>Contribution to Expenditure on Charitable Causes</a:t>
                      </a:r>
                      <a:endParaRPr lang="en-GB" sz="1900" b="1"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1" i="0" u="none" strike="noStrike">
                          <a:solidFill>
                            <a:srgbClr val="000000"/>
                          </a:solidFill>
                          <a:effectLst/>
                          <a:latin typeface="Calibri" panose="020F0502020204030204" pitchFamily="34" charset="0"/>
                        </a:rPr>
                        <a:t>373,526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1" i="0" u="none" strike="noStrike">
                          <a:solidFill>
                            <a:srgbClr val="000000"/>
                          </a:solidFill>
                          <a:effectLst/>
                          <a:latin typeface="Calibri" panose="020F0502020204030204" pitchFamily="34" charset="0"/>
                        </a:rPr>
                        <a:t>1,301,042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1" i="0" u="none" strike="noStrike">
                          <a:solidFill>
                            <a:srgbClr val="000000"/>
                          </a:solidFill>
                          <a:effectLst/>
                          <a:latin typeface="Calibri" panose="020F0502020204030204" pitchFamily="34" charset="0"/>
                        </a:rPr>
                        <a:t>927,516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1868259"/>
                  </a:ext>
                </a:extLst>
              </a:tr>
              <a:tr h="0">
                <a:tc>
                  <a:txBody>
                    <a:bodyPr/>
                    <a:lstStyle/>
                    <a:p>
                      <a:pPr algn="l" fontAlgn="t">
                        <a:buNone/>
                      </a:pPr>
                      <a:r>
                        <a:rPr lang="en-GB" sz="1800" b="0" i="0" u="none" strike="noStrike">
                          <a:solidFill>
                            <a:srgbClr val="000000"/>
                          </a:solidFill>
                          <a:effectLst/>
                          <a:latin typeface="Arial" panose="020B0604020202020204" pitchFamily="34" charset="0"/>
                        </a:rPr>
                        <a:t>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800" b="0" i="0" u="none" strike="noStrike">
                          <a:solidFill>
                            <a:srgbClr val="000000"/>
                          </a:solidFill>
                          <a:effectLst/>
                          <a:latin typeface="Calibri" panose="020F0502020204030204" pitchFamily="34" charset="0"/>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800" b="0" i="0" u="none" strike="noStrike">
                          <a:solidFill>
                            <a:srgbClr val="000000"/>
                          </a:solidFill>
                          <a:effectLst/>
                          <a:latin typeface="Calibri" panose="020F0502020204030204" pitchFamily="34" charset="0"/>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800" b="0" i="0" u="none" strike="noStrike">
                          <a:solidFill>
                            <a:srgbClr val="000000"/>
                          </a:solidFill>
                          <a:effectLst/>
                          <a:latin typeface="Calibri" panose="020F0502020204030204" pitchFamily="34" charset="0"/>
                        </a:rPr>
                        <a:t>​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4933904"/>
                  </a:ext>
                </a:extLst>
              </a:tr>
              <a:tr h="813569">
                <a:tc>
                  <a:txBody>
                    <a:bodyPr/>
                    <a:lstStyle/>
                    <a:p>
                      <a:pPr algn="l" rtl="0" fontAlgn="ctr">
                        <a:buNone/>
                      </a:pPr>
                      <a:r>
                        <a:rPr lang="en-GB" sz="1900" b="0" i="0" u="none" strike="noStrike">
                          <a:solidFill>
                            <a:srgbClr val="000000"/>
                          </a:solidFill>
                          <a:effectLst/>
                          <a:latin typeface="Calibri" panose="020F0502020204030204" pitchFamily="34" charset="0"/>
                        </a:rPr>
                        <a:t>Expenditure on Charitable Causes (funds &amp; Small grants)</a:t>
                      </a:r>
                      <a:endParaRPr lang="en-GB" sz="19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a:solidFill>
                            <a:srgbClr val="000000"/>
                          </a:solidFill>
                          <a:effectLst/>
                          <a:latin typeface="Calibri" panose="020F0502020204030204" pitchFamily="34" charset="0"/>
                        </a:rPr>
                        <a:t>801,426</a:t>
                      </a:r>
                      <a:endParaRPr lang="en-GB" sz="19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a:solidFill>
                            <a:srgbClr val="000000"/>
                          </a:solidFill>
                          <a:effectLst/>
                          <a:latin typeface="Calibri" panose="020F0502020204030204" pitchFamily="34" charset="0"/>
                        </a:rPr>
                        <a:t>882,196</a:t>
                      </a:r>
                      <a:endParaRPr lang="en-GB" sz="19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kern="1200">
                          <a:solidFill>
                            <a:srgbClr val="000000"/>
                          </a:solidFill>
                          <a:effectLst/>
                          <a:latin typeface="Calibri" panose="020F0502020204030204" pitchFamily="34" charset="0"/>
                          <a:ea typeface="+mn-ea"/>
                          <a:cs typeface="+mn-cs"/>
                        </a:rPr>
                        <a:t>                               </a:t>
                      </a:r>
                      <a:r>
                        <a:rPr lang="en-GB" sz="1900" b="0" i="0" u="none" strike="noStrike">
                          <a:solidFill>
                            <a:srgbClr val="000000"/>
                          </a:solidFill>
                          <a:effectLst/>
                          <a:latin typeface="Calibri" panose="020F0502020204030204" pitchFamily="34" charset="0"/>
                        </a:rPr>
                        <a:t>80,770 </a:t>
                      </a:r>
                      <a:endParaRPr lang="en-GB" sz="1900" b="0" i="0" u="none" strike="noStrike" dirty="0">
                        <a:solidFill>
                          <a:srgbClr val="000000"/>
                        </a:solidFill>
                        <a:effectLst/>
                        <a:latin typeface="Calibri" panose="020F050202020403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7421316"/>
                  </a:ext>
                </a:extLst>
              </a:tr>
              <a:tr h="0">
                <a:tc>
                  <a:txBody>
                    <a:bodyPr/>
                    <a:lstStyle/>
                    <a:p>
                      <a:pPr algn="l" fontAlgn="t">
                        <a:buNone/>
                      </a:pPr>
                      <a:r>
                        <a:rPr lang="en-GB" sz="1800" b="0" i="0" u="none" strike="noStrike">
                          <a:solidFill>
                            <a:srgbClr val="000000"/>
                          </a:solidFill>
                          <a:effectLst/>
                          <a:latin typeface="Arial" panose="020B0604020202020204" pitchFamily="34" charset="0"/>
                        </a:rPr>
                        <a:t>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r" rtl="0" fontAlgn="ctr">
                        <a:buNone/>
                      </a:pPr>
                      <a:r>
                        <a:rPr lang="en-GB" sz="800" b="0" i="0" u="none" strike="noStrike">
                          <a:solidFill>
                            <a:srgbClr val="000000"/>
                          </a:solidFill>
                          <a:effectLst/>
                          <a:latin typeface="Calibri" panose="020F0502020204030204" pitchFamily="34" charset="0"/>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r" rtl="0" fontAlgn="ctr">
                        <a:buNone/>
                      </a:pPr>
                      <a:r>
                        <a:rPr lang="en-GB" sz="800" b="0" i="0" u="none" strike="noStrike">
                          <a:solidFill>
                            <a:srgbClr val="000000"/>
                          </a:solidFill>
                          <a:effectLst/>
                          <a:latin typeface="Calibri" panose="020F0502020204030204" pitchFamily="34" charset="0"/>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r" rtl="0" fontAlgn="ctr">
                        <a:buNone/>
                      </a:pPr>
                      <a:r>
                        <a:rPr lang="en-GB" sz="800" b="0" i="0" u="none" strike="noStrike">
                          <a:solidFill>
                            <a:srgbClr val="000000"/>
                          </a:solidFill>
                          <a:effectLst/>
                          <a:latin typeface="Calibri" panose="020F0502020204030204" pitchFamily="34" charset="0"/>
                        </a:rPr>
                        <a:t>​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4196254034"/>
                  </a:ext>
                </a:extLst>
              </a:tr>
              <a:tr h="571361">
                <a:tc>
                  <a:txBody>
                    <a:bodyPr/>
                    <a:lstStyle/>
                    <a:p>
                      <a:pPr algn="l" rtl="0" fontAlgn="ctr">
                        <a:buNone/>
                      </a:pPr>
                      <a:r>
                        <a:rPr lang="en-GB" sz="1900" b="1" i="0" u="none" strike="noStrike">
                          <a:solidFill>
                            <a:srgbClr val="000000"/>
                          </a:solidFill>
                          <a:effectLst/>
                          <a:latin typeface="Calibri" panose="020F0502020204030204" pitchFamily="34" charset="0"/>
                        </a:rPr>
                        <a:t>Movement in Fund Balance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1" i="0" u="none" strike="noStrike">
                          <a:solidFill>
                            <a:srgbClr val="000000"/>
                          </a:solidFill>
                          <a:effectLst/>
                          <a:latin typeface="Calibri" panose="020F0502020204030204" pitchFamily="34" charset="0"/>
                        </a:rPr>
                        <a:t>(427,900)</a:t>
                      </a:r>
                      <a:endParaRPr lang="en-GB" sz="1900" b="1"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1" i="0" u="none" strike="noStrike">
                          <a:solidFill>
                            <a:srgbClr val="000000"/>
                          </a:solidFill>
                          <a:effectLst/>
                          <a:latin typeface="Calibri" panose="020F0502020204030204" pitchFamily="34" charset="0"/>
                        </a:rPr>
                        <a:t>418,847</a:t>
                      </a:r>
                      <a:endParaRPr lang="en-GB" sz="1900" b="1"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1" i="0" u="none" strike="noStrike">
                          <a:solidFill>
                            <a:srgbClr val="000000"/>
                          </a:solidFill>
                          <a:effectLst/>
                          <a:latin typeface="Calibri" panose="020F0502020204030204" pitchFamily="34" charset="0"/>
                        </a:rPr>
                        <a:t>846,746</a:t>
                      </a:r>
                      <a:endParaRPr lang="en-GB" sz="1900" b="1"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80013203"/>
                  </a:ext>
                </a:extLst>
              </a:tr>
            </a:tbl>
          </a:graphicData>
        </a:graphic>
      </p:graphicFrame>
      <p:sp>
        <p:nvSpPr>
          <p:cNvPr id="4" name="TextBox 3">
            <a:extLst>
              <a:ext uri="{FF2B5EF4-FFF2-40B4-BE49-F238E27FC236}">
                <a16:creationId xmlns:a16="http://schemas.microsoft.com/office/drawing/2014/main" id="{CC917DF3-CC64-BEE6-A0D3-F299FB5899AA}"/>
              </a:ext>
            </a:extLst>
          </p:cNvPr>
          <p:cNvSpPr txBox="1"/>
          <p:nvPr/>
        </p:nvSpPr>
        <p:spPr>
          <a:xfrm>
            <a:off x="6989570" y="1291831"/>
            <a:ext cx="2553629" cy="4016484"/>
          </a:xfrm>
          <a:prstGeom prst="rect">
            <a:avLst/>
          </a:prstGeom>
          <a:noFill/>
        </p:spPr>
        <p:txBody>
          <a:bodyPr wrap="square" lIns="91440" tIns="45720" rIns="91440" bIns="45720" rtlCol="0" anchor="t">
            <a:spAutoFit/>
          </a:bodyPr>
          <a:lstStyle/>
          <a:p>
            <a:endParaRPr lang="en-GB" sz="1700" dirty="0"/>
          </a:p>
          <a:p>
            <a:r>
              <a:rPr lang="en-GB" sz="1700" dirty="0"/>
              <a:t>Plan expenditure is based on total fund expenditure in 2023-24, less fixed costs of running the charity.</a:t>
            </a:r>
            <a:endParaRPr lang="en-GB" sz="1700" dirty="0">
              <a:ea typeface="Calibri"/>
              <a:cs typeface="Calibri"/>
            </a:endParaRPr>
          </a:p>
          <a:p>
            <a:endParaRPr lang="en-GB" sz="1700" dirty="0"/>
          </a:p>
          <a:p>
            <a:r>
              <a:rPr lang="en-GB" sz="1700" dirty="0"/>
              <a:t>CFC agreed not to release any funds from the Swansea Bay General Fund to support small grants in the community for 2024-25 – this was agreed for 25-26 and paid.</a:t>
            </a:r>
            <a:endParaRPr lang="en-GB" sz="1700" dirty="0">
              <a:highlight>
                <a:srgbClr val="FFFF00"/>
              </a:highlight>
            </a:endParaRPr>
          </a:p>
          <a:p>
            <a:endParaRPr lang="en-GB" sz="1700" dirty="0"/>
          </a:p>
          <a:p>
            <a:endParaRPr lang="en-GB" sz="1700" dirty="0"/>
          </a:p>
        </p:txBody>
      </p:sp>
    </p:spTree>
    <p:extLst>
      <p:ext uri="{BB962C8B-B14F-4D97-AF65-F5344CB8AC3E}">
        <p14:creationId xmlns:p14="http://schemas.microsoft.com/office/powerpoint/2010/main" val="22526914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8B2236-22C9-5323-F46A-3048E11717A0}"/>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6BBB3558-BB6D-DF78-54D2-A7A04AE216DE}"/>
              </a:ext>
            </a:extLst>
          </p:cNvPr>
          <p:cNvSpPr/>
          <p:nvPr/>
        </p:nvSpPr>
        <p:spPr>
          <a:xfrm>
            <a:off x="64008" y="620688"/>
            <a:ext cx="9791816"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a:extLst>
              <a:ext uri="{FF2B5EF4-FFF2-40B4-BE49-F238E27FC236}">
                <a16:creationId xmlns:a16="http://schemas.microsoft.com/office/drawing/2014/main" id="{A44F6E39-3B3B-B2CE-62BE-D10D57CB1149}"/>
              </a:ext>
            </a:extLst>
          </p:cNvPr>
          <p:cNvGrpSpPr/>
          <p:nvPr/>
        </p:nvGrpSpPr>
        <p:grpSpPr>
          <a:xfrm>
            <a:off x="0" y="0"/>
            <a:ext cx="9906000" cy="404663"/>
            <a:chOff x="0" y="1"/>
            <a:chExt cx="9906000" cy="404663"/>
          </a:xfrm>
        </p:grpSpPr>
        <p:sp>
          <p:nvSpPr>
            <p:cNvPr id="11" name="Subtitle 2">
              <a:extLst>
                <a:ext uri="{FF2B5EF4-FFF2-40B4-BE49-F238E27FC236}">
                  <a16:creationId xmlns:a16="http://schemas.microsoft.com/office/drawing/2014/main" id="{583B1180-0551-B440-5F67-3AAD159979A5}"/>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Appendix 3- THE PLAN – Income Performance 2026-27</a:t>
              </a:r>
            </a:p>
          </p:txBody>
        </p:sp>
        <p:sp>
          <p:nvSpPr>
            <p:cNvPr id="12" name="TextBox 22">
              <a:extLst>
                <a:ext uri="{FF2B5EF4-FFF2-40B4-BE49-F238E27FC236}">
                  <a16:creationId xmlns:a16="http://schemas.microsoft.com/office/drawing/2014/main" id="{17C2354A-6E1A-FDC6-754E-41455C8BD509}"/>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20</a:t>
              </a:r>
            </a:p>
          </p:txBody>
        </p:sp>
      </p:grpSp>
      <p:pic>
        <p:nvPicPr>
          <p:cNvPr id="5" name="Picture 4">
            <a:extLst>
              <a:ext uri="{FF2B5EF4-FFF2-40B4-BE49-F238E27FC236}">
                <a16:creationId xmlns:a16="http://schemas.microsoft.com/office/drawing/2014/main" id="{FAC5B715-5AA3-C2FE-1B17-2380B250C742}"/>
              </a:ext>
            </a:extLst>
          </p:cNvPr>
          <p:cNvPicPr>
            <a:picLocks noChangeAspect="1"/>
          </p:cNvPicPr>
          <p:nvPr/>
        </p:nvPicPr>
        <p:blipFill>
          <a:blip r:embed="rId2"/>
          <a:stretch>
            <a:fillRect/>
          </a:stretch>
        </p:blipFill>
        <p:spPr>
          <a:xfrm>
            <a:off x="152178" y="6154223"/>
            <a:ext cx="1733639" cy="571529"/>
          </a:xfrm>
          <a:prstGeom prst="rect">
            <a:avLst/>
          </a:prstGeom>
        </p:spPr>
      </p:pic>
      <p:pic>
        <p:nvPicPr>
          <p:cNvPr id="9" name="Picture 8">
            <a:extLst>
              <a:ext uri="{FF2B5EF4-FFF2-40B4-BE49-F238E27FC236}">
                <a16:creationId xmlns:a16="http://schemas.microsoft.com/office/drawing/2014/main" id="{BED151C6-38FB-B92F-566A-2C93B2F34477}"/>
              </a:ext>
            </a:extLst>
          </p:cNvPr>
          <p:cNvPicPr>
            <a:picLocks noChangeAspect="1"/>
          </p:cNvPicPr>
          <p:nvPr/>
        </p:nvPicPr>
        <p:blipFill>
          <a:blip r:embed="rId3"/>
          <a:stretch>
            <a:fillRect/>
          </a:stretch>
        </p:blipFill>
        <p:spPr>
          <a:xfrm>
            <a:off x="195883" y="1216488"/>
            <a:ext cx="9514233" cy="4425024"/>
          </a:xfrm>
          <a:prstGeom prst="rect">
            <a:avLst/>
          </a:prstGeom>
        </p:spPr>
      </p:pic>
    </p:spTree>
    <p:extLst>
      <p:ext uri="{BB962C8B-B14F-4D97-AF65-F5344CB8AC3E}">
        <p14:creationId xmlns:p14="http://schemas.microsoft.com/office/powerpoint/2010/main" val="29187866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16643F-0997-AA81-215E-DB112743C4BE}"/>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4C4DE56D-8352-FB69-9F87-29FC1CD5AD8D}"/>
              </a:ext>
            </a:extLst>
          </p:cNvPr>
          <p:cNvSpPr/>
          <p:nvPr/>
        </p:nvSpPr>
        <p:spPr>
          <a:xfrm>
            <a:off x="152178" y="620688"/>
            <a:ext cx="9645841"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a:extLst>
              <a:ext uri="{FF2B5EF4-FFF2-40B4-BE49-F238E27FC236}">
                <a16:creationId xmlns:a16="http://schemas.microsoft.com/office/drawing/2014/main" id="{4555D6AC-E34D-0325-5E7B-D6AA9A2DBB22}"/>
              </a:ext>
            </a:extLst>
          </p:cNvPr>
          <p:cNvGrpSpPr/>
          <p:nvPr/>
        </p:nvGrpSpPr>
        <p:grpSpPr>
          <a:xfrm>
            <a:off x="0" y="0"/>
            <a:ext cx="9906000" cy="404663"/>
            <a:chOff x="0" y="1"/>
            <a:chExt cx="9906000" cy="404663"/>
          </a:xfrm>
        </p:grpSpPr>
        <p:sp>
          <p:nvSpPr>
            <p:cNvPr id="11" name="Subtitle 2">
              <a:extLst>
                <a:ext uri="{FF2B5EF4-FFF2-40B4-BE49-F238E27FC236}">
                  <a16:creationId xmlns:a16="http://schemas.microsoft.com/office/drawing/2014/main" id="{11C87E8F-F830-9F1B-0E22-298B5418EF61}"/>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a:ea typeface="Verdana"/>
                  <a:cs typeface="Verdana" panose="020B0604030504040204" pitchFamily="34" charset="0"/>
                </a:rPr>
                <a:t>appendix 4 - THE PLAN – FIXED COSTS OF RUNNING THE CHARITY 2026-27</a:t>
              </a:r>
            </a:p>
          </p:txBody>
        </p:sp>
        <p:sp>
          <p:nvSpPr>
            <p:cNvPr id="12" name="TextBox 22">
              <a:extLst>
                <a:ext uri="{FF2B5EF4-FFF2-40B4-BE49-F238E27FC236}">
                  <a16:creationId xmlns:a16="http://schemas.microsoft.com/office/drawing/2014/main" id="{91B2CBAC-8BAE-4A5F-CE96-C9C56989FADA}"/>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21</a:t>
              </a:r>
              <a:endParaRPr lang="en-GB" altLang="en-US" sz="800" i="1" cap="small" dirty="0">
                <a:latin typeface="Verdana" panose="020B0604030504040204" pitchFamily="34" charset="0"/>
                <a:ea typeface="Verdana" panose="020B0604030504040204" pitchFamily="34" charset="0"/>
                <a:cs typeface="Verdana" panose="020B0604030504040204" pitchFamily="34" charset="0"/>
              </a:endParaRPr>
            </a:p>
          </p:txBody>
        </p:sp>
      </p:grpSp>
      <p:pic>
        <p:nvPicPr>
          <p:cNvPr id="5" name="Picture 4">
            <a:extLst>
              <a:ext uri="{FF2B5EF4-FFF2-40B4-BE49-F238E27FC236}">
                <a16:creationId xmlns:a16="http://schemas.microsoft.com/office/drawing/2014/main" id="{3D1B5607-9E07-BB32-0E27-7407960B6B9A}"/>
              </a:ext>
            </a:extLst>
          </p:cNvPr>
          <p:cNvPicPr>
            <a:picLocks noChangeAspect="1"/>
          </p:cNvPicPr>
          <p:nvPr/>
        </p:nvPicPr>
        <p:blipFill>
          <a:blip r:embed="rId2"/>
          <a:stretch>
            <a:fillRect/>
          </a:stretch>
        </p:blipFill>
        <p:spPr>
          <a:xfrm>
            <a:off x="152178" y="6154223"/>
            <a:ext cx="1733639" cy="571529"/>
          </a:xfrm>
          <a:prstGeom prst="rect">
            <a:avLst/>
          </a:prstGeom>
        </p:spPr>
      </p:pic>
      <p:pic>
        <p:nvPicPr>
          <p:cNvPr id="3" name="Picture 2">
            <a:extLst>
              <a:ext uri="{FF2B5EF4-FFF2-40B4-BE49-F238E27FC236}">
                <a16:creationId xmlns:a16="http://schemas.microsoft.com/office/drawing/2014/main" id="{0CB56A91-EE53-D63F-8F6A-7AC62BB8AFB8}"/>
              </a:ext>
            </a:extLst>
          </p:cNvPr>
          <p:cNvPicPr>
            <a:picLocks noChangeAspect="1"/>
          </p:cNvPicPr>
          <p:nvPr/>
        </p:nvPicPr>
        <p:blipFill>
          <a:blip r:embed="rId3"/>
          <a:stretch>
            <a:fillRect/>
          </a:stretch>
        </p:blipFill>
        <p:spPr>
          <a:xfrm>
            <a:off x="494669" y="1179576"/>
            <a:ext cx="8916662" cy="4669472"/>
          </a:xfrm>
          <a:prstGeom prst="rect">
            <a:avLst/>
          </a:prstGeom>
        </p:spPr>
      </p:pic>
    </p:spTree>
    <p:extLst>
      <p:ext uri="{BB962C8B-B14F-4D97-AF65-F5344CB8AC3E}">
        <p14:creationId xmlns:p14="http://schemas.microsoft.com/office/powerpoint/2010/main" val="446969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DCB5CB-B9E2-A115-80DC-EB2804E675BB}"/>
            </a:ext>
          </a:extLst>
        </p:cNvPr>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AB7BCFD8-46BC-CA1F-091A-CEFB49B5DDD1}"/>
              </a:ext>
            </a:extLst>
          </p:cNvPr>
          <p:cNvSpPr/>
          <p:nvPr/>
        </p:nvSpPr>
        <p:spPr>
          <a:xfrm>
            <a:off x="6974916" y="1291180"/>
            <a:ext cx="2698595" cy="4017785"/>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4" name="Rounded Rectangle 53">
            <a:extLst>
              <a:ext uri="{FF2B5EF4-FFF2-40B4-BE49-F238E27FC236}">
                <a16:creationId xmlns:a16="http://schemas.microsoft.com/office/drawing/2014/main" id="{12712635-B732-DDB3-F930-8176525D9580}"/>
              </a:ext>
            </a:extLst>
          </p:cNvPr>
          <p:cNvSpPr/>
          <p:nvPr/>
        </p:nvSpPr>
        <p:spPr>
          <a:xfrm>
            <a:off x="152178" y="620688"/>
            <a:ext cx="9645841"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1" name="Subtitle 2">
            <a:extLst>
              <a:ext uri="{FF2B5EF4-FFF2-40B4-BE49-F238E27FC236}">
                <a16:creationId xmlns:a16="http://schemas.microsoft.com/office/drawing/2014/main" id="{402620B8-C1D5-9BE1-FCC6-2CCDEE56F863}"/>
              </a:ext>
            </a:extLst>
          </p:cNvPr>
          <p:cNvSpPr txBox="1">
            <a:spLocks/>
          </p:cNvSpPr>
          <p:nvPr/>
        </p:nvSpPr>
        <p:spPr>
          <a:xfrm>
            <a:off x="0" y="0"/>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THE PLAN – SUMMARY Movement in fund balance 2026-27         </a:t>
            </a:r>
            <a:r>
              <a:rPr lang="en-GB" sz="900" i="1" cap="small" dirty="0">
                <a:latin typeface="Verdana" panose="020B0604030504040204" pitchFamily="34" charset="0"/>
                <a:ea typeface="Verdana" panose="020B0604030504040204" pitchFamily="34" charset="0"/>
              </a:rPr>
              <a:t>Page 2</a:t>
            </a: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     </a:t>
            </a:r>
          </a:p>
        </p:txBody>
      </p:sp>
      <p:pic>
        <p:nvPicPr>
          <p:cNvPr id="5" name="Picture 4">
            <a:extLst>
              <a:ext uri="{FF2B5EF4-FFF2-40B4-BE49-F238E27FC236}">
                <a16:creationId xmlns:a16="http://schemas.microsoft.com/office/drawing/2014/main" id="{C71FA576-956C-1C9C-F647-0D605261BE99}"/>
              </a:ext>
            </a:extLst>
          </p:cNvPr>
          <p:cNvPicPr>
            <a:picLocks noChangeAspect="1"/>
          </p:cNvPicPr>
          <p:nvPr/>
        </p:nvPicPr>
        <p:blipFill>
          <a:blip r:embed="rId2"/>
          <a:stretch>
            <a:fillRect/>
          </a:stretch>
        </p:blipFill>
        <p:spPr>
          <a:xfrm>
            <a:off x="0" y="6237312"/>
            <a:ext cx="1733639" cy="571529"/>
          </a:xfrm>
          <a:prstGeom prst="rect">
            <a:avLst/>
          </a:prstGeom>
        </p:spPr>
      </p:pic>
      <p:graphicFrame>
        <p:nvGraphicFramePr>
          <p:cNvPr id="3" name="Table 2">
            <a:extLst>
              <a:ext uri="{FF2B5EF4-FFF2-40B4-BE49-F238E27FC236}">
                <a16:creationId xmlns:a16="http://schemas.microsoft.com/office/drawing/2014/main" id="{BFBA908E-7845-5BF6-75C2-9483A2835A9A}"/>
              </a:ext>
            </a:extLst>
          </p:cNvPr>
          <p:cNvGraphicFramePr>
            <a:graphicFrameLocks noGrp="1"/>
          </p:cNvGraphicFramePr>
          <p:nvPr>
            <p:extLst>
              <p:ext uri="{D42A27DB-BD31-4B8C-83A1-F6EECF244321}">
                <p14:modId xmlns:p14="http://schemas.microsoft.com/office/powerpoint/2010/main" val="318830826"/>
              </p:ext>
            </p:extLst>
          </p:nvPr>
        </p:nvGraphicFramePr>
        <p:xfrm>
          <a:off x="484037" y="930253"/>
          <a:ext cx="6366371" cy="4363395"/>
        </p:xfrm>
        <a:graphic>
          <a:graphicData uri="http://schemas.openxmlformats.org/drawingml/2006/table">
            <a:tbl>
              <a:tblPr firstRow="1" bandRow="1">
                <a:tableStyleId>{5A111915-BE36-4E01-A7E5-04B1672EAD32}</a:tableStyleId>
              </a:tblPr>
              <a:tblGrid>
                <a:gridCol w="2542184">
                  <a:extLst>
                    <a:ext uri="{9D8B030D-6E8A-4147-A177-3AD203B41FA5}">
                      <a16:colId xmlns:a16="http://schemas.microsoft.com/office/drawing/2014/main" val="2976939964"/>
                    </a:ext>
                  </a:extLst>
                </a:gridCol>
                <a:gridCol w="1290447">
                  <a:extLst>
                    <a:ext uri="{9D8B030D-6E8A-4147-A177-3AD203B41FA5}">
                      <a16:colId xmlns:a16="http://schemas.microsoft.com/office/drawing/2014/main" val="3252984945"/>
                    </a:ext>
                  </a:extLst>
                </a:gridCol>
                <a:gridCol w="1255608">
                  <a:extLst>
                    <a:ext uri="{9D8B030D-6E8A-4147-A177-3AD203B41FA5}">
                      <a16:colId xmlns:a16="http://schemas.microsoft.com/office/drawing/2014/main" val="783818674"/>
                    </a:ext>
                  </a:extLst>
                </a:gridCol>
                <a:gridCol w="1278132">
                  <a:extLst>
                    <a:ext uri="{9D8B030D-6E8A-4147-A177-3AD203B41FA5}">
                      <a16:colId xmlns:a16="http://schemas.microsoft.com/office/drawing/2014/main" val="4030311336"/>
                    </a:ext>
                  </a:extLst>
                </a:gridCol>
              </a:tblGrid>
              <a:tr h="513744">
                <a:tc>
                  <a:txBody>
                    <a:bodyPr/>
                    <a:lstStyle/>
                    <a:p>
                      <a:pPr algn="ctr" rtl="0" fontAlgn="ctr">
                        <a:buNone/>
                      </a:pPr>
                      <a:r>
                        <a:rPr lang="en-GB" sz="1900" b="1" i="0" u="none" strike="noStrike" dirty="0">
                          <a:solidFill>
                            <a:srgbClr val="FFFFFF"/>
                          </a:solidFill>
                          <a:effectLst/>
                          <a:latin typeface="Calibri" panose="020F0502020204030204" pitchFamily="34" charset="0"/>
                        </a:rPr>
                        <a:t>£</a:t>
                      </a:r>
                    </a:p>
                  </a:txBody>
                  <a:tcPr marL="0" marR="0" marT="0" marB="0" anchor="ctr">
                    <a:lnB w="12700" cap="flat" cmpd="sng" algn="ctr">
                      <a:solidFill>
                        <a:schemeClr val="tx1"/>
                      </a:solidFill>
                      <a:prstDash val="solid"/>
                      <a:round/>
                      <a:headEnd type="none" w="med" len="med"/>
                      <a:tailEnd type="none" w="med" len="med"/>
                    </a:lnB>
                  </a:tcPr>
                </a:tc>
                <a:tc>
                  <a:txBody>
                    <a:bodyPr/>
                    <a:lstStyle/>
                    <a:p>
                      <a:pPr algn="ctr" rtl="0" fontAlgn="ctr">
                        <a:buNone/>
                      </a:pPr>
                      <a:r>
                        <a:rPr lang="en-GB" sz="1900" b="1" i="0" u="none" strike="noStrike">
                          <a:solidFill>
                            <a:srgbClr val="FFFFFF"/>
                          </a:solidFill>
                          <a:effectLst/>
                          <a:latin typeface="Calibri" panose="020F0502020204030204" pitchFamily="34" charset="0"/>
                        </a:rPr>
                        <a:t>Year 3 YTD Plan</a:t>
                      </a:r>
                    </a:p>
                  </a:txBody>
                  <a:tcPr marL="0" marR="0" marT="0" marB="0" anchor="ctr">
                    <a:lnB w="12700" cap="flat" cmpd="sng" algn="ctr">
                      <a:solidFill>
                        <a:schemeClr val="tx1"/>
                      </a:solidFill>
                      <a:prstDash val="solid"/>
                      <a:round/>
                      <a:headEnd type="none" w="med" len="med"/>
                      <a:tailEnd type="none" w="med" len="med"/>
                    </a:lnB>
                  </a:tcPr>
                </a:tc>
                <a:tc>
                  <a:txBody>
                    <a:bodyPr/>
                    <a:lstStyle/>
                    <a:p>
                      <a:pPr algn="ctr" rtl="0" fontAlgn="ctr">
                        <a:buNone/>
                      </a:pPr>
                      <a:r>
                        <a:rPr lang="en-GB" sz="1900" b="1" i="0" u="none" strike="noStrike">
                          <a:solidFill>
                            <a:srgbClr val="FFFFFF"/>
                          </a:solidFill>
                          <a:effectLst/>
                          <a:latin typeface="Calibri" panose="020F0502020204030204" pitchFamily="34" charset="0"/>
                        </a:rPr>
                        <a:t>Year 3 YTD Actual</a:t>
                      </a:r>
                    </a:p>
                  </a:txBody>
                  <a:tcPr marL="0" marR="0" marT="0" marB="0" anchor="ctr">
                    <a:lnB w="12700" cap="flat" cmpd="sng" algn="ctr">
                      <a:solidFill>
                        <a:schemeClr val="tx1"/>
                      </a:solidFill>
                      <a:prstDash val="solid"/>
                      <a:round/>
                      <a:headEnd type="none" w="med" len="med"/>
                      <a:tailEnd type="none" w="med" len="med"/>
                    </a:lnB>
                  </a:tcPr>
                </a:tc>
                <a:tc>
                  <a:txBody>
                    <a:bodyPr/>
                    <a:lstStyle/>
                    <a:p>
                      <a:pPr algn="ctr" rtl="0" fontAlgn="ctr">
                        <a:buNone/>
                      </a:pPr>
                      <a:r>
                        <a:rPr lang="en-GB" sz="1900" b="1" i="0" u="none" strike="noStrike">
                          <a:solidFill>
                            <a:srgbClr val="FFFFFF"/>
                          </a:solidFill>
                          <a:effectLst/>
                          <a:latin typeface="Calibri" panose="020F0502020204030204" pitchFamily="34" charset="0"/>
                        </a:rPr>
                        <a:t>Year 3 YTD Variance</a:t>
                      </a:r>
                    </a:p>
                  </a:txBody>
                  <a:tcPr marL="0" marR="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105931"/>
                  </a:ext>
                </a:extLst>
              </a:tr>
              <a:tr h="291900">
                <a:tc>
                  <a:txBody>
                    <a:bodyPr/>
                    <a:lstStyle/>
                    <a:p>
                      <a:pPr algn="l" rtl="0" fontAlgn="ctr">
                        <a:buNone/>
                      </a:pPr>
                      <a:r>
                        <a:rPr lang="en-GB" sz="1900" b="0" i="0" u="none" strike="noStrike" dirty="0">
                          <a:solidFill>
                            <a:srgbClr val="000000"/>
                          </a:solidFill>
                          <a:effectLst/>
                          <a:latin typeface="Calibri" panose="020F0502020204030204" pitchFamily="34" charset="0"/>
                        </a:rPr>
                        <a:t>Income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a:solidFill>
                            <a:srgbClr val="000000"/>
                          </a:solidFill>
                          <a:effectLst/>
                          <a:latin typeface="Calibri" panose="020F0502020204030204" pitchFamily="34" charset="0"/>
                        </a:rPr>
                        <a:t>191,667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a:solidFill>
                            <a:srgbClr val="000000"/>
                          </a:solidFill>
                          <a:effectLst/>
                          <a:latin typeface="Calibri" panose="020F0502020204030204" pitchFamily="34" charset="0"/>
                        </a:rPr>
                        <a:t>532,676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dirty="0">
                          <a:solidFill>
                            <a:srgbClr val="000000"/>
                          </a:solidFill>
                          <a:effectLst/>
                          <a:latin typeface="Calibri" panose="020F0502020204030204" pitchFamily="34" charset="0"/>
                        </a:rPr>
                        <a:t>341,009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07879620"/>
                  </a:ext>
                </a:extLst>
              </a:tr>
              <a:tr h="627255">
                <a:tc>
                  <a:txBody>
                    <a:bodyPr/>
                    <a:lstStyle/>
                    <a:p>
                      <a:pPr algn="l" rtl="0" fontAlgn="ctr">
                        <a:buNone/>
                      </a:pPr>
                      <a:r>
                        <a:rPr lang="en-GB" sz="1900" b="0" i="0" u="none" strike="noStrike">
                          <a:solidFill>
                            <a:srgbClr val="000000"/>
                          </a:solidFill>
                          <a:effectLst/>
                          <a:latin typeface="Calibri" panose="020F0502020204030204" pitchFamily="34" charset="0"/>
                        </a:rPr>
                        <a:t>Fixed Costs of Running the Charity</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dirty="0">
                          <a:solidFill>
                            <a:srgbClr val="000000"/>
                          </a:solidFill>
                          <a:effectLst/>
                          <a:latin typeface="Calibri" panose="020F0502020204030204" pitchFamily="34" charset="0"/>
                        </a:rPr>
                        <a:t>(81,948)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dirty="0">
                          <a:solidFill>
                            <a:srgbClr val="000000"/>
                          </a:solidFill>
                          <a:effectLst/>
                          <a:latin typeface="Calibri" panose="020F0502020204030204" pitchFamily="34" charset="0"/>
                        </a:rPr>
                        <a:t>(37,363)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a:solidFill>
                            <a:srgbClr val="000000"/>
                          </a:solidFill>
                          <a:effectLst/>
                          <a:latin typeface="Calibri" panose="020F0502020204030204" pitchFamily="34" charset="0"/>
                        </a:rPr>
                        <a:t>44,585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0995658"/>
                  </a:ext>
                </a:extLst>
              </a:tr>
              <a:tr h="813569">
                <a:tc>
                  <a:txBody>
                    <a:bodyPr/>
                    <a:lstStyle/>
                    <a:p>
                      <a:pPr algn="l" rtl="0" fontAlgn="ctr">
                        <a:buNone/>
                      </a:pPr>
                      <a:r>
                        <a:rPr lang="en-GB" sz="1900" b="1" i="0" u="none" strike="noStrike">
                          <a:solidFill>
                            <a:srgbClr val="000000"/>
                          </a:solidFill>
                          <a:effectLst/>
                          <a:latin typeface="Calibri" panose="020F0502020204030204" pitchFamily="34" charset="0"/>
                        </a:rPr>
                        <a:t>Contribution to Expenditure on Charitable Causes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1" i="0" u="none" strike="noStrike">
                          <a:solidFill>
                            <a:srgbClr val="000000"/>
                          </a:solidFill>
                          <a:effectLst/>
                          <a:latin typeface="Calibri" panose="020F0502020204030204" pitchFamily="34" charset="0"/>
                        </a:rPr>
                        <a:t>109,719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1" i="0" u="none" strike="noStrike">
                          <a:solidFill>
                            <a:srgbClr val="000000"/>
                          </a:solidFill>
                          <a:effectLst/>
                          <a:latin typeface="Calibri" panose="020F0502020204030204" pitchFamily="34" charset="0"/>
                        </a:rPr>
                        <a:t>502,863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1" i="0" u="none" strike="noStrike">
                          <a:solidFill>
                            <a:srgbClr val="000000"/>
                          </a:solidFill>
                          <a:effectLst/>
                          <a:latin typeface="Calibri" panose="020F0502020204030204" pitchFamily="34" charset="0"/>
                        </a:rPr>
                        <a:t>393,144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1868259"/>
                  </a:ext>
                </a:extLst>
              </a:tr>
              <a:tr h="0">
                <a:tc>
                  <a:txBody>
                    <a:bodyPr/>
                    <a:lstStyle/>
                    <a:p>
                      <a:pPr algn="l" fontAlgn="t">
                        <a:buNone/>
                      </a:pPr>
                      <a:r>
                        <a:rPr lang="en-GB" sz="1800" b="0" i="0" u="none" strike="noStrike" dirty="0">
                          <a:solidFill>
                            <a:srgbClr val="000000"/>
                          </a:solidFill>
                          <a:effectLst/>
                          <a:latin typeface="Arial" panose="020B0604020202020204" pitchFamily="34" charset="0"/>
                        </a:rPr>
                        <a:t>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800" b="0" i="0" u="none" strike="noStrike">
                          <a:solidFill>
                            <a:srgbClr val="000000"/>
                          </a:solidFill>
                          <a:effectLst/>
                          <a:latin typeface="Calibri" panose="020F0502020204030204" pitchFamily="34" charset="0"/>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800" b="0" i="0" u="none" strike="noStrike">
                          <a:solidFill>
                            <a:srgbClr val="000000"/>
                          </a:solidFill>
                          <a:effectLst/>
                          <a:latin typeface="Calibri" panose="020F0502020204030204" pitchFamily="34" charset="0"/>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800" b="0" i="0" u="none" strike="noStrike">
                          <a:solidFill>
                            <a:srgbClr val="000000"/>
                          </a:solidFill>
                          <a:effectLst/>
                          <a:latin typeface="Calibri" panose="020F0502020204030204" pitchFamily="34" charset="0"/>
                        </a:rPr>
                        <a:t>​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4933904"/>
                  </a:ext>
                </a:extLst>
              </a:tr>
              <a:tr h="813569">
                <a:tc>
                  <a:txBody>
                    <a:bodyPr/>
                    <a:lstStyle/>
                    <a:p>
                      <a:pPr algn="l" rtl="0" fontAlgn="ctr">
                        <a:buNone/>
                      </a:pPr>
                      <a:r>
                        <a:rPr lang="en-GB" sz="1900" b="0" i="0" u="none" strike="noStrike">
                          <a:solidFill>
                            <a:srgbClr val="000000"/>
                          </a:solidFill>
                          <a:effectLst/>
                          <a:latin typeface="Calibri" panose="020F0502020204030204" pitchFamily="34" charset="0"/>
                        </a:rPr>
                        <a:t>Expenditure on Charitable Causes (funds &amp; Small grants)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a:solidFill>
                            <a:srgbClr val="000000"/>
                          </a:solidFill>
                          <a:effectLst/>
                          <a:latin typeface="Calibri" panose="020F0502020204030204" pitchFamily="34" charset="0"/>
                        </a:rPr>
                        <a:t>133,571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a:solidFill>
                            <a:srgbClr val="000000"/>
                          </a:solidFill>
                          <a:effectLst/>
                          <a:latin typeface="Calibri" panose="020F0502020204030204" pitchFamily="34" charset="0"/>
                        </a:rPr>
                        <a:t>171,636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0" i="0" u="none" strike="noStrike" dirty="0">
                          <a:solidFill>
                            <a:srgbClr val="000000"/>
                          </a:solidFill>
                          <a:effectLst/>
                          <a:latin typeface="Calibri" panose="020F0502020204030204" pitchFamily="34" charset="0"/>
                        </a:rPr>
                        <a:t>                                38,065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7421316"/>
                  </a:ext>
                </a:extLst>
              </a:tr>
              <a:tr h="0">
                <a:tc>
                  <a:txBody>
                    <a:bodyPr/>
                    <a:lstStyle/>
                    <a:p>
                      <a:pPr algn="l" fontAlgn="t">
                        <a:buNone/>
                      </a:pPr>
                      <a:r>
                        <a:rPr lang="en-GB" sz="1800" b="0" i="0" u="none" strike="noStrike">
                          <a:solidFill>
                            <a:srgbClr val="000000"/>
                          </a:solidFill>
                          <a:effectLst/>
                          <a:latin typeface="Arial" panose="020B0604020202020204" pitchFamily="34" charset="0"/>
                        </a:rPr>
                        <a:t>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r" rtl="0" fontAlgn="ctr">
                        <a:buNone/>
                      </a:pPr>
                      <a:r>
                        <a:rPr lang="en-GB" sz="800" b="0" i="0" u="none" strike="noStrike">
                          <a:solidFill>
                            <a:srgbClr val="000000"/>
                          </a:solidFill>
                          <a:effectLst/>
                          <a:latin typeface="Calibri" panose="020F0502020204030204" pitchFamily="34" charset="0"/>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r" rtl="0" fontAlgn="ctr">
                        <a:buNone/>
                      </a:pPr>
                      <a:r>
                        <a:rPr lang="en-GB" sz="800" b="0" i="0" u="none" strike="noStrike">
                          <a:solidFill>
                            <a:srgbClr val="000000"/>
                          </a:solidFill>
                          <a:effectLst/>
                          <a:latin typeface="Calibri" panose="020F0502020204030204" pitchFamily="34" charset="0"/>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r" rtl="0" fontAlgn="ctr">
                        <a:buNone/>
                      </a:pPr>
                      <a:r>
                        <a:rPr lang="en-GB" sz="800" b="0" i="0" u="none" strike="noStrike" dirty="0">
                          <a:solidFill>
                            <a:srgbClr val="000000"/>
                          </a:solidFill>
                          <a:effectLst/>
                          <a:latin typeface="Calibri" panose="020F0502020204030204" pitchFamily="34" charset="0"/>
                        </a:rPr>
                        <a:t>​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4196254034"/>
                  </a:ext>
                </a:extLst>
              </a:tr>
              <a:tr h="571361">
                <a:tc>
                  <a:txBody>
                    <a:bodyPr/>
                    <a:lstStyle/>
                    <a:p>
                      <a:pPr algn="l" rtl="0" fontAlgn="ctr">
                        <a:buNone/>
                      </a:pPr>
                      <a:r>
                        <a:rPr lang="en-GB" sz="1900" b="1" i="0" u="none" strike="noStrike">
                          <a:solidFill>
                            <a:srgbClr val="000000"/>
                          </a:solidFill>
                          <a:effectLst/>
                          <a:latin typeface="Calibri" panose="020F0502020204030204" pitchFamily="34" charset="0"/>
                        </a:rPr>
                        <a:t>Movement in Fund Balance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1" i="0" u="none" strike="noStrike" dirty="0">
                          <a:solidFill>
                            <a:srgbClr val="000000"/>
                          </a:solidFill>
                          <a:effectLst/>
                          <a:latin typeface="Calibri" panose="020F0502020204030204" pitchFamily="34" charset="0"/>
                        </a:rPr>
                        <a:t>(23,852)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1" i="0" u="none" strike="noStrike">
                          <a:solidFill>
                            <a:srgbClr val="000000"/>
                          </a:solidFill>
                          <a:effectLst/>
                          <a:latin typeface="Calibri" panose="020F0502020204030204" pitchFamily="34" charset="0"/>
                        </a:rPr>
                        <a:t>331,227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ctr">
                        <a:buNone/>
                      </a:pPr>
                      <a:r>
                        <a:rPr lang="en-GB" sz="1900" b="1" i="0" u="none" strike="noStrike" dirty="0">
                          <a:solidFill>
                            <a:srgbClr val="000000"/>
                          </a:solidFill>
                          <a:effectLst/>
                          <a:latin typeface="Calibri" panose="020F0502020204030204" pitchFamily="34" charset="0"/>
                        </a:rPr>
                        <a:t>355,079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80013203"/>
                  </a:ext>
                </a:extLst>
              </a:tr>
            </a:tbl>
          </a:graphicData>
        </a:graphic>
      </p:graphicFrame>
      <p:sp>
        <p:nvSpPr>
          <p:cNvPr id="4" name="TextBox 3">
            <a:extLst>
              <a:ext uri="{FF2B5EF4-FFF2-40B4-BE49-F238E27FC236}">
                <a16:creationId xmlns:a16="http://schemas.microsoft.com/office/drawing/2014/main" id="{0986B216-10CA-3516-C09B-2D2777C372CB}"/>
              </a:ext>
            </a:extLst>
          </p:cNvPr>
          <p:cNvSpPr txBox="1"/>
          <p:nvPr/>
        </p:nvSpPr>
        <p:spPr>
          <a:xfrm>
            <a:off x="7047399" y="1682368"/>
            <a:ext cx="2553629" cy="3493264"/>
          </a:xfrm>
          <a:prstGeom prst="rect">
            <a:avLst/>
          </a:prstGeom>
          <a:noFill/>
        </p:spPr>
        <p:txBody>
          <a:bodyPr wrap="square" lIns="91440" tIns="45720" rIns="91440" bIns="45720" rtlCol="0" anchor="t">
            <a:spAutoFit/>
          </a:bodyPr>
          <a:lstStyle/>
          <a:p>
            <a:r>
              <a:rPr lang="en-GB" sz="1700" dirty="0"/>
              <a:t>The plan is phased in equal 1/12ths. YTD incorporates income and expenditure from 1st April to 31</a:t>
            </a:r>
            <a:r>
              <a:rPr lang="en-GB" sz="1700" baseline="30000" dirty="0"/>
              <a:t>st</a:t>
            </a:r>
            <a:r>
              <a:rPr lang="en-GB" sz="1700" dirty="0"/>
              <a:t> May 2026 – i.e. 2 months.</a:t>
            </a:r>
          </a:p>
          <a:p>
            <a:endParaRPr lang="en-GB" sz="1700" dirty="0"/>
          </a:p>
          <a:p>
            <a:r>
              <a:rPr lang="en-GB" sz="1700" dirty="0"/>
              <a:t>Plan expenditure is based on total fund expenditure in 2026-27, less fixed costs of running the charity.</a:t>
            </a:r>
            <a:endParaRPr lang="en-GB" sz="1700" dirty="0">
              <a:ea typeface="Calibri"/>
              <a:cs typeface="Calibri"/>
            </a:endParaRPr>
          </a:p>
          <a:p>
            <a:endParaRPr lang="en-GB" sz="1700" dirty="0">
              <a:highlight>
                <a:srgbClr val="FFFF00"/>
              </a:highlight>
            </a:endParaRPr>
          </a:p>
          <a:p>
            <a:endParaRPr lang="en-GB" sz="1700" dirty="0"/>
          </a:p>
          <a:p>
            <a:endParaRPr lang="en-GB" sz="1700" dirty="0"/>
          </a:p>
        </p:txBody>
      </p:sp>
    </p:spTree>
    <p:extLst>
      <p:ext uri="{BB962C8B-B14F-4D97-AF65-F5344CB8AC3E}">
        <p14:creationId xmlns:p14="http://schemas.microsoft.com/office/powerpoint/2010/main" val="3766053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554110" y="708294"/>
            <a:ext cx="8856984" cy="5520653"/>
          </a:xfrm>
          <a:prstGeom prst="roundRect">
            <a:avLst/>
          </a:prstGeom>
          <a:noFill/>
          <a:ln w="28575">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endParaRPr lang="en-GB">
              <a:solidFill>
                <a:schemeClr val="tx1"/>
              </a:solidFill>
            </a:endParaRPr>
          </a:p>
        </p:txBody>
      </p:sp>
      <p:grpSp>
        <p:nvGrpSpPr>
          <p:cNvPr id="2" name="Group 1"/>
          <p:cNvGrpSpPr/>
          <p:nvPr/>
        </p:nvGrpSpPr>
        <p:grpSpPr>
          <a:xfrm>
            <a:off x="0" y="1"/>
            <a:ext cx="9906000" cy="404663"/>
            <a:chOff x="0" y="1"/>
            <a:chExt cx="9906000" cy="404663"/>
          </a:xfrm>
        </p:grpSpPr>
        <p:sp>
          <p:nvSpPr>
            <p:cNvPr id="4"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FINANCIAL PLAN Narrative</a:t>
              </a:r>
            </a:p>
          </p:txBody>
        </p:sp>
        <p:sp>
          <p:nvSpPr>
            <p:cNvPr id="7"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4</a:t>
              </a:r>
            </a:p>
          </p:txBody>
        </p:sp>
      </p:grpSp>
      <p:pic>
        <p:nvPicPr>
          <p:cNvPr id="5" name="Picture 4"/>
          <p:cNvPicPr>
            <a:picLocks noChangeAspect="1"/>
          </p:cNvPicPr>
          <p:nvPr/>
        </p:nvPicPr>
        <p:blipFill>
          <a:blip r:embed="rId2"/>
          <a:stretch>
            <a:fillRect/>
          </a:stretch>
        </p:blipFill>
        <p:spPr>
          <a:xfrm>
            <a:off x="56456" y="6284424"/>
            <a:ext cx="1733639" cy="571529"/>
          </a:xfrm>
          <a:prstGeom prst="rect">
            <a:avLst/>
          </a:prstGeom>
        </p:spPr>
      </p:pic>
      <p:sp>
        <p:nvSpPr>
          <p:cNvPr id="8" name="TextBox 7">
            <a:extLst>
              <a:ext uri="{FF2B5EF4-FFF2-40B4-BE49-F238E27FC236}">
                <a16:creationId xmlns:a16="http://schemas.microsoft.com/office/drawing/2014/main" id="{E292ECCD-9A5E-AFCB-FBBF-6895BF4AD17B}"/>
              </a:ext>
            </a:extLst>
          </p:cNvPr>
          <p:cNvSpPr txBox="1"/>
          <p:nvPr/>
        </p:nvSpPr>
        <p:spPr>
          <a:xfrm>
            <a:off x="704528" y="1196752"/>
            <a:ext cx="8647362" cy="3139321"/>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dirty="0"/>
              <a:t>The Plan translates and costs the 5-year Strategic Plan for the Charity, Developed by the Charity Team, and approved by the Charitable Funds Committee (CFC).</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Plan start date was agreed by the CFC to be the financial year 2024-25, therefore we are at the beginning of Year 3 of the Plan.</a:t>
            </a:r>
            <a:endParaRPr lang="en-GB" dirty="0">
              <a:ea typeface="Calibri"/>
              <a:cs typeface="Calibri"/>
            </a:endParaRP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Plan is all-encompassing, covering income, fixed costs of running the charity, individual fund expenditure and the reserves position.</a:t>
            </a:r>
            <a:endParaRPr lang="en-GB" dirty="0">
              <a:ea typeface="Calibri"/>
              <a:cs typeface="Calibri"/>
            </a:endParaRPr>
          </a:p>
          <a:p>
            <a:endParaRPr lang="en-GB" dirty="0"/>
          </a:p>
          <a:p>
            <a:pPr marL="285750" indent="-285750">
              <a:buFont typeface="Arial" panose="020B0604020202020204" pitchFamily="34" charset="0"/>
              <a:buChar char="•"/>
            </a:pPr>
            <a:r>
              <a:rPr lang="en-GB" dirty="0"/>
              <a:t>Year 1 performance to plan has been shared previously with the CFC – this report has detailed the final position on Year 2 of the plan and the first 2 months of Year 3.</a:t>
            </a:r>
            <a:endParaRPr lang="en-GB" dirty="0">
              <a:ea typeface="Calibri"/>
              <a:cs typeface="Calibri"/>
            </a:endParaRPr>
          </a:p>
        </p:txBody>
      </p:sp>
    </p:spTree>
    <p:extLst>
      <p:ext uri="{BB962C8B-B14F-4D97-AF65-F5344CB8AC3E}">
        <p14:creationId xmlns:p14="http://schemas.microsoft.com/office/powerpoint/2010/main" val="1226546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4D59C-8529-97E4-77DE-5192E9BA52F0}"/>
            </a:ext>
          </a:extLst>
        </p:cNvPr>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18478EB5-9D44-0B80-A2B1-C3D9D04DD2B8}"/>
              </a:ext>
            </a:extLst>
          </p:cNvPr>
          <p:cNvSpPr/>
          <p:nvPr/>
        </p:nvSpPr>
        <p:spPr>
          <a:xfrm>
            <a:off x="4937320" y="1078709"/>
            <a:ext cx="4372579" cy="4702313"/>
          </a:xfrm>
          <a:prstGeom prst="roundRect">
            <a:avLst/>
          </a:prstGeom>
          <a:ln>
            <a:solidFill>
              <a:schemeClr val="accent5">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grpSp>
        <p:nvGrpSpPr>
          <p:cNvPr id="10" name="Group 9">
            <a:extLst>
              <a:ext uri="{FF2B5EF4-FFF2-40B4-BE49-F238E27FC236}">
                <a16:creationId xmlns:a16="http://schemas.microsoft.com/office/drawing/2014/main" id="{8470E849-0079-E1DE-24F1-0DF5490EAC71}"/>
              </a:ext>
            </a:extLst>
          </p:cNvPr>
          <p:cNvGrpSpPr/>
          <p:nvPr/>
        </p:nvGrpSpPr>
        <p:grpSpPr>
          <a:xfrm>
            <a:off x="0" y="0"/>
            <a:ext cx="9906000" cy="404663"/>
            <a:chOff x="0" y="1"/>
            <a:chExt cx="9906000" cy="404663"/>
          </a:xfrm>
        </p:grpSpPr>
        <p:sp>
          <p:nvSpPr>
            <p:cNvPr id="11" name="Subtitle 2">
              <a:extLst>
                <a:ext uri="{FF2B5EF4-FFF2-40B4-BE49-F238E27FC236}">
                  <a16:creationId xmlns:a16="http://schemas.microsoft.com/office/drawing/2014/main" id="{2170669D-4354-23E1-500B-A1C6DB20625F}"/>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FUND BALANCES BY SERVICE GROUP</a:t>
              </a:r>
            </a:p>
          </p:txBody>
        </p:sp>
        <p:sp>
          <p:nvSpPr>
            <p:cNvPr id="12" name="TextBox 22">
              <a:extLst>
                <a:ext uri="{FF2B5EF4-FFF2-40B4-BE49-F238E27FC236}">
                  <a16:creationId xmlns:a16="http://schemas.microsoft.com/office/drawing/2014/main" id="{C529F6A8-4B41-1272-FABC-6A9C696C5EF1}"/>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5</a:t>
              </a:r>
            </a:p>
          </p:txBody>
        </p:sp>
      </p:grpSp>
      <p:pic>
        <p:nvPicPr>
          <p:cNvPr id="5" name="Picture 4">
            <a:extLst>
              <a:ext uri="{FF2B5EF4-FFF2-40B4-BE49-F238E27FC236}">
                <a16:creationId xmlns:a16="http://schemas.microsoft.com/office/drawing/2014/main" id="{874DC1A6-6E33-899E-7B05-33E58CE2260E}"/>
              </a:ext>
            </a:extLst>
          </p:cNvPr>
          <p:cNvPicPr>
            <a:picLocks noChangeAspect="1"/>
          </p:cNvPicPr>
          <p:nvPr/>
        </p:nvPicPr>
        <p:blipFill>
          <a:blip r:embed="rId2"/>
          <a:stretch>
            <a:fillRect/>
          </a:stretch>
        </p:blipFill>
        <p:spPr>
          <a:xfrm>
            <a:off x="152178" y="6154223"/>
            <a:ext cx="1733639" cy="571529"/>
          </a:xfrm>
          <a:prstGeom prst="rect">
            <a:avLst/>
          </a:prstGeom>
        </p:spPr>
      </p:pic>
      <p:sp>
        <p:nvSpPr>
          <p:cNvPr id="3" name="TextBox 2"/>
          <p:cNvSpPr txBox="1"/>
          <p:nvPr/>
        </p:nvSpPr>
        <p:spPr>
          <a:xfrm>
            <a:off x="5137181" y="1284619"/>
            <a:ext cx="4372579" cy="646331"/>
          </a:xfrm>
          <a:prstGeom prst="rect">
            <a:avLst/>
          </a:prstGeom>
          <a:noFill/>
        </p:spPr>
        <p:txBody>
          <a:bodyPr wrap="square" rtlCol="0">
            <a:spAutoFit/>
          </a:bodyPr>
          <a:lstStyle/>
          <a:p>
            <a:r>
              <a:rPr lang="en-GB" b="1"/>
              <a:t>Top 5 Funds (excluding Core Costs Fund)</a:t>
            </a:r>
          </a:p>
          <a:p>
            <a:endParaRPr lang="en-GB"/>
          </a:p>
        </p:txBody>
      </p:sp>
      <p:sp>
        <p:nvSpPr>
          <p:cNvPr id="4" name="TextBox 3"/>
          <p:cNvSpPr txBox="1"/>
          <p:nvPr/>
        </p:nvSpPr>
        <p:spPr>
          <a:xfrm>
            <a:off x="5233012" y="1762699"/>
            <a:ext cx="3877026" cy="3754874"/>
          </a:xfrm>
          <a:prstGeom prst="rect">
            <a:avLst/>
          </a:prstGeom>
          <a:noFill/>
        </p:spPr>
        <p:txBody>
          <a:bodyPr wrap="square" lIns="91440" tIns="45720" rIns="91440" bIns="45720" rtlCol="0" anchor="t">
            <a:spAutoFit/>
          </a:bodyPr>
          <a:lstStyle/>
          <a:p>
            <a:r>
              <a:rPr lang="en-GB" sz="1700" dirty="0"/>
              <a:t>Y646 – Morriston General Patients &amp; Staff - £373,712</a:t>
            </a:r>
          </a:p>
          <a:p>
            <a:endParaRPr lang="en-GB" sz="1700" dirty="0"/>
          </a:p>
          <a:p>
            <a:r>
              <a:rPr lang="en-GB" sz="1700" dirty="0"/>
              <a:t>YN04 – MN Stroke - £334,858</a:t>
            </a:r>
            <a:endParaRPr lang="en-GB" sz="1700" dirty="0">
              <a:ea typeface="Calibri"/>
              <a:cs typeface="Calibri"/>
            </a:endParaRPr>
          </a:p>
          <a:p>
            <a:endParaRPr lang="en-GB" sz="1700" dirty="0"/>
          </a:p>
          <a:p>
            <a:r>
              <a:rPr lang="en-GB" sz="1700" dirty="0"/>
              <a:t>YB34 – South West Wales Cancer Centre - £234,795</a:t>
            </a:r>
            <a:endParaRPr lang="en-GB" sz="1700" dirty="0">
              <a:ea typeface="Calibri"/>
              <a:cs typeface="Calibri"/>
            </a:endParaRPr>
          </a:p>
          <a:p>
            <a:endParaRPr lang="en-GB" sz="1700" dirty="0"/>
          </a:p>
          <a:p>
            <a:r>
              <a:rPr lang="en-GB" sz="1700" dirty="0"/>
              <a:t>YF33 – West Parkinson’s Disease - £133,628</a:t>
            </a:r>
            <a:endParaRPr lang="en-GB" sz="1700" dirty="0">
              <a:ea typeface="Calibri"/>
              <a:cs typeface="Calibri"/>
            </a:endParaRPr>
          </a:p>
          <a:p>
            <a:endParaRPr lang="en-GB" sz="1700" dirty="0"/>
          </a:p>
          <a:p>
            <a:r>
              <a:rPr lang="en-GB" sz="1700" dirty="0"/>
              <a:t>YF31 – West Neurology - £123,371</a:t>
            </a:r>
            <a:endParaRPr lang="en-GB" sz="1700" dirty="0">
              <a:ea typeface="Calibri"/>
              <a:cs typeface="Calibri"/>
            </a:endParaRPr>
          </a:p>
          <a:p>
            <a:endParaRPr lang="en-GB" sz="1700" dirty="0"/>
          </a:p>
          <a:p>
            <a:endParaRPr lang="en-GB" sz="1700" dirty="0"/>
          </a:p>
        </p:txBody>
      </p:sp>
      <p:sp>
        <p:nvSpPr>
          <p:cNvPr id="8" name="Rounded Rectangle 13">
            <a:extLst>
              <a:ext uri="{FF2B5EF4-FFF2-40B4-BE49-F238E27FC236}">
                <a16:creationId xmlns:a16="http://schemas.microsoft.com/office/drawing/2014/main" id="{76867486-5314-51C3-053B-08943E9CB6FB}"/>
              </a:ext>
            </a:extLst>
          </p:cNvPr>
          <p:cNvSpPr/>
          <p:nvPr/>
        </p:nvSpPr>
        <p:spPr>
          <a:xfrm>
            <a:off x="459495" y="488830"/>
            <a:ext cx="8955650" cy="5645053"/>
          </a:xfrm>
          <a:prstGeom prst="roundRect">
            <a:avLst/>
          </a:prstGeom>
          <a:noFill/>
          <a:ln w="28575">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endParaRPr lang="en-GB">
              <a:solidFill>
                <a:schemeClr val="tx1"/>
              </a:solidFill>
            </a:endParaRPr>
          </a:p>
        </p:txBody>
      </p:sp>
      <p:pic>
        <p:nvPicPr>
          <p:cNvPr id="7" name="Picture 6" descr="A pie chart with numbers and text&#10;&#10;AI-generated content may be incorrect.">
            <a:extLst>
              <a:ext uri="{FF2B5EF4-FFF2-40B4-BE49-F238E27FC236}">
                <a16:creationId xmlns:a16="http://schemas.microsoft.com/office/drawing/2014/main" id="{238622F1-B87B-B054-1656-3DF7FF181FFE}"/>
              </a:ext>
            </a:extLst>
          </p:cNvPr>
          <p:cNvPicPr>
            <a:picLocks noChangeAspect="1"/>
          </p:cNvPicPr>
          <p:nvPr/>
        </p:nvPicPr>
        <p:blipFill>
          <a:blip r:embed="rId3"/>
          <a:srcRect b="-255"/>
          <a:stretch>
            <a:fillRect/>
          </a:stretch>
        </p:blipFill>
        <p:spPr>
          <a:xfrm>
            <a:off x="870288" y="749209"/>
            <a:ext cx="3935555" cy="5137522"/>
          </a:xfrm>
          <a:prstGeom prst="rect">
            <a:avLst/>
          </a:prstGeom>
          <a:ln>
            <a:solidFill>
              <a:srgbClr val="4472C4"/>
            </a:solidFill>
          </a:ln>
        </p:spPr>
      </p:pic>
    </p:spTree>
    <p:extLst>
      <p:ext uri="{BB962C8B-B14F-4D97-AF65-F5344CB8AC3E}">
        <p14:creationId xmlns:p14="http://schemas.microsoft.com/office/powerpoint/2010/main" val="282547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548CF3-462D-E352-F0A5-CDC26355A56F}"/>
            </a:ext>
          </a:extLst>
        </p:cNvPr>
        <p:cNvGrpSpPr/>
        <p:nvPr/>
      </p:nvGrpSpPr>
      <p:grpSpPr>
        <a:xfrm>
          <a:off x="0" y="0"/>
          <a:ext cx="0" cy="0"/>
          <a:chOff x="0" y="0"/>
          <a:chExt cx="0" cy="0"/>
        </a:xfrm>
      </p:grpSpPr>
      <p:sp>
        <p:nvSpPr>
          <p:cNvPr id="14" name="Rounded Rectangle 13">
            <a:extLst>
              <a:ext uri="{FF2B5EF4-FFF2-40B4-BE49-F238E27FC236}">
                <a16:creationId xmlns:a16="http://schemas.microsoft.com/office/drawing/2014/main" id="{EBB49E6D-657B-9C45-38DA-5A9804988552}"/>
              </a:ext>
            </a:extLst>
          </p:cNvPr>
          <p:cNvSpPr/>
          <p:nvPr/>
        </p:nvSpPr>
        <p:spPr>
          <a:xfrm>
            <a:off x="554110" y="708294"/>
            <a:ext cx="8856984" cy="5520653"/>
          </a:xfrm>
          <a:prstGeom prst="roundRect">
            <a:avLst/>
          </a:prstGeom>
          <a:noFill/>
          <a:ln w="28575">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endParaRPr lang="en-GB">
              <a:solidFill>
                <a:schemeClr val="tx1"/>
              </a:solidFill>
            </a:endParaRPr>
          </a:p>
        </p:txBody>
      </p:sp>
      <p:grpSp>
        <p:nvGrpSpPr>
          <p:cNvPr id="2" name="Group 1">
            <a:extLst>
              <a:ext uri="{FF2B5EF4-FFF2-40B4-BE49-F238E27FC236}">
                <a16:creationId xmlns:a16="http://schemas.microsoft.com/office/drawing/2014/main" id="{BA3ED559-AE8B-1D28-B89B-220B7BDF9825}"/>
              </a:ext>
            </a:extLst>
          </p:cNvPr>
          <p:cNvGrpSpPr/>
          <p:nvPr/>
        </p:nvGrpSpPr>
        <p:grpSpPr>
          <a:xfrm>
            <a:off x="0" y="1"/>
            <a:ext cx="9906000" cy="404663"/>
            <a:chOff x="0" y="1"/>
            <a:chExt cx="9906000" cy="404663"/>
          </a:xfrm>
        </p:grpSpPr>
        <p:sp>
          <p:nvSpPr>
            <p:cNvPr id="4" name="Subtitle 2">
              <a:extLst>
                <a:ext uri="{FF2B5EF4-FFF2-40B4-BE49-F238E27FC236}">
                  <a16:creationId xmlns:a16="http://schemas.microsoft.com/office/drawing/2014/main" id="{15A11F16-AA45-B2CD-B666-2F5D23C69B51}"/>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Administration/overhead charge</a:t>
              </a:r>
            </a:p>
          </p:txBody>
        </p:sp>
        <p:sp>
          <p:nvSpPr>
            <p:cNvPr id="7" name="TextBox 22">
              <a:extLst>
                <a:ext uri="{FF2B5EF4-FFF2-40B4-BE49-F238E27FC236}">
                  <a16:creationId xmlns:a16="http://schemas.microsoft.com/office/drawing/2014/main" id="{120B1EC5-36E2-710B-1429-7BFC7A45993E}"/>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6</a:t>
              </a:r>
            </a:p>
          </p:txBody>
        </p:sp>
      </p:grpSp>
      <p:pic>
        <p:nvPicPr>
          <p:cNvPr id="5" name="Picture 4">
            <a:extLst>
              <a:ext uri="{FF2B5EF4-FFF2-40B4-BE49-F238E27FC236}">
                <a16:creationId xmlns:a16="http://schemas.microsoft.com/office/drawing/2014/main" id="{92D6F520-3C2E-8445-1A38-690D5D866679}"/>
              </a:ext>
            </a:extLst>
          </p:cNvPr>
          <p:cNvPicPr>
            <a:picLocks noChangeAspect="1"/>
          </p:cNvPicPr>
          <p:nvPr/>
        </p:nvPicPr>
        <p:blipFill>
          <a:blip r:embed="rId2"/>
          <a:stretch>
            <a:fillRect/>
          </a:stretch>
        </p:blipFill>
        <p:spPr>
          <a:xfrm>
            <a:off x="56456" y="6284424"/>
            <a:ext cx="1733639" cy="571529"/>
          </a:xfrm>
          <a:prstGeom prst="rect">
            <a:avLst/>
          </a:prstGeom>
        </p:spPr>
      </p:pic>
      <p:sp>
        <p:nvSpPr>
          <p:cNvPr id="8" name="TextBox 7">
            <a:extLst>
              <a:ext uri="{FF2B5EF4-FFF2-40B4-BE49-F238E27FC236}">
                <a16:creationId xmlns:a16="http://schemas.microsoft.com/office/drawing/2014/main" id="{A083E5C5-85BB-AF5B-C8C7-01D67D60729E}"/>
              </a:ext>
            </a:extLst>
          </p:cNvPr>
          <p:cNvSpPr txBox="1"/>
          <p:nvPr/>
        </p:nvSpPr>
        <p:spPr>
          <a:xfrm>
            <a:off x="629319" y="1018331"/>
            <a:ext cx="8647362" cy="5078313"/>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dirty="0"/>
              <a:t>As agreed by the CFC  in its special May meeting, the administration/overhead charge to be levied across funds was reduced from 10% to 6%.</a:t>
            </a:r>
            <a:endParaRPr lang="en-GB" dirty="0">
              <a:ea typeface="Calibri"/>
              <a:cs typeface="Calibri"/>
            </a:endParaRP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There have been 3 funds excluded – the MR Morgan fund, core costs fund and the Swansea Bay General Fund.</a:t>
            </a:r>
            <a:endParaRPr lang="en-GB" dirty="0">
              <a:ea typeface="Calibri"/>
              <a:cs typeface="Calibri"/>
            </a:endParaRP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basis of the charge was calculated as the closing balance on each fund as at 31</a:t>
            </a:r>
            <a:r>
              <a:rPr lang="en-GB" baseline="30000" dirty="0"/>
              <a:t>st</a:t>
            </a:r>
            <a:r>
              <a:rPr lang="en-GB" dirty="0"/>
              <a:t> March 2026 but the charge will  not be enacted until month 3 (June 2026).</a:t>
            </a:r>
            <a:endParaRPr lang="en-GB" dirty="0">
              <a:ea typeface="Calibri"/>
              <a:cs typeface="Calibri"/>
            </a:endParaRPr>
          </a:p>
          <a:p>
            <a:endParaRPr lang="en-GB" dirty="0"/>
          </a:p>
          <a:p>
            <a:pPr marL="285750" indent="-285750">
              <a:buFont typeface="Arial" panose="020B0604020202020204" pitchFamily="34" charset="0"/>
              <a:buChar char="•"/>
            </a:pPr>
            <a:r>
              <a:rPr lang="en-GB" dirty="0"/>
              <a:t>All fund managers have been sent a letter to update them of the change in advance of the charges being applied from the Director of Finance on behalf of the CFC.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Swansea Bay General Fund will receive a benefit of approximately £268k as a result.</a:t>
            </a:r>
            <a:endParaRPr lang="en-GB" dirty="0">
              <a:ea typeface="Calibri"/>
              <a:cs typeface="Calibri"/>
            </a:endParaRP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It is proposed to administer the charge on an annual basis using the closing balance at the end of the financial year to be enacted in the first month of the following financial year. This will benefit departments across the Health Board. </a:t>
            </a:r>
            <a:endParaRPr lang="en-GB" dirty="0">
              <a:ea typeface="Calibri"/>
              <a:cs typeface="Calibri"/>
            </a:endParaRPr>
          </a:p>
          <a:p>
            <a:pPr marL="285750" indent="-285750">
              <a:buFont typeface="Arial" panose="020B0604020202020204" pitchFamily="34" charset="0"/>
              <a:buChar char="•"/>
            </a:pPr>
            <a:endParaRPr lang="en-GB" dirty="0">
              <a:ea typeface="Calibri"/>
              <a:cs typeface="Calibri"/>
            </a:endParaRPr>
          </a:p>
        </p:txBody>
      </p:sp>
    </p:spTree>
    <p:extLst>
      <p:ext uri="{BB962C8B-B14F-4D97-AF65-F5344CB8AC3E}">
        <p14:creationId xmlns:p14="http://schemas.microsoft.com/office/powerpoint/2010/main" val="1627899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1E22A2-52EF-8791-BD55-7AC1D614E207}"/>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E764B4C7-BA58-D51D-21DC-321195B206E0}"/>
              </a:ext>
            </a:extLst>
          </p:cNvPr>
          <p:cNvSpPr/>
          <p:nvPr/>
        </p:nvSpPr>
        <p:spPr>
          <a:xfrm>
            <a:off x="130079" y="557562"/>
            <a:ext cx="9645841" cy="5581738"/>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a:extLst>
              <a:ext uri="{FF2B5EF4-FFF2-40B4-BE49-F238E27FC236}">
                <a16:creationId xmlns:a16="http://schemas.microsoft.com/office/drawing/2014/main" id="{70B7A7AD-F540-F00C-77F0-A6346B5C267E}"/>
              </a:ext>
            </a:extLst>
          </p:cNvPr>
          <p:cNvGrpSpPr/>
          <p:nvPr/>
        </p:nvGrpSpPr>
        <p:grpSpPr>
          <a:xfrm>
            <a:off x="0" y="0"/>
            <a:ext cx="9906000" cy="404663"/>
            <a:chOff x="0" y="1"/>
            <a:chExt cx="9906000" cy="404663"/>
          </a:xfrm>
        </p:grpSpPr>
        <p:sp>
          <p:nvSpPr>
            <p:cNvPr id="11" name="Subtitle 2">
              <a:extLst>
                <a:ext uri="{FF2B5EF4-FFF2-40B4-BE49-F238E27FC236}">
                  <a16:creationId xmlns:a16="http://schemas.microsoft.com/office/drawing/2014/main" id="{8FA1C613-33AA-363C-BC5F-1B5C71A45F3B}"/>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DORMANT FUNDS</a:t>
              </a:r>
            </a:p>
          </p:txBody>
        </p:sp>
        <p:sp>
          <p:nvSpPr>
            <p:cNvPr id="12" name="TextBox 22">
              <a:extLst>
                <a:ext uri="{FF2B5EF4-FFF2-40B4-BE49-F238E27FC236}">
                  <a16:creationId xmlns:a16="http://schemas.microsoft.com/office/drawing/2014/main" id="{854AFE65-3DBC-019E-BE0A-738DA415DC8C}"/>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7</a:t>
              </a:r>
            </a:p>
          </p:txBody>
        </p:sp>
      </p:grpSp>
      <p:pic>
        <p:nvPicPr>
          <p:cNvPr id="5" name="Picture 4">
            <a:extLst>
              <a:ext uri="{FF2B5EF4-FFF2-40B4-BE49-F238E27FC236}">
                <a16:creationId xmlns:a16="http://schemas.microsoft.com/office/drawing/2014/main" id="{464E219E-4007-0013-9A6A-CF696B891386}"/>
              </a:ext>
            </a:extLst>
          </p:cNvPr>
          <p:cNvPicPr>
            <a:picLocks noChangeAspect="1"/>
          </p:cNvPicPr>
          <p:nvPr/>
        </p:nvPicPr>
        <p:blipFill>
          <a:blip r:embed="rId2"/>
          <a:stretch>
            <a:fillRect/>
          </a:stretch>
        </p:blipFill>
        <p:spPr>
          <a:xfrm>
            <a:off x="152178" y="6154223"/>
            <a:ext cx="1733639" cy="571529"/>
          </a:xfrm>
          <a:prstGeom prst="rect">
            <a:avLst/>
          </a:prstGeom>
        </p:spPr>
      </p:pic>
      <p:sp>
        <p:nvSpPr>
          <p:cNvPr id="7" name="TextBox 6">
            <a:extLst>
              <a:ext uri="{FF2B5EF4-FFF2-40B4-BE49-F238E27FC236}">
                <a16:creationId xmlns:a16="http://schemas.microsoft.com/office/drawing/2014/main" id="{927A119E-593C-8DB3-956E-3E645B88275C}"/>
              </a:ext>
            </a:extLst>
          </p:cNvPr>
          <p:cNvSpPr txBox="1"/>
          <p:nvPr/>
        </p:nvSpPr>
        <p:spPr>
          <a:xfrm>
            <a:off x="459431" y="633389"/>
            <a:ext cx="9126158" cy="646331"/>
          </a:xfrm>
          <a:prstGeom prst="rect">
            <a:avLst/>
          </a:prstGeom>
          <a:noFill/>
        </p:spPr>
        <p:txBody>
          <a:bodyPr wrap="square" rtlCol="0">
            <a:spAutoFit/>
          </a:bodyPr>
          <a:lstStyle/>
          <a:p>
            <a:r>
              <a:rPr lang="en-GB" b="1" dirty="0">
                <a:solidFill>
                  <a:prstClr val="black">
                    <a:lumMod val="65000"/>
                    <a:lumOff val="35000"/>
                  </a:prstClr>
                </a:solidFill>
              </a:rPr>
              <a:t>As requested by members, below are tabled 66 funds dormant over 2 years as at 31</a:t>
            </a:r>
            <a:r>
              <a:rPr lang="en-GB" b="1" baseline="30000" dirty="0">
                <a:solidFill>
                  <a:prstClr val="black">
                    <a:lumMod val="65000"/>
                    <a:lumOff val="35000"/>
                  </a:prstClr>
                </a:solidFill>
              </a:rPr>
              <a:t>st</a:t>
            </a:r>
            <a:r>
              <a:rPr lang="en-GB" b="1" dirty="0">
                <a:solidFill>
                  <a:prstClr val="black">
                    <a:lumMod val="65000"/>
                    <a:lumOff val="35000"/>
                  </a:prstClr>
                </a:solidFill>
              </a:rPr>
              <a:t> March 2026, detailing fund balance, primary fund manager, directorate &amp; brief narrative on progress</a:t>
            </a:r>
          </a:p>
        </p:txBody>
      </p:sp>
      <p:graphicFrame>
        <p:nvGraphicFramePr>
          <p:cNvPr id="9" name="Table 8">
            <a:extLst>
              <a:ext uri="{FF2B5EF4-FFF2-40B4-BE49-F238E27FC236}">
                <a16:creationId xmlns:a16="http://schemas.microsoft.com/office/drawing/2014/main" id="{20C87EFB-8FFB-4E13-5A62-97E7B26DD457}"/>
              </a:ext>
            </a:extLst>
          </p:cNvPr>
          <p:cNvGraphicFramePr>
            <a:graphicFrameLocks noGrp="1"/>
          </p:cNvGraphicFramePr>
          <p:nvPr>
            <p:extLst>
              <p:ext uri="{D42A27DB-BD31-4B8C-83A1-F6EECF244321}">
                <p14:modId xmlns:p14="http://schemas.microsoft.com/office/powerpoint/2010/main" val="2702699467"/>
              </p:ext>
            </p:extLst>
          </p:nvPr>
        </p:nvGraphicFramePr>
        <p:xfrm>
          <a:off x="664611" y="1279720"/>
          <a:ext cx="8274205" cy="4776367"/>
        </p:xfrm>
        <a:graphic>
          <a:graphicData uri="http://schemas.openxmlformats.org/drawingml/2006/table">
            <a:tbl>
              <a:tblPr/>
              <a:tblGrid>
                <a:gridCol w="451320">
                  <a:extLst>
                    <a:ext uri="{9D8B030D-6E8A-4147-A177-3AD203B41FA5}">
                      <a16:colId xmlns:a16="http://schemas.microsoft.com/office/drawing/2014/main" val="3751479135"/>
                    </a:ext>
                  </a:extLst>
                </a:gridCol>
                <a:gridCol w="1469684">
                  <a:extLst>
                    <a:ext uri="{9D8B030D-6E8A-4147-A177-3AD203B41FA5}">
                      <a16:colId xmlns:a16="http://schemas.microsoft.com/office/drawing/2014/main" val="2448897134"/>
                    </a:ext>
                  </a:extLst>
                </a:gridCol>
                <a:gridCol w="266164">
                  <a:extLst>
                    <a:ext uri="{9D8B030D-6E8A-4147-A177-3AD203B41FA5}">
                      <a16:colId xmlns:a16="http://schemas.microsoft.com/office/drawing/2014/main" val="3584499164"/>
                    </a:ext>
                  </a:extLst>
                </a:gridCol>
                <a:gridCol w="752200">
                  <a:extLst>
                    <a:ext uri="{9D8B030D-6E8A-4147-A177-3AD203B41FA5}">
                      <a16:colId xmlns:a16="http://schemas.microsoft.com/office/drawing/2014/main" val="4174517609"/>
                    </a:ext>
                  </a:extLst>
                </a:gridCol>
                <a:gridCol w="729056">
                  <a:extLst>
                    <a:ext uri="{9D8B030D-6E8A-4147-A177-3AD203B41FA5}">
                      <a16:colId xmlns:a16="http://schemas.microsoft.com/office/drawing/2014/main" val="3371915996"/>
                    </a:ext>
                  </a:extLst>
                </a:gridCol>
                <a:gridCol w="532326">
                  <a:extLst>
                    <a:ext uri="{9D8B030D-6E8A-4147-A177-3AD203B41FA5}">
                      <a16:colId xmlns:a16="http://schemas.microsoft.com/office/drawing/2014/main" val="365067851"/>
                    </a:ext>
                  </a:extLst>
                </a:gridCol>
                <a:gridCol w="1018363">
                  <a:extLst>
                    <a:ext uri="{9D8B030D-6E8A-4147-A177-3AD203B41FA5}">
                      <a16:colId xmlns:a16="http://schemas.microsoft.com/office/drawing/2014/main" val="706077554"/>
                    </a:ext>
                  </a:extLst>
                </a:gridCol>
                <a:gridCol w="3055092">
                  <a:extLst>
                    <a:ext uri="{9D8B030D-6E8A-4147-A177-3AD203B41FA5}">
                      <a16:colId xmlns:a16="http://schemas.microsoft.com/office/drawing/2014/main" val="3732764341"/>
                    </a:ext>
                  </a:extLst>
                </a:gridCol>
              </a:tblGrid>
              <a:tr h="249777">
                <a:tc>
                  <a:txBody>
                    <a:bodyPr/>
                    <a:lstStyle/>
                    <a:p>
                      <a:pPr algn="l" fontAlgn="b">
                        <a:buNone/>
                      </a:pPr>
                      <a:r>
                        <a:rPr lang="en-GB" sz="700" b="0" i="0" u="none" strike="noStrike">
                          <a:solidFill>
                            <a:srgbClr val="000000"/>
                          </a:solidFill>
                          <a:effectLst/>
                          <a:latin typeface="Aptos Narrow" panose="020B0004020202020204" pitchFamily="34" charset="0"/>
                        </a:rPr>
                        <a:t>Fund </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Fund Name</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Rest</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Closing Bal</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Primary Fund Manager</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Direct</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Fund Purpose</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Narrative</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38209302"/>
                  </a:ext>
                </a:extLst>
              </a:tr>
              <a:tr h="270168">
                <a:tc>
                  <a:txBody>
                    <a:bodyPr/>
                    <a:lstStyle/>
                    <a:p>
                      <a:pPr algn="l" fontAlgn="b">
                        <a:buNone/>
                      </a:pPr>
                      <a:r>
                        <a:rPr lang="en-GB" sz="700" b="0" i="0" u="none" strike="noStrike">
                          <a:solidFill>
                            <a:srgbClr val="000000"/>
                          </a:solidFill>
                          <a:effectLst/>
                          <a:latin typeface="Aptos Narrow" panose="020B0004020202020204" pitchFamily="34" charset="0"/>
                        </a:rPr>
                        <a:t>YR37</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Ward F (Adult) Mental Health NPTH</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-8.14</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David West</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MH &amp; LDS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Closed P02-27</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05937311"/>
                  </a:ext>
                </a:extLst>
              </a:tr>
              <a:tr h="402704">
                <a:tc>
                  <a:txBody>
                    <a:bodyPr/>
                    <a:lstStyle/>
                    <a:p>
                      <a:pPr algn="l" fontAlgn="b">
                        <a:buNone/>
                      </a:pPr>
                      <a:r>
                        <a:rPr lang="en-GB" sz="700" b="0" i="0" u="none" strike="noStrike">
                          <a:solidFill>
                            <a:srgbClr val="000000"/>
                          </a:solidFill>
                          <a:effectLst/>
                          <a:latin typeface="Aptos Narrow" panose="020B0004020202020204" pitchFamily="34" charset="0"/>
                        </a:rPr>
                        <a:t>YT12</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Hafod Y Wennol Fund</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-60.01</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Gareth Bartley</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MH &amp; LDS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Enhancing the patient experience of being in hospital</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Initial meeting held to discuss suitable expenditure on all funds within LDS.  Next meeting 03.06.26</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14340955"/>
                  </a:ext>
                </a:extLst>
              </a:tr>
              <a:tr h="270168">
                <a:tc>
                  <a:txBody>
                    <a:bodyPr/>
                    <a:lstStyle/>
                    <a:p>
                      <a:pPr algn="l" fontAlgn="b">
                        <a:buNone/>
                      </a:pPr>
                      <a:r>
                        <a:rPr lang="en-GB" sz="700" b="0" i="0" u="none" strike="noStrike">
                          <a:solidFill>
                            <a:srgbClr val="000000"/>
                          </a:solidFill>
                          <a:effectLst/>
                          <a:latin typeface="Aptos Narrow" panose="020B0004020202020204" pitchFamily="34" charset="0"/>
                        </a:rPr>
                        <a:t>YN59</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dirty="0">
                          <a:solidFill>
                            <a:srgbClr val="000000"/>
                          </a:solidFill>
                          <a:effectLst/>
                          <a:latin typeface="Aptos Narrow" panose="020B0004020202020204" pitchFamily="34" charset="0"/>
                        </a:rPr>
                        <a:t>Swansea Bay Health Visiting Fund</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-73.93</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Joanne Lamb</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PCC</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Active P01-27</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80356913"/>
                  </a:ext>
                </a:extLst>
              </a:tr>
              <a:tr h="270168">
                <a:tc>
                  <a:txBody>
                    <a:bodyPr/>
                    <a:lstStyle/>
                    <a:p>
                      <a:pPr algn="l" fontAlgn="b">
                        <a:buNone/>
                      </a:pPr>
                      <a:r>
                        <a:rPr lang="en-GB" sz="700" b="0" i="0" u="none" strike="noStrike">
                          <a:solidFill>
                            <a:srgbClr val="000000"/>
                          </a:solidFill>
                          <a:effectLst/>
                          <a:latin typeface="Aptos Narrow" panose="020B0004020202020204" pitchFamily="34" charset="0"/>
                        </a:rPr>
                        <a:t>YT11</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Laurels and Briary Patient Fund</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-81.03</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Gareth Bartley</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MH &amp; LDS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Patients Activities &amp; Welfare</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Initial meeting held to discuss suitable expenditure on all funds within LDS.  Next meeting 03.06.26</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80264738"/>
                  </a:ext>
                </a:extLst>
              </a:tr>
              <a:tr h="270168">
                <a:tc>
                  <a:txBody>
                    <a:bodyPr/>
                    <a:lstStyle/>
                    <a:p>
                      <a:pPr algn="l" fontAlgn="b">
                        <a:buNone/>
                      </a:pPr>
                      <a:r>
                        <a:rPr lang="en-GB" sz="700" b="0" i="0" u="none" strike="noStrike">
                          <a:solidFill>
                            <a:srgbClr val="000000"/>
                          </a:solidFill>
                          <a:effectLst/>
                          <a:latin typeface="Aptos Narrow" panose="020B0004020202020204" pitchFamily="34" charset="0"/>
                        </a:rPr>
                        <a:t>YP20</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dirty="0">
                          <a:solidFill>
                            <a:srgbClr val="000000"/>
                          </a:solidFill>
                          <a:effectLst/>
                          <a:latin typeface="Aptos Narrow" panose="020B0004020202020204" pitchFamily="34" charset="0"/>
                        </a:rPr>
                        <a:t>West Catering</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-131.97</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Rob Daniel</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HB</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and Training</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Expenditure requestes approved, awaiting processing</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76832291"/>
                  </a:ext>
                </a:extLst>
              </a:tr>
              <a:tr h="208998">
                <a:tc>
                  <a:txBody>
                    <a:bodyPr/>
                    <a:lstStyle/>
                    <a:p>
                      <a:pPr algn="l" fontAlgn="b">
                        <a:buNone/>
                      </a:pPr>
                      <a:r>
                        <a:rPr lang="en-GB" sz="700" b="0" i="0" u="none" strike="noStrike">
                          <a:solidFill>
                            <a:srgbClr val="000000"/>
                          </a:solidFill>
                          <a:effectLst/>
                          <a:latin typeface="Aptos Narrow" panose="020B0004020202020204" pitchFamily="34" charset="0"/>
                        </a:rPr>
                        <a:t>YG03</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Orthopaedic</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-141.98</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Mark Mullins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Met new CD 14.04.26 - awiting expenditure requests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83114846"/>
                  </a:ext>
                </a:extLst>
              </a:tr>
              <a:tr h="270168">
                <a:tc>
                  <a:txBody>
                    <a:bodyPr/>
                    <a:lstStyle/>
                    <a:p>
                      <a:pPr algn="l" fontAlgn="b">
                        <a:buNone/>
                      </a:pPr>
                      <a:r>
                        <a:rPr lang="en-GB" sz="700" b="0" i="0" u="none" strike="noStrike">
                          <a:solidFill>
                            <a:srgbClr val="000000"/>
                          </a:solidFill>
                          <a:effectLst/>
                          <a:latin typeface="Aptos Narrow" panose="020B0004020202020204" pitchFamily="34" charset="0"/>
                        </a:rPr>
                        <a:t>YN31</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Dept of Nutrition &amp; Dietetics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-165.72</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Sioned Quirke</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PCC</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Training</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No response to date from FM</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09436854"/>
                  </a:ext>
                </a:extLst>
              </a:tr>
              <a:tr h="270168">
                <a:tc>
                  <a:txBody>
                    <a:bodyPr/>
                    <a:lstStyle/>
                    <a:p>
                      <a:pPr algn="l" fontAlgn="b">
                        <a:buNone/>
                      </a:pPr>
                      <a:r>
                        <a:rPr lang="en-GB" sz="700" b="0" i="0" u="none" strike="noStrike">
                          <a:solidFill>
                            <a:srgbClr val="000000"/>
                          </a:solidFill>
                          <a:effectLst/>
                          <a:latin typeface="Aptos Narrow" panose="020B0004020202020204" pitchFamily="34" charset="0"/>
                        </a:rPr>
                        <a:t>YB05</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Ty Olwen Education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-200.91</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Gwenllian Mair Davies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PCC</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Training</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Plans to utilise fund &amp; close, awaiting paperwork</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68337249"/>
                  </a:ext>
                </a:extLst>
              </a:tr>
              <a:tr h="270168">
                <a:tc>
                  <a:txBody>
                    <a:bodyPr/>
                    <a:lstStyle/>
                    <a:p>
                      <a:pPr algn="l" fontAlgn="b">
                        <a:buNone/>
                      </a:pPr>
                      <a:r>
                        <a:rPr lang="en-GB" sz="700" b="0" i="0" u="none" strike="noStrike">
                          <a:solidFill>
                            <a:srgbClr val="000000"/>
                          </a:solidFill>
                          <a:effectLst/>
                          <a:latin typeface="Aptos Narrow" panose="020B0004020202020204" pitchFamily="34" charset="0"/>
                        </a:rPr>
                        <a:t>YR08</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All Wales Eating Dis Sp Int Gr</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-218.84</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David West</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MH &amp; LDS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Research and Training</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Met with DW -working through MH funds to rationalise where possible.  On going paperwork</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78217571"/>
                  </a:ext>
                </a:extLst>
              </a:tr>
              <a:tr h="270168">
                <a:tc>
                  <a:txBody>
                    <a:bodyPr/>
                    <a:lstStyle/>
                    <a:p>
                      <a:pPr algn="l" fontAlgn="b">
                        <a:buNone/>
                      </a:pPr>
                      <a:r>
                        <a:rPr lang="en-GB" sz="700" b="0" i="0" u="none" strike="noStrike">
                          <a:solidFill>
                            <a:srgbClr val="000000"/>
                          </a:solidFill>
                          <a:effectLst/>
                          <a:latin typeface="Aptos Narrow" panose="020B0004020202020204" pitchFamily="34" charset="0"/>
                        </a:rPr>
                        <a:t>YR11</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Ty Einon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-219.74</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David West</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MH &amp; LDS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Patient Care and Training</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Met with DW -working through MH funds to rationalise where possible.  On going paperwork</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00408464"/>
                  </a:ext>
                </a:extLst>
              </a:tr>
              <a:tr h="402704">
                <a:tc>
                  <a:txBody>
                    <a:bodyPr/>
                    <a:lstStyle/>
                    <a:p>
                      <a:pPr algn="l" fontAlgn="b">
                        <a:buNone/>
                      </a:pPr>
                      <a:r>
                        <a:rPr lang="en-GB" sz="700" b="0" i="0" u="none" strike="noStrike">
                          <a:solidFill>
                            <a:srgbClr val="000000"/>
                          </a:solidFill>
                          <a:effectLst/>
                          <a:latin typeface="Aptos Narrow" panose="020B0004020202020204" pitchFamily="34" charset="0"/>
                        </a:rPr>
                        <a:t>YG07</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Trauma Unit</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-231.91</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Claire Williams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Patient Care, Training and Staff Benefit</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Met new CD 14.04.26 - awiting expenditure requests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41143840"/>
                  </a:ext>
                </a:extLst>
              </a:tr>
              <a:tr h="270168">
                <a:tc>
                  <a:txBody>
                    <a:bodyPr/>
                    <a:lstStyle/>
                    <a:p>
                      <a:pPr algn="l" fontAlgn="b">
                        <a:buNone/>
                      </a:pPr>
                      <a:r>
                        <a:rPr lang="en-GB" sz="700" b="0" i="0" u="none" strike="noStrike">
                          <a:solidFill>
                            <a:srgbClr val="000000"/>
                          </a:solidFill>
                          <a:effectLst/>
                          <a:latin typeface="Aptos Narrow" panose="020B0004020202020204" pitchFamily="34" charset="0"/>
                        </a:rPr>
                        <a:t>YH43</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Swansea Bay Gynaecology Services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-273.75</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Abigail Morris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Active P01-27</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36533116"/>
                  </a:ext>
                </a:extLst>
              </a:tr>
              <a:tr h="270168">
                <a:tc>
                  <a:txBody>
                    <a:bodyPr/>
                    <a:lstStyle/>
                    <a:p>
                      <a:pPr algn="l" fontAlgn="b">
                        <a:buNone/>
                      </a:pPr>
                      <a:r>
                        <a:rPr lang="en-GB" sz="700" b="0" i="0" u="none" strike="noStrike">
                          <a:solidFill>
                            <a:srgbClr val="000000"/>
                          </a:solidFill>
                          <a:effectLst/>
                          <a:latin typeface="Aptos Narrow" panose="020B0004020202020204" pitchFamily="34" charset="0"/>
                        </a:rPr>
                        <a:t>YA22</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Theatre Services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-350.00</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Jonathan Gates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Patient Care and Training</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Plans to send staff to conference in Aug 26</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3093038"/>
                  </a:ext>
                </a:extLst>
              </a:tr>
              <a:tr h="270168">
                <a:tc>
                  <a:txBody>
                    <a:bodyPr/>
                    <a:lstStyle/>
                    <a:p>
                      <a:pPr algn="l" fontAlgn="b">
                        <a:buNone/>
                      </a:pPr>
                      <a:r>
                        <a:rPr lang="en-GB" sz="700" b="0" i="0" u="none" strike="noStrike">
                          <a:solidFill>
                            <a:srgbClr val="000000"/>
                          </a:solidFill>
                          <a:effectLst/>
                          <a:latin typeface="Aptos Narrow" panose="020B0004020202020204" pitchFamily="34" charset="0"/>
                        </a:rPr>
                        <a:t>YN50</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Neath Dietetic Fund</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-360.68</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Sioned Quirke</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PCC</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No response to date from FM</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1229926"/>
                  </a:ext>
                </a:extLst>
              </a:tr>
              <a:tr h="270168">
                <a:tc>
                  <a:txBody>
                    <a:bodyPr/>
                    <a:lstStyle/>
                    <a:p>
                      <a:pPr algn="l" fontAlgn="b">
                        <a:buNone/>
                      </a:pPr>
                      <a:r>
                        <a:rPr lang="en-GB" sz="700" b="0" i="0" u="none" strike="noStrike">
                          <a:solidFill>
                            <a:srgbClr val="000000"/>
                          </a:solidFill>
                          <a:effectLst/>
                          <a:latin typeface="Aptos Narrow" panose="020B0004020202020204" pitchFamily="34" charset="0"/>
                        </a:rPr>
                        <a:t>YA10</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Neath Port Talbot Day Surgery Unit</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-454.96</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Will Windsor</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Plans to purchase TVs  for waiting area - awaiting paperwork</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66078187"/>
                  </a:ext>
                </a:extLst>
              </a:tr>
              <a:tr h="270168">
                <a:tc>
                  <a:txBody>
                    <a:bodyPr/>
                    <a:lstStyle/>
                    <a:p>
                      <a:pPr algn="l" fontAlgn="b">
                        <a:buNone/>
                      </a:pPr>
                      <a:r>
                        <a:rPr lang="en-GB" sz="700" b="0" i="0" u="none" strike="noStrike">
                          <a:solidFill>
                            <a:srgbClr val="000000"/>
                          </a:solidFill>
                          <a:effectLst/>
                          <a:latin typeface="Aptos Narrow" panose="020B0004020202020204" pitchFamily="34" charset="0"/>
                        </a:rPr>
                        <a:t>YT13</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Rowan House A.A.U</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-516.02</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Gareth Bartley</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MH &amp; LDS</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dirty="0">
                          <a:solidFill>
                            <a:srgbClr val="000000"/>
                          </a:solidFill>
                          <a:effectLst/>
                          <a:latin typeface="Aptos Narrow" panose="020B0004020202020204" pitchFamily="34" charset="0"/>
                        </a:rPr>
                        <a:t>Initial meeting held to discuss suitable expenditure on all funds within LDS.  Next meeting 03.06.26</a:t>
                      </a:r>
                    </a:p>
                  </a:txBody>
                  <a:tcPr marL="4644" marR="4644" marT="46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21897815"/>
                  </a:ext>
                </a:extLst>
              </a:tr>
            </a:tbl>
          </a:graphicData>
        </a:graphic>
      </p:graphicFrame>
    </p:spTree>
    <p:extLst>
      <p:ext uri="{BB962C8B-B14F-4D97-AF65-F5344CB8AC3E}">
        <p14:creationId xmlns:p14="http://schemas.microsoft.com/office/powerpoint/2010/main" val="1758904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3C88B9-EAE8-50C8-9C6E-CC7806A91190}"/>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705A0B67-9B72-FD15-DFD0-F9221041186F}"/>
              </a:ext>
            </a:extLst>
          </p:cNvPr>
          <p:cNvSpPr/>
          <p:nvPr/>
        </p:nvSpPr>
        <p:spPr>
          <a:xfrm>
            <a:off x="130079" y="557562"/>
            <a:ext cx="9645841" cy="5581738"/>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a:extLst>
              <a:ext uri="{FF2B5EF4-FFF2-40B4-BE49-F238E27FC236}">
                <a16:creationId xmlns:a16="http://schemas.microsoft.com/office/drawing/2014/main" id="{92DA3F65-4CEF-174E-0EAE-C046A503DF97}"/>
              </a:ext>
            </a:extLst>
          </p:cNvPr>
          <p:cNvGrpSpPr/>
          <p:nvPr/>
        </p:nvGrpSpPr>
        <p:grpSpPr>
          <a:xfrm>
            <a:off x="0" y="0"/>
            <a:ext cx="9906000" cy="404663"/>
            <a:chOff x="0" y="1"/>
            <a:chExt cx="9906000" cy="404663"/>
          </a:xfrm>
        </p:grpSpPr>
        <p:sp>
          <p:nvSpPr>
            <p:cNvPr id="11" name="Subtitle 2">
              <a:extLst>
                <a:ext uri="{FF2B5EF4-FFF2-40B4-BE49-F238E27FC236}">
                  <a16:creationId xmlns:a16="http://schemas.microsoft.com/office/drawing/2014/main" id="{9AB83110-AC1E-C6EF-7376-95EA7AF1D4D2}"/>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DORMANT FUNDS – continued</a:t>
              </a:r>
            </a:p>
          </p:txBody>
        </p:sp>
        <p:sp>
          <p:nvSpPr>
            <p:cNvPr id="12" name="TextBox 22">
              <a:extLst>
                <a:ext uri="{FF2B5EF4-FFF2-40B4-BE49-F238E27FC236}">
                  <a16:creationId xmlns:a16="http://schemas.microsoft.com/office/drawing/2014/main" id="{4C3CF297-4EF3-01C9-5CB8-752D24B13E57}"/>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8</a:t>
              </a:r>
            </a:p>
          </p:txBody>
        </p:sp>
      </p:grpSp>
      <p:pic>
        <p:nvPicPr>
          <p:cNvPr id="5" name="Picture 4">
            <a:extLst>
              <a:ext uri="{FF2B5EF4-FFF2-40B4-BE49-F238E27FC236}">
                <a16:creationId xmlns:a16="http://schemas.microsoft.com/office/drawing/2014/main" id="{C61C4609-E368-52EE-B698-9D74F367FD2A}"/>
              </a:ext>
            </a:extLst>
          </p:cNvPr>
          <p:cNvPicPr>
            <a:picLocks noChangeAspect="1"/>
          </p:cNvPicPr>
          <p:nvPr/>
        </p:nvPicPr>
        <p:blipFill>
          <a:blip r:embed="rId2"/>
          <a:stretch>
            <a:fillRect/>
          </a:stretch>
        </p:blipFill>
        <p:spPr>
          <a:xfrm>
            <a:off x="152178" y="6154223"/>
            <a:ext cx="1733639" cy="571529"/>
          </a:xfrm>
          <a:prstGeom prst="rect">
            <a:avLst/>
          </a:prstGeom>
        </p:spPr>
      </p:pic>
      <p:graphicFrame>
        <p:nvGraphicFramePr>
          <p:cNvPr id="17" name="Table 16">
            <a:extLst>
              <a:ext uri="{FF2B5EF4-FFF2-40B4-BE49-F238E27FC236}">
                <a16:creationId xmlns:a16="http://schemas.microsoft.com/office/drawing/2014/main" id="{0E007A10-C4A9-F971-C86D-30B68533662C}"/>
              </a:ext>
            </a:extLst>
          </p:cNvPr>
          <p:cNvGraphicFramePr>
            <a:graphicFrameLocks noGrp="1"/>
          </p:cNvGraphicFramePr>
          <p:nvPr>
            <p:extLst>
              <p:ext uri="{D42A27DB-BD31-4B8C-83A1-F6EECF244321}">
                <p14:modId xmlns:p14="http://schemas.microsoft.com/office/powerpoint/2010/main" val="739769760"/>
              </p:ext>
            </p:extLst>
          </p:nvPr>
        </p:nvGraphicFramePr>
        <p:xfrm>
          <a:off x="566482" y="771664"/>
          <a:ext cx="8787161" cy="5062654"/>
        </p:xfrm>
        <a:graphic>
          <a:graphicData uri="http://schemas.openxmlformats.org/drawingml/2006/table">
            <a:tbl>
              <a:tblPr/>
              <a:tblGrid>
                <a:gridCol w="410800">
                  <a:extLst>
                    <a:ext uri="{9D8B030D-6E8A-4147-A177-3AD203B41FA5}">
                      <a16:colId xmlns:a16="http://schemas.microsoft.com/office/drawing/2014/main" val="2063041301"/>
                    </a:ext>
                  </a:extLst>
                </a:gridCol>
                <a:gridCol w="1337733">
                  <a:extLst>
                    <a:ext uri="{9D8B030D-6E8A-4147-A177-3AD203B41FA5}">
                      <a16:colId xmlns:a16="http://schemas.microsoft.com/office/drawing/2014/main" val="2233424229"/>
                    </a:ext>
                  </a:extLst>
                </a:gridCol>
                <a:gridCol w="242267">
                  <a:extLst>
                    <a:ext uri="{9D8B030D-6E8A-4147-A177-3AD203B41FA5}">
                      <a16:colId xmlns:a16="http://schemas.microsoft.com/office/drawing/2014/main" val="4113411907"/>
                    </a:ext>
                  </a:extLst>
                </a:gridCol>
                <a:gridCol w="684666">
                  <a:extLst>
                    <a:ext uri="{9D8B030D-6E8A-4147-A177-3AD203B41FA5}">
                      <a16:colId xmlns:a16="http://schemas.microsoft.com/office/drawing/2014/main" val="881693273"/>
                    </a:ext>
                  </a:extLst>
                </a:gridCol>
                <a:gridCol w="663600">
                  <a:extLst>
                    <a:ext uri="{9D8B030D-6E8A-4147-A177-3AD203B41FA5}">
                      <a16:colId xmlns:a16="http://schemas.microsoft.com/office/drawing/2014/main" val="771674880"/>
                    </a:ext>
                  </a:extLst>
                </a:gridCol>
                <a:gridCol w="484533">
                  <a:extLst>
                    <a:ext uri="{9D8B030D-6E8A-4147-A177-3AD203B41FA5}">
                      <a16:colId xmlns:a16="http://schemas.microsoft.com/office/drawing/2014/main" val="2166628959"/>
                    </a:ext>
                  </a:extLst>
                </a:gridCol>
                <a:gridCol w="926932">
                  <a:extLst>
                    <a:ext uri="{9D8B030D-6E8A-4147-A177-3AD203B41FA5}">
                      <a16:colId xmlns:a16="http://schemas.microsoft.com/office/drawing/2014/main" val="70991095"/>
                    </a:ext>
                  </a:extLst>
                </a:gridCol>
                <a:gridCol w="4036630">
                  <a:extLst>
                    <a:ext uri="{9D8B030D-6E8A-4147-A177-3AD203B41FA5}">
                      <a16:colId xmlns:a16="http://schemas.microsoft.com/office/drawing/2014/main" val="4075289536"/>
                    </a:ext>
                  </a:extLst>
                </a:gridCol>
              </a:tblGrid>
              <a:tr h="224591">
                <a:tc>
                  <a:txBody>
                    <a:bodyPr/>
                    <a:lstStyle/>
                    <a:p>
                      <a:pPr algn="l" fontAlgn="b">
                        <a:buNone/>
                      </a:pPr>
                      <a:r>
                        <a:rPr lang="en-GB" sz="700" b="0" i="0" u="none" strike="noStrike" dirty="0">
                          <a:solidFill>
                            <a:srgbClr val="000000"/>
                          </a:solidFill>
                          <a:effectLst/>
                          <a:latin typeface="Aptos Narrow" panose="020B0004020202020204" pitchFamily="34" charset="0"/>
                        </a:rPr>
                        <a:t>Fund </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Fund Name</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Rest</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Closing Bal</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Primary Fund Manager</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Direct</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Fund Purpose</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Narrative</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05161816"/>
                  </a:ext>
                </a:extLst>
              </a:tr>
              <a:tr h="161261">
                <a:tc>
                  <a:txBody>
                    <a:bodyPr/>
                    <a:lstStyle/>
                    <a:p>
                      <a:pPr algn="l" fontAlgn="b">
                        <a:buNone/>
                      </a:pPr>
                      <a:r>
                        <a:rPr lang="en-GB" sz="700" b="0" i="0" u="none" strike="noStrike">
                          <a:solidFill>
                            <a:srgbClr val="000000"/>
                          </a:solidFill>
                          <a:effectLst/>
                          <a:latin typeface="Aptos Narrow" panose="020B0004020202020204" pitchFamily="34" charset="0"/>
                        </a:rPr>
                        <a:t>YH33</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Scott McCrorie Nurses Study</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-594.63</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Sue Kotrzuba</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Training</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Expenditure approved - awiting processing</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96051334"/>
                  </a:ext>
                </a:extLst>
              </a:tr>
              <a:tr h="161261">
                <a:tc>
                  <a:txBody>
                    <a:bodyPr/>
                    <a:lstStyle/>
                    <a:p>
                      <a:pPr algn="l" fontAlgn="b">
                        <a:buNone/>
                      </a:pPr>
                      <a:r>
                        <a:rPr lang="en-GB" sz="700" b="0" i="0" u="none" strike="noStrike">
                          <a:solidFill>
                            <a:srgbClr val="000000"/>
                          </a:solidFill>
                          <a:effectLst/>
                          <a:latin typeface="Aptos Narrow" panose="020B0004020202020204" pitchFamily="34" charset="0"/>
                        </a:rPr>
                        <a:t>YK06</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ENT Book</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-681.10</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Heikki Whittet</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Training</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Met HW plans to merge funds - awaiting return of paperwork</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00784986"/>
                  </a:ext>
                </a:extLst>
              </a:tr>
              <a:tr h="294719">
                <a:tc>
                  <a:txBody>
                    <a:bodyPr/>
                    <a:lstStyle/>
                    <a:p>
                      <a:pPr algn="l" fontAlgn="b">
                        <a:buNone/>
                      </a:pPr>
                      <a:r>
                        <a:rPr lang="en-GB" sz="700" b="0" i="0" u="none" strike="noStrike">
                          <a:solidFill>
                            <a:srgbClr val="000000"/>
                          </a:solidFill>
                          <a:effectLst/>
                          <a:latin typeface="Aptos Narrow" panose="020B0004020202020204" pitchFamily="34" charset="0"/>
                        </a:rPr>
                        <a:t>YN12</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Care of the Elderly Wards in Morriston (rest)</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Y</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-754.17</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Natalie Dark-Harry</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fr-FR" sz="700" b="0" i="0" u="none" strike="noStrike">
                          <a:solidFill>
                            <a:srgbClr val="000000"/>
                          </a:solidFill>
                          <a:effectLst/>
                          <a:latin typeface="Aptos Narrow" panose="020B0004020202020204" pitchFamily="34" charset="0"/>
                        </a:rPr>
                        <a:t>Patient Activites and Patient Garden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In process of changing FM</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26520891"/>
                  </a:ext>
                </a:extLst>
              </a:tr>
              <a:tr h="294719">
                <a:tc>
                  <a:txBody>
                    <a:bodyPr/>
                    <a:lstStyle/>
                    <a:p>
                      <a:pPr algn="l" fontAlgn="b">
                        <a:buNone/>
                      </a:pPr>
                      <a:r>
                        <a:rPr lang="en-GB" sz="700" b="0" i="0" u="none" strike="noStrike">
                          <a:solidFill>
                            <a:srgbClr val="000000"/>
                          </a:solidFill>
                          <a:effectLst/>
                          <a:latin typeface="Aptos Narrow" panose="020B0004020202020204" pitchFamily="34" charset="0"/>
                        </a:rPr>
                        <a:t>YF25</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Singleton Medical Assessment Unit</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-807.49</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Melanie Collins</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Patient Care and Training</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dirty="0">
                          <a:solidFill>
                            <a:srgbClr val="000000"/>
                          </a:solidFill>
                          <a:effectLst/>
                          <a:latin typeface="Aptos Narrow" panose="020B0004020202020204" pitchFamily="34" charset="0"/>
                        </a:rPr>
                        <a:t>No response to date from FM</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57673454"/>
                  </a:ext>
                </a:extLst>
              </a:tr>
              <a:tr h="294719">
                <a:tc>
                  <a:txBody>
                    <a:bodyPr/>
                    <a:lstStyle/>
                    <a:p>
                      <a:pPr algn="l" fontAlgn="b">
                        <a:buNone/>
                      </a:pPr>
                      <a:r>
                        <a:rPr lang="en-GB" sz="700" b="0" i="0" u="none" strike="noStrike">
                          <a:solidFill>
                            <a:srgbClr val="000000"/>
                          </a:solidFill>
                          <a:effectLst/>
                          <a:latin typeface="Aptos Narrow" panose="020B0004020202020204" pitchFamily="34" charset="0"/>
                        </a:rPr>
                        <a:t>YJ02</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Histo/Cytopathology</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-828.04</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Christopher Bowden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Research and Training</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dirty="0">
                          <a:solidFill>
                            <a:srgbClr val="000000"/>
                          </a:solidFill>
                          <a:effectLst/>
                          <a:latin typeface="Aptos Narrow" panose="020B0004020202020204" pitchFamily="34" charset="0"/>
                        </a:rPr>
                        <a:t>No response to date from FM</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04848013"/>
                  </a:ext>
                </a:extLst>
              </a:tr>
              <a:tr h="439299">
                <a:tc>
                  <a:txBody>
                    <a:bodyPr/>
                    <a:lstStyle/>
                    <a:p>
                      <a:pPr algn="l" fontAlgn="b">
                        <a:buNone/>
                      </a:pPr>
                      <a:r>
                        <a:rPr lang="en-GB" sz="700" b="0" i="0" u="none" strike="noStrike">
                          <a:solidFill>
                            <a:srgbClr val="000000"/>
                          </a:solidFill>
                          <a:effectLst/>
                          <a:latin typeface="Aptos Narrow" panose="020B0004020202020204" pitchFamily="34" charset="0"/>
                        </a:rPr>
                        <a:t>YF16</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Endocrine Research</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-909.17</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Stephen Bain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Research and Training</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No response to date from FM</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77905469"/>
                  </a:ext>
                </a:extLst>
              </a:tr>
              <a:tr h="294719">
                <a:tc>
                  <a:txBody>
                    <a:bodyPr/>
                    <a:lstStyle/>
                    <a:p>
                      <a:pPr algn="l" fontAlgn="b">
                        <a:buNone/>
                      </a:pPr>
                      <a:r>
                        <a:rPr lang="en-GB" sz="700" b="0" i="0" u="none" strike="noStrike">
                          <a:solidFill>
                            <a:srgbClr val="000000"/>
                          </a:solidFill>
                          <a:effectLst/>
                          <a:latin typeface="Aptos Narrow" panose="020B0004020202020204" pitchFamily="34" charset="0"/>
                        </a:rPr>
                        <a:t>YK31</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Eye T</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-990.42</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Garry Shuttleworth</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and Training</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to discuss expenditure plan with colleagues </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06462652"/>
                  </a:ext>
                </a:extLst>
              </a:tr>
              <a:tr h="294719">
                <a:tc>
                  <a:txBody>
                    <a:bodyPr/>
                    <a:lstStyle/>
                    <a:p>
                      <a:pPr algn="l" fontAlgn="b">
                        <a:buNone/>
                      </a:pPr>
                      <a:r>
                        <a:rPr lang="en-GB" sz="700" b="0" i="0" u="none" strike="noStrike">
                          <a:solidFill>
                            <a:srgbClr val="000000"/>
                          </a:solidFill>
                          <a:effectLst/>
                          <a:latin typeface="Aptos Narrow" panose="020B0004020202020204" pitchFamily="34" charset="0"/>
                        </a:rPr>
                        <a:t>YK59</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East Stroke &amp; Vascular</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-1,012.27</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Tina Taylor-Wood</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To be merged with YF60 - awaiting paperwork</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691456"/>
                  </a:ext>
                </a:extLst>
              </a:tr>
              <a:tr h="294719">
                <a:tc>
                  <a:txBody>
                    <a:bodyPr/>
                    <a:lstStyle/>
                    <a:p>
                      <a:pPr algn="l" fontAlgn="b">
                        <a:buNone/>
                      </a:pPr>
                      <a:r>
                        <a:rPr lang="en-GB" sz="700" b="0" i="0" u="none" strike="noStrike">
                          <a:solidFill>
                            <a:srgbClr val="000000"/>
                          </a:solidFill>
                          <a:effectLst/>
                          <a:latin typeface="Aptos Narrow" panose="020B0004020202020204" pitchFamily="34" charset="0"/>
                        </a:rPr>
                        <a:t>YA13</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Anaesthetics Education &amp; Research</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-1,069.42</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Anthony Murphy</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Training</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No response to date from FM</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09903"/>
                  </a:ext>
                </a:extLst>
              </a:tr>
              <a:tr h="294719">
                <a:tc>
                  <a:txBody>
                    <a:bodyPr/>
                    <a:lstStyle/>
                    <a:p>
                      <a:pPr algn="l" fontAlgn="b">
                        <a:buNone/>
                      </a:pPr>
                      <a:r>
                        <a:rPr lang="en-GB" sz="700" b="0" i="0" u="none" strike="noStrike">
                          <a:solidFill>
                            <a:srgbClr val="000000"/>
                          </a:solidFill>
                          <a:effectLst/>
                          <a:latin typeface="Aptos Narrow" panose="020B0004020202020204" pitchFamily="34" charset="0"/>
                        </a:rPr>
                        <a:t>YN20</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Ward W</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-1,120.89</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Karen Allcock</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Patient Care and Training</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In process of changing FM</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3353031"/>
                  </a:ext>
                </a:extLst>
              </a:tr>
              <a:tr h="294719">
                <a:tc>
                  <a:txBody>
                    <a:bodyPr/>
                    <a:lstStyle/>
                    <a:p>
                      <a:pPr algn="l" fontAlgn="b">
                        <a:buNone/>
                      </a:pPr>
                      <a:r>
                        <a:rPr lang="en-GB" sz="700" b="0" i="0" u="none" strike="noStrike">
                          <a:solidFill>
                            <a:srgbClr val="000000"/>
                          </a:solidFill>
                          <a:effectLst/>
                          <a:latin typeface="Aptos Narrow" panose="020B0004020202020204" pitchFamily="34" charset="0"/>
                        </a:rPr>
                        <a:t>YR46</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Taith Newydd Rehab Services</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-1,250.00</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Gareth Barbour</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MH &amp; LDS</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Further to request FM sent deails on who to approve expendiute from fund</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69391724"/>
                  </a:ext>
                </a:extLst>
              </a:tr>
              <a:tr h="294719">
                <a:tc>
                  <a:txBody>
                    <a:bodyPr/>
                    <a:lstStyle/>
                    <a:p>
                      <a:pPr algn="l" fontAlgn="b">
                        <a:buNone/>
                      </a:pPr>
                      <a:r>
                        <a:rPr lang="en-GB" sz="700" b="0" i="0" u="none" strike="noStrike">
                          <a:solidFill>
                            <a:srgbClr val="000000"/>
                          </a:solidFill>
                          <a:effectLst/>
                          <a:latin typeface="Aptos Narrow" panose="020B0004020202020204" pitchFamily="34" charset="0"/>
                        </a:rPr>
                        <a:t>YT08</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East Llwyneryr Unit</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-1,527.20</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Gareth Bartley</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MH &amp; LDS</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Initial meeting held to discuss suitable expenditure on all funds within LDS.  Next meeting 03.06.26</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92827535"/>
                  </a:ext>
                </a:extLst>
              </a:tr>
              <a:tr h="294719">
                <a:tc>
                  <a:txBody>
                    <a:bodyPr/>
                    <a:lstStyle/>
                    <a:p>
                      <a:pPr algn="l" fontAlgn="b">
                        <a:buNone/>
                      </a:pPr>
                      <a:r>
                        <a:rPr lang="en-GB" sz="700" b="0" i="0" u="none" strike="noStrike">
                          <a:solidFill>
                            <a:srgbClr val="000000"/>
                          </a:solidFill>
                          <a:effectLst/>
                          <a:latin typeface="Aptos Narrow" panose="020B0004020202020204" pitchFamily="34" charset="0"/>
                        </a:rPr>
                        <a:t>YA17</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Chronic Pain Fund</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-1,598.47</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Steven Young</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PCC</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Patient Care and Training</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Looking for suitable courses for staff - awaiting paperwork</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61541356"/>
                  </a:ext>
                </a:extLst>
              </a:tr>
              <a:tr h="294719">
                <a:tc>
                  <a:txBody>
                    <a:bodyPr/>
                    <a:lstStyle/>
                    <a:p>
                      <a:pPr algn="l" fontAlgn="b">
                        <a:buNone/>
                      </a:pPr>
                      <a:r>
                        <a:rPr lang="en-GB" sz="700" b="0" i="0" u="none" strike="noStrike">
                          <a:solidFill>
                            <a:srgbClr val="000000"/>
                          </a:solidFill>
                          <a:effectLst/>
                          <a:latin typeface="Aptos Narrow" panose="020B0004020202020204" pitchFamily="34" charset="0"/>
                        </a:rPr>
                        <a:t>YF14</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SBU Dermatology</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-1,629.70</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Dr Avad Mughal</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Change of FM reqired - awaiting paperwork</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21806427"/>
                  </a:ext>
                </a:extLst>
              </a:tr>
              <a:tr h="294719">
                <a:tc>
                  <a:txBody>
                    <a:bodyPr/>
                    <a:lstStyle/>
                    <a:p>
                      <a:pPr algn="l" fontAlgn="b">
                        <a:buNone/>
                      </a:pPr>
                      <a:r>
                        <a:rPr lang="en-GB" sz="700" b="0" i="0" u="none" strike="noStrike">
                          <a:solidFill>
                            <a:srgbClr val="000000"/>
                          </a:solidFill>
                          <a:effectLst/>
                          <a:latin typeface="Aptos Narrow" panose="020B0004020202020204" pitchFamily="34" charset="0"/>
                        </a:rPr>
                        <a:t>YR01</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Neuropsychology Fund</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-1,687.91</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Tanya Edmonds</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and Training</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FM to discuss with staff and submit paperwork</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96483897"/>
                  </a:ext>
                </a:extLst>
              </a:tr>
              <a:tr h="294719">
                <a:tc>
                  <a:txBody>
                    <a:bodyPr/>
                    <a:lstStyle/>
                    <a:p>
                      <a:pPr algn="l" fontAlgn="b">
                        <a:buNone/>
                      </a:pPr>
                      <a:r>
                        <a:rPr lang="en-GB" sz="700" b="0" i="0" u="none" strike="noStrike">
                          <a:solidFill>
                            <a:srgbClr val="000000"/>
                          </a:solidFill>
                          <a:effectLst/>
                          <a:latin typeface="Aptos Narrow" panose="020B0004020202020204" pitchFamily="34" charset="0"/>
                        </a:rPr>
                        <a:t>YE22</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Higher Surgical Trainees (CLOSED)</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-1,707.59</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Simon Hodder</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dirty="0">
                          <a:solidFill>
                            <a:srgbClr val="000000"/>
                          </a:solidFill>
                          <a:effectLst/>
                          <a:latin typeface="Aptos Narrow" panose="020B0004020202020204" pitchFamily="34" charset="0"/>
                        </a:rPr>
                        <a:t>Patient Care and Training</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Closed P01-27</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88101531"/>
                  </a:ext>
                </a:extLst>
              </a:tr>
              <a:tr h="244895">
                <a:tc>
                  <a:txBody>
                    <a:bodyPr/>
                    <a:lstStyle/>
                    <a:p>
                      <a:pPr algn="l" fontAlgn="b">
                        <a:buNone/>
                      </a:pPr>
                      <a:r>
                        <a:rPr lang="en-GB" sz="700" b="0" i="0" u="none" strike="noStrike">
                          <a:solidFill>
                            <a:srgbClr val="000000"/>
                          </a:solidFill>
                          <a:effectLst/>
                          <a:latin typeface="Aptos Narrow" panose="020B0004020202020204" pitchFamily="34" charset="0"/>
                        </a:rPr>
                        <a:t>YN16</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Rehab Day Unit (RDU)</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-1,726.06</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Karen Gronert</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PCC</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dirty="0">
                          <a:solidFill>
                            <a:srgbClr val="000000"/>
                          </a:solidFill>
                          <a:effectLst/>
                          <a:latin typeface="Aptos Narrow" panose="020B0004020202020204" pitchFamily="34" charset="0"/>
                        </a:rPr>
                        <a:t>Equipment, Patient Care, Training and Staff Benefit</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dirty="0">
                          <a:solidFill>
                            <a:srgbClr val="000000"/>
                          </a:solidFill>
                          <a:effectLst/>
                          <a:latin typeface="Aptos Narrow" panose="020B0004020202020204" pitchFamily="34" charset="0"/>
                        </a:rPr>
                        <a:t>Change of FM </a:t>
                      </a:r>
                      <a:r>
                        <a:rPr lang="en-GB" sz="700" b="0" i="0" u="none" strike="noStrike" dirty="0" err="1">
                          <a:solidFill>
                            <a:srgbClr val="000000"/>
                          </a:solidFill>
                          <a:effectLst/>
                          <a:latin typeface="Aptos Narrow" panose="020B0004020202020204" pitchFamily="34" charset="0"/>
                        </a:rPr>
                        <a:t>reqired</a:t>
                      </a:r>
                      <a:r>
                        <a:rPr lang="en-GB" sz="700" b="0" i="0" u="none" strike="noStrike" dirty="0">
                          <a:solidFill>
                            <a:srgbClr val="000000"/>
                          </a:solidFill>
                          <a:effectLst/>
                          <a:latin typeface="Aptos Narrow" panose="020B0004020202020204" pitchFamily="34" charset="0"/>
                        </a:rPr>
                        <a:t> - awaiting paperwork</a:t>
                      </a:r>
                    </a:p>
                  </a:txBody>
                  <a:tcPr marL="4561" marR="4561" marT="45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53610114"/>
                  </a:ext>
                </a:extLst>
              </a:tr>
            </a:tbl>
          </a:graphicData>
        </a:graphic>
      </p:graphicFrame>
    </p:spTree>
    <p:extLst>
      <p:ext uri="{BB962C8B-B14F-4D97-AF65-F5344CB8AC3E}">
        <p14:creationId xmlns:p14="http://schemas.microsoft.com/office/powerpoint/2010/main" val="3896544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B21B85-F931-0C25-5002-AE65A4E12C08}"/>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FDA066B7-9916-35F5-290F-C491640A990A}"/>
              </a:ext>
            </a:extLst>
          </p:cNvPr>
          <p:cNvSpPr/>
          <p:nvPr/>
        </p:nvSpPr>
        <p:spPr>
          <a:xfrm>
            <a:off x="130079" y="557562"/>
            <a:ext cx="9645841" cy="5581738"/>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a:extLst>
              <a:ext uri="{FF2B5EF4-FFF2-40B4-BE49-F238E27FC236}">
                <a16:creationId xmlns:a16="http://schemas.microsoft.com/office/drawing/2014/main" id="{BB714EE1-FD7C-9EA6-0943-31FDBDF49395}"/>
              </a:ext>
            </a:extLst>
          </p:cNvPr>
          <p:cNvGrpSpPr/>
          <p:nvPr/>
        </p:nvGrpSpPr>
        <p:grpSpPr>
          <a:xfrm>
            <a:off x="0" y="0"/>
            <a:ext cx="9906000" cy="404663"/>
            <a:chOff x="0" y="1"/>
            <a:chExt cx="9906000" cy="404663"/>
          </a:xfrm>
        </p:grpSpPr>
        <p:sp>
          <p:nvSpPr>
            <p:cNvPr id="11" name="Subtitle 2">
              <a:extLst>
                <a:ext uri="{FF2B5EF4-FFF2-40B4-BE49-F238E27FC236}">
                  <a16:creationId xmlns:a16="http://schemas.microsoft.com/office/drawing/2014/main" id="{E6CD630C-2401-6B0E-A62C-2CF1AEC3340D}"/>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DORMANT FUNDS- continued</a:t>
              </a:r>
            </a:p>
          </p:txBody>
        </p:sp>
        <p:sp>
          <p:nvSpPr>
            <p:cNvPr id="12" name="TextBox 22">
              <a:extLst>
                <a:ext uri="{FF2B5EF4-FFF2-40B4-BE49-F238E27FC236}">
                  <a16:creationId xmlns:a16="http://schemas.microsoft.com/office/drawing/2014/main" id="{AB068520-3BAC-C9A5-6691-7909A06A6567}"/>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9</a:t>
              </a:r>
            </a:p>
          </p:txBody>
        </p:sp>
      </p:grpSp>
      <p:pic>
        <p:nvPicPr>
          <p:cNvPr id="5" name="Picture 4">
            <a:extLst>
              <a:ext uri="{FF2B5EF4-FFF2-40B4-BE49-F238E27FC236}">
                <a16:creationId xmlns:a16="http://schemas.microsoft.com/office/drawing/2014/main" id="{A75FABB0-0FFA-7A85-ACB2-51B6E53DE6C7}"/>
              </a:ext>
            </a:extLst>
          </p:cNvPr>
          <p:cNvPicPr>
            <a:picLocks noChangeAspect="1"/>
          </p:cNvPicPr>
          <p:nvPr/>
        </p:nvPicPr>
        <p:blipFill>
          <a:blip r:embed="rId2"/>
          <a:stretch>
            <a:fillRect/>
          </a:stretch>
        </p:blipFill>
        <p:spPr>
          <a:xfrm>
            <a:off x="152178" y="6154223"/>
            <a:ext cx="1733639" cy="571529"/>
          </a:xfrm>
          <a:prstGeom prst="rect">
            <a:avLst/>
          </a:prstGeom>
        </p:spPr>
      </p:pic>
      <p:graphicFrame>
        <p:nvGraphicFramePr>
          <p:cNvPr id="4" name="Table 3">
            <a:extLst>
              <a:ext uri="{FF2B5EF4-FFF2-40B4-BE49-F238E27FC236}">
                <a16:creationId xmlns:a16="http://schemas.microsoft.com/office/drawing/2014/main" id="{CEE2F354-1F28-3A05-A4B4-1C37CDA15342}"/>
              </a:ext>
            </a:extLst>
          </p:cNvPr>
          <p:cNvGraphicFramePr>
            <a:graphicFrameLocks noGrp="1"/>
          </p:cNvGraphicFramePr>
          <p:nvPr>
            <p:extLst>
              <p:ext uri="{D42A27DB-BD31-4B8C-83A1-F6EECF244321}">
                <p14:modId xmlns:p14="http://schemas.microsoft.com/office/powerpoint/2010/main" val="2300119822"/>
              </p:ext>
            </p:extLst>
          </p:nvPr>
        </p:nvGraphicFramePr>
        <p:xfrm>
          <a:off x="847493" y="718700"/>
          <a:ext cx="8162692" cy="5089458"/>
        </p:xfrm>
        <a:graphic>
          <a:graphicData uri="http://schemas.openxmlformats.org/drawingml/2006/table">
            <a:tbl>
              <a:tblPr/>
              <a:tblGrid>
                <a:gridCol w="1092781">
                  <a:extLst>
                    <a:ext uri="{9D8B030D-6E8A-4147-A177-3AD203B41FA5}">
                      <a16:colId xmlns:a16="http://schemas.microsoft.com/office/drawing/2014/main" val="1381233324"/>
                    </a:ext>
                  </a:extLst>
                </a:gridCol>
                <a:gridCol w="1119549">
                  <a:extLst>
                    <a:ext uri="{9D8B030D-6E8A-4147-A177-3AD203B41FA5}">
                      <a16:colId xmlns:a16="http://schemas.microsoft.com/office/drawing/2014/main" val="38286788"/>
                    </a:ext>
                  </a:extLst>
                </a:gridCol>
                <a:gridCol w="202754">
                  <a:extLst>
                    <a:ext uri="{9D8B030D-6E8A-4147-A177-3AD203B41FA5}">
                      <a16:colId xmlns:a16="http://schemas.microsoft.com/office/drawing/2014/main" val="1893467004"/>
                    </a:ext>
                  </a:extLst>
                </a:gridCol>
                <a:gridCol w="572998">
                  <a:extLst>
                    <a:ext uri="{9D8B030D-6E8A-4147-A177-3AD203B41FA5}">
                      <a16:colId xmlns:a16="http://schemas.microsoft.com/office/drawing/2014/main" val="1331171278"/>
                    </a:ext>
                  </a:extLst>
                </a:gridCol>
                <a:gridCol w="555367">
                  <a:extLst>
                    <a:ext uri="{9D8B030D-6E8A-4147-A177-3AD203B41FA5}">
                      <a16:colId xmlns:a16="http://schemas.microsoft.com/office/drawing/2014/main" val="947741093"/>
                    </a:ext>
                  </a:extLst>
                </a:gridCol>
                <a:gridCol w="405506">
                  <a:extLst>
                    <a:ext uri="{9D8B030D-6E8A-4147-A177-3AD203B41FA5}">
                      <a16:colId xmlns:a16="http://schemas.microsoft.com/office/drawing/2014/main" val="2656055090"/>
                    </a:ext>
                  </a:extLst>
                </a:gridCol>
                <a:gridCol w="775750">
                  <a:extLst>
                    <a:ext uri="{9D8B030D-6E8A-4147-A177-3AD203B41FA5}">
                      <a16:colId xmlns:a16="http://schemas.microsoft.com/office/drawing/2014/main" val="2480280200"/>
                    </a:ext>
                  </a:extLst>
                </a:gridCol>
                <a:gridCol w="3437987">
                  <a:extLst>
                    <a:ext uri="{9D8B030D-6E8A-4147-A177-3AD203B41FA5}">
                      <a16:colId xmlns:a16="http://schemas.microsoft.com/office/drawing/2014/main" val="948886508"/>
                    </a:ext>
                  </a:extLst>
                </a:gridCol>
              </a:tblGrid>
              <a:tr h="214294">
                <a:tc>
                  <a:txBody>
                    <a:bodyPr/>
                    <a:lstStyle/>
                    <a:p>
                      <a:pPr algn="l" fontAlgn="b">
                        <a:buNone/>
                      </a:pPr>
                      <a:r>
                        <a:rPr lang="en-GB" sz="700" b="0" i="0" u="none" strike="noStrike">
                          <a:solidFill>
                            <a:srgbClr val="000000"/>
                          </a:solidFill>
                          <a:effectLst/>
                          <a:latin typeface="Aptos Narrow" panose="020B0004020202020204" pitchFamily="34" charset="0"/>
                        </a:rPr>
                        <a:t>Fund </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Fund Name</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Rest</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Closing Bal</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Primary Fund Manager</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Direct</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Fund Purpose</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Narrative</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32442225"/>
                  </a:ext>
                </a:extLst>
              </a:tr>
              <a:tr h="116631">
                <a:tc>
                  <a:txBody>
                    <a:bodyPr/>
                    <a:lstStyle/>
                    <a:p>
                      <a:pPr algn="l" fontAlgn="b">
                        <a:buNone/>
                      </a:pPr>
                      <a:r>
                        <a:rPr lang="en-GB" sz="700" b="0" i="0" u="none" strike="noStrike">
                          <a:solidFill>
                            <a:srgbClr val="000000"/>
                          </a:solidFill>
                          <a:effectLst/>
                          <a:latin typeface="Aptos Narrow" panose="020B0004020202020204" pitchFamily="34" charset="0"/>
                        </a:rPr>
                        <a:t>YH33</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Scott McCrorie Nurses Study</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-594.63</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Sue Kotrzuba</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Training</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Expenditure approved - awiting processing</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83401177"/>
                  </a:ext>
                </a:extLst>
              </a:tr>
              <a:tr h="116631">
                <a:tc>
                  <a:txBody>
                    <a:bodyPr/>
                    <a:lstStyle/>
                    <a:p>
                      <a:pPr algn="l" fontAlgn="b">
                        <a:buNone/>
                      </a:pPr>
                      <a:r>
                        <a:rPr lang="en-GB" sz="700" b="0" i="0" u="none" strike="noStrike">
                          <a:solidFill>
                            <a:srgbClr val="000000"/>
                          </a:solidFill>
                          <a:effectLst/>
                          <a:latin typeface="Aptos Narrow" panose="020B0004020202020204" pitchFamily="34" charset="0"/>
                        </a:rPr>
                        <a:t>YK06</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ENT Book</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-681.10</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Heikki Whittet</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Training</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Met HW plans to merge funds - awaiting return of paperwork</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58816371"/>
                  </a:ext>
                </a:extLst>
              </a:tr>
              <a:tr h="214294">
                <a:tc>
                  <a:txBody>
                    <a:bodyPr/>
                    <a:lstStyle/>
                    <a:p>
                      <a:pPr algn="l" fontAlgn="b">
                        <a:buNone/>
                      </a:pPr>
                      <a:r>
                        <a:rPr lang="en-GB" sz="700" b="0" i="0" u="none" strike="noStrike">
                          <a:solidFill>
                            <a:srgbClr val="000000"/>
                          </a:solidFill>
                          <a:effectLst/>
                          <a:latin typeface="Aptos Narrow" panose="020B0004020202020204" pitchFamily="34" charset="0"/>
                        </a:rPr>
                        <a:t>YN12</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Care of the Elderly Wards in Morriston (rest)</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Y</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-754.17</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Natalie Dark-Harry</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fr-FR" sz="700" b="0" i="0" u="none" strike="noStrike">
                          <a:solidFill>
                            <a:srgbClr val="000000"/>
                          </a:solidFill>
                          <a:effectLst/>
                          <a:latin typeface="Aptos Narrow" panose="020B0004020202020204" pitchFamily="34" charset="0"/>
                        </a:rPr>
                        <a:t>Patient Activites and Patient Garden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In process of changing FM</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87359383"/>
                  </a:ext>
                </a:extLst>
              </a:tr>
              <a:tr h="214294">
                <a:tc>
                  <a:txBody>
                    <a:bodyPr/>
                    <a:lstStyle/>
                    <a:p>
                      <a:pPr algn="l" fontAlgn="b">
                        <a:buNone/>
                      </a:pPr>
                      <a:r>
                        <a:rPr lang="en-GB" sz="700" b="0" i="0" u="none" strike="noStrike">
                          <a:solidFill>
                            <a:srgbClr val="000000"/>
                          </a:solidFill>
                          <a:effectLst/>
                          <a:latin typeface="Aptos Narrow" panose="020B0004020202020204" pitchFamily="34" charset="0"/>
                        </a:rPr>
                        <a:t>YF25</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Singleton Medical Assessment Unit</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-807.49</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Melanie Collins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Patient Care and Training</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No response to date from FM</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48834862"/>
                  </a:ext>
                </a:extLst>
              </a:tr>
              <a:tr h="214294">
                <a:tc>
                  <a:txBody>
                    <a:bodyPr/>
                    <a:lstStyle/>
                    <a:p>
                      <a:pPr algn="l" fontAlgn="b">
                        <a:buNone/>
                      </a:pPr>
                      <a:r>
                        <a:rPr lang="en-GB" sz="700" b="0" i="0" u="none" strike="noStrike">
                          <a:solidFill>
                            <a:srgbClr val="000000"/>
                          </a:solidFill>
                          <a:effectLst/>
                          <a:latin typeface="Aptos Narrow" panose="020B0004020202020204" pitchFamily="34" charset="0"/>
                        </a:rPr>
                        <a:t>YJ02</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Histo/Cytopathology</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-828.04</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Christopher Bowden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Research and Training</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No response to date from FM</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65498831"/>
                  </a:ext>
                </a:extLst>
              </a:tr>
              <a:tr h="319430">
                <a:tc>
                  <a:txBody>
                    <a:bodyPr/>
                    <a:lstStyle/>
                    <a:p>
                      <a:pPr algn="l" fontAlgn="b">
                        <a:buNone/>
                      </a:pPr>
                      <a:r>
                        <a:rPr lang="en-GB" sz="700" b="0" i="0" u="none" strike="noStrike" dirty="0">
                          <a:solidFill>
                            <a:srgbClr val="000000"/>
                          </a:solidFill>
                          <a:effectLst/>
                          <a:latin typeface="Aptos Narrow" panose="020B0004020202020204" pitchFamily="34" charset="0"/>
                        </a:rPr>
                        <a:t>YF16</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Endocrine Research</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-909.17</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Stephen Bain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Research and Training</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No response to date from FM</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2357330"/>
                  </a:ext>
                </a:extLst>
              </a:tr>
              <a:tr h="214294">
                <a:tc>
                  <a:txBody>
                    <a:bodyPr/>
                    <a:lstStyle/>
                    <a:p>
                      <a:pPr algn="l" fontAlgn="b">
                        <a:buNone/>
                      </a:pPr>
                      <a:r>
                        <a:rPr lang="en-GB" sz="700" b="0" i="0" u="none" strike="noStrike">
                          <a:solidFill>
                            <a:srgbClr val="000000"/>
                          </a:solidFill>
                          <a:effectLst/>
                          <a:latin typeface="Aptos Narrow" panose="020B0004020202020204" pitchFamily="34" charset="0"/>
                        </a:rPr>
                        <a:t>YK31</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Eye T</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-990.42</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Garry Shuttleworth</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and Training</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dirty="0">
                          <a:solidFill>
                            <a:srgbClr val="000000"/>
                          </a:solidFill>
                          <a:effectLst/>
                          <a:latin typeface="Aptos Narrow" panose="020B0004020202020204" pitchFamily="34" charset="0"/>
                        </a:rPr>
                        <a:t>to discuss expenditure plan with colleagues </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72525645"/>
                  </a:ext>
                </a:extLst>
              </a:tr>
              <a:tr h="214294">
                <a:tc>
                  <a:txBody>
                    <a:bodyPr/>
                    <a:lstStyle/>
                    <a:p>
                      <a:pPr algn="l" fontAlgn="b">
                        <a:buNone/>
                      </a:pPr>
                      <a:r>
                        <a:rPr lang="en-GB" sz="700" b="0" i="0" u="none" strike="noStrike">
                          <a:solidFill>
                            <a:srgbClr val="000000"/>
                          </a:solidFill>
                          <a:effectLst/>
                          <a:latin typeface="Aptos Narrow" panose="020B0004020202020204" pitchFamily="34" charset="0"/>
                        </a:rPr>
                        <a:t>YK59</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East Stroke &amp; Vascular</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-1,012.27</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Tina Taylor-Wood</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To be merged with YF60 - awaiting paperwork</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25095253"/>
                  </a:ext>
                </a:extLst>
              </a:tr>
              <a:tr h="214294">
                <a:tc>
                  <a:txBody>
                    <a:bodyPr/>
                    <a:lstStyle/>
                    <a:p>
                      <a:pPr algn="l" fontAlgn="b">
                        <a:buNone/>
                      </a:pPr>
                      <a:r>
                        <a:rPr lang="en-GB" sz="700" b="0" i="0" u="none" strike="noStrike">
                          <a:solidFill>
                            <a:srgbClr val="000000"/>
                          </a:solidFill>
                          <a:effectLst/>
                          <a:latin typeface="Aptos Narrow" panose="020B0004020202020204" pitchFamily="34" charset="0"/>
                        </a:rPr>
                        <a:t>YA13</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Anaesthetics Education &amp; Research</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-1,069.42</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Anthony Murphy</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Training</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No response to date from FM</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00497498"/>
                  </a:ext>
                </a:extLst>
              </a:tr>
              <a:tr h="214294">
                <a:tc>
                  <a:txBody>
                    <a:bodyPr/>
                    <a:lstStyle/>
                    <a:p>
                      <a:pPr algn="l" fontAlgn="b">
                        <a:buNone/>
                      </a:pPr>
                      <a:r>
                        <a:rPr lang="en-GB" sz="700" b="0" i="0" u="none" strike="noStrike">
                          <a:solidFill>
                            <a:srgbClr val="000000"/>
                          </a:solidFill>
                          <a:effectLst/>
                          <a:latin typeface="Aptos Narrow" panose="020B0004020202020204" pitchFamily="34" charset="0"/>
                        </a:rPr>
                        <a:t>YN20</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Ward W</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-1,120.89</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Karen Allcock</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Patient Care and Training</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In process of changing FM</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67085722"/>
                  </a:ext>
                </a:extLst>
              </a:tr>
              <a:tr h="214294">
                <a:tc>
                  <a:txBody>
                    <a:bodyPr/>
                    <a:lstStyle/>
                    <a:p>
                      <a:pPr algn="l" fontAlgn="b">
                        <a:buNone/>
                      </a:pPr>
                      <a:r>
                        <a:rPr lang="en-GB" sz="700" b="0" i="0" u="none" strike="noStrike">
                          <a:solidFill>
                            <a:srgbClr val="000000"/>
                          </a:solidFill>
                          <a:effectLst/>
                          <a:latin typeface="Aptos Narrow" panose="020B0004020202020204" pitchFamily="34" charset="0"/>
                        </a:rPr>
                        <a:t>YR46</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Taith Newydd Rehab Services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-1,250.00</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Gareth Barbour</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MH &amp; LDS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Further to request FM sent deails on who to approve expendiute from fund</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74483335"/>
                  </a:ext>
                </a:extLst>
              </a:tr>
              <a:tr h="214294">
                <a:tc>
                  <a:txBody>
                    <a:bodyPr/>
                    <a:lstStyle/>
                    <a:p>
                      <a:pPr algn="l" fontAlgn="b">
                        <a:buNone/>
                      </a:pPr>
                      <a:r>
                        <a:rPr lang="en-GB" sz="700" b="0" i="0" u="none" strike="noStrike">
                          <a:solidFill>
                            <a:srgbClr val="000000"/>
                          </a:solidFill>
                          <a:effectLst/>
                          <a:latin typeface="Aptos Narrow" panose="020B0004020202020204" pitchFamily="34" charset="0"/>
                        </a:rPr>
                        <a:t>YT08</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East Llwyneryr Unit</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-1,527.20</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Gareth Bartley</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MH &amp; LDS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Initial meeting held to discuss suitable expenditure on all funds within LDS.  Next meeting 03.06.26</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62408820"/>
                  </a:ext>
                </a:extLst>
              </a:tr>
              <a:tr h="214294">
                <a:tc>
                  <a:txBody>
                    <a:bodyPr/>
                    <a:lstStyle/>
                    <a:p>
                      <a:pPr algn="l" fontAlgn="b">
                        <a:buNone/>
                      </a:pPr>
                      <a:r>
                        <a:rPr lang="en-GB" sz="700" b="0" i="0" u="none" strike="noStrike">
                          <a:solidFill>
                            <a:srgbClr val="000000"/>
                          </a:solidFill>
                          <a:effectLst/>
                          <a:latin typeface="Aptos Narrow" panose="020B0004020202020204" pitchFamily="34" charset="0"/>
                        </a:rPr>
                        <a:t>YA17</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Chronic Pain Fund</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-1,598.47</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Steven Young</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PCC</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Patient Care and Training</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Looking for suitable courses for staff - awaiting paperwork</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18375748"/>
                  </a:ext>
                </a:extLst>
              </a:tr>
              <a:tr h="214294">
                <a:tc>
                  <a:txBody>
                    <a:bodyPr/>
                    <a:lstStyle/>
                    <a:p>
                      <a:pPr algn="l" fontAlgn="b">
                        <a:buNone/>
                      </a:pPr>
                      <a:r>
                        <a:rPr lang="en-GB" sz="700" b="0" i="0" u="none" strike="noStrike">
                          <a:solidFill>
                            <a:srgbClr val="000000"/>
                          </a:solidFill>
                          <a:effectLst/>
                          <a:latin typeface="Aptos Narrow" panose="020B0004020202020204" pitchFamily="34" charset="0"/>
                        </a:rPr>
                        <a:t>YF14</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SBU Dermatology</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-1,629.70</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Dr Avad Mughal</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Change of FM reqired - awaiting paperwork</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18806648"/>
                  </a:ext>
                </a:extLst>
              </a:tr>
              <a:tr h="214294">
                <a:tc>
                  <a:txBody>
                    <a:bodyPr/>
                    <a:lstStyle/>
                    <a:p>
                      <a:pPr algn="l" fontAlgn="b">
                        <a:buNone/>
                      </a:pPr>
                      <a:r>
                        <a:rPr lang="en-GB" sz="700" b="0" i="0" u="none" strike="noStrike">
                          <a:solidFill>
                            <a:srgbClr val="000000"/>
                          </a:solidFill>
                          <a:effectLst/>
                          <a:latin typeface="Aptos Narrow" panose="020B0004020202020204" pitchFamily="34" charset="0"/>
                        </a:rPr>
                        <a:t>YR01</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Neuropsychology Fund</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-1,687.91</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Tanya Edmonds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and Training</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FM to discuss with staff and submit paperwork</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8172727"/>
                  </a:ext>
                </a:extLst>
              </a:tr>
              <a:tr h="214294">
                <a:tc>
                  <a:txBody>
                    <a:bodyPr/>
                    <a:lstStyle/>
                    <a:p>
                      <a:pPr algn="l" fontAlgn="b">
                        <a:buNone/>
                      </a:pPr>
                      <a:r>
                        <a:rPr lang="en-GB" sz="700" b="0" i="0" u="none" strike="noStrike">
                          <a:solidFill>
                            <a:srgbClr val="000000"/>
                          </a:solidFill>
                          <a:effectLst/>
                          <a:latin typeface="Aptos Narrow" panose="020B0004020202020204" pitchFamily="34" charset="0"/>
                        </a:rPr>
                        <a:t>YE22</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Higher Surgical Trainees (CLOSED)</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-1,707.59</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Simon Hodder</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Patient Care and Training</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Closed P01-27</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15374627"/>
                  </a:ext>
                </a:extLst>
              </a:tr>
              <a:tr h="319430">
                <a:tc>
                  <a:txBody>
                    <a:bodyPr/>
                    <a:lstStyle/>
                    <a:p>
                      <a:pPr algn="l" fontAlgn="b">
                        <a:buNone/>
                      </a:pPr>
                      <a:r>
                        <a:rPr lang="en-GB" sz="700" b="0" i="0" u="none" strike="noStrike">
                          <a:solidFill>
                            <a:srgbClr val="000000"/>
                          </a:solidFill>
                          <a:effectLst/>
                          <a:latin typeface="Aptos Narrow" panose="020B0004020202020204" pitchFamily="34" charset="0"/>
                        </a:rPr>
                        <a:t>YN16</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Rehab Day Unit (RDU)</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-1,726.06</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Karen Gronert</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PCC</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Equipment, Patient Care, Training and Staff Benefit</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Change of FM reqired - awaiting paperwork</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21726345"/>
                  </a:ext>
                </a:extLst>
              </a:tr>
              <a:tr h="214294">
                <a:tc>
                  <a:txBody>
                    <a:bodyPr/>
                    <a:lstStyle/>
                    <a:p>
                      <a:pPr algn="l" fontAlgn="b">
                        <a:buNone/>
                      </a:pPr>
                      <a:r>
                        <a:rPr lang="en-GB" sz="700" b="0" i="0" u="none" strike="noStrike">
                          <a:solidFill>
                            <a:srgbClr val="000000"/>
                          </a:solidFill>
                          <a:effectLst/>
                          <a:latin typeface="Aptos Narrow" panose="020B0004020202020204" pitchFamily="34" charset="0"/>
                        </a:rPr>
                        <a:t>YR40</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Glanrhyd Caswell Clinic</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-1,831.72</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Gareth Barbour</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MH &amp; LDS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General</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Plans to purchase digital equip for pats - awaiting paperwork</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54127664"/>
                  </a:ext>
                </a:extLst>
              </a:tr>
              <a:tr h="529701">
                <a:tc>
                  <a:txBody>
                    <a:bodyPr/>
                    <a:lstStyle/>
                    <a:p>
                      <a:pPr algn="l" fontAlgn="b">
                        <a:buNone/>
                      </a:pPr>
                      <a:r>
                        <a:rPr lang="en-GB" sz="700" b="0" i="0" u="none" strike="noStrike">
                          <a:solidFill>
                            <a:srgbClr val="000000"/>
                          </a:solidFill>
                          <a:effectLst/>
                          <a:latin typeface="Aptos Narrow" panose="020B0004020202020204" pitchFamily="34" charset="0"/>
                        </a:rPr>
                        <a:t>YN03</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West Elderly Care Functions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-2,015.19</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Dr Manju Krishnan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Morriston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Training, study leave, medical &amp; office equipment, improving patient care, expenses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Plans for expenditure - awaiting paperwork</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69698715"/>
                  </a:ext>
                </a:extLst>
              </a:tr>
              <a:tr h="214294">
                <a:tc>
                  <a:txBody>
                    <a:bodyPr/>
                    <a:lstStyle/>
                    <a:p>
                      <a:pPr algn="l" fontAlgn="b">
                        <a:buNone/>
                      </a:pPr>
                      <a:r>
                        <a:rPr lang="en-GB" sz="700" b="0" i="0" u="none" strike="noStrike">
                          <a:solidFill>
                            <a:srgbClr val="000000"/>
                          </a:solidFill>
                          <a:effectLst/>
                          <a:latin typeface="Aptos Narrow" panose="020B0004020202020204" pitchFamily="34" charset="0"/>
                        </a:rPr>
                        <a:t>Y670</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Ward E Neath Port Talbot</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-2,110.06</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Tina Taylor-Wood</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NPTS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Patient Care</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Plans to be merged with YF60 - awaiting paperwork</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3867989"/>
                  </a:ext>
                </a:extLst>
              </a:tr>
              <a:tr h="214294">
                <a:tc>
                  <a:txBody>
                    <a:bodyPr/>
                    <a:lstStyle/>
                    <a:p>
                      <a:pPr algn="l" fontAlgn="b">
                        <a:buNone/>
                      </a:pPr>
                      <a:r>
                        <a:rPr lang="en-GB" sz="700" b="0" i="0" u="none" strike="noStrike">
                          <a:solidFill>
                            <a:srgbClr val="000000"/>
                          </a:solidFill>
                          <a:effectLst/>
                          <a:latin typeface="Aptos Narrow" panose="020B0004020202020204" pitchFamily="34" charset="0"/>
                        </a:rPr>
                        <a:t>YR03</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Cefn Coed Rehab Servs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N</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700" b="0" i="0" u="none" strike="noStrike">
                          <a:solidFill>
                            <a:srgbClr val="F93F17"/>
                          </a:solidFill>
                          <a:effectLst/>
                          <a:latin typeface="Arial" panose="020B0604020202020204" pitchFamily="34" charset="0"/>
                        </a:rPr>
                        <a:t>-2,156.82</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Gareth Barbour</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MH &amp; LDS</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a:solidFill>
                            <a:srgbClr val="000000"/>
                          </a:solidFill>
                          <a:effectLst/>
                          <a:latin typeface="Aptos Narrow" panose="020B0004020202020204" pitchFamily="34" charset="0"/>
                        </a:rPr>
                        <a:t>Patient Care</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700" b="0" i="0" u="none" strike="noStrike" dirty="0">
                          <a:solidFill>
                            <a:srgbClr val="000000"/>
                          </a:solidFill>
                          <a:effectLst/>
                          <a:latin typeface="Aptos Narrow" panose="020B0004020202020204" pitchFamily="34" charset="0"/>
                        </a:rPr>
                        <a:t>Further to request FM sent </a:t>
                      </a:r>
                      <a:r>
                        <a:rPr lang="en-GB" sz="700" b="0" i="0" u="none" strike="noStrike" dirty="0" err="1">
                          <a:solidFill>
                            <a:srgbClr val="000000"/>
                          </a:solidFill>
                          <a:effectLst/>
                          <a:latin typeface="Aptos Narrow" panose="020B0004020202020204" pitchFamily="34" charset="0"/>
                        </a:rPr>
                        <a:t>deails</a:t>
                      </a:r>
                      <a:r>
                        <a:rPr lang="en-GB" sz="700" b="0" i="0" u="none" strike="noStrike" dirty="0">
                          <a:solidFill>
                            <a:srgbClr val="000000"/>
                          </a:solidFill>
                          <a:effectLst/>
                          <a:latin typeface="Aptos Narrow" panose="020B0004020202020204" pitchFamily="34" charset="0"/>
                        </a:rPr>
                        <a:t> on who to approve </a:t>
                      </a:r>
                      <a:r>
                        <a:rPr lang="en-GB" sz="700" b="0" i="0" u="none" strike="noStrike" dirty="0" err="1">
                          <a:solidFill>
                            <a:srgbClr val="000000"/>
                          </a:solidFill>
                          <a:effectLst/>
                          <a:latin typeface="Aptos Narrow" panose="020B0004020202020204" pitchFamily="34" charset="0"/>
                        </a:rPr>
                        <a:t>expendiute</a:t>
                      </a:r>
                      <a:r>
                        <a:rPr lang="en-GB" sz="700" b="0" i="0" u="none" strike="noStrike" dirty="0">
                          <a:solidFill>
                            <a:srgbClr val="000000"/>
                          </a:solidFill>
                          <a:effectLst/>
                          <a:latin typeface="Aptos Narrow" panose="020B0004020202020204" pitchFamily="34" charset="0"/>
                        </a:rPr>
                        <a:t> from fund</a:t>
                      </a:r>
                    </a:p>
                  </a:txBody>
                  <a:tcPr marL="3498" marR="3498" marT="349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11236406"/>
                  </a:ext>
                </a:extLst>
              </a:tr>
            </a:tbl>
          </a:graphicData>
        </a:graphic>
      </p:graphicFrame>
    </p:spTree>
    <p:extLst>
      <p:ext uri="{BB962C8B-B14F-4D97-AF65-F5344CB8AC3E}">
        <p14:creationId xmlns:p14="http://schemas.microsoft.com/office/powerpoint/2010/main" val="31486244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F79D4BE-B3E0-49C4-B6DC-DA41E03250CD}"/>
</file>

<file path=customXml/itemProps2.xml><?xml version="1.0" encoding="utf-8"?>
<ds:datastoreItem xmlns:ds="http://schemas.openxmlformats.org/officeDocument/2006/customXml" ds:itemID="{C5E44CC8-EB0F-4A58-B26D-EA569BC748D2}">
  <ds:schemaRefs>
    <ds:schemaRef ds:uri="http://schemas.microsoft.com/office/2006/metadata/properties"/>
    <ds:schemaRef ds:uri="http://purl.org/dc/terms/"/>
    <ds:schemaRef ds:uri="http://purl.org/dc/dcmitype/"/>
    <ds:schemaRef ds:uri="f2935e30-2235-4b94-bb56-06d758577b26"/>
    <ds:schemaRef ds:uri="http://schemas.microsoft.com/office/2006/documentManagement/types"/>
    <ds:schemaRef ds:uri="http://purl.org/dc/elements/1.1/"/>
    <ds:schemaRef ds:uri="http://www.w3.org/XML/1998/namespace"/>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B135E072-72BE-4ED4-BA92-A80B1311C41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141</TotalTime>
  <Words>3582</Words>
  <Application>Microsoft Office PowerPoint</Application>
  <PresentationFormat>A4 Paper (210x297 mm)</PresentationFormat>
  <Paragraphs>975</Paragraphs>
  <Slides>21</Slides>
  <Notes>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8" baseType="lpstr">
      <vt:lpstr>Aptos Narrow</vt:lpstr>
      <vt:lpstr>Arial</vt:lpstr>
      <vt:lpstr>Calibri</vt:lpstr>
      <vt:lpstr>Calibri Light</vt:lpstr>
      <vt:lpstr>Verdana</vt:lpstr>
      <vt:lpstr>Office Theme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Aaron Jones (ABM ULHB - Finance)</dc:creator>
  <cp:lastModifiedBy>Alison McLennan (Swansea Bay UHB - Finance)</cp:lastModifiedBy>
  <cp:revision>4</cp:revision>
  <cp:lastPrinted>2019-04-30T12:13:45Z</cp:lastPrinted>
  <dcterms:created xsi:type="dcterms:W3CDTF">2017-06-21T13:00:58Z</dcterms:created>
  <dcterms:modified xsi:type="dcterms:W3CDTF">2026-06-04T11:34:01Z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