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1.xml" ContentType="application/vnd.openxmlformats-officedocument.themeOverride+xml"/>
  <Override PartName="/ppt/notesSlides/notesSlide2.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3.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4.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notesSlides/notesSlide5.xml" ContentType="application/vnd.openxmlformats-officedocument.presentationml.notesSlid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notesSlides/notesSlide6.xml" ContentType="application/vnd.openxmlformats-officedocument.presentationml.notesSlid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theme/themeOverride2.xml" ContentType="application/vnd.openxmlformats-officedocument.themeOverride+xml"/>
  <Override PartName="/ppt/notesSlides/notesSlide7.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26"/>
  </p:notesMasterIdLst>
  <p:handoutMasterIdLst>
    <p:handoutMasterId r:id="rId27"/>
  </p:handoutMasterIdLst>
  <p:sldIdLst>
    <p:sldId id="337" r:id="rId5"/>
    <p:sldId id="258" r:id="rId6"/>
    <p:sldId id="257" r:id="rId7"/>
    <p:sldId id="326" r:id="rId8"/>
    <p:sldId id="287" r:id="rId9"/>
    <p:sldId id="288" r:id="rId10"/>
    <p:sldId id="289" r:id="rId11"/>
    <p:sldId id="290" r:id="rId12"/>
    <p:sldId id="291" r:id="rId13"/>
    <p:sldId id="292" r:id="rId14"/>
    <p:sldId id="334" r:id="rId15"/>
    <p:sldId id="332" r:id="rId16"/>
    <p:sldId id="293" r:id="rId17"/>
    <p:sldId id="296" r:id="rId18"/>
    <p:sldId id="302" r:id="rId19"/>
    <p:sldId id="304" r:id="rId20"/>
    <p:sldId id="323" r:id="rId21"/>
    <p:sldId id="335" r:id="rId22"/>
    <p:sldId id="329" r:id="rId23"/>
    <p:sldId id="340" r:id="rId24"/>
    <p:sldId id="341" r:id="rId25"/>
  </p:sldIdLst>
  <p:sldSz cx="9906000" cy="6858000" type="A4"/>
  <p:notesSz cx="9926638" cy="67976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05" userDrawn="1">
          <p15:clr>
            <a:srgbClr val="A4A3A4"/>
          </p15:clr>
        </p15:guide>
        <p15:guide id="2" pos="312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mantha Lewis (ABM ULHB - Finance)" initials="SL(U-F" lastIdx="8" clrIdx="0">
    <p:extLst>
      <p:ext uri="{19B8F6BF-5375-455C-9EA6-DF929625EA0E}">
        <p15:presenceInfo xmlns:p15="http://schemas.microsoft.com/office/powerpoint/2012/main" userId="S-1-5-21-978635462-3828570294-627434887-249306" providerId="AD"/>
      </p:ext>
    </p:extLst>
  </p:cmAuthor>
  <p:cmAuthor id="2" name="Andrew Biston" initials="AB" lastIdx="0" clrIdx="1">
    <p:extLst>
      <p:ext uri="{19B8F6BF-5375-455C-9EA6-DF929625EA0E}">
        <p15:presenceInfo xmlns:p15="http://schemas.microsoft.com/office/powerpoint/2012/main" userId="Andrew Biston" providerId="None"/>
      </p:ext>
    </p:extLst>
  </p:cmAuthor>
  <p:cmAuthor id="3" name="Cathy Morgans (Swansea Bay UHB - Finance)" initials="CM(BU-F" lastIdx="0" clrIdx="2">
    <p:extLst>
      <p:ext uri="{19B8F6BF-5375-455C-9EA6-DF929625EA0E}">
        <p15:presenceInfo xmlns:p15="http://schemas.microsoft.com/office/powerpoint/2012/main" userId="S-1-5-21-978635462-3828570294-627434887-24563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7F7F7F"/>
    <a:srgbClr val="FF6600"/>
    <a:srgbClr val="FFCCCC"/>
    <a:srgbClr val="D9D9D9"/>
    <a:srgbClr val="EFEFEF"/>
    <a:srgbClr val="E6E6E6"/>
    <a:srgbClr val="E2F0D9"/>
    <a:srgbClr val="FBE5D6"/>
    <a:srgbClr val="D470FC"/>
    <a:srgbClr val="003F7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FD42280-7321-A42B-D58C-A99606D75A2B}" v="115" dt="2025-06-09T08:32:26.900"/>
    <p1510:client id="{3DD34715-2B5E-4F00-B197-C44B544B919E}" v="91" dt="2025-06-09T13:04:02.864"/>
    <p1510:client id="{C33AD626-5ACD-5768-E101-6964E751065B}" v="226" dt="2025-06-10T07:31:21.21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69" autoAdjust="0"/>
    <p:restoredTop sz="94660"/>
  </p:normalViewPr>
  <p:slideViewPr>
    <p:cSldViewPr snapToGrid="0">
      <p:cViewPr varScale="1">
        <p:scale>
          <a:sx n="59" d="100"/>
          <a:sy n="59" d="100"/>
        </p:scale>
        <p:origin x="1360" y="28"/>
      </p:cViewPr>
      <p:guideLst>
        <p:guide orient="horz" pos="2205"/>
        <p:guide pos="3120"/>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handoutMaster" Target="handoutMasters/handoutMaster1.xml"/><Relationship Id="rId30" Type="http://schemas.openxmlformats.org/officeDocument/2006/relationships/viewProps" Target="viewProps.xml"/><Relationship Id="rId8" Type="http://schemas.openxmlformats.org/officeDocument/2006/relationships/slide" Target="slides/slide4.xml"/></Relationships>
</file>

<file path=ppt/charts/_rels/chart1.xml.rels><?xml version="1.0" encoding="UTF-8" standalone="yes"?>
<Relationships xmlns="http://schemas.openxmlformats.org/package/2006/relationships"><Relationship Id="rId3" Type="http://schemas.openxmlformats.org/officeDocument/2006/relationships/oleObject" Target="https://sbushare.cymru.nhs.uk/sites/Finance/Corp/Acc/cf/FTO2324/Charitable%20Funds%20Committee/Finance%20Report%20Workings%20P10/Fund%20balance%20by%20service%20group.xlsx" TargetMode="External"/><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11.xml"/><Relationship Id="rId1" Type="http://schemas.microsoft.com/office/2011/relationships/chartStyle" Target="style11.xml"/><Relationship Id="rId4" Type="http://schemas.openxmlformats.org/officeDocument/2006/relationships/package" Target="../embeddings/Microsoft_Excel_Worksheet5.xlsx"/></Relationships>
</file>

<file path=ppt/charts/_rels/chart2.xml.rels><?xml version="1.0" encoding="UTF-8" standalone="yes"?>
<Relationships xmlns="http://schemas.openxmlformats.org/package/2006/relationships"><Relationship Id="rId3" Type="http://schemas.openxmlformats.org/officeDocument/2006/relationships/oleObject" Target="https://sbushare.cymru.nhs.uk/sites/Finance/Corp/Acc/cf/FTO2425/Charitable%20Funds%20Committee/Finance%20Report%20Workings%20P10/Fund%20balance%20by%20service%20group.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package" Target="../embeddings/Microsoft_Excel_Worksheet.xlsx"/></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https://nhswales365-my.sharepoint.com/personal/liz_gunn_wales_nhs_uk/Documents/Desktop/CF%20Fund%20Usage.xlsx" TargetMode="External"/><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oleObject" Target="https://nhswales365.sharepoint.com/sites/SBU_RM_CharitableFunds/cfc/25-26/Finance%20Report%20Workings%20P02/Cash%20Position.xlsx" TargetMode="External"/><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oleObject" Target="https://nhswales365.sharepoint.com/sites/SBU_RM_CharitableFunds/cfc/25-26/Finance%20Report%20Workings%20P02/Reserves%20Performance.xlsx" TargetMode="External"/><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7.6085639097120183E-2"/>
          <c:y val="5.671018478912615E-2"/>
          <c:w val="0.81388888888888888"/>
          <c:h val="0.56075111416442069"/>
        </c:manualLayout>
      </c:layout>
      <c:pie3DChart>
        <c:varyColors val="1"/>
        <c:dLbls>
          <c:showLegendKey val="0"/>
          <c:showVal val="0"/>
          <c:showCatName val="0"/>
          <c:showSerName val="0"/>
          <c:showPercent val="0"/>
          <c:showBubbleSize val="0"/>
          <c:showLeaderLines val="0"/>
        </c:dLbls>
      </c:pie3DChart>
      <c:spPr>
        <a:noFill/>
        <a:ln>
          <a:noFill/>
        </a:ln>
        <a:effectLst/>
      </c:spPr>
    </c:plotArea>
    <c:legend>
      <c:legendPos val="b"/>
      <c:layout>
        <c:manualLayout>
          <c:xMode val="edge"/>
          <c:yMode val="edge"/>
          <c:x val="7.1646325459317581E-2"/>
          <c:y val="0.66387845021794978"/>
          <c:w val="0.85115179352580927"/>
          <c:h val="0.31367450135271902"/>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bg1"/>
    </a:solidFill>
    <a:ln w="9525" cap="flat" cmpd="sng" algn="ctr">
      <a:noFill/>
      <a:round/>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r>
              <a:rPr lang="en-US" b="1"/>
              <a:t>Income</a:t>
            </a:r>
          </a:p>
        </c:rich>
      </c:tx>
      <c:overlay val="0"/>
      <c:spPr>
        <a:noFill/>
        <a:ln>
          <a:noFill/>
        </a:ln>
        <a:effectLst/>
      </c:spPr>
      <c:txPr>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2338500846587008"/>
          <c:y val="0.13306650231652789"/>
          <c:w val="0.8454379519192089"/>
          <c:h val="0.53343457822549534"/>
        </c:manualLayout>
      </c:layout>
      <c:barChart>
        <c:barDir val="col"/>
        <c:grouping val="stacked"/>
        <c:varyColors val="0"/>
        <c:ser>
          <c:idx val="0"/>
          <c:order val="0"/>
          <c:tx>
            <c:strRef>
              <c:f>Sheet1!$A$8</c:f>
              <c:strCache>
                <c:ptCount val="1"/>
                <c:pt idx="0">
                  <c:v>Donations</c:v>
                </c:pt>
              </c:strCache>
            </c:strRef>
          </c:tx>
          <c:spPr>
            <a:solidFill>
              <a:schemeClr val="accent1"/>
            </a:solidFill>
            <a:ln>
              <a:noFill/>
            </a:ln>
            <a:effectLst/>
          </c:spPr>
          <c:invertIfNegative val="0"/>
          <c:cat>
            <c:numRef>
              <c:f>Sheet1!$F$7:$T$7</c:f>
              <c:numCache>
                <c:formatCode>mmm\-yy</c:formatCode>
                <c:ptCount val="12"/>
                <c:pt idx="0">
                  <c:v>45444</c:v>
                </c:pt>
                <c:pt idx="1">
                  <c:v>45474</c:v>
                </c:pt>
                <c:pt idx="2">
                  <c:v>45505</c:v>
                </c:pt>
                <c:pt idx="3">
                  <c:v>45536</c:v>
                </c:pt>
                <c:pt idx="4">
                  <c:v>45566</c:v>
                </c:pt>
                <c:pt idx="5">
                  <c:v>45597</c:v>
                </c:pt>
                <c:pt idx="6">
                  <c:v>45627</c:v>
                </c:pt>
                <c:pt idx="7">
                  <c:v>45658</c:v>
                </c:pt>
                <c:pt idx="8">
                  <c:v>45689</c:v>
                </c:pt>
                <c:pt idx="9">
                  <c:v>45717</c:v>
                </c:pt>
                <c:pt idx="10">
                  <c:v>45748</c:v>
                </c:pt>
                <c:pt idx="11">
                  <c:v>45778</c:v>
                </c:pt>
              </c:numCache>
            </c:numRef>
          </c:cat>
          <c:val>
            <c:numRef>
              <c:f>Sheet1!$F$8:$T$8</c:f>
              <c:numCache>
                <c:formatCode>#,##0;\(#,##0\)</c:formatCode>
                <c:ptCount val="12"/>
                <c:pt idx="0">
                  <c:v>29487</c:v>
                </c:pt>
                <c:pt idx="1">
                  <c:v>23128</c:v>
                </c:pt>
                <c:pt idx="2">
                  <c:v>23249</c:v>
                </c:pt>
                <c:pt idx="3">
                  <c:v>50540</c:v>
                </c:pt>
                <c:pt idx="4">
                  <c:v>57782.44</c:v>
                </c:pt>
                <c:pt idx="5">
                  <c:v>44981.570000000007</c:v>
                </c:pt>
                <c:pt idx="6">
                  <c:v>10697.76</c:v>
                </c:pt>
                <c:pt idx="7">
                  <c:v>33250.03</c:v>
                </c:pt>
                <c:pt idx="8">
                  <c:v>32521.279999999999</c:v>
                </c:pt>
                <c:pt idx="9">
                  <c:v>104458.65</c:v>
                </c:pt>
                <c:pt idx="10">
                  <c:v>37725.06</c:v>
                </c:pt>
                <c:pt idx="11">
                  <c:v>53450.33</c:v>
                </c:pt>
              </c:numCache>
            </c:numRef>
          </c:val>
          <c:extLst>
            <c:ext xmlns:c16="http://schemas.microsoft.com/office/drawing/2014/chart" uri="{C3380CC4-5D6E-409C-BE32-E72D297353CC}">
              <c16:uniqueId val="{00000000-C88E-4974-A030-B7E7482FE9CC}"/>
            </c:ext>
          </c:extLst>
        </c:ser>
        <c:ser>
          <c:idx val="1"/>
          <c:order val="1"/>
          <c:tx>
            <c:strRef>
              <c:f>Sheet1!$A$9</c:f>
              <c:strCache>
                <c:ptCount val="1"/>
                <c:pt idx="0">
                  <c:v>Legacies</c:v>
                </c:pt>
              </c:strCache>
            </c:strRef>
          </c:tx>
          <c:spPr>
            <a:solidFill>
              <a:schemeClr val="accent2"/>
            </a:solidFill>
            <a:ln>
              <a:noFill/>
            </a:ln>
            <a:effectLst/>
          </c:spPr>
          <c:invertIfNegative val="0"/>
          <c:cat>
            <c:numRef>
              <c:f>Sheet1!$F$7:$T$7</c:f>
              <c:numCache>
                <c:formatCode>mmm\-yy</c:formatCode>
                <c:ptCount val="12"/>
                <c:pt idx="0">
                  <c:v>45444</c:v>
                </c:pt>
                <c:pt idx="1">
                  <c:v>45474</c:v>
                </c:pt>
                <c:pt idx="2">
                  <c:v>45505</c:v>
                </c:pt>
                <c:pt idx="3">
                  <c:v>45536</c:v>
                </c:pt>
                <c:pt idx="4">
                  <c:v>45566</c:v>
                </c:pt>
                <c:pt idx="5">
                  <c:v>45597</c:v>
                </c:pt>
                <c:pt idx="6">
                  <c:v>45627</c:v>
                </c:pt>
                <c:pt idx="7">
                  <c:v>45658</c:v>
                </c:pt>
                <c:pt idx="8">
                  <c:v>45689</c:v>
                </c:pt>
                <c:pt idx="9">
                  <c:v>45717</c:v>
                </c:pt>
                <c:pt idx="10">
                  <c:v>45748</c:v>
                </c:pt>
                <c:pt idx="11">
                  <c:v>45778</c:v>
                </c:pt>
              </c:numCache>
            </c:numRef>
          </c:cat>
          <c:val>
            <c:numRef>
              <c:f>Sheet1!$F$9:$T$9</c:f>
              <c:numCache>
                <c:formatCode>#,##0;\(#,##0\)</c:formatCode>
                <c:ptCount val="12"/>
                <c:pt idx="0">
                  <c:v>0</c:v>
                </c:pt>
                <c:pt idx="1">
                  <c:v>0</c:v>
                </c:pt>
                <c:pt idx="2">
                  <c:v>240906</c:v>
                </c:pt>
                <c:pt idx="3">
                  <c:v>1500</c:v>
                </c:pt>
                <c:pt idx="4">
                  <c:v>50000</c:v>
                </c:pt>
                <c:pt idx="5">
                  <c:v>138000</c:v>
                </c:pt>
                <c:pt idx="6">
                  <c:v>0</c:v>
                </c:pt>
                <c:pt idx="7">
                  <c:v>42000</c:v>
                </c:pt>
                <c:pt idx="8">
                  <c:v>5838.79</c:v>
                </c:pt>
                <c:pt idx="9">
                  <c:v>86783.92</c:v>
                </c:pt>
                <c:pt idx="10">
                  <c:v>0</c:v>
                </c:pt>
                <c:pt idx="11">
                  <c:v>21000</c:v>
                </c:pt>
              </c:numCache>
            </c:numRef>
          </c:val>
          <c:extLst>
            <c:ext xmlns:c16="http://schemas.microsoft.com/office/drawing/2014/chart" uri="{C3380CC4-5D6E-409C-BE32-E72D297353CC}">
              <c16:uniqueId val="{00000001-C88E-4974-A030-B7E7482FE9CC}"/>
            </c:ext>
          </c:extLst>
        </c:ser>
        <c:ser>
          <c:idx val="2"/>
          <c:order val="2"/>
          <c:tx>
            <c:strRef>
              <c:f>Sheet1!$A$10</c:f>
              <c:strCache>
                <c:ptCount val="1"/>
                <c:pt idx="0">
                  <c:v>Grants</c:v>
                </c:pt>
              </c:strCache>
            </c:strRef>
          </c:tx>
          <c:spPr>
            <a:solidFill>
              <a:schemeClr val="accent3"/>
            </a:solidFill>
            <a:ln>
              <a:noFill/>
            </a:ln>
            <a:effectLst/>
          </c:spPr>
          <c:invertIfNegative val="0"/>
          <c:cat>
            <c:numRef>
              <c:f>Sheet1!$F$7:$T$7</c:f>
              <c:numCache>
                <c:formatCode>mmm\-yy</c:formatCode>
                <c:ptCount val="12"/>
                <c:pt idx="0">
                  <c:v>45444</c:v>
                </c:pt>
                <c:pt idx="1">
                  <c:v>45474</c:v>
                </c:pt>
                <c:pt idx="2">
                  <c:v>45505</c:v>
                </c:pt>
                <c:pt idx="3">
                  <c:v>45536</c:v>
                </c:pt>
                <c:pt idx="4">
                  <c:v>45566</c:v>
                </c:pt>
                <c:pt idx="5">
                  <c:v>45597</c:v>
                </c:pt>
                <c:pt idx="6">
                  <c:v>45627</c:v>
                </c:pt>
                <c:pt idx="7">
                  <c:v>45658</c:v>
                </c:pt>
                <c:pt idx="8">
                  <c:v>45689</c:v>
                </c:pt>
                <c:pt idx="9">
                  <c:v>45717</c:v>
                </c:pt>
                <c:pt idx="10">
                  <c:v>45748</c:v>
                </c:pt>
                <c:pt idx="11">
                  <c:v>45778</c:v>
                </c:pt>
              </c:numCache>
            </c:numRef>
          </c:cat>
          <c:val>
            <c:numRef>
              <c:f>Sheet1!$F$10:$T$10</c:f>
              <c:numCache>
                <c:formatCode>#,##0;\(#,##0\)</c:formatCode>
                <c:ptCount val="12"/>
                <c:pt idx="0">
                  <c:v>1000</c:v>
                </c:pt>
                <c:pt idx="1">
                  <c:v>0</c:v>
                </c:pt>
                <c:pt idx="2">
                  <c:v>0</c:v>
                </c:pt>
                <c:pt idx="3">
                  <c:v>0</c:v>
                </c:pt>
                <c:pt idx="4">
                  <c:v>3005</c:v>
                </c:pt>
                <c:pt idx="5">
                  <c:v>0</c:v>
                </c:pt>
                <c:pt idx="6">
                  <c:v>0</c:v>
                </c:pt>
                <c:pt idx="7">
                  <c:v>5360</c:v>
                </c:pt>
                <c:pt idx="9">
                  <c:v>25500</c:v>
                </c:pt>
                <c:pt idx="10">
                  <c:v>0</c:v>
                </c:pt>
                <c:pt idx="11">
                  <c:v>0</c:v>
                </c:pt>
              </c:numCache>
            </c:numRef>
          </c:val>
          <c:extLst>
            <c:ext xmlns:c16="http://schemas.microsoft.com/office/drawing/2014/chart" uri="{C3380CC4-5D6E-409C-BE32-E72D297353CC}">
              <c16:uniqueId val="{00000002-C88E-4974-A030-B7E7482FE9CC}"/>
            </c:ext>
          </c:extLst>
        </c:ser>
        <c:ser>
          <c:idx val="3"/>
          <c:order val="3"/>
          <c:tx>
            <c:strRef>
              <c:f>Sheet1!$A$11</c:f>
              <c:strCache>
                <c:ptCount val="1"/>
                <c:pt idx="0">
                  <c:v>Fundraising income</c:v>
                </c:pt>
              </c:strCache>
            </c:strRef>
          </c:tx>
          <c:spPr>
            <a:solidFill>
              <a:schemeClr val="accent4"/>
            </a:solidFill>
            <a:ln>
              <a:noFill/>
            </a:ln>
            <a:effectLst/>
          </c:spPr>
          <c:invertIfNegative val="0"/>
          <c:cat>
            <c:numRef>
              <c:f>Sheet1!$F$7:$T$7</c:f>
              <c:numCache>
                <c:formatCode>mmm\-yy</c:formatCode>
                <c:ptCount val="12"/>
                <c:pt idx="0">
                  <c:v>45444</c:v>
                </c:pt>
                <c:pt idx="1">
                  <c:v>45474</c:v>
                </c:pt>
                <c:pt idx="2">
                  <c:v>45505</c:v>
                </c:pt>
                <c:pt idx="3">
                  <c:v>45536</c:v>
                </c:pt>
                <c:pt idx="4">
                  <c:v>45566</c:v>
                </c:pt>
                <c:pt idx="5">
                  <c:v>45597</c:v>
                </c:pt>
                <c:pt idx="6">
                  <c:v>45627</c:v>
                </c:pt>
                <c:pt idx="7">
                  <c:v>45658</c:v>
                </c:pt>
                <c:pt idx="8">
                  <c:v>45689</c:v>
                </c:pt>
                <c:pt idx="9">
                  <c:v>45717</c:v>
                </c:pt>
                <c:pt idx="10">
                  <c:v>45748</c:v>
                </c:pt>
                <c:pt idx="11">
                  <c:v>45778</c:v>
                </c:pt>
              </c:numCache>
            </c:numRef>
          </c:cat>
          <c:val>
            <c:numRef>
              <c:f>Sheet1!$F$11:$T$11</c:f>
              <c:numCache>
                <c:formatCode>#,##0;\(#,##0\)</c:formatCode>
                <c:ptCount val="12"/>
                <c:pt idx="0">
                  <c:v>1992</c:v>
                </c:pt>
                <c:pt idx="1">
                  <c:v>5848</c:v>
                </c:pt>
                <c:pt idx="2">
                  <c:v>1771</c:v>
                </c:pt>
                <c:pt idx="3">
                  <c:v>306</c:v>
                </c:pt>
                <c:pt idx="4">
                  <c:v>763.24</c:v>
                </c:pt>
                <c:pt idx="5">
                  <c:v>499.13</c:v>
                </c:pt>
                <c:pt idx="6">
                  <c:v>1794.43</c:v>
                </c:pt>
                <c:pt idx="7">
                  <c:v>23819.62</c:v>
                </c:pt>
                <c:pt idx="8">
                  <c:v>1019.7</c:v>
                </c:pt>
                <c:pt idx="9">
                  <c:v>4.04</c:v>
                </c:pt>
                <c:pt idx="10">
                  <c:v>1225.33</c:v>
                </c:pt>
                <c:pt idx="11">
                  <c:v>4467.47</c:v>
                </c:pt>
              </c:numCache>
            </c:numRef>
          </c:val>
          <c:extLst>
            <c:ext xmlns:c16="http://schemas.microsoft.com/office/drawing/2014/chart" uri="{C3380CC4-5D6E-409C-BE32-E72D297353CC}">
              <c16:uniqueId val="{00000003-C88E-4974-A030-B7E7482FE9CC}"/>
            </c:ext>
          </c:extLst>
        </c:ser>
        <c:dLbls>
          <c:showLegendKey val="0"/>
          <c:showVal val="0"/>
          <c:showCatName val="0"/>
          <c:showSerName val="0"/>
          <c:showPercent val="0"/>
          <c:showBubbleSize val="0"/>
        </c:dLbls>
        <c:gapWidth val="150"/>
        <c:overlap val="100"/>
        <c:axId val="1839070096"/>
        <c:axId val="1839071760"/>
      </c:barChart>
      <c:lineChart>
        <c:grouping val="standard"/>
        <c:varyColors val="0"/>
        <c:ser>
          <c:idx val="4"/>
          <c:order val="4"/>
          <c:tx>
            <c:strRef>
              <c:f>Sheet1!$A$12</c:f>
              <c:strCache>
                <c:ptCount val="1"/>
                <c:pt idx="0">
                  <c:v>Total</c:v>
                </c:pt>
              </c:strCache>
            </c:strRef>
          </c:tx>
          <c:spPr>
            <a:ln w="28575" cap="rnd">
              <a:solidFill>
                <a:schemeClr val="accent5"/>
              </a:solidFill>
              <a:round/>
            </a:ln>
            <a:effectLst/>
          </c:spPr>
          <c:marker>
            <c:symbol val="none"/>
          </c:marker>
          <c:cat>
            <c:numRef>
              <c:f>Sheet1!$F$7:$T$7</c:f>
              <c:numCache>
                <c:formatCode>mmm\-yy</c:formatCode>
                <c:ptCount val="12"/>
                <c:pt idx="0">
                  <c:v>45444</c:v>
                </c:pt>
                <c:pt idx="1">
                  <c:v>45474</c:v>
                </c:pt>
                <c:pt idx="2">
                  <c:v>45505</c:v>
                </c:pt>
                <c:pt idx="3">
                  <c:v>45536</c:v>
                </c:pt>
                <c:pt idx="4">
                  <c:v>45566</c:v>
                </c:pt>
                <c:pt idx="5">
                  <c:v>45597</c:v>
                </c:pt>
                <c:pt idx="6">
                  <c:v>45627</c:v>
                </c:pt>
                <c:pt idx="7">
                  <c:v>45658</c:v>
                </c:pt>
                <c:pt idx="8">
                  <c:v>45689</c:v>
                </c:pt>
                <c:pt idx="9">
                  <c:v>45717</c:v>
                </c:pt>
                <c:pt idx="10">
                  <c:v>45748</c:v>
                </c:pt>
                <c:pt idx="11">
                  <c:v>45778</c:v>
                </c:pt>
              </c:numCache>
            </c:numRef>
          </c:cat>
          <c:val>
            <c:numRef>
              <c:f>Sheet1!$F$12:$T$12</c:f>
              <c:numCache>
                <c:formatCode>#,##0;\(#,##0\)</c:formatCode>
                <c:ptCount val="12"/>
                <c:pt idx="0">
                  <c:v>32479</c:v>
                </c:pt>
                <c:pt idx="1">
                  <c:v>28976</c:v>
                </c:pt>
                <c:pt idx="2">
                  <c:v>265926</c:v>
                </c:pt>
                <c:pt idx="3">
                  <c:v>52346</c:v>
                </c:pt>
                <c:pt idx="4">
                  <c:v>111550.68000000001</c:v>
                </c:pt>
                <c:pt idx="5">
                  <c:v>183480.7</c:v>
                </c:pt>
                <c:pt idx="6">
                  <c:v>12492.19</c:v>
                </c:pt>
                <c:pt idx="7">
                  <c:v>104429.65</c:v>
                </c:pt>
                <c:pt idx="8">
                  <c:v>39379.769999999997</c:v>
                </c:pt>
                <c:pt idx="9">
                  <c:v>216746.61000000002</c:v>
                </c:pt>
                <c:pt idx="10">
                  <c:v>38950.39</c:v>
                </c:pt>
                <c:pt idx="11">
                  <c:v>78917.8</c:v>
                </c:pt>
              </c:numCache>
            </c:numRef>
          </c:val>
          <c:smooth val="0"/>
          <c:extLst>
            <c:ext xmlns:c16="http://schemas.microsoft.com/office/drawing/2014/chart" uri="{C3380CC4-5D6E-409C-BE32-E72D297353CC}">
              <c16:uniqueId val="{00000004-C88E-4974-A030-B7E7482FE9CC}"/>
            </c:ext>
          </c:extLst>
        </c:ser>
        <c:dLbls>
          <c:showLegendKey val="0"/>
          <c:showVal val="0"/>
          <c:showCatName val="0"/>
          <c:showSerName val="0"/>
          <c:showPercent val="0"/>
          <c:showBubbleSize val="0"/>
        </c:dLbls>
        <c:marker val="1"/>
        <c:smooth val="0"/>
        <c:axId val="1839070096"/>
        <c:axId val="1839071760"/>
      </c:lineChart>
      <c:dateAx>
        <c:axId val="1839070096"/>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39071760"/>
        <c:crosses val="autoZero"/>
        <c:auto val="1"/>
        <c:lblOffset val="100"/>
        <c:baseTimeUnit val="months"/>
      </c:dateAx>
      <c:valAx>
        <c:axId val="1839071760"/>
        <c:scaling>
          <c:orientation val="minMax"/>
        </c:scaling>
        <c:delete val="0"/>
        <c:axPos val="l"/>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3907009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b="1" dirty="0"/>
              <a:t>Expenditure</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stacked"/>
        <c:varyColors val="0"/>
        <c:ser>
          <c:idx val="0"/>
          <c:order val="0"/>
          <c:tx>
            <c:strRef>
              <c:f>Sheet1!$A$19</c:f>
              <c:strCache>
                <c:ptCount val="1"/>
                <c:pt idx="0">
                  <c:v>Charity Team</c:v>
                </c:pt>
              </c:strCache>
            </c:strRef>
          </c:tx>
          <c:spPr>
            <a:solidFill>
              <a:schemeClr val="accent1"/>
            </a:solidFill>
            <a:ln>
              <a:noFill/>
            </a:ln>
            <a:effectLst/>
          </c:spPr>
          <c:invertIfNegative val="0"/>
          <c:cat>
            <c:numRef>
              <c:f>Sheet1!$I$18:$T$18</c:f>
              <c:numCache>
                <c:formatCode>mmm\-yy</c:formatCode>
                <c:ptCount val="12"/>
                <c:pt idx="0">
                  <c:v>45444</c:v>
                </c:pt>
                <c:pt idx="1">
                  <c:v>45474</c:v>
                </c:pt>
                <c:pt idx="2">
                  <c:v>45505</c:v>
                </c:pt>
                <c:pt idx="3">
                  <c:v>45536</c:v>
                </c:pt>
                <c:pt idx="4">
                  <c:v>45566</c:v>
                </c:pt>
                <c:pt idx="5">
                  <c:v>45597</c:v>
                </c:pt>
                <c:pt idx="6">
                  <c:v>45627</c:v>
                </c:pt>
                <c:pt idx="7">
                  <c:v>45658</c:v>
                </c:pt>
                <c:pt idx="8">
                  <c:v>45689</c:v>
                </c:pt>
                <c:pt idx="9">
                  <c:v>45717</c:v>
                </c:pt>
                <c:pt idx="10">
                  <c:v>45748</c:v>
                </c:pt>
                <c:pt idx="11">
                  <c:v>45778</c:v>
                </c:pt>
              </c:numCache>
            </c:numRef>
          </c:cat>
          <c:val>
            <c:numRef>
              <c:f>Sheet1!$I$19:$T$19</c:f>
              <c:numCache>
                <c:formatCode>#,##0;\(#,##0\)</c:formatCode>
                <c:ptCount val="12"/>
                <c:pt idx="0">
                  <c:v>14409</c:v>
                </c:pt>
                <c:pt idx="1">
                  <c:v>14409</c:v>
                </c:pt>
                <c:pt idx="2">
                  <c:v>16288</c:v>
                </c:pt>
                <c:pt idx="3">
                  <c:v>15198.24</c:v>
                </c:pt>
                <c:pt idx="4">
                  <c:v>15388.56</c:v>
                </c:pt>
                <c:pt idx="5">
                  <c:v>19728.759999999998</c:v>
                </c:pt>
                <c:pt idx="6">
                  <c:v>11996</c:v>
                </c:pt>
                <c:pt idx="7">
                  <c:v>11272.8</c:v>
                </c:pt>
                <c:pt idx="8">
                  <c:v>11185.39</c:v>
                </c:pt>
                <c:pt idx="9">
                  <c:v>3503.9</c:v>
                </c:pt>
                <c:pt idx="10">
                  <c:v>23749.98</c:v>
                </c:pt>
                <c:pt idx="11">
                  <c:v>13614.46</c:v>
                </c:pt>
              </c:numCache>
            </c:numRef>
          </c:val>
          <c:extLst>
            <c:ext xmlns:c16="http://schemas.microsoft.com/office/drawing/2014/chart" uri="{C3380CC4-5D6E-409C-BE32-E72D297353CC}">
              <c16:uniqueId val="{00000000-D13E-4226-8642-A5F44AFDE698}"/>
            </c:ext>
          </c:extLst>
        </c:ser>
        <c:ser>
          <c:idx val="1"/>
          <c:order val="1"/>
          <c:tx>
            <c:strRef>
              <c:f>Sheet1!$A$20</c:f>
              <c:strCache>
                <c:ptCount val="1"/>
                <c:pt idx="0">
                  <c:v>Governance</c:v>
                </c:pt>
              </c:strCache>
            </c:strRef>
          </c:tx>
          <c:spPr>
            <a:solidFill>
              <a:schemeClr val="accent2"/>
            </a:solidFill>
            <a:ln>
              <a:noFill/>
            </a:ln>
            <a:effectLst/>
          </c:spPr>
          <c:invertIfNegative val="0"/>
          <c:cat>
            <c:numRef>
              <c:f>Sheet1!$I$18:$T$18</c:f>
              <c:numCache>
                <c:formatCode>mmm\-yy</c:formatCode>
                <c:ptCount val="12"/>
                <c:pt idx="0">
                  <c:v>45444</c:v>
                </c:pt>
                <c:pt idx="1">
                  <c:v>45474</c:v>
                </c:pt>
                <c:pt idx="2">
                  <c:v>45505</c:v>
                </c:pt>
                <c:pt idx="3">
                  <c:v>45536</c:v>
                </c:pt>
                <c:pt idx="4">
                  <c:v>45566</c:v>
                </c:pt>
                <c:pt idx="5">
                  <c:v>45597</c:v>
                </c:pt>
                <c:pt idx="6">
                  <c:v>45627</c:v>
                </c:pt>
                <c:pt idx="7">
                  <c:v>45658</c:v>
                </c:pt>
                <c:pt idx="8">
                  <c:v>45689</c:v>
                </c:pt>
                <c:pt idx="9">
                  <c:v>45717</c:v>
                </c:pt>
                <c:pt idx="10">
                  <c:v>45748</c:v>
                </c:pt>
                <c:pt idx="11">
                  <c:v>45778</c:v>
                </c:pt>
              </c:numCache>
            </c:numRef>
          </c:cat>
          <c:val>
            <c:numRef>
              <c:f>Sheet1!$I$20:$T$20</c:f>
              <c:numCache>
                <c:formatCode>#,##0;\(#,##0\)</c:formatCode>
                <c:ptCount val="12"/>
                <c:pt idx="0">
                  <c:v>7546</c:v>
                </c:pt>
                <c:pt idx="1">
                  <c:v>7546</c:v>
                </c:pt>
                <c:pt idx="2">
                  <c:v>7546</c:v>
                </c:pt>
                <c:pt idx="3">
                  <c:v>7711.81</c:v>
                </c:pt>
                <c:pt idx="4">
                  <c:v>7545.8</c:v>
                </c:pt>
                <c:pt idx="5">
                  <c:v>7780.31</c:v>
                </c:pt>
                <c:pt idx="6">
                  <c:v>8032.66</c:v>
                </c:pt>
                <c:pt idx="7">
                  <c:v>31547.05</c:v>
                </c:pt>
                <c:pt idx="8">
                  <c:v>7752.06</c:v>
                </c:pt>
                <c:pt idx="9">
                  <c:v>11589.07</c:v>
                </c:pt>
                <c:pt idx="10">
                  <c:v>7997.15</c:v>
                </c:pt>
                <c:pt idx="11">
                  <c:v>7943.89</c:v>
                </c:pt>
              </c:numCache>
            </c:numRef>
          </c:val>
          <c:extLst>
            <c:ext xmlns:c16="http://schemas.microsoft.com/office/drawing/2014/chart" uri="{C3380CC4-5D6E-409C-BE32-E72D297353CC}">
              <c16:uniqueId val="{00000001-D13E-4226-8642-A5F44AFDE698}"/>
            </c:ext>
          </c:extLst>
        </c:ser>
        <c:ser>
          <c:idx val="2"/>
          <c:order val="2"/>
          <c:tx>
            <c:strRef>
              <c:f>Sheet1!$A$21</c:f>
              <c:strCache>
                <c:ptCount val="1"/>
                <c:pt idx="0">
                  <c:v>Other expenditure</c:v>
                </c:pt>
              </c:strCache>
            </c:strRef>
          </c:tx>
          <c:spPr>
            <a:solidFill>
              <a:schemeClr val="accent3"/>
            </a:solidFill>
            <a:ln>
              <a:noFill/>
            </a:ln>
            <a:effectLst/>
          </c:spPr>
          <c:invertIfNegative val="0"/>
          <c:cat>
            <c:numRef>
              <c:f>Sheet1!$I$18:$T$18</c:f>
              <c:numCache>
                <c:formatCode>mmm\-yy</c:formatCode>
                <c:ptCount val="12"/>
                <c:pt idx="0">
                  <c:v>45444</c:v>
                </c:pt>
                <c:pt idx="1">
                  <c:v>45474</c:v>
                </c:pt>
                <c:pt idx="2">
                  <c:v>45505</c:v>
                </c:pt>
                <c:pt idx="3">
                  <c:v>45536</c:v>
                </c:pt>
                <c:pt idx="4">
                  <c:v>45566</c:v>
                </c:pt>
                <c:pt idx="5">
                  <c:v>45597</c:v>
                </c:pt>
                <c:pt idx="6">
                  <c:v>45627</c:v>
                </c:pt>
                <c:pt idx="7">
                  <c:v>45658</c:v>
                </c:pt>
                <c:pt idx="8">
                  <c:v>45689</c:v>
                </c:pt>
                <c:pt idx="9">
                  <c:v>45717</c:v>
                </c:pt>
                <c:pt idx="10">
                  <c:v>45748</c:v>
                </c:pt>
                <c:pt idx="11">
                  <c:v>45778</c:v>
                </c:pt>
              </c:numCache>
            </c:numRef>
          </c:cat>
          <c:val>
            <c:numRef>
              <c:f>Sheet1!$I$21:$T$21</c:f>
              <c:numCache>
                <c:formatCode>#,##0;\(#,##0\)</c:formatCode>
                <c:ptCount val="12"/>
                <c:pt idx="0">
                  <c:v>95144</c:v>
                </c:pt>
                <c:pt idx="1">
                  <c:v>42108</c:v>
                </c:pt>
                <c:pt idx="2">
                  <c:v>38527</c:v>
                </c:pt>
                <c:pt idx="3">
                  <c:v>117698.05999999998</c:v>
                </c:pt>
                <c:pt idx="4">
                  <c:v>152965.67000000001</c:v>
                </c:pt>
                <c:pt idx="5">
                  <c:v>70578.750000000015</c:v>
                </c:pt>
                <c:pt idx="6">
                  <c:v>39097.83</c:v>
                </c:pt>
                <c:pt idx="7">
                  <c:v>105651.36</c:v>
                </c:pt>
                <c:pt idx="8">
                  <c:v>81412.490000000005</c:v>
                </c:pt>
                <c:pt idx="9">
                  <c:v>59170.660000000011</c:v>
                </c:pt>
                <c:pt idx="10">
                  <c:v>41971.57</c:v>
                </c:pt>
                <c:pt idx="11">
                  <c:v>48759.000000000007</c:v>
                </c:pt>
              </c:numCache>
            </c:numRef>
          </c:val>
          <c:extLst>
            <c:ext xmlns:c16="http://schemas.microsoft.com/office/drawing/2014/chart" uri="{C3380CC4-5D6E-409C-BE32-E72D297353CC}">
              <c16:uniqueId val="{00000002-D13E-4226-8642-A5F44AFDE698}"/>
            </c:ext>
          </c:extLst>
        </c:ser>
        <c:dLbls>
          <c:showLegendKey val="0"/>
          <c:showVal val="0"/>
          <c:showCatName val="0"/>
          <c:showSerName val="0"/>
          <c:showPercent val="0"/>
          <c:showBubbleSize val="0"/>
        </c:dLbls>
        <c:gapWidth val="150"/>
        <c:overlap val="100"/>
        <c:axId val="1617814512"/>
        <c:axId val="1617817424"/>
      </c:barChart>
      <c:lineChart>
        <c:grouping val="standard"/>
        <c:varyColors val="0"/>
        <c:ser>
          <c:idx val="3"/>
          <c:order val="3"/>
          <c:tx>
            <c:strRef>
              <c:f>Sheet1!$A$22</c:f>
              <c:strCache>
                <c:ptCount val="1"/>
                <c:pt idx="0">
                  <c:v>Total</c:v>
                </c:pt>
              </c:strCache>
            </c:strRef>
          </c:tx>
          <c:spPr>
            <a:ln w="28575" cap="rnd">
              <a:solidFill>
                <a:schemeClr val="accent4"/>
              </a:solidFill>
              <a:round/>
            </a:ln>
            <a:effectLst/>
          </c:spPr>
          <c:marker>
            <c:symbol val="none"/>
          </c:marker>
          <c:cat>
            <c:numRef>
              <c:f>Sheet1!$I$18:$T$18</c:f>
              <c:numCache>
                <c:formatCode>mmm\-yy</c:formatCode>
                <c:ptCount val="12"/>
                <c:pt idx="0">
                  <c:v>45444</c:v>
                </c:pt>
                <c:pt idx="1">
                  <c:v>45474</c:v>
                </c:pt>
                <c:pt idx="2">
                  <c:v>45505</c:v>
                </c:pt>
                <c:pt idx="3">
                  <c:v>45536</c:v>
                </c:pt>
                <c:pt idx="4">
                  <c:v>45566</c:v>
                </c:pt>
                <c:pt idx="5">
                  <c:v>45597</c:v>
                </c:pt>
                <c:pt idx="6">
                  <c:v>45627</c:v>
                </c:pt>
                <c:pt idx="7">
                  <c:v>45658</c:v>
                </c:pt>
                <c:pt idx="8">
                  <c:v>45689</c:v>
                </c:pt>
                <c:pt idx="9">
                  <c:v>45717</c:v>
                </c:pt>
                <c:pt idx="10">
                  <c:v>45748</c:v>
                </c:pt>
                <c:pt idx="11">
                  <c:v>45778</c:v>
                </c:pt>
              </c:numCache>
            </c:numRef>
          </c:cat>
          <c:val>
            <c:numRef>
              <c:f>Sheet1!$I$22:$T$22</c:f>
              <c:numCache>
                <c:formatCode>#,##0;\(#,##0\)</c:formatCode>
                <c:ptCount val="12"/>
                <c:pt idx="0">
                  <c:v>117099</c:v>
                </c:pt>
                <c:pt idx="1">
                  <c:v>64063</c:v>
                </c:pt>
                <c:pt idx="2">
                  <c:v>62361</c:v>
                </c:pt>
                <c:pt idx="3">
                  <c:v>140608.10999999999</c:v>
                </c:pt>
                <c:pt idx="4">
                  <c:v>175900.03000000003</c:v>
                </c:pt>
                <c:pt idx="5">
                  <c:v>98087.82</c:v>
                </c:pt>
                <c:pt idx="6">
                  <c:v>59126.490000000005</c:v>
                </c:pt>
                <c:pt idx="7">
                  <c:v>148471.21</c:v>
                </c:pt>
                <c:pt idx="8">
                  <c:v>100349.94</c:v>
                </c:pt>
                <c:pt idx="9">
                  <c:v>74263.63</c:v>
                </c:pt>
                <c:pt idx="10">
                  <c:v>73718.7</c:v>
                </c:pt>
                <c:pt idx="11">
                  <c:v>70317.350000000006</c:v>
                </c:pt>
              </c:numCache>
            </c:numRef>
          </c:val>
          <c:smooth val="0"/>
          <c:extLst>
            <c:ext xmlns:c16="http://schemas.microsoft.com/office/drawing/2014/chart" uri="{C3380CC4-5D6E-409C-BE32-E72D297353CC}">
              <c16:uniqueId val="{00000003-D13E-4226-8642-A5F44AFDE698}"/>
            </c:ext>
          </c:extLst>
        </c:ser>
        <c:dLbls>
          <c:showLegendKey val="0"/>
          <c:showVal val="0"/>
          <c:showCatName val="0"/>
          <c:showSerName val="0"/>
          <c:showPercent val="0"/>
          <c:showBubbleSize val="0"/>
        </c:dLbls>
        <c:marker val="1"/>
        <c:smooth val="0"/>
        <c:axId val="1617814512"/>
        <c:axId val="1617817424"/>
      </c:lineChart>
      <c:dateAx>
        <c:axId val="1617814512"/>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617817424"/>
        <c:crosses val="autoZero"/>
        <c:auto val="1"/>
        <c:lblOffset val="100"/>
        <c:baseTimeUnit val="months"/>
      </c:dateAx>
      <c:valAx>
        <c:axId val="1617817424"/>
        <c:scaling>
          <c:orientation val="minMax"/>
        </c:scaling>
        <c:delete val="0"/>
        <c:axPos val="l"/>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61781451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10138888888888889"/>
          <c:y val="9.182722964998502E-2"/>
          <c:w val="0.81388888888888888"/>
          <c:h val="0.56075111416442069"/>
        </c:manualLayout>
      </c:layout>
      <c:pie3DChart>
        <c:varyColors val="1"/>
        <c:dLbls>
          <c:showLegendKey val="0"/>
          <c:showVal val="0"/>
          <c:showCatName val="0"/>
          <c:showSerName val="0"/>
          <c:showPercent val="0"/>
          <c:showBubbleSize val="0"/>
          <c:showLeaderLines val="0"/>
        </c:dLbls>
      </c:pie3DChart>
      <c:spPr>
        <a:noFill/>
        <a:ln>
          <a:noFill/>
        </a:ln>
        <a:effectLst/>
      </c:spPr>
    </c:plotArea>
    <c:legend>
      <c:legendPos val="b"/>
      <c:layout>
        <c:manualLayout>
          <c:xMode val="edge"/>
          <c:yMode val="edge"/>
          <c:x val="7.1646325459317581E-2"/>
          <c:y val="0.66387845021794978"/>
          <c:w val="0.85115179352580927"/>
          <c:h val="0.31367450135271902"/>
        </c:manualLayout>
      </c:layout>
      <c:overlay val="0"/>
      <c:spPr>
        <a:noFill/>
        <a:ln>
          <a:noFill/>
        </a:ln>
        <a:effectLst/>
      </c:spPr>
      <c:txPr>
        <a:bodyPr rot="0" spcFirstLastPara="1" vertOverflow="ellipsis" vert="horz" wrap="square" anchor="ctr" anchorCtr="1"/>
        <a:lstStyle/>
        <a:p>
          <a:pPr>
            <a:defRPr sz="13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bg1"/>
    </a:solidFill>
    <a:ln w="9525" cap="flat" cmpd="sng" algn="ctr">
      <a:noFill/>
      <a:round/>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10138888888888889"/>
          <c:y val="9.182722964998502E-2"/>
          <c:w val="0.81388888888888888"/>
          <c:h val="0.56075111416442069"/>
        </c:manualLayout>
      </c:layout>
      <c:pie3DChart>
        <c:varyColors val="1"/>
        <c:ser>
          <c:idx val="1"/>
          <c:order val="0"/>
          <c:dPt>
            <c:idx val="0"/>
            <c:bubble3D val="0"/>
            <c:spPr>
              <a:solidFill>
                <a:schemeClr val="accent1"/>
              </a:solidFill>
              <a:ln w="25400">
                <a:solidFill>
                  <a:schemeClr val="lt1"/>
                </a:solidFill>
              </a:ln>
              <a:effectLst/>
              <a:sp3d contourW="25400">
                <a:contourClr>
                  <a:schemeClr val="lt1"/>
                </a:contourClr>
              </a:sp3d>
            </c:spPr>
            <c:extLst>
              <c:ext xmlns:c16="http://schemas.microsoft.com/office/drawing/2014/chart" uri="{C3380CC4-5D6E-409C-BE32-E72D297353CC}">
                <c16:uniqueId val="{00000001-3152-437B-9497-F41AADD29647}"/>
              </c:ext>
            </c:extLst>
          </c:dPt>
          <c:dPt>
            <c:idx val="1"/>
            <c:bubble3D val="0"/>
            <c:spPr>
              <a:solidFill>
                <a:schemeClr val="accent2"/>
              </a:solidFill>
              <a:ln w="25400">
                <a:solidFill>
                  <a:schemeClr val="lt1"/>
                </a:solidFill>
              </a:ln>
              <a:effectLst/>
              <a:sp3d contourW="25400">
                <a:contourClr>
                  <a:schemeClr val="lt1"/>
                </a:contourClr>
              </a:sp3d>
            </c:spPr>
            <c:extLst>
              <c:ext xmlns:c16="http://schemas.microsoft.com/office/drawing/2014/chart" uri="{C3380CC4-5D6E-409C-BE32-E72D297353CC}">
                <c16:uniqueId val="{00000003-3152-437B-9497-F41AADD29647}"/>
              </c:ext>
            </c:extLst>
          </c:dPt>
          <c:dPt>
            <c:idx val="2"/>
            <c:bubble3D val="0"/>
            <c:spPr>
              <a:solidFill>
                <a:schemeClr val="accent3"/>
              </a:solidFill>
              <a:ln w="25400">
                <a:solidFill>
                  <a:schemeClr val="lt1"/>
                </a:solidFill>
              </a:ln>
              <a:effectLst/>
              <a:sp3d contourW="25400">
                <a:contourClr>
                  <a:schemeClr val="lt1"/>
                </a:contourClr>
              </a:sp3d>
            </c:spPr>
            <c:extLst>
              <c:ext xmlns:c16="http://schemas.microsoft.com/office/drawing/2014/chart" uri="{C3380CC4-5D6E-409C-BE32-E72D297353CC}">
                <c16:uniqueId val="{00000005-3152-437B-9497-F41AADD29647}"/>
              </c:ext>
            </c:extLst>
          </c:dPt>
          <c:dPt>
            <c:idx val="3"/>
            <c:bubble3D val="0"/>
            <c:spPr>
              <a:solidFill>
                <a:schemeClr val="accent4"/>
              </a:solidFill>
              <a:ln w="25400">
                <a:solidFill>
                  <a:schemeClr val="lt1"/>
                </a:solidFill>
              </a:ln>
              <a:effectLst/>
              <a:sp3d contourW="25400">
                <a:contourClr>
                  <a:schemeClr val="lt1"/>
                </a:contourClr>
              </a:sp3d>
            </c:spPr>
            <c:extLst>
              <c:ext xmlns:c16="http://schemas.microsoft.com/office/drawing/2014/chart" uri="{C3380CC4-5D6E-409C-BE32-E72D297353CC}">
                <c16:uniqueId val="{00000007-3152-437B-9497-F41AADD29647}"/>
              </c:ext>
            </c:extLst>
          </c:dPt>
          <c:dPt>
            <c:idx val="4"/>
            <c:bubble3D val="0"/>
            <c:spPr>
              <a:solidFill>
                <a:schemeClr val="accent5"/>
              </a:solidFill>
              <a:ln w="25400">
                <a:solidFill>
                  <a:schemeClr val="lt1"/>
                </a:solidFill>
              </a:ln>
              <a:effectLst/>
              <a:sp3d contourW="25400">
                <a:contourClr>
                  <a:schemeClr val="lt1"/>
                </a:contourClr>
              </a:sp3d>
            </c:spPr>
            <c:extLst>
              <c:ext xmlns:c16="http://schemas.microsoft.com/office/drawing/2014/chart" uri="{C3380CC4-5D6E-409C-BE32-E72D297353CC}">
                <c16:uniqueId val="{00000009-3152-437B-9497-F41AADD29647}"/>
              </c:ext>
            </c:extLst>
          </c:dPt>
          <c:dLbls>
            <c:dLbl>
              <c:idx val="3"/>
              <c:layout>
                <c:manualLayout>
                  <c:x val="-8.4099737532808402E-2"/>
                  <c:y val="-3.66502844862513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3152-437B-9497-F41AADD29647}"/>
                </c:ext>
              </c:extLst>
            </c:dLbl>
            <c:dLbl>
              <c:idx val="4"/>
              <c:layout>
                <c:manualLayout>
                  <c:x val="0.17785772090988627"/>
                  <c:y val="-7.2603005161267593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3152-437B-9497-F41AADD29647}"/>
                </c:ext>
              </c:extLst>
            </c:dLbl>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Sheet1!$A$3:$A$7</c:f>
              <c:strCache>
                <c:ptCount val="5"/>
                <c:pt idx="0">
                  <c:v>Corporate Services</c:v>
                </c:pt>
                <c:pt idx="1">
                  <c:v>Morriston</c:v>
                </c:pt>
                <c:pt idx="2">
                  <c:v>Neath Port Talbot &amp; Singleton</c:v>
                </c:pt>
                <c:pt idx="3">
                  <c:v>Primary Care Community &amp; Therapies</c:v>
                </c:pt>
                <c:pt idx="4">
                  <c:v>Mental Health and Learning Disabilities</c:v>
                </c:pt>
              </c:strCache>
            </c:strRef>
          </c:cat>
          <c:val>
            <c:numRef>
              <c:f>Sheet1!$B$3:$B$7</c:f>
              <c:numCache>
                <c:formatCode>#,##0</c:formatCode>
                <c:ptCount val="5"/>
                <c:pt idx="0">
                  <c:v>1102535.3</c:v>
                </c:pt>
                <c:pt idx="1">
                  <c:v>2279766.39</c:v>
                </c:pt>
                <c:pt idx="2">
                  <c:v>1506575.73</c:v>
                </c:pt>
                <c:pt idx="3">
                  <c:v>218030.17</c:v>
                </c:pt>
                <c:pt idx="4">
                  <c:v>104916.79</c:v>
                </c:pt>
              </c:numCache>
            </c:numRef>
          </c:val>
          <c:extLst>
            <c:ext xmlns:c16="http://schemas.microsoft.com/office/drawing/2014/chart" uri="{C3380CC4-5D6E-409C-BE32-E72D297353CC}">
              <c16:uniqueId val="{0000000A-3152-437B-9497-F41AADD29647}"/>
            </c:ext>
          </c:extLst>
        </c:ser>
        <c:dLbls>
          <c:showLegendKey val="0"/>
          <c:showVal val="0"/>
          <c:showCatName val="0"/>
          <c:showSerName val="0"/>
          <c:showPercent val="0"/>
          <c:showBubbleSize val="0"/>
          <c:showLeaderLines val="1"/>
        </c:dLbls>
      </c:pie3DChart>
      <c:spPr>
        <a:noFill/>
        <a:ln>
          <a:noFill/>
        </a:ln>
        <a:effectLst/>
      </c:spPr>
    </c:plotArea>
    <c:legend>
      <c:legendPos val="b"/>
      <c:layout>
        <c:manualLayout>
          <c:xMode val="edge"/>
          <c:yMode val="edge"/>
          <c:x val="3.0495654794256088E-2"/>
          <c:y val="0.68527887453884251"/>
          <c:w val="0.96950434520574391"/>
          <c:h val="0.23609787333085486"/>
        </c:manualLayout>
      </c:layout>
      <c:overlay val="0"/>
      <c:spPr>
        <a:noFill/>
        <a:ln>
          <a:noFill/>
        </a:ln>
        <a:effectLst/>
      </c:spPr>
      <c:txPr>
        <a:bodyPr rot="0" spcFirstLastPara="1" vertOverflow="ellipsis" vert="horz" wrap="square" anchor="ctr" anchorCtr="1"/>
        <a:lstStyle/>
        <a:p>
          <a:pPr>
            <a:defRPr sz="13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bg1"/>
    </a:solidFill>
    <a:ln w="9525" cap="flat" cmpd="sng" algn="ctr">
      <a:noFill/>
      <a:round/>
    </a:ln>
    <a:effectLst/>
  </c:spPr>
  <c:txPr>
    <a:bodyPr/>
    <a:lstStyle/>
    <a:p>
      <a:pPr>
        <a:defRPr/>
      </a:pPr>
      <a:endParaRPr lang="en-US"/>
    </a:p>
  </c:txPr>
  <c:externalData r:id="rId4">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1783873238866726"/>
          <c:y val="1.3762659049597536E-3"/>
          <c:w val="0.5153018642453866"/>
          <c:h val="0.81301839996564962"/>
        </c:manualLayout>
      </c:layout>
      <c:barChart>
        <c:barDir val="bar"/>
        <c:grouping val="clustered"/>
        <c:varyColors val="0"/>
        <c:ser>
          <c:idx val="0"/>
          <c:order val="0"/>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Sheet1!$A$4:$A$13</c:f>
              <c:strCache>
                <c:ptCount val="10"/>
                <c:pt idx="0">
                  <c:v>Y646-Morriston General Patients &amp; Staff</c:v>
                </c:pt>
                <c:pt idx="1">
                  <c:v>YN04-MN Stroke</c:v>
                </c:pt>
                <c:pt idx="2">
                  <c:v>YB34-South West Wales Cancer Fund</c:v>
                </c:pt>
                <c:pt idx="3">
                  <c:v>YF33-West Parkinson's Disease</c:v>
                </c:pt>
                <c:pt idx="4">
                  <c:v>YF31-West Neurology</c:v>
                </c:pt>
                <c:pt idx="5">
                  <c:v>YF70-Bevan Legacy Fund</c:v>
                </c:pt>
                <c:pt idx="6">
                  <c:v>Y653-Singleton General Purpose</c:v>
                </c:pt>
                <c:pt idx="7">
                  <c:v>YE11-West Breast Care Centre</c:v>
                </c:pt>
                <c:pt idx="8">
                  <c:v>YK02-West Mastectomy</c:v>
                </c:pt>
                <c:pt idx="9">
                  <c:v>YA20-West ITU</c:v>
                </c:pt>
              </c:strCache>
            </c:strRef>
          </c:cat>
          <c:val>
            <c:numRef>
              <c:f>Sheet1!$B$4:$B$13</c:f>
              <c:numCache>
                <c:formatCode>#,##0;\(#,##0\)</c:formatCode>
                <c:ptCount val="10"/>
                <c:pt idx="0">
                  <c:v>447231.94</c:v>
                </c:pt>
                <c:pt idx="1">
                  <c:v>335639.47</c:v>
                </c:pt>
                <c:pt idx="2">
                  <c:v>203538.2</c:v>
                </c:pt>
                <c:pt idx="3">
                  <c:v>131580.87</c:v>
                </c:pt>
                <c:pt idx="4">
                  <c:v>124748.53</c:v>
                </c:pt>
                <c:pt idx="5">
                  <c:v>103242.02</c:v>
                </c:pt>
                <c:pt idx="6">
                  <c:v>102512.12</c:v>
                </c:pt>
                <c:pt idx="7">
                  <c:v>88206.13</c:v>
                </c:pt>
                <c:pt idx="8">
                  <c:v>87065</c:v>
                </c:pt>
                <c:pt idx="9">
                  <c:v>86620.25</c:v>
                </c:pt>
              </c:numCache>
            </c:numRef>
          </c:val>
          <c:extLst>
            <c:ext xmlns:c16="http://schemas.microsoft.com/office/drawing/2014/chart" uri="{C3380CC4-5D6E-409C-BE32-E72D297353CC}">
              <c16:uniqueId val="{00000000-09C3-46D9-B20C-FF8D89084CAC}"/>
            </c:ext>
          </c:extLst>
        </c:ser>
        <c:dLbls>
          <c:showLegendKey val="0"/>
          <c:showVal val="0"/>
          <c:showCatName val="0"/>
          <c:showSerName val="0"/>
          <c:showPercent val="0"/>
          <c:showBubbleSize val="0"/>
        </c:dLbls>
        <c:gapWidth val="150"/>
        <c:axId val="497015759"/>
        <c:axId val="497017839"/>
      </c:barChart>
      <c:catAx>
        <c:axId val="497015759"/>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497017839"/>
        <c:crossesAt val="0"/>
        <c:auto val="1"/>
        <c:lblAlgn val="ctr"/>
        <c:lblOffset val="100"/>
        <c:noMultiLvlLbl val="0"/>
      </c:catAx>
      <c:valAx>
        <c:axId val="497017839"/>
        <c:scaling>
          <c:orientation val="minMax"/>
        </c:scaling>
        <c:delete val="0"/>
        <c:axPos val="b"/>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497015759"/>
        <c:crosses val="autoZero"/>
        <c:crossBetween val="between"/>
        <c:majorUnit val="200000"/>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Sheet1!$A$4:$A$13</c:f>
              <c:strCache>
                <c:ptCount val="10"/>
                <c:pt idx="0">
                  <c:v>YH55-Hafan Y Mor Children’s Centre</c:v>
                </c:pt>
                <c:pt idx="1">
                  <c:v>YH19-West NICU</c:v>
                </c:pt>
                <c:pt idx="2">
                  <c:v>YB49-20th Anniversary Cancer Support Fund</c:v>
                </c:pt>
                <c:pt idx="3">
                  <c:v>YH20-NICU Accommodation Fund</c:v>
                </c:pt>
                <c:pt idx="4">
                  <c:v>YK63-SWW Motor Neurone Disease (MND) Fund</c:v>
                </c:pt>
                <c:pt idx="5">
                  <c:v>YP10-League of Friends Neath</c:v>
                </c:pt>
                <c:pt idx="6">
                  <c:v>YB34-South West Wales Cancer Fund</c:v>
                </c:pt>
                <c:pt idx="7">
                  <c:v>YC05-West Coronary Care</c:v>
                </c:pt>
                <c:pt idx="8">
                  <c:v>YK19-Oral Cancer Care Fund</c:v>
                </c:pt>
                <c:pt idx="9">
                  <c:v>YK02-West Mastectomy</c:v>
                </c:pt>
              </c:strCache>
            </c:strRef>
          </c:cat>
          <c:val>
            <c:numRef>
              <c:f>Sheet1!$B$4:$B$13</c:f>
              <c:numCache>
                <c:formatCode>"£"#,##0_);[Red]\("£"#,##0\)</c:formatCode>
                <c:ptCount val="10"/>
                <c:pt idx="0">
                  <c:v>27670.85</c:v>
                </c:pt>
                <c:pt idx="1">
                  <c:v>10423</c:v>
                </c:pt>
                <c:pt idx="2">
                  <c:v>9272.32</c:v>
                </c:pt>
                <c:pt idx="3">
                  <c:v>8794.24</c:v>
                </c:pt>
                <c:pt idx="4">
                  <c:v>8178.36</c:v>
                </c:pt>
                <c:pt idx="5">
                  <c:v>6901.54</c:v>
                </c:pt>
                <c:pt idx="6">
                  <c:v>2744.83</c:v>
                </c:pt>
                <c:pt idx="7">
                  <c:v>2331.7800000000002</c:v>
                </c:pt>
                <c:pt idx="8">
                  <c:v>1600</c:v>
                </c:pt>
                <c:pt idx="9">
                  <c:v>1581.78</c:v>
                </c:pt>
              </c:numCache>
            </c:numRef>
          </c:val>
          <c:extLst>
            <c:ext xmlns:c16="http://schemas.microsoft.com/office/drawing/2014/chart" uri="{C3380CC4-5D6E-409C-BE32-E72D297353CC}">
              <c16:uniqueId val="{00000000-4852-4A7A-BC17-AC7F2E455DF9}"/>
            </c:ext>
          </c:extLst>
        </c:ser>
        <c:dLbls>
          <c:showLegendKey val="0"/>
          <c:showVal val="0"/>
          <c:showCatName val="0"/>
          <c:showSerName val="0"/>
          <c:showPercent val="0"/>
          <c:showBubbleSize val="0"/>
        </c:dLbls>
        <c:gapWidth val="150"/>
        <c:axId val="724757807"/>
        <c:axId val="724764879"/>
      </c:barChart>
      <c:catAx>
        <c:axId val="724757807"/>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crossAx val="724764879"/>
        <c:crosses val="autoZero"/>
        <c:auto val="1"/>
        <c:lblAlgn val="ctr"/>
        <c:lblOffset val="100"/>
        <c:noMultiLvlLbl val="0"/>
      </c:catAx>
      <c:valAx>
        <c:axId val="724764879"/>
        <c:scaling>
          <c:orientation val="minMax"/>
        </c:scaling>
        <c:delete val="0"/>
        <c:axPos val="b"/>
        <c:majorGridlines>
          <c:spPr>
            <a:ln w="9525" cap="flat" cmpd="sng" algn="ctr">
              <a:solidFill>
                <a:schemeClr val="tx1">
                  <a:lumMod val="15000"/>
                  <a:lumOff val="85000"/>
                </a:schemeClr>
              </a:solidFill>
              <a:round/>
            </a:ln>
            <a:effectLst/>
          </c:spPr>
        </c:majorGridlines>
        <c:numFmt formatCode="&quot;£&quot;#,##0_);[Red]\(&quot;£&quot;#,##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24757807"/>
        <c:crosses val="autoZero"/>
        <c:crossBetween val="between"/>
      </c:valAx>
      <c:spPr>
        <a:noFill/>
        <a:ln>
          <a:noFill/>
        </a:ln>
        <a:effectLst/>
      </c:spPr>
    </c:plotArea>
    <c:plotVisOnly val="1"/>
    <c:dispBlanksAs val="gap"/>
    <c:showDLblsOverMax val="0"/>
  </c:chart>
  <c:spPr>
    <a:solidFill>
      <a:schemeClr val="bg1"/>
    </a:solidFill>
    <a:ln w="9525" cap="flat" cmpd="sng" algn="ctr">
      <a:noFill/>
      <a:round/>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Highest Spending Funds</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bar"/>
        <c:grouping val="clustered"/>
        <c:varyColors val="0"/>
        <c:ser>
          <c:idx val="0"/>
          <c:order val="0"/>
          <c:spPr>
            <a:solidFill>
              <a:schemeClr val="accent1"/>
            </a:solidFill>
            <a:ln w="19050">
              <a:solidFill>
                <a:schemeClr val="lt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Sheet1!$A$3:$A$12</c:f>
              <c:strCache>
                <c:ptCount val="10"/>
                <c:pt idx="0">
                  <c:v>YN04-MN Stroke</c:v>
                </c:pt>
                <c:pt idx="1">
                  <c:v>Y654-Core Costs</c:v>
                </c:pt>
                <c:pt idx="2">
                  <c:v>YP12-League of Friends MN</c:v>
                </c:pt>
                <c:pt idx="3">
                  <c:v>YB34-South West Wales Cancer Fund</c:v>
                </c:pt>
                <c:pt idx="4">
                  <c:v>Y659-NHS Charities Together Dev. Fund (Rest) (CLOSED)</c:v>
                </c:pt>
                <c:pt idx="5">
                  <c:v>YF28-West Renal Dialysis Unit</c:v>
                </c:pt>
                <c:pt idx="6">
                  <c:v>YA20-West ITU</c:v>
                </c:pt>
                <c:pt idx="7">
                  <c:v>YK43-Welsh Dragon Burns Club</c:v>
                </c:pt>
                <c:pt idx="8">
                  <c:v>YF31-West Neurology</c:v>
                </c:pt>
                <c:pt idx="9">
                  <c:v>YF18-Singleton Ward 6 Patients &amp; Staff</c:v>
                </c:pt>
              </c:strCache>
            </c:strRef>
          </c:cat>
          <c:val>
            <c:numRef>
              <c:f>Sheet1!$B$3:$B$12</c:f>
              <c:numCache>
                <c:formatCode>#,##0;\(#,##0\)</c:formatCode>
                <c:ptCount val="10"/>
                <c:pt idx="0">
                  <c:v>33553.58</c:v>
                </c:pt>
                <c:pt idx="1">
                  <c:v>21341.86</c:v>
                </c:pt>
                <c:pt idx="2">
                  <c:v>16801.34</c:v>
                </c:pt>
                <c:pt idx="3">
                  <c:v>10914.07</c:v>
                </c:pt>
                <c:pt idx="4">
                  <c:v>10179.52</c:v>
                </c:pt>
                <c:pt idx="5">
                  <c:v>9480</c:v>
                </c:pt>
                <c:pt idx="6">
                  <c:v>4730.2</c:v>
                </c:pt>
                <c:pt idx="7">
                  <c:v>4262.12</c:v>
                </c:pt>
                <c:pt idx="8">
                  <c:v>3678</c:v>
                </c:pt>
                <c:pt idx="9">
                  <c:v>3300</c:v>
                </c:pt>
              </c:numCache>
            </c:numRef>
          </c:val>
          <c:extLst>
            <c:ext xmlns:c16="http://schemas.microsoft.com/office/drawing/2014/chart" uri="{C3380CC4-5D6E-409C-BE32-E72D297353CC}">
              <c16:uniqueId val="{00000000-8779-4D35-9EDA-C14CB12AD144}"/>
            </c:ext>
          </c:extLst>
        </c:ser>
        <c:dLbls>
          <c:showLegendKey val="0"/>
          <c:showVal val="0"/>
          <c:showCatName val="0"/>
          <c:showSerName val="0"/>
          <c:showPercent val="0"/>
          <c:showBubbleSize val="0"/>
        </c:dLbls>
        <c:gapWidth val="150"/>
        <c:axId val="898199663"/>
        <c:axId val="898201327"/>
      </c:barChart>
      <c:catAx>
        <c:axId val="898199663"/>
        <c:scaling>
          <c:orientation val="minMax"/>
        </c:scaling>
        <c:delete val="0"/>
        <c:axPos val="l"/>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898201327"/>
        <c:crosses val="autoZero"/>
        <c:auto val="1"/>
        <c:lblAlgn val="ctr"/>
        <c:lblOffset val="100"/>
        <c:noMultiLvlLbl val="0"/>
      </c:catAx>
      <c:valAx>
        <c:axId val="898201327"/>
        <c:scaling>
          <c:orientation val="minMax"/>
        </c:scaling>
        <c:delete val="0"/>
        <c:axPos val="b"/>
        <c:majorGridlines>
          <c:spPr>
            <a:ln w="9525" cap="flat" cmpd="sng" algn="ctr">
              <a:solidFill>
                <a:schemeClr val="tx1">
                  <a:lumMod val="15000"/>
                  <a:lumOff val="85000"/>
                </a:schemeClr>
              </a:solidFill>
              <a:round/>
            </a:ln>
            <a:effectLst/>
          </c:spPr>
        </c:majorGridlines>
        <c:numFmt formatCode="#,##0;\(#,##0\)"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898199663"/>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6828002801581341"/>
          <c:y val="8.7981621839889571E-2"/>
          <c:w val="0.46001139475314945"/>
          <c:h val="0.74387327363705313"/>
        </c:manualLayout>
      </c:layout>
      <c:doughnutChart>
        <c:varyColors val="1"/>
        <c:ser>
          <c:idx val="0"/>
          <c:order val="0"/>
          <c:tx>
            <c:strRef>
              <c:f>'Final Pivot'!$B$16</c:f>
              <c:strCache>
                <c:ptCount val="1"/>
                <c:pt idx="0">
                  <c:v> Number </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8D75-4B82-B107-CD89433C0721}"/>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8D75-4B82-B107-CD89433C0721}"/>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8D75-4B82-B107-CD89433C0721}"/>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8D75-4B82-B107-CD89433C0721}"/>
              </c:ext>
            </c:extLst>
          </c:dPt>
          <c:dLbls>
            <c:dLbl>
              <c:idx val="0"/>
              <c:layout>
                <c:manualLayout>
                  <c:x val="-8.4598415937645041E-2"/>
                  <c:y val="-4.2145355531183317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8D75-4B82-B107-CD89433C0721}"/>
                </c:ext>
              </c:extLst>
            </c:dLbl>
            <c:dLbl>
              <c:idx val="1"/>
              <c:layout>
                <c:manualLayout>
                  <c:x val="0.12270078595721529"/>
                  <c:y val="-1.6271438003721467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8D75-4B82-B107-CD89433C0721}"/>
                </c:ext>
              </c:extLst>
            </c:dLbl>
            <c:dLbl>
              <c:idx val="2"/>
              <c:layout>
                <c:manualLayout>
                  <c:x val="0.10903295367469984"/>
                  <c:y val="1.874594158058725E-3"/>
                </c:manualLayout>
              </c:layout>
              <c:spPr>
                <a:noFill/>
                <a:ln>
                  <a:noFill/>
                </a:ln>
                <a:effectLst/>
              </c:spPr>
              <c:txPr>
                <a:bodyPr rot="0" spcFirstLastPara="1" vertOverflow="ellipsis" vert="horz" wrap="square" lIns="38100" tIns="19050" rIns="38100" bIns="19050" anchor="ctr" anchorCtr="1">
                  <a:noAutofit/>
                </a:bodyPr>
                <a:lstStyle/>
                <a:p>
                  <a:pPr>
                    <a:defRPr sz="13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15:layout>
                    <c:manualLayout>
                      <c:w val="3.7918261475435609E-2"/>
                      <c:h val="5.5079695079695068E-2"/>
                    </c:manualLayout>
                  </c15:layout>
                </c:ext>
                <c:ext xmlns:c16="http://schemas.microsoft.com/office/drawing/2014/chart" uri="{C3380CC4-5D6E-409C-BE32-E72D297353CC}">
                  <c16:uniqueId val="{00000005-8D75-4B82-B107-CD89433C0721}"/>
                </c:ext>
              </c:extLst>
            </c:dLbl>
            <c:dLbl>
              <c:idx val="3"/>
              <c:layout>
                <c:manualLayout>
                  <c:x val="0.1180741814357308"/>
                  <c:y val="0.14414217973273091"/>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8D75-4B82-B107-CD89433C0721}"/>
                </c:ext>
              </c:extLst>
            </c:dLbl>
            <c:spPr>
              <a:noFill/>
              <a:ln>
                <a:noFill/>
              </a:ln>
              <a:effectLst/>
            </c:spPr>
            <c:txPr>
              <a:bodyPr rot="0" spcFirstLastPara="1" vertOverflow="ellipsis" vert="horz" wrap="square" lIns="38100" tIns="19050" rIns="38100" bIns="19050" anchor="ctr" anchorCtr="1">
                <a:spAutoFit/>
              </a:bodyPr>
              <a:lstStyle/>
              <a:p>
                <a:pPr>
                  <a:defRPr sz="13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'Final Pivot'!$A$17:$A$20</c:f>
              <c:strCache>
                <c:ptCount val="4"/>
                <c:pt idx="0">
                  <c:v>Dormant</c:v>
                </c:pt>
                <c:pt idx="1">
                  <c:v>Expend only</c:v>
                </c:pt>
                <c:pt idx="2">
                  <c:v>Income &amp; Expend</c:v>
                </c:pt>
                <c:pt idx="3">
                  <c:v>Income only</c:v>
                </c:pt>
              </c:strCache>
            </c:strRef>
          </c:cat>
          <c:val>
            <c:numRef>
              <c:f>'Final Pivot'!$B$17:$B$20</c:f>
              <c:numCache>
                <c:formatCode>_-* #,##0_-;\-* #,##0_-;_-* "-"??_-;_-@_-</c:formatCode>
                <c:ptCount val="4"/>
                <c:pt idx="0">
                  <c:v>188</c:v>
                </c:pt>
                <c:pt idx="1">
                  <c:v>28</c:v>
                </c:pt>
                <c:pt idx="2">
                  <c:v>27</c:v>
                </c:pt>
                <c:pt idx="3">
                  <c:v>25</c:v>
                </c:pt>
              </c:numCache>
            </c:numRef>
          </c:val>
          <c:extLst>
            <c:ext xmlns:c16="http://schemas.microsoft.com/office/drawing/2014/chart" uri="{C3380CC4-5D6E-409C-BE32-E72D297353CC}">
              <c16:uniqueId val="{00000008-8D75-4B82-B107-CD89433C0721}"/>
            </c:ext>
          </c:extLst>
        </c:ser>
        <c:ser>
          <c:idx val="1"/>
          <c:order val="1"/>
          <c:tx>
            <c:strRef>
              <c:f>'Final Pivot'!$C$16</c:f>
              <c:strCache>
                <c:ptCount val="1"/>
                <c:pt idx="0">
                  <c:v> Value </c:v>
                </c:pt>
              </c:strCache>
            </c:strRef>
          </c:tx>
          <c:spPr>
            <a:ln>
              <a:noFill/>
            </a:ln>
          </c:spPr>
          <c:dPt>
            <c:idx val="0"/>
            <c:bubble3D val="0"/>
            <c:spPr>
              <a:solidFill>
                <a:schemeClr val="accent1"/>
              </a:solidFill>
              <a:ln w="19050">
                <a:noFill/>
              </a:ln>
              <a:effectLst/>
            </c:spPr>
            <c:extLst>
              <c:ext xmlns:c16="http://schemas.microsoft.com/office/drawing/2014/chart" uri="{C3380CC4-5D6E-409C-BE32-E72D297353CC}">
                <c16:uniqueId val="{0000000A-8D75-4B82-B107-CD89433C0721}"/>
              </c:ext>
            </c:extLst>
          </c:dPt>
          <c:dPt>
            <c:idx val="1"/>
            <c:bubble3D val="0"/>
            <c:spPr>
              <a:solidFill>
                <a:schemeClr val="accent2"/>
              </a:solidFill>
              <a:ln w="19050">
                <a:noFill/>
              </a:ln>
              <a:effectLst/>
            </c:spPr>
            <c:extLst>
              <c:ext xmlns:c16="http://schemas.microsoft.com/office/drawing/2014/chart" uri="{C3380CC4-5D6E-409C-BE32-E72D297353CC}">
                <c16:uniqueId val="{0000000C-8D75-4B82-B107-CD89433C0721}"/>
              </c:ext>
            </c:extLst>
          </c:dPt>
          <c:dPt>
            <c:idx val="2"/>
            <c:bubble3D val="0"/>
            <c:spPr>
              <a:solidFill>
                <a:schemeClr val="accent3"/>
              </a:solidFill>
              <a:ln w="19050">
                <a:noFill/>
              </a:ln>
              <a:effectLst/>
            </c:spPr>
            <c:extLst>
              <c:ext xmlns:c16="http://schemas.microsoft.com/office/drawing/2014/chart" uri="{C3380CC4-5D6E-409C-BE32-E72D297353CC}">
                <c16:uniqueId val="{0000000E-8D75-4B82-B107-CD89433C0721}"/>
              </c:ext>
            </c:extLst>
          </c:dPt>
          <c:dPt>
            <c:idx val="3"/>
            <c:bubble3D val="0"/>
            <c:spPr>
              <a:solidFill>
                <a:schemeClr val="accent4"/>
              </a:solidFill>
              <a:ln w="19050">
                <a:noFill/>
              </a:ln>
              <a:effectLst/>
            </c:spPr>
            <c:extLst>
              <c:ext xmlns:c16="http://schemas.microsoft.com/office/drawing/2014/chart" uri="{C3380CC4-5D6E-409C-BE32-E72D297353CC}">
                <c16:uniqueId val="{00000010-8D75-4B82-B107-CD89433C0721}"/>
              </c:ext>
            </c:extLst>
          </c:dPt>
          <c:dLbls>
            <c:dLbl>
              <c:idx val="0"/>
              <c:layout>
                <c:manualLayout>
                  <c:x val="3.599834950199584E-2"/>
                  <c:y val="-5.8212058212058215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A-8D75-4B82-B107-CD89433C0721}"/>
                </c:ext>
              </c:extLst>
            </c:dLbl>
            <c:dLbl>
              <c:idx val="1"/>
              <c:layout>
                <c:manualLayout>
                  <c:x val="7.8853527480562305E-2"/>
                  <c:y val="6.3756063756063658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C-8D75-4B82-B107-CD89433C0721}"/>
                </c:ext>
              </c:extLst>
            </c:dLbl>
            <c:dLbl>
              <c:idx val="2"/>
              <c:layout>
                <c:manualLayout>
                  <c:x val="-0.13713656953141271"/>
                  <c:y val="8.3160083160083165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E-8D75-4B82-B107-CD89433C0721}"/>
                </c:ext>
              </c:extLst>
            </c:dLbl>
            <c:dLbl>
              <c:idx val="3"/>
              <c:layout>
                <c:manualLayout>
                  <c:x val="-6.8568284765706422E-2"/>
                  <c:y val="-5.5440055440055439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0-8D75-4B82-B107-CD89433C0721}"/>
                </c:ext>
              </c:extLst>
            </c:dLbl>
            <c:numFmt formatCode="_(&quot;£&quot;* #,##0.00_);_(&quot;£&quot;* \(#,##0.00\);_(&quot;£&quot;* &quot;-&quot;??_);_(@_)" sourceLinked="0"/>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'Final Pivot'!$A$17:$A$20</c:f>
              <c:strCache>
                <c:ptCount val="4"/>
                <c:pt idx="0">
                  <c:v>Dormant</c:v>
                </c:pt>
                <c:pt idx="1">
                  <c:v>Expend only</c:v>
                </c:pt>
                <c:pt idx="2">
                  <c:v>Income &amp; Expend</c:v>
                </c:pt>
                <c:pt idx="3">
                  <c:v>Income only</c:v>
                </c:pt>
              </c:strCache>
            </c:strRef>
          </c:cat>
          <c:val>
            <c:numRef>
              <c:f>'Final Pivot'!$C$17:$C$20</c:f>
              <c:numCache>
                <c:formatCode>_-* #,##0_-;\-* #,##0_-;_-* "-"??_-;_-@_-</c:formatCode>
                <c:ptCount val="4"/>
                <c:pt idx="0">
                  <c:v>1801591.87</c:v>
                </c:pt>
                <c:pt idx="1">
                  <c:v>859562.34999999974</c:v>
                </c:pt>
                <c:pt idx="2">
                  <c:v>1797549.65</c:v>
                </c:pt>
                <c:pt idx="3">
                  <c:v>743819.38000000012</c:v>
                </c:pt>
              </c:numCache>
            </c:numRef>
          </c:val>
          <c:extLst>
            <c:ext xmlns:c16="http://schemas.microsoft.com/office/drawing/2014/chart" uri="{C3380CC4-5D6E-409C-BE32-E72D297353CC}">
              <c16:uniqueId val="{00000011-8D75-4B82-B107-CD89433C0721}"/>
            </c:ext>
          </c:extLst>
        </c:ser>
        <c:dLbls>
          <c:showLegendKey val="0"/>
          <c:showVal val="0"/>
          <c:showCatName val="0"/>
          <c:showSerName val="0"/>
          <c:showPercent val="0"/>
          <c:showBubbleSize val="0"/>
          <c:showLeaderLines val="1"/>
        </c:dLbls>
        <c:firstSliceAng val="0"/>
        <c:holeSize val="75"/>
      </c:doughnutChart>
      <c:spPr>
        <a:no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r>
              <a:rPr lang="en-GB" b="1" dirty="0"/>
              <a:t>Charitable Funds Cash Balance </a:t>
            </a:r>
            <a:r>
              <a:rPr lang="en-GB" b="1" baseline="0" dirty="0"/>
              <a:t>£</a:t>
            </a:r>
            <a:endParaRPr lang="en-GB" b="1" dirty="0"/>
          </a:p>
        </c:rich>
      </c:tx>
      <c:overlay val="0"/>
      <c:spPr>
        <a:noFill/>
        <a:ln>
          <a:noFill/>
        </a:ln>
        <a:effectLst/>
      </c:spPr>
      <c:txPr>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endParaRPr lang="en-GB"/>
        </a:p>
      </c:txPr>
    </c:title>
    <c:autoTitleDeleted val="0"/>
    <c:plotArea>
      <c:layout/>
      <c:barChart>
        <c:barDir val="col"/>
        <c:grouping val="clustered"/>
        <c:varyColors val="0"/>
        <c:ser>
          <c:idx val="0"/>
          <c:order val="0"/>
          <c:spPr>
            <a:solidFill>
              <a:schemeClr val="accent1"/>
            </a:solidFill>
            <a:ln>
              <a:noFill/>
            </a:ln>
            <a:effectLst/>
          </c:spPr>
          <c:invertIfNegative val="0"/>
          <c:cat>
            <c:numRef>
              <c:f>Sheet1!$A$43:$A$59</c:f>
              <c:numCache>
                <c:formatCode>mmm\-yy</c:formatCode>
                <c:ptCount val="17"/>
                <c:pt idx="0">
                  <c:v>45292</c:v>
                </c:pt>
                <c:pt idx="1">
                  <c:v>45323</c:v>
                </c:pt>
                <c:pt idx="2">
                  <c:v>45352</c:v>
                </c:pt>
                <c:pt idx="3">
                  <c:v>45383</c:v>
                </c:pt>
                <c:pt idx="4">
                  <c:v>45413</c:v>
                </c:pt>
                <c:pt idx="5">
                  <c:v>45444</c:v>
                </c:pt>
                <c:pt idx="6">
                  <c:v>45474</c:v>
                </c:pt>
                <c:pt idx="7">
                  <c:v>45505</c:v>
                </c:pt>
                <c:pt idx="8">
                  <c:v>45536</c:v>
                </c:pt>
                <c:pt idx="9">
                  <c:v>45566</c:v>
                </c:pt>
                <c:pt idx="10">
                  <c:v>45597</c:v>
                </c:pt>
                <c:pt idx="11">
                  <c:v>45627</c:v>
                </c:pt>
                <c:pt idx="12">
                  <c:v>45658</c:v>
                </c:pt>
                <c:pt idx="13">
                  <c:v>45689</c:v>
                </c:pt>
                <c:pt idx="14">
                  <c:v>45717</c:v>
                </c:pt>
                <c:pt idx="15">
                  <c:v>45748</c:v>
                </c:pt>
                <c:pt idx="16">
                  <c:v>45778</c:v>
                </c:pt>
              </c:numCache>
            </c:numRef>
          </c:cat>
          <c:val>
            <c:numRef>
              <c:f>Sheet1!$B$43:$B$59</c:f>
              <c:numCache>
                <c:formatCode>General</c:formatCode>
                <c:ptCount val="17"/>
                <c:pt idx="0">
                  <c:v>118</c:v>
                </c:pt>
                <c:pt idx="1">
                  <c:v>115</c:v>
                </c:pt>
                <c:pt idx="2">
                  <c:v>122</c:v>
                </c:pt>
                <c:pt idx="3">
                  <c:v>151</c:v>
                </c:pt>
                <c:pt idx="4">
                  <c:v>178</c:v>
                </c:pt>
                <c:pt idx="5">
                  <c:v>143</c:v>
                </c:pt>
                <c:pt idx="6">
                  <c:v>182</c:v>
                </c:pt>
                <c:pt idx="7">
                  <c:v>341</c:v>
                </c:pt>
                <c:pt idx="8">
                  <c:v>355</c:v>
                </c:pt>
                <c:pt idx="9">
                  <c:v>294</c:v>
                </c:pt>
                <c:pt idx="10">
                  <c:v>515</c:v>
                </c:pt>
                <c:pt idx="11">
                  <c:v>475</c:v>
                </c:pt>
                <c:pt idx="12">
                  <c:v>331</c:v>
                </c:pt>
                <c:pt idx="13">
                  <c:v>303</c:v>
                </c:pt>
                <c:pt idx="14">
                  <c:v>281</c:v>
                </c:pt>
                <c:pt idx="15">
                  <c:v>460</c:v>
                </c:pt>
                <c:pt idx="16">
                  <c:v>495</c:v>
                </c:pt>
              </c:numCache>
            </c:numRef>
          </c:val>
          <c:extLst>
            <c:ext xmlns:c16="http://schemas.microsoft.com/office/drawing/2014/chart" uri="{C3380CC4-5D6E-409C-BE32-E72D297353CC}">
              <c16:uniqueId val="{00000000-C085-4A4B-9F95-12325F77E6E0}"/>
            </c:ext>
          </c:extLst>
        </c:ser>
        <c:dLbls>
          <c:showLegendKey val="0"/>
          <c:showVal val="0"/>
          <c:showCatName val="0"/>
          <c:showSerName val="0"/>
          <c:showPercent val="0"/>
          <c:showBubbleSize val="0"/>
        </c:dLbls>
        <c:gapWidth val="219"/>
        <c:overlap val="-27"/>
        <c:axId val="1274337007"/>
        <c:axId val="1274337487"/>
      </c:barChart>
      <c:dateAx>
        <c:axId val="1274337007"/>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274337487"/>
        <c:crosses val="autoZero"/>
        <c:auto val="1"/>
        <c:lblOffset val="100"/>
        <c:baseTimeUnit val="months"/>
      </c:dateAx>
      <c:valAx>
        <c:axId val="1274337487"/>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274337007"/>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r>
              <a:rPr lang="en-GB" sz="1600" b="1"/>
              <a:t>Reserves Position Against Target</a:t>
            </a:r>
          </a:p>
        </c:rich>
      </c:tx>
      <c:overlay val="0"/>
      <c:spPr>
        <a:noFill/>
        <a:ln>
          <a:noFill/>
        </a:ln>
        <a:effectLst/>
      </c:spPr>
      <c:txPr>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Sheet1!$A$6</c:f>
              <c:strCache>
                <c:ptCount val="1"/>
                <c:pt idx="0">
                  <c:v>Reserves Ratio to Annual Expenditure</c:v>
                </c:pt>
              </c:strCache>
            </c:strRef>
          </c:tx>
          <c:spPr>
            <a:solidFill>
              <a:srgbClr val="92D050"/>
            </a:solidFill>
            <a:ln>
              <a:noFill/>
            </a:ln>
            <a:effectLst/>
          </c:spPr>
          <c:invertIfNegative val="0"/>
          <c:dLbls>
            <c:dLbl>
              <c:idx val="10"/>
              <c:delete val="1"/>
              <c:extLst>
                <c:ext xmlns:c15="http://schemas.microsoft.com/office/drawing/2012/chart" uri="{CE6537A1-D6FC-4f65-9D91-7224C49458BB}"/>
                <c:ext xmlns:c16="http://schemas.microsoft.com/office/drawing/2014/chart" uri="{C3380CC4-5D6E-409C-BE32-E72D297353CC}">
                  <c16:uniqueId val="{00000000-13DF-4E66-970E-F0EB8B3DA7C2}"/>
                </c:ext>
              </c:extLst>
            </c:dLbl>
            <c:dLbl>
              <c:idx val="12"/>
              <c:layout>
                <c:manualLayout>
                  <c:x val="0"/>
                  <c:y val="-4.3894302519532961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13DF-4E66-970E-F0EB8B3DA7C2}"/>
                </c:ext>
              </c:extLst>
            </c:dLbl>
            <c:dLbl>
              <c:idx val="14"/>
              <c:layout>
                <c:manualLayout>
                  <c:x val="0"/>
                  <c:y val="-8.778860503906593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13DF-4E66-970E-F0EB8B3DA7C2}"/>
                </c:ext>
              </c:extLst>
            </c:dLbl>
            <c:dLbl>
              <c:idx val="16"/>
              <c:layout>
                <c:manualLayout>
                  <c:x val="1.2666178888886648E-4"/>
                  <c:y val="1.203979494435416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13DF-4E66-970E-F0EB8B3DA7C2}"/>
                </c:ext>
              </c:extLst>
            </c:dLbl>
            <c:dLbl>
              <c:idx val="17"/>
              <c:layout>
                <c:manualLayout>
                  <c:x val="-4.4355785720695288E-3"/>
                  <c:y val="-2.9293398504275679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13DF-4E66-970E-F0EB8B3DA7C2}"/>
                </c:ext>
              </c:extLst>
            </c:dLbl>
            <c:dLbl>
              <c:idx val="18"/>
              <c:layout>
                <c:manualLayout>
                  <c:x val="0"/>
                  <c:y val="-7.3015202148668523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13DF-4E66-970E-F0EB8B3DA7C2}"/>
                </c:ext>
              </c:extLst>
            </c:dLbl>
            <c:spPr>
              <a:noFill/>
              <a:ln>
                <a:noFill/>
              </a:ln>
              <a:effectLst/>
            </c:spPr>
            <c:txPr>
              <a:bodyPr rot="0" spcFirstLastPara="1" vertOverflow="ellipsis" vert="horz" wrap="square" lIns="38100" tIns="19050" rIns="38100" bIns="19050" anchor="ctr" anchorCtr="1">
                <a:spAutoFit/>
              </a:bodyPr>
              <a:lstStyle/>
              <a:p>
                <a:pPr>
                  <a:defRPr sz="13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Sheet1!$V$5:$AN$5</c:f>
              <c:strCache>
                <c:ptCount val="19"/>
                <c:pt idx="0">
                  <c:v>Nov</c:v>
                </c:pt>
                <c:pt idx="1">
                  <c:v>Dec</c:v>
                </c:pt>
                <c:pt idx="2">
                  <c:v>Jan</c:v>
                </c:pt>
                <c:pt idx="3">
                  <c:v>Feb</c:v>
                </c:pt>
                <c:pt idx="4">
                  <c:v>Mar</c:v>
                </c:pt>
                <c:pt idx="5">
                  <c:v>April</c:v>
                </c:pt>
                <c:pt idx="6">
                  <c:v>May</c:v>
                </c:pt>
                <c:pt idx="7">
                  <c:v>June</c:v>
                </c:pt>
                <c:pt idx="8">
                  <c:v>July</c:v>
                </c:pt>
                <c:pt idx="9">
                  <c:v>Aug</c:v>
                </c:pt>
                <c:pt idx="10">
                  <c:v>Sep</c:v>
                </c:pt>
                <c:pt idx="11">
                  <c:v>Oct</c:v>
                </c:pt>
                <c:pt idx="12">
                  <c:v>Nov</c:v>
                </c:pt>
                <c:pt idx="13">
                  <c:v>Dec</c:v>
                </c:pt>
                <c:pt idx="14">
                  <c:v>Jan</c:v>
                </c:pt>
                <c:pt idx="15">
                  <c:v>Feb</c:v>
                </c:pt>
                <c:pt idx="16">
                  <c:v>Mar</c:v>
                </c:pt>
                <c:pt idx="17">
                  <c:v>Apr</c:v>
                </c:pt>
                <c:pt idx="18">
                  <c:v>May</c:v>
                </c:pt>
              </c:strCache>
            </c:strRef>
          </c:cat>
          <c:val>
            <c:numRef>
              <c:f>Sheet1!$V$6:$AN$6</c:f>
              <c:numCache>
                <c:formatCode>#,##0.00</c:formatCode>
                <c:ptCount val="19"/>
                <c:pt idx="0">
                  <c:v>3.5467904098994585</c:v>
                </c:pt>
                <c:pt idx="1">
                  <c:v>3.5220417633410674</c:v>
                </c:pt>
                <c:pt idx="2">
                  <c:v>3.5421500386697602</c:v>
                </c:pt>
                <c:pt idx="3">
                  <c:v>3.4207269914926526</c:v>
                </c:pt>
                <c:pt idx="4">
                  <c:v>3.5081206496519721</c:v>
                </c:pt>
                <c:pt idx="5">
                  <c:v>3.4519600307455804</c:v>
                </c:pt>
                <c:pt idx="6">
                  <c:v>3.4381245196003074</c:v>
                </c:pt>
                <c:pt idx="7">
                  <c:v>3.4212144504227515</c:v>
                </c:pt>
                <c:pt idx="8">
                  <c:v>3.4081475787855497</c:v>
                </c:pt>
                <c:pt idx="9">
                  <c:v>3.5449654112221367</c:v>
                </c:pt>
                <c:pt idx="10">
                  <c:v>3.4196771714066103</c:v>
                </c:pt>
                <c:pt idx="11">
                  <c:v>3.388162951575711</c:v>
                </c:pt>
                <c:pt idx="12">
                  <c:v>3.4704073789392775</c:v>
                </c:pt>
                <c:pt idx="13">
                  <c:v>3.5103766333589546</c:v>
                </c:pt>
                <c:pt idx="14">
                  <c:v>3.5257494235203688</c:v>
                </c:pt>
                <c:pt idx="15">
                  <c:v>3.503458877786318</c:v>
                </c:pt>
                <c:pt idx="16">
                  <c:v>3.6395080707148346</c:v>
                </c:pt>
                <c:pt idx="17">
                  <c:v>3.7118110236220474</c:v>
                </c:pt>
                <c:pt idx="18">
                  <c:v>3.7322834645669292</c:v>
                </c:pt>
              </c:numCache>
            </c:numRef>
          </c:val>
          <c:extLst>
            <c:ext xmlns:c16="http://schemas.microsoft.com/office/drawing/2014/chart" uri="{C3380CC4-5D6E-409C-BE32-E72D297353CC}">
              <c16:uniqueId val="{00000006-13DF-4E66-970E-F0EB8B3DA7C2}"/>
            </c:ext>
          </c:extLst>
        </c:ser>
        <c:ser>
          <c:idx val="1"/>
          <c:order val="1"/>
          <c:tx>
            <c:strRef>
              <c:f>Sheet1!$A$7</c:f>
              <c:strCache>
                <c:ptCount val="1"/>
                <c:pt idx="0">
                  <c:v>Target</c:v>
                </c:pt>
              </c:strCache>
            </c:strRef>
          </c:tx>
          <c:spPr>
            <a:solidFill>
              <a:srgbClr val="0070C0"/>
            </a:solidFill>
            <a:ln>
              <a:noFill/>
            </a:ln>
            <a:effectLst/>
          </c:spPr>
          <c:invertIfNegative val="0"/>
          <c:cat>
            <c:strRef>
              <c:f>Sheet1!$V$5:$AN$5</c:f>
              <c:strCache>
                <c:ptCount val="19"/>
                <c:pt idx="0">
                  <c:v>Nov</c:v>
                </c:pt>
                <c:pt idx="1">
                  <c:v>Dec</c:v>
                </c:pt>
                <c:pt idx="2">
                  <c:v>Jan</c:v>
                </c:pt>
                <c:pt idx="3">
                  <c:v>Feb</c:v>
                </c:pt>
                <c:pt idx="4">
                  <c:v>Mar</c:v>
                </c:pt>
                <c:pt idx="5">
                  <c:v>April</c:v>
                </c:pt>
                <c:pt idx="6">
                  <c:v>May</c:v>
                </c:pt>
                <c:pt idx="7">
                  <c:v>June</c:v>
                </c:pt>
                <c:pt idx="8">
                  <c:v>July</c:v>
                </c:pt>
                <c:pt idx="9">
                  <c:v>Aug</c:v>
                </c:pt>
                <c:pt idx="10">
                  <c:v>Sep</c:v>
                </c:pt>
                <c:pt idx="11">
                  <c:v>Oct</c:v>
                </c:pt>
                <c:pt idx="12">
                  <c:v>Nov</c:v>
                </c:pt>
                <c:pt idx="13">
                  <c:v>Dec</c:v>
                </c:pt>
                <c:pt idx="14">
                  <c:v>Jan</c:v>
                </c:pt>
                <c:pt idx="15">
                  <c:v>Feb</c:v>
                </c:pt>
                <c:pt idx="16">
                  <c:v>Mar</c:v>
                </c:pt>
                <c:pt idx="17">
                  <c:v>Apr</c:v>
                </c:pt>
                <c:pt idx="18">
                  <c:v>May</c:v>
                </c:pt>
              </c:strCache>
            </c:strRef>
          </c:cat>
          <c:val>
            <c:numRef>
              <c:f>Sheet1!$V$7:$AN$7</c:f>
              <c:numCache>
                <c:formatCode>#,##0.00</c:formatCode>
                <c:ptCount val="19"/>
                <c:pt idx="0">
                  <c:v>4</c:v>
                </c:pt>
                <c:pt idx="1">
                  <c:v>4</c:v>
                </c:pt>
                <c:pt idx="2">
                  <c:v>4</c:v>
                </c:pt>
                <c:pt idx="3">
                  <c:v>4</c:v>
                </c:pt>
                <c:pt idx="4">
                  <c:v>4</c:v>
                </c:pt>
                <c:pt idx="5">
                  <c:v>4</c:v>
                </c:pt>
                <c:pt idx="6">
                  <c:v>4</c:v>
                </c:pt>
                <c:pt idx="7">
                  <c:v>4</c:v>
                </c:pt>
                <c:pt idx="8">
                  <c:v>4</c:v>
                </c:pt>
                <c:pt idx="9">
                  <c:v>4</c:v>
                </c:pt>
                <c:pt idx="10">
                  <c:v>4</c:v>
                </c:pt>
                <c:pt idx="11">
                  <c:v>4</c:v>
                </c:pt>
                <c:pt idx="12">
                  <c:v>4</c:v>
                </c:pt>
                <c:pt idx="13">
                  <c:v>4</c:v>
                </c:pt>
                <c:pt idx="14">
                  <c:v>4</c:v>
                </c:pt>
                <c:pt idx="15">
                  <c:v>4</c:v>
                </c:pt>
                <c:pt idx="16">
                  <c:v>4</c:v>
                </c:pt>
                <c:pt idx="17">
                  <c:v>4</c:v>
                </c:pt>
                <c:pt idx="18">
                  <c:v>4</c:v>
                </c:pt>
              </c:numCache>
            </c:numRef>
          </c:val>
          <c:extLst>
            <c:ext xmlns:c16="http://schemas.microsoft.com/office/drawing/2014/chart" uri="{C3380CC4-5D6E-409C-BE32-E72D297353CC}">
              <c16:uniqueId val="{00000007-13DF-4E66-970E-F0EB8B3DA7C2}"/>
            </c:ext>
          </c:extLst>
        </c:ser>
        <c:dLbls>
          <c:showLegendKey val="0"/>
          <c:showVal val="0"/>
          <c:showCatName val="0"/>
          <c:showSerName val="0"/>
          <c:showPercent val="0"/>
          <c:showBubbleSize val="0"/>
        </c:dLbls>
        <c:gapWidth val="219"/>
        <c:overlap val="-27"/>
        <c:axId val="2110402143"/>
        <c:axId val="2110402559"/>
      </c:barChart>
      <c:catAx>
        <c:axId val="2110402143"/>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110402559"/>
        <c:crosses val="autoZero"/>
        <c:auto val="1"/>
        <c:lblAlgn val="ctr"/>
        <c:lblOffset val="100"/>
        <c:noMultiLvlLbl val="0"/>
      </c:catAx>
      <c:valAx>
        <c:axId val="2110402559"/>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110402143"/>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2125" cy="341313"/>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5622925" y="0"/>
            <a:ext cx="4302125" cy="341313"/>
          </a:xfrm>
          <a:prstGeom prst="rect">
            <a:avLst/>
          </a:prstGeom>
        </p:spPr>
        <p:txBody>
          <a:bodyPr vert="horz" lIns="91440" tIns="45720" rIns="91440" bIns="45720" rtlCol="0"/>
          <a:lstStyle>
            <a:lvl1pPr algn="r">
              <a:defRPr sz="1200"/>
            </a:lvl1pPr>
          </a:lstStyle>
          <a:p>
            <a:fld id="{DC3AF4A3-8DD2-43B3-BB1E-F15E04C703FF}" type="datetimeFigureOut">
              <a:rPr lang="en-GB" smtClean="0"/>
              <a:t>12/06/2025</a:t>
            </a:fld>
            <a:endParaRPr lang="en-GB"/>
          </a:p>
        </p:txBody>
      </p:sp>
      <p:sp>
        <p:nvSpPr>
          <p:cNvPr id="4" name="Footer Placeholder 3"/>
          <p:cNvSpPr>
            <a:spLocks noGrp="1"/>
          </p:cNvSpPr>
          <p:nvPr>
            <p:ph type="ftr" sz="quarter" idx="2"/>
          </p:nvPr>
        </p:nvSpPr>
        <p:spPr>
          <a:xfrm>
            <a:off x="0" y="6456363"/>
            <a:ext cx="4302125" cy="341312"/>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5622925" y="6456363"/>
            <a:ext cx="4302125" cy="341312"/>
          </a:xfrm>
          <a:prstGeom prst="rect">
            <a:avLst/>
          </a:prstGeom>
        </p:spPr>
        <p:txBody>
          <a:bodyPr vert="horz" lIns="91440" tIns="45720" rIns="91440" bIns="45720" rtlCol="0" anchor="b"/>
          <a:lstStyle>
            <a:lvl1pPr algn="r">
              <a:defRPr sz="1200"/>
            </a:lvl1pPr>
          </a:lstStyle>
          <a:p>
            <a:fld id="{4FF1BC89-592E-40AB-84FD-C1422EA8D1A0}" type="slidenum">
              <a:rPr lang="en-GB" smtClean="0"/>
              <a:t>‹#›</a:t>
            </a:fld>
            <a:endParaRPr lang="en-GB"/>
          </a:p>
        </p:txBody>
      </p:sp>
    </p:spTree>
    <p:extLst>
      <p:ext uri="{BB962C8B-B14F-4D97-AF65-F5344CB8AC3E}">
        <p14:creationId xmlns:p14="http://schemas.microsoft.com/office/powerpoint/2010/main" val="11861403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Slide Image Placeholder 7"/>
          <p:cNvSpPr>
            <a:spLocks noGrp="1" noRot="1" noChangeAspect="1"/>
          </p:cNvSpPr>
          <p:nvPr>
            <p:ph type="sldImg" idx="2"/>
          </p:nvPr>
        </p:nvSpPr>
        <p:spPr>
          <a:xfrm>
            <a:off x="282575" y="158750"/>
            <a:ext cx="9361488" cy="6480175"/>
          </a:xfrm>
          <a:prstGeom prst="rect">
            <a:avLst/>
          </a:prstGeom>
          <a:noFill/>
          <a:ln w="12700">
            <a:solidFill>
              <a:prstClr val="black"/>
            </a:solidFill>
          </a:ln>
        </p:spPr>
        <p:txBody>
          <a:bodyPr vert="horz" lIns="91418" tIns="45708" rIns="91418" bIns="45708" rtlCol="0" anchor="ctr"/>
          <a:lstStyle/>
          <a:p>
            <a:endParaRPr lang="en-GB"/>
          </a:p>
        </p:txBody>
      </p:sp>
      <p:sp>
        <p:nvSpPr>
          <p:cNvPr id="9" name="Notes Placeholder 8"/>
          <p:cNvSpPr>
            <a:spLocks noGrp="1"/>
          </p:cNvSpPr>
          <p:nvPr>
            <p:ph type="body" sz="quarter" idx="3"/>
          </p:nvPr>
        </p:nvSpPr>
        <p:spPr>
          <a:xfrm>
            <a:off x="992201" y="3271104"/>
            <a:ext cx="7942238" cy="2676455"/>
          </a:xfrm>
          <a:prstGeom prst="rect">
            <a:avLst/>
          </a:prstGeom>
        </p:spPr>
        <p:txBody>
          <a:bodyPr vert="horz" lIns="91418" tIns="45708" rIns="91418" bIns="45708"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2024099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22819993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42439994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33608931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20416976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26940572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7836813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41480270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B70E0DE7-4859-4640-9DC1-063A4A2111F4}" type="datetime1">
              <a:rPr lang="en-GB" smtClean="0"/>
              <a:t>12/06/2025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44F21F8-718F-45FB-B255-FFD078EF54AA}" type="slidenum">
              <a:rPr lang="en-GB" smtClean="0"/>
              <a:t>‹#›</a:t>
            </a:fld>
            <a:endParaRPr lang="en-GB"/>
          </a:p>
        </p:txBody>
      </p:sp>
    </p:spTree>
    <p:extLst>
      <p:ext uri="{BB962C8B-B14F-4D97-AF65-F5344CB8AC3E}">
        <p14:creationId xmlns:p14="http://schemas.microsoft.com/office/powerpoint/2010/main" val="11738409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F79A42C-B9DA-458E-B83A-A0BA1B9D3ACC}" type="datetime1">
              <a:rPr lang="en-GB" smtClean="0"/>
              <a:t>12/06/2025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44F21F8-718F-45FB-B255-FFD078EF54AA}" type="slidenum">
              <a:rPr lang="en-GB" smtClean="0"/>
              <a:t>‹#›</a:t>
            </a:fld>
            <a:endParaRPr lang="en-GB"/>
          </a:p>
        </p:txBody>
      </p:sp>
    </p:spTree>
    <p:extLst>
      <p:ext uri="{BB962C8B-B14F-4D97-AF65-F5344CB8AC3E}">
        <p14:creationId xmlns:p14="http://schemas.microsoft.com/office/powerpoint/2010/main" val="32132622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1B375DC-6B8B-4CFC-9035-22E79CFA1242}" type="datetime1">
              <a:rPr lang="en-GB" smtClean="0"/>
              <a:t>12/06/2025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44F21F8-718F-45FB-B255-FFD078EF54AA}" type="slidenum">
              <a:rPr lang="en-GB" smtClean="0"/>
              <a:t>‹#›</a:t>
            </a:fld>
            <a:endParaRPr lang="en-GB"/>
          </a:p>
        </p:txBody>
      </p:sp>
    </p:spTree>
    <p:extLst>
      <p:ext uri="{BB962C8B-B14F-4D97-AF65-F5344CB8AC3E}">
        <p14:creationId xmlns:p14="http://schemas.microsoft.com/office/powerpoint/2010/main" val="16229475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0EB6534-96B8-4624-9950-7ED269F7F56D}" type="datetime1">
              <a:rPr lang="en-GB" smtClean="0"/>
              <a:t>12/06/2025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44F21F8-718F-45FB-B255-FFD078EF54AA}" type="slidenum">
              <a:rPr lang="en-GB" smtClean="0"/>
              <a:t>‹#›</a:t>
            </a:fld>
            <a:endParaRPr lang="en-GB"/>
          </a:p>
        </p:txBody>
      </p:sp>
    </p:spTree>
    <p:extLst>
      <p:ext uri="{BB962C8B-B14F-4D97-AF65-F5344CB8AC3E}">
        <p14:creationId xmlns:p14="http://schemas.microsoft.com/office/powerpoint/2010/main" val="36650714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7305EE7-D034-401D-974C-F78847067D2B}" type="datetime1">
              <a:rPr lang="en-GB" smtClean="0"/>
              <a:t>12/06/2025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44F21F8-718F-45FB-B255-FFD078EF54AA}" type="slidenum">
              <a:rPr lang="en-GB" smtClean="0"/>
              <a:t>‹#›</a:t>
            </a:fld>
            <a:endParaRPr lang="en-GB"/>
          </a:p>
        </p:txBody>
      </p:sp>
    </p:spTree>
    <p:extLst>
      <p:ext uri="{BB962C8B-B14F-4D97-AF65-F5344CB8AC3E}">
        <p14:creationId xmlns:p14="http://schemas.microsoft.com/office/powerpoint/2010/main" val="19245493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1038" y="1825625"/>
            <a:ext cx="42100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014913" y="1825625"/>
            <a:ext cx="42100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6D7779D-E082-4A02-8394-56A5898D0817}" type="datetime1">
              <a:rPr lang="en-GB" smtClean="0"/>
              <a:t>12/06/2025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44F21F8-718F-45FB-B255-FFD078EF54AA}" type="slidenum">
              <a:rPr lang="en-GB" smtClean="0"/>
              <a:t>‹#›</a:t>
            </a:fld>
            <a:endParaRPr lang="en-GB"/>
          </a:p>
        </p:txBody>
      </p:sp>
    </p:spTree>
    <p:extLst>
      <p:ext uri="{BB962C8B-B14F-4D97-AF65-F5344CB8AC3E}">
        <p14:creationId xmlns:p14="http://schemas.microsoft.com/office/powerpoint/2010/main" val="31935088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en-US"/>
              <a:t>Click to edit Master title style</a:t>
            </a:r>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82329" y="2505075"/>
            <a:ext cx="4190702"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014913" y="2505075"/>
            <a:ext cx="4211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42D1FA6-B41B-4DD0-82A1-8497548A9EF5}" type="datetime1">
              <a:rPr lang="en-GB" smtClean="0"/>
              <a:t>12/06/2025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44F21F8-718F-45FB-B255-FFD078EF54AA}" type="slidenum">
              <a:rPr lang="en-GB" smtClean="0"/>
              <a:t>‹#›</a:t>
            </a:fld>
            <a:endParaRPr lang="en-GB"/>
          </a:p>
        </p:txBody>
      </p:sp>
    </p:spTree>
    <p:extLst>
      <p:ext uri="{BB962C8B-B14F-4D97-AF65-F5344CB8AC3E}">
        <p14:creationId xmlns:p14="http://schemas.microsoft.com/office/powerpoint/2010/main" val="36565876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CF95F65-BAE3-4809-96FF-9A27477FB8EA}" type="datetime1">
              <a:rPr lang="en-GB" smtClean="0"/>
              <a:t>12/06/2025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44F21F8-718F-45FB-B255-FFD078EF54AA}" type="slidenum">
              <a:rPr lang="en-GB" smtClean="0"/>
              <a:t>‹#›</a:t>
            </a:fld>
            <a:endParaRPr lang="en-GB"/>
          </a:p>
        </p:txBody>
      </p:sp>
    </p:spTree>
    <p:extLst>
      <p:ext uri="{BB962C8B-B14F-4D97-AF65-F5344CB8AC3E}">
        <p14:creationId xmlns:p14="http://schemas.microsoft.com/office/powerpoint/2010/main" val="9613801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64AE580-02EC-4D0C-8AB3-DF86EC3B6AC6}" type="datetime1">
              <a:rPr lang="en-GB" smtClean="0"/>
              <a:t>12/06/2025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B44F21F8-718F-45FB-B255-FFD078EF54AA}" type="slidenum">
              <a:rPr lang="en-GB" smtClean="0"/>
              <a:t>‹#›</a:t>
            </a:fld>
            <a:endParaRPr lang="en-GB"/>
          </a:p>
        </p:txBody>
      </p:sp>
    </p:spTree>
    <p:extLst>
      <p:ext uri="{BB962C8B-B14F-4D97-AF65-F5344CB8AC3E}">
        <p14:creationId xmlns:p14="http://schemas.microsoft.com/office/powerpoint/2010/main" val="36177905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EE35B4F5-DD82-4F7A-8380-FAD6714A1E8E}" type="datetime1">
              <a:rPr lang="en-GB" smtClean="0"/>
              <a:t>12/06/2025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44F21F8-718F-45FB-B255-FFD078EF54AA}" type="slidenum">
              <a:rPr lang="en-GB" smtClean="0"/>
              <a:t>‹#›</a:t>
            </a:fld>
            <a:endParaRPr lang="en-GB"/>
          </a:p>
        </p:txBody>
      </p:sp>
    </p:spTree>
    <p:extLst>
      <p:ext uri="{BB962C8B-B14F-4D97-AF65-F5344CB8AC3E}">
        <p14:creationId xmlns:p14="http://schemas.microsoft.com/office/powerpoint/2010/main" val="34314140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E3D80FA-07C5-4F51-8F57-BEB96886D98D}" type="datetime1">
              <a:rPr lang="en-GB" smtClean="0"/>
              <a:t>12/06/2025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44F21F8-718F-45FB-B255-FFD078EF54AA}" type="slidenum">
              <a:rPr lang="en-GB" smtClean="0"/>
              <a:t>‹#›</a:t>
            </a:fld>
            <a:endParaRPr lang="en-GB"/>
          </a:p>
        </p:txBody>
      </p:sp>
    </p:spTree>
    <p:extLst>
      <p:ext uri="{BB962C8B-B14F-4D97-AF65-F5344CB8AC3E}">
        <p14:creationId xmlns:p14="http://schemas.microsoft.com/office/powerpoint/2010/main" val="38592041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F62ED2B-611C-432E-98D6-CDB1CE29EB40}" type="datetime1">
              <a:rPr lang="en-GB" smtClean="0"/>
              <a:t>12/06/2025</a:t>
            </a:fld>
            <a:endParaRPr lang="en-GB"/>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44F21F8-718F-45FB-B255-FFD078EF54AA}" type="slidenum">
              <a:rPr lang="en-GB" smtClean="0"/>
              <a:t>‹#›</a:t>
            </a:fld>
            <a:endParaRPr lang="en-GB"/>
          </a:p>
        </p:txBody>
      </p:sp>
    </p:spTree>
    <p:extLst>
      <p:ext uri="{BB962C8B-B14F-4D97-AF65-F5344CB8AC3E}">
        <p14:creationId xmlns:p14="http://schemas.microsoft.com/office/powerpoint/2010/main" val="6377107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chart" Target="../charts/chart7.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chart" Target="../charts/chart8.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chart" Target="../charts/chart9.xml"/><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chart" Target="../charts/chart11.xml"/><Relationship Id="rId4" Type="http://schemas.openxmlformats.org/officeDocument/2006/relationships/chart" Target="../charts/chart10.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7" Type="http://schemas.openxmlformats.org/officeDocument/2006/relationships/chart" Target="../charts/chart3.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chart" Target="../charts/chart2.xml"/><Relationship Id="rId5" Type="http://schemas.openxmlformats.org/officeDocument/2006/relationships/image" Target="../media/image5.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chart" Target="../charts/chart4.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chart" Target="../charts/chart5.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chart" Target="../charts/chart6.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9773" y="476672"/>
            <a:ext cx="9905218" cy="5571763"/>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sz="887">
              <a:solidFill>
                <a:srgbClr val="1F355E"/>
              </a:solidFill>
            </a:endParaRPr>
          </a:p>
        </p:txBody>
      </p:sp>
      <p:pic>
        <p:nvPicPr>
          <p:cNvPr id="36" name="Picture 35">
            <a:extLst>
              <a:ext uri="{FF2B5EF4-FFF2-40B4-BE49-F238E27FC236}">
                <a16:creationId xmlns:a16="http://schemas.microsoft.com/office/drawing/2014/main" id="{2B0F3EDA-AF6C-3716-631B-491754451073}"/>
              </a:ext>
            </a:extLst>
          </p:cNvPr>
          <p:cNvPicPr>
            <a:picLocks noChangeAspect="1"/>
          </p:cNvPicPr>
          <p:nvPr/>
        </p:nvPicPr>
        <p:blipFill>
          <a:blip r:embed="rId2"/>
          <a:stretch>
            <a:fillRect/>
          </a:stretch>
        </p:blipFill>
        <p:spPr>
          <a:xfrm>
            <a:off x="355261" y="920823"/>
            <a:ext cx="2081949" cy="530693"/>
          </a:xfrm>
          <a:prstGeom prst="rect">
            <a:avLst/>
          </a:prstGeom>
        </p:spPr>
      </p:pic>
      <p:pic>
        <p:nvPicPr>
          <p:cNvPr id="6" name="Content Placeholder 9" descr="A black background with white text&#10;&#10;Description automatically generated">
            <a:extLst>
              <a:ext uri="{FF2B5EF4-FFF2-40B4-BE49-F238E27FC236}">
                <a16:creationId xmlns:a16="http://schemas.microsoft.com/office/drawing/2014/main" id="{E77C0D30-FD08-8FF3-13DA-BCDBF69F0F3F}"/>
              </a:ext>
            </a:extLst>
          </p:cNvPr>
          <p:cNvPicPr>
            <a:picLocks noChangeAspect="1"/>
          </p:cNvPicPr>
          <p:nvPr/>
        </p:nvPicPr>
        <p:blipFill>
          <a:blip r:embed="rId3"/>
          <a:stretch>
            <a:fillRect/>
          </a:stretch>
        </p:blipFill>
        <p:spPr>
          <a:xfrm>
            <a:off x="358542" y="5241433"/>
            <a:ext cx="1818383" cy="562539"/>
          </a:xfrm>
          <a:prstGeom prst="rect">
            <a:avLst/>
          </a:prstGeom>
        </p:spPr>
      </p:pic>
      <p:pic>
        <p:nvPicPr>
          <p:cNvPr id="7" name="Picture 6" descr="A rainbow colored lines on a black background&#10;&#10;Description automatically generated">
            <a:extLst>
              <a:ext uri="{FF2B5EF4-FFF2-40B4-BE49-F238E27FC236}">
                <a16:creationId xmlns:a16="http://schemas.microsoft.com/office/drawing/2014/main" id="{47AD15B0-F477-C93B-38CC-433B819817AA}"/>
              </a:ext>
            </a:extLst>
          </p:cNvPr>
          <p:cNvPicPr>
            <a:picLocks noChangeAspect="1"/>
          </p:cNvPicPr>
          <p:nvPr/>
        </p:nvPicPr>
        <p:blipFill>
          <a:blip r:embed="rId4"/>
          <a:stretch>
            <a:fillRect/>
          </a:stretch>
        </p:blipFill>
        <p:spPr>
          <a:xfrm rot="8886303">
            <a:off x="1371933" y="3809726"/>
            <a:ext cx="9946777" cy="2940126"/>
          </a:xfrm>
          <a:prstGeom prst="rect">
            <a:avLst/>
          </a:prstGeom>
        </p:spPr>
      </p:pic>
      <p:sp>
        <p:nvSpPr>
          <p:cNvPr id="3" name="TextBox 2"/>
          <p:cNvSpPr txBox="1"/>
          <p:nvPr/>
        </p:nvSpPr>
        <p:spPr>
          <a:xfrm>
            <a:off x="395211" y="2368758"/>
            <a:ext cx="5493893" cy="1777410"/>
          </a:xfrm>
          <a:prstGeom prst="rect">
            <a:avLst/>
          </a:prstGeom>
          <a:noFill/>
        </p:spPr>
        <p:txBody>
          <a:bodyPr wrap="square" rtlCol="0">
            <a:spAutoFit/>
          </a:bodyPr>
          <a:lstStyle/>
          <a:p>
            <a:r>
              <a:rPr lang="en-GB" sz="2275" dirty="0">
                <a:solidFill>
                  <a:schemeClr val="bg1"/>
                </a:solidFill>
              </a:rPr>
              <a:t>Charitable Funds Finance Update Report</a:t>
            </a:r>
          </a:p>
          <a:p>
            <a:endParaRPr lang="en-GB" sz="2275" dirty="0">
              <a:solidFill>
                <a:schemeClr val="bg1"/>
              </a:solidFill>
            </a:endParaRPr>
          </a:p>
          <a:p>
            <a:r>
              <a:rPr lang="en-GB" sz="1600" dirty="0">
                <a:solidFill>
                  <a:schemeClr val="bg1"/>
                </a:solidFill>
              </a:rPr>
              <a:t>Alison McLennan</a:t>
            </a:r>
          </a:p>
          <a:p>
            <a:r>
              <a:rPr lang="en-GB" sz="1600" dirty="0">
                <a:solidFill>
                  <a:schemeClr val="bg1"/>
                </a:solidFill>
              </a:rPr>
              <a:t>Assistant Director of Finance &amp; Performance</a:t>
            </a:r>
          </a:p>
          <a:p>
            <a:r>
              <a:rPr lang="en-GB" sz="1600" dirty="0">
                <a:solidFill>
                  <a:schemeClr val="bg1"/>
                </a:solidFill>
              </a:rPr>
              <a:t>Agenda Item 2.2</a:t>
            </a:r>
          </a:p>
          <a:p>
            <a:r>
              <a:rPr lang="en-GB" sz="1600" dirty="0">
                <a:solidFill>
                  <a:schemeClr val="bg1"/>
                </a:solidFill>
              </a:rPr>
              <a:t>19</a:t>
            </a:r>
            <a:r>
              <a:rPr lang="en-GB" sz="1600" baseline="30000" dirty="0">
                <a:solidFill>
                  <a:schemeClr val="bg1"/>
                </a:solidFill>
              </a:rPr>
              <a:t>th</a:t>
            </a:r>
            <a:r>
              <a:rPr lang="en-GB" sz="1600" dirty="0">
                <a:solidFill>
                  <a:schemeClr val="bg1"/>
                </a:solidFill>
              </a:rPr>
              <a:t> June 2025</a:t>
            </a:r>
          </a:p>
        </p:txBody>
      </p:sp>
      <p:pic>
        <p:nvPicPr>
          <p:cNvPr id="5" name="Picture 4"/>
          <p:cNvPicPr>
            <a:picLocks noChangeAspect="1"/>
          </p:cNvPicPr>
          <p:nvPr/>
        </p:nvPicPr>
        <p:blipFill>
          <a:blip r:embed="rId5"/>
          <a:stretch>
            <a:fillRect/>
          </a:stretch>
        </p:blipFill>
        <p:spPr>
          <a:xfrm>
            <a:off x="6465168" y="892007"/>
            <a:ext cx="2571775" cy="1119017"/>
          </a:xfrm>
          <a:prstGeom prst="rect">
            <a:avLst/>
          </a:prstGeom>
        </p:spPr>
      </p:pic>
      <p:pic>
        <p:nvPicPr>
          <p:cNvPr id="10" name="Picture 9"/>
          <p:cNvPicPr>
            <a:picLocks noChangeAspect="1"/>
          </p:cNvPicPr>
          <p:nvPr/>
        </p:nvPicPr>
        <p:blipFill>
          <a:blip r:embed="rId6"/>
          <a:stretch>
            <a:fillRect/>
          </a:stretch>
        </p:blipFill>
        <p:spPr>
          <a:xfrm>
            <a:off x="8451155" y="4918147"/>
            <a:ext cx="1171575" cy="885825"/>
          </a:xfrm>
          <a:prstGeom prst="rect">
            <a:avLst/>
          </a:prstGeom>
        </p:spPr>
      </p:pic>
    </p:spTree>
    <p:extLst>
      <p:ext uri="{BB962C8B-B14F-4D97-AF65-F5344CB8AC3E}">
        <p14:creationId xmlns:p14="http://schemas.microsoft.com/office/powerpoint/2010/main" val="34956289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0" y="1"/>
            <a:ext cx="9906000" cy="404663"/>
            <a:chOff x="0" y="1"/>
            <a:chExt cx="9906000" cy="404663"/>
          </a:xfrm>
        </p:grpSpPr>
        <p:sp>
          <p:nvSpPr>
            <p:cNvPr id="11" name="Subtitle 2"/>
            <p:cNvSpPr txBox="1">
              <a:spLocks/>
            </p:cNvSpPr>
            <p:nvPr/>
          </p:nvSpPr>
          <p:spPr>
            <a:xfrm>
              <a:off x="0" y="1"/>
              <a:ext cx="9906000" cy="404663"/>
            </a:xfrm>
            <a:prstGeom prst="rect">
              <a:avLst/>
            </a:prstGeom>
            <a:gradFill>
              <a:gsLst>
                <a:gs pos="0">
                  <a:srgbClr val="2D5991"/>
                </a:gs>
                <a:gs pos="74000">
                  <a:srgbClr val="2D5991"/>
                </a:gs>
                <a:gs pos="100000">
                  <a:srgbClr val="CFAC87"/>
                </a:gs>
              </a:gsLst>
              <a:lin ang="0" scaled="1"/>
            </a:gradFill>
          </p:spPr>
          <p:txBody>
            <a:bodyPr vert="horz" lIns="74295" tIns="37148" rIns="74295" bIns="37148"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cap="small" spc="244">
                  <a:solidFill>
                    <a:schemeClr val="bg1"/>
                  </a:solidFill>
                  <a:latin typeface="Verdana" panose="020B0604030504040204" pitchFamily="34" charset="0"/>
                  <a:ea typeface="Verdana" panose="020B0604030504040204" pitchFamily="34" charset="0"/>
                  <a:cs typeface="Verdana" panose="020B0604030504040204" pitchFamily="34" charset="0"/>
                </a:rPr>
                <a:t>FUND USAGE</a:t>
              </a:r>
            </a:p>
          </p:txBody>
        </p:sp>
        <p:sp>
          <p:nvSpPr>
            <p:cNvPr id="12" name="TextBox 22"/>
            <p:cNvSpPr txBox="1">
              <a:spLocks noChangeArrowheads="1"/>
            </p:cNvSpPr>
            <p:nvPr/>
          </p:nvSpPr>
          <p:spPr bwMode="auto">
            <a:xfrm>
              <a:off x="9110381" y="94156"/>
              <a:ext cx="74544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GB" altLang="en-US" sz="800" i="1" cap="small">
                  <a:latin typeface="Verdana" panose="020B0604030504040204" pitchFamily="34" charset="0"/>
                  <a:ea typeface="Verdana" panose="020B0604030504040204" pitchFamily="34" charset="0"/>
                  <a:cs typeface="Verdana" panose="020B0604030504040204" pitchFamily="34" charset="0"/>
                </a:rPr>
                <a:t>Page 10</a:t>
              </a:r>
            </a:p>
          </p:txBody>
        </p:sp>
      </p:grpSp>
      <p:sp>
        <p:nvSpPr>
          <p:cNvPr id="14" name="Rounded Rectangle 13"/>
          <p:cNvSpPr/>
          <p:nvPr/>
        </p:nvSpPr>
        <p:spPr>
          <a:xfrm>
            <a:off x="200472" y="520967"/>
            <a:ext cx="9445369" cy="4738332"/>
          </a:xfrm>
          <a:prstGeom prst="roundRect">
            <a:avLst/>
          </a:prstGeom>
          <a:noFill/>
          <a:ln>
            <a:solidFill>
              <a:srgbClr val="2D599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GB" sz="1600" b="1">
              <a:solidFill>
                <a:schemeClr val="tx1"/>
              </a:solidFill>
            </a:endParaRPr>
          </a:p>
        </p:txBody>
      </p:sp>
      <p:sp>
        <p:nvSpPr>
          <p:cNvPr id="2" name="Rounded Rectangle 1"/>
          <p:cNvSpPr/>
          <p:nvPr/>
        </p:nvSpPr>
        <p:spPr>
          <a:xfrm>
            <a:off x="164467" y="5375602"/>
            <a:ext cx="9517377" cy="78248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rgbClr val="7F7F7F"/>
                </a:solidFill>
              </a:rPr>
              <a:t>Dormant funds number 188 and account for 70% of the funds covering 41% of the total fund value.  There were 180 dormant funds in the same period last year (May 2024) covering 39% of total fund value.</a:t>
            </a:r>
          </a:p>
        </p:txBody>
      </p:sp>
      <p:pic>
        <p:nvPicPr>
          <p:cNvPr id="5" name="Picture 4"/>
          <p:cNvPicPr>
            <a:picLocks noChangeAspect="1"/>
          </p:cNvPicPr>
          <p:nvPr/>
        </p:nvPicPr>
        <p:blipFill>
          <a:blip r:embed="rId2"/>
          <a:stretch>
            <a:fillRect/>
          </a:stretch>
        </p:blipFill>
        <p:spPr>
          <a:xfrm>
            <a:off x="115888" y="6253149"/>
            <a:ext cx="1733639" cy="571529"/>
          </a:xfrm>
          <a:prstGeom prst="rect">
            <a:avLst/>
          </a:prstGeom>
        </p:spPr>
      </p:pic>
      <p:pic>
        <p:nvPicPr>
          <p:cNvPr id="15" name="Picture 14"/>
          <p:cNvPicPr>
            <a:picLocks noChangeAspect="1"/>
          </p:cNvPicPr>
          <p:nvPr/>
        </p:nvPicPr>
        <p:blipFill>
          <a:blip r:embed="rId3"/>
          <a:stretch>
            <a:fillRect/>
          </a:stretch>
        </p:blipFill>
        <p:spPr>
          <a:xfrm>
            <a:off x="9033217" y="6205749"/>
            <a:ext cx="818584" cy="618929"/>
          </a:xfrm>
          <a:prstGeom prst="rect">
            <a:avLst/>
          </a:prstGeom>
        </p:spPr>
      </p:pic>
      <p:graphicFrame>
        <p:nvGraphicFramePr>
          <p:cNvPr id="3" name="Chart 2">
            <a:extLst>
              <a:ext uri="{FF2B5EF4-FFF2-40B4-BE49-F238E27FC236}">
                <a16:creationId xmlns:a16="http://schemas.microsoft.com/office/drawing/2014/main" id="{3BCB04D8-0982-41B7-82B2-F35852B77837}"/>
              </a:ext>
            </a:extLst>
          </p:cNvPr>
          <p:cNvGraphicFramePr>
            <a:graphicFrameLocks/>
          </p:cNvGraphicFramePr>
          <p:nvPr>
            <p:extLst>
              <p:ext uri="{D42A27DB-BD31-4B8C-83A1-F6EECF244321}">
                <p14:modId xmlns:p14="http://schemas.microsoft.com/office/powerpoint/2010/main" val="282598058"/>
              </p:ext>
            </p:extLst>
          </p:nvPr>
        </p:nvGraphicFramePr>
        <p:xfrm>
          <a:off x="1057743" y="520967"/>
          <a:ext cx="7408673" cy="4581525"/>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3693133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470647" y="4874119"/>
            <a:ext cx="8390479" cy="1744452"/>
          </a:xfrm>
          <a:prstGeom prst="rect">
            <a:avLst/>
          </a:prstGeom>
        </p:spPr>
      </p:pic>
      <p:sp>
        <p:nvSpPr>
          <p:cNvPr id="12" name="TextBox 11"/>
          <p:cNvSpPr txBox="1"/>
          <p:nvPr/>
        </p:nvSpPr>
        <p:spPr>
          <a:xfrm>
            <a:off x="649290" y="5085522"/>
            <a:ext cx="7586245" cy="830997"/>
          </a:xfrm>
          <a:prstGeom prst="rect">
            <a:avLst/>
          </a:prstGeom>
          <a:noFill/>
        </p:spPr>
        <p:txBody>
          <a:bodyPr wrap="square" rtlCol="0">
            <a:spAutoFit/>
          </a:bodyPr>
          <a:lstStyle/>
          <a:p>
            <a:r>
              <a:rPr lang="en-GB" sz="1600" dirty="0"/>
              <a:t>Update on funds dormant since 2019/20.  Two funds have been activated since last update. All fund managers have been contacted again as Finance Analyst – Charitable Funds arranges meetings to discuss activating the funds</a:t>
            </a:r>
            <a:endParaRPr lang="en-GB" dirty="0"/>
          </a:p>
        </p:txBody>
      </p:sp>
      <p:pic>
        <p:nvPicPr>
          <p:cNvPr id="29" name="Picture 28"/>
          <p:cNvPicPr>
            <a:picLocks noChangeAspect="1"/>
          </p:cNvPicPr>
          <p:nvPr/>
        </p:nvPicPr>
        <p:blipFill>
          <a:blip r:embed="rId3"/>
          <a:stretch>
            <a:fillRect/>
          </a:stretch>
        </p:blipFill>
        <p:spPr>
          <a:xfrm>
            <a:off x="649290" y="769790"/>
            <a:ext cx="4097529" cy="4027362"/>
          </a:xfrm>
          <a:prstGeom prst="rect">
            <a:avLst/>
          </a:prstGeom>
        </p:spPr>
      </p:pic>
      <p:grpSp>
        <p:nvGrpSpPr>
          <p:cNvPr id="4" name="Group 3"/>
          <p:cNvGrpSpPr/>
          <p:nvPr/>
        </p:nvGrpSpPr>
        <p:grpSpPr>
          <a:xfrm>
            <a:off x="0" y="1"/>
            <a:ext cx="9906000" cy="404663"/>
            <a:chOff x="0" y="1"/>
            <a:chExt cx="9906000" cy="404663"/>
          </a:xfrm>
        </p:grpSpPr>
        <p:sp>
          <p:nvSpPr>
            <p:cNvPr id="5" name="Subtitle 2"/>
            <p:cNvSpPr txBox="1">
              <a:spLocks/>
            </p:cNvSpPr>
            <p:nvPr/>
          </p:nvSpPr>
          <p:spPr>
            <a:xfrm>
              <a:off x="0" y="1"/>
              <a:ext cx="9906000" cy="404663"/>
            </a:xfrm>
            <a:prstGeom prst="rect">
              <a:avLst/>
            </a:prstGeom>
            <a:gradFill>
              <a:gsLst>
                <a:gs pos="0">
                  <a:srgbClr val="2D5991"/>
                </a:gs>
                <a:gs pos="74000">
                  <a:srgbClr val="2D5991"/>
                </a:gs>
                <a:gs pos="100000">
                  <a:srgbClr val="CFAC87"/>
                </a:gs>
              </a:gsLst>
              <a:lin ang="0" scaled="1"/>
            </a:gradFill>
          </p:spPr>
          <p:txBody>
            <a:bodyPr vert="horz" lIns="74295" tIns="37148" rIns="74295" bIns="37148"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cap="small" spc="244">
                  <a:solidFill>
                    <a:schemeClr val="bg1"/>
                  </a:solidFill>
                  <a:latin typeface="Verdana" panose="020B0604030504040204" pitchFamily="34" charset="0"/>
                  <a:ea typeface="Verdana" panose="020B0604030504040204" pitchFamily="34" charset="0"/>
                  <a:cs typeface="Verdana" panose="020B0604030504040204" pitchFamily="34" charset="0"/>
                </a:rPr>
                <a:t>AGE OF DORMANT FUNDS</a:t>
              </a:r>
            </a:p>
          </p:txBody>
        </p:sp>
        <p:sp>
          <p:nvSpPr>
            <p:cNvPr id="6" name="TextBox 22"/>
            <p:cNvSpPr txBox="1">
              <a:spLocks noChangeArrowheads="1"/>
            </p:cNvSpPr>
            <p:nvPr/>
          </p:nvSpPr>
          <p:spPr bwMode="auto">
            <a:xfrm>
              <a:off x="9129464" y="94156"/>
              <a:ext cx="74544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GB" altLang="en-US" sz="800" i="1" cap="small">
                  <a:latin typeface="Verdana" panose="020B0604030504040204" pitchFamily="34" charset="0"/>
                  <a:ea typeface="Verdana" panose="020B0604030504040204" pitchFamily="34" charset="0"/>
                  <a:cs typeface="Verdana" panose="020B0604030504040204" pitchFamily="34" charset="0"/>
                </a:rPr>
                <a:t>Page 11</a:t>
              </a:r>
            </a:p>
          </p:txBody>
        </p:sp>
      </p:grpSp>
      <p:pic>
        <p:nvPicPr>
          <p:cNvPr id="8" name="Picture 7"/>
          <p:cNvPicPr>
            <a:picLocks noChangeAspect="1"/>
          </p:cNvPicPr>
          <p:nvPr/>
        </p:nvPicPr>
        <p:blipFill>
          <a:blip r:embed="rId3"/>
          <a:stretch>
            <a:fillRect/>
          </a:stretch>
        </p:blipFill>
        <p:spPr>
          <a:xfrm>
            <a:off x="5119736" y="769790"/>
            <a:ext cx="4320480" cy="4027362"/>
          </a:xfrm>
          <a:prstGeom prst="rect">
            <a:avLst/>
          </a:prstGeom>
        </p:spPr>
      </p:pic>
      <p:sp>
        <p:nvSpPr>
          <p:cNvPr id="10" name="TextBox 9"/>
          <p:cNvSpPr txBox="1"/>
          <p:nvPr/>
        </p:nvSpPr>
        <p:spPr>
          <a:xfrm>
            <a:off x="5457056" y="996065"/>
            <a:ext cx="3312368" cy="646331"/>
          </a:xfrm>
          <a:prstGeom prst="rect">
            <a:avLst/>
          </a:prstGeom>
          <a:noFill/>
        </p:spPr>
        <p:txBody>
          <a:bodyPr wrap="square" rtlCol="0">
            <a:spAutoFit/>
          </a:bodyPr>
          <a:lstStyle/>
          <a:p>
            <a:r>
              <a:rPr lang="en-GB" b="1"/>
              <a:t>List of Funds Dormant since 2019/20</a:t>
            </a:r>
          </a:p>
        </p:txBody>
      </p:sp>
      <p:sp>
        <p:nvSpPr>
          <p:cNvPr id="11" name="TextBox 10"/>
          <p:cNvSpPr txBox="1"/>
          <p:nvPr/>
        </p:nvSpPr>
        <p:spPr>
          <a:xfrm>
            <a:off x="1136576" y="4482696"/>
            <a:ext cx="2303084" cy="276999"/>
          </a:xfrm>
          <a:prstGeom prst="rect">
            <a:avLst/>
          </a:prstGeom>
          <a:noFill/>
        </p:spPr>
        <p:txBody>
          <a:bodyPr wrap="square" lIns="91440" tIns="45720" rIns="91440" bIns="45720" rtlCol="0" anchor="t">
            <a:spAutoFit/>
          </a:bodyPr>
          <a:lstStyle/>
          <a:p>
            <a:r>
              <a:rPr lang="en-GB" sz="1200" dirty="0"/>
              <a:t>* As at 31.05.25</a:t>
            </a:r>
          </a:p>
        </p:txBody>
      </p:sp>
      <p:sp>
        <p:nvSpPr>
          <p:cNvPr id="13" name="TextBox 12"/>
          <p:cNvSpPr txBox="1"/>
          <p:nvPr/>
        </p:nvSpPr>
        <p:spPr>
          <a:xfrm>
            <a:off x="1064568" y="916535"/>
            <a:ext cx="3384376" cy="923330"/>
          </a:xfrm>
          <a:prstGeom prst="rect">
            <a:avLst/>
          </a:prstGeom>
          <a:noFill/>
        </p:spPr>
        <p:txBody>
          <a:bodyPr wrap="square" lIns="91440" tIns="45720" rIns="91440" bIns="45720" rtlCol="0" anchor="t">
            <a:spAutoFit/>
          </a:bodyPr>
          <a:lstStyle/>
          <a:p>
            <a:r>
              <a:rPr lang="en-GB" b="1">
                <a:solidFill>
                  <a:srgbClr val="363636"/>
                </a:solidFill>
                <a:latin typeface="Calibri"/>
                <a:ea typeface="Calibri"/>
                <a:cs typeface="Calibri"/>
              </a:rPr>
              <a:t>2025/26 Dormant Funds also of </a:t>
            </a:r>
            <a:r>
              <a:rPr lang="en-GB" b="1" dirty="0">
                <a:solidFill>
                  <a:srgbClr val="363636"/>
                </a:solidFill>
                <a:latin typeface="Calibri"/>
                <a:ea typeface="Calibri"/>
                <a:cs typeface="Calibri"/>
              </a:rPr>
              <a:t>those dormant funds, which were also in Previous Financial Years</a:t>
            </a:r>
            <a:endParaRPr lang="en-GB" b="1" dirty="0">
              <a:latin typeface="Calibri"/>
              <a:ea typeface="Calibri"/>
              <a:cs typeface="Calibri"/>
            </a:endParaRPr>
          </a:p>
        </p:txBody>
      </p:sp>
      <p:pic>
        <p:nvPicPr>
          <p:cNvPr id="14" name="Picture 13"/>
          <p:cNvPicPr>
            <a:picLocks noChangeAspect="1"/>
          </p:cNvPicPr>
          <p:nvPr/>
        </p:nvPicPr>
        <p:blipFill>
          <a:blip r:embed="rId4"/>
          <a:stretch>
            <a:fillRect/>
          </a:stretch>
        </p:blipFill>
        <p:spPr>
          <a:xfrm>
            <a:off x="106376" y="6276833"/>
            <a:ext cx="1733639" cy="571529"/>
          </a:xfrm>
          <a:prstGeom prst="rect">
            <a:avLst/>
          </a:prstGeom>
        </p:spPr>
      </p:pic>
      <p:pic>
        <p:nvPicPr>
          <p:cNvPr id="16" name="Picture 15"/>
          <p:cNvPicPr>
            <a:picLocks noChangeAspect="1"/>
          </p:cNvPicPr>
          <p:nvPr/>
        </p:nvPicPr>
        <p:blipFill>
          <a:blip r:embed="rId5"/>
          <a:stretch>
            <a:fillRect/>
          </a:stretch>
        </p:blipFill>
        <p:spPr>
          <a:xfrm>
            <a:off x="8900812" y="6014816"/>
            <a:ext cx="974095" cy="736511"/>
          </a:xfrm>
          <a:prstGeom prst="rect">
            <a:avLst/>
          </a:prstGeom>
        </p:spPr>
      </p:pic>
      <p:graphicFrame>
        <p:nvGraphicFramePr>
          <p:cNvPr id="2" name="Table 1"/>
          <p:cNvGraphicFramePr>
            <a:graphicFrameLocks noGrp="1"/>
          </p:cNvGraphicFramePr>
          <p:nvPr>
            <p:extLst>
              <p:ext uri="{D42A27DB-BD31-4B8C-83A1-F6EECF244321}">
                <p14:modId xmlns:p14="http://schemas.microsoft.com/office/powerpoint/2010/main" val="748789627"/>
              </p:ext>
            </p:extLst>
          </p:nvPr>
        </p:nvGraphicFramePr>
        <p:xfrm>
          <a:off x="1239047" y="1930768"/>
          <a:ext cx="2918013" cy="2458015"/>
        </p:xfrm>
        <a:graphic>
          <a:graphicData uri="http://schemas.openxmlformats.org/drawingml/2006/table">
            <a:tbl>
              <a:tblPr/>
              <a:tblGrid>
                <a:gridCol w="745541">
                  <a:extLst>
                    <a:ext uri="{9D8B030D-6E8A-4147-A177-3AD203B41FA5}">
                      <a16:colId xmlns:a16="http://schemas.microsoft.com/office/drawing/2014/main" val="2695749144"/>
                    </a:ext>
                  </a:extLst>
                </a:gridCol>
                <a:gridCol w="1078190">
                  <a:extLst>
                    <a:ext uri="{9D8B030D-6E8A-4147-A177-3AD203B41FA5}">
                      <a16:colId xmlns:a16="http://schemas.microsoft.com/office/drawing/2014/main" val="483378797"/>
                    </a:ext>
                  </a:extLst>
                </a:gridCol>
                <a:gridCol w="1094282">
                  <a:extLst>
                    <a:ext uri="{9D8B030D-6E8A-4147-A177-3AD203B41FA5}">
                      <a16:colId xmlns:a16="http://schemas.microsoft.com/office/drawing/2014/main" val="3466071008"/>
                    </a:ext>
                  </a:extLst>
                </a:gridCol>
              </a:tblGrid>
              <a:tr h="650953">
                <a:tc>
                  <a:txBody>
                    <a:bodyPr/>
                    <a:lstStyle/>
                    <a:p>
                      <a:pPr algn="ctr" rtl="0" fontAlgn="ctr"/>
                      <a:r>
                        <a:rPr lang="en-GB" sz="1300" b="1" i="0" u="none" strike="noStrike" dirty="0">
                          <a:solidFill>
                            <a:srgbClr val="FFFFFF"/>
                          </a:solidFill>
                          <a:effectLst/>
                          <a:latin typeface="Calibri" panose="020F0502020204030204" pitchFamily="34" charset="0"/>
                        </a:rPr>
                        <a:t>Year</a:t>
                      </a:r>
                    </a:p>
                  </a:txBody>
                  <a:tcPr marL="6350" marR="6350" marT="635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9BD5"/>
                    </a:solidFill>
                  </a:tcPr>
                </a:tc>
                <a:tc>
                  <a:txBody>
                    <a:bodyPr/>
                    <a:lstStyle/>
                    <a:p>
                      <a:pPr algn="ctr" rtl="0" fontAlgn="ctr"/>
                      <a:r>
                        <a:rPr lang="en-GB" sz="1300" b="1" i="0" u="none" strike="noStrike">
                          <a:solidFill>
                            <a:srgbClr val="FFFFFF"/>
                          </a:solidFill>
                          <a:effectLst/>
                          <a:latin typeface="Calibri" panose="020F0502020204030204" pitchFamily="34" charset="0"/>
                        </a:rPr>
                        <a:t>Number of Funds</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9BD5"/>
                    </a:solidFill>
                  </a:tcPr>
                </a:tc>
                <a:tc>
                  <a:txBody>
                    <a:bodyPr/>
                    <a:lstStyle/>
                    <a:p>
                      <a:pPr algn="ctr" rtl="0" fontAlgn="ctr"/>
                      <a:r>
                        <a:rPr lang="en-GB" sz="1300" b="1" i="0" u="none" strike="noStrike">
                          <a:solidFill>
                            <a:srgbClr val="FFFFFF"/>
                          </a:solidFill>
                          <a:effectLst/>
                          <a:latin typeface="Calibri" panose="020F0502020204030204" pitchFamily="34" charset="0"/>
                        </a:rPr>
                        <a:t>Value</a:t>
                      </a:r>
                    </a:p>
                  </a:txBody>
                  <a:tcPr marL="6350" marR="6350" marT="635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9BD5"/>
                    </a:solidFill>
                  </a:tcPr>
                </a:tc>
                <a:extLst>
                  <a:ext uri="{0D108BD9-81ED-4DB2-BD59-A6C34878D82A}">
                    <a16:rowId xmlns:a16="http://schemas.microsoft.com/office/drawing/2014/main" val="1392105917"/>
                  </a:ext>
                </a:extLst>
              </a:tr>
              <a:tr h="256685">
                <a:tc>
                  <a:txBody>
                    <a:bodyPr/>
                    <a:lstStyle/>
                    <a:p>
                      <a:pPr algn="l" fontAlgn="ctr"/>
                      <a:r>
                        <a:rPr lang="en-GB" sz="900" b="0" i="0" u="none" strike="noStrike">
                          <a:solidFill>
                            <a:srgbClr val="363636"/>
                          </a:solidFill>
                          <a:effectLst/>
                          <a:latin typeface="Calibri" panose="020F0502020204030204" pitchFamily="34" charset="0"/>
                        </a:rPr>
                        <a:t>2025/26</a:t>
                      </a:r>
                    </a:p>
                  </a:txBody>
                  <a:tcPr marL="6350" marR="6350" marT="635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en-GB" sz="900" b="0" i="0" u="none" strike="noStrike">
                          <a:solidFill>
                            <a:srgbClr val="363636"/>
                          </a:solidFill>
                          <a:effectLst/>
                          <a:latin typeface="Calibri" panose="020F0502020204030204" pitchFamily="34" charset="0"/>
                        </a:rPr>
                        <a:t>188</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r" fontAlgn="ctr"/>
                      <a:r>
                        <a:rPr lang="en-GB" sz="900" b="0" i="0" u="none" strike="noStrike">
                          <a:solidFill>
                            <a:srgbClr val="363636"/>
                          </a:solidFill>
                          <a:effectLst/>
                          <a:latin typeface="Calibri" panose="020F0502020204030204" pitchFamily="34" charset="0"/>
                        </a:rPr>
                        <a:t>1,801,592</a:t>
                      </a:r>
                    </a:p>
                  </a:txBody>
                  <a:tcPr marL="6350" marR="6350" marT="635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461328227"/>
                  </a:ext>
                </a:extLst>
              </a:tr>
              <a:tr h="256685">
                <a:tc>
                  <a:txBody>
                    <a:bodyPr/>
                    <a:lstStyle/>
                    <a:p>
                      <a:pPr algn="l" fontAlgn="ctr"/>
                      <a:r>
                        <a:rPr lang="en-GB" sz="900" b="0" i="0" u="none" strike="noStrike">
                          <a:solidFill>
                            <a:srgbClr val="363636"/>
                          </a:solidFill>
                          <a:effectLst/>
                          <a:latin typeface="Calibri" panose="020F0502020204030204" pitchFamily="34" charset="0"/>
                        </a:rPr>
                        <a:t>2024/25</a:t>
                      </a:r>
                    </a:p>
                  </a:txBody>
                  <a:tcPr marL="6350" marR="6350" marT="635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900" b="0" i="0" u="none" strike="noStrike">
                          <a:solidFill>
                            <a:srgbClr val="363636"/>
                          </a:solidFill>
                          <a:effectLst/>
                          <a:latin typeface="Calibri" panose="020F0502020204030204" pitchFamily="34" charset="0"/>
                        </a:rPr>
                        <a:t>110</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ctr"/>
                      <a:r>
                        <a:rPr lang="en-GB" sz="900" b="0" i="0" u="none" strike="noStrike">
                          <a:solidFill>
                            <a:srgbClr val="363636"/>
                          </a:solidFill>
                          <a:effectLst/>
                          <a:latin typeface="Calibri" panose="020F0502020204030204" pitchFamily="34" charset="0"/>
                        </a:rPr>
                        <a:t>695,423</a:t>
                      </a:r>
                    </a:p>
                  </a:txBody>
                  <a:tcPr marL="6350" marR="6350" marT="635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3830496237"/>
                  </a:ext>
                </a:extLst>
              </a:tr>
              <a:tr h="256685">
                <a:tc>
                  <a:txBody>
                    <a:bodyPr/>
                    <a:lstStyle/>
                    <a:p>
                      <a:pPr algn="l" fontAlgn="ctr"/>
                      <a:r>
                        <a:rPr lang="en-GB" sz="900" b="0" i="0" u="none" strike="noStrike">
                          <a:solidFill>
                            <a:srgbClr val="363636"/>
                          </a:solidFill>
                          <a:effectLst/>
                          <a:latin typeface="Calibri" panose="020F0502020204030204" pitchFamily="34" charset="0"/>
                        </a:rPr>
                        <a:t>2023/24</a:t>
                      </a:r>
                    </a:p>
                  </a:txBody>
                  <a:tcPr marL="6350" marR="6350" marT="635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900" b="0" i="0" u="none" strike="noStrike">
                          <a:solidFill>
                            <a:srgbClr val="363636"/>
                          </a:solidFill>
                          <a:effectLst/>
                          <a:latin typeface="Calibri" panose="020F0502020204030204" pitchFamily="34" charset="0"/>
                        </a:rPr>
                        <a:t>64</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ctr"/>
                      <a:r>
                        <a:rPr lang="en-GB" sz="900" b="0" i="0" u="none" strike="noStrike">
                          <a:solidFill>
                            <a:srgbClr val="363636"/>
                          </a:solidFill>
                          <a:effectLst/>
                          <a:latin typeface="Calibri" panose="020F0502020204030204" pitchFamily="34" charset="0"/>
                        </a:rPr>
                        <a:t>192,808</a:t>
                      </a:r>
                    </a:p>
                  </a:txBody>
                  <a:tcPr marL="6350" marR="6350" marT="635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493275695"/>
                  </a:ext>
                </a:extLst>
              </a:tr>
              <a:tr h="256685">
                <a:tc>
                  <a:txBody>
                    <a:bodyPr/>
                    <a:lstStyle/>
                    <a:p>
                      <a:pPr algn="l" fontAlgn="ctr"/>
                      <a:r>
                        <a:rPr lang="en-GB" sz="900" b="0" i="0" u="none" strike="noStrike">
                          <a:solidFill>
                            <a:srgbClr val="363636"/>
                          </a:solidFill>
                          <a:effectLst/>
                          <a:latin typeface="Calibri" panose="020F0502020204030204" pitchFamily="34" charset="0"/>
                        </a:rPr>
                        <a:t>2022/23</a:t>
                      </a:r>
                    </a:p>
                  </a:txBody>
                  <a:tcPr marL="6350" marR="6350" marT="635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900" b="0" i="0" u="none" strike="noStrike">
                          <a:solidFill>
                            <a:srgbClr val="363636"/>
                          </a:solidFill>
                          <a:effectLst/>
                          <a:latin typeface="Calibri" panose="020F0502020204030204" pitchFamily="34" charset="0"/>
                        </a:rPr>
                        <a:t>42</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ctr"/>
                      <a:r>
                        <a:rPr lang="en-GB" sz="900" b="0" i="0" u="none" strike="noStrike">
                          <a:solidFill>
                            <a:srgbClr val="363636"/>
                          </a:solidFill>
                          <a:effectLst/>
                          <a:latin typeface="Calibri" panose="020F0502020204030204" pitchFamily="34" charset="0"/>
                        </a:rPr>
                        <a:t>118,920</a:t>
                      </a:r>
                    </a:p>
                  </a:txBody>
                  <a:tcPr marL="6350" marR="6350" marT="635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3876277842"/>
                  </a:ext>
                </a:extLst>
              </a:tr>
              <a:tr h="256685">
                <a:tc>
                  <a:txBody>
                    <a:bodyPr/>
                    <a:lstStyle/>
                    <a:p>
                      <a:pPr algn="l" fontAlgn="ctr"/>
                      <a:r>
                        <a:rPr lang="en-GB" sz="900" b="0" i="0" u="none" strike="noStrike">
                          <a:solidFill>
                            <a:srgbClr val="363636"/>
                          </a:solidFill>
                          <a:effectLst/>
                          <a:latin typeface="Calibri" panose="020F0502020204030204" pitchFamily="34" charset="0"/>
                        </a:rPr>
                        <a:t>2021/22</a:t>
                      </a:r>
                    </a:p>
                  </a:txBody>
                  <a:tcPr marL="6350" marR="6350" marT="635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900" b="0" i="0" u="none" strike="noStrike">
                          <a:solidFill>
                            <a:srgbClr val="363636"/>
                          </a:solidFill>
                          <a:effectLst/>
                          <a:latin typeface="Calibri" panose="020F0502020204030204" pitchFamily="34" charset="0"/>
                        </a:rPr>
                        <a:t>26</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ctr"/>
                      <a:r>
                        <a:rPr lang="en-GB" sz="900" b="0" i="0" u="none" strike="noStrike">
                          <a:solidFill>
                            <a:srgbClr val="363636"/>
                          </a:solidFill>
                          <a:effectLst/>
                          <a:latin typeface="Calibri" panose="020F0502020204030204" pitchFamily="34" charset="0"/>
                        </a:rPr>
                        <a:t>72,285</a:t>
                      </a:r>
                    </a:p>
                  </a:txBody>
                  <a:tcPr marL="6350" marR="6350" marT="635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4230102576"/>
                  </a:ext>
                </a:extLst>
              </a:tr>
              <a:tr h="256685">
                <a:tc>
                  <a:txBody>
                    <a:bodyPr/>
                    <a:lstStyle/>
                    <a:p>
                      <a:pPr algn="l" fontAlgn="ctr"/>
                      <a:r>
                        <a:rPr lang="en-GB" sz="900" b="0" i="0" u="none" strike="noStrike">
                          <a:solidFill>
                            <a:srgbClr val="363636"/>
                          </a:solidFill>
                          <a:effectLst/>
                          <a:latin typeface="Calibri" panose="020F0502020204030204" pitchFamily="34" charset="0"/>
                        </a:rPr>
                        <a:t>2020/21</a:t>
                      </a:r>
                    </a:p>
                  </a:txBody>
                  <a:tcPr marL="6350" marR="6350" marT="635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900" b="0" i="0" u="none" strike="noStrike">
                          <a:solidFill>
                            <a:srgbClr val="363636"/>
                          </a:solidFill>
                          <a:effectLst/>
                          <a:latin typeface="Calibri" panose="020F0502020204030204" pitchFamily="34" charset="0"/>
                        </a:rPr>
                        <a:t>18</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ctr"/>
                      <a:r>
                        <a:rPr lang="en-GB" sz="900" b="0" i="0" u="none" strike="noStrike">
                          <a:solidFill>
                            <a:srgbClr val="363636"/>
                          </a:solidFill>
                          <a:effectLst/>
                          <a:latin typeface="Calibri" panose="020F0502020204030204" pitchFamily="34" charset="0"/>
                        </a:rPr>
                        <a:t>39,233</a:t>
                      </a:r>
                    </a:p>
                  </a:txBody>
                  <a:tcPr marL="6350" marR="6350" marT="635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2372983341"/>
                  </a:ext>
                </a:extLst>
              </a:tr>
              <a:tr h="266952">
                <a:tc>
                  <a:txBody>
                    <a:bodyPr/>
                    <a:lstStyle/>
                    <a:p>
                      <a:pPr algn="l" fontAlgn="ctr"/>
                      <a:r>
                        <a:rPr lang="en-GB" sz="900" b="0" i="0" u="none" strike="noStrike">
                          <a:solidFill>
                            <a:srgbClr val="363636"/>
                          </a:solidFill>
                          <a:effectLst/>
                          <a:latin typeface="Calibri" panose="020F0502020204030204" pitchFamily="34" charset="0"/>
                        </a:rPr>
                        <a:t>2019/20</a:t>
                      </a:r>
                    </a:p>
                  </a:txBody>
                  <a:tcPr marL="6350" marR="6350" marT="635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en-GB" sz="900" b="0" i="0" u="none" strike="noStrike">
                          <a:solidFill>
                            <a:srgbClr val="363636"/>
                          </a:solidFill>
                          <a:effectLst/>
                          <a:latin typeface="Calibri" panose="020F0502020204030204" pitchFamily="34" charset="0"/>
                        </a:rPr>
                        <a:t>6</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r" fontAlgn="ctr"/>
                      <a:r>
                        <a:rPr lang="en-GB" sz="900" b="0" i="0" u="none" strike="noStrike" dirty="0">
                          <a:solidFill>
                            <a:srgbClr val="363636"/>
                          </a:solidFill>
                          <a:effectLst/>
                          <a:latin typeface="Calibri" panose="020F0502020204030204" pitchFamily="34" charset="0"/>
                        </a:rPr>
                        <a:t>8,667</a:t>
                      </a:r>
                    </a:p>
                  </a:txBody>
                  <a:tcPr marL="6350" marR="6350" marT="635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80815974"/>
                  </a:ext>
                </a:extLst>
              </a:tr>
            </a:tbl>
          </a:graphicData>
        </a:graphic>
      </p:graphicFrame>
      <p:graphicFrame>
        <p:nvGraphicFramePr>
          <p:cNvPr id="15" name="Table 14"/>
          <p:cNvGraphicFramePr>
            <a:graphicFrameLocks noGrp="1"/>
          </p:cNvGraphicFramePr>
          <p:nvPr>
            <p:extLst>
              <p:ext uri="{D42A27DB-BD31-4B8C-83A1-F6EECF244321}">
                <p14:modId xmlns:p14="http://schemas.microsoft.com/office/powerpoint/2010/main" val="2171790531"/>
              </p:ext>
            </p:extLst>
          </p:nvPr>
        </p:nvGraphicFramePr>
        <p:xfrm>
          <a:off x="5698826" y="1930766"/>
          <a:ext cx="3162300" cy="2372293"/>
        </p:xfrm>
        <a:graphic>
          <a:graphicData uri="http://schemas.openxmlformats.org/drawingml/2006/table">
            <a:tbl>
              <a:tblPr/>
              <a:tblGrid>
                <a:gridCol w="2032000">
                  <a:extLst>
                    <a:ext uri="{9D8B030D-6E8A-4147-A177-3AD203B41FA5}">
                      <a16:colId xmlns:a16="http://schemas.microsoft.com/office/drawing/2014/main" val="2361144522"/>
                    </a:ext>
                  </a:extLst>
                </a:gridCol>
                <a:gridCol w="1130300">
                  <a:extLst>
                    <a:ext uri="{9D8B030D-6E8A-4147-A177-3AD203B41FA5}">
                      <a16:colId xmlns:a16="http://schemas.microsoft.com/office/drawing/2014/main" val="1073978535"/>
                    </a:ext>
                  </a:extLst>
                </a:gridCol>
              </a:tblGrid>
              <a:tr h="597465">
                <a:tc>
                  <a:txBody>
                    <a:bodyPr/>
                    <a:lstStyle/>
                    <a:p>
                      <a:pPr algn="ctr" rtl="0" fontAlgn="ctr"/>
                      <a:r>
                        <a:rPr lang="en-GB" sz="1300" b="1" i="0" u="none" strike="noStrike">
                          <a:solidFill>
                            <a:srgbClr val="FFFFFF"/>
                          </a:solidFill>
                          <a:effectLst/>
                          <a:latin typeface="Calibri" panose="020F0502020204030204" pitchFamily="34" charset="0"/>
                        </a:rPr>
                        <a:t>Fund Name</a:t>
                      </a:r>
                    </a:p>
                  </a:txBody>
                  <a:tcPr marL="6350" marR="6350" marT="635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9BD5"/>
                    </a:solidFill>
                  </a:tcPr>
                </a:tc>
                <a:tc>
                  <a:txBody>
                    <a:bodyPr/>
                    <a:lstStyle/>
                    <a:p>
                      <a:pPr algn="ctr" rtl="0" fontAlgn="ctr"/>
                      <a:r>
                        <a:rPr lang="en-GB" sz="1300" b="1" i="0" u="none" strike="noStrike">
                          <a:solidFill>
                            <a:srgbClr val="FFFFFF"/>
                          </a:solidFill>
                          <a:effectLst/>
                          <a:latin typeface="Calibri" panose="020F0502020204030204" pitchFamily="34" charset="0"/>
                        </a:rPr>
                        <a:t>Fund Balance £</a:t>
                      </a:r>
                    </a:p>
                  </a:txBody>
                  <a:tcPr marL="6350" marR="6350" marT="635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9BD5"/>
                    </a:solidFill>
                  </a:tcPr>
                </a:tc>
                <a:extLst>
                  <a:ext uri="{0D108BD9-81ED-4DB2-BD59-A6C34878D82A}">
                    <a16:rowId xmlns:a16="http://schemas.microsoft.com/office/drawing/2014/main" val="2446423381"/>
                  </a:ext>
                </a:extLst>
              </a:tr>
              <a:tr h="219657">
                <a:tc>
                  <a:txBody>
                    <a:bodyPr/>
                    <a:lstStyle/>
                    <a:p>
                      <a:pPr algn="l" fontAlgn="ctr"/>
                      <a:r>
                        <a:rPr lang="en-GB" sz="900" b="0" i="0" u="none" strike="noStrike">
                          <a:solidFill>
                            <a:srgbClr val="363636"/>
                          </a:solidFill>
                          <a:effectLst/>
                          <a:latin typeface="Calibri" panose="020F0502020204030204" pitchFamily="34" charset="0"/>
                        </a:rPr>
                        <a:t>YF16-West Endocrine Research</a:t>
                      </a:r>
                    </a:p>
                  </a:txBody>
                  <a:tcPr marL="6350" marR="6350" marT="635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r" fontAlgn="ctr"/>
                      <a:r>
                        <a:rPr lang="en-GB" sz="900" b="0" i="0" u="none" strike="noStrike">
                          <a:solidFill>
                            <a:srgbClr val="363636"/>
                          </a:solidFill>
                          <a:effectLst/>
                          <a:latin typeface="Calibri" panose="020F0502020204030204" pitchFamily="34" charset="0"/>
                        </a:rPr>
                        <a:t>909</a:t>
                      </a:r>
                    </a:p>
                  </a:txBody>
                  <a:tcPr marL="6350" marR="6350" marT="635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305384356"/>
                  </a:ext>
                </a:extLst>
              </a:tr>
              <a:tr h="219657">
                <a:tc>
                  <a:txBody>
                    <a:bodyPr/>
                    <a:lstStyle/>
                    <a:p>
                      <a:pPr algn="l" fontAlgn="ctr"/>
                      <a:r>
                        <a:rPr lang="en-GB" sz="900" b="0" i="0" u="none" strike="noStrike">
                          <a:solidFill>
                            <a:srgbClr val="363636"/>
                          </a:solidFill>
                          <a:effectLst/>
                          <a:latin typeface="Calibri" panose="020F0502020204030204" pitchFamily="34" charset="0"/>
                        </a:rPr>
                        <a:t>YG07-West Trauma Unit</a:t>
                      </a:r>
                    </a:p>
                  </a:txBody>
                  <a:tcPr marL="6350" marR="6350" marT="635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ctr"/>
                      <a:r>
                        <a:rPr lang="en-GB" sz="900" b="0" i="0" u="none" strike="noStrike">
                          <a:solidFill>
                            <a:srgbClr val="363636"/>
                          </a:solidFill>
                          <a:effectLst/>
                          <a:latin typeface="Calibri" panose="020F0502020204030204" pitchFamily="34" charset="0"/>
                        </a:rPr>
                        <a:t>232</a:t>
                      </a:r>
                    </a:p>
                  </a:txBody>
                  <a:tcPr marL="6350" marR="6350" marT="635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2013932909"/>
                  </a:ext>
                </a:extLst>
              </a:tr>
              <a:tr h="219657">
                <a:tc>
                  <a:txBody>
                    <a:bodyPr/>
                    <a:lstStyle/>
                    <a:p>
                      <a:pPr algn="l" fontAlgn="ctr"/>
                      <a:r>
                        <a:rPr lang="en-GB" sz="900" b="0" i="0" u="none" strike="noStrike">
                          <a:solidFill>
                            <a:srgbClr val="363636"/>
                          </a:solidFill>
                          <a:effectLst/>
                          <a:latin typeface="Calibri" panose="020F0502020204030204" pitchFamily="34" charset="0"/>
                        </a:rPr>
                        <a:t>YJ02-West Histo/Cytopathology</a:t>
                      </a:r>
                    </a:p>
                  </a:txBody>
                  <a:tcPr marL="6350" marR="6350" marT="635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ctr"/>
                      <a:r>
                        <a:rPr lang="en-GB" sz="900" b="0" i="0" u="none" strike="noStrike">
                          <a:solidFill>
                            <a:srgbClr val="363636"/>
                          </a:solidFill>
                          <a:effectLst/>
                          <a:latin typeface="Calibri" panose="020F0502020204030204" pitchFamily="34" charset="0"/>
                        </a:rPr>
                        <a:t>828</a:t>
                      </a:r>
                    </a:p>
                  </a:txBody>
                  <a:tcPr marL="6350" marR="6350" marT="635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3390587643"/>
                  </a:ext>
                </a:extLst>
              </a:tr>
              <a:tr h="219657">
                <a:tc>
                  <a:txBody>
                    <a:bodyPr/>
                    <a:lstStyle/>
                    <a:p>
                      <a:pPr algn="l" fontAlgn="ctr"/>
                      <a:r>
                        <a:rPr lang="en-GB" sz="900" b="0" i="0" u="none" strike="noStrike">
                          <a:solidFill>
                            <a:srgbClr val="363636"/>
                          </a:solidFill>
                          <a:effectLst/>
                          <a:latin typeface="Calibri" panose="020F0502020204030204" pitchFamily="34" charset="0"/>
                        </a:rPr>
                        <a:t>YK09-West ENT Respiratory Symposium</a:t>
                      </a:r>
                    </a:p>
                  </a:txBody>
                  <a:tcPr marL="6350" marR="6350" marT="635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ctr"/>
                      <a:r>
                        <a:rPr lang="en-GB" sz="900" b="0" i="0" u="none" strike="noStrike">
                          <a:solidFill>
                            <a:srgbClr val="363636"/>
                          </a:solidFill>
                          <a:effectLst/>
                          <a:latin typeface="Calibri" panose="020F0502020204030204" pitchFamily="34" charset="0"/>
                        </a:rPr>
                        <a:t>2,519</a:t>
                      </a:r>
                    </a:p>
                  </a:txBody>
                  <a:tcPr marL="6350" marR="6350" marT="635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889797714"/>
                  </a:ext>
                </a:extLst>
              </a:tr>
              <a:tr h="219657">
                <a:tc>
                  <a:txBody>
                    <a:bodyPr/>
                    <a:lstStyle/>
                    <a:p>
                      <a:pPr algn="l" fontAlgn="ctr"/>
                      <a:r>
                        <a:rPr lang="en-GB" sz="900" b="0" i="0" u="none" strike="noStrike">
                          <a:solidFill>
                            <a:srgbClr val="363636"/>
                          </a:solidFill>
                          <a:effectLst/>
                          <a:latin typeface="Calibri" panose="020F0502020204030204" pitchFamily="34" charset="0"/>
                        </a:rPr>
                        <a:t>YK29-West Childrens Eye</a:t>
                      </a:r>
                    </a:p>
                  </a:txBody>
                  <a:tcPr marL="6350" marR="6350" marT="635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ctr"/>
                      <a:r>
                        <a:rPr lang="en-GB" sz="900" b="0" i="0" u="none" strike="noStrike">
                          <a:solidFill>
                            <a:srgbClr val="363636"/>
                          </a:solidFill>
                          <a:effectLst/>
                          <a:latin typeface="Calibri" panose="020F0502020204030204" pitchFamily="34" charset="0"/>
                        </a:rPr>
                        <a:t>2,969</a:t>
                      </a:r>
                    </a:p>
                  </a:txBody>
                  <a:tcPr marL="6350" marR="6350" marT="635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360771202"/>
                  </a:ext>
                </a:extLst>
              </a:tr>
              <a:tr h="219657">
                <a:tc>
                  <a:txBody>
                    <a:bodyPr/>
                    <a:lstStyle/>
                    <a:p>
                      <a:pPr algn="l" fontAlgn="ctr"/>
                      <a:r>
                        <a:rPr lang="en-GB" sz="900" b="0" i="0" u="none" strike="noStrike">
                          <a:solidFill>
                            <a:srgbClr val="363636"/>
                          </a:solidFill>
                          <a:effectLst/>
                          <a:latin typeface="Calibri" panose="020F0502020204030204" pitchFamily="34" charset="0"/>
                        </a:rPr>
                        <a:t>YK31-West Eye T</a:t>
                      </a:r>
                    </a:p>
                  </a:txBody>
                  <a:tcPr marL="6350" marR="6350" marT="635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ctr"/>
                      <a:r>
                        <a:rPr lang="en-GB" sz="900" b="0" i="0" u="none" strike="noStrike">
                          <a:solidFill>
                            <a:srgbClr val="363636"/>
                          </a:solidFill>
                          <a:effectLst/>
                          <a:latin typeface="Calibri" panose="020F0502020204030204" pitchFamily="34" charset="0"/>
                        </a:rPr>
                        <a:t>990</a:t>
                      </a:r>
                    </a:p>
                  </a:txBody>
                  <a:tcPr marL="6350" marR="6350" marT="635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3307935050"/>
                  </a:ext>
                </a:extLst>
              </a:tr>
              <a:tr h="228443">
                <a:tc>
                  <a:txBody>
                    <a:bodyPr/>
                    <a:lstStyle/>
                    <a:p>
                      <a:pPr algn="l" fontAlgn="ctr"/>
                      <a:r>
                        <a:rPr lang="en-GB" sz="900" b="0" i="0" u="none" strike="noStrike">
                          <a:solidFill>
                            <a:srgbClr val="363636"/>
                          </a:solidFill>
                          <a:effectLst/>
                          <a:latin typeface="Calibri" panose="020F0502020204030204" pitchFamily="34" charset="0"/>
                        </a:rPr>
                        <a:t>YR11-Ty Einon</a:t>
                      </a:r>
                    </a:p>
                  </a:txBody>
                  <a:tcPr marL="6350" marR="6350" marT="635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r" fontAlgn="ctr"/>
                      <a:r>
                        <a:rPr lang="en-GB" sz="900" b="0" i="0" u="none" strike="noStrike">
                          <a:solidFill>
                            <a:srgbClr val="363636"/>
                          </a:solidFill>
                          <a:effectLst/>
                          <a:latin typeface="Calibri" panose="020F0502020204030204" pitchFamily="34" charset="0"/>
                        </a:rPr>
                        <a:t>220</a:t>
                      </a:r>
                    </a:p>
                  </a:txBody>
                  <a:tcPr marL="6350" marR="6350" marT="635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9886151"/>
                  </a:ext>
                </a:extLst>
              </a:tr>
              <a:tr h="228443">
                <a:tc>
                  <a:txBody>
                    <a:bodyPr/>
                    <a:lstStyle/>
                    <a:p>
                      <a:pPr algn="l" fontAlgn="ctr"/>
                      <a:r>
                        <a:rPr lang="en-GB" sz="900" b="0" i="0" u="none" strike="noStrike">
                          <a:solidFill>
                            <a:srgbClr val="363636"/>
                          </a:solidFill>
                          <a:effectLst/>
                          <a:latin typeface="Calibri" panose="020F0502020204030204" pitchFamily="34" charset="0"/>
                        </a:rPr>
                        <a:t>Total</a:t>
                      </a:r>
                    </a:p>
                  </a:txBody>
                  <a:tcPr marL="6350" marR="6350" marT="635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GB" sz="900" b="0" i="0" u="none" strike="noStrike" dirty="0">
                          <a:solidFill>
                            <a:srgbClr val="363636"/>
                          </a:solidFill>
                          <a:effectLst/>
                          <a:latin typeface="Calibri" panose="020F0502020204030204" pitchFamily="34" charset="0"/>
                        </a:rPr>
                        <a:t>8,667</a:t>
                      </a:r>
                    </a:p>
                  </a:txBody>
                  <a:tcPr marL="6350" marR="6350" marT="635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59229781"/>
                  </a:ext>
                </a:extLst>
              </a:tr>
            </a:tbl>
          </a:graphicData>
        </a:graphic>
      </p:graphicFrame>
    </p:spTree>
    <p:extLst>
      <p:ext uri="{BB962C8B-B14F-4D97-AF65-F5344CB8AC3E}">
        <p14:creationId xmlns:p14="http://schemas.microsoft.com/office/powerpoint/2010/main" val="13335762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0" y="-13697"/>
            <a:ext cx="9947684" cy="404663"/>
            <a:chOff x="79067" y="1"/>
            <a:chExt cx="9906000" cy="404663"/>
          </a:xfrm>
        </p:grpSpPr>
        <p:sp>
          <p:nvSpPr>
            <p:cNvPr id="11" name="Subtitle 2"/>
            <p:cNvSpPr txBox="1">
              <a:spLocks/>
            </p:cNvSpPr>
            <p:nvPr/>
          </p:nvSpPr>
          <p:spPr>
            <a:xfrm>
              <a:off x="79067" y="1"/>
              <a:ext cx="9906000" cy="404663"/>
            </a:xfrm>
            <a:prstGeom prst="rect">
              <a:avLst/>
            </a:prstGeom>
            <a:gradFill>
              <a:gsLst>
                <a:gs pos="0">
                  <a:srgbClr val="2D5991"/>
                </a:gs>
                <a:gs pos="74000">
                  <a:srgbClr val="2D5991"/>
                </a:gs>
                <a:gs pos="100000">
                  <a:srgbClr val="CFAC87"/>
                </a:gs>
              </a:gsLst>
              <a:lin ang="0" scaled="1"/>
            </a:gradFill>
          </p:spPr>
          <p:txBody>
            <a:bodyPr vert="horz" lIns="74295" tIns="37148" rIns="74295" bIns="37148"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cap="small" spc="244">
                  <a:solidFill>
                    <a:schemeClr val="bg1"/>
                  </a:solidFill>
                  <a:latin typeface="Verdana" panose="020B0604030504040204" pitchFamily="34" charset="0"/>
                  <a:ea typeface="Verdana" panose="020B0604030504040204" pitchFamily="34" charset="0"/>
                  <a:cs typeface="Verdana" panose="020B0604030504040204" pitchFamily="34" charset="0"/>
                </a:rPr>
                <a:t>FUND CHANGES FROM LAST REPORT TO DATE</a:t>
              </a:r>
            </a:p>
          </p:txBody>
        </p:sp>
        <p:sp>
          <p:nvSpPr>
            <p:cNvPr id="12" name="TextBox 22"/>
            <p:cNvSpPr txBox="1">
              <a:spLocks noChangeArrowheads="1"/>
            </p:cNvSpPr>
            <p:nvPr/>
          </p:nvSpPr>
          <p:spPr bwMode="auto">
            <a:xfrm>
              <a:off x="9170276" y="94610"/>
              <a:ext cx="74544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GB" altLang="en-US" sz="800" i="1" cap="small">
                  <a:latin typeface="Verdana" panose="020B0604030504040204" pitchFamily="34" charset="0"/>
                  <a:ea typeface="Verdana" panose="020B0604030504040204" pitchFamily="34" charset="0"/>
                  <a:cs typeface="Verdana" panose="020B0604030504040204" pitchFamily="34" charset="0"/>
                </a:rPr>
                <a:t>Page 12</a:t>
              </a:r>
            </a:p>
          </p:txBody>
        </p:sp>
      </p:grpSp>
      <p:sp>
        <p:nvSpPr>
          <p:cNvPr id="14" name="Rounded Rectangle 13"/>
          <p:cNvSpPr/>
          <p:nvPr/>
        </p:nvSpPr>
        <p:spPr>
          <a:xfrm>
            <a:off x="703825" y="1006066"/>
            <a:ext cx="8352928" cy="5193155"/>
          </a:xfrm>
          <a:prstGeom prst="roundRect">
            <a:avLst/>
          </a:prstGeom>
          <a:noFill/>
          <a:ln>
            <a:solidFill>
              <a:srgbClr val="2D599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GB" sz="1600" b="1">
              <a:solidFill>
                <a:schemeClr val="tx1"/>
              </a:solidFill>
            </a:endParaRPr>
          </a:p>
        </p:txBody>
      </p:sp>
      <p:sp>
        <p:nvSpPr>
          <p:cNvPr id="9" name="Rounded Rectangle 8"/>
          <p:cNvSpPr/>
          <p:nvPr/>
        </p:nvSpPr>
        <p:spPr>
          <a:xfrm>
            <a:off x="272480" y="498820"/>
            <a:ext cx="9289032" cy="409900"/>
          </a:xfrm>
          <a:prstGeom prst="roundRect">
            <a:avLst/>
          </a:prstGeom>
          <a:no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defRPr/>
            </a:pPr>
            <a:r>
              <a:rPr lang="en-GB" sz="1600" b="1" dirty="0">
                <a:solidFill>
                  <a:schemeClr val="bg2">
                    <a:lumMod val="50000"/>
                  </a:schemeClr>
                </a:solidFill>
                <a:latin typeface="Calibri" pitchFamily="34" charset="0"/>
              </a:rPr>
              <a:t>1 New Fund requested, and 3 funds have been closed from last report to 31.05.25</a:t>
            </a:r>
          </a:p>
        </p:txBody>
      </p:sp>
      <p:pic>
        <p:nvPicPr>
          <p:cNvPr id="3" name="Picture 2"/>
          <p:cNvPicPr>
            <a:picLocks noChangeAspect="1"/>
          </p:cNvPicPr>
          <p:nvPr/>
        </p:nvPicPr>
        <p:blipFill>
          <a:blip r:embed="rId3"/>
          <a:stretch>
            <a:fillRect/>
          </a:stretch>
        </p:blipFill>
        <p:spPr>
          <a:xfrm>
            <a:off x="52595" y="6253149"/>
            <a:ext cx="1733639" cy="571529"/>
          </a:xfrm>
          <a:prstGeom prst="rect">
            <a:avLst/>
          </a:prstGeom>
        </p:spPr>
      </p:pic>
      <p:pic>
        <p:nvPicPr>
          <p:cNvPr id="13" name="Picture 12"/>
          <p:cNvPicPr>
            <a:picLocks noChangeAspect="1"/>
          </p:cNvPicPr>
          <p:nvPr/>
        </p:nvPicPr>
        <p:blipFill>
          <a:blip r:embed="rId4"/>
          <a:stretch>
            <a:fillRect/>
          </a:stretch>
        </p:blipFill>
        <p:spPr>
          <a:xfrm>
            <a:off x="8841432" y="5990642"/>
            <a:ext cx="1064568" cy="804917"/>
          </a:xfrm>
          <a:prstGeom prst="rect">
            <a:avLst/>
          </a:prstGeom>
        </p:spPr>
      </p:pic>
      <p:graphicFrame>
        <p:nvGraphicFramePr>
          <p:cNvPr id="4" name="Table 3"/>
          <p:cNvGraphicFramePr>
            <a:graphicFrameLocks noGrp="1"/>
          </p:cNvGraphicFramePr>
          <p:nvPr>
            <p:extLst>
              <p:ext uri="{D42A27DB-BD31-4B8C-83A1-F6EECF244321}">
                <p14:modId xmlns:p14="http://schemas.microsoft.com/office/powerpoint/2010/main" val="4046495259"/>
              </p:ext>
            </p:extLst>
          </p:nvPr>
        </p:nvGraphicFramePr>
        <p:xfrm>
          <a:off x="1075764" y="1297642"/>
          <a:ext cx="7567799" cy="4572001"/>
        </p:xfrm>
        <a:graphic>
          <a:graphicData uri="http://schemas.openxmlformats.org/drawingml/2006/table">
            <a:tbl>
              <a:tblPr/>
              <a:tblGrid>
                <a:gridCol w="2272429">
                  <a:extLst>
                    <a:ext uri="{9D8B030D-6E8A-4147-A177-3AD203B41FA5}">
                      <a16:colId xmlns:a16="http://schemas.microsoft.com/office/drawing/2014/main" val="1667977629"/>
                    </a:ext>
                  </a:extLst>
                </a:gridCol>
                <a:gridCol w="968780">
                  <a:extLst>
                    <a:ext uri="{9D8B030D-6E8A-4147-A177-3AD203B41FA5}">
                      <a16:colId xmlns:a16="http://schemas.microsoft.com/office/drawing/2014/main" val="4055761539"/>
                    </a:ext>
                  </a:extLst>
                </a:gridCol>
                <a:gridCol w="3715224">
                  <a:extLst>
                    <a:ext uri="{9D8B030D-6E8A-4147-A177-3AD203B41FA5}">
                      <a16:colId xmlns:a16="http://schemas.microsoft.com/office/drawing/2014/main" val="261500191"/>
                    </a:ext>
                  </a:extLst>
                </a:gridCol>
                <a:gridCol w="611366">
                  <a:extLst>
                    <a:ext uri="{9D8B030D-6E8A-4147-A177-3AD203B41FA5}">
                      <a16:colId xmlns:a16="http://schemas.microsoft.com/office/drawing/2014/main" val="34780560"/>
                    </a:ext>
                  </a:extLst>
                </a:gridCol>
              </a:tblGrid>
              <a:tr h="279372">
                <a:tc>
                  <a:txBody>
                    <a:bodyPr/>
                    <a:lstStyle/>
                    <a:p>
                      <a:pPr algn="l" fontAlgn="b"/>
                      <a:r>
                        <a:rPr lang="en-GB" sz="1100" b="1" i="0" u="none" strike="noStrike" dirty="0">
                          <a:solidFill>
                            <a:srgbClr val="FFFFFF"/>
                          </a:solidFill>
                          <a:effectLst/>
                          <a:latin typeface="Calibri" panose="020F0502020204030204" pitchFamily="34" charset="0"/>
                        </a:rPr>
                        <a:t>New Funds Opened</a:t>
                      </a:r>
                    </a:p>
                  </a:txBody>
                  <a:tcPr marL="4523" marR="4523" marT="4523"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5B9BD5"/>
                    </a:solidFill>
                  </a:tcPr>
                </a:tc>
                <a:tc rowSpan="2">
                  <a:txBody>
                    <a:bodyPr/>
                    <a:lstStyle/>
                    <a:p>
                      <a:pPr algn="l" fontAlgn="ctr"/>
                      <a:r>
                        <a:rPr lang="en-GB" sz="1100" b="1" i="0" u="none" strike="noStrike">
                          <a:solidFill>
                            <a:srgbClr val="FFFFFF"/>
                          </a:solidFill>
                          <a:effectLst/>
                          <a:latin typeface="Calibri" panose="020F0502020204030204" pitchFamily="34" charset="0"/>
                        </a:rPr>
                        <a:t>Fund Number</a:t>
                      </a:r>
                    </a:p>
                  </a:txBody>
                  <a:tcPr marL="4523" marR="4523" marT="4523" marB="0" anchor="ctr">
                    <a:lnL>
                      <a:noFill/>
                    </a:lnL>
                    <a:lnR>
                      <a:noFill/>
                    </a:lnR>
                    <a:lnT w="12700" cap="flat" cmpd="sng" algn="ctr">
                      <a:solidFill>
                        <a:srgbClr val="000000"/>
                      </a:solidFill>
                      <a:prstDash val="solid"/>
                      <a:round/>
                      <a:headEnd type="none" w="med" len="med"/>
                      <a:tailEnd type="none" w="med" len="med"/>
                    </a:lnT>
                    <a:lnB>
                      <a:noFill/>
                    </a:lnB>
                    <a:solidFill>
                      <a:srgbClr val="5B9BD5"/>
                    </a:solidFill>
                  </a:tcPr>
                </a:tc>
                <a:tc rowSpan="2">
                  <a:txBody>
                    <a:bodyPr/>
                    <a:lstStyle/>
                    <a:p>
                      <a:pPr algn="ctr" fontAlgn="ctr"/>
                      <a:r>
                        <a:rPr lang="en-GB" sz="1100" b="1" i="0" u="none" strike="noStrike" dirty="0">
                          <a:solidFill>
                            <a:srgbClr val="FFFFFF"/>
                          </a:solidFill>
                          <a:effectLst/>
                          <a:latin typeface="Calibri" panose="020F0502020204030204" pitchFamily="34" charset="0"/>
                        </a:rPr>
                        <a:t>Reason</a:t>
                      </a:r>
                    </a:p>
                  </a:txBody>
                  <a:tcPr marL="4523" marR="4523" marT="4523" marB="0" anchor="ctr">
                    <a:lnL>
                      <a:noFill/>
                    </a:lnL>
                    <a:lnR>
                      <a:noFill/>
                    </a:lnR>
                    <a:lnT w="12700" cap="flat" cmpd="sng" algn="ctr">
                      <a:solidFill>
                        <a:srgbClr val="000000"/>
                      </a:solidFill>
                      <a:prstDash val="solid"/>
                      <a:round/>
                      <a:headEnd type="none" w="med" len="med"/>
                      <a:tailEnd type="none" w="med" len="med"/>
                    </a:lnT>
                    <a:lnB>
                      <a:noFill/>
                    </a:lnB>
                    <a:solidFill>
                      <a:srgbClr val="5B9BD5"/>
                    </a:solidFill>
                  </a:tcPr>
                </a:tc>
                <a:tc rowSpan="2">
                  <a:txBody>
                    <a:bodyPr/>
                    <a:lstStyle/>
                    <a:p>
                      <a:pPr algn="l" fontAlgn="ctr"/>
                      <a:r>
                        <a:rPr lang="en-GB" sz="1100" b="1" i="0" u="none" strike="noStrike">
                          <a:solidFill>
                            <a:srgbClr val="FFFFFF"/>
                          </a:solidFill>
                          <a:effectLst/>
                          <a:latin typeface="Calibri" panose="020F0502020204030204" pitchFamily="34" charset="0"/>
                        </a:rPr>
                        <a:t>Date</a:t>
                      </a:r>
                    </a:p>
                  </a:txBody>
                  <a:tcPr marL="4523" marR="4523" marT="4523"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5B9BD5"/>
                    </a:solidFill>
                  </a:tcPr>
                </a:tc>
                <a:extLst>
                  <a:ext uri="{0D108BD9-81ED-4DB2-BD59-A6C34878D82A}">
                    <a16:rowId xmlns:a16="http://schemas.microsoft.com/office/drawing/2014/main" val="3753483775"/>
                  </a:ext>
                </a:extLst>
              </a:tr>
              <a:tr h="279372">
                <a:tc>
                  <a:txBody>
                    <a:bodyPr/>
                    <a:lstStyle/>
                    <a:p>
                      <a:pPr algn="l" fontAlgn="b"/>
                      <a:r>
                        <a:rPr lang="en-GB" sz="1100" b="1" i="0" u="none" strike="noStrike">
                          <a:solidFill>
                            <a:srgbClr val="FFFFFF"/>
                          </a:solidFill>
                          <a:effectLst/>
                          <a:latin typeface="Calibri" panose="020F0502020204030204" pitchFamily="34" charset="0"/>
                        </a:rPr>
                        <a:t>Fund Name</a:t>
                      </a:r>
                    </a:p>
                  </a:txBody>
                  <a:tcPr marL="4523" marR="4523" marT="4523" marB="0" anchor="b">
                    <a:lnL w="12700" cap="flat" cmpd="sng" algn="ctr">
                      <a:solidFill>
                        <a:srgbClr val="000000"/>
                      </a:solidFill>
                      <a:prstDash val="solid"/>
                      <a:round/>
                      <a:headEnd type="none" w="med" len="med"/>
                      <a:tailEnd type="none" w="med" len="med"/>
                    </a:lnL>
                    <a:lnR>
                      <a:noFill/>
                    </a:lnR>
                    <a:lnT>
                      <a:noFill/>
                    </a:lnT>
                    <a:lnB>
                      <a:noFill/>
                    </a:lnB>
                    <a:solidFill>
                      <a:srgbClr val="5B9BD5"/>
                    </a:solidFill>
                  </a:tcPr>
                </a:tc>
                <a:tc vMerge="1">
                  <a:txBody>
                    <a:bodyPr/>
                    <a:lstStyle/>
                    <a:p>
                      <a:endParaRPr lang="en-GB"/>
                    </a:p>
                  </a:txBody>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2841845539"/>
                  </a:ext>
                </a:extLst>
              </a:tr>
              <a:tr h="1173360">
                <a:tc>
                  <a:txBody>
                    <a:bodyPr/>
                    <a:lstStyle/>
                    <a:p>
                      <a:pPr algn="l" fontAlgn="b"/>
                      <a:r>
                        <a:rPr lang="en-GB" sz="1100" b="0" i="0" u="none" strike="noStrike">
                          <a:solidFill>
                            <a:srgbClr val="000000"/>
                          </a:solidFill>
                          <a:effectLst/>
                          <a:latin typeface="Calibri" panose="020F0502020204030204" pitchFamily="34" charset="0"/>
                        </a:rPr>
                        <a:t>Children's Centre Therapy Garden</a:t>
                      </a:r>
                    </a:p>
                  </a:txBody>
                  <a:tcPr marL="4523" marR="4523" marT="4523"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en-GB" sz="1100" b="0" i="0" u="none" strike="noStrike">
                          <a:solidFill>
                            <a:srgbClr val="000000"/>
                          </a:solidFill>
                          <a:effectLst/>
                          <a:latin typeface="Calibri" panose="020F0502020204030204" pitchFamily="34" charset="0"/>
                        </a:rPr>
                        <a:t>TBC</a:t>
                      </a:r>
                    </a:p>
                  </a:txBody>
                  <a:tcPr marL="4523" marR="4523" marT="4523" marB="0" anchor="b">
                    <a:lnL>
                      <a:noFill/>
                    </a:lnL>
                    <a:lnR>
                      <a:noFill/>
                    </a:lnR>
                    <a:lnT>
                      <a:noFill/>
                    </a:lnT>
                    <a:lnB>
                      <a:noFill/>
                    </a:lnB>
                  </a:tcPr>
                </a:tc>
                <a:tc>
                  <a:txBody>
                    <a:bodyPr/>
                    <a:lstStyle/>
                    <a:p>
                      <a:pPr algn="l" fontAlgn="b"/>
                      <a:r>
                        <a:rPr lang="en-GB" sz="1100" b="0" i="0" u="none" strike="noStrike">
                          <a:solidFill>
                            <a:srgbClr val="000000"/>
                          </a:solidFill>
                          <a:effectLst/>
                          <a:latin typeface="Calibri" panose="020F0502020204030204" pitchFamily="34" charset="0"/>
                        </a:rPr>
                        <a:t>An appeal to renovate the garden space at the back of the children’s centre to benefit Children’s Therapy and CAMHS.  This is a shared space between the two teams. It is planned for this to be a temporary fund, once the appeal is over and the monies utilised, it will be closed.  The maintenance being taken over by YN35 &amp; YR50 </a:t>
                      </a:r>
                    </a:p>
                  </a:txBody>
                  <a:tcPr marL="4523" marR="4523" marT="4523" marB="0" anchor="b">
                    <a:lnL>
                      <a:noFill/>
                    </a:lnL>
                    <a:lnR>
                      <a:noFill/>
                    </a:lnR>
                    <a:lnT>
                      <a:noFill/>
                    </a:lnT>
                    <a:lnB>
                      <a:noFill/>
                    </a:lnB>
                  </a:tcPr>
                </a:tc>
                <a:tc>
                  <a:txBody>
                    <a:bodyPr/>
                    <a:lstStyle/>
                    <a:p>
                      <a:pPr algn="l" fontAlgn="b"/>
                      <a:r>
                        <a:rPr lang="en-GB" sz="1100" b="0" i="0" u="none" strike="noStrike">
                          <a:solidFill>
                            <a:srgbClr val="000000"/>
                          </a:solidFill>
                          <a:effectLst/>
                          <a:latin typeface="Calibri" panose="020F0502020204030204" pitchFamily="34" charset="0"/>
                        </a:rPr>
                        <a:t> </a:t>
                      </a:r>
                    </a:p>
                  </a:txBody>
                  <a:tcPr marL="4523" marR="4523" marT="4523" marB="0" anchor="b">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138453560"/>
                  </a:ext>
                </a:extLst>
              </a:tr>
              <a:tr h="183453">
                <a:tc>
                  <a:txBody>
                    <a:bodyPr/>
                    <a:lstStyle/>
                    <a:p>
                      <a:pPr algn="l" fontAlgn="b"/>
                      <a:r>
                        <a:rPr lang="en-GB" sz="800" b="0" i="0" u="none" strike="noStrike">
                          <a:solidFill>
                            <a:srgbClr val="000000"/>
                          </a:solidFill>
                          <a:effectLst/>
                          <a:latin typeface="Calibri" panose="020F0502020204030204" pitchFamily="34" charset="0"/>
                        </a:rPr>
                        <a:t> </a:t>
                      </a:r>
                    </a:p>
                  </a:txBody>
                  <a:tcPr marL="4523" marR="4523" marT="4523"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 </a:t>
                      </a:r>
                    </a:p>
                  </a:txBody>
                  <a:tcPr marL="4523" marR="4523" marT="4523"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 </a:t>
                      </a:r>
                    </a:p>
                  </a:txBody>
                  <a:tcPr marL="4523" marR="4523" marT="4523"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 </a:t>
                      </a:r>
                    </a:p>
                  </a:txBody>
                  <a:tcPr marL="4523" marR="4523" marT="4523"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9470588"/>
                  </a:ext>
                </a:extLst>
              </a:tr>
              <a:tr h="375112">
                <a:tc>
                  <a:txBody>
                    <a:bodyPr/>
                    <a:lstStyle/>
                    <a:p>
                      <a:pPr algn="l" fontAlgn="b"/>
                      <a:r>
                        <a:rPr lang="en-GB" sz="1100" b="1" i="0" u="none" strike="noStrike">
                          <a:solidFill>
                            <a:srgbClr val="FFFFFF"/>
                          </a:solidFill>
                          <a:effectLst/>
                          <a:latin typeface="Calibri" panose="020F0502020204030204" pitchFamily="34" charset="0"/>
                        </a:rPr>
                        <a:t>Closed Funds</a:t>
                      </a:r>
                    </a:p>
                  </a:txBody>
                  <a:tcPr marL="4523" marR="4523" marT="4523"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5B9BD5"/>
                    </a:solidFill>
                  </a:tcPr>
                </a:tc>
                <a:tc>
                  <a:txBody>
                    <a:bodyPr/>
                    <a:lstStyle/>
                    <a:p>
                      <a:pPr algn="l" fontAlgn="b"/>
                      <a:r>
                        <a:rPr lang="en-GB" sz="1100" b="0" i="0" u="none" strike="noStrike">
                          <a:solidFill>
                            <a:srgbClr val="FFFFFF"/>
                          </a:solidFill>
                          <a:effectLst/>
                          <a:latin typeface="Calibri" panose="020F0502020204030204" pitchFamily="34" charset="0"/>
                        </a:rPr>
                        <a:t>Fund Number</a:t>
                      </a:r>
                    </a:p>
                  </a:txBody>
                  <a:tcPr marL="4523" marR="4523" marT="4523" marB="0" anchor="b">
                    <a:lnL>
                      <a:noFill/>
                    </a:lnL>
                    <a:lnR>
                      <a:noFill/>
                    </a:lnR>
                    <a:lnT w="12700" cap="flat" cmpd="sng" algn="ctr">
                      <a:solidFill>
                        <a:srgbClr val="000000"/>
                      </a:solidFill>
                      <a:prstDash val="solid"/>
                      <a:round/>
                      <a:headEnd type="none" w="med" len="med"/>
                      <a:tailEnd type="none" w="med" len="med"/>
                    </a:lnT>
                    <a:lnB>
                      <a:noFill/>
                    </a:lnB>
                    <a:solidFill>
                      <a:srgbClr val="5B9BD5"/>
                    </a:solidFill>
                  </a:tcPr>
                </a:tc>
                <a:tc>
                  <a:txBody>
                    <a:bodyPr/>
                    <a:lstStyle/>
                    <a:p>
                      <a:pPr algn="ctr" fontAlgn="b"/>
                      <a:r>
                        <a:rPr lang="en-GB" sz="1100" b="0" i="0" u="none" strike="noStrike">
                          <a:solidFill>
                            <a:srgbClr val="FFFFFF"/>
                          </a:solidFill>
                          <a:effectLst/>
                          <a:latin typeface="Calibri" panose="020F0502020204030204" pitchFamily="34" charset="0"/>
                        </a:rPr>
                        <a:t>Reason</a:t>
                      </a:r>
                    </a:p>
                  </a:txBody>
                  <a:tcPr marL="4523" marR="4523" marT="4523" marB="0" anchor="b">
                    <a:lnL>
                      <a:noFill/>
                    </a:lnL>
                    <a:lnR>
                      <a:noFill/>
                    </a:lnR>
                    <a:lnT w="12700" cap="flat" cmpd="sng" algn="ctr">
                      <a:solidFill>
                        <a:srgbClr val="000000"/>
                      </a:solidFill>
                      <a:prstDash val="solid"/>
                      <a:round/>
                      <a:headEnd type="none" w="med" len="med"/>
                      <a:tailEnd type="none" w="med" len="med"/>
                    </a:lnT>
                    <a:lnB>
                      <a:noFill/>
                    </a:lnB>
                    <a:solidFill>
                      <a:srgbClr val="5B9BD5"/>
                    </a:solidFill>
                  </a:tcPr>
                </a:tc>
                <a:tc>
                  <a:txBody>
                    <a:bodyPr/>
                    <a:lstStyle/>
                    <a:p>
                      <a:pPr algn="l" fontAlgn="b"/>
                      <a:r>
                        <a:rPr lang="en-GB" sz="1100" b="0" i="0" u="none" strike="noStrike">
                          <a:solidFill>
                            <a:srgbClr val="FFFFFF"/>
                          </a:solidFill>
                          <a:effectLst/>
                          <a:latin typeface="Calibri" panose="020F0502020204030204" pitchFamily="34" charset="0"/>
                        </a:rPr>
                        <a:t>Date</a:t>
                      </a:r>
                    </a:p>
                  </a:txBody>
                  <a:tcPr marL="4523" marR="4523" marT="4523"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5B9BD5"/>
                    </a:solidFill>
                  </a:tcPr>
                </a:tc>
                <a:extLst>
                  <a:ext uri="{0D108BD9-81ED-4DB2-BD59-A6C34878D82A}">
                    <a16:rowId xmlns:a16="http://schemas.microsoft.com/office/drawing/2014/main" val="2097330927"/>
                  </a:ext>
                </a:extLst>
              </a:tr>
              <a:tr h="195559">
                <a:tc>
                  <a:txBody>
                    <a:bodyPr/>
                    <a:lstStyle/>
                    <a:p>
                      <a:pPr algn="l" fontAlgn="b"/>
                      <a:r>
                        <a:rPr lang="en-GB" sz="1100" b="0" i="0" u="none" strike="noStrike">
                          <a:solidFill>
                            <a:srgbClr val="000000"/>
                          </a:solidFill>
                          <a:effectLst/>
                          <a:latin typeface="Calibri" panose="020F0502020204030204" pitchFamily="34" charset="0"/>
                        </a:rPr>
                        <a:t>Kevin Blakeman Fund</a:t>
                      </a:r>
                    </a:p>
                  </a:txBody>
                  <a:tcPr marL="4523" marR="4523" marT="4523"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en-GB" sz="1100" b="0" i="0" u="none" strike="noStrike">
                          <a:solidFill>
                            <a:srgbClr val="000000"/>
                          </a:solidFill>
                          <a:effectLst/>
                          <a:latin typeface="Calibri" panose="020F0502020204030204" pitchFamily="34" charset="0"/>
                        </a:rPr>
                        <a:t>YB16</a:t>
                      </a:r>
                    </a:p>
                  </a:txBody>
                  <a:tcPr marL="4523" marR="4523" marT="4523" marB="0" anchor="b">
                    <a:lnL>
                      <a:noFill/>
                    </a:lnL>
                    <a:lnR>
                      <a:noFill/>
                    </a:lnR>
                    <a:lnT>
                      <a:noFill/>
                    </a:lnT>
                    <a:lnB>
                      <a:noFill/>
                    </a:lnB>
                  </a:tcPr>
                </a:tc>
                <a:tc>
                  <a:txBody>
                    <a:bodyPr/>
                    <a:lstStyle/>
                    <a:p>
                      <a:pPr algn="l" fontAlgn="b"/>
                      <a:r>
                        <a:rPr lang="en-GB" sz="1100" b="0" i="0" u="none" strike="noStrike">
                          <a:solidFill>
                            <a:srgbClr val="000000"/>
                          </a:solidFill>
                          <a:effectLst/>
                          <a:latin typeface="Calibri" panose="020F0502020204030204" pitchFamily="34" charset="0"/>
                        </a:rPr>
                        <a:t>Fund has been utilised and is no longer required</a:t>
                      </a:r>
                    </a:p>
                  </a:txBody>
                  <a:tcPr marL="4523" marR="4523" marT="4523" marB="0" anchor="b">
                    <a:lnL>
                      <a:noFill/>
                    </a:lnL>
                    <a:lnR>
                      <a:noFill/>
                    </a:lnR>
                    <a:lnT>
                      <a:noFill/>
                    </a:lnT>
                    <a:lnB>
                      <a:noFill/>
                    </a:lnB>
                  </a:tcPr>
                </a:tc>
                <a:tc>
                  <a:txBody>
                    <a:bodyPr/>
                    <a:lstStyle/>
                    <a:p>
                      <a:pPr algn="l" fontAlgn="b"/>
                      <a:r>
                        <a:rPr lang="en-GB" sz="1100" b="0" i="0" u="none" strike="noStrike">
                          <a:solidFill>
                            <a:srgbClr val="000000"/>
                          </a:solidFill>
                          <a:effectLst/>
                          <a:latin typeface="Calibri" panose="020F0502020204030204" pitchFamily="34" charset="0"/>
                        </a:rPr>
                        <a:t>07.03.25</a:t>
                      </a:r>
                    </a:p>
                  </a:txBody>
                  <a:tcPr marL="4523" marR="4523" marT="4523" marB="0" anchor="b">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2683940596"/>
                  </a:ext>
                </a:extLst>
              </a:tr>
              <a:tr h="586680">
                <a:tc>
                  <a:txBody>
                    <a:bodyPr/>
                    <a:lstStyle/>
                    <a:p>
                      <a:pPr algn="l" fontAlgn="b"/>
                      <a:r>
                        <a:rPr lang="en-GB" sz="1100" b="0" i="0" u="none" strike="noStrike">
                          <a:solidFill>
                            <a:srgbClr val="000000"/>
                          </a:solidFill>
                          <a:effectLst/>
                          <a:latin typeface="Calibri" panose="020F0502020204030204" pitchFamily="34" charset="0"/>
                        </a:rPr>
                        <a:t>NHSCT - Development Grant (rest) </a:t>
                      </a:r>
                    </a:p>
                  </a:txBody>
                  <a:tcPr marL="4523" marR="4523" marT="4523"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en-GB" sz="1100" b="0" i="0" u="none" strike="noStrike">
                          <a:solidFill>
                            <a:srgbClr val="000000"/>
                          </a:solidFill>
                          <a:effectLst/>
                          <a:latin typeface="Calibri" panose="020F0502020204030204" pitchFamily="34" charset="0"/>
                        </a:rPr>
                        <a:t>Y659</a:t>
                      </a:r>
                    </a:p>
                  </a:txBody>
                  <a:tcPr marL="4523" marR="4523" marT="4523" marB="0" anchor="b">
                    <a:lnL>
                      <a:noFill/>
                    </a:lnL>
                    <a:lnR>
                      <a:noFill/>
                    </a:lnR>
                    <a:lnT>
                      <a:noFill/>
                    </a:lnT>
                    <a:lnB>
                      <a:noFill/>
                    </a:lnB>
                  </a:tcPr>
                </a:tc>
                <a:tc>
                  <a:txBody>
                    <a:bodyPr/>
                    <a:lstStyle/>
                    <a:p>
                      <a:pPr algn="l" fontAlgn="b"/>
                      <a:r>
                        <a:rPr lang="en-GB" sz="1100" b="0" i="0" u="none" strike="noStrike">
                          <a:solidFill>
                            <a:srgbClr val="000000"/>
                          </a:solidFill>
                          <a:effectLst/>
                          <a:latin typeface="Calibri" panose="020F0502020204030204" pitchFamily="34" charset="0"/>
                        </a:rPr>
                        <a:t>Fund was created to receive an NHSCT Grant which has now been fully utilised, and is therefore no longer required </a:t>
                      </a:r>
                    </a:p>
                  </a:txBody>
                  <a:tcPr marL="4523" marR="4523" marT="4523" marB="0" anchor="b">
                    <a:lnL>
                      <a:noFill/>
                    </a:lnL>
                    <a:lnR>
                      <a:noFill/>
                    </a:lnR>
                    <a:lnT>
                      <a:noFill/>
                    </a:lnT>
                    <a:lnB>
                      <a:noFill/>
                    </a:lnB>
                  </a:tcPr>
                </a:tc>
                <a:tc>
                  <a:txBody>
                    <a:bodyPr/>
                    <a:lstStyle/>
                    <a:p>
                      <a:pPr algn="l" fontAlgn="b"/>
                      <a:r>
                        <a:rPr lang="en-GB" sz="1100" b="0" i="0" u="none" strike="noStrike">
                          <a:solidFill>
                            <a:srgbClr val="000000"/>
                          </a:solidFill>
                          <a:effectLst/>
                          <a:latin typeface="Calibri" panose="020F0502020204030204" pitchFamily="34" charset="0"/>
                        </a:rPr>
                        <a:t>08.05.25</a:t>
                      </a:r>
                    </a:p>
                  </a:txBody>
                  <a:tcPr marL="4523" marR="4523" marT="4523" marB="0" anchor="b">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2118176176"/>
                  </a:ext>
                </a:extLst>
              </a:tr>
              <a:tr h="586680">
                <a:tc>
                  <a:txBody>
                    <a:bodyPr/>
                    <a:lstStyle/>
                    <a:p>
                      <a:pPr algn="l" fontAlgn="b"/>
                      <a:r>
                        <a:rPr lang="en-GB" sz="1100" b="0" i="0" u="none" strike="noStrike">
                          <a:solidFill>
                            <a:srgbClr val="000000"/>
                          </a:solidFill>
                          <a:effectLst/>
                          <a:latin typeface="Calibri" panose="020F0502020204030204" pitchFamily="34" charset="0"/>
                        </a:rPr>
                        <a:t>Arthroplasty Educational Support Fund </a:t>
                      </a:r>
                    </a:p>
                  </a:txBody>
                  <a:tcPr marL="4523" marR="4523" marT="4523"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en-GB" sz="1100" b="0" i="0" u="none" strike="noStrike">
                          <a:solidFill>
                            <a:srgbClr val="000000"/>
                          </a:solidFill>
                          <a:effectLst/>
                          <a:latin typeface="Calibri" panose="020F0502020204030204" pitchFamily="34" charset="0"/>
                        </a:rPr>
                        <a:t>YG19</a:t>
                      </a:r>
                    </a:p>
                  </a:txBody>
                  <a:tcPr marL="4523" marR="4523" marT="4523" marB="0" anchor="b">
                    <a:lnL>
                      <a:noFill/>
                    </a:lnL>
                    <a:lnR>
                      <a:noFill/>
                    </a:lnR>
                    <a:lnT>
                      <a:noFill/>
                    </a:lnT>
                    <a:lnB>
                      <a:noFill/>
                    </a:lnB>
                  </a:tcPr>
                </a:tc>
                <a:tc>
                  <a:txBody>
                    <a:bodyPr/>
                    <a:lstStyle/>
                    <a:p>
                      <a:pPr algn="l" fontAlgn="b"/>
                      <a:r>
                        <a:rPr lang="en-GB" sz="1100" b="0" i="0" u="none" strike="noStrike">
                          <a:solidFill>
                            <a:srgbClr val="000000"/>
                          </a:solidFill>
                          <a:effectLst/>
                          <a:latin typeface="Calibri" panose="020F0502020204030204" pitchFamily="34" charset="0"/>
                        </a:rPr>
                        <a:t>Fund had been utilised with the residual £2.11 being transferred to another Arthoplasty fund.  This fund could then be closed as part of fund rationalisation</a:t>
                      </a:r>
                    </a:p>
                  </a:txBody>
                  <a:tcPr marL="4523" marR="4523" marT="4523" marB="0" anchor="b">
                    <a:lnL>
                      <a:noFill/>
                    </a:lnL>
                    <a:lnR>
                      <a:noFill/>
                    </a:lnR>
                    <a:lnT>
                      <a:noFill/>
                    </a:lnT>
                    <a:lnB>
                      <a:noFill/>
                    </a:lnB>
                  </a:tcPr>
                </a:tc>
                <a:tc>
                  <a:txBody>
                    <a:bodyPr/>
                    <a:lstStyle/>
                    <a:p>
                      <a:pPr algn="l" fontAlgn="b"/>
                      <a:r>
                        <a:rPr lang="en-GB" sz="1100" b="0" i="0" u="none" strike="noStrike">
                          <a:solidFill>
                            <a:srgbClr val="000000"/>
                          </a:solidFill>
                          <a:effectLst/>
                          <a:latin typeface="Calibri" panose="020F0502020204030204" pitchFamily="34" charset="0"/>
                        </a:rPr>
                        <a:t>09.05.25</a:t>
                      </a:r>
                    </a:p>
                  </a:txBody>
                  <a:tcPr marL="4523" marR="4523" marT="4523" marB="0" anchor="b">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569895454"/>
                  </a:ext>
                </a:extLst>
              </a:tr>
              <a:tr h="586680">
                <a:tc>
                  <a:txBody>
                    <a:bodyPr/>
                    <a:lstStyle/>
                    <a:p>
                      <a:pPr algn="l" fontAlgn="b"/>
                      <a:r>
                        <a:rPr lang="en-GB" sz="1100" b="0" i="0" u="none" strike="noStrike" dirty="0">
                          <a:solidFill>
                            <a:srgbClr val="000000"/>
                          </a:solidFill>
                          <a:effectLst/>
                          <a:latin typeface="Calibri" panose="020F0502020204030204" pitchFamily="34" charset="0"/>
                        </a:rPr>
                        <a:t>West ENT STB </a:t>
                      </a:r>
                    </a:p>
                  </a:txBody>
                  <a:tcPr marL="4523" marR="4523" marT="4523"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en-GB" sz="1100" b="0" i="0" u="none" strike="noStrike">
                          <a:solidFill>
                            <a:srgbClr val="000000"/>
                          </a:solidFill>
                          <a:effectLst/>
                          <a:latin typeface="Calibri" panose="020F0502020204030204" pitchFamily="34" charset="0"/>
                        </a:rPr>
                        <a:t>YK10</a:t>
                      </a:r>
                    </a:p>
                  </a:txBody>
                  <a:tcPr marL="4523" marR="4523" marT="4523" marB="0" anchor="b">
                    <a:lnL>
                      <a:noFill/>
                    </a:lnL>
                    <a:lnR>
                      <a:noFill/>
                    </a:lnR>
                    <a:lnT>
                      <a:noFill/>
                    </a:lnT>
                    <a:lnB>
                      <a:noFill/>
                    </a:lnB>
                  </a:tcPr>
                </a:tc>
                <a:tc>
                  <a:txBody>
                    <a:bodyPr/>
                    <a:lstStyle/>
                    <a:p>
                      <a:pPr algn="l" fontAlgn="b"/>
                      <a:r>
                        <a:rPr lang="en-GB" sz="1100" b="0" i="0" u="none" strike="noStrike">
                          <a:solidFill>
                            <a:srgbClr val="000000"/>
                          </a:solidFill>
                          <a:effectLst/>
                          <a:latin typeface="Calibri" panose="020F0502020204030204" pitchFamily="34" charset="0"/>
                        </a:rPr>
                        <a:t>As part of fund rationalisation and to contribute towards the purchase of educational equipment, to transfer the balance of YK10 to YK07 and then close YK10 </a:t>
                      </a:r>
                    </a:p>
                  </a:txBody>
                  <a:tcPr marL="4523" marR="4523" marT="4523" marB="0" anchor="b">
                    <a:lnL>
                      <a:noFill/>
                    </a:lnL>
                    <a:lnR>
                      <a:noFill/>
                    </a:lnR>
                    <a:lnT>
                      <a:noFill/>
                    </a:lnT>
                    <a:lnB>
                      <a:noFill/>
                    </a:lnB>
                  </a:tcPr>
                </a:tc>
                <a:tc>
                  <a:txBody>
                    <a:bodyPr/>
                    <a:lstStyle/>
                    <a:p>
                      <a:pPr algn="l" fontAlgn="b"/>
                      <a:r>
                        <a:rPr lang="en-GB" sz="1100" b="0" i="0" u="none" strike="noStrike">
                          <a:solidFill>
                            <a:srgbClr val="000000"/>
                          </a:solidFill>
                          <a:effectLst/>
                          <a:latin typeface="Calibri" panose="020F0502020204030204" pitchFamily="34" charset="0"/>
                        </a:rPr>
                        <a:t>19.05.25</a:t>
                      </a:r>
                    </a:p>
                  </a:txBody>
                  <a:tcPr marL="4523" marR="4523" marT="4523" marB="0" anchor="b">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609112044"/>
                  </a:ext>
                </a:extLst>
              </a:tr>
              <a:tr h="195559">
                <a:tc>
                  <a:txBody>
                    <a:bodyPr/>
                    <a:lstStyle/>
                    <a:p>
                      <a:pPr algn="l" fontAlgn="b"/>
                      <a:r>
                        <a:rPr lang="en-GB" sz="1100" b="0" i="0" u="none" strike="noStrike">
                          <a:solidFill>
                            <a:srgbClr val="000000"/>
                          </a:solidFill>
                          <a:effectLst/>
                          <a:latin typeface="Calibri" panose="020F0502020204030204" pitchFamily="34" charset="0"/>
                        </a:rPr>
                        <a:t> </a:t>
                      </a:r>
                    </a:p>
                  </a:txBody>
                  <a:tcPr marL="4523" marR="4523" marT="4523"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4523" marR="4523" marT="4523" marB="0" anchor="b">
                    <a:lnL>
                      <a:noFill/>
                    </a:lnL>
                    <a:lnR>
                      <a:noFill/>
                    </a:lnR>
                    <a:lnT>
                      <a:noFill/>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4523" marR="4523" marT="4523" marB="0" anchor="b">
                    <a:lnL>
                      <a:noFill/>
                    </a:lnL>
                    <a:lnR>
                      <a:noFill/>
                    </a:lnR>
                    <a:lnT>
                      <a:noFill/>
                    </a:lnT>
                    <a:lnB>
                      <a:noFill/>
                    </a:lnB>
                  </a:tcPr>
                </a:tc>
                <a:tc>
                  <a:txBody>
                    <a:bodyPr/>
                    <a:lstStyle/>
                    <a:p>
                      <a:pPr algn="l" fontAlgn="b"/>
                      <a:r>
                        <a:rPr lang="en-GB" sz="1100" b="0" i="0" u="none" strike="noStrike">
                          <a:solidFill>
                            <a:srgbClr val="000000"/>
                          </a:solidFill>
                          <a:effectLst/>
                          <a:latin typeface="Calibri" panose="020F0502020204030204" pitchFamily="34" charset="0"/>
                        </a:rPr>
                        <a:t> </a:t>
                      </a:r>
                    </a:p>
                  </a:txBody>
                  <a:tcPr marL="4523" marR="4523" marT="4523" marB="0" anchor="b">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4006037896"/>
                  </a:ext>
                </a:extLst>
              </a:tr>
              <a:tr h="130174">
                <a:tc>
                  <a:txBody>
                    <a:bodyPr/>
                    <a:lstStyle/>
                    <a:p>
                      <a:pPr algn="l" fontAlgn="b"/>
                      <a:r>
                        <a:rPr lang="en-GB" sz="800" b="0" i="0" u="none" strike="noStrike">
                          <a:solidFill>
                            <a:srgbClr val="000000"/>
                          </a:solidFill>
                          <a:effectLst/>
                          <a:latin typeface="Calibri" panose="020F0502020204030204" pitchFamily="34" charset="0"/>
                        </a:rPr>
                        <a:t> </a:t>
                      </a:r>
                    </a:p>
                  </a:txBody>
                  <a:tcPr marL="4523" marR="4523" marT="4523"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l" fontAlgn="b"/>
                      <a:r>
                        <a:rPr lang="en-GB" sz="800" b="0" i="0" u="none" strike="noStrike">
                          <a:solidFill>
                            <a:srgbClr val="000000"/>
                          </a:solidFill>
                          <a:effectLst/>
                          <a:latin typeface="Calibri" panose="020F0502020204030204" pitchFamily="34" charset="0"/>
                        </a:rPr>
                        <a:t> </a:t>
                      </a:r>
                    </a:p>
                  </a:txBody>
                  <a:tcPr marL="4523" marR="4523" marT="4523"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r>
                        <a:rPr lang="en-GB" sz="800" b="0" i="0" u="none" strike="noStrike">
                          <a:solidFill>
                            <a:srgbClr val="000000"/>
                          </a:solidFill>
                          <a:effectLst/>
                          <a:latin typeface="Calibri" panose="020F0502020204030204" pitchFamily="34" charset="0"/>
                        </a:rPr>
                        <a:t> </a:t>
                      </a:r>
                    </a:p>
                  </a:txBody>
                  <a:tcPr marL="4523" marR="4523" marT="4523"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r>
                        <a:rPr lang="en-GB" sz="800" b="0" i="0" u="none" strike="noStrike" dirty="0">
                          <a:solidFill>
                            <a:srgbClr val="000000"/>
                          </a:solidFill>
                          <a:effectLst/>
                          <a:latin typeface="Calibri" panose="020F0502020204030204" pitchFamily="34" charset="0"/>
                        </a:rPr>
                        <a:t> </a:t>
                      </a:r>
                    </a:p>
                  </a:txBody>
                  <a:tcPr marL="4523" marR="4523" marT="4523"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94512491"/>
                  </a:ext>
                </a:extLst>
              </a:tr>
            </a:tbl>
          </a:graphicData>
        </a:graphic>
      </p:graphicFrame>
    </p:spTree>
    <p:extLst>
      <p:ext uri="{BB962C8B-B14F-4D97-AF65-F5344CB8AC3E}">
        <p14:creationId xmlns:p14="http://schemas.microsoft.com/office/powerpoint/2010/main" val="7809336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ounded Rectangle 13"/>
          <p:cNvSpPr/>
          <p:nvPr/>
        </p:nvSpPr>
        <p:spPr>
          <a:xfrm>
            <a:off x="416496" y="1651059"/>
            <a:ext cx="9217024" cy="4428262"/>
          </a:xfrm>
          <a:prstGeom prst="roundRect">
            <a:avLst/>
          </a:prstGeom>
          <a:noFill/>
          <a:ln>
            <a:solidFill>
              <a:srgbClr val="2D599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GB" sz="1600" b="1">
              <a:solidFill>
                <a:schemeClr val="tx1"/>
              </a:solidFill>
            </a:endParaRPr>
          </a:p>
        </p:txBody>
      </p:sp>
      <p:sp>
        <p:nvSpPr>
          <p:cNvPr id="54" name="Rounded Rectangle 53"/>
          <p:cNvSpPr/>
          <p:nvPr/>
        </p:nvSpPr>
        <p:spPr>
          <a:xfrm>
            <a:off x="194026" y="547376"/>
            <a:ext cx="9645841" cy="899981"/>
          </a:xfrm>
          <a:prstGeom prst="roundRect">
            <a:avLst/>
          </a:prstGeom>
          <a:noFill/>
          <a:ln>
            <a:solidFill>
              <a:srgbClr val="2D599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defRPr/>
            </a:pPr>
            <a:r>
              <a:rPr lang="en-GB" sz="1600" b="1" dirty="0">
                <a:solidFill>
                  <a:schemeClr val="bg2">
                    <a:lumMod val="50000"/>
                  </a:schemeClr>
                </a:solidFill>
                <a:latin typeface="Calibri" pitchFamily="34" charset="0"/>
              </a:rPr>
              <a:t>The locally held cash balance as at the end of May 2025 was £0.495m. The level of cash held is back to normal levels after a lower than normal level being held from January to July 2024. </a:t>
            </a:r>
          </a:p>
        </p:txBody>
      </p:sp>
      <p:grpSp>
        <p:nvGrpSpPr>
          <p:cNvPr id="10" name="Group 9"/>
          <p:cNvGrpSpPr/>
          <p:nvPr/>
        </p:nvGrpSpPr>
        <p:grpSpPr>
          <a:xfrm>
            <a:off x="0" y="1"/>
            <a:ext cx="9906000" cy="404663"/>
            <a:chOff x="0" y="1"/>
            <a:chExt cx="9906000" cy="404663"/>
          </a:xfrm>
        </p:grpSpPr>
        <p:sp>
          <p:nvSpPr>
            <p:cNvPr id="11" name="Subtitle 2"/>
            <p:cNvSpPr txBox="1">
              <a:spLocks/>
            </p:cNvSpPr>
            <p:nvPr/>
          </p:nvSpPr>
          <p:spPr>
            <a:xfrm>
              <a:off x="0" y="1"/>
              <a:ext cx="9906000" cy="404663"/>
            </a:xfrm>
            <a:prstGeom prst="rect">
              <a:avLst/>
            </a:prstGeom>
            <a:gradFill>
              <a:gsLst>
                <a:gs pos="0">
                  <a:srgbClr val="2D5991"/>
                </a:gs>
                <a:gs pos="74000">
                  <a:srgbClr val="2D5991"/>
                </a:gs>
                <a:gs pos="100000">
                  <a:srgbClr val="CFAC87"/>
                </a:gs>
              </a:gsLst>
              <a:lin ang="0" scaled="1"/>
            </a:gradFill>
          </p:spPr>
          <p:txBody>
            <a:bodyPr vert="horz" lIns="74295" tIns="37148" rIns="74295" bIns="37148"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cap="small" spc="244">
                  <a:solidFill>
                    <a:schemeClr val="bg1"/>
                  </a:solidFill>
                  <a:latin typeface="Verdana" panose="020B0604030504040204" pitchFamily="34" charset="0"/>
                  <a:ea typeface="Verdana" panose="020B0604030504040204" pitchFamily="34" charset="0"/>
                  <a:cs typeface="Verdana" panose="020B0604030504040204" pitchFamily="34" charset="0"/>
                </a:rPr>
                <a:t>CASH POSITION</a:t>
              </a:r>
            </a:p>
          </p:txBody>
        </p:sp>
        <p:sp>
          <p:nvSpPr>
            <p:cNvPr id="12" name="TextBox 22"/>
            <p:cNvSpPr txBox="1">
              <a:spLocks noChangeArrowheads="1"/>
            </p:cNvSpPr>
            <p:nvPr/>
          </p:nvSpPr>
          <p:spPr bwMode="auto">
            <a:xfrm>
              <a:off x="9110381" y="94156"/>
              <a:ext cx="74544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GB" altLang="en-US" sz="800" i="1" cap="small">
                  <a:latin typeface="Verdana" panose="020B0604030504040204" pitchFamily="34" charset="0"/>
                  <a:ea typeface="Verdana" panose="020B0604030504040204" pitchFamily="34" charset="0"/>
                  <a:cs typeface="Verdana" panose="020B0604030504040204" pitchFamily="34" charset="0"/>
                </a:rPr>
                <a:t>Page 13</a:t>
              </a:r>
            </a:p>
          </p:txBody>
        </p:sp>
      </p:grpSp>
      <p:pic>
        <p:nvPicPr>
          <p:cNvPr id="3" name="Picture 2"/>
          <p:cNvPicPr>
            <a:picLocks noChangeAspect="1"/>
          </p:cNvPicPr>
          <p:nvPr/>
        </p:nvPicPr>
        <p:blipFill>
          <a:blip r:embed="rId2"/>
          <a:stretch>
            <a:fillRect/>
          </a:stretch>
        </p:blipFill>
        <p:spPr>
          <a:xfrm>
            <a:off x="56456" y="6253149"/>
            <a:ext cx="1733639" cy="571529"/>
          </a:xfrm>
          <a:prstGeom prst="rect">
            <a:avLst/>
          </a:prstGeom>
        </p:spPr>
      </p:pic>
      <p:pic>
        <p:nvPicPr>
          <p:cNvPr id="15" name="Picture 14"/>
          <p:cNvPicPr>
            <a:picLocks noChangeAspect="1"/>
          </p:cNvPicPr>
          <p:nvPr/>
        </p:nvPicPr>
        <p:blipFill>
          <a:blip r:embed="rId3"/>
          <a:stretch>
            <a:fillRect/>
          </a:stretch>
        </p:blipFill>
        <p:spPr>
          <a:xfrm>
            <a:off x="8913439" y="6137174"/>
            <a:ext cx="953351" cy="720826"/>
          </a:xfrm>
          <a:prstGeom prst="rect">
            <a:avLst/>
          </a:prstGeom>
        </p:spPr>
      </p:pic>
      <p:graphicFrame>
        <p:nvGraphicFramePr>
          <p:cNvPr id="2" name="Chart 1">
            <a:extLst>
              <a:ext uri="{FF2B5EF4-FFF2-40B4-BE49-F238E27FC236}">
                <a16:creationId xmlns:a16="http://schemas.microsoft.com/office/drawing/2014/main" id="{A079AAB5-40CB-A3DB-4688-67D98F3034FD}"/>
              </a:ext>
            </a:extLst>
          </p:cNvPr>
          <p:cNvGraphicFramePr>
            <a:graphicFrameLocks/>
          </p:cNvGraphicFramePr>
          <p:nvPr>
            <p:extLst>
              <p:ext uri="{D42A27DB-BD31-4B8C-83A1-F6EECF244321}">
                <p14:modId xmlns:p14="http://schemas.microsoft.com/office/powerpoint/2010/main" val="1564781930"/>
              </p:ext>
            </p:extLst>
          </p:nvPr>
        </p:nvGraphicFramePr>
        <p:xfrm>
          <a:off x="1963614" y="2308607"/>
          <a:ext cx="5763567" cy="3047163"/>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1503415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0" y="1"/>
            <a:ext cx="9906000" cy="404663"/>
            <a:chOff x="0" y="1"/>
            <a:chExt cx="9906000" cy="404663"/>
          </a:xfrm>
        </p:grpSpPr>
        <p:sp>
          <p:nvSpPr>
            <p:cNvPr id="11" name="Subtitle 2"/>
            <p:cNvSpPr txBox="1">
              <a:spLocks/>
            </p:cNvSpPr>
            <p:nvPr/>
          </p:nvSpPr>
          <p:spPr>
            <a:xfrm>
              <a:off x="0" y="1"/>
              <a:ext cx="9906000" cy="404663"/>
            </a:xfrm>
            <a:prstGeom prst="rect">
              <a:avLst/>
            </a:prstGeom>
            <a:gradFill>
              <a:gsLst>
                <a:gs pos="0">
                  <a:srgbClr val="2D5991"/>
                </a:gs>
                <a:gs pos="74000">
                  <a:srgbClr val="2D5991"/>
                </a:gs>
                <a:gs pos="100000">
                  <a:srgbClr val="CFAC87"/>
                </a:gs>
              </a:gsLst>
              <a:lin ang="0" scaled="1"/>
            </a:gradFill>
          </p:spPr>
          <p:txBody>
            <a:bodyPr vert="horz" lIns="74295" tIns="37148" rIns="74295" bIns="37148"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cap="small" spc="244">
                  <a:solidFill>
                    <a:schemeClr val="bg1"/>
                  </a:solidFill>
                  <a:latin typeface="Verdana" panose="020B0604030504040204" pitchFamily="34" charset="0"/>
                  <a:ea typeface="Verdana" panose="020B0604030504040204" pitchFamily="34" charset="0"/>
                  <a:cs typeface="Verdana" panose="020B0604030504040204" pitchFamily="34" charset="0"/>
                </a:rPr>
                <a:t>Legacies received</a:t>
              </a:r>
            </a:p>
          </p:txBody>
        </p:sp>
        <p:sp>
          <p:nvSpPr>
            <p:cNvPr id="12" name="TextBox 22"/>
            <p:cNvSpPr txBox="1">
              <a:spLocks noChangeArrowheads="1"/>
            </p:cNvSpPr>
            <p:nvPr/>
          </p:nvSpPr>
          <p:spPr bwMode="auto">
            <a:xfrm>
              <a:off x="9110381" y="94156"/>
              <a:ext cx="74544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GB" altLang="en-US" sz="800" i="1" cap="small">
                  <a:latin typeface="Verdana" panose="020B0604030504040204" pitchFamily="34" charset="0"/>
                  <a:ea typeface="Verdana" panose="020B0604030504040204" pitchFamily="34" charset="0"/>
                  <a:cs typeface="Verdana" panose="020B0604030504040204" pitchFamily="34" charset="0"/>
                </a:rPr>
                <a:t>Page 14</a:t>
              </a:r>
            </a:p>
          </p:txBody>
        </p:sp>
      </p:grpSp>
      <p:sp>
        <p:nvSpPr>
          <p:cNvPr id="14" name="Rounded Rectangle 13"/>
          <p:cNvSpPr/>
          <p:nvPr/>
        </p:nvSpPr>
        <p:spPr>
          <a:xfrm>
            <a:off x="416496" y="1883960"/>
            <a:ext cx="9073008" cy="4209336"/>
          </a:xfrm>
          <a:prstGeom prst="roundRect">
            <a:avLst/>
          </a:prstGeom>
          <a:noFill/>
          <a:ln>
            <a:solidFill>
              <a:srgbClr val="2D599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GB" sz="1600" b="1">
              <a:solidFill>
                <a:schemeClr val="tx1"/>
              </a:solidFill>
            </a:endParaRPr>
          </a:p>
        </p:txBody>
      </p:sp>
      <p:sp>
        <p:nvSpPr>
          <p:cNvPr id="8" name="Rounded Rectangle 7"/>
          <p:cNvSpPr/>
          <p:nvPr/>
        </p:nvSpPr>
        <p:spPr>
          <a:xfrm>
            <a:off x="171544" y="756435"/>
            <a:ext cx="9282736" cy="923717"/>
          </a:xfrm>
          <a:prstGeom prst="roundRect">
            <a:avLst/>
          </a:prstGeom>
          <a:noFill/>
          <a:ln>
            <a:solidFill>
              <a:srgbClr val="2D599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defRPr/>
            </a:pPr>
            <a:r>
              <a:rPr lang="en-GB" sz="1600" b="1" dirty="0">
                <a:solidFill>
                  <a:schemeClr val="bg2">
                    <a:lumMod val="50000"/>
                  </a:schemeClr>
                </a:solidFill>
                <a:latin typeface="Calibri" pitchFamily="34" charset="0"/>
              </a:rPr>
              <a:t>Two legacies have been received in the first 2 months of the current financial year as detailed below.  </a:t>
            </a:r>
          </a:p>
          <a:p>
            <a:pPr algn="ctr">
              <a:defRPr/>
            </a:pPr>
            <a:r>
              <a:rPr lang="en-GB" sz="1600" b="1" dirty="0">
                <a:solidFill>
                  <a:schemeClr val="bg2">
                    <a:lumMod val="50000"/>
                  </a:schemeClr>
                </a:solidFill>
                <a:latin typeface="Calibri" pitchFamily="34" charset="0"/>
              </a:rPr>
              <a:t>(1st April 2025 to 31</a:t>
            </a:r>
            <a:r>
              <a:rPr lang="en-GB" sz="1600" b="1" baseline="30000" dirty="0">
                <a:solidFill>
                  <a:schemeClr val="bg2">
                    <a:lumMod val="50000"/>
                  </a:schemeClr>
                </a:solidFill>
                <a:latin typeface="Calibri" pitchFamily="34" charset="0"/>
              </a:rPr>
              <a:t>st</a:t>
            </a:r>
            <a:r>
              <a:rPr lang="en-GB" sz="1600" b="1" dirty="0">
                <a:solidFill>
                  <a:schemeClr val="bg2">
                    <a:lumMod val="50000"/>
                  </a:schemeClr>
                </a:solidFill>
                <a:latin typeface="Calibri" pitchFamily="34" charset="0"/>
              </a:rPr>
              <a:t> May 2025). There are 19 open legacies in total.</a:t>
            </a:r>
          </a:p>
        </p:txBody>
      </p:sp>
      <p:pic>
        <p:nvPicPr>
          <p:cNvPr id="4" name="Picture 3"/>
          <p:cNvPicPr>
            <a:picLocks noChangeAspect="1"/>
          </p:cNvPicPr>
          <p:nvPr/>
        </p:nvPicPr>
        <p:blipFill>
          <a:blip r:embed="rId2"/>
          <a:stretch>
            <a:fillRect/>
          </a:stretch>
        </p:blipFill>
        <p:spPr>
          <a:xfrm>
            <a:off x="12659" y="6297102"/>
            <a:ext cx="1733639" cy="571529"/>
          </a:xfrm>
          <a:prstGeom prst="rect">
            <a:avLst/>
          </a:prstGeom>
        </p:spPr>
      </p:pic>
      <p:pic>
        <p:nvPicPr>
          <p:cNvPr id="15" name="Picture 14"/>
          <p:cNvPicPr>
            <a:picLocks noChangeAspect="1"/>
          </p:cNvPicPr>
          <p:nvPr/>
        </p:nvPicPr>
        <p:blipFill>
          <a:blip r:embed="rId3"/>
          <a:stretch>
            <a:fillRect/>
          </a:stretch>
        </p:blipFill>
        <p:spPr>
          <a:xfrm>
            <a:off x="8859980" y="6093296"/>
            <a:ext cx="995844" cy="752955"/>
          </a:xfrm>
          <a:prstGeom prst="rect">
            <a:avLst/>
          </a:prstGeom>
        </p:spPr>
      </p:pic>
      <p:graphicFrame>
        <p:nvGraphicFramePr>
          <p:cNvPr id="5" name="Table 4"/>
          <p:cNvGraphicFramePr>
            <a:graphicFrameLocks noGrp="1"/>
          </p:cNvGraphicFramePr>
          <p:nvPr>
            <p:extLst>
              <p:ext uri="{D42A27DB-BD31-4B8C-83A1-F6EECF244321}">
                <p14:modId xmlns:p14="http://schemas.microsoft.com/office/powerpoint/2010/main" val="928362062"/>
              </p:ext>
            </p:extLst>
          </p:nvPr>
        </p:nvGraphicFramePr>
        <p:xfrm>
          <a:off x="812800" y="2387600"/>
          <a:ext cx="8047179" cy="2814319"/>
        </p:xfrm>
        <a:graphic>
          <a:graphicData uri="http://schemas.openxmlformats.org/drawingml/2006/table">
            <a:tbl>
              <a:tblPr/>
              <a:tblGrid>
                <a:gridCol w="1367033">
                  <a:extLst>
                    <a:ext uri="{9D8B030D-6E8A-4147-A177-3AD203B41FA5}">
                      <a16:colId xmlns:a16="http://schemas.microsoft.com/office/drawing/2014/main" val="3741971872"/>
                    </a:ext>
                  </a:extLst>
                </a:gridCol>
                <a:gridCol w="1212011">
                  <a:extLst>
                    <a:ext uri="{9D8B030D-6E8A-4147-A177-3AD203B41FA5}">
                      <a16:colId xmlns:a16="http://schemas.microsoft.com/office/drawing/2014/main" val="227154216"/>
                    </a:ext>
                  </a:extLst>
                </a:gridCol>
                <a:gridCol w="3664214">
                  <a:extLst>
                    <a:ext uri="{9D8B030D-6E8A-4147-A177-3AD203B41FA5}">
                      <a16:colId xmlns:a16="http://schemas.microsoft.com/office/drawing/2014/main" val="398603634"/>
                    </a:ext>
                  </a:extLst>
                </a:gridCol>
                <a:gridCol w="1803921">
                  <a:extLst>
                    <a:ext uri="{9D8B030D-6E8A-4147-A177-3AD203B41FA5}">
                      <a16:colId xmlns:a16="http://schemas.microsoft.com/office/drawing/2014/main" val="2098517145"/>
                    </a:ext>
                  </a:extLst>
                </a:gridCol>
              </a:tblGrid>
              <a:tr h="1388563">
                <a:tc>
                  <a:txBody>
                    <a:bodyPr/>
                    <a:lstStyle/>
                    <a:p>
                      <a:pPr algn="ctr" rtl="0" fontAlgn="b"/>
                      <a:r>
                        <a:rPr lang="en-GB" sz="1400" b="1" i="0" u="none" strike="noStrike" dirty="0">
                          <a:solidFill>
                            <a:srgbClr val="FFFFFF"/>
                          </a:solidFill>
                          <a:effectLst/>
                          <a:latin typeface="Calibri" panose="020F0502020204030204" pitchFamily="34" charset="0"/>
                        </a:rPr>
                        <a:t>Service Group</a:t>
                      </a:r>
                    </a:p>
                  </a:txBody>
                  <a:tcPr marL="6350" marR="6350" marT="635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5B9BD5"/>
                    </a:solidFill>
                  </a:tcPr>
                </a:tc>
                <a:tc>
                  <a:txBody>
                    <a:bodyPr/>
                    <a:lstStyle/>
                    <a:p>
                      <a:pPr algn="ctr" rtl="0" fontAlgn="b"/>
                      <a:r>
                        <a:rPr lang="en-GB" sz="1400" b="1" i="0" u="none" strike="noStrike">
                          <a:solidFill>
                            <a:srgbClr val="FFFFFF"/>
                          </a:solidFill>
                          <a:effectLst/>
                          <a:latin typeface="Calibri" panose="020F0502020204030204" pitchFamily="34" charset="0"/>
                        </a:rPr>
                        <a:t>Benefactor</a:t>
                      </a:r>
                    </a:p>
                  </a:txBody>
                  <a:tcPr marL="6350" marR="6350" marT="635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5B9BD5"/>
                    </a:solidFill>
                  </a:tcPr>
                </a:tc>
                <a:tc>
                  <a:txBody>
                    <a:bodyPr/>
                    <a:lstStyle/>
                    <a:p>
                      <a:pPr algn="ctr" rtl="0" fontAlgn="b"/>
                      <a:r>
                        <a:rPr lang="en-GB" sz="1400" b="1" i="0" u="none" strike="noStrike">
                          <a:solidFill>
                            <a:srgbClr val="FFFFFF"/>
                          </a:solidFill>
                          <a:effectLst/>
                          <a:latin typeface="Calibri" panose="020F0502020204030204" pitchFamily="34" charset="0"/>
                        </a:rPr>
                        <a:t>Fund Name</a:t>
                      </a:r>
                    </a:p>
                  </a:txBody>
                  <a:tcPr marL="6350" marR="6350" marT="635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5B9BD5"/>
                    </a:solidFill>
                  </a:tcPr>
                </a:tc>
                <a:tc>
                  <a:txBody>
                    <a:bodyPr/>
                    <a:lstStyle/>
                    <a:p>
                      <a:pPr algn="ctr" rtl="0" fontAlgn="b"/>
                      <a:r>
                        <a:rPr lang="en-GB" sz="1400" b="1" i="0" u="none" strike="noStrike">
                          <a:solidFill>
                            <a:srgbClr val="FFFFFF"/>
                          </a:solidFill>
                          <a:effectLst/>
                          <a:latin typeface="Calibri" panose="020F0502020204030204" pitchFamily="34" charset="0"/>
                        </a:rPr>
                        <a:t>Legacy Received 01.04.25 - 31.05.25     £</a:t>
                      </a:r>
                    </a:p>
                  </a:txBody>
                  <a:tcPr marL="6350" marR="6350" marT="635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5B9BD5"/>
                    </a:solidFill>
                  </a:tcPr>
                </a:tc>
                <a:extLst>
                  <a:ext uri="{0D108BD9-81ED-4DB2-BD59-A6C34878D82A}">
                    <a16:rowId xmlns:a16="http://schemas.microsoft.com/office/drawing/2014/main" val="107050168"/>
                  </a:ext>
                </a:extLst>
              </a:tr>
              <a:tr h="409130">
                <a:tc>
                  <a:txBody>
                    <a:bodyPr/>
                    <a:lstStyle/>
                    <a:p>
                      <a:pPr algn="ctr" rtl="0" fontAlgn="b"/>
                      <a:r>
                        <a:rPr lang="en-GB" sz="1200" b="0" i="0" u="none" strike="noStrike">
                          <a:solidFill>
                            <a:srgbClr val="000000"/>
                          </a:solidFill>
                          <a:effectLst/>
                          <a:latin typeface="Calibri" panose="020F0502020204030204" pitchFamily="34" charset="0"/>
                        </a:rPr>
                        <a:t>NPTS</a:t>
                      </a:r>
                    </a:p>
                  </a:txBody>
                  <a:tcPr marL="6350" marR="6350" marT="635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2DEEF"/>
                    </a:solidFill>
                  </a:tcPr>
                </a:tc>
                <a:tc>
                  <a:txBody>
                    <a:bodyPr/>
                    <a:lstStyle/>
                    <a:p>
                      <a:pPr algn="ctr" rtl="0" fontAlgn="b"/>
                      <a:r>
                        <a:rPr lang="en-GB" sz="1200" b="0" i="0" u="none" strike="noStrike" dirty="0">
                          <a:solidFill>
                            <a:srgbClr val="000000"/>
                          </a:solidFill>
                          <a:effectLst/>
                          <a:latin typeface="Calibri" panose="020F0502020204030204" pitchFamily="34" charset="0"/>
                        </a:rPr>
                        <a:t>KAB</a:t>
                      </a:r>
                    </a:p>
                  </a:txBody>
                  <a:tcPr marL="6350" marR="6350" marT="635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2DEEF"/>
                    </a:solidFill>
                  </a:tcPr>
                </a:tc>
                <a:tc>
                  <a:txBody>
                    <a:bodyPr/>
                    <a:lstStyle/>
                    <a:p>
                      <a:pPr algn="l" rtl="0" fontAlgn="b"/>
                      <a:r>
                        <a:rPr lang="en-GB" sz="1200" b="0" i="0" u="none" strike="noStrike">
                          <a:solidFill>
                            <a:srgbClr val="000000"/>
                          </a:solidFill>
                          <a:effectLst/>
                          <a:latin typeface="Calibri" panose="020F0502020204030204" pitchFamily="34" charset="0"/>
                        </a:rPr>
                        <a:t>West NICU</a:t>
                      </a:r>
                    </a:p>
                  </a:txBody>
                  <a:tcPr marL="6350" marR="6350" marT="635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2DEEF"/>
                    </a:solidFill>
                  </a:tcPr>
                </a:tc>
                <a:tc>
                  <a:txBody>
                    <a:bodyPr/>
                    <a:lstStyle/>
                    <a:p>
                      <a:pPr algn="r" rtl="0" fontAlgn="b"/>
                      <a:r>
                        <a:rPr lang="en-GB" sz="1200" b="0" i="0" u="none" strike="noStrike">
                          <a:solidFill>
                            <a:srgbClr val="000000"/>
                          </a:solidFill>
                          <a:effectLst/>
                          <a:latin typeface="Calibri" panose="020F0502020204030204" pitchFamily="34" charset="0"/>
                        </a:rPr>
                        <a:t>20,000</a:t>
                      </a:r>
                    </a:p>
                  </a:txBody>
                  <a:tcPr marL="6350" marR="6350" marT="635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2DEEF"/>
                    </a:solidFill>
                  </a:tcPr>
                </a:tc>
                <a:extLst>
                  <a:ext uri="{0D108BD9-81ED-4DB2-BD59-A6C34878D82A}">
                    <a16:rowId xmlns:a16="http://schemas.microsoft.com/office/drawing/2014/main" val="151236621"/>
                  </a:ext>
                </a:extLst>
              </a:tr>
              <a:tr h="409130">
                <a:tc>
                  <a:txBody>
                    <a:bodyPr/>
                    <a:lstStyle/>
                    <a:p>
                      <a:pPr algn="ctr" rtl="0" fontAlgn="b"/>
                      <a:r>
                        <a:rPr lang="en-GB" sz="1200" b="0" i="0" u="none" strike="noStrike">
                          <a:solidFill>
                            <a:srgbClr val="000000"/>
                          </a:solidFill>
                          <a:effectLst/>
                          <a:latin typeface="Calibri" panose="020F0502020204030204" pitchFamily="34" charset="0"/>
                        </a:rPr>
                        <a:t>MH &amp; LDS</a:t>
                      </a:r>
                    </a:p>
                  </a:txBody>
                  <a:tcPr marL="6350" marR="6350" marT="635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DEBF7"/>
                    </a:solidFill>
                  </a:tcPr>
                </a:tc>
                <a:tc>
                  <a:txBody>
                    <a:bodyPr/>
                    <a:lstStyle/>
                    <a:p>
                      <a:pPr algn="ctr" rtl="0" fontAlgn="b"/>
                      <a:r>
                        <a:rPr lang="en-GB" sz="1200" b="0" i="0" u="none" strike="noStrike">
                          <a:solidFill>
                            <a:srgbClr val="000000"/>
                          </a:solidFill>
                          <a:effectLst/>
                          <a:latin typeface="Calibri" panose="020F0502020204030204" pitchFamily="34" charset="0"/>
                        </a:rPr>
                        <a:t>RLA</a:t>
                      </a:r>
                    </a:p>
                  </a:txBody>
                  <a:tcPr marL="6350" marR="6350" marT="635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DEBF7"/>
                    </a:solidFill>
                  </a:tcPr>
                </a:tc>
                <a:tc>
                  <a:txBody>
                    <a:bodyPr/>
                    <a:lstStyle/>
                    <a:p>
                      <a:pPr algn="l" rtl="0" fontAlgn="b"/>
                      <a:r>
                        <a:rPr lang="en-GB" sz="1200" b="0" i="0" u="none" strike="noStrike">
                          <a:solidFill>
                            <a:srgbClr val="000000"/>
                          </a:solidFill>
                          <a:effectLst/>
                          <a:latin typeface="Calibri" panose="020F0502020204030204" pitchFamily="34" charset="0"/>
                        </a:rPr>
                        <a:t>Cefn Coed Pat / Staff</a:t>
                      </a:r>
                    </a:p>
                  </a:txBody>
                  <a:tcPr marL="6350" marR="6350" marT="635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DEBF7"/>
                    </a:solidFill>
                  </a:tcPr>
                </a:tc>
                <a:tc>
                  <a:txBody>
                    <a:bodyPr/>
                    <a:lstStyle/>
                    <a:p>
                      <a:pPr algn="r" rtl="0" fontAlgn="b"/>
                      <a:r>
                        <a:rPr lang="en-GB" sz="1200" b="0" i="0" u="none" strike="noStrike">
                          <a:solidFill>
                            <a:srgbClr val="000000"/>
                          </a:solidFill>
                          <a:effectLst/>
                          <a:latin typeface="Calibri" panose="020F0502020204030204" pitchFamily="34" charset="0"/>
                        </a:rPr>
                        <a:t>1,000</a:t>
                      </a:r>
                    </a:p>
                  </a:txBody>
                  <a:tcPr marL="6350" marR="6350" marT="635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DEBF7"/>
                    </a:solidFill>
                  </a:tcPr>
                </a:tc>
                <a:extLst>
                  <a:ext uri="{0D108BD9-81ED-4DB2-BD59-A6C34878D82A}">
                    <a16:rowId xmlns:a16="http://schemas.microsoft.com/office/drawing/2014/main" val="4190113062"/>
                  </a:ext>
                </a:extLst>
              </a:tr>
              <a:tr h="607496">
                <a:tc>
                  <a:txBody>
                    <a:bodyPr/>
                    <a:lstStyle/>
                    <a:p>
                      <a:pPr algn="l" rtl="0" fontAlgn="t"/>
                      <a:r>
                        <a:rPr lang="en-GB" sz="1800" b="1" i="0" u="none" strike="noStrike">
                          <a:solidFill>
                            <a:srgbClr val="FFFFFF"/>
                          </a:solidFill>
                          <a:effectLst/>
                          <a:latin typeface="Calibri" panose="020F0502020204030204" pitchFamily="34" charset="0"/>
                        </a:rPr>
                        <a:t> </a:t>
                      </a:r>
                    </a:p>
                  </a:txBody>
                  <a:tcPr marL="6350" marR="6350" marT="635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5B9BD5"/>
                    </a:solidFill>
                  </a:tcPr>
                </a:tc>
                <a:tc>
                  <a:txBody>
                    <a:bodyPr/>
                    <a:lstStyle/>
                    <a:p>
                      <a:pPr algn="l" rtl="0" fontAlgn="t"/>
                      <a:r>
                        <a:rPr lang="en-GB" sz="1800" b="1" i="0" u="none" strike="noStrike">
                          <a:solidFill>
                            <a:srgbClr val="FFFFFF"/>
                          </a:solidFill>
                          <a:effectLst/>
                          <a:latin typeface="Calibri" panose="020F0502020204030204" pitchFamily="34" charset="0"/>
                        </a:rPr>
                        <a:t> </a:t>
                      </a:r>
                    </a:p>
                  </a:txBody>
                  <a:tcPr marL="6350" marR="6350" marT="635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5B9BD5"/>
                    </a:solidFill>
                  </a:tcPr>
                </a:tc>
                <a:tc>
                  <a:txBody>
                    <a:bodyPr/>
                    <a:lstStyle/>
                    <a:p>
                      <a:pPr algn="r" rtl="0" fontAlgn="b"/>
                      <a:r>
                        <a:rPr lang="en-GB" sz="1200" b="1" i="0" u="none" strike="noStrike" dirty="0">
                          <a:solidFill>
                            <a:srgbClr val="FFFFFF"/>
                          </a:solidFill>
                          <a:effectLst/>
                          <a:latin typeface="Calibri" panose="020F0502020204030204" pitchFamily="34" charset="0"/>
                        </a:rPr>
                        <a:t>Total</a:t>
                      </a:r>
                    </a:p>
                  </a:txBody>
                  <a:tcPr marL="6350" marR="6350" marT="635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5B9BD5"/>
                    </a:solidFill>
                  </a:tcPr>
                </a:tc>
                <a:tc>
                  <a:txBody>
                    <a:bodyPr/>
                    <a:lstStyle/>
                    <a:p>
                      <a:pPr algn="r" rtl="0" fontAlgn="b"/>
                      <a:r>
                        <a:rPr lang="en-GB" sz="1200" b="1" i="0" u="none" strike="noStrike" dirty="0">
                          <a:solidFill>
                            <a:srgbClr val="FFFFFF"/>
                          </a:solidFill>
                          <a:effectLst/>
                          <a:latin typeface="Calibri" panose="020F0502020204030204" pitchFamily="34" charset="0"/>
                        </a:rPr>
                        <a:t>21,000</a:t>
                      </a:r>
                    </a:p>
                  </a:txBody>
                  <a:tcPr marL="6350" marR="6350" marT="635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5B9BD5"/>
                    </a:solidFill>
                  </a:tcPr>
                </a:tc>
                <a:extLst>
                  <a:ext uri="{0D108BD9-81ED-4DB2-BD59-A6C34878D82A}">
                    <a16:rowId xmlns:a16="http://schemas.microsoft.com/office/drawing/2014/main" val="405193673"/>
                  </a:ext>
                </a:extLst>
              </a:tr>
            </a:tbl>
          </a:graphicData>
        </a:graphic>
      </p:graphicFrame>
    </p:spTree>
    <p:extLst>
      <p:ext uri="{BB962C8B-B14F-4D97-AF65-F5344CB8AC3E}">
        <p14:creationId xmlns:p14="http://schemas.microsoft.com/office/powerpoint/2010/main" val="21461663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Rounded Rectangle 53"/>
          <p:cNvSpPr/>
          <p:nvPr/>
        </p:nvSpPr>
        <p:spPr>
          <a:xfrm>
            <a:off x="128464" y="460739"/>
            <a:ext cx="9649070" cy="1192211"/>
          </a:xfrm>
          <a:prstGeom prst="roundRect">
            <a:avLst/>
          </a:prstGeom>
          <a:noFill/>
          <a:ln>
            <a:solidFill>
              <a:srgbClr val="2D599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defRPr/>
            </a:pPr>
            <a:r>
              <a:rPr lang="en-GB" sz="1600" b="1" dirty="0">
                <a:solidFill>
                  <a:schemeClr val="bg2">
                    <a:lumMod val="50000"/>
                  </a:schemeClr>
                </a:solidFill>
                <a:latin typeface="Calibri" pitchFamily="34" charset="0"/>
              </a:rPr>
              <a:t>The Reserves Policy states that the level of reserves held should be within 1 and 4 years average annual expenditure comprising the total fund balance less unrealised gains. This policy used to be between 1 and 3 years before this change was agreed in the December 2022 Charitable Funds Committee.  This target has therefore consistently been achieved, although it has peaked at 3.73 years in May 2025.</a:t>
            </a:r>
          </a:p>
        </p:txBody>
      </p:sp>
      <p:grpSp>
        <p:nvGrpSpPr>
          <p:cNvPr id="10" name="Group 9"/>
          <p:cNvGrpSpPr/>
          <p:nvPr/>
        </p:nvGrpSpPr>
        <p:grpSpPr>
          <a:xfrm>
            <a:off x="0" y="1"/>
            <a:ext cx="9906000" cy="404663"/>
            <a:chOff x="0" y="1"/>
            <a:chExt cx="9906000" cy="404663"/>
          </a:xfrm>
        </p:grpSpPr>
        <p:sp>
          <p:nvSpPr>
            <p:cNvPr id="11" name="Subtitle 2"/>
            <p:cNvSpPr txBox="1">
              <a:spLocks/>
            </p:cNvSpPr>
            <p:nvPr/>
          </p:nvSpPr>
          <p:spPr>
            <a:xfrm>
              <a:off x="0" y="1"/>
              <a:ext cx="9906000" cy="404663"/>
            </a:xfrm>
            <a:prstGeom prst="rect">
              <a:avLst/>
            </a:prstGeom>
            <a:gradFill>
              <a:gsLst>
                <a:gs pos="0">
                  <a:srgbClr val="2D5991"/>
                </a:gs>
                <a:gs pos="74000">
                  <a:srgbClr val="2D5991"/>
                </a:gs>
                <a:gs pos="100000">
                  <a:srgbClr val="CFAC87"/>
                </a:gs>
              </a:gsLst>
              <a:lin ang="0" scaled="1"/>
            </a:gradFill>
          </p:spPr>
          <p:txBody>
            <a:bodyPr vert="horz" lIns="74295" tIns="37148" rIns="74295" bIns="37148"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cap="small" spc="244">
                  <a:solidFill>
                    <a:schemeClr val="bg1"/>
                  </a:solidFill>
                  <a:latin typeface="Verdana" panose="020B0604030504040204" pitchFamily="34" charset="0"/>
                  <a:ea typeface="Verdana" panose="020B0604030504040204" pitchFamily="34" charset="0"/>
                  <a:cs typeface="Verdana" panose="020B0604030504040204" pitchFamily="34" charset="0"/>
                </a:rPr>
                <a:t>RESERVES PERFORMANCE</a:t>
              </a:r>
            </a:p>
          </p:txBody>
        </p:sp>
        <p:sp>
          <p:nvSpPr>
            <p:cNvPr id="12" name="TextBox 22"/>
            <p:cNvSpPr txBox="1">
              <a:spLocks noChangeArrowheads="1"/>
            </p:cNvSpPr>
            <p:nvPr/>
          </p:nvSpPr>
          <p:spPr bwMode="auto">
            <a:xfrm>
              <a:off x="9110381" y="94156"/>
              <a:ext cx="74544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GB" altLang="en-US" sz="800" i="1" cap="small">
                  <a:latin typeface="Verdana" panose="020B0604030504040204" pitchFamily="34" charset="0"/>
                  <a:ea typeface="Verdana" panose="020B0604030504040204" pitchFamily="34" charset="0"/>
                  <a:cs typeface="Verdana" panose="020B0604030504040204" pitchFamily="34" charset="0"/>
                </a:rPr>
                <a:t>Page 15</a:t>
              </a:r>
            </a:p>
          </p:txBody>
        </p:sp>
      </p:grpSp>
      <p:sp>
        <p:nvSpPr>
          <p:cNvPr id="14" name="Rounded Rectangle 13"/>
          <p:cNvSpPr/>
          <p:nvPr/>
        </p:nvSpPr>
        <p:spPr>
          <a:xfrm>
            <a:off x="1136576" y="2060847"/>
            <a:ext cx="8136904" cy="3816425"/>
          </a:xfrm>
          <a:prstGeom prst="roundRect">
            <a:avLst/>
          </a:prstGeom>
          <a:noFill/>
          <a:ln>
            <a:solidFill>
              <a:srgbClr val="2D599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GB" sz="1600" b="1">
              <a:solidFill>
                <a:schemeClr val="tx1"/>
              </a:solidFill>
            </a:endParaRPr>
          </a:p>
        </p:txBody>
      </p:sp>
      <p:pic>
        <p:nvPicPr>
          <p:cNvPr id="4" name="Picture 3"/>
          <p:cNvPicPr>
            <a:picLocks noChangeAspect="1"/>
          </p:cNvPicPr>
          <p:nvPr/>
        </p:nvPicPr>
        <p:blipFill>
          <a:blip r:embed="rId3"/>
          <a:stretch>
            <a:fillRect/>
          </a:stretch>
        </p:blipFill>
        <p:spPr>
          <a:xfrm>
            <a:off x="132410" y="6253149"/>
            <a:ext cx="1733639" cy="571529"/>
          </a:xfrm>
          <a:prstGeom prst="rect">
            <a:avLst/>
          </a:prstGeom>
        </p:spPr>
      </p:pic>
      <p:pic>
        <p:nvPicPr>
          <p:cNvPr id="13" name="Picture 12"/>
          <p:cNvPicPr>
            <a:picLocks noChangeAspect="1"/>
          </p:cNvPicPr>
          <p:nvPr/>
        </p:nvPicPr>
        <p:blipFill>
          <a:blip r:embed="rId4"/>
          <a:stretch>
            <a:fillRect/>
          </a:stretch>
        </p:blipFill>
        <p:spPr>
          <a:xfrm>
            <a:off x="9092317" y="6093296"/>
            <a:ext cx="797205" cy="602765"/>
          </a:xfrm>
          <a:prstGeom prst="rect">
            <a:avLst/>
          </a:prstGeom>
        </p:spPr>
      </p:pic>
      <p:graphicFrame>
        <p:nvGraphicFramePr>
          <p:cNvPr id="3" name="Chart 2">
            <a:extLst>
              <a:ext uri="{FF2B5EF4-FFF2-40B4-BE49-F238E27FC236}">
                <a16:creationId xmlns:a16="http://schemas.microsoft.com/office/drawing/2014/main" id="{00000000-0008-0000-0000-000005000000}"/>
              </a:ext>
              <a:ext uri="{147F2762-F138-4A5C-976F-8EAC2B608ADB}">
                <a16:predDERef xmlns:a16="http://schemas.microsoft.com/office/drawing/2014/main" pred="{00000000-0008-0000-0000-000004000000}"/>
              </a:ext>
            </a:extLst>
          </p:cNvPr>
          <p:cNvGraphicFramePr>
            <a:graphicFrameLocks/>
          </p:cNvGraphicFramePr>
          <p:nvPr>
            <p:extLst>
              <p:ext uri="{D42A27DB-BD31-4B8C-83A1-F6EECF244321}">
                <p14:modId xmlns:p14="http://schemas.microsoft.com/office/powerpoint/2010/main" val="436809855"/>
              </p:ext>
            </p:extLst>
          </p:nvPr>
        </p:nvGraphicFramePr>
        <p:xfrm>
          <a:off x="1483642" y="2426466"/>
          <a:ext cx="7442772" cy="2893314"/>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9986098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0" y="1"/>
            <a:ext cx="9906000" cy="404663"/>
            <a:chOff x="0" y="1"/>
            <a:chExt cx="9906000" cy="404663"/>
          </a:xfrm>
        </p:grpSpPr>
        <p:sp>
          <p:nvSpPr>
            <p:cNvPr id="11" name="Subtitle 2"/>
            <p:cNvSpPr txBox="1">
              <a:spLocks/>
            </p:cNvSpPr>
            <p:nvPr/>
          </p:nvSpPr>
          <p:spPr>
            <a:xfrm>
              <a:off x="0" y="1"/>
              <a:ext cx="9906000" cy="404663"/>
            </a:xfrm>
            <a:prstGeom prst="rect">
              <a:avLst/>
            </a:prstGeom>
            <a:gradFill>
              <a:gsLst>
                <a:gs pos="0">
                  <a:srgbClr val="2D5991"/>
                </a:gs>
                <a:gs pos="74000">
                  <a:srgbClr val="2D5991"/>
                </a:gs>
                <a:gs pos="100000">
                  <a:srgbClr val="CFAC87"/>
                </a:gs>
              </a:gsLst>
              <a:lin ang="0" scaled="1"/>
            </a:gradFill>
          </p:spPr>
          <p:txBody>
            <a:bodyPr vert="horz" lIns="74295" tIns="37148" rIns="74295" bIns="37148"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cap="small" spc="244" dirty="0">
                  <a:solidFill>
                    <a:schemeClr val="bg1"/>
                  </a:solidFill>
                  <a:latin typeface="Verdana" panose="020B0604030504040204" pitchFamily="34" charset="0"/>
                  <a:ea typeface="Verdana" panose="020B0604030504040204" pitchFamily="34" charset="0"/>
                  <a:cs typeface="Verdana" panose="020B0604030504040204" pitchFamily="34" charset="0"/>
                </a:rPr>
                <a:t>CORE COSTS FUND FINANCIAL HIGHLIGHTS as at 31.05.25</a:t>
              </a:r>
            </a:p>
          </p:txBody>
        </p:sp>
        <p:sp>
          <p:nvSpPr>
            <p:cNvPr id="12" name="TextBox 22"/>
            <p:cNvSpPr txBox="1">
              <a:spLocks noChangeArrowheads="1"/>
            </p:cNvSpPr>
            <p:nvPr/>
          </p:nvSpPr>
          <p:spPr bwMode="auto">
            <a:xfrm>
              <a:off x="9110381" y="94156"/>
              <a:ext cx="74544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GB" altLang="en-US" sz="800" i="1" cap="small">
                  <a:latin typeface="Verdana" panose="020B0604030504040204" pitchFamily="34" charset="0"/>
                  <a:ea typeface="Verdana" panose="020B0604030504040204" pitchFamily="34" charset="0"/>
                  <a:cs typeface="Verdana" panose="020B0604030504040204" pitchFamily="34" charset="0"/>
                </a:rPr>
                <a:t>Page 16</a:t>
              </a:r>
            </a:p>
          </p:txBody>
        </p:sp>
      </p:grpSp>
      <p:sp>
        <p:nvSpPr>
          <p:cNvPr id="14" name="Rounded Rectangle 13"/>
          <p:cNvSpPr/>
          <p:nvPr/>
        </p:nvSpPr>
        <p:spPr>
          <a:xfrm>
            <a:off x="128465" y="468699"/>
            <a:ext cx="9649070" cy="3866285"/>
          </a:xfrm>
          <a:prstGeom prst="roundRect">
            <a:avLst/>
          </a:prstGeom>
          <a:noFill/>
          <a:ln>
            <a:solidFill>
              <a:srgbClr val="2D599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GB" sz="1600" b="1">
              <a:solidFill>
                <a:schemeClr val="tx1"/>
              </a:solidFill>
            </a:endParaRPr>
          </a:p>
        </p:txBody>
      </p:sp>
      <p:sp>
        <p:nvSpPr>
          <p:cNvPr id="16" name="Rounded Rectangle 15"/>
          <p:cNvSpPr/>
          <p:nvPr/>
        </p:nvSpPr>
        <p:spPr>
          <a:xfrm>
            <a:off x="491979" y="4399019"/>
            <a:ext cx="8997525" cy="1861535"/>
          </a:xfrm>
          <a:prstGeom prst="roundRect">
            <a:avLst/>
          </a:prstGeom>
          <a:solidFill>
            <a:schemeClr val="accent1">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defRPr/>
            </a:pPr>
            <a:r>
              <a:rPr lang="en-GB" sz="1600" b="1" u="sng">
                <a:solidFill>
                  <a:schemeClr val="tx1"/>
                </a:solidFill>
                <a:latin typeface="Calibri" pitchFamily="34" charset="0"/>
              </a:rPr>
              <a:t>Notes </a:t>
            </a:r>
          </a:p>
          <a:p>
            <a:pPr>
              <a:defRPr/>
            </a:pPr>
            <a:r>
              <a:rPr lang="en-GB" sz="1600" b="1">
                <a:solidFill>
                  <a:schemeClr val="tx1"/>
                </a:solidFill>
                <a:latin typeface="Calibri" pitchFamily="34" charset="0"/>
              </a:rPr>
              <a:t>- </a:t>
            </a:r>
            <a:r>
              <a:rPr lang="en-GB" sz="1600" b="1">
                <a:solidFill>
                  <a:schemeClr val="tx1"/>
                </a:solidFill>
              </a:rPr>
              <a:t>Governance Costs include bank charges, external audit fees, the dedicated finance analyst supporting charitable funds and the overhead charge from the health board for procurement, accounts payable, accounts receivable etc.</a:t>
            </a:r>
          </a:p>
          <a:p>
            <a:pPr marL="285750" indent="-285750">
              <a:buFontTx/>
              <a:buChar char="-"/>
              <a:defRPr/>
            </a:pPr>
            <a:r>
              <a:rPr lang="en-GB" sz="1600" b="1">
                <a:solidFill>
                  <a:schemeClr val="tx1"/>
                </a:solidFill>
              </a:rPr>
              <a:t>Fundraising costs include non pay costs associated with fundraising including  items purchased for fundraising events and the cost of donation platforms such as Just Giving and Enthuse. </a:t>
            </a:r>
            <a:endParaRPr lang="en-GB" sz="1600" b="1">
              <a:solidFill>
                <a:schemeClr val="tx1"/>
              </a:solidFill>
              <a:latin typeface="Calibri" pitchFamily="34" charset="0"/>
            </a:endParaRPr>
          </a:p>
        </p:txBody>
      </p:sp>
      <p:pic>
        <p:nvPicPr>
          <p:cNvPr id="6" name="Picture 5"/>
          <p:cNvPicPr>
            <a:picLocks noChangeAspect="1"/>
          </p:cNvPicPr>
          <p:nvPr/>
        </p:nvPicPr>
        <p:blipFill>
          <a:blip r:embed="rId2"/>
          <a:stretch>
            <a:fillRect/>
          </a:stretch>
        </p:blipFill>
        <p:spPr>
          <a:xfrm>
            <a:off x="0" y="6284853"/>
            <a:ext cx="1733639" cy="571529"/>
          </a:xfrm>
          <a:prstGeom prst="rect">
            <a:avLst/>
          </a:prstGeom>
        </p:spPr>
      </p:pic>
      <p:pic>
        <p:nvPicPr>
          <p:cNvPr id="13" name="Picture 12"/>
          <p:cNvPicPr>
            <a:picLocks noChangeAspect="1"/>
          </p:cNvPicPr>
          <p:nvPr/>
        </p:nvPicPr>
        <p:blipFill>
          <a:blip r:embed="rId3"/>
          <a:stretch>
            <a:fillRect/>
          </a:stretch>
        </p:blipFill>
        <p:spPr>
          <a:xfrm>
            <a:off x="9147125" y="6284852"/>
            <a:ext cx="758033" cy="573147"/>
          </a:xfrm>
          <a:prstGeom prst="rect">
            <a:avLst/>
          </a:prstGeom>
        </p:spPr>
      </p:pic>
      <p:graphicFrame>
        <p:nvGraphicFramePr>
          <p:cNvPr id="3" name="Table 2"/>
          <p:cNvGraphicFramePr>
            <a:graphicFrameLocks noGrp="1"/>
          </p:cNvGraphicFramePr>
          <p:nvPr>
            <p:extLst>
              <p:ext uri="{D42A27DB-BD31-4B8C-83A1-F6EECF244321}">
                <p14:modId xmlns:p14="http://schemas.microsoft.com/office/powerpoint/2010/main" val="2857718914"/>
              </p:ext>
            </p:extLst>
          </p:nvPr>
        </p:nvGraphicFramePr>
        <p:xfrm>
          <a:off x="1969994" y="860614"/>
          <a:ext cx="5809129" cy="2884392"/>
        </p:xfrm>
        <a:graphic>
          <a:graphicData uri="http://schemas.openxmlformats.org/drawingml/2006/table">
            <a:tbl>
              <a:tblPr/>
              <a:tblGrid>
                <a:gridCol w="4822673">
                  <a:extLst>
                    <a:ext uri="{9D8B030D-6E8A-4147-A177-3AD203B41FA5}">
                      <a16:colId xmlns:a16="http://schemas.microsoft.com/office/drawing/2014/main" val="302028435"/>
                    </a:ext>
                  </a:extLst>
                </a:gridCol>
                <a:gridCol w="986456">
                  <a:extLst>
                    <a:ext uri="{9D8B030D-6E8A-4147-A177-3AD203B41FA5}">
                      <a16:colId xmlns:a16="http://schemas.microsoft.com/office/drawing/2014/main" val="2264028638"/>
                    </a:ext>
                  </a:extLst>
                </a:gridCol>
              </a:tblGrid>
              <a:tr h="360549">
                <a:tc>
                  <a:txBody>
                    <a:bodyPr/>
                    <a:lstStyle/>
                    <a:p>
                      <a:pPr algn="l" fontAlgn="b"/>
                      <a:r>
                        <a:rPr lang="en-GB" sz="1000" b="1" i="0" u="none" strike="noStrike" dirty="0">
                          <a:solidFill>
                            <a:srgbClr val="000000"/>
                          </a:solidFill>
                          <a:effectLst/>
                          <a:latin typeface="Arial" panose="020B0604020202020204" pitchFamily="34" charset="0"/>
                        </a:rPr>
                        <a:t>Opening Balance as at 1st April 2025</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1" i="0" u="none" strike="noStrike" dirty="0">
                          <a:solidFill>
                            <a:srgbClr val="000000"/>
                          </a:solidFill>
                          <a:effectLst/>
                          <a:latin typeface="Arial" panose="020B0604020202020204" pitchFamily="34" charset="0"/>
                        </a:rPr>
                        <a:t>£</a:t>
                      </a:r>
                    </a:p>
                    <a:p>
                      <a:pPr algn="r" fontAlgn="b"/>
                      <a:r>
                        <a:rPr lang="en-GB" sz="1000" b="1" i="0" u="none" strike="noStrike" dirty="0">
                          <a:solidFill>
                            <a:srgbClr val="000000"/>
                          </a:solidFill>
                          <a:effectLst/>
                          <a:latin typeface="Arial" panose="020B0604020202020204" pitchFamily="34" charset="0"/>
                        </a:rPr>
                        <a:t>887,429</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16671178"/>
                  </a:ext>
                </a:extLst>
              </a:tr>
              <a:tr h="360549">
                <a:tc>
                  <a:txBody>
                    <a:bodyPr/>
                    <a:lstStyle/>
                    <a:p>
                      <a:pPr algn="l" fontAlgn="b"/>
                      <a:r>
                        <a:rPr lang="en-GB" sz="1000" b="0" i="0" u="none" strike="noStrike">
                          <a:solidFill>
                            <a:srgbClr val="000000"/>
                          </a:solidFill>
                          <a:effectLst/>
                          <a:latin typeface="Arial" panose="020B0604020202020204" pitchFamily="34" charset="0"/>
                        </a:rPr>
                        <a:t>Dividends and Interest</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Calibri" panose="020F0502020204030204" pitchFamily="34" charset="0"/>
                        </a:rPr>
                        <a:t>3,306</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32012772"/>
                  </a:ext>
                </a:extLst>
              </a:tr>
              <a:tr h="360549">
                <a:tc>
                  <a:txBody>
                    <a:bodyPr/>
                    <a:lstStyle/>
                    <a:p>
                      <a:pPr algn="l" fontAlgn="b"/>
                      <a:r>
                        <a:rPr lang="en-GB" sz="1000" b="0" i="0" u="none" strike="noStrike">
                          <a:solidFill>
                            <a:srgbClr val="000000"/>
                          </a:solidFill>
                          <a:effectLst/>
                          <a:latin typeface="Arial" panose="020B0604020202020204" pitchFamily="34" charset="0"/>
                        </a:rPr>
                        <a:t>Gains and Losses</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Calibri" panose="020F0502020204030204" pitchFamily="34" charset="0"/>
                        </a:rPr>
                        <a:t>29,215</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4586790"/>
                  </a:ext>
                </a:extLst>
              </a:tr>
              <a:tr h="360549">
                <a:tc>
                  <a:txBody>
                    <a:bodyPr/>
                    <a:lstStyle/>
                    <a:p>
                      <a:pPr algn="l" fontAlgn="b"/>
                      <a:r>
                        <a:rPr lang="en-GB" sz="1000" b="0" i="0" u="none" strike="noStrike">
                          <a:solidFill>
                            <a:srgbClr val="000000"/>
                          </a:solidFill>
                          <a:effectLst/>
                          <a:latin typeface="Arial" panose="020B0604020202020204" pitchFamily="34" charset="0"/>
                        </a:rPr>
                        <a:t>Governance Costs</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Calibri" panose="020F0502020204030204" pitchFamily="34" charset="0"/>
                        </a:rPr>
                        <a:t>(15,885)</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14240133"/>
                  </a:ext>
                </a:extLst>
              </a:tr>
              <a:tr h="360549">
                <a:tc>
                  <a:txBody>
                    <a:bodyPr/>
                    <a:lstStyle/>
                    <a:p>
                      <a:pPr algn="l" fontAlgn="b"/>
                      <a:r>
                        <a:rPr lang="en-GB" sz="1000" b="0" i="0" u="none" strike="noStrike">
                          <a:solidFill>
                            <a:srgbClr val="000000"/>
                          </a:solidFill>
                          <a:effectLst/>
                          <a:latin typeface="Arial" panose="020B0604020202020204" pitchFamily="34" charset="0"/>
                        </a:rPr>
                        <a:t>Charity Team Staff Costs</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Calibri" panose="020F0502020204030204" pitchFamily="34" charset="0"/>
                        </a:rPr>
                        <a:t>(21,368)</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98695886"/>
                  </a:ext>
                </a:extLst>
              </a:tr>
              <a:tr h="360549">
                <a:tc>
                  <a:txBody>
                    <a:bodyPr/>
                    <a:lstStyle/>
                    <a:p>
                      <a:pPr algn="l" fontAlgn="b"/>
                      <a:r>
                        <a:rPr lang="en-GB" sz="1000" b="0" i="0" u="none" strike="noStrike">
                          <a:solidFill>
                            <a:srgbClr val="000000"/>
                          </a:solidFill>
                          <a:effectLst/>
                          <a:latin typeface="Arial" panose="020B0604020202020204" pitchFamily="34" charset="0"/>
                        </a:rPr>
                        <a:t>Fundraising costs</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Calibri" panose="020F0502020204030204" pitchFamily="34" charset="0"/>
                        </a:rPr>
                        <a:t>(7,964)</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49229451"/>
                  </a:ext>
                </a:extLst>
              </a:tr>
              <a:tr h="360549">
                <a:tc>
                  <a:txBody>
                    <a:bodyPr/>
                    <a:lstStyle/>
                    <a:p>
                      <a:pPr algn="l" fontAlgn="b"/>
                      <a:r>
                        <a:rPr lang="en-GB" sz="1000" b="0" i="0" u="none" strike="noStrike">
                          <a:solidFill>
                            <a:srgbClr val="000000"/>
                          </a:solidFill>
                          <a:effectLst/>
                          <a:latin typeface="Arial" panose="020B0604020202020204" pitchFamily="34" charset="0"/>
                        </a:rPr>
                        <a:t>Investment Management Fees</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Calibri" panose="020F0502020204030204" pitchFamily="34" charset="0"/>
                        </a:rPr>
                        <a:t>(0)</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1555412"/>
                  </a:ext>
                </a:extLst>
              </a:tr>
              <a:tr h="360549">
                <a:tc>
                  <a:txBody>
                    <a:bodyPr/>
                    <a:lstStyle/>
                    <a:p>
                      <a:pPr algn="l" fontAlgn="b"/>
                      <a:r>
                        <a:rPr lang="en-GB" sz="1000" b="1" i="0" u="none" strike="noStrike">
                          <a:solidFill>
                            <a:srgbClr val="000000"/>
                          </a:solidFill>
                          <a:effectLst/>
                          <a:latin typeface="Arial" panose="020B0604020202020204" pitchFamily="34" charset="0"/>
                        </a:rPr>
                        <a:t>Current Balance</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000" b="1" i="0" u="none" strike="noStrike" dirty="0">
                          <a:solidFill>
                            <a:srgbClr val="000000"/>
                          </a:solidFill>
                          <a:effectLst/>
                          <a:latin typeface="Arial" panose="020B0604020202020204" pitchFamily="34" charset="0"/>
                        </a:rPr>
                        <a:t>874,733</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71290972"/>
                  </a:ext>
                </a:extLst>
              </a:tr>
            </a:tbl>
          </a:graphicData>
        </a:graphic>
      </p:graphicFrame>
    </p:spTree>
    <p:extLst>
      <p:ext uri="{BB962C8B-B14F-4D97-AF65-F5344CB8AC3E}">
        <p14:creationId xmlns:p14="http://schemas.microsoft.com/office/powerpoint/2010/main" val="42896884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0" y="1"/>
            <a:ext cx="9906000" cy="404663"/>
            <a:chOff x="0" y="1"/>
            <a:chExt cx="9906000" cy="404663"/>
          </a:xfrm>
        </p:grpSpPr>
        <p:sp>
          <p:nvSpPr>
            <p:cNvPr id="11" name="Subtitle 2"/>
            <p:cNvSpPr txBox="1">
              <a:spLocks/>
            </p:cNvSpPr>
            <p:nvPr/>
          </p:nvSpPr>
          <p:spPr>
            <a:xfrm>
              <a:off x="0" y="1"/>
              <a:ext cx="9906000" cy="404663"/>
            </a:xfrm>
            <a:prstGeom prst="rect">
              <a:avLst/>
            </a:prstGeom>
            <a:gradFill>
              <a:gsLst>
                <a:gs pos="0">
                  <a:srgbClr val="2D5991"/>
                </a:gs>
                <a:gs pos="74000">
                  <a:srgbClr val="2D5991"/>
                </a:gs>
                <a:gs pos="100000">
                  <a:srgbClr val="CFAC87"/>
                </a:gs>
              </a:gsLst>
              <a:lin ang="0" scaled="1"/>
            </a:gradFill>
          </p:spPr>
          <p:txBody>
            <a:bodyPr vert="horz" lIns="74295" tIns="37148" rIns="74295" bIns="37148"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cap="small" spc="244">
                  <a:solidFill>
                    <a:schemeClr val="bg1"/>
                  </a:solidFill>
                  <a:latin typeface="Verdana" panose="020B0604030504040204" pitchFamily="34" charset="0"/>
                  <a:ea typeface="Verdana" panose="020B0604030504040204" pitchFamily="34" charset="0"/>
                  <a:cs typeface="Verdana" panose="020B0604030504040204" pitchFamily="34" charset="0"/>
                </a:rPr>
                <a:t>Fundraising income and expenditure comparison</a:t>
              </a:r>
            </a:p>
          </p:txBody>
        </p:sp>
        <p:sp>
          <p:nvSpPr>
            <p:cNvPr id="12" name="TextBox 22"/>
            <p:cNvSpPr txBox="1">
              <a:spLocks noChangeArrowheads="1"/>
            </p:cNvSpPr>
            <p:nvPr/>
          </p:nvSpPr>
          <p:spPr bwMode="auto">
            <a:xfrm>
              <a:off x="9110381" y="94156"/>
              <a:ext cx="74544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GB" altLang="en-US" sz="800" i="1" cap="small" dirty="0">
                  <a:latin typeface="Verdana" panose="020B0604030504040204" pitchFamily="34" charset="0"/>
                  <a:ea typeface="Verdana" panose="020B0604030504040204" pitchFamily="34" charset="0"/>
                  <a:cs typeface="Verdana" panose="020B0604030504040204" pitchFamily="34" charset="0"/>
                </a:rPr>
                <a:t>Page 17</a:t>
              </a:r>
            </a:p>
          </p:txBody>
        </p:sp>
      </p:grpSp>
      <p:sp>
        <p:nvSpPr>
          <p:cNvPr id="14" name="Rounded Rectangle 13"/>
          <p:cNvSpPr/>
          <p:nvPr/>
        </p:nvSpPr>
        <p:spPr>
          <a:xfrm>
            <a:off x="680862" y="564529"/>
            <a:ext cx="8784976" cy="5615716"/>
          </a:xfrm>
          <a:prstGeom prst="roundRect">
            <a:avLst/>
          </a:prstGeom>
          <a:noFill/>
          <a:ln>
            <a:solidFill>
              <a:srgbClr val="2D599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GB" sz="1600" b="1">
              <a:solidFill>
                <a:schemeClr val="tx1"/>
              </a:solidFill>
            </a:endParaRPr>
          </a:p>
        </p:txBody>
      </p:sp>
      <p:pic>
        <p:nvPicPr>
          <p:cNvPr id="4" name="Picture 3"/>
          <p:cNvPicPr>
            <a:picLocks noChangeAspect="1"/>
          </p:cNvPicPr>
          <p:nvPr/>
        </p:nvPicPr>
        <p:blipFill>
          <a:blip r:embed="rId2"/>
          <a:stretch>
            <a:fillRect/>
          </a:stretch>
        </p:blipFill>
        <p:spPr>
          <a:xfrm>
            <a:off x="56456" y="6286471"/>
            <a:ext cx="1733639" cy="571529"/>
          </a:xfrm>
          <a:prstGeom prst="rect">
            <a:avLst/>
          </a:prstGeom>
        </p:spPr>
      </p:pic>
      <p:pic>
        <p:nvPicPr>
          <p:cNvPr id="15" name="Picture 14"/>
          <p:cNvPicPr>
            <a:picLocks noChangeAspect="1"/>
          </p:cNvPicPr>
          <p:nvPr/>
        </p:nvPicPr>
        <p:blipFill>
          <a:blip r:embed="rId3"/>
          <a:stretch>
            <a:fillRect/>
          </a:stretch>
        </p:blipFill>
        <p:spPr>
          <a:xfrm>
            <a:off x="8996046" y="6093296"/>
            <a:ext cx="912218" cy="689726"/>
          </a:xfrm>
          <a:prstGeom prst="rect">
            <a:avLst/>
          </a:prstGeom>
        </p:spPr>
      </p:pic>
      <p:sp>
        <p:nvSpPr>
          <p:cNvPr id="3" name="TextBox 2"/>
          <p:cNvSpPr txBox="1"/>
          <p:nvPr/>
        </p:nvSpPr>
        <p:spPr>
          <a:xfrm>
            <a:off x="6105128" y="4293096"/>
            <a:ext cx="1800200" cy="1215717"/>
          </a:xfrm>
          <a:prstGeom prst="rect">
            <a:avLst/>
          </a:prstGeom>
          <a:noFill/>
        </p:spPr>
        <p:txBody>
          <a:bodyPr wrap="square" rtlCol="0">
            <a:spAutoFit/>
          </a:bodyPr>
          <a:lstStyle/>
          <a:p>
            <a:r>
              <a:rPr lang="en-GB"/>
              <a:t> </a:t>
            </a:r>
            <a:r>
              <a:rPr lang="en-GB" sz="1100" b="1"/>
              <a:t>** This is an element but overall performance of the charity will be accounted for by the financial plan and the performance against it</a:t>
            </a:r>
          </a:p>
        </p:txBody>
      </p:sp>
      <p:graphicFrame>
        <p:nvGraphicFramePr>
          <p:cNvPr id="2" name="Table 1"/>
          <p:cNvGraphicFramePr>
            <a:graphicFrameLocks noGrp="1"/>
          </p:cNvGraphicFramePr>
          <p:nvPr>
            <p:extLst>
              <p:ext uri="{D42A27DB-BD31-4B8C-83A1-F6EECF244321}">
                <p14:modId xmlns:p14="http://schemas.microsoft.com/office/powerpoint/2010/main" val="2426103087"/>
              </p:ext>
            </p:extLst>
          </p:nvPr>
        </p:nvGraphicFramePr>
        <p:xfrm>
          <a:off x="1398494" y="1082486"/>
          <a:ext cx="6945405" cy="4855558"/>
        </p:xfrm>
        <a:graphic>
          <a:graphicData uri="http://schemas.openxmlformats.org/drawingml/2006/table">
            <a:tbl>
              <a:tblPr/>
              <a:tblGrid>
                <a:gridCol w="3735417">
                  <a:extLst>
                    <a:ext uri="{9D8B030D-6E8A-4147-A177-3AD203B41FA5}">
                      <a16:colId xmlns:a16="http://schemas.microsoft.com/office/drawing/2014/main" val="903991316"/>
                    </a:ext>
                  </a:extLst>
                </a:gridCol>
                <a:gridCol w="724358">
                  <a:extLst>
                    <a:ext uri="{9D8B030D-6E8A-4147-A177-3AD203B41FA5}">
                      <a16:colId xmlns:a16="http://schemas.microsoft.com/office/drawing/2014/main" val="2032967469"/>
                    </a:ext>
                  </a:extLst>
                </a:gridCol>
                <a:gridCol w="42696">
                  <a:extLst>
                    <a:ext uri="{9D8B030D-6E8A-4147-A177-3AD203B41FA5}">
                      <a16:colId xmlns:a16="http://schemas.microsoft.com/office/drawing/2014/main" val="499397141"/>
                    </a:ext>
                  </a:extLst>
                </a:gridCol>
                <a:gridCol w="2442934">
                  <a:extLst>
                    <a:ext uri="{9D8B030D-6E8A-4147-A177-3AD203B41FA5}">
                      <a16:colId xmlns:a16="http://schemas.microsoft.com/office/drawing/2014/main" val="696468267"/>
                    </a:ext>
                  </a:extLst>
                </a:gridCol>
              </a:tblGrid>
              <a:tr h="230838">
                <a:tc>
                  <a:txBody>
                    <a:bodyPr/>
                    <a:lstStyle/>
                    <a:p>
                      <a:pPr algn="l" fontAlgn="b"/>
                      <a:r>
                        <a:rPr lang="en-GB" sz="1100" b="1" i="0" u="none" strike="noStrike" dirty="0">
                          <a:solidFill>
                            <a:srgbClr val="000000"/>
                          </a:solidFill>
                          <a:effectLst/>
                          <a:latin typeface="Calibri" panose="020F0502020204030204" pitchFamily="34" charset="0"/>
                        </a:rPr>
                        <a:t>Fundraising Income 2025-26 (up to 31.05.2025)</a:t>
                      </a:r>
                    </a:p>
                  </a:txBody>
                  <a:tcPr marL="6350" marR="6350" marT="635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a:t>
                      </a:r>
                    </a:p>
                  </a:txBody>
                  <a:tcPr marL="6350" marR="6350" marT="6350"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 </a:t>
                      </a:r>
                    </a:p>
                  </a:txBody>
                  <a:tcPr marL="6350" marR="6350" marT="635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r>
                        <a:rPr lang="en-GB" sz="1100" b="0" i="0" u="none" strike="noStrike">
                          <a:solidFill>
                            <a:srgbClr val="000000"/>
                          </a:solidFill>
                          <a:effectLst/>
                          <a:latin typeface="Calibri" panose="020F0502020204030204" pitchFamily="34" charset="0"/>
                        </a:rPr>
                        <a:t> </a:t>
                      </a:r>
                    </a:p>
                  </a:txBody>
                  <a:tcPr marL="6350" marR="6350" marT="635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69547914"/>
                  </a:ext>
                </a:extLst>
              </a:tr>
              <a:tr h="230838">
                <a:tc>
                  <a:txBody>
                    <a:bodyPr/>
                    <a:lstStyle/>
                    <a:p>
                      <a:pPr algn="l" fontAlgn="b"/>
                      <a:r>
                        <a:rPr lang="en-GB" sz="1100" b="0" i="0" u="none" strike="noStrike">
                          <a:solidFill>
                            <a:srgbClr val="000000"/>
                          </a:solidFill>
                          <a:effectLst/>
                          <a:latin typeface="Calibri" panose="020F0502020204030204" pitchFamily="34" charset="0"/>
                        </a:rPr>
                        <a:t>Y654-Core Costs</a:t>
                      </a:r>
                    </a:p>
                  </a:txBody>
                  <a:tcPr marL="6350" marR="6350" marT="635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Calibri" panose="020F0502020204030204" pitchFamily="34" charset="0"/>
                        </a:rPr>
                        <a:t>26</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GB" sz="1100" b="0" i="0" u="none" strike="noStrike">
                          <a:solidFill>
                            <a:srgbClr val="000000"/>
                          </a:solidFill>
                          <a:effectLst/>
                          <a:latin typeface="Calibri" panose="020F0502020204030204" pitchFamily="34" charset="0"/>
                        </a:rPr>
                        <a:t>Sale of CF Lanyards</a:t>
                      </a:r>
                    </a:p>
                  </a:txBody>
                  <a:tcPr marL="6350" marR="6350" marT="635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13312246"/>
                  </a:ext>
                </a:extLst>
              </a:tr>
              <a:tr h="230838">
                <a:tc>
                  <a:txBody>
                    <a:bodyPr/>
                    <a:lstStyle/>
                    <a:p>
                      <a:pPr algn="l" fontAlgn="b"/>
                      <a:r>
                        <a:rPr lang="en-GB" sz="1100" b="0" i="0" u="none" strike="noStrike">
                          <a:solidFill>
                            <a:srgbClr val="000000"/>
                          </a:solidFill>
                          <a:effectLst/>
                          <a:latin typeface="Calibri" panose="020F0502020204030204" pitchFamily="34" charset="0"/>
                        </a:rPr>
                        <a:t>YB34-South West Wales Cancer Fund</a:t>
                      </a:r>
                    </a:p>
                  </a:txBody>
                  <a:tcPr marL="6350" marR="6350" marT="635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Calibri" panose="020F0502020204030204" pitchFamily="34" charset="0"/>
                        </a:rPr>
                        <a:t>927</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GB" sz="1100" b="0" i="0" u="none" strike="noStrike">
                          <a:solidFill>
                            <a:srgbClr val="000000"/>
                          </a:solidFill>
                          <a:effectLst/>
                          <a:latin typeface="Calibri" panose="020F0502020204030204" pitchFamily="34" charset="0"/>
                        </a:rPr>
                        <a:t>Radiotherapy Tea Bars</a:t>
                      </a:r>
                    </a:p>
                  </a:txBody>
                  <a:tcPr marL="6350" marR="6350" marT="635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89184160"/>
                  </a:ext>
                </a:extLst>
              </a:tr>
              <a:tr h="230838">
                <a:tc>
                  <a:txBody>
                    <a:bodyPr/>
                    <a:lstStyle/>
                    <a:p>
                      <a:pPr algn="l" fontAlgn="b"/>
                      <a:r>
                        <a:rPr lang="en-GB" sz="1100" b="0" i="0" u="none" strike="noStrike">
                          <a:solidFill>
                            <a:srgbClr val="000000"/>
                          </a:solidFill>
                          <a:effectLst/>
                          <a:latin typeface="Calibri" panose="020F0502020204030204" pitchFamily="34" charset="0"/>
                        </a:rPr>
                        <a:t>YB34-South West Wales Cancer Fund</a:t>
                      </a:r>
                    </a:p>
                  </a:txBody>
                  <a:tcPr marL="6350" marR="6350" marT="635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Calibri" panose="020F0502020204030204" pitchFamily="34" charset="0"/>
                        </a:rPr>
                        <a:t>50</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GB" sz="1100" b="0" i="0" u="none" strike="noStrike">
                          <a:solidFill>
                            <a:srgbClr val="000000"/>
                          </a:solidFill>
                          <a:effectLst/>
                          <a:latin typeface="Calibri" panose="020F0502020204030204" pitchFamily="34" charset="0"/>
                        </a:rPr>
                        <a:t>Enthuse fundraising</a:t>
                      </a:r>
                    </a:p>
                  </a:txBody>
                  <a:tcPr marL="6350" marR="6350" marT="635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36290146"/>
                  </a:ext>
                </a:extLst>
              </a:tr>
              <a:tr h="230838">
                <a:tc>
                  <a:txBody>
                    <a:bodyPr/>
                    <a:lstStyle/>
                    <a:p>
                      <a:pPr algn="l" fontAlgn="b"/>
                      <a:r>
                        <a:rPr lang="en-GB" sz="1100" b="0" i="0" u="none" strike="noStrike">
                          <a:solidFill>
                            <a:srgbClr val="000000"/>
                          </a:solidFill>
                          <a:effectLst/>
                          <a:latin typeface="Calibri" panose="020F0502020204030204" pitchFamily="34" charset="0"/>
                        </a:rPr>
                        <a:t>YB49-20th Anniversary Cancer Support Fund</a:t>
                      </a:r>
                    </a:p>
                  </a:txBody>
                  <a:tcPr marL="6350" marR="6350" marT="635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rgbClr val="000000"/>
                          </a:solidFill>
                          <a:effectLst/>
                          <a:latin typeface="Calibri" panose="020F0502020204030204" pitchFamily="34" charset="0"/>
                        </a:rPr>
                        <a:t>1,281</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GB" sz="1100" b="0" i="0" u="none" strike="noStrike">
                          <a:solidFill>
                            <a:srgbClr val="000000"/>
                          </a:solidFill>
                          <a:effectLst/>
                          <a:latin typeface="Calibri" panose="020F0502020204030204" pitchFamily="34" charset="0"/>
                        </a:rPr>
                        <a:t>Raffles</a:t>
                      </a:r>
                    </a:p>
                  </a:txBody>
                  <a:tcPr marL="6350" marR="6350" marT="635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4924546"/>
                  </a:ext>
                </a:extLst>
              </a:tr>
              <a:tr h="230838">
                <a:tc>
                  <a:txBody>
                    <a:bodyPr/>
                    <a:lstStyle/>
                    <a:p>
                      <a:pPr algn="l" fontAlgn="b"/>
                      <a:r>
                        <a:rPr lang="en-GB" sz="1100" b="0" i="0" u="none" strike="noStrike">
                          <a:solidFill>
                            <a:srgbClr val="000000"/>
                          </a:solidFill>
                          <a:effectLst/>
                          <a:latin typeface="Calibri" panose="020F0502020204030204" pitchFamily="34" charset="0"/>
                        </a:rPr>
                        <a:t>YB49-20th Anniversary Cancer Support Fund</a:t>
                      </a:r>
                    </a:p>
                  </a:txBody>
                  <a:tcPr marL="6350" marR="6350" marT="635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Calibri" panose="020F0502020204030204" pitchFamily="34" charset="0"/>
                        </a:rPr>
                        <a:t>481</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GB" sz="1100" b="0" i="0" u="none" strike="noStrike">
                          <a:solidFill>
                            <a:srgbClr val="000000"/>
                          </a:solidFill>
                          <a:effectLst/>
                          <a:latin typeface="Calibri" panose="020F0502020204030204" pitchFamily="34" charset="0"/>
                        </a:rPr>
                        <a:t>Cake Bake</a:t>
                      </a:r>
                    </a:p>
                  </a:txBody>
                  <a:tcPr marL="6350" marR="6350" marT="635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05310824"/>
                  </a:ext>
                </a:extLst>
              </a:tr>
              <a:tr h="230838">
                <a:tc>
                  <a:txBody>
                    <a:bodyPr/>
                    <a:lstStyle/>
                    <a:p>
                      <a:pPr algn="l" fontAlgn="b"/>
                      <a:r>
                        <a:rPr lang="en-GB" sz="1100" b="0" i="0" u="none" strike="noStrike">
                          <a:solidFill>
                            <a:srgbClr val="000000"/>
                          </a:solidFill>
                          <a:effectLst/>
                          <a:latin typeface="Calibri" panose="020F0502020204030204" pitchFamily="34" charset="0"/>
                        </a:rPr>
                        <a:t>YB49-20th Anniversary Cancer Support Fund</a:t>
                      </a:r>
                    </a:p>
                  </a:txBody>
                  <a:tcPr marL="6350" marR="6350" marT="635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Calibri" panose="020F0502020204030204" pitchFamily="34" charset="0"/>
                        </a:rPr>
                        <a:t>94</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GB" sz="1100" b="0" i="0" u="none" strike="noStrike">
                          <a:solidFill>
                            <a:srgbClr val="000000"/>
                          </a:solidFill>
                          <a:effectLst/>
                          <a:latin typeface="Calibri" panose="020F0502020204030204" pitchFamily="34" charset="0"/>
                        </a:rPr>
                        <a:t>Collection boxes</a:t>
                      </a:r>
                    </a:p>
                  </a:txBody>
                  <a:tcPr marL="6350" marR="6350" marT="635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18940009"/>
                  </a:ext>
                </a:extLst>
              </a:tr>
              <a:tr h="230838">
                <a:tc>
                  <a:txBody>
                    <a:bodyPr/>
                    <a:lstStyle/>
                    <a:p>
                      <a:pPr algn="l" fontAlgn="b"/>
                      <a:r>
                        <a:rPr lang="en-GB" sz="1100" b="0" i="0" u="none" strike="noStrike">
                          <a:solidFill>
                            <a:srgbClr val="000000"/>
                          </a:solidFill>
                          <a:effectLst/>
                          <a:latin typeface="Calibri" panose="020F0502020204030204" pitchFamily="34" charset="0"/>
                        </a:rPr>
                        <a:t>YH20-NICU Accommodation Fund</a:t>
                      </a:r>
                    </a:p>
                  </a:txBody>
                  <a:tcPr marL="6350" marR="6350" marT="635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Calibri" panose="020F0502020204030204" pitchFamily="34" charset="0"/>
                        </a:rPr>
                        <a:t>150</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GB" sz="1100" b="0" i="0" u="none" strike="noStrike">
                          <a:solidFill>
                            <a:srgbClr val="000000"/>
                          </a:solidFill>
                          <a:effectLst/>
                          <a:latin typeface="Calibri" panose="020F0502020204030204" pitchFamily="34" charset="0"/>
                        </a:rPr>
                        <a:t>Raffle</a:t>
                      </a:r>
                    </a:p>
                  </a:txBody>
                  <a:tcPr marL="6350" marR="6350" marT="635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32174735"/>
                  </a:ext>
                </a:extLst>
              </a:tr>
              <a:tr h="230838">
                <a:tc>
                  <a:txBody>
                    <a:bodyPr/>
                    <a:lstStyle/>
                    <a:p>
                      <a:pPr algn="l" fontAlgn="b"/>
                      <a:r>
                        <a:rPr lang="en-GB" sz="1100" b="0" i="0" u="none" strike="noStrike">
                          <a:solidFill>
                            <a:srgbClr val="000000"/>
                          </a:solidFill>
                          <a:effectLst/>
                          <a:latin typeface="Calibri" panose="020F0502020204030204" pitchFamily="34" charset="0"/>
                        </a:rPr>
                        <a:t>YH20-NICU Accommodation Fund</a:t>
                      </a:r>
                    </a:p>
                  </a:txBody>
                  <a:tcPr marL="6350" marR="6350" marT="635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rgbClr val="000000"/>
                          </a:solidFill>
                          <a:effectLst/>
                          <a:latin typeface="Calibri" panose="020F0502020204030204" pitchFamily="34" charset="0"/>
                        </a:rPr>
                        <a:t>2,359</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GB" sz="1100" b="0" i="0" u="none" strike="noStrike">
                          <a:solidFill>
                            <a:srgbClr val="000000"/>
                          </a:solidFill>
                          <a:effectLst/>
                          <a:latin typeface="Calibri" panose="020F0502020204030204" pitchFamily="34" charset="0"/>
                        </a:rPr>
                        <a:t>Golf Day</a:t>
                      </a:r>
                    </a:p>
                  </a:txBody>
                  <a:tcPr marL="6350" marR="6350" marT="635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23335884"/>
                  </a:ext>
                </a:extLst>
              </a:tr>
              <a:tr h="230838">
                <a:tc>
                  <a:txBody>
                    <a:bodyPr/>
                    <a:lstStyle/>
                    <a:p>
                      <a:pPr algn="l" fontAlgn="b"/>
                      <a:r>
                        <a:rPr lang="en-GB" sz="1100" b="0" i="0" u="none" strike="noStrike">
                          <a:solidFill>
                            <a:srgbClr val="000000"/>
                          </a:solidFill>
                          <a:effectLst/>
                          <a:latin typeface="Calibri" panose="020F0502020204030204" pitchFamily="34" charset="0"/>
                        </a:rPr>
                        <a:t>YN35-NPT Children’s Centre Therpay Fund</a:t>
                      </a:r>
                    </a:p>
                  </a:txBody>
                  <a:tcPr marL="6350" marR="6350" marT="635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a:solidFill>
                            <a:srgbClr val="000000"/>
                          </a:solidFill>
                          <a:effectLst/>
                          <a:latin typeface="Calibri" panose="020F0502020204030204" pitchFamily="34" charset="0"/>
                        </a:rPr>
                        <a:t>325</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GB" sz="1100" b="0" i="0" u="none" strike="noStrike">
                          <a:solidFill>
                            <a:srgbClr val="000000"/>
                          </a:solidFill>
                          <a:effectLst/>
                          <a:latin typeface="Calibri" panose="020F0502020204030204" pitchFamily="34" charset="0"/>
                        </a:rPr>
                        <a:t>Raffles</a:t>
                      </a:r>
                    </a:p>
                  </a:txBody>
                  <a:tcPr marL="6350" marR="6350" marT="635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0463832"/>
                  </a:ext>
                </a:extLst>
              </a:tr>
              <a:tr h="230838">
                <a:tc>
                  <a:txBody>
                    <a:bodyPr/>
                    <a:lstStyle/>
                    <a:p>
                      <a:pPr algn="l" fontAlgn="b"/>
                      <a:r>
                        <a:rPr lang="en-GB" sz="1100" b="0" i="0" u="none" strike="noStrike">
                          <a:solidFill>
                            <a:srgbClr val="000000"/>
                          </a:solidFill>
                          <a:effectLst/>
                          <a:latin typeface="Calibri" panose="020F0502020204030204" pitchFamily="34" charset="0"/>
                        </a:rPr>
                        <a:t> </a:t>
                      </a:r>
                    </a:p>
                  </a:txBody>
                  <a:tcPr marL="6350" marR="6350" marT="635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 </a:t>
                      </a:r>
                    </a:p>
                  </a:txBody>
                  <a:tcPr marL="6350" marR="6350" marT="635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21306191"/>
                  </a:ext>
                </a:extLst>
              </a:tr>
              <a:tr h="230838">
                <a:tc>
                  <a:txBody>
                    <a:bodyPr/>
                    <a:lstStyle/>
                    <a:p>
                      <a:pPr algn="l" fontAlgn="b"/>
                      <a:r>
                        <a:rPr lang="en-GB" sz="1100" b="1" i="0" u="none" strike="noStrike">
                          <a:solidFill>
                            <a:srgbClr val="000000"/>
                          </a:solidFill>
                          <a:effectLst/>
                          <a:latin typeface="Calibri" panose="020F0502020204030204" pitchFamily="34" charset="0"/>
                        </a:rPr>
                        <a:t>Total</a:t>
                      </a:r>
                    </a:p>
                  </a:txBody>
                  <a:tcPr marL="6350" marR="6350" marT="635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1" i="0" u="none" strike="noStrike" dirty="0">
                          <a:solidFill>
                            <a:srgbClr val="000000"/>
                          </a:solidFill>
                          <a:effectLst/>
                          <a:latin typeface="Calibri" panose="020F0502020204030204" pitchFamily="34" charset="0"/>
                        </a:rPr>
                        <a:t>5,693</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1" i="0" u="none" strike="noStrike">
                          <a:solidFill>
                            <a:srgbClr val="000000"/>
                          </a:solidFill>
                          <a:effectLst/>
                          <a:latin typeface="Calibri" panose="020F0502020204030204" pitchFamily="34" charset="0"/>
                        </a:rPr>
                        <a:t> </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 </a:t>
                      </a:r>
                    </a:p>
                  </a:txBody>
                  <a:tcPr marL="6350" marR="6350" marT="635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79558328"/>
                  </a:ext>
                </a:extLst>
              </a:tr>
              <a:tr h="230838">
                <a:tc>
                  <a:txBody>
                    <a:bodyPr/>
                    <a:lstStyle/>
                    <a:p>
                      <a:pPr algn="l" fontAlgn="b"/>
                      <a:r>
                        <a:rPr lang="en-GB" sz="1100" b="0" i="0" u="none" strike="noStrike">
                          <a:solidFill>
                            <a:srgbClr val="000000"/>
                          </a:solidFill>
                          <a:effectLst/>
                          <a:latin typeface="Calibri" panose="020F0502020204030204" pitchFamily="34" charset="0"/>
                        </a:rPr>
                        <a:t> </a:t>
                      </a:r>
                    </a:p>
                  </a:txBody>
                  <a:tcPr marL="6350" marR="6350" marT="635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6350" marR="6350" marT="635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6350" marR="6350" marT="635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en-GB" sz="1100" b="0" i="0" u="none" strike="noStrike">
                          <a:solidFill>
                            <a:srgbClr val="000000"/>
                          </a:solidFill>
                          <a:effectLst/>
                          <a:latin typeface="Calibri" panose="020F0502020204030204" pitchFamily="34" charset="0"/>
                        </a:rPr>
                        <a:t> </a:t>
                      </a:r>
                    </a:p>
                  </a:txBody>
                  <a:tcPr marL="6350" marR="6350" marT="635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4247938172"/>
                  </a:ext>
                </a:extLst>
              </a:tr>
              <a:tr h="230838">
                <a:tc>
                  <a:txBody>
                    <a:bodyPr/>
                    <a:lstStyle/>
                    <a:p>
                      <a:pPr algn="l" fontAlgn="b"/>
                      <a:r>
                        <a:rPr lang="en-GB" sz="1100" b="1" i="0" u="none" strike="noStrike">
                          <a:solidFill>
                            <a:srgbClr val="000000"/>
                          </a:solidFill>
                          <a:effectLst/>
                          <a:latin typeface="Calibri" panose="020F0502020204030204" pitchFamily="34" charset="0"/>
                        </a:rPr>
                        <a:t>Fundraising expenditure 2025-26 (up to 31.05.2025)</a:t>
                      </a:r>
                    </a:p>
                  </a:txBody>
                  <a:tcPr marL="6350" marR="6350" marT="635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6350" marR="6350" marT="6350" marB="0" anchor="b">
                    <a:lnL>
                      <a:noFill/>
                    </a:lnL>
                    <a:lnR>
                      <a:noFill/>
                    </a:lnR>
                    <a:lnT>
                      <a:noFill/>
                    </a:lnT>
                    <a:lnB>
                      <a:noFill/>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6350" marR="6350" marT="6350" marB="0" anchor="b">
                    <a:lnL>
                      <a:noFill/>
                    </a:lnL>
                    <a:lnR>
                      <a:noFill/>
                    </a:lnR>
                    <a:lnT>
                      <a:noFill/>
                    </a:lnT>
                    <a:lnB>
                      <a:noFill/>
                    </a:lnB>
                  </a:tcPr>
                </a:tc>
                <a:tc>
                  <a:txBody>
                    <a:bodyPr/>
                    <a:lstStyle/>
                    <a:p>
                      <a:pPr algn="l" fontAlgn="b"/>
                      <a:r>
                        <a:rPr lang="en-GB" sz="1100" b="0" i="0" u="none" strike="noStrike">
                          <a:solidFill>
                            <a:srgbClr val="000000"/>
                          </a:solidFill>
                          <a:effectLst/>
                          <a:latin typeface="Calibri" panose="020F0502020204030204" pitchFamily="34" charset="0"/>
                        </a:rPr>
                        <a:t> </a:t>
                      </a:r>
                    </a:p>
                  </a:txBody>
                  <a:tcPr marL="6350" marR="6350" marT="6350" marB="0" anchor="b">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3919501701"/>
                  </a:ext>
                </a:extLst>
              </a:tr>
              <a:tr h="230838">
                <a:tc>
                  <a:txBody>
                    <a:bodyPr/>
                    <a:lstStyle/>
                    <a:p>
                      <a:pPr algn="l" fontAlgn="b"/>
                      <a:r>
                        <a:rPr lang="en-GB" sz="1100" b="0" i="0" u="none" strike="noStrike">
                          <a:solidFill>
                            <a:srgbClr val="000000"/>
                          </a:solidFill>
                          <a:effectLst/>
                          <a:latin typeface="Calibri" panose="020F0502020204030204" pitchFamily="34" charset="0"/>
                        </a:rPr>
                        <a:t> </a:t>
                      </a:r>
                    </a:p>
                  </a:txBody>
                  <a:tcPr marL="6350" marR="6350" marT="6350" marB="0" anchor="b">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6350" marR="6350" marT="635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6350" marR="6350" marT="6350" marB="0" anchor="b">
                    <a:lnL>
                      <a:noFill/>
                    </a:lnL>
                    <a:lnR>
                      <a:noFill/>
                    </a:lnR>
                    <a:lnT>
                      <a:noFill/>
                    </a:lnT>
                    <a:lnB>
                      <a:noFill/>
                    </a:lnB>
                  </a:tcPr>
                </a:tc>
                <a:tc>
                  <a:txBody>
                    <a:bodyPr/>
                    <a:lstStyle/>
                    <a:p>
                      <a:pPr algn="l" fontAlgn="b"/>
                      <a:r>
                        <a:rPr lang="en-GB" sz="1100" b="0" i="0" u="none" strike="noStrike">
                          <a:solidFill>
                            <a:srgbClr val="000000"/>
                          </a:solidFill>
                          <a:effectLst/>
                          <a:latin typeface="Calibri" panose="020F0502020204030204" pitchFamily="34" charset="0"/>
                        </a:rPr>
                        <a:t> </a:t>
                      </a:r>
                    </a:p>
                  </a:txBody>
                  <a:tcPr marL="6350" marR="6350" marT="6350" marB="0" anchor="b">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896330743"/>
                  </a:ext>
                </a:extLst>
              </a:tr>
              <a:tr h="230838">
                <a:tc>
                  <a:txBody>
                    <a:bodyPr/>
                    <a:lstStyle/>
                    <a:p>
                      <a:pPr algn="l" fontAlgn="b"/>
                      <a:r>
                        <a:rPr lang="en-GB" sz="1100" b="0" i="0" u="none" strike="noStrike">
                          <a:solidFill>
                            <a:srgbClr val="000000"/>
                          </a:solidFill>
                          <a:effectLst/>
                          <a:latin typeface="Calibri" panose="020F0502020204030204" pitchFamily="34" charset="0"/>
                        </a:rPr>
                        <a:t>Fundraising Staff Costs</a:t>
                      </a:r>
                    </a:p>
                  </a:txBody>
                  <a:tcPr marL="6350" marR="6350" marT="635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rgbClr val="000000"/>
                          </a:solidFill>
                          <a:effectLst/>
                          <a:latin typeface="Calibri" panose="020F0502020204030204" pitchFamily="34" charset="0"/>
                        </a:rPr>
                        <a:t>21,369</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6350" marR="6350" marT="635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en-GB" sz="1100" b="0" i="0" u="none" strike="noStrike">
                          <a:solidFill>
                            <a:srgbClr val="000000"/>
                          </a:solidFill>
                          <a:effectLst/>
                          <a:latin typeface="Calibri" panose="020F0502020204030204" pitchFamily="34" charset="0"/>
                        </a:rPr>
                        <a:t> </a:t>
                      </a:r>
                    </a:p>
                  </a:txBody>
                  <a:tcPr marL="6350" marR="6350" marT="6350" marB="0" anchor="b">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328830600"/>
                  </a:ext>
                </a:extLst>
              </a:tr>
              <a:tr h="230838">
                <a:tc>
                  <a:txBody>
                    <a:bodyPr/>
                    <a:lstStyle/>
                    <a:p>
                      <a:pPr algn="l" fontAlgn="b"/>
                      <a:r>
                        <a:rPr lang="en-GB" sz="1100" b="0" i="0" u="none" strike="noStrike">
                          <a:solidFill>
                            <a:srgbClr val="000000"/>
                          </a:solidFill>
                          <a:effectLst/>
                          <a:latin typeface="Calibri" panose="020F0502020204030204" pitchFamily="34" charset="0"/>
                        </a:rPr>
                        <a:t>Fundraising Non Staff Costs</a:t>
                      </a:r>
                    </a:p>
                  </a:txBody>
                  <a:tcPr marL="6350" marR="6350" marT="635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0" i="0" u="none" strike="noStrike" dirty="0">
                          <a:solidFill>
                            <a:srgbClr val="000000"/>
                          </a:solidFill>
                          <a:effectLst/>
                          <a:latin typeface="Calibri" panose="020F0502020204030204" pitchFamily="34" charset="0"/>
                        </a:rPr>
                        <a:t>5,816</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GB" sz="1100" b="0" i="0" u="none" strike="noStrike">
                        <a:solidFill>
                          <a:srgbClr val="000000"/>
                        </a:solidFill>
                        <a:effectLst/>
                        <a:latin typeface="Calibri" panose="020F0502020204030204" pitchFamily="34" charset="0"/>
                      </a:endParaRPr>
                    </a:p>
                  </a:txBody>
                  <a:tcPr marL="6350" marR="6350" marT="635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en-GB" sz="1100" b="0" i="0" u="none" strike="noStrike" dirty="0">
                          <a:solidFill>
                            <a:srgbClr val="000000"/>
                          </a:solidFill>
                          <a:effectLst/>
                          <a:latin typeface="Calibri" panose="020F0502020204030204" pitchFamily="34" charset="0"/>
                        </a:rPr>
                        <a:t> </a:t>
                      </a:r>
                    </a:p>
                  </a:txBody>
                  <a:tcPr marL="6350" marR="6350" marT="6350" marB="0" anchor="b">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2012183196"/>
                  </a:ext>
                </a:extLst>
              </a:tr>
              <a:tr h="230838">
                <a:tc>
                  <a:txBody>
                    <a:bodyPr/>
                    <a:lstStyle/>
                    <a:p>
                      <a:pPr algn="l" fontAlgn="b"/>
                      <a:r>
                        <a:rPr lang="en-GB" sz="1100" b="1" i="0" u="none" strike="noStrike">
                          <a:solidFill>
                            <a:srgbClr val="000000"/>
                          </a:solidFill>
                          <a:effectLst/>
                          <a:latin typeface="Calibri" panose="020F0502020204030204" pitchFamily="34" charset="0"/>
                        </a:rPr>
                        <a:t>Total</a:t>
                      </a:r>
                    </a:p>
                  </a:txBody>
                  <a:tcPr marL="6350" marR="6350" marT="635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100" b="1" i="0" u="none" strike="noStrike" dirty="0">
                          <a:solidFill>
                            <a:srgbClr val="000000"/>
                          </a:solidFill>
                          <a:effectLst/>
                          <a:latin typeface="Calibri" panose="020F0502020204030204" pitchFamily="34" charset="0"/>
                        </a:rPr>
                        <a:t>27,185</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GB" sz="1100" b="1" i="0" u="none" strike="noStrike">
                        <a:solidFill>
                          <a:srgbClr val="000000"/>
                        </a:solidFill>
                        <a:effectLst/>
                        <a:latin typeface="Calibri" panose="020F0502020204030204" pitchFamily="34" charset="0"/>
                      </a:endParaRPr>
                    </a:p>
                  </a:txBody>
                  <a:tcPr marL="6350" marR="6350" marT="635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en-GB" sz="1100" b="0" i="0" u="none" strike="noStrike">
                          <a:solidFill>
                            <a:srgbClr val="000000"/>
                          </a:solidFill>
                          <a:effectLst/>
                          <a:latin typeface="Calibri" panose="020F0502020204030204" pitchFamily="34" charset="0"/>
                        </a:rPr>
                        <a:t> </a:t>
                      </a:r>
                    </a:p>
                  </a:txBody>
                  <a:tcPr marL="6350" marR="6350" marT="6350" marB="0" anchor="b">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3110585123"/>
                  </a:ext>
                </a:extLst>
              </a:tr>
              <a:tr h="230838">
                <a:tc>
                  <a:txBody>
                    <a:bodyPr/>
                    <a:lstStyle/>
                    <a:p>
                      <a:pPr algn="l" fontAlgn="b"/>
                      <a:r>
                        <a:rPr lang="en-GB" sz="1100" b="1" i="0" u="none" strike="noStrike">
                          <a:solidFill>
                            <a:srgbClr val="000000"/>
                          </a:solidFill>
                          <a:effectLst/>
                          <a:latin typeface="Calibri" panose="020F0502020204030204" pitchFamily="34" charset="0"/>
                        </a:rPr>
                        <a:t> </a:t>
                      </a:r>
                    </a:p>
                  </a:txBody>
                  <a:tcPr marL="6350" marR="6350" marT="635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GB" sz="1100" b="1" i="0" u="none" strike="noStrike">
                        <a:solidFill>
                          <a:srgbClr val="000000"/>
                        </a:solidFill>
                        <a:effectLst/>
                        <a:latin typeface="Calibri" panose="020F0502020204030204" pitchFamily="34" charset="0"/>
                      </a:endParaRPr>
                    </a:p>
                  </a:txBody>
                  <a:tcPr marL="6350" marR="6350" marT="635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GB" sz="1100" b="1" i="0" u="none" strike="noStrike">
                        <a:solidFill>
                          <a:srgbClr val="000000"/>
                        </a:solidFill>
                        <a:effectLst/>
                        <a:latin typeface="Calibri" panose="020F0502020204030204" pitchFamily="34" charset="0"/>
                      </a:endParaRPr>
                    </a:p>
                  </a:txBody>
                  <a:tcPr marL="6350" marR="6350" marT="6350" marB="0" anchor="b">
                    <a:lnL>
                      <a:noFill/>
                    </a:lnL>
                    <a:lnR>
                      <a:noFill/>
                    </a:lnR>
                    <a:lnT>
                      <a:noFill/>
                    </a:lnT>
                    <a:lnB>
                      <a:noFill/>
                    </a:lnB>
                  </a:tcPr>
                </a:tc>
                <a:tc>
                  <a:txBody>
                    <a:bodyPr/>
                    <a:lstStyle/>
                    <a:p>
                      <a:pPr algn="l" fontAlgn="b"/>
                      <a:r>
                        <a:rPr lang="en-GB" sz="1100" b="0" i="0" u="none" strike="noStrike">
                          <a:solidFill>
                            <a:srgbClr val="000000"/>
                          </a:solidFill>
                          <a:effectLst/>
                          <a:latin typeface="Calibri" panose="020F0502020204030204" pitchFamily="34" charset="0"/>
                        </a:rPr>
                        <a:t> </a:t>
                      </a:r>
                    </a:p>
                  </a:txBody>
                  <a:tcPr marL="6350" marR="6350" marT="6350" marB="0" anchor="b">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445857551"/>
                  </a:ext>
                </a:extLst>
              </a:tr>
              <a:tr h="230838">
                <a:tc>
                  <a:txBody>
                    <a:bodyPr/>
                    <a:lstStyle/>
                    <a:p>
                      <a:pPr algn="l" fontAlgn="b"/>
                      <a:r>
                        <a:rPr lang="en-GB" sz="1100" b="1" i="0" u="none" strike="noStrike">
                          <a:solidFill>
                            <a:srgbClr val="000000"/>
                          </a:solidFill>
                          <a:effectLst/>
                          <a:latin typeface="Calibri" panose="020F0502020204030204" pitchFamily="34" charset="0"/>
                        </a:rPr>
                        <a:t>Shortfall**</a:t>
                      </a:r>
                    </a:p>
                  </a:txBody>
                  <a:tcPr marL="6350" marR="6350" marT="635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GB" sz="1100" b="1" i="0" u="none" strike="noStrike" dirty="0">
                          <a:solidFill>
                            <a:srgbClr val="000000"/>
                          </a:solidFill>
                          <a:effectLst/>
                          <a:latin typeface="Calibri" panose="020F0502020204030204" pitchFamily="34" charset="0"/>
                        </a:rPr>
                        <a:t>-21,492</a:t>
                      </a:r>
                    </a:p>
                  </a:txBody>
                  <a:tcPr marL="6350" marR="6350" marT="6350" marB="0" anchor="b">
                    <a:lnL>
                      <a:noFill/>
                    </a:lnL>
                    <a:lnR>
                      <a:noFill/>
                    </a:lnR>
                    <a:lnT>
                      <a:noFill/>
                    </a:lnT>
                    <a:lnB>
                      <a:noFill/>
                    </a:lnB>
                  </a:tcPr>
                </a:tc>
                <a:tc>
                  <a:txBody>
                    <a:bodyPr/>
                    <a:lstStyle/>
                    <a:p>
                      <a:pPr algn="l" fontAlgn="b"/>
                      <a:endParaRPr lang="en-GB" sz="1100" b="1" i="0" u="none" strike="noStrike">
                        <a:solidFill>
                          <a:srgbClr val="000000"/>
                        </a:solidFill>
                        <a:effectLst/>
                        <a:latin typeface="Calibri" panose="020F0502020204030204" pitchFamily="34" charset="0"/>
                      </a:endParaRPr>
                    </a:p>
                  </a:txBody>
                  <a:tcPr marL="6350" marR="6350" marT="6350" marB="0" anchor="b">
                    <a:lnL>
                      <a:noFill/>
                    </a:lnL>
                    <a:lnR>
                      <a:noFill/>
                    </a:lnR>
                    <a:lnT>
                      <a:noFill/>
                    </a:lnT>
                    <a:lnB>
                      <a:noFill/>
                    </a:lnB>
                  </a:tcPr>
                </a:tc>
                <a:tc>
                  <a:txBody>
                    <a:bodyPr/>
                    <a:lstStyle/>
                    <a:p>
                      <a:pPr algn="l" fontAlgn="b"/>
                      <a:r>
                        <a:rPr lang="en-GB" sz="1100" b="0" i="0" u="none" strike="noStrike">
                          <a:solidFill>
                            <a:srgbClr val="000000"/>
                          </a:solidFill>
                          <a:effectLst/>
                          <a:latin typeface="Calibri" panose="020F0502020204030204" pitchFamily="34" charset="0"/>
                        </a:rPr>
                        <a:t> </a:t>
                      </a:r>
                    </a:p>
                  </a:txBody>
                  <a:tcPr marL="6350" marR="6350" marT="6350" marB="0" anchor="b">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548719342"/>
                  </a:ext>
                </a:extLst>
              </a:tr>
              <a:tr h="238798">
                <a:tc>
                  <a:txBody>
                    <a:bodyPr/>
                    <a:lstStyle/>
                    <a:p>
                      <a:pPr algn="l" fontAlgn="b"/>
                      <a:r>
                        <a:rPr lang="en-GB" sz="1100" b="0" i="0" u="none" strike="noStrike">
                          <a:solidFill>
                            <a:srgbClr val="000000"/>
                          </a:solidFill>
                          <a:effectLst/>
                          <a:latin typeface="Calibri" panose="020F0502020204030204" pitchFamily="34" charset="0"/>
                        </a:rPr>
                        <a:t> </a:t>
                      </a:r>
                    </a:p>
                  </a:txBody>
                  <a:tcPr marL="6350" marR="6350" marT="635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 </a:t>
                      </a:r>
                    </a:p>
                  </a:txBody>
                  <a:tcPr marL="6350" marR="6350" marT="635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 </a:t>
                      </a:r>
                    </a:p>
                  </a:txBody>
                  <a:tcPr marL="6350" marR="6350" marT="635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r>
                        <a:rPr lang="en-GB" sz="1100" b="0" i="0" u="none" strike="noStrike" dirty="0">
                          <a:solidFill>
                            <a:srgbClr val="000000"/>
                          </a:solidFill>
                          <a:effectLst/>
                          <a:latin typeface="Calibri" panose="020F0502020204030204" pitchFamily="34" charset="0"/>
                        </a:rPr>
                        <a:t> </a:t>
                      </a:r>
                    </a:p>
                  </a:txBody>
                  <a:tcPr marL="6350" marR="6350" marT="635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63287996"/>
                  </a:ext>
                </a:extLst>
              </a:tr>
            </a:tbl>
          </a:graphicData>
        </a:graphic>
      </p:graphicFrame>
    </p:spTree>
    <p:extLst>
      <p:ext uri="{BB962C8B-B14F-4D97-AF65-F5344CB8AC3E}">
        <p14:creationId xmlns:p14="http://schemas.microsoft.com/office/powerpoint/2010/main" val="42117350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16" y="278"/>
            <a:ext cx="9922668" cy="404663"/>
            <a:chOff x="-1116" y="21385"/>
            <a:chExt cx="9922668" cy="404663"/>
          </a:xfrm>
        </p:grpSpPr>
        <p:sp>
          <p:nvSpPr>
            <p:cNvPr id="5" name="Subtitle 2"/>
            <p:cNvSpPr txBox="1">
              <a:spLocks/>
            </p:cNvSpPr>
            <p:nvPr/>
          </p:nvSpPr>
          <p:spPr>
            <a:xfrm>
              <a:off x="-1116" y="21385"/>
              <a:ext cx="9906000" cy="404663"/>
            </a:xfrm>
            <a:prstGeom prst="rect">
              <a:avLst/>
            </a:prstGeom>
            <a:gradFill>
              <a:gsLst>
                <a:gs pos="0">
                  <a:srgbClr val="2D5991"/>
                </a:gs>
                <a:gs pos="74000">
                  <a:srgbClr val="2D5991"/>
                </a:gs>
                <a:gs pos="100000">
                  <a:srgbClr val="CFAC87"/>
                </a:gs>
              </a:gsLst>
              <a:lin ang="0" scaled="1"/>
            </a:gradFill>
          </p:spPr>
          <p:txBody>
            <a:bodyPr vert="horz" lIns="74295" tIns="37148" rIns="74295" bIns="37148"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cap="small" spc="244">
                  <a:solidFill>
                    <a:schemeClr val="bg1"/>
                  </a:solidFill>
                  <a:latin typeface="Verdana" panose="020B0604030504040204" pitchFamily="34" charset="0"/>
                  <a:ea typeface="Verdana" panose="020B0604030504040204" pitchFamily="34" charset="0"/>
                  <a:cs typeface="Verdana" panose="020B0604030504040204" pitchFamily="34" charset="0"/>
                </a:rPr>
                <a:t>12 months breakdown of income and expenditure</a:t>
              </a:r>
            </a:p>
          </p:txBody>
        </p:sp>
        <p:sp>
          <p:nvSpPr>
            <p:cNvPr id="6" name="TextBox 22"/>
            <p:cNvSpPr txBox="1">
              <a:spLocks noChangeArrowheads="1"/>
            </p:cNvSpPr>
            <p:nvPr/>
          </p:nvSpPr>
          <p:spPr bwMode="auto">
            <a:xfrm>
              <a:off x="9176109" y="94156"/>
              <a:ext cx="74544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GB" altLang="en-US" sz="800" i="1" cap="small" dirty="0">
                  <a:latin typeface="Verdana" panose="020B0604030504040204" pitchFamily="34" charset="0"/>
                  <a:ea typeface="Verdana" panose="020B0604030504040204" pitchFamily="34" charset="0"/>
                  <a:cs typeface="Verdana" panose="020B0604030504040204" pitchFamily="34" charset="0"/>
                </a:rPr>
                <a:t>Page 18</a:t>
              </a:r>
            </a:p>
          </p:txBody>
        </p:sp>
      </p:grpSp>
      <p:sp>
        <p:nvSpPr>
          <p:cNvPr id="10" name="Rectangle 9"/>
          <p:cNvSpPr/>
          <p:nvPr/>
        </p:nvSpPr>
        <p:spPr>
          <a:xfrm>
            <a:off x="4903316" y="474655"/>
            <a:ext cx="4572000" cy="385646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p:cNvSpPr/>
          <p:nvPr/>
        </p:nvSpPr>
        <p:spPr>
          <a:xfrm>
            <a:off x="4903316" y="4494268"/>
            <a:ext cx="4572000" cy="129469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5040161" y="4581128"/>
            <a:ext cx="4508669" cy="954107"/>
          </a:xfrm>
          <a:prstGeom prst="rect">
            <a:avLst/>
          </a:prstGeom>
          <a:noFill/>
        </p:spPr>
        <p:txBody>
          <a:bodyPr wrap="square" rtlCol="0">
            <a:spAutoFit/>
          </a:bodyPr>
          <a:lstStyle/>
          <a:p>
            <a:r>
              <a:rPr lang="en-GB" sz="1400" dirty="0"/>
              <a:t>High governance costs in January relates to audit fee invoice being paid. Lower Charity Team expenditure in March due to prepayment adjustments for the annual accounts at year end</a:t>
            </a:r>
          </a:p>
        </p:txBody>
      </p:sp>
      <p:sp>
        <p:nvSpPr>
          <p:cNvPr id="19" name="TextBox 18"/>
          <p:cNvSpPr txBox="1"/>
          <p:nvPr/>
        </p:nvSpPr>
        <p:spPr>
          <a:xfrm>
            <a:off x="272988" y="4581128"/>
            <a:ext cx="4247964" cy="1815882"/>
          </a:xfrm>
          <a:prstGeom prst="rect">
            <a:avLst/>
          </a:prstGeom>
          <a:noFill/>
        </p:spPr>
        <p:txBody>
          <a:bodyPr wrap="square" rtlCol="0">
            <a:spAutoFit/>
          </a:bodyPr>
          <a:lstStyle/>
          <a:p>
            <a:r>
              <a:rPr lang="en-GB" sz="1400" dirty="0"/>
              <a:t>Income relates to Donations, Legacies, Grants and Fundraising Income only and does not include Dividend Interest or Investment Gains or Losses. High value of legacies in August 2024 relates to one large legacy for the Morriston Service Group. High value of fundraising income in January 2025 relates to Jiffy Ride monies</a:t>
            </a:r>
          </a:p>
          <a:p>
            <a:endParaRPr lang="en-GB" sz="1400" dirty="0"/>
          </a:p>
          <a:p>
            <a:r>
              <a:rPr lang="en-GB" sz="1400" dirty="0"/>
              <a:t> </a:t>
            </a:r>
          </a:p>
        </p:txBody>
      </p:sp>
      <p:sp>
        <p:nvSpPr>
          <p:cNvPr id="18" name="Rectangle 17"/>
          <p:cNvSpPr/>
          <p:nvPr/>
        </p:nvSpPr>
        <p:spPr>
          <a:xfrm>
            <a:off x="114219" y="4509121"/>
            <a:ext cx="4550749" cy="158235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p:cNvPicPr>
            <a:picLocks noChangeAspect="1"/>
          </p:cNvPicPr>
          <p:nvPr/>
        </p:nvPicPr>
        <p:blipFill>
          <a:blip r:embed="rId2"/>
          <a:stretch>
            <a:fillRect/>
          </a:stretch>
        </p:blipFill>
        <p:spPr>
          <a:xfrm>
            <a:off x="96984" y="6286471"/>
            <a:ext cx="1733639" cy="571529"/>
          </a:xfrm>
          <a:prstGeom prst="rect">
            <a:avLst/>
          </a:prstGeom>
        </p:spPr>
      </p:pic>
      <p:pic>
        <p:nvPicPr>
          <p:cNvPr id="16" name="Picture 15"/>
          <p:cNvPicPr>
            <a:picLocks noChangeAspect="1"/>
          </p:cNvPicPr>
          <p:nvPr/>
        </p:nvPicPr>
        <p:blipFill>
          <a:blip r:embed="rId3"/>
          <a:stretch>
            <a:fillRect/>
          </a:stretch>
        </p:blipFill>
        <p:spPr>
          <a:xfrm>
            <a:off x="8985448" y="6091478"/>
            <a:ext cx="936104" cy="707786"/>
          </a:xfrm>
          <a:prstGeom prst="rect">
            <a:avLst/>
          </a:prstGeom>
        </p:spPr>
      </p:pic>
      <p:sp>
        <p:nvSpPr>
          <p:cNvPr id="24" name="Rectangle 23"/>
          <p:cNvSpPr/>
          <p:nvPr/>
        </p:nvSpPr>
        <p:spPr>
          <a:xfrm>
            <a:off x="272988" y="499610"/>
            <a:ext cx="4409217" cy="383150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20" name="Chart 19">
            <a:extLst>
              <a:ext uri="{FF2B5EF4-FFF2-40B4-BE49-F238E27FC236}">
                <a16:creationId xmlns:a16="http://schemas.microsoft.com/office/drawing/2014/main" id="{00000000-0008-0000-0000-000003000000}"/>
              </a:ext>
            </a:extLst>
          </p:cNvPr>
          <p:cNvGraphicFramePr>
            <a:graphicFrameLocks/>
          </p:cNvGraphicFramePr>
          <p:nvPr>
            <p:extLst>
              <p:ext uri="{D42A27DB-BD31-4B8C-83A1-F6EECF244321}">
                <p14:modId xmlns:p14="http://schemas.microsoft.com/office/powerpoint/2010/main" val="580788726"/>
              </p:ext>
            </p:extLst>
          </p:nvPr>
        </p:nvGraphicFramePr>
        <p:xfrm>
          <a:off x="359087" y="699084"/>
          <a:ext cx="4061012" cy="3361928"/>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1" name="Chart 20">
            <a:extLst>
              <a:ext uri="{FF2B5EF4-FFF2-40B4-BE49-F238E27FC236}">
                <a16:creationId xmlns:a16="http://schemas.microsoft.com/office/drawing/2014/main" id="{00000000-0008-0000-0000-000002000000}"/>
              </a:ext>
            </a:extLst>
          </p:cNvPr>
          <p:cNvGraphicFramePr>
            <a:graphicFrameLocks/>
          </p:cNvGraphicFramePr>
          <p:nvPr>
            <p:extLst>
              <p:ext uri="{D42A27DB-BD31-4B8C-83A1-F6EECF244321}">
                <p14:modId xmlns:p14="http://schemas.microsoft.com/office/powerpoint/2010/main" val="2460348034"/>
              </p:ext>
            </p:extLst>
          </p:nvPr>
        </p:nvGraphicFramePr>
        <p:xfrm>
          <a:off x="4982703" y="699084"/>
          <a:ext cx="4389897" cy="3543463"/>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2099625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0" y="1"/>
            <a:ext cx="9906000" cy="404663"/>
            <a:chOff x="0" y="1"/>
            <a:chExt cx="9906000" cy="404663"/>
          </a:xfrm>
        </p:grpSpPr>
        <p:sp>
          <p:nvSpPr>
            <p:cNvPr id="11" name="Subtitle 2"/>
            <p:cNvSpPr txBox="1">
              <a:spLocks/>
            </p:cNvSpPr>
            <p:nvPr/>
          </p:nvSpPr>
          <p:spPr>
            <a:xfrm>
              <a:off x="0" y="1"/>
              <a:ext cx="9906000" cy="404663"/>
            </a:xfrm>
            <a:prstGeom prst="rect">
              <a:avLst/>
            </a:prstGeom>
            <a:gradFill>
              <a:gsLst>
                <a:gs pos="0">
                  <a:srgbClr val="2D5991"/>
                </a:gs>
                <a:gs pos="74000">
                  <a:srgbClr val="2D5991"/>
                </a:gs>
                <a:gs pos="100000">
                  <a:srgbClr val="CFAC87"/>
                </a:gs>
              </a:gsLst>
              <a:lin ang="0" scaled="1"/>
            </a:gradFill>
          </p:spPr>
          <p:txBody>
            <a:bodyPr vert="horz" lIns="74295" tIns="37148" rIns="74295" bIns="37148"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cap="small" spc="244">
                  <a:solidFill>
                    <a:schemeClr val="bg1"/>
                  </a:solidFill>
                  <a:latin typeface="Verdana" panose="020B0604030504040204" pitchFamily="34" charset="0"/>
                  <a:ea typeface="Verdana" panose="020B0604030504040204" pitchFamily="34" charset="0"/>
                  <a:cs typeface="Verdana" panose="020B0604030504040204" pitchFamily="34" charset="0"/>
                </a:rPr>
                <a:t>GENERAL CHARITY RISKS/ISSUES</a:t>
              </a:r>
            </a:p>
          </p:txBody>
        </p:sp>
        <p:sp>
          <p:nvSpPr>
            <p:cNvPr id="12" name="TextBox 22"/>
            <p:cNvSpPr txBox="1">
              <a:spLocks noChangeArrowheads="1"/>
            </p:cNvSpPr>
            <p:nvPr/>
          </p:nvSpPr>
          <p:spPr bwMode="auto">
            <a:xfrm>
              <a:off x="9110381" y="94156"/>
              <a:ext cx="74544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GB" altLang="en-US" sz="800" i="1" cap="small" dirty="0">
                  <a:latin typeface="Verdana" panose="020B0604030504040204" pitchFamily="34" charset="0"/>
                  <a:ea typeface="Verdana" panose="020B0604030504040204" pitchFamily="34" charset="0"/>
                  <a:cs typeface="Verdana" panose="020B0604030504040204" pitchFamily="34" charset="0"/>
                </a:rPr>
                <a:t>Page 19</a:t>
              </a:r>
            </a:p>
          </p:txBody>
        </p:sp>
      </p:grpSp>
      <p:sp>
        <p:nvSpPr>
          <p:cNvPr id="16" name="Rounded Rectangle 15"/>
          <p:cNvSpPr/>
          <p:nvPr/>
        </p:nvSpPr>
        <p:spPr>
          <a:xfrm>
            <a:off x="488504" y="467574"/>
            <a:ext cx="9145016" cy="6057770"/>
          </a:xfrm>
          <a:prstGeom prst="roundRect">
            <a:avLst/>
          </a:prstGeom>
          <a:solidFill>
            <a:schemeClr val="accent1">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pPr>
              <a:defRPr/>
            </a:pPr>
            <a:r>
              <a:rPr lang="en-GB" sz="1600" b="1" u="sng" dirty="0">
                <a:solidFill>
                  <a:schemeClr val="tx1"/>
                </a:solidFill>
              </a:rPr>
              <a:t>Issues</a:t>
            </a:r>
          </a:p>
          <a:p>
            <a:pPr marL="285750" indent="-285750">
              <a:buFontTx/>
              <a:buChar char="-"/>
              <a:defRPr/>
            </a:pPr>
            <a:r>
              <a:rPr lang="en-GB" sz="1600" b="1" dirty="0">
                <a:solidFill>
                  <a:schemeClr val="tx1"/>
                </a:solidFill>
              </a:rPr>
              <a:t>Finalisation of the charity plan to enable continuous monitoring of plan vs actual.</a:t>
            </a:r>
          </a:p>
          <a:p>
            <a:pPr>
              <a:defRPr/>
            </a:pPr>
            <a:endParaRPr lang="en-GB" sz="1600" b="1" dirty="0">
              <a:solidFill>
                <a:schemeClr val="tx1"/>
              </a:solidFill>
            </a:endParaRPr>
          </a:p>
          <a:p>
            <a:pPr marL="285750" indent="-285750">
              <a:buFontTx/>
              <a:buChar char="-"/>
              <a:defRPr/>
            </a:pPr>
            <a:r>
              <a:rPr lang="en-GB" sz="1600" b="1" dirty="0">
                <a:solidFill>
                  <a:schemeClr val="tx1"/>
                </a:solidFill>
              </a:rPr>
              <a:t>Whilst the staffing budget for the Charity Team has been approved by the CFC, there is currently no approved non pay budget until the financial plan is approved  -this is for discussion under item 2.4 on today's agenda.</a:t>
            </a:r>
            <a:endParaRPr lang="en-GB" sz="1600" b="1" dirty="0">
              <a:solidFill>
                <a:schemeClr val="tx1"/>
              </a:solidFill>
              <a:ea typeface="Calibri"/>
              <a:cs typeface="Calibri"/>
            </a:endParaRPr>
          </a:p>
          <a:p>
            <a:pPr marL="285750" indent="-285750">
              <a:buFontTx/>
              <a:buChar char="-"/>
              <a:defRPr/>
            </a:pPr>
            <a:endParaRPr lang="en-GB" sz="1600" b="1" dirty="0">
              <a:solidFill>
                <a:schemeClr val="tx1"/>
              </a:solidFill>
            </a:endParaRPr>
          </a:p>
          <a:p>
            <a:pPr marL="285750" indent="-285750">
              <a:buFontTx/>
              <a:buChar char="-"/>
              <a:defRPr/>
            </a:pPr>
            <a:r>
              <a:rPr lang="en-GB" sz="1600" b="1" dirty="0">
                <a:solidFill>
                  <a:schemeClr val="tx1"/>
                </a:solidFill>
              </a:rPr>
              <a:t>Agreement of the proposed overhead to support the finance admin fund and fixed costs of the charity to be agreed – again for discussion under item 2.4.</a:t>
            </a:r>
            <a:endParaRPr lang="en-GB" sz="1600" b="1" dirty="0">
              <a:solidFill>
                <a:schemeClr val="tx1"/>
              </a:solidFill>
              <a:ea typeface="Calibri"/>
              <a:cs typeface="Calibri"/>
            </a:endParaRPr>
          </a:p>
          <a:p>
            <a:pPr>
              <a:defRPr/>
            </a:pPr>
            <a:endParaRPr lang="en-GB" sz="1600" b="1" dirty="0">
              <a:solidFill>
                <a:schemeClr val="tx1"/>
              </a:solidFill>
            </a:endParaRPr>
          </a:p>
          <a:p>
            <a:pPr>
              <a:defRPr/>
            </a:pPr>
            <a:r>
              <a:rPr lang="en-GB" sz="1600" b="1" u="sng" dirty="0">
                <a:solidFill>
                  <a:schemeClr val="tx1"/>
                </a:solidFill>
              </a:rPr>
              <a:t>Risks</a:t>
            </a:r>
          </a:p>
          <a:p>
            <a:pPr marL="285750" indent="-285750">
              <a:buFontTx/>
              <a:buChar char="-"/>
              <a:defRPr/>
            </a:pPr>
            <a:r>
              <a:rPr lang="en-GB" sz="1600" b="1" dirty="0">
                <a:solidFill>
                  <a:schemeClr val="tx1"/>
                </a:solidFill>
              </a:rPr>
              <a:t>It has been discussed previously that the fixed costs of the charity need to be covered either through realising gains on the investment portfolio, increased income, applying a fundraising administration fee charged on fundraising events supported by the team, or by applying an administration fee across all  funds. </a:t>
            </a:r>
          </a:p>
          <a:p>
            <a:pPr>
              <a:defRPr/>
            </a:pPr>
            <a:endParaRPr lang="en-GB" sz="1600" b="1" dirty="0">
              <a:solidFill>
                <a:schemeClr val="tx1"/>
              </a:solidFill>
            </a:endParaRPr>
          </a:p>
          <a:p>
            <a:pPr marL="285750" indent="-285750">
              <a:buFontTx/>
              <a:buChar char="-"/>
              <a:defRPr/>
            </a:pPr>
            <a:r>
              <a:rPr lang="en-GB" sz="1600" b="1" dirty="0">
                <a:solidFill>
                  <a:schemeClr val="tx1"/>
                </a:solidFill>
              </a:rPr>
              <a:t>The CFC  previously agreed that the investment policy should be amended to request that Brewin Dolphin generate £220k of income per annum. Raising £220k per annum has meant reducing the portfolio value by selling investments and so was only sustainable in the short to medium term. </a:t>
            </a:r>
            <a:endParaRPr lang="en-GB" sz="1600" b="1" dirty="0">
              <a:solidFill>
                <a:schemeClr val="tx1"/>
              </a:solidFill>
              <a:ea typeface="Calibri"/>
              <a:cs typeface="Calibri"/>
            </a:endParaRPr>
          </a:p>
          <a:p>
            <a:pPr marL="285750" indent="-285750">
              <a:buFontTx/>
              <a:buChar char="-"/>
              <a:defRPr/>
            </a:pPr>
            <a:endParaRPr lang="en-GB" sz="1600" b="1" dirty="0">
              <a:solidFill>
                <a:schemeClr val="tx1"/>
              </a:solidFill>
              <a:ea typeface="Calibri"/>
              <a:cs typeface="Calibri"/>
            </a:endParaRPr>
          </a:p>
          <a:p>
            <a:pPr marL="285750" indent="-285750">
              <a:buFontTx/>
              <a:buChar char="-"/>
              <a:defRPr/>
            </a:pPr>
            <a:endParaRPr lang="en-GB" sz="1600" b="1" dirty="0">
              <a:solidFill>
                <a:schemeClr val="tx1"/>
              </a:solidFill>
            </a:endParaRPr>
          </a:p>
          <a:p>
            <a:pPr marL="285750" indent="-285750">
              <a:buFontTx/>
              <a:buChar char="-"/>
              <a:defRPr/>
            </a:pPr>
            <a:endParaRPr lang="en-GB" sz="1600" b="1" dirty="0">
              <a:solidFill>
                <a:schemeClr val="tx1"/>
              </a:solidFill>
              <a:latin typeface="Calibri" pitchFamily="34" charset="0"/>
              <a:ea typeface="Calibri" panose="020F0502020204030204"/>
              <a:cs typeface="Calibri" panose="020F0502020204030204"/>
            </a:endParaRPr>
          </a:p>
          <a:p>
            <a:pPr marL="285750" indent="-285750">
              <a:buFontTx/>
              <a:buChar char="-"/>
              <a:defRPr/>
            </a:pPr>
            <a:endParaRPr lang="en-GB" sz="1600" b="1" dirty="0">
              <a:solidFill>
                <a:schemeClr val="tx1"/>
              </a:solidFill>
              <a:latin typeface="Calibri" pitchFamily="34" charset="0"/>
              <a:ea typeface="Calibri" pitchFamily="34" charset="0"/>
              <a:cs typeface="Calibri" pitchFamily="34" charset="0"/>
            </a:endParaRPr>
          </a:p>
        </p:txBody>
      </p:sp>
      <p:pic>
        <p:nvPicPr>
          <p:cNvPr id="3" name="Picture 2"/>
          <p:cNvPicPr>
            <a:picLocks noChangeAspect="1"/>
          </p:cNvPicPr>
          <p:nvPr/>
        </p:nvPicPr>
        <p:blipFill>
          <a:blip r:embed="rId2"/>
          <a:stretch>
            <a:fillRect/>
          </a:stretch>
        </p:blipFill>
        <p:spPr>
          <a:xfrm>
            <a:off x="14453" y="6253149"/>
            <a:ext cx="1733639" cy="571529"/>
          </a:xfrm>
          <a:prstGeom prst="rect">
            <a:avLst/>
          </a:prstGeom>
        </p:spPr>
      </p:pic>
      <p:pic>
        <p:nvPicPr>
          <p:cNvPr id="9" name="Picture 8"/>
          <p:cNvPicPr>
            <a:picLocks noChangeAspect="1"/>
          </p:cNvPicPr>
          <p:nvPr/>
        </p:nvPicPr>
        <p:blipFill>
          <a:blip r:embed="rId3"/>
          <a:stretch>
            <a:fillRect/>
          </a:stretch>
        </p:blipFill>
        <p:spPr>
          <a:xfrm>
            <a:off x="9024556" y="6208904"/>
            <a:ext cx="799964" cy="604851"/>
          </a:xfrm>
          <a:prstGeom prst="rect">
            <a:avLst/>
          </a:prstGeom>
        </p:spPr>
      </p:pic>
    </p:spTree>
    <p:extLst>
      <p:ext uri="{BB962C8B-B14F-4D97-AF65-F5344CB8AC3E}">
        <p14:creationId xmlns:p14="http://schemas.microsoft.com/office/powerpoint/2010/main" val="9283391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ounded Rectangle 13"/>
          <p:cNvSpPr/>
          <p:nvPr/>
        </p:nvSpPr>
        <p:spPr>
          <a:xfrm>
            <a:off x="288677" y="565712"/>
            <a:ext cx="9121043" cy="6126489"/>
          </a:xfrm>
          <a:prstGeom prst="roundRect">
            <a:avLst/>
          </a:prstGeom>
          <a:noFill/>
          <a:ln w="28575">
            <a:solidFill>
              <a:srgbClr val="2D59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 typeface="+mj-lt"/>
              <a:buAutoNum type="arabicPeriod"/>
            </a:pPr>
            <a:endParaRPr lang="en-GB">
              <a:solidFill>
                <a:schemeClr val="tx1"/>
              </a:solidFill>
            </a:endParaRPr>
          </a:p>
        </p:txBody>
      </p:sp>
      <p:grpSp>
        <p:nvGrpSpPr>
          <p:cNvPr id="2" name="Group 1"/>
          <p:cNvGrpSpPr/>
          <p:nvPr/>
        </p:nvGrpSpPr>
        <p:grpSpPr>
          <a:xfrm>
            <a:off x="0" y="1"/>
            <a:ext cx="9906000" cy="404663"/>
            <a:chOff x="0" y="1"/>
            <a:chExt cx="9906000" cy="404663"/>
          </a:xfrm>
        </p:grpSpPr>
        <p:sp>
          <p:nvSpPr>
            <p:cNvPr id="4" name="Subtitle 2"/>
            <p:cNvSpPr txBox="1">
              <a:spLocks/>
            </p:cNvSpPr>
            <p:nvPr/>
          </p:nvSpPr>
          <p:spPr>
            <a:xfrm>
              <a:off x="0" y="1"/>
              <a:ext cx="9906000" cy="404663"/>
            </a:xfrm>
            <a:prstGeom prst="rect">
              <a:avLst/>
            </a:prstGeom>
            <a:gradFill>
              <a:gsLst>
                <a:gs pos="0">
                  <a:srgbClr val="2D5991"/>
                </a:gs>
                <a:gs pos="74000">
                  <a:srgbClr val="2D5991"/>
                </a:gs>
                <a:gs pos="100000">
                  <a:srgbClr val="CFAC87"/>
                </a:gs>
              </a:gsLst>
              <a:lin ang="0" scaled="1"/>
            </a:gradFill>
          </p:spPr>
          <p:txBody>
            <a:bodyPr vert="horz" lIns="74295" tIns="37148" rIns="74295" bIns="37148"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cap="small" spc="244">
                  <a:solidFill>
                    <a:schemeClr val="bg1"/>
                  </a:solidFill>
                  <a:latin typeface="Verdana" panose="020B0604030504040204" pitchFamily="34" charset="0"/>
                  <a:ea typeface="Verdana" panose="020B0604030504040204" pitchFamily="34" charset="0"/>
                  <a:cs typeface="Verdana" panose="020B0604030504040204" pitchFamily="34" charset="0"/>
                </a:rPr>
                <a:t>FINANCIAL POSITION OVERVIEW</a:t>
              </a:r>
            </a:p>
          </p:txBody>
        </p:sp>
        <p:sp>
          <p:nvSpPr>
            <p:cNvPr id="7" name="TextBox 22"/>
            <p:cNvSpPr txBox="1">
              <a:spLocks noChangeArrowheads="1"/>
            </p:cNvSpPr>
            <p:nvPr/>
          </p:nvSpPr>
          <p:spPr bwMode="auto">
            <a:xfrm>
              <a:off x="9110381" y="94156"/>
              <a:ext cx="74544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GB" altLang="en-US" sz="800" i="1" cap="small">
                  <a:latin typeface="Verdana" panose="020B0604030504040204" pitchFamily="34" charset="0"/>
                  <a:ea typeface="Verdana" panose="020B0604030504040204" pitchFamily="34" charset="0"/>
                  <a:cs typeface="Verdana" panose="020B0604030504040204" pitchFamily="34" charset="0"/>
                </a:rPr>
                <a:t>Page 2</a:t>
              </a:r>
            </a:p>
          </p:txBody>
        </p:sp>
      </p:grpSp>
      <p:graphicFrame>
        <p:nvGraphicFramePr>
          <p:cNvPr id="6" name="Table 5"/>
          <p:cNvGraphicFramePr>
            <a:graphicFrameLocks noGrp="1"/>
          </p:cNvGraphicFramePr>
          <p:nvPr>
            <p:extLst>
              <p:ext uri="{D42A27DB-BD31-4B8C-83A1-F6EECF244321}">
                <p14:modId xmlns:p14="http://schemas.microsoft.com/office/powerpoint/2010/main" val="1023475525"/>
              </p:ext>
            </p:extLst>
          </p:nvPr>
        </p:nvGraphicFramePr>
        <p:xfrm>
          <a:off x="1790095" y="689392"/>
          <a:ext cx="6416851" cy="4945479"/>
        </p:xfrm>
        <a:graphic>
          <a:graphicData uri="http://schemas.openxmlformats.org/drawingml/2006/table">
            <a:tbl>
              <a:tblPr firstRow="1" lastRow="1" bandCol="1">
                <a:tableStyleId>{5C22544A-7EE6-4342-B048-85BDC9FD1C3A}</a:tableStyleId>
              </a:tblPr>
              <a:tblGrid>
                <a:gridCol w="2356418">
                  <a:extLst>
                    <a:ext uri="{9D8B030D-6E8A-4147-A177-3AD203B41FA5}">
                      <a16:colId xmlns:a16="http://schemas.microsoft.com/office/drawing/2014/main" val="3851519263"/>
                    </a:ext>
                  </a:extLst>
                </a:gridCol>
                <a:gridCol w="2140799">
                  <a:extLst>
                    <a:ext uri="{9D8B030D-6E8A-4147-A177-3AD203B41FA5}">
                      <a16:colId xmlns:a16="http://schemas.microsoft.com/office/drawing/2014/main" val="1003829888"/>
                    </a:ext>
                  </a:extLst>
                </a:gridCol>
                <a:gridCol w="1919634">
                  <a:extLst>
                    <a:ext uri="{9D8B030D-6E8A-4147-A177-3AD203B41FA5}">
                      <a16:colId xmlns:a16="http://schemas.microsoft.com/office/drawing/2014/main" val="3723832548"/>
                    </a:ext>
                  </a:extLst>
                </a:gridCol>
              </a:tblGrid>
              <a:tr h="761196">
                <a:tc>
                  <a:txBody>
                    <a:bodyPr/>
                    <a:lstStyle/>
                    <a:p>
                      <a:endParaRPr lang="en-GB" sz="1600"/>
                    </a:p>
                  </a:txBody>
                  <a:tcPr marL="63642" marR="63642" marT="31819" marB="31819"/>
                </a:tc>
                <a:tc>
                  <a:txBody>
                    <a:bodyPr/>
                    <a:lstStyle/>
                    <a:p>
                      <a:pPr algn="ctr"/>
                      <a:r>
                        <a:rPr lang="en-GB" sz="1600" dirty="0"/>
                        <a:t>1</a:t>
                      </a:r>
                      <a:r>
                        <a:rPr lang="en-GB" sz="1600" baseline="30000" dirty="0"/>
                        <a:t>st</a:t>
                      </a:r>
                      <a:r>
                        <a:rPr lang="en-GB" sz="1600" baseline="0" dirty="0"/>
                        <a:t> April 2024 to </a:t>
                      </a:r>
                    </a:p>
                    <a:p>
                      <a:pPr algn="ctr"/>
                      <a:r>
                        <a:rPr lang="en-GB" sz="1600" baseline="0" dirty="0"/>
                        <a:t>31</a:t>
                      </a:r>
                      <a:r>
                        <a:rPr lang="en-GB" sz="1600" baseline="30000" dirty="0"/>
                        <a:t>st</a:t>
                      </a:r>
                      <a:r>
                        <a:rPr lang="en-GB" sz="1600" baseline="0" dirty="0"/>
                        <a:t> May 2024</a:t>
                      </a:r>
                    </a:p>
                    <a:p>
                      <a:pPr algn="ctr"/>
                      <a:r>
                        <a:rPr lang="en-GB" sz="1600" baseline="0" dirty="0"/>
                        <a:t>£</a:t>
                      </a:r>
                      <a:endParaRPr lang="en-GB" sz="1600" dirty="0"/>
                    </a:p>
                  </a:txBody>
                  <a:tcPr marL="63642" marR="63642" marT="31819" marB="31819"/>
                </a:tc>
                <a:tc>
                  <a:txBody>
                    <a:bodyPr/>
                    <a:lstStyle/>
                    <a:p>
                      <a:pPr algn="ctr"/>
                      <a:r>
                        <a:rPr lang="en-GB" sz="1600" dirty="0"/>
                        <a:t>1</a:t>
                      </a:r>
                      <a:r>
                        <a:rPr lang="en-GB" sz="1600" baseline="30000" dirty="0"/>
                        <a:t>st</a:t>
                      </a:r>
                      <a:r>
                        <a:rPr lang="en-GB" sz="1600" baseline="0" dirty="0"/>
                        <a:t> April 2025 to </a:t>
                      </a:r>
                    </a:p>
                    <a:p>
                      <a:pPr algn="ctr"/>
                      <a:r>
                        <a:rPr lang="en-GB" sz="1600" baseline="0" dirty="0"/>
                        <a:t>31</a:t>
                      </a:r>
                      <a:r>
                        <a:rPr lang="en-GB" sz="1600" baseline="30000" dirty="0"/>
                        <a:t>st</a:t>
                      </a:r>
                      <a:r>
                        <a:rPr lang="en-GB" sz="1600" baseline="0" dirty="0"/>
                        <a:t> May 2025</a:t>
                      </a:r>
                    </a:p>
                    <a:p>
                      <a:pPr algn="ctr"/>
                      <a:r>
                        <a:rPr lang="en-GB" sz="1600" baseline="0" dirty="0"/>
                        <a:t>£</a:t>
                      </a:r>
                      <a:endParaRPr lang="en-GB" sz="1600" dirty="0"/>
                    </a:p>
                  </a:txBody>
                  <a:tcPr marL="63642" marR="63642" marT="31819" marB="31819"/>
                </a:tc>
                <a:extLst>
                  <a:ext uri="{0D108BD9-81ED-4DB2-BD59-A6C34878D82A}">
                    <a16:rowId xmlns:a16="http://schemas.microsoft.com/office/drawing/2014/main" val="3794398272"/>
                  </a:ext>
                </a:extLst>
              </a:tr>
              <a:tr h="323274">
                <a:tc>
                  <a:txBody>
                    <a:bodyPr/>
                    <a:lstStyle/>
                    <a:p>
                      <a:pPr algn="l" rtl="0" fontAlgn="ctr"/>
                      <a:r>
                        <a:rPr lang="en-GB" sz="1600" b="0" i="0" u="none" strike="noStrike" dirty="0">
                          <a:solidFill>
                            <a:srgbClr val="767171"/>
                          </a:solidFill>
                          <a:effectLst/>
                          <a:highlight>
                            <a:srgbClr val="D2DEEF"/>
                          </a:highlight>
                          <a:latin typeface="Calibri"/>
                        </a:rPr>
                        <a:t>Donations</a:t>
                      </a:r>
                    </a:p>
                  </a:txBody>
                  <a:tcPr marL="7315" marR="7315" marT="7315" marB="0" anchor="ctr"/>
                </a:tc>
                <a:tc>
                  <a:txBody>
                    <a:bodyPr/>
                    <a:lstStyle/>
                    <a:p>
                      <a:pPr algn="r" rtl="0" fontAlgn="ctr"/>
                      <a:r>
                        <a:rPr lang="en-GB" sz="1600" b="0" i="0" u="none" strike="noStrike" dirty="0">
                          <a:solidFill>
                            <a:srgbClr val="767171"/>
                          </a:solidFill>
                          <a:effectLst/>
                          <a:latin typeface="Calibri" panose="020F0502020204030204" pitchFamily="34" charset="0"/>
                        </a:rPr>
                        <a:t>(74,351)</a:t>
                      </a:r>
                    </a:p>
                  </a:txBody>
                  <a:tcPr marL="7315" marR="7315" marT="7315" anchor="ctr"/>
                </a:tc>
                <a:tc>
                  <a:txBody>
                    <a:bodyPr/>
                    <a:lstStyle/>
                    <a:p>
                      <a:pPr algn="r" rtl="0" fontAlgn="ctr"/>
                      <a:r>
                        <a:rPr lang="en-GB" sz="1600" b="0" i="0" u="none" strike="noStrike" dirty="0">
                          <a:solidFill>
                            <a:srgbClr val="767171"/>
                          </a:solidFill>
                          <a:effectLst/>
                          <a:latin typeface="Calibri" panose="020F0502020204030204" pitchFamily="34" charset="0"/>
                        </a:rPr>
                        <a:t>(91,175)</a:t>
                      </a:r>
                    </a:p>
                  </a:txBody>
                  <a:tcPr marL="7315" marR="7315" marT="7315" anchor="ctr"/>
                </a:tc>
                <a:extLst>
                  <a:ext uri="{0D108BD9-81ED-4DB2-BD59-A6C34878D82A}">
                    <a16:rowId xmlns:a16="http://schemas.microsoft.com/office/drawing/2014/main" val="3668311112"/>
                  </a:ext>
                </a:extLst>
              </a:tr>
              <a:tr h="259612">
                <a:tc>
                  <a:txBody>
                    <a:bodyPr/>
                    <a:lstStyle/>
                    <a:p>
                      <a:pPr algn="l" rtl="0" fontAlgn="ctr"/>
                      <a:r>
                        <a:rPr lang="en-GB" sz="1600" b="0" i="0" u="none" strike="noStrike" dirty="0">
                          <a:solidFill>
                            <a:srgbClr val="767171"/>
                          </a:solidFill>
                          <a:effectLst/>
                          <a:highlight>
                            <a:srgbClr val="D2DEEF"/>
                          </a:highlight>
                          <a:latin typeface="Calibri"/>
                        </a:rPr>
                        <a:t>Legacies</a:t>
                      </a:r>
                    </a:p>
                  </a:txBody>
                  <a:tcPr marL="7315" marR="7315" marT="7315" marB="0" anchor="ctr"/>
                </a:tc>
                <a:tc>
                  <a:txBody>
                    <a:bodyPr/>
                    <a:lstStyle/>
                    <a:p>
                      <a:pPr algn="r" rtl="0" fontAlgn="ctr"/>
                      <a:r>
                        <a:rPr lang="en-GB" sz="1600" b="0" i="0" u="none" strike="noStrike">
                          <a:solidFill>
                            <a:srgbClr val="767171"/>
                          </a:solidFill>
                          <a:effectLst/>
                          <a:latin typeface="Calibri" panose="020F0502020204030204" pitchFamily="34" charset="0"/>
                        </a:rPr>
                        <a:t>(2,801)</a:t>
                      </a:r>
                    </a:p>
                  </a:txBody>
                  <a:tcPr marL="7315" marR="7315" marT="7315" anchor="ctr"/>
                </a:tc>
                <a:tc>
                  <a:txBody>
                    <a:bodyPr/>
                    <a:lstStyle/>
                    <a:p>
                      <a:pPr algn="r" rtl="0" fontAlgn="ctr"/>
                      <a:r>
                        <a:rPr lang="en-GB" sz="1600" b="0" i="0" u="none" strike="noStrike" dirty="0">
                          <a:solidFill>
                            <a:srgbClr val="767171"/>
                          </a:solidFill>
                          <a:effectLst/>
                          <a:latin typeface="Calibri" panose="020F0502020204030204" pitchFamily="34" charset="0"/>
                        </a:rPr>
                        <a:t>(21,000)</a:t>
                      </a:r>
                    </a:p>
                  </a:txBody>
                  <a:tcPr marL="7315" marR="7315" marT="7315" anchor="ctr"/>
                </a:tc>
                <a:extLst>
                  <a:ext uri="{0D108BD9-81ED-4DB2-BD59-A6C34878D82A}">
                    <a16:rowId xmlns:a16="http://schemas.microsoft.com/office/drawing/2014/main" val="1331394605"/>
                  </a:ext>
                </a:extLst>
              </a:tr>
              <a:tr h="428559">
                <a:tc>
                  <a:txBody>
                    <a:bodyPr/>
                    <a:lstStyle/>
                    <a:p>
                      <a:pPr algn="l" rtl="0" fontAlgn="ctr"/>
                      <a:r>
                        <a:rPr lang="en-GB" sz="1600" b="0" i="0" u="none" strike="noStrike" dirty="0">
                          <a:solidFill>
                            <a:srgbClr val="767171"/>
                          </a:solidFill>
                          <a:effectLst/>
                          <a:highlight>
                            <a:srgbClr val="D2DEEF"/>
                          </a:highlight>
                          <a:latin typeface="Calibri"/>
                        </a:rPr>
                        <a:t>Dividends &amp; Interest</a:t>
                      </a:r>
                    </a:p>
                  </a:txBody>
                  <a:tcPr marL="7315" marR="7315" marT="7315" marB="0" anchor="ctr"/>
                </a:tc>
                <a:tc>
                  <a:txBody>
                    <a:bodyPr/>
                    <a:lstStyle/>
                    <a:p>
                      <a:pPr algn="r" rtl="0" fontAlgn="ctr"/>
                      <a:r>
                        <a:rPr lang="en-GB" sz="1600" b="0" i="0" u="none" strike="noStrike" dirty="0">
                          <a:solidFill>
                            <a:srgbClr val="767171"/>
                          </a:solidFill>
                          <a:effectLst/>
                          <a:latin typeface="Calibri" panose="020F0502020204030204" pitchFamily="34" charset="0"/>
                        </a:rPr>
                        <a:t>(574)</a:t>
                      </a:r>
                    </a:p>
                  </a:txBody>
                  <a:tcPr marL="7315" marR="7315" marT="7315" anchor="ctr"/>
                </a:tc>
                <a:tc>
                  <a:txBody>
                    <a:bodyPr/>
                    <a:lstStyle/>
                    <a:p>
                      <a:pPr algn="r" rtl="0" fontAlgn="ctr"/>
                      <a:r>
                        <a:rPr lang="en-GB" sz="1600" b="0" i="0" u="none" strike="noStrike">
                          <a:solidFill>
                            <a:srgbClr val="767171"/>
                          </a:solidFill>
                          <a:effectLst/>
                          <a:latin typeface="Calibri" panose="020F0502020204030204" pitchFamily="34" charset="0"/>
                        </a:rPr>
                        <a:t>2,437</a:t>
                      </a:r>
                    </a:p>
                  </a:txBody>
                  <a:tcPr marL="7315" marR="7315" marT="7315" anchor="ctr"/>
                </a:tc>
                <a:extLst>
                  <a:ext uri="{0D108BD9-81ED-4DB2-BD59-A6C34878D82A}">
                    <a16:rowId xmlns:a16="http://schemas.microsoft.com/office/drawing/2014/main" val="660629590"/>
                  </a:ext>
                </a:extLst>
              </a:tr>
              <a:tr h="259612">
                <a:tc>
                  <a:txBody>
                    <a:bodyPr/>
                    <a:lstStyle/>
                    <a:p>
                      <a:pPr algn="l" rtl="0" fontAlgn="ctr"/>
                      <a:r>
                        <a:rPr lang="en-GB" sz="1600" b="0" i="0" u="none" strike="noStrike" dirty="0">
                          <a:solidFill>
                            <a:srgbClr val="767171"/>
                          </a:solidFill>
                          <a:effectLst/>
                          <a:highlight>
                            <a:srgbClr val="D2DEEF"/>
                          </a:highlight>
                          <a:latin typeface="Calibri"/>
                        </a:rPr>
                        <a:t>Grants</a:t>
                      </a:r>
                    </a:p>
                  </a:txBody>
                  <a:tcPr marL="7315" marR="7315" marT="7315" marB="0" anchor="ctr"/>
                </a:tc>
                <a:tc>
                  <a:txBody>
                    <a:bodyPr/>
                    <a:lstStyle/>
                    <a:p>
                      <a:pPr algn="r" rtl="0" fontAlgn="ctr"/>
                      <a:r>
                        <a:rPr lang="en-GB" sz="1600" b="0" i="0" u="none" strike="noStrike">
                          <a:solidFill>
                            <a:srgbClr val="767171"/>
                          </a:solidFill>
                          <a:effectLst/>
                          <a:latin typeface="Calibri" panose="020F0502020204030204" pitchFamily="34" charset="0"/>
                        </a:rPr>
                        <a:t>(1,680)</a:t>
                      </a:r>
                    </a:p>
                  </a:txBody>
                  <a:tcPr marL="7315" marR="7315" marT="7315" anchor="ctr"/>
                </a:tc>
                <a:tc>
                  <a:txBody>
                    <a:bodyPr/>
                    <a:lstStyle/>
                    <a:p>
                      <a:pPr algn="r" rtl="0" fontAlgn="ctr"/>
                      <a:r>
                        <a:rPr lang="en-GB" sz="1600" b="0" i="0" u="none" strike="noStrike">
                          <a:solidFill>
                            <a:srgbClr val="767171"/>
                          </a:solidFill>
                          <a:effectLst/>
                          <a:latin typeface="Calibri" panose="020F0502020204030204" pitchFamily="34" charset="0"/>
                        </a:rPr>
                        <a:t>0</a:t>
                      </a:r>
                    </a:p>
                  </a:txBody>
                  <a:tcPr marL="7315" marR="7315" marT="7315" anchor="ctr"/>
                </a:tc>
                <a:extLst>
                  <a:ext uri="{0D108BD9-81ED-4DB2-BD59-A6C34878D82A}">
                    <a16:rowId xmlns:a16="http://schemas.microsoft.com/office/drawing/2014/main" val="619142673"/>
                  </a:ext>
                </a:extLst>
              </a:tr>
              <a:tr h="330373">
                <a:tc>
                  <a:txBody>
                    <a:bodyPr/>
                    <a:lstStyle/>
                    <a:p>
                      <a:pPr algn="l" rtl="0" fontAlgn="ctr"/>
                      <a:r>
                        <a:rPr lang="en-GB" sz="1600" b="0" i="0" u="none" strike="noStrike" dirty="0">
                          <a:solidFill>
                            <a:srgbClr val="767171"/>
                          </a:solidFill>
                          <a:effectLst/>
                          <a:highlight>
                            <a:srgbClr val="D2DEEF"/>
                          </a:highlight>
                          <a:latin typeface="Calibri"/>
                        </a:rPr>
                        <a:t>Fundraising Income</a:t>
                      </a:r>
                    </a:p>
                  </a:txBody>
                  <a:tcPr marL="7315" marR="7315" marT="7315" marB="0" anchor="ctr"/>
                </a:tc>
                <a:tc>
                  <a:txBody>
                    <a:bodyPr/>
                    <a:lstStyle/>
                    <a:p>
                      <a:pPr algn="r" rtl="0" fontAlgn="ctr"/>
                      <a:r>
                        <a:rPr lang="en-GB" sz="1600" b="0" i="0" u="none" strike="noStrike">
                          <a:solidFill>
                            <a:srgbClr val="767171"/>
                          </a:solidFill>
                          <a:effectLst/>
                          <a:latin typeface="Calibri" panose="020F0502020204030204" pitchFamily="34" charset="0"/>
                        </a:rPr>
                        <a:t>(3,389)</a:t>
                      </a:r>
                    </a:p>
                  </a:txBody>
                  <a:tcPr marL="7315" marR="7315" marT="7315" anchor="ctr"/>
                </a:tc>
                <a:tc>
                  <a:txBody>
                    <a:bodyPr/>
                    <a:lstStyle/>
                    <a:p>
                      <a:pPr algn="r" rtl="0" fontAlgn="ctr"/>
                      <a:r>
                        <a:rPr lang="en-GB" sz="1600" b="0" i="0" u="none" strike="noStrike" dirty="0">
                          <a:solidFill>
                            <a:srgbClr val="767171"/>
                          </a:solidFill>
                          <a:effectLst/>
                          <a:latin typeface="Calibri" panose="020F0502020204030204" pitchFamily="34" charset="0"/>
                        </a:rPr>
                        <a:t>(5,693)</a:t>
                      </a:r>
                    </a:p>
                  </a:txBody>
                  <a:tcPr marL="7315" marR="7315" marT="7315" anchor="ctr"/>
                </a:tc>
                <a:extLst>
                  <a:ext uri="{0D108BD9-81ED-4DB2-BD59-A6C34878D82A}">
                    <a16:rowId xmlns:a16="http://schemas.microsoft.com/office/drawing/2014/main" val="201198448"/>
                  </a:ext>
                </a:extLst>
              </a:tr>
              <a:tr h="259612">
                <a:tc>
                  <a:txBody>
                    <a:bodyPr/>
                    <a:lstStyle/>
                    <a:p>
                      <a:pPr algn="l" rtl="0" fontAlgn="ctr"/>
                      <a:r>
                        <a:rPr lang="en-GB" sz="1600" b="0" i="0" u="none" strike="noStrike" dirty="0">
                          <a:solidFill>
                            <a:srgbClr val="767171"/>
                          </a:solidFill>
                          <a:effectLst/>
                          <a:latin typeface="Calibri"/>
                        </a:rPr>
                        <a:t>Sponsorship Income</a:t>
                      </a:r>
                    </a:p>
                  </a:txBody>
                  <a:tcPr marL="7315" marR="7315" marT="7315" marB="0" anchor="ctr"/>
                </a:tc>
                <a:tc>
                  <a:txBody>
                    <a:bodyPr/>
                    <a:lstStyle/>
                    <a:p>
                      <a:pPr algn="r" rtl="0" fontAlgn="ctr"/>
                      <a:r>
                        <a:rPr lang="en-GB" sz="1600" b="0" i="0" u="none" strike="noStrike">
                          <a:solidFill>
                            <a:srgbClr val="767171"/>
                          </a:solidFill>
                          <a:effectLst/>
                          <a:latin typeface="Calibri" panose="020F0502020204030204" pitchFamily="34" charset="0"/>
                        </a:rPr>
                        <a:t>0</a:t>
                      </a:r>
                    </a:p>
                  </a:txBody>
                  <a:tcPr marL="7315" marR="7315" marT="7315" anchor="ctr"/>
                </a:tc>
                <a:tc>
                  <a:txBody>
                    <a:bodyPr/>
                    <a:lstStyle/>
                    <a:p>
                      <a:pPr algn="r" rtl="0" fontAlgn="ctr"/>
                      <a:r>
                        <a:rPr lang="en-GB" sz="1600" b="0" i="0" u="none" strike="noStrike" dirty="0">
                          <a:solidFill>
                            <a:srgbClr val="767171"/>
                          </a:solidFill>
                          <a:effectLst/>
                          <a:latin typeface="Calibri" panose="020F0502020204030204" pitchFamily="34" charset="0"/>
                        </a:rPr>
                        <a:t>(3,850)</a:t>
                      </a:r>
                    </a:p>
                  </a:txBody>
                  <a:tcPr marL="7315" marR="7315" marT="7315" anchor="ctr"/>
                </a:tc>
                <a:extLst>
                  <a:ext uri="{0D108BD9-81ED-4DB2-BD59-A6C34878D82A}">
                    <a16:rowId xmlns:a16="http://schemas.microsoft.com/office/drawing/2014/main" val="3129863358"/>
                  </a:ext>
                </a:extLst>
              </a:tr>
              <a:tr h="259612">
                <a:tc>
                  <a:txBody>
                    <a:bodyPr/>
                    <a:lstStyle/>
                    <a:p>
                      <a:pPr algn="l" rtl="0" fontAlgn="ctr"/>
                      <a:r>
                        <a:rPr lang="en-GB" sz="1600" b="1" i="0" u="none" strike="noStrike" dirty="0">
                          <a:solidFill>
                            <a:srgbClr val="767171"/>
                          </a:solidFill>
                          <a:effectLst/>
                          <a:latin typeface="Calibri"/>
                        </a:rPr>
                        <a:t>Total Income</a:t>
                      </a:r>
                    </a:p>
                  </a:txBody>
                  <a:tcPr marL="7315" marR="7315" marT="7315" marB="0" anchor="ctr"/>
                </a:tc>
                <a:tc>
                  <a:txBody>
                    <a:bodyPr/>
                    <a:lstStyle/>
                    <a:p>
                      <a:pPr algn="r" rtl="0" fontAlgn="ctr"/>
                      <a:r>
                        <a:rPr lang="en-GB" sz="1600" b="1" i="0" u="none" strike="noStrike" dirty="0">
                          <a:solidFill>
                            <a:srgbClr val="767171"/>
                          </a:solidFill>
                          <a:effectLst/>
                          <a:latin typeface="Calibri" panose="020F0502020204030204" pitchFamily="34" charset="0"/>
                        </a:rPr>
                        <a:t>(82,795)</a:t>
                      </a:r>
                    </a:p>
                  </a:txBody>
                  <a:tcPr marL="7315" marR="7315" marT="7315" anchor="ctr"/>
                </a:tc>
                <a:tc>
                  <a:txBody>
                    <a:bodyPr/>
                    <a:lstStyle/>
                    <a:p>
                      <a:pPr algn="r" rtl="0" fontAlgn="t"/>
                      <a:r>
                        <a:rPr lang="en-GB" sz="1600" b="1" i="0" u="none" strike="noStrike">
                          <a:solidFill>
                            <a:srgbClr val="767171"/>
                          </a:solidFill>
                          <a:effectLst/>
                          <a:latin typeface="Calibri" panose="020F0502020204030204" pitchFamily="34" charset="0"/>
                        </a:rPr>
                        <a:t>(119,281)</a:t>
                      </a:r>
                    </a:p>
                  </a:txBody>
                  <a:tcPr marL="7315" marR="7315" marT="7315"/>
                </a:tc>
                <a:extLst>
                  <a:ext uri="{0D108BD9-81ED-4DB2-BD59-A6C34878D82A}">
                    <a16:rowId xmlns:a16="http://schemas.microsoft.com/office/drawing/2014/main" val="771173505"/>
                  </a:ext>
                </a:extLst>
              </a:tr>
              <a:tr h="259612">
                <a:tc>
                  <a:txBody>
                    <a:bodyPr/>
                    <a:lstStyle/>
                    <a:p>
                      <a:pPr algn="l" rtl="0" fontAlgn="ctr"/>
                      <a:r>
                        <a:rPr lang="en-GB" sz="1600" b="0" i="0" u="none" strike="noStrike" dirty="0">
                          <a:solidFill>
                            <a:srgbClr val="767171"/>
                          </a:solidFill>
                          <a:effectLst/>
                          <a:latin typeface="Calibri"/>
                        </a:rPr>
                        <a:t>Expenditure</a:t>
                      </a:r>
                    </a:p>
                  </a:txBody>
                  <a:tcPr marL="7315" marR="7315" marT="7315" marB="0" anchor="ctr"/>
                </a:tc>
                <a:tc>
                  <a:txBody>
                    <a:bodyPr/>
                    <a:lstStyle/>
                    <a:p>
                      <a:pPr algn="r" rtl="0" fontAlgn="ctr"/>
                      <a:r>
                        <a:rPr lang="en-GB" sz="1600" b="0" i="0" u="none" strike="noStrike">
                          <a:solidFill>
                            <a:srgbClr val="767171"/>
                          </a:solidFill>
                          <a:effectLst/>
                          <a:latin typeface="Calibri" panose="020F0502020204030204" pitchFamily="34" charset="0"/>
                        </a:rPr>
                        <a:t>153,517</a:t>
                      </a:r>
                    </a:p>
                  </a:txBody>
                  <a:tcPr marL="7315" marR="7315" marT="7315" anchor="ctr"/>
                </a:tc>
                <a:tc>
                  <a:txBody>
                    <a:bodyPr/>
                    <a:lstStyle/>
                    <a:p>
                      <a:pPr algn="r" rtl="0" fontAlgn="ctr"/>
                      <a:r>
                        <a:rPr lang="en-GB" sz="1600" b="0" i="0" u="none" strike="noStrike" dirty="0">
                          <a:solidFill>
                            <a:srgbClr val="767171"/>
                          </a:solidFill>
                          <a:effectLst/>
                          <a:latin typeface="Calibri" panose="020F0502020204030204" pitchFamily="34" charset="0"/>
                        </a:rPr>
                        <a:t>144,036</a:t>
                      </a:r>
                    </a:p>
                  </a:txBody>
                  <a:tcPr marL="7315" marR="7315" marT="7315" anchor="ctr"/>
                </a:tc>
                <a:extLst>
                  <a:ext uri="{0D108BD9-81ED-4DB2-BD59-A6C34878D82A}">
                    <a16:rowId xmlns:a16="http://schemas.microsoft.com/office/drawing/2014/main" val="1314218351"/>
                  </a:ext>
                </a:extLst>
              </a:tr>
              <a:tr h="473853">
                <a:tc>
                  <a:txBody>
                    <a:bodyPr/>
                    <a:lstStyle/>
                    <a:p>
                      <a:pPr algn="l" rtl="0" fontAlgn="ctr"/>
                      <a:r>
                        <a:rPr lang="en-GB" sz="1600" b="1" i="0" u="none" strike="noStrike" dirty="0">
                          <a:solidFill>
                            <a:srgbClr val="767171"/>
                          </a:solidFill>
                          <a:effectLst/>
                          <a:latin typeface="Calibri"/>
                        </a:rPr>
                        <a:t>Net expenditure before other gains/losses</a:t>
                      </a:r>
                    </a:p>
                  </a:txBody>
                  <a:tcPr marL="7315" marR="7315" marT="7315" marB="0" anchor="ctr"/>
                </a:tc>
                <a:tc>
                  <a:txBody>
                    <a:bodyPr/>
                    <a:lstStyle/>
                    <a:p>
                      <a:pPr algn="r" rtl="0" fontAlgn="ctr"/>
                      <a:r>
                        <a:rPr lang="en-GB" sz="1600" b="1" i="0" u="none" strike="noStrike" dirty="0">
                          <a:solidFill>
                            <a:srgbClr val="767171"/>
                          </a:solidFill>
                          <a:effectLst/>
                          <a:latin typeface="Calibri" panose="020F0502020204030204" pitchFamily="34" charset="0"/>
                        </a:rPr>
                        <a:t>70,722</a:t>
                      </a:r>
                    </a:p>
                  </a:txBody>
                  <a:tcPr marL="7315" marR="7315" marT="7315" anchor="ctr"/>
                </a:tc>
                <a:tc>
                  <a:txBody>
                    <a:bodyPr/>
                    <a:lstStyle/>
                    <a:p>
                      <a:pPr algn="r" rtl="0" fontAlgn="t"/>
                      <a:r>
                        <a:rPr lang="en-GB" sz="1600" b="1" i="0" u="none" strike="noStrike" dirty="0">
                          <a:solidFill>
                            <a:srgbClr val="767171"/>
                          </a:solidFill>
                          <a:effectLst/>
                          <a:latin typeface="Calibri" panose="020F0502020204030204" pitchFamily="34" charset="0"/>
                        </a:rPr>
                        <a:t>24,755</a:t>
                      </a:r>
                    </a:p>
                  </a:txBody>
                  <a:tcPr marL="7315" marR="7315" marT="7315" anchor="ctr"/>
                </a:tc>
                <a:extLst>
                  <a:ext uri="{0D108BD9-81ED-4DB2-BD59-A6C34878D82A}">
                    <a16:rowId xmlns:a16="http://schemas.microsoft.com/office/drawing/2014/main" val="198446202"/>
                  </a:ext>
                </a:extLst>
              </a:tr>
              <a:tr h="259612">
                <a:tc>
                  <a:txBody>
                    <a:bodyPr/>
                    <a:lstStyle/>
                    <a:p>
                      <a:pPr algn="l" rtl="0" fontAlgn="ctr"/>
                      <a:r>
                        <a:rPr lang="en-GB" sz="1600" b="0" i="0" u="none" strike="noStrike" dirty="0">
                          <a:solidFill>
                            <a:srgbClr val="767171"/>
                          </a:solidFill>
                          <a:effectLst/>
                          <a:latin typeface="Calibri"/>
                        </a:rPr>
                        <a:t>Realised (Gains)/Losses</a:t>
                      </a:r>
                    </a:p>
                  </a:txBody>
                  <a:tcPr marL="7315" marR="7315" marT="7315" marB="0" anchor="ctr"/>
                </a:tc>
                <a:tc>
                  <a:txBody>
                    <a:bodyPr/>
                    <a:lstStyle/>
                    <a:p>
                      <a:pPr algn="r" rtl="0" fontAlgn="ctr"/>
                      <a:r>
                        <a:rPr lang="en-GB" sz="1600" b="0" i="0" u="none" strike="noStrike" dirty="0">
                          <a:solidFill>
                            <a:srgbClr val="767171"/>
                          </a:solidFill>
                          <a:effectLst/>
                          <a:latin typeface="Calibri" panose="020F0502020204030204" pitchFamily="34" charset="0"/>
                        </a:rPr>
                        <a:t>2,047</a:t>
                      </a:r>
                    </a:p>
                  </a:txBody>
                  <a:tcPr marL="7315" marR="7315" marT="7315" anchor="ctr"/>
                </a:tc>
                <a:tc>
                  <a:txBody>
                    <a:bodyPr/>
                    <a:lstStyle/>
                    <a:p>
                      <a:pPr algn="r" rtl="0" fontAlgn="ctr"/>
                      <a:r>
                        <a:rPr lang="en-GB" sz="1600" b="0" i="0" u="none" strike="noStrike" dirty="0">
                          <a:solidFill>
                            <a:srgbClr val="767171"/>
                          </a:solidFill>
                          <a:effectLst/>
                          <a:latin typeface="Calibri" panose="020F0502020204030204" pitchFamily="34" charset="0"/>
                        </a:rPr>
                        <a:t>(29,215)</a:t>
                      </a:r>
                    </a:p>
                  </a:txBody>
                  <a:tcPr marL="7315" marR="7315" marT="7315" anchor="ctr"/>
                </a:tc>
                <a:extLst>
                  <a:ext uri="{0D108BD9-81ED-4DB2-BD59-A6C34878D82A}">
                    <a16:rowId xmlns:a16="http://schemas.microsoft.com/office/drawing/2014/main" val="2879061137"/>
                  </a:ext>
                </a:extLst>
              </a:tr>
              <a:tr h="259612">
                <a:tc>
                  <a:txBody>
                    <a:bodyPr/>
                    <a:lstStyle/>
                    <a:p>
                      <a:pPr algn="l" rtl="0" fontAlgn="ctr"/>
                      <a:r>
                        <a:rPr lang="en-GB" sz="1600" b="0" i="0" u="none" strike="noStrike" dirty="0">
                          <a:solidFill>
                            <a:srgbClr val="767171"/>
                          </a:solidFill>
                          <a:effectLst/>
                          <a:latin typeface="Calibri"/>
                        </a:rPr>
                        <a:t>Unrealised (Gains)/Losses</a:t>
                      </a:r>
                    </a:p>
                  </a:txBody>
                  <a:tcPr marL="7315" marR="7315" marT="7315" marB="0" anchor="ctr"/>
                </a:tc>
                <a:tc>
                  <a:txBody>
                    <a:bodyPr/>
                    <a:lstStyle/>
                    <a:p>
                      <a:pPr algn="r" rtl="0" fontAlgn="ctr"/>
                      <a:r>
                        <a:rPr lang="en-GB" sz="1600" b="0" i="0" u="none" strike="noStrike" dirty="0">
                          <a:solidFill>
                            <a:srgbClr val="767171"/>
                          </a:solidFill>
                          <a:effectLst/>
                          <a:latin typeface="Calibri" panose="020F0502020204030204" pitchFamily="34" charset="0"/>
                        </a:rPr>
                        <a:t>0</a:t>
                      </a:r>
                    </a:p>
                  </a:txBody>
                  <a:tcPr marL="7315" marR="7315" marT="7315" anchor="ctr"/>
                </a:tc>
                <a:tc>
                  <a:txBody>
                    <a:bodyPr/>
                    <a:lstStyle/>
                    <a:p>
                      <a:pPr algn="r" rtl="0" fontAlgn="ctr"/>
                      <a:r>
                        <a:rPr lang="en-GB" sz="1600" b="0" i="0" u="none" strike="noStrike" dirty="0">
                          <a:solidFill>
                            <a:srgbClr val="767171"/>
                          </a:solidFill>
                          <a:effectLst/>
                          <a:latin typeface="Calibri" panose="020F0502020204030204" pitchFamily="34" charset="0"/>
                        </a:rPr>
                        <a:t>0</a:t>
                      </a:r>
                    </a:p>
                  </a:txBody>
                  <a:tcPr marL="7315" marR="7315" marT="7315" anchor="ctr"/>
                </a:tc>
                <a:extLst>
                  <a:ext uri="{0D108BD9-81ED-4DB2-BD59-A6C34878D82A}">
                    <a16:rowId xmlns:a16="http://schemas.microsoft.com/office/drawing/2014/main" val="3227718293"/>
                  </a:ext>
                </a:extLst>
              </a:tr>
              <a:tr h="259612">
                <a:tc>
                  <a:txBody>
                    <a:bodyPr/>
                    <a:lstStyle/>
                    <a:p>
                      <a:pPr algn="l" rtl="0" fontAlgn="ctr"/>
                      <a:r>
                        <a:rPr lang="en-GB" sz="1600" b="1" i="0" u="none" strike="noStrike" dirty="0">
                          <a:solidFill>
                            <a:srgbClr val="FFFFFF"/>
                          </a:solidFill>
                          <a:effectLst/>
                          <a:latin typeface="Calibri"/>
                        </a:rPr>
                        <a:t>Net Movement Year to Date</a:t>
                      </a:r>
                    </a:p>
                  </a:txBody>
                  <a:tcPr marL="7315" marR="7315" marT="7315" marB="0" anchor="ctr"/>
                </a:tc>
                <a:tc>
                  <a:txBody>
                    <a:bodyPr/>
                    <a:lstStyle/>
                    <a:p>
                      <a:pPr lvl="1" algn="r" rtl="0" fontAlgn="b"/>
                      <a:r>
                        <a:rPr lang="en-GB" sz="1600" b="1" i="0" u="none" strike="noStrike" dirty="0">
                          <a:solidFill>
                            <a:srgbClr val="FFFFFF"/>
                          </a:solidFill>
                          <a:effectLst/>
                          <a:latin typeface="Calibri" panose="020F0502020204030204" pitchFamily="34" charset="0"/>
                        </a:rPr>
                        <a:t>72,769</a:t>
                      </a:r>
                    </a:p>
                  </a:txBody>
                  <a:tcPr marL="7315" marR="7315" marT="7315" marB="0" anchor="ctr"/>
                </a:tc>
                <a:tc>
                  <a:txBody>
                    <a:bodyPr/>
                    <a:lstStyle/>
                    <a:p>
                      <a:pPr lvl="1" algn="r" rtl="0" fontAlgn="b"/>
                      <a:r>
                        <a:rPr lang="en-GB" sz="1600" b="1" i="0" u="none" strike="noStrike" dirty="0">
                          <a:solidFill>
                            <a:srgbClr val="FFFFFF"/>
                          </a:solidFill>
                          <a:effectLst/>
                          <a:latin typeface="Calibri" panose="020F0502020204030204" pitchFamily="34" charset="0"/>
                        </a:rPr>
                        <a:t>(4,460)</a:t>
                      </a:r>
                    </a:p>
                  </a:txBody>
                  <a:tcPr marL="7315" marR="7315" marT="7315" marB="0" anchor="ctr"/>
                </a:tc>
                <a:extLst>
                  <a:ext uri="{0D108BD9-81ED-4DB2-BD59-A6C34878D82A}">
                    <a16:rowId xmlns:a16="http://schemas.microsoft.com/office/drawing/2014/main" val="548349380"/>
                  </a:ext>
                </a:extLst>
              </a:tr>
            </a:tbl>
          </a:graphicData>
        </a:graphic>
      </p:graphicFrame>
      <p:sp>
        <p:nvSpPr>
          <p:cNvPr id="11" name="TextBox 10"/>
          <p:cNvSpPr txBox="1"/>
          <p:nvPr/>
        </p:nvSpPr>
        <p:spPr>
          <a:xfrm>
            <a:off x="848544" y="5725285"/>
            <a:ext cx="8634558" cy="738664"/>
          </a:xfrm>
          <a:prstGeom prst="rect">
            <a:avLst/>
          </a:prstGeom>
          <a:noFill/>
        </p:spPr>
        <p:txBody>
          <a:bodyPr wrap="square" lIns="91440" tIns="45720" rIns="91440" bIns="45720" rtlCol="0" anchor="t">
            <a:spAutoFit/>
          </a:bodyPr>
          <a:lstStyle/>
          <a:p>
            <a:r>
              <a:rPr lang="en-GB" sz="1400" b="1" dirty="0">
                <a:solidFill>
                  <a:schemeClr val="bg2">
                    <a:lumMod val="50000"/>
                  </a:schemeClr>
                </a:solidFill>
              </a:rPr>
              <a:t>There has been a net increase in funds of £4k for the first two months of this financial year compared to a net reduction of £73k in the same period last year. Net expenditure was £46k lower (total income is £36k higher and total expenditure is lower by £10k so far in year). Also, total net investment gains are £31k higher. </a:t>
            </a:r>
          </a:p>
        </p:txBody>
      </p:sp>
      <p:pic>
        <p:nvPicPr>
          <p:cNvPr id="5" name="Picture 4"/>
          <p:cNvPicPr>
            <a:picLocks noChangeAspect="1"/>
          </p:cNvPicPr>
          <p:nvPr/>
        </p:nvPicPr>
        <p:blipFill>
          <a:blip r:embed="rId2"/>
          <a:stretch>
            <a:fillRect/>
          </a:stretch>
        </p:blipFill>
        <p:spPr>
          <a:xfrm>
            <a:off x="56457" y="6451290"/>
            <a:ext cx="1227478" cy="404663"/>
          </a:xfrm>
          <a:prstGeom prst="rect">
            <a:avLst/>
          </a:prstGeom>
        </p:spPr>
      </p:pic>
      <p:pic>
        <p:nvPicPr>
          <p:cNvPr id="12" name="Picture 11"/>
          <p:cNvPicPr>
            <a:picLocks noChangeAspect="1"/>
          </p:cNvPicPr>
          <p:nvPr/>
        </p:nvPicPr>
        <p:blipFill>
          <a:blip r:embed="rId3"/>
          <a:stretch>
            <a:fillRect/>
          </a:stretch>
        </p:blipFill>
        <p:spPr>
          <a:xfrm>
            <a:off x="9110381" y="6254387"/>
            <a:ext cx="795618" cy="601565"/>
          </a:xfrm>
          <a:prstGeom prst="rect">
            <a:avLst/>
          </a:prstGeom>
        </p:spPr>
      </p:pic>
    </p:spTree>
    <p:extLst>
      <p:ext uri="{BB962C8B-B14F-4D97-AF65-F5344CB8AC3E}">
        <p14:creationId xmlns:p14="http://schemas.microsoft.com/office/powerpoint/2010/main" val="12265463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0" y="0"/>
            <a:ext cx="9906000" cy="328789"/>
            <a:chOff x="0" y="1"/>
            <a:chExt cx="9906000" cy="404663"/>
          </a:xfrm>
        </p:grpSpPr>
        <p:sp>
          <p:nvSpPr>
            <p:cNvPr id="11" name="Subtitle 2"/>
            <p:cNvSpPr txBox="1">
              <a:spLocks/>
            </p:cNvSpPr>
            <p:nvPr/>
          </p:nvSpPr>
          <p:spPr>
            <a:xfrm>
              <a:off x="0" y="1"/>
              <a:ext cx="9906000" cy="404663"/>
            </a:xfrm>
            <a:prstGeom prst="rect">
              <a:avLst/>
            </a:prstGeom>
            <a:gradFill>
              <a:gsLst>
                <a:gs pos="0">
                  <a:srgbClr val="2D5991"/>
                </a:gs>
                <a:gs pos="74000">
                  <a:srgbClr val="2D5991"/>
                </a:gs>
                <a:gs pos="100000">
                  <a:srgbClr val="CFAC87"/>
                </a:gs>
              </a:gsLst>
              <a:lin ang="0" scaled="1"/>
            </a:gradFill>
          </p:spPr>
          <p:txBody>
            <a:bodyPr vert="horz" lIns="60365" tIns="30183" rIns="60365" bIns="30183"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463" cap="small" spc="198">
                  <a:solidFill>
                    <a:schemeClr val="bg1"/>
                  </a:solidFill>
                  <a:latin typeface="Verdana" panose="020B0604030504040204" pitchFamily="34" charset="0"/>
                  <a:ea typeface="Verdana" panose="020B0604030504040204" pitchFamily="34" charset="0"/>
                  <a:cs typeface="Verdana" panose="020B0604030504040204" pitchFamily="34" charset="0"/>
                </a:rPr>
                <a:t>CHARITY DECISION POINTS</a:t>
              </a:r>
            </a:p>
          </p:txBody>
        </p:sp>
        <p:sp>
          <p:nvSpPr>
            <p:cNvPr id="12" name="TextBox 22"/>
            <p:cNvSpPr txBox="1">
              <a:spLocks noChangeArrowheads="1"/>
            </p:cNvSpPr>
            <p:nvPr/>
          </p:nvSpPr>
          <p:spPr bwMode="auto">
            <a:xfrm>
              <a:off x="9110382" y="94156"/>
              <a:ext cx="745442" cy="2367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GB" altLang="en-US" sz="650" i="1" cap="small" dirty="0">
                  <a:latin typeface="Verdana" panose="020B0604030504040204" pitchFamily="34" charset="0"/>
                  <a:ea typeface="Verdana" panose="020B0604030504040204" pitchFamily="34" charset="0"/>
                  <a:cs typeface="Verdana" panose="020B0604030504040204" pitchFamily="34" charset="0"/>
                </a:rPr>
                <a:t>Page 20</a:t>
              </a:r>
            </a:p>
          </p:txBody>
        </p:sp>
      </p:grpSp>
      <p:sp>
        <p:nvSpPr>
          <p:cNvPr id="16" name="Rounded Rectangle 15"/>
          <p:cNvSpPr/>
          <p:nvPr/>
        </p:nvSpPr>
        <p:spPr>
          <a:xfrm>
            <a:off x="940432" y="665629"/>
            <a:ext cx="8169949" cy="5032605"/>
          </a:xfrm>
          <a:prstGeom prst="roundRect">
            <a:avLst/>
          </a:prstGeom>
          <a:solidFill>
            <a:schemeClr val="accent1">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pPr>
              <a:defRPr/>
            </a:pPr>
            <a:r>
              <a:rPr lang="en-GB" sz="1400" b="1" u="sng" dirty="0">
                <a:solidFill>
                  <a:schemeClr val="tx1"/>
                </a:solidFill>
              </a:rPr>
              <a:t>Short Term Considerations</a:t>
            </a:r>
          </a:p>
          <a:p>
            <a:pPr marL="231775" indent="-231775">
              <a:buFontTx/>
              <a:buChar char="-"/>
              <a:defRPr/>
            </a:pPr>
            <a:r>
              <a:rPr lang="en-GB" sz="1400" b="1" dirty="0">
                <a:solidFill>
                  <a:schemeClr val="tx1"/>
                </a:solidFill>
              </a:rPr>
              <a:t>Investment Strategy - £220k per annum withdrawal from the portfolio is unsustainable – consider reducing to £130k per annum for year 1 and 2 of the financial plan, allowing growth in the investment portfolio</a:t>
            </a:r>
            <a:endParaRPr lang="en-GB" sz="1400" b="1" dirty="0">
              <a:solidFill>
                <a:schemeClr val="tx1"/>
              </a:solidFill>
              <a:ea typeface="Calibri" panose="020F0502020204030204"/>
              <a:cs typeface="Calibri" panose="020F0502020204030204"/>
            </a:endParaRPr>
          </a:p>
          <a:p>
            <a:pPr marL="231775" indent="-231775">
              <a:buFontTx/>
              <a:buChar char="-"/>
              <a:defRPr/>
            </a:pPr>
            <a:r>
              <a:rPr lang="en-GB" sz="1400" b="1" dirty="0">
                <a:solidFill>
                  <a:schemeClr val="tx1"/>
                </a:solidFill>
              </a:rPr>
              <a:t>Consider an increased risk in the portfolio to risk factor 7 (currently 6) to allow for potential increased growth at a higher risk</a:t>
            </a:r>
            <a:endParaRPr lang="en-GB" sz="1400" b="1" dirty="0">
              <a:solidFill>
                <a:schemeClr val="tx1"/>
              </a:solidFill>
              <a:ea typeface="Calibri" panose="020F0502020204030204"/>
              <a:cs typeface="Calibri" panose="020F0502020204030204"/>
            </a:endParaRPr>
          </a:p>
          <a:p>
            <a:pPr marL="231775" indent="-231775">
              <a:buFontTx/>
              <a:buChar char="-"/>
              <a:defRPr/>
            </a:pPr>
            <a:r>
              <a:rPr lang="en-GB" sz="1400" b="1" dirty="0">
                <a:solidFill>
                  <a:schemeClr val="tx1"/>
                </a:solidFill>
              </a:rPr>
              <a:t>Alternatively consider continuation of the £220k pa withdrawal and portfolio reduces steadily</a:t>
            </a:r>
            <a:endParaRPr lang="en-GB" sz="1400" b="1" dirty="0">
              <a:solidFill>
                <a:schemeClr val="tx1"/>
              </a:solidFill>
              <a:ea typeface="Calibri" panose="020F0502020204030204"/>
              <a:cs typeface="Calibri" panose="020F0502020204030204"/>
            </a:endParaRPr>
          </a:p>
          <a:p>
            <a:pPr marL="231775" indent="-231775">
              <a:buFontTx/>
              <a:buChar char="-"/>
              <a:defRPr/>
            </a:pPr>
            <a:r>
              <a:rPr lang="en-GB" sz="1400" b="1" dirty="0">
                <a:solidFill>
                  <a:schemeClr val="tx1"/>
                </a:solidFill>
              </a:rPr>
              <a:t>Consider introduction of an overhead charge across majority of funds –  10% is required  to bolster Core Costs fund and cover charity team and administration costs.</a:t>
            </a:r>
            <a:endParaRPr lang="en-GB" sz="1400" b="1" dirty="0">
              <a:solidFill>
                <a:schemeClr val="tx1"/>
              </a:solidFill>
              <a:ea typeface="Calibri"/>
              <a:cs typeface="Calibri"/>
            </a:endParaRPr>
          </a:p>
          <a:p>
            <a:pPr marL="231775" indent="-231775">
              <a:buFontTx/>
              <a:buChar char="-"/>
              <a:defRPr/>
            </a:pPr>
            <a:endParaRPr lang="en-GB" sz="1400" b="1" dirty="0">
              <a:solidFill>
                <a:schemeClr val="tx1"/>
              </a:solidFill>
              <a:ea typeface="Calibri"/>
              <a:cs typeface="Calibri"/>
            </a:endParaRPr>
          </a:p>
          <a:p>
            <a:pPr marL="231775" indent="-231775">
              <a:buFontTx/>
              <a:buChar char="-"/>
              <a:defRPr/>
            </a:pPr>
            <a:endParaRPr lang="en-GB" sz="1400" b="1" dirty="0">
              <a:solidFill>
                <a:schemeClr val="tx1"/>
              </a:solidFill>
              <a:ea typeface="Calibri"/>
              <a:cs typeface="Calibri"/>
            </a:endParaRPr>
          </a:p>
          <a:p>
            <a:pPr>
              <a:defRPr/>
            </a:pPr>
            <a:r>
              <a:rPr lang="en-GB" sz="1400" b="1" u="sng" dirty="0">
                <a:solidFill>
                  <a:schemeClr val="tx1"/>
                </a:solidFill>
              </a:rPr>
              <a:t>Long Term</a:t>
            </a:r>
          </a:p>
          <a:p>
            <a:pPr marL="231775" indent="-231775">
              <a:buFontTx/>
              <a:buChar char="-"/>
              <a:defRPr/>
            </a:pPr>
            <a:r>
              <a:rPr lang="en-GB" sz="1400" b="1" dirty="0">
                <a:solidFill>
                  <a:schemeClr val="tx1"/>
                </a:solidFill>
              </a:rPr>
              <a:t>Continue helpful discussions simplifying the administration of the charity </a:t>
            </a:r>
            <a:endParaRPr lang="en-GB" sz="1400" b="1" dirty="0">
              <a:solidFill>
                <a:schemeClr val="tx1"/>
              </a:solidFill>
              <a:ea typeface="Calibri" panose="020F0502020204030204"/>
              <a:cs typeface="Calibri" panose="020F0502020204030204"/>
            </a:endParaRPr>
          </a:p>
          <a:p>
            <a:pPr marL="231775" indent="-231775">
              <a:buFontTx/>
              <a:buChar char="-"/>
              <a:defRPr/>
            </a:pPr>
            <a:r>
              <a:rPr lang="en-GB" sz="1400" b="1" dirty="0">
                <a:solidFill>
                  <a:schemeClr val="tx1"/>
                </a:solidFill>
              </a:rPr>
              <a:t>Review the proposed overhead - should it be more realistic given other benchmarked charities?</a:t>
            </a:r>
            <a:endParaRPr lang="en-GB" sz="1400" b="1" dirty="0">
              <a:solidFill>
                <a:schemeClr val="tx1"/>
              </a:solidFill>
              <a:ea typeface="Calibri" panose="020F0502020204030204"/>
              <a:cs typeface="Calibri" panose="020F0502020204030204"/>
            </a:endParaRPr>
          </a:p>
          <a:p>
            <a:pPr marL="231775" indent="-231775">
              <a:buFontTx/>
              <a:buChar char="-"/>
              <a:defRPr/>
            </a:pPr>
            <a:r>
              <a:rPr lang="en-GB" sz="1400" b="1" dirty="0">
                <a:solidFill>
                  <a:schemeClr val="tx1"/>
                </a:solidFill>
              </a:rPr>
              <a:t>Consider options to shift balance of funds held in restricted funds to unrestricted funds via admin charge and increased charitable income activities</a:t>
            </a:r>
            <a:endParaRPr lang="en-GB" sz="1400" b="1" dirty="0">
              <a:solidFill>
                <a:schemeClr val="tx1"/>
              </a:solidFill>
              <a:ea typeface="Calibri" panose="020F0502020204030204"/>
              <a:cs typeface="Calibri" panose="020F0502020204030204"/>
            </a:endParaRPr>
          </a:p>
          <a:p>
            <a:pPr marL="231775" indent="-231775">
              <a:buFontTx/>
              <a:buChar char="-"/>
              <a:defRPr/>
            </a:pPr>
            <a:endParaRPr lang="en-GB" sz="1300" b="1" dirty="0">
              <a:solidFill>
                <a:schemeClr val="tx1"/>
              </a:solidFill>
              <a:ea typeface="Calibri" panose="020F0502020204030204"/>
              <a:cs typeface="Calibri" panose="020F0502020204030204"/>
            </a:endParaRPr>
          </a:p>
          <a:p>
            <a:pPr marL="231775" indent="-231775">
              <a:buFontTx/>
              <a:buChar char="-"/>
              <a:defRPr/>
            </a:pPr>
            <a:endParaRPr lang="en-GB" sz="1300" b="1" dirty="0">
              <a:solidFill>
                <a:schemeClr val="tx1"/>
              </a:solidFill>
              <a:ea typeface="Calibri" panose="020F0502020204030204"/>
              <a:cs typeface="Calibri" panose="020F0502020204030204"/>
            </a:endParaRPr>
          </a:p>
          <a:p>
            <a:pPr>
              <a:defRPr/>
            </a:pPr>
            <a:endParaRPr lang="en-GB" sz="1300" b="1" u="sng" dirty="0">
              <a:solidFill>
                <a:schemeClr val="tx1"/>
              </a:solidFill>
            </a:endParaRPr>
          </a:p>
          <a:p>
            <a:pPr>
              <a:defRPr/>
            </a:pPr>
            <a:endParaRPr lang="en-GB" sz="1300" b="1" dirty="0">
              <a:solidFill>
                <a:schemeClr val="tx1"/>
              </a:solidFill>
            </a:endParaRPr>
          </a:p>
          <a:p>
            <a:pPr marL="231775" indent="-231775">
              <a:buFontTx/>
              <a:buChar char="-"/>
              <a:defRPr/>
            </a:pPr>
            <a:endParaRPr lang="en-GB" sz="1300" b="1" dirty="0">
              <a:solidFill>
                <a:schemeClr val="tx1"/>
              </a:solidFill>
              <a:latin typeface="Calibri" pitchFamily="34" charset="0"/>
              <a:ea typeface="Calibri" pitchFamily="34" charset="0"/>
              <a:cs typeface="Calibri" pitchFamily="34" charset="0"/>
            </a:endParaRPr>
          </a:p>
        </p:txBody>
      </p:sp>
      <p:pic>
        <p:nvPicPr>
          <p:cNvPr id="3" name="Picture 2"/>
          <p:cNvPicPr>
            <a:picLocks noChangeAspect="1"/>
          </p:cNvPicPr>
          <p:nvPr/>
        </p:nvPicPr>
        <p:blipFill>
          <a:blip r:embed="rId2"/>
          <a:stretch>
            <a:fillRect/>
          </a:stretch>
        </p:blipFill>
        <p:spPr>
          <a:xfrm>
            <a:off x="940432" y="5723622"/>
            <a:ext cx="1408582" cy="464367"/>
          </a:xfrm>
          <a:prstGeom prst="rect">
            <a:avLst/>
          </a:prstGeom>
        </p:spPr>
      </p:pic>
      <p:pic>
        <p:nvPicPr>
          <p:cNvPr id="9" name="Picture 8"/>
          <p:cNvPicPr>
            <a:picLocks noChangeAspect="1"/>
          </p:cNvPicPr>
          <p:nvPr/>
        </p:nvPicPr>
        <p:blipFill>
          <a:blip r:embed="rId3"/>
          <a:stretch>
            <a:fillRect/>
          </a:stretch>
        </p:blipFill>
        <p:spPr>
          <a:xfrm>
            <a:off x="8261139" y="5687673"/>
            <a:ext cx="649971" cy="491441"/>
          </a:xfrm>
          <a:prstGeom prst="rect">
            <a:avLst/>
          </a:prstGeom>
        </p:spPr>
      </p:pic>
    </p:spTree>
    <p:extLst>
      <p:ext uri="{BB962C8B-B14F-4D97-AF65-F5344CB8AC3E}">
        <p14:creationId xmlns:p14="http://schemas.microsoft.com/office/powerpoint/2010/main" val="36339963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0" y="2373"/>
            <a:ext cx="9906000" cy="404663"/>
            <a:chOff x="0" y="1"/>
            <a:chExt cx="9906000" cy="404663"/>
          </a:xfrm>
        </p:grpSpPr>
        <p:sp>
          <p:nvSpPr>
            <p:cNvPr id="11" name="Subtitle 2"/>
            <p:cNvSpPr txBox="1">
              <a:spLocks/>
            </p:cNvSpPr>
            <p:nvPr/>
          </p:nvSpPr>
          <p:spPr>
            <a:xfrm>
              <a:off x="0" y="1"/>
              <a:ext cx="9906000" cy="404663"/>
            </a:xfrm>
            <a:prstGeom prst="rect">
              <a:avLst/>
            </a:prstGeom>
            <a:gradFill>
              <a:gsLst>
                <a:gs pos="0">
                  <a:srgbClr val="2D5991"/>
                </a:gs>
                <a:gs pos="74000">
                  <a:srgbClr val="2D5991"/>
                </a:gs>
                <a:gs pos="100000">
                  <a:srgbClr val="CFAC87"/>
                </a:gs>
              </a:gsLst>
              <a:lin ang="0" scaled="1"/>
            </a:gradFill>
          </p:spPr>
          <p:txBody>
            <a:bodyPr vert="horz" lIns="74295" tIns="37148" rIns="74295" bIns="37148"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cap="small" spc="244">
                  <a:solidFill>
                    <a:schemeClr val="bg1"/>
                  </a:solidFill>
                  <a:latin typeface="Verdana" panose="020B0604030504040204" pitchFamily="34" charset="0"/>
                  <a:ea typeface="Verdana" panose="020B0604030504040204" pitchFamily="34" charset="0"/>
                  <a:cs typeface="Verdana" panose="020B0604030504040204" pitchFamily="34" charset="0"/>
                </a:rPr>
                <a:t>FINANCIAL CONTROLS AND GOVERNANCE</a:t>
              </a:r>
            </a:p>
          </p:txBody>
        </p:sp>
        <p:sp>
          <p:nvSpPr>
            <p:cNvPr id="12" name="TextBox 22"/>
            <p:cNvSpPr txBox="1">
              <a:spLocks noChangeArrowheads="1"/>
            </p:cNvSpPr>
            <p:nvPr/>
          </p:nvSpPr>
          <p:spPr bwMode="auto">
            <a:xfrm>
              <a:off x="9110381" y="94156"/>
              <a:ext cx="74544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GB" altLang="en-US" sz="800" i="1" cap="small">
                  <a:latin typeface="Verdana" panose="020B0604030504040204" pitchFamily="34" charset="0"/>
                  <a:ea typeface="Verdana" panose="020B0604030504040204" pitchFamily="34" charset="0"/>
                  <a:cs typeface="Verdana" panose="020B0604030504040204" pitchFamily="34" charset="0"/>
                </a:rPr>
                <a:t>Page 22</a:t>
              </a:r>
            </a:p>
          </p:txBody>
        </p:sp>
      </p:grpSp>
      <p:sp>
        <p:nvSpPr>
          <p:cNvPr id="16" name="Rounded Rectangle 15"/>
          <p:cNvSpPr/>
          <p:nvPr/>
        </p:nvSpPr>
        <p:spPr>
          <a:xfrm>
            <a:off x="279522" y="483543"/>
            <a:ext cx="9145016" cy="5754330"/>
          </a:xfrm>
          <a:prstGeom prst="roundRect">
            <a:avLst/>
          </a:prstGeom>
          <a:solidFill>
            <a:schemeClr val="accent1">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indent="-285750">
              <a:buFontTx/>
              <a:buChar char="-"/>
              <a:defRPr/>
            </a:pPr>
            <a:endParaRPr lang="en-GB" sz="1600" b="1">
              <a:solidFill>
                <a:schemeClr val="tx1"/>
              </a:solidFill>
            </a:endParaRPr>
          </a:p>
          <a:p>
            <a:pPr marL="285750" indent="-285750">
              <a:buFontTx/>
              <a:buChar char="-"/>
              <a:defRPr/>
            </a:pPr>
            <a:endParaRPr lang="en-GB" sz="1600" b="1">
              <a:solidFill>
                <a:schemeClr val="tx1"/>
              </a:solidFill>
            </a:endParaRPr>
          </a:p>
          <a:p>
            <a:pPr marL="285750" indent="-285750">
              <a:buFontTx/>
              <a:buChar char="-"/>
              <a:defRPr/>
            </a:pPr>
            <a:endParaRPr lang="en-GB" sz="1600" b="1">
              <a:solidFill>
                <a:schemeClr val="tx1"/>
              </a:solidFill>
              <a:latin typeface="Calibri" pitchFamily="34" charset="0"/>
            </a:endParaRPr>
          </a:p>
        </p:txBody>
      </p:sp>
      <p:pic>
        <p:nvPicPr>
          <p:cNvPr id="3" name="Picture 2"/>
          <p:cNvPicPr>
            <a:picLocks noChangeAspect="1"/>
          </p:cNvPicPr>
          <p:nvPr/>
        </p:nvPicPr>
        <p:blipFill>
          <a:blip r:embed="rId3"/>
          <a:stretch>
            <a:fillRect/>
          </a:stretch>
        </p:blipFill>
        <p:spPr>
          <a:xfrm>
            <a:off x="14453" y="6253149"/>
            <a:ext cx="1733639" cy="571529"/>
          </a:xfrm>
          <a:prstGeom prst="rect">
            <a:avLst/>
          </a:prstGeom>
        </p:spPr>
      </p:pic>
      <p:pic>
        <p:nvPicPr>
          <p:cNvPr id="9" name="Picture 8"/>
          <p:cNvPicPr>
            <a:picLocks noChangeAspect="1"/>
          </p:cNvPicPr>
          <p:nvPr/>
        </p:nvPicPr>
        <p:blipFill>
          <a:blip r:embed="rId4"/>
          <a:stretch>
            <a:fillRect/>
          </a:stretch>
        </p:blipFill>
        <p:spPr>
          <a:xfrm>
            <a:off x="9024556" y="6208904"/>
            <a:ext cx="799964" cy="604851"/>
          </a:xfrm>
          <a:prstGeom prst="rect">
            <a:avLst/>
          </a:prstGeom>
        </p:spPr>
      </p:pic>
      <p:sp>
        <p:nvSpPr>
          <p:cNvPr id="2" name="TextBox 1"/>
          <p:cNvSpPr txBox="1"/>
          <p:nvPr/>
        </p:nvSpPr>
        <p:spPr>
          <a:xfrm>
            <a:off x="907676" y="1364876"/>
            <a:ext cx="7933756" cy="3416320"/>
          </a:xfrm>
          <a:prstGeom prst="rect">
            <a:avLst/>
          </a:prstGeom>
          <a:noFill/>
        </p:spPr>
        <p:txBody>
          <a:bodyPr wrap="square" lIns="91440" tIns="45720" rIns="91440" bIns="45720" rtlCol="0" anchor="t">
            <a:spAutoFit/>
          </a:bodyPr>
          <a:lstStyle/>
          <a:p>
            <a:pPr marL="285750" indent="-285750">
              <a:buFont typeface="Arial" panose="020B0604020202020204" pitchFamily="34" charset="0"/>
              <a:buChar char="•"/>
            </a:pPr>
            <a:r>
              <a:rPr lang="en-GB" b="1" dirty="0"/>
              <a:t>Annual Accounts for 2024-25 are currently being complied along with the Annual Report for 2024-25</a:t>
            </a:r>
          </a:p>
          <a:p>
            <a:endParaRPr lang="en-GB" b="1" dirty="0"/>
          </a:p>
          <a:p>
            <a:pPr marL="285750" indent="-285750">
              <a:buFont typeface="Arial" panose="020B0604020202020204" pitchFamily="34" charset="0"/>
              <a:buChar char="•"/>
            </a:pPr>
            <a:r>
              <a:rPr lang="en-GB" b="1" dirty="0"/>
              <a:t>Approved updated FCP20 &amp; Charitable Expenditure Guidance issued to Fund Managers in April 2025</a:t>
            </a:r>
          </a:p>
          <a:p>
            <a:pPr marL="285750" indent="-285750">
              <a:buFont typeface="Arial" panose="020B0604020202020204" pitchFamily="34" charset="0"/>
              <a:buChar char="•"/>
            </a:pPr>
            <a:endParaRPr lang="en-GB" b="1" dirty="0"/>
          </a:p>
          <a:p>
            <a:pPr marL="285750" indent="-285750">
              <a:buFont typeface="Arial" panose="020B0604020202020204" pitchFamily="34" charset="0"/>
              <a:buChar char="•"/>
            </a:pPr>
            <a:r>
              <a:rPr lang="en-GB" b="1" dirty="0">
                <a:ea typeface="Calibri"/>
                <a:cs typeface="Calibri"/>
              </a:rPr>
              <a:t>Actively pursuing dormant funds with a view to  close or spend. </a:t>
            </a:r>
          </a:p>
          <a:p>
            <a:endParaRPr lang="en-GB" b="1" dirty="0"/>
          </a:p>
          <a:p>
            <a:pPr marL="285750" indent="-285750">
              <a:buFont typeface="Arial" panose="020B0604020202020204" pitchFamily="34" charset="0"/>
              <a:buChar char="•"/>
            </a:pPr>
            <a:r>
              <a:rPr lang="en-GB" b="1" dirty="0"/>
              <a:t>Financial Controls requiring review and update in:</a:t>
            </a:r>
          </a:p>
          <a:p>
            <a:pPr marL="742950" lvl="1" indent="-285750">
              <a:buFont typeface="Wingdings" panose="05000000000000000000" pitchFamily="2" charset="2"/>
              <a:buChar char="Ø"/>
            </a:pPr>
            <a:r>
              <a:rPr lang="en-GB" b="1" dirty="0"/>
              <a:t>Use of Charitable Funds Credit Card</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p:txBody>
      </p:sp>
    </p:spTree>
    <p:extLst>
      <p:ext uri="{BB962C8B-B14F-4D97-AF65-F5344CB8AC3E}">
        <p14:creationId xmlns:p14="http://schemas.microsoft.com/office/powerpoint/2010/main" val="5464482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Rounded Rectangle 53"/>
          <p:cNvSpPr/>
          <p:nvPr/>
        </p:nvSpPr>
        <p:spPr>
          <a:xfrm>
            <a:off x="152178" y="498820"/>
            <a:ext cx="9645841" cy="4586364"/>
          </a:xfrm>
          <a:prstGeom prst="roundRect">
            <a:avLst/>
          </a:prstGeom>
          <a:noFill/>
          <a:ln>
            <a:solidFill>
              <a:srgbClr val="2D59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63"/>
          </a:p>
        </p:txBody>
      </p:sp>
      <p:grpSp>
        <p:nvGrpSpPr>
          <p:cNvPr id="10" name="Group 9"/>
          <p:cNvGrpSpPr/>
          <p:nvPr/>
        </p:nvGrpSpPr>
        <p:grpSpPr>
          <a:xfrm>
            <a:off x="0" y="1"/>
            <a:ext cx="9906000" cy="404663"/>
            <a:chOff x="0" y="1"/>
            <a:chExt cx="9906000" cy="404663"/>
          </a:xfrm>
        </p:grpSpPr>
        <p:sp>
          <p:nvSpPr>
            <p:cNvPr id="11" name="Subtitle 2"/>
            <p:cNvSpPr txBox="1">
              <a:spLocks/>
            </p:cNvSpPr>
            <p:nvPr/>
          </p:nvSpPr>
          <p:spPr>
            <a:xfrm>
              <a:off x="0" y="1"/>
              <a:ext cx="9906000" cy="404663"/>
            </a:xfrm>
            <a:prstGeom prst="rect">
              <a:avLst/>
            </a:prstGeom>
            <a:gradFill>
              <a:gsLst>
                <a:gs pos="0">
                  <a:srgbClr val="2D5991"/>
                </a:gs>
                <a:gs pos="74000">
                  <a:srgbClr val="2D5991"/>
                </a:gs>
                <a:gs pos="100000">
                  <a:srgbClr val="CFAC87"/>
                </a:gs>
              </a:gsLst>
              <a:lin ang="0" scaled="1"/>
            </a:gradFill>
          </p:spPr>
          <p:txBody>
            <a:bodyPr vert="horz" lIns="74295" tIns="37148" rIns="74295" bIns="37148"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cap="small" spc="244">
                  <a:solidFill>
                    <a:schemeClr val="bg1"/>
                  </a:solidFill>
                  <a:latin typeface="Verdana" panose="020B0604030504040204" pitchFamily="34" charset="0"/>
                  <a:ea typeface="Verdana" panose="020B0604030504040204" pitchFamily="34" charset="0"/>
                  <a:cs typeface="Verdana" panose="020B0604030504040204" pitchFamily="34" charset="0"/>
                </a:rPr>
                <a:t>INVESTMENT PORTFOLIO POSITION</a:t>
              </a:r>
            </a:p>
          </p:txBody>
        </p:sp>
        <p:sp>
          <p:nvSpPr>
            <p:cNvPr id="12" name="TextBox 22"/>
            <p:cNvSpPr txBox="1">
              <a:spLocks noChangeArrowheads="1"/>
            </p:cNvSpPr>
            <p:nvPr/>
          </p:nvSpPr>
          <p:spPr bwMode="auto">
            <a:xfrm>
              <a:off x="9110381" y="94156"/>
              <a:ext cx="74544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GB" altLang="en-US" sz="800" i="1" cap="small">
                  <a:latin typeface="Verdana" panose="020B0604030504040204" pitchFamily="34" charset="0"/>
                  <a:ea typeface="Verdana" panose="020B0604030504040204" pitchFamily="34" charset="0"/>
                  <a:cs typeface="Verdana" panose="020B0604030504040204" pitchFamily="34" charset="0"/>
                </a:rPr>
                <a:t>Page 3</a:t>
              </a:r>
            </a:p>
          </p:txBody>
        </p:sp>
      </p:grpSp>
      <p:sp>
        <p:nvSpPr>
          <p:cNvPr id="3" name="TextBox 2"/>
          <p:cNvSpPr txBox="1"/>
          <p:nvPr/>
        </p:nvSpPr>
        <p:spPr>
          <a:xfrm>
            <a:off x="2072679" y="5301209"/>
            <a:ext cx="6192689" cy="923330"/>
          </a:xfrm>
          <a:prstGeom prst="rect">
            <a:avLst/>
          </a:prstGeom>
          <a:noFill/>
          <a:ln>
            <a:solidFill>
              <a:schemeClr val="accent1">
                <a:shade val="50000"/>
              </a:schemeClr>
            </a:solidFill>
          </a:ln>
        </p:spPr>
        <p:txBody>
          <a:bodyPr wrap="square" lIns="91440" tIns="45720" rIns="91440" bIns="45720" rtlCol="0" anchor="t">
            <a:spAutoFit/>
          </a:bodyPr>
          <a:lstStyle/>
          <a:p>
            <a:r>
              <a:rPr lang="en-GB" b="1" dirty="0">
                <a:solidFill>
                  <a:schemeClr val="bg2">
                    <a:lumMod val="50000"/>
                  </a:schemeClr>
                </a:solidFill>
              </a:rPr>
              <a:t>Cumulative unrealised gains have decreased overall by £116k during the 2024-25 financial year when compared to the prior year- end value. The portfolio value is updated quarterly.</a:t>
            </a:r>
          </a:p>
        </p:txBody>
      </p:sp>
      <p:graphicFrame>
        <p:nvGraphicFramePr>
          <p:cNvPr id="4" name="Table 3"/>
          <p:cNvGraphicFramePr>
            <a:graphicFrameLocks noGrp="1"/>
          </p:cNvGraphicFramePr>
          <p:nvPr>
            <p:extLst>
              <p:ext uri="{D42A27DB-BD31-4B8C-83A1-F6EECF244321}">
                <p14:modId xmlns:p14="http://schemas.microsoft.com/office/powerpoint/2010/main" val="3472478176"/>
              </p:ext>
            </p:extLst>
          </p:nvPr>
        </p:nvGraphicFramePr>
        <p:xfrm>
          <a:off x="1885817" y="866857"/>
          <a:ext cx="5663614" cy="3545560"/>
        </p:xfrm>
        <a:graphic>
          <a:graphicData uri="http://schemas.openxmlformats.org/drawingml/2006/table">
            <a:tbl>
              <a:tblPr firstRow="1" lastRow="1" bandRow="1">
                <a:tableStyleId>{5C22544A-7EE6-4342-B048-85BDC9FD1C3A}</a:tableStyleId>
              </a:tblPr>
              <a:tblGrid>
                <a:gridCol w="1164037">
                  <a:extLst>
                    <a:ext uri="{9D8B030D-6E8A-4147-A177-3AD203B41FA5}">
                      <a16:colId xmlns:a16="http://schemas.microsoft.com/office/drawing/2014/main" val="546774978"/>
                    </a:ext>
                  </a:extLst>
                </a:gridCol>
                <a:gridCol w="1093916">
                  <a:extLst>
                    <a:ext uri="{9D8B030D-6E8A-4147-A177-3AD203B41FA5}">
                      <a16:colId xmlns:a16="http://schemas.microsoft.com/office/drawing/2014/main" val="3299214142"/>
                    </a:ext>
                  </a:extLst>
                </a:gridCol>
                <a:gridCol w="1156516">
                  <a:extLst>
                    <a:ext uri="{9D8B030D-6E8A-4147-A177-3AD203B41FA5}">
                      <a16:colId xmlns:a16="http://schemas.microsoft.com/office/drawing/2014/main" val="2032454141"/>
                    </a:ext>
                  </a:extLst>
                </a:gridCol>
                <a:gridCol w="1156516">
                  <a:extLst>
                    <a:ext uri="{9D8B030D-6E8A-4147-A177-3AD203B41FA5}">
                      <a16:colId xmlns:a16="http://schemas.microsoft.com/office/drawing/2014/main" val="47845935"/>
                    </a:ext>
                  </a:extLst>
                </a:gridCol>
                <a:gridCol w="1092629">
                  <a:extLst>
                    <a:ext uri="{9D8B030D-6E8A-4147-A177-3AD203B41FA5}">
                      <a16:colId xmlns:a16="http://schemas.microsoft.com/office/drawing/2014/main" val="1629742261"/>
                    </a:ext>
                  </a:extLst>
                </a:gridCol>
              </a:tblGrid>
              <a:tr h="1226291">
                <a:tc>
                  <a:txBody>
                    <a:bodyPr/>
                    <a:lstStyle/>
                    <a:p>
                      <a:endParaRPr lang="en-GB" sz="1800"/>
                    </a:p>
                  </a:txBody>
                  <a:tcPr/>
                </a:tc>
                <a:tc>
                  <a:txBody>
                    <a:bodyPr/>
                    <a:lstStyle/>
                    <a:p>
                      <a:pPr algn="ctr"/>
                      <a:r>
                        <a:rPr lang="en-GB" sz="1600"/>
                        <a:t>31</a:t>
                      </a:r>
                      <a:r>
                        <a:rPr lang="en-GB" sz="1600" baseline="30000"/>
                        <a:t>st</a:t>
                      </a:r>
                      <a:r>
                        <a:rPr lang="en-GB" sz="1600"/>
                        <a:t> March </a:t>
                      </a:r>
                      <a:r>
                        <a:rPr lang="en-GB" sz="1600" baseline="0"/>
                        <a:t>2023</a:t>
                      </a:r>
                    </a:p>
                    <a:p>
                      <a:pPr algn="ctr"/>
                      <a:endParaRPr lang="en-GB" sz="1600" baseline="0"/>
                    </a:p>
                    <a:p>
                      <a:pPr algn="ctr"/>
                      <a:endParaRPr lang="en-GB" sz="1600" baseline="0"/>
                    </a:p>
                    <a:p>
                      <a:pPr algn="ctr"/>
                      <a:r>
                        <a:rPr lang="en-GB" sz="1600" baseline="0"/>
                        <a:t>£</a:t>
                      </a:r>
                      <a:endParaRPr lang="en-GB" sz="1600"/>
                    </a:p>
                  </a:txBody>
                  <a:tcPr/>
                </a:tc>
                <a:tc>
                  <a:txBody>
                    <a:bodyPr/>
                    <a:lstStyle/>
                    <a:p>
                      <a:pPr algn="ctr"/>
                      <a:r>
                        <a:rPr lang="en-GB" sz="1600"/>
                        <a:t>31</a:t>
                      </a:r>
                      <a:r>
                        <a:rPr lang="en-GB" sz="1600" baseline="30000"/>
                        <a:t>st</a:t>
                      </a:r>
                      <a:r>
                        <a:rPr lang="en-GB" sz="1600"/>
                        <a:t> March </a:t>
                      </a:r>
                      <a:r>
                        <a:rPr lang="en-GB" sz="1600" baseline="0"/>
                        <a:t>2024</a:t>
                      </a:r>
                    </a:p>
                    <a:p>
                      <a:pPr algn="ctr"/>
                      <a:endParaRPr lang="en-GB" sz="1600" baseline="0"/>
                    </a:p>
                    <a:p>
                      <a:pPr algn="ctr"/>
                      <a:endParaRPr lang="en-GB" sz="1600" baseline="0"/>
                    </a:p>
                    <a:p>
                      <a:pPr algn="ctr"/>
                      <a:r>
                        <a:rPr lang="en-GB" sz="1600" baseline="0"/>
                        <a:t>£</a:t>
                      </a:r>
                      <a:endParaRPr lang="en-GB" sz="1600"/>
                    </a:p>
                  </a:txBody>
                  <a:tcPr/>
                </a:tc>
                <a:tc>
                  <a:txBody>
                    <a:bodyPr/>
                    <a:lstStyle/>
                    <a:p>
                      <a:pPr algn="ctr"/>
                      <a:r>
                        <a:rPr lang="en-GB" sz="1600" dirty="0"/>
                        <a:t>31</a:t>
                      </a:r>
                      <a:r>
                        <a:rPr lang="en-GB" sz="1600" baseline="30000" dirty="0"/>
                        <a:t>st</a:t>
                      </a:r>
                      <a:r>
                        <a:rPr lang="en-GB" sz="1600" dirty="0"/>
                        <a:t> March 2025</a:t>
                      </a:r>
                      <a:endParaRPr lang="en-GB" sz="1600" baseline="0" dirty="0"/>
                    </a:p>
                    <a:p>
                      <a:pPr algn="ctr"/>
                      <a:endParaRPr lang="en-GB" sz="1600" baseline="0" dirty="0"/>
                    </a:p>
                    <a:p>
                      <a:pPr algn="ctr"/>
                      <a:endParaRPr lang="en-GB" sz="1600" baseline="0" dirty="0"/>
                    </a:p>
                    <a:p>
                      <a:pPr algn="ctr"/>
                      <a:r>
                        <a:rPr lang="en-GB" sz="1600" baseline="0" dirty="0"/>
                        <a:t>£</a:t>
                      </a:r>
                      <a:endParaRPr lang="en-GB" sz="1600" dirty="0"/>
                    </a:p>
                    <a:p>
                      <a:pPr algn="ctr"/>
                      <a:endParaRPr lang="en-GB" sz="1600" dirty="0"/>
                    </a:p>
                  </a:txBody>
                  <a:tcPr/>
                </a:tc>
                <a:tc>
                  <a:txBody>
                    <a:bodyPr/>
                    <a:lstStyle/>
                    <a:p>
                      <a:pPr algn="ctr"/>
                      <a:r>
                        <a:rPr lang="en-GB" sz="1600"/>
                        <a:t>Unrealised Gain / (Loss)</a:t>
                      </a:r>
                      <a:r>
                        <a:rPr lang="en-GB" sz="1600" baseline="0"/>
                        <a:t> in 2024/25 </a:t>
                      </a:r>
                    </a:p>
                    <a:p>
                      <a:pPr algn="ctr"/>
                      <a:r>
                        <a:rPr lang="en-GB" sz="1600" baseline="0"/>
                        <a:t>£</a:t>
                      </a:r>
                      <a:endParaRPr lang="en-GB" sz="1600"/>
                    </a:p>
                  </a:txBody>
                  <a:tcPr/>
                </a:tc>
                <a:extLst>
                  <a:ext uri="{0D108BD9-81ED-4DB2-BD59-A6C34878D82A}">
                    <a16:rowId xmlns:a16="http://schemas.microsoft.com/office/drawing/2014/main" val="2719341108"/>
                  </a:ext>
                </a:extLst>
              </a:tr>
              <a:tr h="584060">
                <a:tc>
                  <a:txBody>
                    <a:bodyPr/>
                    <a:lstStyle/>
                    <a:p>
                      <a:r>
                        <a:rPr lang="en-GB" sz="1600">
                          <a:solidFill>
                            <a:schemeClr val="bg2">
                              <a:lumMod val="50000"/>
                            </a:schemeClr>
                          </a:solidFill>
                        </a:rPr>
                        <a:t>Book</a:t>
                      </a:r>
                      <a:r>
                        <a:rPr lang="en-GB" sz="1600" baseline="0">
                          <a:solidFill>
                            <a:schemeClr val="bg2">
                              <a:lumMod val="50000"/>
                            </a:schemeClr>
                          </a:solidFill>
                        </a:rPr>
                        <a:t> Value</a:t>
                      </a:r>
                      <a:endParaRPr lang="en-GB" sz="1600">
                        <a:solidFill>
                          <a:schemeClr val="bg2">
                            <a:lumMod val="50000"/>
                          </a:schemeClr>
                        </a:solidFill>
                      </a:endParaRPr>
                    </a:p>
                  </a:txBody>
                  <a:tcPr anchor="ctr"/>
                </a:tc>
                <a:tc>
                  <a:txBody>
                    <a:bodyPr/>
                    <a:lstStyle/>
                    <a:p>
                      <a:pPr marL="0" algn="r" defTabSz="914400" rtl="0" eaLnBrk="1" fontAlgn="b" latinLnBrk="0" hangingPunct="1"/>
                      <a:r>
                        <a:rPr lang="en-GB" sz="1600" kern="1200">
                          <a:solidFill>
                            <a:schemeClr val="bg2">
                              <a:lumMod val="50000"/>
                            </a:schemeClr>
                          </a:solidFill>
                          <a:latin typeface="+mn-lt"/>
                          <a:ea typeface="+mn-ea"/>
                          <a:cs typeface="+mn-cs"/>
                        </a:rPr>
                        <a:t>4,418,409</a:t>
                      </a:r>
                    </a:p>
                  </a:txBody>
                  <a:tcPr marL="9525" marR="9525" marT="9525" marB="0" anchor="ctr"/>
                </a:tc>
                <a:tc>
                  <a:txBody>
                    <a:bodyPr/>
                    <a:lstStyle/>
                    <a:p>
                      <a:pPr marL="0" algn="r" defTabSz="914400" rtl="0" eaLnBrk="1" fontAlgn="b" latinLnBrk="0" hangingPunct="1"/>
                      <a:r>
                        <a:rPr lang="en-GB" sz="1600" kern="1200" dirty="0">
                          <a:solidFill>
                            <a:schemeClr val="bg2">
                              <a:lumMod val="50000"/>
                            </a:schemeClr>
                          </a:solidFill>
                          <a:latin typeface="+mn-lt"/>
                          <a:ea typeface="+mn-ea"/>
                          <a:cs typeface="+mn-cs"/>
                        </a:rPr>
                        <a:t>4,211,523</a:t>
                      </a:r>
                    </a:p>
                  </a:txBody>
                  <a:tcPr marL="9525" marR="9525" marT="9525" marB="0" anchor="ctr"/>
                </a:tc>
                <a:tc>
                  <a:txBody>
                    <a:bodyPr/>
                    <a:lstStyle/>
                    <a:p>
                      <a:pPr marL="0" algn="r" defTabSz="914400" rtl="0" eaLnBrk="1" fontAlgn="b" latinLnBrk="0" hangingPunct="1"/>
                      <a:r>
                        <a:rPr lang="en-GB" sz="1600" kern="1200" dirty="0">
                          <a:solidFill>
                            <a:schemeClr val="bg2">
                              <a:lumMod val="50000"/>
                            </a:schemeClr>
                          </a:solidFill>
                          <a:latin typeface="+mn-lt"/>
                          <a:ea typeface="+mn-ea"/>
                          <a:cs typeface="+mn-cs"/>
                        </a:rPr>
                        <a:t>4,243,424</a:t>
                      </a:r>
                    </a:p>
                  </a:txBody>
                  <a:tcPr marL="9525" marR="9525" marT="9525" marB="0" anchor="ctr"/>
                </a:tc>
                <a:tc>
                  <a:txBody>
                    <a:bodyPr/>
                    <a:lstStyle/>
                    <a:p>
                      <a:pPr algn="l" fontAlgn="b"/>
                      <a:endParaRPr lang="en-GB" sz="900" b="1" i="0" u="none" strike="noStrike" dirty="0">
                        <a:effectLst/>
                        <a:latin typeface="Arial" panose="020B0604020202020204" pitchFamily="34" charset="0"/>
                      </a:endParaRPr>
                    </a:p>
                  </a:txBody>
                  <a:tcPr marL="9525" marR="9525" marT="9525" marB="0" anchor="b"/>
                </a:tc>
                <a:extLst>
                  <a:ext uri="{0D108BD9-81ED-4DB2-BD59-A6C34878D82A}">
                    <a16:rowId xmlns:a16="http://schemas.microsoft.com/office/drawing/2014/main" val="3455917913"/>
                  </a:ext>
                </a:extLst>
              </a:tr>
              <a:tr h="584060">
                <a:tc>
                  <a:txBody>
                    <a:bodyPr/>
                    <a:lstStyle/>
                    <a:p>
                      <a:r>
                        <a:rPr lang="en-GB" sz="1600">
                          <a:solidFill>
                            <a:schemeClr val="bg2">
                              <a:lumMod val="50000"/>
                            </a:schemeClr>
                          </a:solidFill>
                        </a:rPr>
                        <a:t>Market Value</a:t>
                      </a:r>
                    </a:p>
                  </a:txBody>
                  <a:tcPr anchor="ctr"/>
                </a:tc>
                <a:tc>
                  <a:txBody>
                    <a:bodyPr/>
                    <a:lstStyle/>
                    <a:p>
                      <a:pPr marL="0" algn="r" defTabSz="914400" rtl="0" eaLnBrk="1" fontAlgn="b" latinLnBrk="0" hangingPunct="1"/>
                      <a:r>
                        <a:rPr lang="en-GB" sz="1600" kern="1200">
                          <a:solidFill>
                            <a:schemeClr val="bg2">
                              <a:lumMod val="50000"/>
                            </a:schemeClr>
                          </a:solidFill>
                          <a:latin typeface="+mn-lt"/>
                          <a:ea typeface="+mn-ea"/>
                          <a:cs typeface="+mn-cs"/>
                        </a:rPr>
                        <a:t>4,730,732</a:t>
                      </a:r>
                    </a:p>
                  </a:txBody>
                  <a:tcPr marL="9525" marR="9525" marT="9525" marB="0" anchor="ctr"/>
                </a:tc>
                <a:tc>
                  <a:txBody>
                    <a:bodyPr/>
                    <a:lstStyle/>
                    <a:p>
                      <a:pPr marL="0" algn="r" defTabSz="914400" rtl="0" eaLnBrk="1" fontAlgn="b" latinLnBrk="0" hangingPunct="1"/>
                      <a:r>
                        <a:rPr lang="en-GB" sz="1600" kern="1200" dirty="0">
                          <a:solidFill>
                            <a:schemeClr val="bg2">
                              <a:lumMod val="50000"/>
                            </a:schemeClr>
                          </a:solidFill>
                          <a:latin typeface="+mn-lt"/>
                          <a:ea typeface="+mn-ea"/>
                          <a:cs typeface="+mn-cs"/>
                        </a:rPr>
                        <a:t>4,817,251</a:t>
                      </a:r>
                    </a:p>
                  </a:txBody>
                  <a:tcPr marL="9525" marR="9525" marT="9525" marB="0" anchor="ctr"/>
                </a:tc>
                <a:tc>
                  <a:txBody>
                    <a:bodyPr/>
                    <a:lstStyle/>
                    <a:p>
                      <a:pPr marL="0" algn="r" defTabSz="914400" rtl="0" eaLnBrk="1" fontAlgn="b" latinLnBrk="0" hangingPunct="1"/>
                      <a:r>
                        <a:rPr lang="en-GB" sz="1600" kern="1200" dirty="0">
                          <a:solidFill>
                            <a:schemeClr val="bg2">
                              <a:lumMod val="50000"/>
                            </a:schemeClr>
                          </a:solidFill>
                          <a:latin typeface="+mn-lt"/>
                          <a:ea typeface="+mn-ea"/>
                          <a:cs typeface="+mn-cs"/>
                        </a:rPr>
                        <a:t>4,733,403</a:t>
                      </a:r>
                    </a:p>
                  </a:txBody>
                  <a:tcPr marL="9525" marR="9525" marT="9525" marB="0" anchor="ctr"/>
                </a:tc>
                <a:tc>
                  <a:txBody>
                    <a:bodyPr/>
                    <a:lstStyle/>
                    <a:p>
                      <a:pPr algn="r"/>
                      <a:endParaRPr lang="en-GB" sz="1800">
                        <a:solidFill>
                          <a:schemeClr val="bg2">
                            <a:lumMod val="25000"/>
                          </a:schemeClr>
                        </a:solidFill>
                      </a:endParaRPr>
                    </a:p>
                  </a:txBody>
                  <a:tcPr anchor="ctr"/>
                </a:tc>
                <a:extLst>
                  <a:ext uri="{0D108BD9-81ED-4DB2-BD59-A6C34878D82A}">
                    <a16:rowId xmlns:a16="http://schemas.microsoft.com/office/drawing/2014/main" val="1326377812"/>
                  </a:ext>
                </a:extLst>
              </a:tr>
              <a:tr h="746210">
                <a:tc>
                  <a:txBody>
                    <a:bodyPr/>
                    <a:lstStyle/>
                    <a:p>
                      <a:r>
                        <a:rPr lang="en-GB" sz="1600" b="1"/>
                        <a:t>Unrealised</a:t>
                      </a:r>
                      <a:r>
                        <a:rPr lang="en-GB" sz="1600" b="1" baseline="0"/>
                        <a:t> Gain / (Loss)</a:t>
                      </a:r>
                      <a:endParaRPr lang="en-GB" sz="1600" b="1"/>
                    </a:p>
                  </a:txBody>
                  <a:tcPr anchor="ctr"/>
                </a:tc>
                <a:tc>
                  <a:txBody>
                    <a:bodyPr/>
                    <a:lstStyle/>
                    <a:p>
                      <a:pPr algn="r" fontAlgn="ctr"/>
                      <a:r>
                        <a:rPr lang="en-GB" sz="1600" b="1" i="0" u="none" strike="noStrike">
                          <a:effectLst/>
                          <a:latin typeface="Arial" panose="020B0604020202020204" pitchFamily="34" charset="0"/>
                        </a:rPr>
                        <a:t>     </a:t>
                      </a:r>
                      <a:r>
                        <a:rPr lang="en-GB" sz="1600" b="1" kern="1200">
                          <a:solidFill>
                            <a:schemeClr val="lt1"/>
                          </a:solidFill>
                          <a:latin typeface="+mn-lt"/>
                          <a:ea typeface="+mn-ea"/>
                          <a:cs typeface="+mn-cs"/>
                        </a:rPr>
                        <a:t>312,323 </a:t>
                      </a:r>
                    </a:p>
                  </a:txBody>
                  <a:tcPr marL="9525" marR="9525" marT="9525" marB="0" anchor="ctr"/>
                </a:tc>
                <a:tc>
                  <a:txBody>
                    <a:bodyPr/>
                    <a:lstStyle/>
                    <a:p>
                      <a:pPr algn="r" fontAlgn="ctr"/>
                      <a:r>
                        <a:rPr lang="en-GB" sz="1600" b="1" i="0" u="none" strike="noStrike">
                          <a:effectLst/>
                          <a:latin typeface="Arial" panose="020B0604020202020204" pitchFamily="34" charset="0"/>
                        </a:rPr>
                        <a:t>      </a:t>
                      </a:r>
                      <a:r>
                        <a:rPr lang="en-GB" sz="1600" b="1" i="0" u="none" strike="noStrike" kern="1200">
                          <a:solidFill>
                            <a:schemeClr val="lt1"/>
                          </a:solidFill>
                          <a:effectLst/>
                          <a:latin typeface="+mn-lt"/>
                          <a:ea typeface="+mn-ea"/>
                          <a:cs typeface="+mn-cs"/>
                        </a:rPr>
                        <a:t>60</a:t>
                      </a:r>
                      <a:r>
                        <a:rPr lang="en-GB" sz="1600" b="1" kern="1200">
                          <a:solidFill>
                            <a:schemeClr val="lt1"/>
                          </a:solidFill>
                          <a:latin typeface="+mn-lt"/>
                          <a:ea typeface="+mn-ea"/>
                          <a:cs typeface="+mn-cs"/>
                        </a:rPr>
                        <a:t>5,728 </a:t>
                      </a:r>
                    </a:p>
                  </a:txBody>
                  <a:tcPr marL="9525" marR="9525" marT="9525" marB="0" anchor="ctr"/>
                </a:tc>
                <a:tc>
                  <a:txBody>
                    <a:bodyPr/>
                    <a:lstStyle/>
                    <a:p>
                      <a:pPr algn="r" fontAlgn="ctr"/>
                      <a:r>
                        <a:rPr lang="en-GB" sz="1600" b="1" kern="1200" dirty="0">
                          <a:solidFill>
                            <a:schemeClr val="lt1"/>
                          </a:solidFill>
                          <a:latin typeface="+mn-lt"/>
                          <a:ea typeface="+mn-ea"/>
                          <a:cs typeface="+mn-cs"/>
                        </a:rPr>
                        <a:t>489,979</a:t>
                      </a:r>
                    </a:p>
                  </a:txBody>
                  <a:tcPr marL="9525" marR="9525" marT="9525" marB="0" anchor="ctr"/>
                </a:tc>
                <a:tc>
                  <a:txBody>
                    <a:bodyPr/>
                    <a:lstStyle/>
                    <a:p>
                      <a:pPr algn="r"/>
                      <a:r>
                        <a:rPr lang="en-GB" sz="1600" b="1" dirty="0"/>
                        <a:t>(115,749)</a:t>
                      </a:r>
                    </a:p>
                  </a:txBody>
                  <a:tcPr anchor="ctr"/>
                </a:tc>
                <a:extLst>
                  <a:ext uri="{0D108BD9-81ED-4DB2-BD59-A6C34878D82A}">
                    <a16:rowId xmlns:a16="http://schemas.microsoft.com/office/drawing/2014/main" val="3097139965"/>
                  </a:ext>
                </a:extLst>
              </a:tr>
            </a:tbl>
          </a:graphicData>
        </a:graphic>
      </p:graphicFrame>
      <p:pic>
        <p:nvPicPr>
          <p:cNvPr id="5" name="Picture 4"/>
          <p:cNvPicPr>
            <a:picLocks noChangeAspect="1"/>
          </p:cNvPicPr>
          <p:nvPr/>
        </p:nvPicPr>
        <p:blipFill>
          <a:blip r:embed="rId2"/>
          <a:stretch>
            <a:fillRect/>
          </a:stretch>
        </p:blipFill>
        <p:spPr>
          <a:xfrm>
            <a:off x="152178" y="6154223"/>
            <a:ext cx="1733639" cy="571529"/>
          </a:xfrm>
          <a:prstGeom prst="rect">
            <a:avLst/>
          </a:prstGeom>
        </p:spPr>
      </p:pic>
      <p:pic>
        <p:nvPicPr>
          <p:cNvPr id="14" name="Picture 13"/>
          <p:cNvPicPr>
            <a:picLocks noChangeAspect="1"/>
          </p:cNvPicPr>
          <p:nvPr/>
        </p:nvPicPr>
        <p:blipFill>
          <a:blip r:embed="rId3"/>
          <a:stretch>
            <a:fillRect/>
          </a:stretch>
        </p:blipFill>
        <p:spPr>
          <a:xfrm>
            <a:off x="8913440" y="6045588"/>
            <a:ext cx="884579" cy="668828"/>
          </a:xfrm>
          <a:prstGeom prst="rect">
            <a:avLst/>
          </a:prstGeom>
        </p:spPr>
      </p:pic>
    </p:spTree>
    <p:extLst>
      <p:ext uri="{BB962C8B-B14F-4D97-AF65-F5344CB8AC3E}">
        <p14:creationId xmlns:p14="http://schemas.microsoft.com/office/powerpoint/2010/main" val="16384624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a:xfrm>
            <a:off x="0" y="1"/>
            <a:ext cx="9906000" cy="404663"/>
          </a:xfrm>
          <a:prstGeom prst="rect">
            <a:avLst/>
          </a:prstGeom>
          <a:gradFill>
            <a:gsLst>
              <a:gs pos="0">
                <a:srgbClr val="2D5991"/>
              </a:gs>
              <a:gs pos="74000">
                <a:srgbClr val="2D5991"/>
              </a:gs>
              <a:gs pos="100000">
                <a:srgbClr val="CFAC87"/>
              </a:gs>
            </a:gsLst>
            <a:lin ang="0" scaled="1"/>
          </a:gradFill>
        </p:spPr>
        <p:txBody>
          <a:bodyPr vert="horz" lIns="74295" tIns="37148" rIns="74295" bIns="37148"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cap="small" spc="244">
                <a:solidFill>
                  <a:schemeClr val="bg1"/>
                </a:solidFill>
                <a:latin typeface="Verdana" panose="020B0604030504040204" pitchFamily="34" charset="0"/>
                <a:ea typeface="Verdana" panose="020B0604030504040204" pitchFamily="34" charset="0"/>
                <a:cs typeface="Verdana" panose="020B0604030504040204" pitchFamily="34" charset="0"/>
              </a:rPr>
              <a:t>FUND BALANCES </a:t>
            </a:r>
          </a:p>
        </p:txBody>
      </p:sp>
      <p:sp>
        <p:nvSpPr>
          <p:cNvPr id="5" name="TextBox 22"/>
          <p:cNvSpPr txBox="1">
            <a:spLocks noChangeArrowheads="1"/>
          </p:cNvSpPr>
          <p:nvPr/>
        </p:nvSpPr>
        <p:spPr bwMode="auto">
          <a:xfrm>
            <a:off x="9110381" y="94156"/>
            <a:ext cx="74544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GB" altLang="en-US" sz="800" i="1" cap="small">
                <a:latin typeface="Verdana" panose="020B0604030504040204" pitchFamily="34" charset="0"/>
                <a:ea typeface="Verdana" panose="020B0604030504040204" pitchFamily="34" charset="0"/>
                <a:cs typeface="Verdana" panose="020B0604030504040204" pitchFamily="34" charset="0"/>
              </a:rPr>
              <a:t>Page 4</a:t>
            </a:r>
          </a:p>
        </p:txBody>
      </p:sp>
      <p:sp>
        <p:nvSpPr>
          <p:cNvPr id="8" name="Rounded Rectangle 7"/>
          <p:cNvSpPr/>
          <p:nvPr/>
        </p:nvSpPr>
        <p:spPr>
          <a:xfrm>
            <a:off x="82918" y="498819"/>
            <a:ext cx="9772906" cy="878507"/>
          </a:xfrm>
          <a:prstGeom prst="roundRect">
            <a:avLst/>
          </a:prstGeom>
          <a:noFill/>
          <a:ln>
            <a:solidFill>
              <a:srgbClr val="2D599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pPr algn="ctr"/>
            <a:r>
              <a:rPr lang="en-GB" sz="1600" b="1" dirty="0">
                <a:solidFill>
                  <a:schemeClr val="bg2">
                    <a:lumMod val="50000"/>
                  </a:schemeClr>
                </a:solidFill>
              </a:rPr>
              <a:t>Overall fund balances have increased by £0.004m this financial year to date. The main movements are an increase in the total cash held locally offset by an increase in creditors and a decrease in debtors.</a:t>
            </a:r>
          </a:p>
        </p:txBody>
      </p:sp>
      <p:sp>
        <p:nvSpPr>
          <p:cNvPr id="9" name="Rounded Rectangle 8"/>
          <p:cNvSpPr/>
          <p:nvPr/>
        </p:nvSpPr>
        <p:spPr>
          <a:xfrm>
            <a:off x="488504" y="1514853"/>
            <a:ext cx="9078829" cy="4650451"/>
          </a:xfrm>
          <a:prstGeom prst="roundRect">
            <a:avLst/>
          </a:prstGeom>
          <a:noFill/>
          <a:ln>
            <a:solidFill>
              <a:srgbClr val="2D599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GB" sz="1600" b="1">
              <a:solidFill>
                <a:schemeClr val="tx1"/>
              </a:solidFill>
            </a:endParaRPr>
          </a:p>
        </p:txBody>
      </p:sp>
      <p:pic>
        <p:nvPicPr>
          <p:cNvPr id="3" name="Picture 2"/>
          <p:cNvPicPr>
            <a:picLocks noChangeAspect="1"/>
          </p:cNvPicPr>
          <p:nvPr/>
        </p:nvPicPr>
        <p:blipFill>
          <a:blip r:embed="rId2"/>
          <a:stretch>
            <a:fillRect/>
          </a:stretch>
        </p:blipFill>
        <p:spPr>
          <a:xfrm>
            <a:off x="31635" y="6213155"/>
            <a:ext cx="1733639" cy="571529"/>
          </a:xfrm>
          <a:prstGeom prst="rect">
            <a:avLst/>
          </a:prstGeom>
        </p:spPr>
      </p:pic>
      <p:pic>
        <p:nvPicPr>
          <p:cNvPr id="10" name="Picture 9"/>
          <p:cNvPicPr>
            <a:picLocks noChangeAspect="1"/>
          </p:cNvPicPr>
          <p:nvPr/>
        </p:nvPicPr>
        <p:blipFill>
          <a:blip r:embed="rId3"/>
          <a:stretch>
            <a:fillRect/>
          </a:stretch>
        </p:blipFill>
        <p:spPr>
          <a:xfrm>
            <a:off x="9175148" y="6215832"/>
            <a:ext cx="680676" cy="578367"/>
          </a:xfrm>
          <a:prstGeom prst="rect">
            <a:avLst/>
          </a:prstGeom>
        </p:spPr>
      </p:pic>
      <p:graphicFrame>
        <p:nvGraphicFramePr>
          <p:cNvPr id="14" name="Table 13">
            <a:extLst>
              <a:ext uri="{FF2B5EF4-FFF2-40B4-BE49-F238E27FC236}">
                <a16:creationId xmlns:a16="http://schemas.microsoft.com/office/drawing/2014/main" id="{A941392C-3BDD-0D6A-1352-0635DEAB64D9}"/>
              </a:ext>
            </a:extLst>
          </p:cNvPr>
          <p:cNvGraphicFramePr>
            <a:graphicFrameLocks noGrp="1"/>
          </p:cNvGraphicFramePr>
          <p:nvPr>
            <p:extLst>
              <p:ext uri="{D42A27DB-BD31-4B8C-83A1-F6EECF244321}">
                <p14:modId xmlns:p14="http://schemas.microsoft.com/office/powerpoint/2010/main" val="1299862643"/>
              </p:ext>
            </p:extLst>
          </p:nvPr>
        </p:nvGraphicFramePr>
        <p:xfrm>
          <a:off x="1054501" y="2097932"/>
          <a:ext cx="7734300" cy="3436060"/>
        </p:xfrm>
        <a:graphic>
          <a:graphicData uri="http://schemas.openxmlformats.org/drawingml/2006/table">
            <a:tbl>
              <a:tblPr bandRow="1">
                <a:tableStyleId>{5C22544A-7EE6-4342-B048-85BDC9FD1C3A}</a:tableStyleId>
              </a:tblPr>
              <a:tblGrid>
                <a:gridCol w="2413000">
                  <a:extLst>
                    <a:ext uri="{9D8B030D-6E8A-4147-A177-3AD203B41FA5}">
                      <a16:colId xmlns:a16="http://schemas.microsoft.com/office/drawing/2014/main" val="2269283776"/>
                    </a:ext>
                  </a:extLst>
                </a:gridCol>
                <a:gridCol w="2006600">
                  <a:extLst>
                    <a:ext uri="{9D8B030D-6E8A-4147-A177-3AD203B41FA5}">
                      <a16:colId xmlns:a16="http://schemas.microsoft.com/office/drawing/2014/main" val="1245521772"/>
                    </a:ext>
                  </a:extLst>
                </a:gridCol>
                <a:gridCol w="1676400">
                  <a:extLst>
                    <a:ext uri="{9D8B030D-6E8A-4147-A177-3AD203B41FA5}">
                      <a16:colId xmlns:a16="http://schemas.microsoft.com/office/drawing/2014/main" val="2225239852"/>
                    </a:ext>
                  </a:extLst>
                </a:gridCol>
                <a:gridCol w="1638300">
                  <a:extLst>
                    <a:ext uri="{9D8B030D-6E8A-4147-A177-3AD203B41FA5}">
                      <a16:colId xmlns:a16="http://schemas.microsoft.com/office/drawing/2014/main" val="1802231641"/>
                    </a:ext>
                  </a:extLst>
                </a:gridCol>
              </a:tblGrid>
              <a:tr h="271145">
                <a:tc>
                  <a:txBody>
                    <a:bodyPr/>
                    <a:lstStyle/>
                    <a:p>
                      <a:pPr algn="r" rtl="0" fontAlgn="ctr"/>
                      <a:endParaRPr lang="en-GB" sz="1400" b="1" i="0" u="none" strike="noStrike">
                        <a:solidFill>
                          <a:srgbClr val="FFFFFF"/>
                        </a:solidFill>
                        <a:effectLst/>
                        <a:latin typeface="Calibri"/>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5B9BD5"/>
                    </a:solidFill>
                  </a:tcPr>
                </a:tc>
                <a:tc>
                  <a:txBody>
                    <a:bodyPr/>
                    <a:lstStyle/>
                    <a:p>
                      <a:pPr algn="ctr" rtl="0" fontAlgn="ctr"/>
                      <a:r>
                        <a:rPr lang="en-GB" sz="1600" b="1" i="0" u="none" strike="noStrike" dirty="0">
                          <a:solidFill>
                            <a:srgbClr val="FFFFFF"/>
                          </a:solidFill>
                          <a:effectLst/>
                          <a:latin typeface="Calibri"/>
                        </a:rPr>
                        <a:t> 31/03/25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5B9BD5"/>
                    </a:solidFill>
                  </a:tcPr>
                </a:tc>
                <a:tc>
                  <a:txBody>
                    <a:bodyPr/>
                    <a:lstStyle/>
                    <a:p>
                      <a:pPr algn="ctr" rtl="0" fontAlgn="ctr"/>
                      <a:r>
                        <a:rPr lang="en-GB" sz="1600" b="1" i="0" u="none" strike="noStrike" dirty="0">
                          <a:solidFill>
                            <a:srgbClr val="FFFFFF"/>
                          </a:solidFill>
                          <a:effectLst/>
                          <a:latin typeface="Calibri"/>
                        </a:rPr>
                        <a:t>31/05/2025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5B9BD5"/>
                    </a:solidFill>
                  </a:tcPr>
                </a:tc>
                <a:tc>
                  <a:txBody>
                    <a:bodyPr/>
                    <a:lstStyle/>
                    <a:p>
                      <a:pPr algn="ctr" rtl="0" fontAlgn="ctr"/>
                      <a:r>
                        <a:rPr lang="en-GB" sz="1600" b="1" i="0" u="none" strike="noStrike">
                          <a:solidFill>
                            <a:srgbClr val="FFFFFF"/>
                          </a:solidFill>
                          <a:effectLst/>
                          <a:latin typeface="Calibri"/>
                        </a:rPr>
                        <a:t>Movement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5B9BD5"/>
                    </a:solidFill>
                  </a:tcPr>
                </a:tc>
                <a:extLst>
                  <a:ext uri="{0D108BD9-81ED-4DB2-BD59-A6C34878D82A}">
                    <a16:rowId xmlns:a16="http://schemas.microsoft.com/office/drawing/2014/main" val="4264452441"/>
                  </a:ext>
                </a:extLst>
              </a:tr>
              <a:tr h="285750">
                <a:tc>
                  <a:txBody>
                    <a:bodyPr/>
                    <a:lstStyle/>
                    <a:p>
                      <a:pPr algn="ctr" rtl="0" fontAlgn="ctr"/>
                      <a:endParaRPr lang="en-GB" sz="1600" b="1" i="0" u="none" strike="noStrike">
                        <a:solidFill>
                          <a:srgbClr val="FFFFFF"/>
                        </a:solidFill>
                        <a:effectLst/>
                        <a:latin typeface="Calibri"/>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5B9BD5"/>
                    </a:solidFill>
                  </a:tcPr>
                </a:tc>
                <a:tc>
                  <a:txBody>
                    <a:bodyPr/>
                    <a:lstStyle/>
                    <a:p>
                      <a:pPr algn="ctr" rtl="0" fontAlgn="ctr"/>
                      <a:r>
                        <a:rPr lang="en-GB" sz="1400" b="0" i="0" u="none" strike="noStrike">
                          <a:solidFill>
                            <a:srgbClr val="767171"/>
                          </a:solidFill>
                          <a:effectLst/>
                          <a:latin typeface="Calibri"/>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DEEF"/>
                    </a:solidFill>
                  </a:tcPr>
                </a:tc>
                <a:tc>
                  <a:txBody>
                    <a:bodyPr/>
                    <a:lstStyle/>
                    <a:p>
                      <a:pPr algn="ctr" rtl="0" fontAlgn="ctr"/>
                      <a:r>
                        <a:rPr lang="en-GB" sz="1400" b="0" i="0" u="none" strike="noStrike">
                          <a:solidFill>
                            <a:srgbClr val="767171"/>
                          </a:solidFill>
                          <a:effectLst/>
                          <a:latin typeface="Calibri"/>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FF7"/>
                    </a:solidFill>
                  </a:tcPr>
                </a:tc>
                <a:tc>
                  <a:txBody>
                    <a:bodyPr/>
                    <a:lstStyle/>
                    <a:p>
                      <a:pPr algn="ctr" rtl="0" fontAlgn="ctr"/>
                      <a:r>
                        <a:rPr lang="en-GB" sz="1400" b="0" i="0" u="none" strike="noStrike">
                          <a:solidFill>
                            <a:srgbClr val="767171"/>
                          </a:solidFill>
                          <a:effectLst/>
                          <a:latin typeface="Calibri"/>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DEEF"/>
                    </a:solidFill>
                  </a:tcPr>
                </a:tc>
                <a:extLst>
                  <a:ext uri="{0D108BD9-81ED-4DB2-BD59-A6C34878D82A}">
                    <a16:rowId xmlns:a16="http://schemas.microsoft.com/office/drawing/2014/main" val="2639653271"/>
                  </a:ext>
                </a:extLst>
              </a:tr>
              <a:tr h="548640">
                <a:tc>
                  <a:txBody>
                    <a:bodyPr/>
                    <a:lstStyle/>
                    <a:p>
                      <a:pPr algn="l" rtl="0" fontAlgn="ctr"/>
                      <a:r>
                        <a:rPr lang="en-GB" sz="1600" b="1" i="0" u="none" strike="noStrike">
                          <a:solidFill>
                            <a:srgbClr val="FFFFFF"/>
                          </a:solidFill>
                          <a:effectLst/>
                          <a:latin typeface="Calibri"/>
                        </a:rPr>
                        <a:t>Investments (Stocks &amp; Shares) </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5B9BD5"/>
                    </a:solidFill>
                  </a:tcPr>
                </a:tc>
                <a:tc>
                  <a:txBody>
                    <a:bodyPr/>
                    <a:lstStyle/>
                    <a:p>
                      <a:pPr algn="r" rtl="0" fontAlgn="ctr"/>
                      <a:r>
                        <a:rPr lang="en-GB" sz="1600" b="0" i="0" u="none" strike="noStrike">
                          <a:solidFill>
                            <a:srgbClr val="767171"/>
                          </a:solidFill>
                          <a:effectLst/>
                          <a:latin typeface="Calibri" panose="020F0502020204030204" pitchFamily="34" charset="0"/>
                        </a:rPr>
                        <a:t>4,727,652 </a:t>
                      </a:r>
                    </a:p>
                  </a:txBody>
                  <a:tcPr marL="7315" marR="7315" marT="7315"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DEEF"/>
                    </a:solidFill>
                  </a:tcPr>
                </a:tc>
                <a:tc>
                  <a:txBody>
                    <a:bodyPr/>
                    <a:lstStyle/>
                    <a:p>
                      <a:pPr algn="r" rtl="0" fontAlgn="ctr"/>
                      <a:r>
                        <a:rPr lang="en-GB" sz="1600" b="0" i="0" u="none" strike="noStrike">
                          <a:solidFill>
                            <a:srgbClr val="767171"/>
                          </a:solidFill>
                          <a:effectLst/>
                          <a:latin typeface="Calibri" panose="020F0502020204030204" pitchFamily="34" charset="0"/>
                        </a:rPr>
                        <a:t> 4,762,948 </a:t>
                      </a:r>
                    </a:p>
                  </a:txBody>
                  <a:tcPr marL="7315" marR="7315" marT="7315"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FF7"/>
                    </a:solidFill>
                  </a:tcPr>
                </a:tc>
                <a:tc>
                  <a:txBody>
                    <a:bodyPr/>
                    <a:lstStyle/>
                    <a:p>
                      <a:pPr algn="r" rtl="0" fontAlgn="ctr"/>
                      <a:r>
                        <a:rPr lang="en-GB" sz="1600" b="1" i="0" u="none" strike="noStrike">
                          <a:solidFill>
                            <a:srgbClr val="767171"/>
                          </a:solidFill>
                          <a:effectLst/>
                          <a:latin typeface="Calibri" panose="020F0502020204030204" pitchFamily="34" charset="0"/>
                        </a:rPr>
                        <a:t> 35,296 </a:t>
                      </a:r>
                    </a:p>
                  </a:txBody>
                  <a:tcPr marL="7315" marR="7315" marT="7315"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DEEF"/>
                    </a:solidFill>
                  </a:tcPr>
                </a:tc>
                <a:extLst>
                  <a:ext uri="{0D108BD9-81ED-4DB2-BD59-A6C34878D82A}">
                    <a16:rowId xmlns:a16="http://schemas.microsoft.com/office/drawing/2014/main" val="3879009290"/>
                  </a:ext>
                </a:extLst>
              </a:tr>
              <a:tr h="278130">
                <a:tc>
                  <a:txBody>
                    <a:bodyPr/>
                    <a:lstStyle/>
                    <a:p>
                      <a:pPr algn="l" rtl="0" fontAlgn="ctr"/>
                      <a:r>
                        <a:rPr lang="en-GB" sz="1600" b="1" i="0" u="none" strike="noStrike">
                          <a:solidFill>
                            <a:srgbClr val="FFFFFF"/>
                          </a:solidFill>
                          <a:effectLst/>
                          <a:latin typeface="Calibri"/>
                        </a:rPr>
                        <a:t>Investments – Cash</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5B9BD5"/>
                    </a:solidFill>
                  </a:tcPr>
                </a:tc>
                <a:tc>
                  <a:txBody>
                    <a:bodyPr/>
                    <a:lstStyle/>
                    <a:p>
                      <a:pPr algn="r" rtl="0" fontAlgn="ctr"/>
                      <a:r>
                        <a:rPr lang="en-GB" sz="1600" b="0" i="0" u="none" strike="noStrike">
                          <a:solidFill>
                            <a:srgbClr val="767171"/>
                          </a:solidFill>
                          <a:effectLst/>
                          <a:latin typeface="Calibri" panose="020F0502020204030204" pitchFamily="34" charset="0"/>
                        </a:rPr>
                        <a:t> 55,000 </a:t>
                      </a:r>
                    </a:p>
                  </a:txBody>
                  <a:tcPr marL="7315" marR="7315" marT="7315"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DEEF"/>
                    </a:solidFill>
                  </a:tcPr>
                </a:tc>
                <a:tc>
                  <a:txBody>
                    <a:bodyPr/>
                    <a:lstStyle/>
                    <a:p>
                      <a:pPr algn="r" rtl="0" fontAlgn="ctr"/>
                      <a:r>
                        <a:rPr lang="en-GB" sz="1600" b="0" i="0" u="none" strike="noStrike">
                          <a:solidFill>
                            <a:srgbClr val="767171"/>
                          </a:solidFill>
                          <a:effectLst/>
                          <a:latin typeface="Calibri" panose="020F0502020204030204" pitchFamily="34" charset="0"/>
                        </a:rPr>
                        <a:t> 6,435 </a:t>
                      </a:r>
                    </a:p>
                  </a:txBody>
                  <a:tcPr marL="7315" marR="7315" marT="7315"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FF7"/>
                    </a:solidFill>
                  </a:tcPr>
                </a:tc>
                <a:tc>
                  <a:txBody>
                    <a:bodyPr/>
                    <a:lstStyle/>
                    <a:p>
                      <a:pPr algn="r" rtl="0" fontAlgn="ctr"/>
                      <a:r>
                        <a:rPr lang="en-GB" sz="1600" b="1" i="0" u="none" strike="noStrike">
                          <a:solidFill>
                            <a:srgbClr val="767171"/>
                          </a:solidFill>
                          <a:effectLst/>
                          <a:latin typeface="Calibri" panose="020F0502020204030204" pitchFamily="34" charset="0"/>
                        </a:rPr>
                        <a:t>(48,565)</a:t>
                      </a:r>
                    </a:p>
                  </a:txBody>
                  <a:tcPr marL="7315" marR="7315" marT="7315"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DEEF"/>
                    </a:solidFill>
                  </a:tcPr>
                </a:tc>
                <a:extLst>
                  <a:ext uri="{0D108BD9-81ED-4DB2-BD59-A6C34878D82A}">
                    <a16:rowId xmlns:a16="http://schemas.microsoft.com/office/drawing/2014/main" val="1385033485"/>
                  </a:ext>
                </a:extLst>
              </a:tr>
              <a:tr h="271145">
                <a:tc>
                  <a:txBody>
                    <a:bodyPr/>
                    <a:lstStyle/>
                    <a:p>
                      <a:pPr algn="l" rtl="0" fontAlgn="ctr"/>
                      <a:r>
                        <a:rPr lang="en-GB" sz="1600" b="1" i="0" u="none" strike="noStrike">
                          <a:solidFill>
                            <a:srgbClr val="FFFFFF"/>
                          </a:solidFill>
                          <a:effectLst/>
                          <a:latin typeface="Calibri"/>
                        </a:rPr>
                        <a:t>Investment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5B9BD5"/>
                    </a:solidFill>
                  </a:tcPr>
                </a:tc>
                <a:tc rowSpan="2">
                  <a:txBody>
                    <a:bodyPr/>
                    <a:lstStyle/>
                    <a:p>
                      <a:pPr algn="r" rtl="0" fontAlgn="ctr"/>
                      <a:r>
                        <a:rPr lang="en-GB" sz="1600" b="0" i="0" u="none" strike="noStrike">
                          <a:solidFill>
                            <a:srgbClr val="767171"/>
                          </a:solidFill>
                          <a:effectLst/>
                          <a:latin typeface="Calibri" panose="020F0502020204030204" pitchFamily="34" charset="0"/>
                        </a:rPr>
                        <a:t>62,500 </a:t>
                      </a:r>
                    </a:p>
                  </a:txBody>
                  <a:tcPr marL="7315" marR="7315" marT="7315"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DEEF"/>
                    </a:solidFill>
                  </a:tcPr>
                </a:tc>
                <a:tc rowSpan="2">
                  <a:txBody>
                    <a:bodyPr/>
                    <a:lstStyle/>
                    <a:p>
                      <a:pPr algn="r" rtl="0" fontAlgn="ctr"/>
                      <a:r>
                        <a:rPr lang="en-GB" sz="1600" b="0" i="0" u="none" strike="noStrike">
                          <a:solidFill>
                            <a:srgbClr val="767171"/>
                          </a:solidFill>
                          <a:effectLst/>
                          <a:latin typeface="Calibri" panose="020F0502020204030204" pitchFamily="34" charset="0"/>
                        </a:rPr>
                        <a:t> 62,500 </a:t>
                      </a:r>
                    </a:p>
                  </a:txBody>
                  <a:tcPr marL="7315" marR="7315" marT="7315"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FF7"/>
                    </a:solidFill>
                  </a:tcPr>
                </a:tc>
                <a:tc rowSpan="2">
                  <a:txBody>
                    <a:bodyPr/>
                    <a:lstStyle/>
                    <a:p>
                      <a:pPr algn="r" rtl="0" fontAlgn="ctr"/>
                      <a:r>
                        <a:rPr lang="en-GB" sz="1600" b="1" i="0" u="none" strike="noStrike">
                          <a:solidFill>
                            <a:srgbClr val="767171"/>
                          </a:solidFill>
                          <a:effectLst/>
                          <a:latin typeface="Calibri" panose="020F0502020204030204" pitchFamily="34" charset="0"/>
                        </a:rPr>
                        <a:t> 0 </a:t>
                      </a:r>
                    </a:p>
                  </a:txBody>
                  <a:tcPr marL="7315" marR="7315" marT="7315"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DEEF"/>
                    </a:solidFill>
                  </a:tcPr>
                </a:tc>
                <a:extLst>
                  <a:ext uri="{0D108BD9-81ED-4DB2-BD59-A6C34878D82A}">
                    <a16:rowId xmlns:a16="http://schemas.microsoft.com/office/drawing/2014/main" val="4230699968"/>
                  </a:ext>
                </a:extLst>
              </a:tr>
              <a:tr h="278130">
                <a:tc>
                  <a:txBody>
                    <a:bodyPr/>
                    <a:lstStyle/>
                    <a:p>
                      <a:pPr algn="l" rtl="0" fontAlgn="ctr"/>
                      <a:r>
                        <a:rPr lang="en-GB" sz="1600" b="1" i="0" u="none" strike="noStrike">
                          <a:solidFill>
                            <a:srgbClr val="FFFFFF"/>
                          </a:solidFill>
                          <a:effectLst/>
                          <a:latin typeface="Calibri"/>
                        </a:rPr>
                        <a:t>Property</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w="12700" cap="flat" cmpd="sng" algn="ctr">
                      <a:solidFill>
                        <a:srgbClr val="FFFFFF"/>
                      </a:solidFill>
                      <a:prstDash val="solid"/>
                      <a:round/>
                      <a:headEnd type="none" w="med" len="med"/>
                      <a:tailEnd type="none" w="med" len="med"/>
                    </a:lnB>
                    <a:solidFill>
                      <a:srgbClr val="5B9BD5"/>
                    </a:solidFill>
                  </a:tcPr>
                </a:tc>
                <a:tc vMerge="1">
                  <a:txBody>
                    <a:bodyPr/>
                    <a:lstStyle/>
                    <a:p>
                      <a:endParaRPr lang="en-GB"/>
                    </a:p>
                  </a:txBody>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541485780"/>
                  </a:ext>
                </a:extLst>
              </a:tr>
              <a:tr h="278130">
                <a:tc>
                  <a:txBody>
                    <a:bodyPr/>
                    <a:lstStyle/>
                    <a:p>
                      <a:pPr algn="l" rtl="0" fontAlgn="ctr"/>
                      <a:r>
                        <a:rPr lang="en-GB" sz="1600" b="1" i="0" u="none" strike="noStrike">
                          <a:solidFill>
                            <a:srgbClr val="FFFFFF"/>
                          </a:solidFill>
                          <a:effectLst/>
                          <a:latin typeface="Calibri"/>
                        </a:rPr>
                        <a:t>Total Investment Portfolio</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5B9BD5"/>
                    </a:solidFill>
                  </a:tcPr>
                </a:tc>
                <a:tc>
                  <a:txBody>
                    <a:bodyPr/>
                    <a:lstStyle/>
                    <a:p>
                      <a:pPr algn="r" rtl="0" fontAlgn="ctr"/>
                      <a:r>
                        <a:rPr lang="en-GB" sz="1600" b="1" i="0" u="none" strike="noStrike">
                          <a:solidFill>
                            <a:srgbClr val="767171"/>
                          </a:solidFill>
                          <a:effectLst/>
                          <a:latin typeface="Calibri" panose="020F0502020204030204" pitchFamily="34" charset="0"/>
                        </a:rPr>
                        <a:t> 4,845,152 </a:t>
                      </a:r>
                    </a:p>
                  </a:txBody>
                  <a:tcPr marL="7315" marR="7315" marT="7315"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DEEF"/>
                    </a:solidFill>
                  </a:tcPr>
                </a:tc>
                <a:tc>
                  <a:txBody>
                    <a:bodyPr/>
                    <a:lstStyle/>
                    <a:p>
                      <a:pPr algn="r" rtl="0" fontAlgn="ctr"/>
                      <a:r>
                        <a:rPr lang="en-GB" sz="1600" b="1" i="0" u="none" strike="noStrike">
                          <a:solidFill>
                            <a:srgbClr val="767171"/>
                          </a:solidFill>
                          <a:effectLst/>
                          <a:latin typeface="Calibri" panose="020F0502020204030204" pitchFamily="34" charset="0"/>
                        </a:rPr>
                        <a:t> 4,831,883 </a:t>
                      </a:r>
                    </a:p>
                  </a:txBody>
                  <a:tcPr marL="7315" marR="7315" marT="7315"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FF7"/>
                    </a:solidFill>
                  </a:tcPr>
                </a:tc>
                <a:tc>
                  <a:txBody>
                    <a:bodyPr/>
                    <a:lstStyle/>
                    <a:p>
                      <a:pPr algn="r" rtl="0" fontAlgn="ctr"/>
                      <a:r>
                        <a:rPr lang="en-GB" sz="1600" b="1" i="0" u="none" strike="noStrike">
                          <a:solidFill>
                            <a:srgbClr val="767171"/>
                          </a:solidFill>
                          <a:effectLst/>
                          <a:latin typeface="Calibri" panose="020F0502020204030204" pitchFamily="34" charset="0"/>
                        </a:rPr>
                        <a:t>(13,268)</a:t>
                      </a:r>
                    </a:p>
                  </a:txBody>
                  <a:tcPr marL="7315" marR="7315" marT="7315"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DEEF"/>
                    </a:solidFill>
                  </a:tcPr>
                </a:tc>
                <a:extLst>
                  <a:ext uri="{0D108BD9-81ED-4DB2-BD59-A6C34878D82A}">
                    <a16:rowId xmlns:a16="http://schemas.microsoft.com/office/drawing/2014/main" val="836145092"/>
                  </a:ext>
                </a:extLst>
              </a:tr>
              <a:tr h="278130">
                <a:tc>
                  <a:txBody>
                    <a:bodyPr/>
                    <a:lstStyle/>
                    <a:p>
                      <a:pPr algn="l" rtl="0" fontAlgn="ctr"/>
                      <a:r>
                        <a:rPr lang="en-GB" sz="1600" b="1" i="0" u="none" strike="noStrike">
                          <a:solidFill>
                            <a:srgbClr val="FFFFFF"/>
                          </a:solidFill>
                          <a:effectLst/>
                          <a:latin typeface="Calibri"/>
                        </a:rPr>
                        <a:t>Cash Held Locally</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5B9BD5"/>
                    </a:solidFill>
                  </a:tcPr>
                </a:tc>
                <a:tc>
                  <a:txBody>
                    <a:bodyPr/>
                    <a:lstStyle/>
                    <a:p>
                      <a:pPr algn="r" rtl="0" fontAlgn="ctr"/>
                      <a:r>
                        <a:rPr lang="en-GB" sz="1600" b="0" i="0" u="none" strike="noStrike">
                          <a:solidFill>
                            <a:srgbClr val="767171"/>
                          </a:solidFill>
                          <a:effectLst/>
                          <a:latin typeface="Calibri" panose="020F0502020204030204" pitchFamily="34" charset="0"/>
                        </a:rPr>
                        <a:t>281,358 </a:t>
                      </a:r>
                    </a:p>
                  </a:txBody>
                  <a:tcPr marL="7315" marR="7315" marT="7315"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DEEF"/>
                    </a:solidFill>
                  </a:tcPr>
                </a:tc>
                <a:tc>
                  <a:txBody>
                    <a:bodyPr/>
                    <a:lstStyle/>
                    <a:p>
                      <a:pPr algn="r" rtl="0" fontAlgn="ctr"/>
                      <a:r>
                        <a:rPr lang="en-GB" sz="1600" b="0" i="0" u="none" strike="noStrike">
                          <a:solidFill>
                            <a:srgbClr val="767171"/>
                          </a:solidFill>
                          <a:effectLst/>
                          <a:latin typeface="Calibri" panose="020F0502020204030204" pitchFamily="34" charset="0"/>
                        </a:rPr>
                        <a:t> 494,533 </a:t>
                      </a:r>
                    </a:p>
                  </a:txBody>
                  <a:tcPr marL="7315" marR="7315" marT="7315"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FF7"/>
                    </a:solidFill>
                  </a:tcPr>
                </a:tc>
                <a:tc>
                  <a:txBody>
                    <a:bodyPr/>
                    <a:lstStyle/>
                    <a:p>
                      <a:pPr algn="r" rtl="0" fontAlgn="ctr"/>
                      <a:r>
                        <a:rPr lang="en-GB" sz="1600" b="1" i="0" u="none" strike="noStrike">
                          <a:solidFill>
                            <a:srgbClr val="767171"/>
                          </a:solidFill>
                          <a:effectLst/>
                          <a:latin typeface="Calibri" panose="020F0502020204030204" pitchFamily="34" charset="0"/>
                        </a:rPr>
                        <a:t> 213,174 </a:t>
                      </a:r>
                    </a:p>
                  </a:txBody>
                  <a:tcPr marL="7315" marR="7315" marT="7315"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DEEF"/>
                    </a:solidFill>
                  </a:tcPr>
                </a:tc>
                <a:extLst>
                  <a:ext uri="{0D108BD9-81ED-4DB2-BD59-A6C34878D82A}">
                    <a16:rowId xmlns:a16="http://schemas.microsoft.com/office/drawing/2014/main" val="3965002539"/>
                  </a:ext>
                </a:extLst>
              </a:tr>
              <a:tr h="278130">
                <a:tc>
                  <a:txBody>
                    <a:bodyPr/>
                    <a:lstStyle/>
                    <a:p>
                      <a:pPr algn="l" rtl="0" fontAlgn="ctr"/>
                      <a:r>
                        <a:rPr lang="en-GB" sz="1600" b="1" i="0" u="none" strike="noStrike">
                          <a:solidFill>
                            <a:srgbClr val="FFFFFF"/>
                          </a:solidFill>
                          <a:effectLst/>
                          <a:latin typeface="Calibri"/>
                        </a:rPr>
                        <a:t>Debtors</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5B9BD5"/>
                    </a:solidFill>
                  </a:tcPr>
                </a:tc>
                <a:tc>
                  <a:txBody>
                    <a:bodyPr/>
                    <a:lstStyle/>
                    <a:p>
                      <a:pPr algn="r" rtl="0" fontAlgn="ctr"/>
                      <a:r>
                        <a:rPr lang="en-GB" sz="1600" b="0" i="0" u="none" strike="noStrike">
                          <a:solidFill>
                            <a:srgbClr val="767171"/>
                          </a:solidFill>
                          <a:effectLst/>
                          <a:latin typeface="Calibri" panose="020F0502020204030204" pitchFamily="34" charset="0"/>
                        </a:rPr>
                        <a:t> 204,098 </a:t>
                      </a:r>
                    </a:p>
                  </a:txBody>
                  <a:tcPr marL="7315" marR="7315" marT="7315"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DEEF"/>
                    </a:solidFill>
                  </a:tcPr>
                </a:tc>
                <a:tc>
                  <a:txBody>
                    <a:bodyPr/>
                    <a:lstStyle/>
                    <a:p>
                      <a:pPr algn="r" rtl="0" fontAlgn="ctr"/>
                      <a:r>
                        <a:rPr lang="en-GB" sz="1600" b="0" i="0" u="none" strike="noStrike">
                          <a:solidFill>
                            <a:srgbClr val="767171"/>
                          </a:solidFill>
                          <a:effectLst/>
                          <a:latin typeface="Calibri" panose="020F0502020204030204" pitchFamily="34" charset="0"/>
                        </a:rPr>
                        <a:t> 82,730 </a:t>
                      </a:r>
                    </a:p>
                  </a:txBody>
                  <a:tcPr marL="7315" marR="7315" marT="7315"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FF7"/>
                    </a:solidFill>
                  </a:tcPr>
                </a:tc>
                <a:tc>
                  <a:txBody>
                    <a:bodyPr/>
                    <a:lstStyle/>
                    <a:p>
                      <a:pPr algn="r" rtl="0" fontAlgn="ctr"/>
                      <a:r>
                        <a:rPr lang="en-GB" sz="1600" b="1" i="0" u="none" strike="noStrike">
                          <a:solidFill>
                            <a:srgbClr val="767171"/>
                          </a:solidFill>
                          <a:effectLst/>
                          <a:latin typeface="Calibri" panose="020F0502020204030204" pitchFamily="34" charset="0"/>
                        </a:rPr>
                        <a:t>(121,368)</a:t>
                      </a:r>
                    </a:p>
                  </a:txBody>
                  <a:tcPr marL="7315" marR="7315" marT="7315"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DEEF"/>
                    </a:solidFill>
                  </a:tcPr>
                </a:tc>
                <a:extLst>
                  <a:ext uri="{0D108BD9-81ED-4DB2-BD59-A6C34878D82A}">
                    <a16:rowId xmlns:a16="http://schemas.microsoft.com/office/drawing/2014/main" val="2980468330"/>
                  </a:ext>
                </a:extLst>
              </a:tr>
              <a:tr h="278130">
                <a:tc>
                  <a:txBody>
                    <a:bodyPr/>
                    <a:lstStyle/>
                    <a:p>
                      <a:pPr algn="l" rtl="0" fontAlgn="ctr"/>
                      <a:r>
                        <a:rPr lang="en-GB" sz="1600" b="1" i="0" u="none" strike="noStrike">
                          <a:solidFill>
                            <a:srgbClr val="FFFFFF"/>
                          </a:solidFill>
                          <a:effectLst/>
                          <a:latin typeface="Calibri"/>
                        </a:rPr>
                        <a:t>Creditors</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5B9BD5"/>
                    </a:solidFill>
                  </a:tcPr>
                </a:tc>
                <a:tc>
                  <a:txBody>
                    <a:bodyPr/>
                    <a:lstStyle/>
                    <a:p>
                      <a:pPr algn="r" rtl="0" fontAlgn="ctr"/>
                      <a:r>
                        <a:rPr lang="en-GB" sz="1600" b="0" i="0" u="none" strike="noStrike">
                          <a:solidFill>
                            <a:srgbClr val="767171"/>
                          </a:solidFill>
                          <a:effectLst/>
                          <a:latin typeface="Calibri" panose="020F0502020204030204" pitchFamily="34" charset="0"/>
                        </a:rPr>
                        <a:t>(105,119)</a:t>
                      </a:r>
                    </a:p>
                  </a:txBody>
                  <a:tcPr marL="7315" marR="7315" marT="7315"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2DEEF"/>
                    </a:solidFill>
                  </a:tcPr>
                </a:tc>
                <a:tc>
                  <a:txBody>
                    <a:bodyPr/>
                    <a:lstStyle/>
                    <a:p>
                      <a:pPr algn="r" rtl="0" fontAlgn="ctr"/>
                      <a:r>
                        <a:rPr lang="en-GB" sz="1600" b="0" i="0" u="none" strike="noStrike">
                          <a:solidFill>
                            <a:srgbClr val="767171"/>
                          </a:solidFill>
                          <a:effectLst/>
                          <a:latin typeface="Calibri" panose="020F0502020204030204" pitchFamily="34" charset="0"/>
                        </a:rPr>
                        <a:t>(179,197)</a:t>
                      </a:r>
                    </a:p>
                  </a:txBody>
                  <a:tcPr marL="7315" marR="7315" marT="7315"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EAEFF7"/>
                    </a:solidFill>
                  </a:tcPr>
                </a:tc>
                <a:tc>
                  <a:txBody>
                    <a:bodyPr/>
                    <a:lstStyle/>
                    <a:p>
                      <a:pPr algn="r" rtl="0" fontAlgn="ctr"/>
                      <a:r>
                        <a:rPr lang="en-GB" sz="1600" b="1" i="0" u="none" strike="noStrike">
                          <a:solidFill>
                            <a:srgbClr val="767171"/>
                          </a:solidFill>
                          <a:effectLst/>
                          <a:latin typeface="Calibri" panose="020F0502020204030204" pitchFamily="34" charset="0"/>
                        </a:rPr>
                        <a:t>(74,078)</a:t>
                      </a:r>
                    </a:p>
                  </a:txBody>
                  <a:tcPr marL="7315" marR="7315" marT="7315"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2DEEF"/>
                    </a:solidFill>
                  </a:tcPr>
                </a:tc>
                <a:extLst>
                  <a:ext uri="{0D108BD9-81ED-4DB2-BD59-A6C34878D82A}">
                    <a16:rowId xmlns:a16="http://schemas.microsoft.com/office/drawing/2014/main" val="4050837096"/>
                  </a:ext>
                </a:extLst>
              </a:tr>
              <a:tr h="285750">
                <a:tc>
                  <a:txBody>
                    <a:bodyPr/>
                    <a:lstStyle/>
                    <a:p>
                      <a:pPr algn="l" rtl="0" fontAlgn="ctr"/>
                      <a:r>
                        <a:rPr lang="en-GB" sz="1600" b="1" i="0" u="none" strike="noStrike">
                          <a:solidFill>
                            <a:srgbClr val="FFFFFF"/>
                          </a:solidFill>
                          <a:effectLst/>
                          <a:latin typeface="Calibri"/>
                        </a:rPr>
                        <a:t>Total Value of Funds</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5B9BD5"/>
                    </a:solidFill>
                  </a:tcPr>
                </a:tc>
                <a:tc>
                  <a:txBody>
                    <a:bodyPr/>
                    <a:lstStyle/>
                    <a:p>
                      <a:pPr algn="r" rtl="0" fontAlgn="ctr"/>
                      <a:r>
                        <a:rPr lang="en-GB" sz="1600" b="1" i="0" u="none" strike="noStrike">
                          <a:solidFill>
                            <a:srgbClr val="FFFFFF"/>
                          </a:solidFill>
                          <a:effectLst/>
                          <a:latin typeface="Calibri" panose="020F0502020204030204" pitchFamily="34" charset="0"/>
                        </a:rPr>
                        <a:t>5,225,489 </a:t>
                      </a:r>
                    </a:p>
                  </a:txBody>
                  <a:tcPr marL="7315" marR="7315" marT="7315"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5B9BD5"/>
                    </a:solidFill>
                  </a:tcPr>
                </a:tc>
                <a:tc>
                  <a:txBody>
                    <a:bodyPr/>
                    <a:lstStyle/>
                    <a:p>
                      <a:pPr algn="r" rtl="0" fontAlgn="ctr"/>
                      <a:r>
                        <a:rPr lang="en-GB" sz="1600" b="1" i="0" u="none" strike="noStrike">
                          <a:solidFill>
                            <a:srgbClr val="FFFFFF"/>
                          </a:solidFill>
                          <a:effectLst/>
                          <a:latin typeface="Calibri" panose="020F0502020204030204" pitchFamily="34" charset="0"/>
                        </a:rPr>
                        <a:t> 5,229,949 </a:t>
                      </a:r>
                    </a:p>
                  </a:txBody>
                  <a:tcPr marL="7315" marR="7315" marT="7315"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5B9BD5"/>
                    </a:solidFill>
                  </a:tcPr>
                </a:tc>
                <a:tc>
                  <a:txBody>
                    <a:bodyPr/>
                    <a:lstStyle/>
                    <a:p>
                      <a:pPr algn="r" rtl="0" fontAlgn="ctr"/>
                      <a:r>
                        <a:rPr lang="en-GB" sz="1600" b="1" i="0" u="none" strike="noStrike" dirty="0">
                          <a:solidFill>
                            <a:schemeClr val="bg1"/>
                          </a:solidFill>
                          <a:effectLst/>
                          <a:latin typeface="Calibri" panose="020F0502020204030204" pitchFamily="34" charset="0"/>
                        </a:rPr>
                        <a:t> 4,460 </a:t>
                      </a:r>
                    </a:p>
                  </a:txBody>
                  <a:tcPr marL="7315" marR="7315" marT="7315"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5B9BD5"/>
                    </a:solidFill>
                  </a:tcPr>
                </a:tc>
                <a:extLst>
                  <a:ext uri="{0D108BD9-81ED-4DB2-BD59-A6C34878D82A}">
                    <a16:rowId xmlns:a16="http://schemas.microsoft.com/office/drawing/2014/main" val="3400754466"/>
                  </a:ext>
                </a:extLst>
              </a:tr>
            </a:tbl>
          </a:graphicData>
        </a:graphic>
      </p:graphicFrame>
    </p:spTree>
    <p:extLst>
      <p:ext uri="{BB962C8B-B14F-4D97-AF65-F5344CB8AC3E}">
        <p14:creationId xmlns:p14="http://schemas.microsoft.com/office/powerpoint/2010/main" val="40370568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Rounded Rectangle 53"/>
          <p:cNvSpPr/>
          <p:nvPr/>
        </p:nvSpPr>
        <p:spPr>
          <a:xfrm flipV="1">
            <a:off x="176035" y="472402"/>
            <a:ext cx="9169454" cy="45719"/>
          </a:xfrm>
          <a:prstGeom prst="roundRect">
            <a:avLst/>
          </a:prstGeom>
          <a:noFill/>
          <a:ln>
            <a:solidFill>
              <a:srgbClr val="2D599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defRPr/>
            </a:pPr>
            <a:endParaRPr lang="en-GB" sz="1600" strike="sngStrike">
              <a:solidFill>
                <a:schemeClr val="tx1"/>
              </a:solidFill>
              <a:latin typeface="Calibri" pitchFamily="34" charset="0"/>
            </a:endParaRPr>
          </a:p>
        </p:txBody>
      </p:sp>
      <p:grpSp>
        <p:nvGrpSpPr>
          <p:cNvPr id="10" name="Group 9"/>
          <p:cNvGrpSpPr/>
          <p:nvPr/>
        </p:nvGrpSpPr>
        <p:grpSpPr>
          <a:xfrm>
            <a:off x="0" y="1"/>
            <a:ext cx="9906000" cy="404663"/>
            <a:chOff x="0" y="1"/>
            <a:chExt cx="9906000" cy="404663"/>
          </a:xfrm>
        </p:grpSpPr>
        <p:sp>
          <p:nvSpPr>
            <p:cNvPr id="11" name="Subtitle 2"/>
            <p:cNvSpPr txBox="1">
              <a:spLocks/>
            </p:cNvSpPr>
            <p:nvPr/>
          </p:nvSpPr>
          <p:spPr>
            <a:xfrm>
              <a:off x="0" y="1"/>
              <a:ext cx="9906000" cy="404663"/>
            </a:xfrm>
            <a:prstGeom prst="rect">
              <a:avLst/>
            </a:prstGeom>
            <a:gradFill>
              <a:gsLst>
                <a:gs pos="0">
                  <a:srgbClr val="2D5991"/>
                </a:gs>
                <a:gs pos="74000">
                  <a:srgbClr val="2D5991"/>
                </a:gs>
                <a:gs pos="100000">
                  <a:srgbClr val="CFAC87"/>
                </a:gs>
              </a:gsLst>
              <a:lin ang="0" scaled="1"/>
            </a:gradFill>
          </p:spPr>
          <p:txBody>
            <a:bodyPr vert="horz" lIns="74295" tIns="37148" rIns="74295" bIns="37148"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cap="small" spc="244">
                  <a:solidFill>
                    <a:schemeClr val="bg1"/>
                  </a:solidFill>
                  <a:latin typeface="Verdana" panose="020B0604030504040204" pitchFamily="34" charset="0"/>
                  <a:ea typeface="Verdana" panose="020B0604030504040204" pitchFamily="34" charset="0"/>
                  <a:cs typeface="Verdana" panose="020B0604030504040204" pitchFamily="34" charset="0"/>
                </a:rPr>
                <a:t>FUND BALANCES BY SERVICE GROUP</a:t>
              </a:r>
            </a:p>
          </p:txBody>
        </p:sp>
        <p:sp>
          <p:nvSpPr>
            <p:cNvPr id="12" name="TextBox 22"/>
            <p:cNvSpPr txBox="1">
              <a:spLocks noChangeArrowheads="1"/>
            </p:cNvSpPr>
            <p:nvPr/>
          </p:nvSpPr>
          <p:spPr bwMode="auto">
            <a:xfrm>
              <a:off x="9110381" y="94156"/>
              <a:ext cx="74544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GB" altLang="en-US" sz="800" i="1" cap="small">
                  <a:latin typeface="Verdana" panose="020B0604030504040204" pitchFamily="34" charset="0"/>
                  <a:ea typeface="Verdana" panose="020B0604030504040204" pitchFamily="34" charset="0"/>
                  <a:cs typeface="Verdana" panose="020B0604030504040204" pitchFamily="34" charset="0"/>
                </a:rPr>
                <a:t>Page 5</a:t>
              </a:r>
            </a:p>
          </p:txBody>
        </p:sp>
      </p:grpSp>
      <p:sp>
        <p:nvSpPr>
          <p:cNvPr id="15" name="TextBox 14"/>
          <p:cNvSpPr txBox="1"/>
          <p:nvPr/>
        </p:nvSpPr>
        <p:spPr>
          <a:xfrm>
            <a:off x="704528" y="5606632"/>
            <a:ext cx="8405853" cy="584775"/>
          </a:xfrm>
          <a:prstGeom prst="rect">
            <a:avLst/>
          </a:prstGeom>
          <a:solidFill>
            <a:schemeClr val="bg1">
              <a:lumMod val="85000"/>
            </a:schemeClr>
          </a:solidFill>
          <a:ln>
            <a:solidFill>
              <a:schemeClr val="accent5">
                <a:lumMod val="75000"/>
              </a:schemeClr>
            </a:solidFill>
          </a:ln>
        </p:spPr>
        <p:style>
          <a:lnRef idx="2">
            <a:schemeClr val="dk1"/>
          </a:lnRef>
          <a:fillRef idx="1">
            <a:schemeClr val="lt1"/>
          </a:fillRef>
          <a:effectRef idx="0">
            <a:schemeClr val="dk1"/>
          </a:effectRef>
          <a:fontRef idx="minor">
            <a:schemeClr val="dk1"/>
          </a:fontRef>
        </p:style>
        <p:txBody>
          <a:bodyPr wrap="square" rtlCol="0">
            <a:spAutoFit/>
          </a:bodyPr>
          <a:lstStyle/>
          <a:p>
            <a:r>
              <a:rPr lang="en-GB" sz="1600" b="1" dirty="0">
                <a:solidFill>
                  <a:schemeClr val="bg2">
                    <a:lumMod val="50000"/>
                  </a:schemeClr>
                </a:solidFill>
                <a:latin typeface="+mn-lt"/>
              </a:rPr>
              <a:t>The Corporate Services balance includes the Core Costs Fund (formally </a:t>
            </a:r>
            <a:r>
              <a:rPr lang="en-GB" sz="1600" b="1" dirty="0">
                <a:solidFill>
                  <a:schemeClr val="bg2">
                    <a:lumMod val="50000"/>
                  </a:schemeClr>
                </a:solidFill>
              </a:rPr>
              <a:t>known as </a:t>
            </a:r>
            <a:r>
              <a:rPr lang="en-GB" sz="1600" b="1" dirty="0">
                <a:solidFill>
                  <a:schemeClr val="bg2">
                    <a:lumMod val="50000"/>
                  </a:schemeClr>
                </a:solidFill>
                <a:latin typeface="+mn-lt"/>
              </a:rPr>
              <a:t>Finance Admin Fund) which holds the gains and losses on the investment portfolio.</a:t>
            </a:r>
          </a:p>
        </p:txBody>
      </p:sp>
      <p:sp>
        <p:nvSpPr>
          <p:cNvPr id="17" name="Rounded Rectangle 16"/>
          <p:cNvSpPr/>
          <p:nvPr/>
        </p:nvSpPr>
        <p:spPr>
          <a:xfrm>
            <a:off x="130079" y="715574"/>
            <a:ext cx="9645841" cy="4780393"/>
          </a:xfrm>
          <a:prstGeom prst="roundRect">
            <a:avLst/>
          </a:prstGeom>
          <a:noFill/>
          <a:ln>
            <a:solidFill>
              <a:srgbClr val="2D599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GB" sz="1600" b="1" dirty="0">
              <a:solidFill>
                <a:schemeClr val="tx1"/>
              </a:solidFill>
            </a:endParaRPr>
          </a:p>
        </p:txBody>
      </p:sp>
      <p:graphicFrame>
        <p:nvGraphicFramePr>
          <p:cNvPr id="2" name="Chart 1">
            <a:extLst>
              <a:ext uri="{FF2B5EF4-FFF2-40B4-BE49-F238E27FC236}">
                <a16:creationId xmlns:a16="http://schemas.microsoft.com/office/drawing/2014/main" id="{2F1AD091-CA82-4862-8DAA-E673D94444B0}"/>
              </a:ext>
            </a:extLst>
          </p:cNvPr>
          <p:cNvGraphicFramePr>
            <a:graphicFrameLocks/>
          </p:cNvGraphicFramePr>
          <p:nvPr>
            <p:extLst>
              <p:ext uri="{D42A27DB-BD31-4B8C-83A1-F6EECF244321}">
                <p14:modId xmlns:p14="http://schemas.microsoft.com/office/powerpoint/2010/main" val="3390831349"/>
              </p:ext>
            </p:extLst>
          </p:nvPr>
        </p:nvGraphicFramePr>
        <p:xfrm>
          <a:off x="1856656" y="786647"/>
          <a:ext cx="6022950" cy="4514561"/>
        </p:xfrm>
        <a:graphic>
          <a:graphicData uri="http://schemas.openxmlformats.org/drawingml/2006/chart">
            <c:chart xmlns:c="http://schemas.openxmlformats.org/drawingml/2006/chart" xmlns:r="http://schemas.openxmlformats.org/officeDocument/2006/relationships" r:id="rId3"/>
          </a:graphicData>
        </a:graphic>
      </p:graphicFrame>
      <p:pic>
        <p:nvPicPr>
          <p:cNvPr id="5" name="Picture 4"/>
          <p:cNvPicPr>
            <a:picLocks noChangeAspect="1"/>
          </p:cNvPicPr>
          <p:nvPr/>
        </p:nvPicPr>
        <p:blipFill>
          <a:blip r:embed="rId4"/>
          <a:stretch>
            <a:fillRect/>
          </a:stretch>
        </p:blipFill>
        <p:spPr>
          <a:xfrm>
            <a:off x="31469" y="6286471"/>
            <a:ext cx="1733639" cy="571529"/>
          </a:xfrm>
          <a:prstGeom prst="rect">
            <a:avLst/>
          </a:prstGeom>
        </p:spPr>
      </p:pic>
      <p:pic>
        <p:nvPicPr>
          <p:cNvPr id="14" name="Picture 13"/>
          <p:cNvPicPr>
            <a:picLocks noChangeAspect="1"/>
          </p:cNvPicPr>
          <p:nvPr/>
        </p:nvPicPr>
        <p:blipFill>
          <a:blip r:embed="rId5"/>
          <a:stretch>
            <a:fillRect/>
          </a:stretch>
        </p:blipFill>
        <p:spPr>
          <a:xfrm>
            <a:off x="9071539" y="6191407"/>
            <a:ext cx="823125" cy="622363"/>
          </a:xfrm>
          <a:prstGeom prst="rect">
            <a:avLst/>
          </a:prstGeom>
        </p:spPr>
      </p:pic>
      <p:graphicFrame>
        <p:nvGraphicFramePr>
          <p:cNvPr id="6" name="Chart 5">
            <a:extLst>
              <a:ext uri="{FF2B5EF4-FFF2-40B4-BE49-F238E27FC236}">
                <a16:creationId xmlns:a16="http://schemas.microsoft.com/office/drawing/2014/main" id="{2F1AD091-CA82-4862-8DAA-E673D94444B0}"/>
              </a:ext>
            </a:extLst>
          </p:cNvPr>
          <p:cNvGraphicFramePr>
            <a:graphicFrameLocks/>
          </p:cNvGraphicFramePr>
          <p:nvPr>
            <p:extLst>
              <p:ext uri="{D42A27DB-BD31-4B8C-83A1-F6EECF244321}">
                <p14:modId xmlns:p14="http://schemas.microsoft.com/office/powerpoint/2010/main" val="888462732"/>
              </p:ext>
            </p:extLst>
          </p:nvPr>
        </p:nvGraphicFramePr>
        <p:xfrm>
          <a:off x="2484903" y="1292514"/>
          <a:ext cx="4845101" cy="3489631"/>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3" name="Chart 12">
            <a:extLst>
              <a:ext uri="{FF2B5EF4-FFF2-40B4-BE49-F238E27FC236}">
                <a16:creationId xmlns:a16="http://schemas.microsoft.com/office/drawing/2014/main" id="{2F1AD091-CA82-4862-8DAA-E673D94444B0}"/>
              </a:ext>
            </a:extLst>
          </p:cNvPr>
          <p:cNvGraphicFramePr>
            <a:graphicFrameLocks/>
          </p:cNvGraphicFramePr>
          <p:nvPr>
            <p:extLst>
              <p:ext uri="{D42A27DB-BD31-4B8C-83A1-F6EECF244321}">
                <p14:modId xmlns:p14="http://schemas.microsoft.com/office/powerpoint/2010/main" val="1538222258"/>
              </p:ext>
            </p:extLst>
          </p:nvPr>
        </p:nvGraphicFramePr>
        <p:xfrm>
          <a:off x="1537873" y="875925"/>
          <a:ext cx="6830252" cy="4425284"/>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713700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Rounded Rectangle 53"/>
          <p:cNvSpPr/>
          <p:nvPr/>
        </p:nvSpPr>
        <p:spPr>
          <a:xfrm>
            <a:off x="152179" y="498819"/>
            <a:ext cx="9642986" cy="1086389"/>
          </a:xfrm>
          <a:prstGeom prst="roundRect">
            <a:avLst/>
          </a:prstGeom>
          <a:noFill/>
          <a:ln>
            <a:solidFill>
              <a:srgbClr val="2D599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r>
              <a:rPr lang="en-GB" sz="1600" b="1" dirty="0">
                <a:solidFill>
                  <a:schemeClr val="bg2">
                    <a:lumMod val="50000"/>
                  </a:schemeClr>
                </a:solidFill>
                <a:latin typeface="Calibri"/>
                <a:ea typeface="Calibri"/>
                <a:cs typeface="Calibri"/>
              </a:rPr>
              <a:t>Income is higher by £68k and expenditure is lower by £9k for the two months to date of 2025/26 as compared to the same period in 2024/25. This movement is mixed across the service groups. Income in corporate services includes the investment portfolio gains and losses, note there are higher net gains this year within this income (by £31k).</a:t>
            </a:r>
            <a:endParaRPr lang="en-GB" sz="1600" dirty="0">
              <a:solidFill>
                <a:schemeClr val="bg2">
                  <a:lumMod val="50000"/>
                </a:schemeClr>
              </a:solidFill>
              <a:latin typeface="Calibri"/>
              <a:ea typeface="Calibri"/>
              <a:cs typeface="Calibri"/>
            </a:endParaRPr>
          </a:p>
        </p:txBody>
      </p:sp>
      <p:grpSp>
        <p:nvGrpSpPr>
          <p:cNvPr id="10" name="Group 9"/>
          <p:cNvGrpSpPr/>
          <p:nvPr/>
        </p:nvGrpSpPr>
        <p:grpSpPr>
          <a:xfrm>
            <a:off x="0" y="1"/>
            <a:ext cx="9906000" cy="404663"/>
            <a:chOff x="0" y="1"/>
            <a:chExt cx="9906000" cy="404663"/>
          </a:xfrm>
        </p:grpSpPr>
        <p:sp>
          <p:nvSpPr>
            <p:cNvPr id="11" name="Subtitle 2"/>
            <p:cNvSpPr txBox="1">
              <a:spLocks/>
            </p:cNvSpPr>
            <p:nvPr/>
          </p:nvSpPr>
          <p:spPr>
            <a:xfrm>
              <a:off x="0" y="1"/>
              <a:ext cx="9906000" cy="404663"/>
            </a:xfrm>
            <a:prstGeom prst="rect">
              <a:avLst/>
            </a:prstGeom>
            <a:gradFill>
              <a:gsLst>
                <a:gs pos="0">
                  <a:srgbClr val="2D5991"/>
                </a:gs>
                <a:gs pos="74000">
                  <a:srgbClr val="2D5991"/>
                </a:gs>
                <a:gs pos="100000">
                  <a:srgbClr val="CFAC87"/>
                </a:gs>
              </a:gsLst>
              <a:lin ang="0" scaled="1"/>
            </a:gradFill>
          </p:spPr>
          <p:txBody>
            <a:bodyPr vert="horz" lIns="74295" tIns="37148" rIns="74295" bIns="37148"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cap="small" spc="244">
                  <a:solidFill>
                    <a:schemeClr val="bg1"/>
                  </a:solidFill>
                  <a:latin typeface="Verdana" panose="020B0604030504040204" pitchFamily="34" charset="0"/>
                  <a:ea typeface="Verdana" panose="020B0604030504040204" pitchFamily="34" charset="0"/>
                  <a:cs typeface="Verdana" panose="020B0604030504040204" pitchFamily="34" charset="0"/>
                </a:rPr>
                <a:t>INCOME AND EXPENDITURE BY SERVICE GROUP</a:t>
              </a:r>
            </a:p>
          </p:txBody>
        </p:sp>
        <p:sp>
          <p:nvSpPr>
            <p:cNvPr id="12" name="TextBox 22"/>
            <p:cNvSpPr txBox="1">
              <a:spLocks noChangeArrowheads="1"/>
            </p:cNvSpPr>
            <p:nvPr/>
          </p:nvSpPr>
          <p:spPr bwMode="auto">
            <a:xfrm>
              <a:off x="9110381" y="94156"/>
              <a:ext cx="74544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GB" altLang="en-US" sz="800" i="1" cap="small">
                  <a:latin typeface="Verdana" panose="020B0604030504040204" pitchFamily="34" charset="0"/>
                  <a:ea typeface="Verdana" panose="020B0604030504040204" pitchFamily="34" charset="0"/>
                  <a:cs typeface="Verdana" panose="020B0604030504040204" pitchFamily="34" charset="0"/>
                </a:rPr>
                <a:t>Page 6</a:t>
              </a:r>
            </a:p>
          </p:txBody>
        </p:sp>
      </p:grpSp>
      <p:sp>
        <p:nvSpPr>
          <p:cNvPr id="17" name="Rounded Rectangle 16"/>
          <p:cNvSpPr/>
          <p:nvPr/>
        </p:nvSpPr>
        <p:spPr>
          <a:xfrm>
            <a:off x="490275" y="1731538"/>
            <a:ext cx="9007280" cy="4505774"/>
          </a:xfrm>
          <a:prstGeom prst="roundRect">
            <a:avLst/>
          </a:prstGeom>
          <a:noFill/>
          <a:ln>
            <a:solidFill>
              <a:srgbClr val="2D599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GB" sz="1600" b="1">
              <a:solidFill>
                <a:schemeClr val="tx1"/>
              </a:solidFill>
            </a:endParaRPr>
          </a:p>
        </p:txBody>
      </p:sp>
      <p:pic>
        <p:nvPicPr>
          <p:cNvPr id="3" name="Picture 2"/>
          <p:cNvPicPr>
            <a:picLocks noChangeAspect="1"/>
          </p:cNvPicPr>
          <p:nvPr/>
        </p:nvPicPr>
        <p:blipFill>
          <a:blip r:embed="rId3"/>
          <a:stretch>
            <a:fillRect/>
          </a:stretch>
        </p:blipFill>
        <p:spPr>
          <a:xfrm>
            <a:off x="14288" y="6286471"/>
            <a:ext cx="1733639" cy="571529"/>
          </a:xfrm>
          <a:prstGeom prst="rect">
            <a:avLst/>
          </a:prstGeom>
        </p:spPr>
      </p:pic>
      <p:pic>
        <p:nvPicPr>
          <p:cNvPr id="13" name="Picture 12"/>
          <p:cNvPicPr>
            <a:picLocks noChangeAspect="1"/>
          </p:cNvPicPr>
          <p:nvPr/>
        </p:nvPicPr>
        <p:blipFill>
          <a:blip r:embed="rId4"/>
          <a:stretch>
            <a:fillRect/>
          </a:stretch>
        </p:blipFill>
        <p:spPr>
          <a:xfrm>
            <a:off x="8902752" y="6090982"/>
            <a:ext cx="1014443" cy="767018"/>
          </a:xfrm>
          <a:prstGeom prst="rect">
            <a:avLst/>
          </a:prstGeom>
        </p:spPr>
      </p:pic>
      <p:graphicFrame>
        <p:nvGraphicFramePr>
          <p:cNvPr id="2" name="Table 1"/>
          <p:cNvGraphicFramePr>
            <a:graphicFrameLocks noGrp="1"/>
          </p:cNvGraphicFramePr>
          <p:nvPr>
            <p:extLst>
              <p:ext uri="{D42A27DB-BD31-4B8C-83A1-F6EECF244321}">
                <p14:modId xmlns:p14="http://schemas.microsoft.com/office/powerpoint/2010/main" val="3655216781"/>
              </p:ext>
            </p:extLst>
          </p:nvPr>
        </p:nvGraphicFramePr>
        <p:xfrm>
          <a:off x="681038" y="2174241"/>
          <a:ext cx="8543924" cy="3770410"/>
        </p:xfrm>
        <a:graphic>
          <a:graphicData uri="http://schemas.openxmlformats.org/drawingml/2006/table">
            <a:tbl>
              <a:tblPr/>
              <a:tblGrid>
                <a:gridCol w="2959348">
                  <a:extLst>
                    <a:ext uri="{9D8B030D-6E8A-4147-A177-3AD203B41FA5}">
                      <a16:colId xmlns:a16="http://schemas.microsoft.com/office/drawing/2014/main" val="1408777926"/>
                    </a:ext>
                  </a:extLst>
                </a:gridCol>
                <a:gridCol w="1396144">
                  <a:extLst>
                    <a:ext uri="{9D8B030D-6E8A-4147-A177-3AD203B41FA5}">
                      <a16:colId xmlns:a16="http://schemas.microsoft.com/office/drawing/2014/main" val="3064302946"/>
                    </a:ext>
                  </a:extLst>
                </a:gridCol>
                <a:gridCol w="1396144">
                  <a:extLst>
                    <a:ext uri="{9D8B030D-6E8A-4147-A177-3AD203B41FA5}">
                      <a16:colId xmlns:a16="http://schemas.microsoft.com/office/drawing/2014/main" val="2862849509"/>
                    </a:ext>
                  </a:extLst>
                </a:gridCol>
                <a:gridCol w="1396144">
                  <a:extLst>
                    <a:ext uri="{9D8B030D-6E8A-4147-A177-3AD203B41FA5}">
                      <a16:colId xmlns:a16="http://schemas.microsoft.com/office/drawing/2014/main" val="4278457356"/>
                    </a:ext>
                  </a:extLst>
                </a:gridCol>
                <a:gridCol w="1396144">
                  <a:extLst>
                    <a:ext uri="{9D8B030D-6E8A-4147-A177-3AD203B41FA5}">
                      <a16:colId xmlns:a16="http://schemas.microsoft.com/office/drawing/2014/main" val="658309276"/>
                    </a:ext>
                  </a:extLst>
                </a:gridCol>
              </a:tblGrid>
              <a:tr h="1037275">
                <a:tc rowSpan="3">
                  <a:txBody>
                    <a:bodyPr/>
                    <a:lstStyle/>
                    <a:p>
                      <a:pPr algn="l" rtl="0" fontAlgn="ctr"/>
                      <a:r>
                        <a:rPr lang="en-GB" sz="1500" b="1" i="0" u="none" strike="noStrike">
                          <a:solidFill>
                            <a:srgbClr val="FFFFFF"/>
                          </a:solidFill>
                          <a:effectLst/>
                          <a:latin typeface="Calibri" panose="020F0502020204030204" pitchFamily="34" charset="0"/>
                        </a:rPr>
                        <a:t> </a:t>
                      </a:r>
                    </a:p>
                  </a:txBody>
                  <a:tcPr marL="5966" marR="5966" marT="596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5B9BD5"/>
                    </a:solidFill>
                  </a:tcPr>
                </a:tc>
                <a:tc>
                  <a:txBody>
                    <a:bodyPr/>
                    <a:lstStyle/>
                    <a:p>
                      <a:pPr algn="ctr" rtl="0" fontAlgn="ctr"/>
                      <a:r>
                        <a:rPr lang="en-GB" sz="1500" b="1" i="0" u="none" strike="noStrike" dirty="0">
                          <a:solidFill>
                            <a:srgbClr val="FFFFFF"/>
                          </a:solidFill>
                          <a:effectLst/>
                          <a:latin typeface="Calibri" panose="020F0502020204030204" pitchFamily="34" charset="0"/>
                        </a:rPr>
                        <a:t>Income </a:t>
                      </a:r>
                    </a:p>
                    <a:p>
                      <a:pPr algn="ctr" rtl="0" fontAlgn="ctr"/>
                      <a:r>
                        <a:rPr lang="en-GB" sz="1500" b="1" i="0" u="none" strike="noStrike" dirty="0">
                          <a:solidFill>
                            <a:srgbClr val="FFFFFF"/>
                          </a:solidFill>
                          <a:effectLst/>
                          <a:latin typeface="Calibri" panose="020F0502020204030204" pitchFamily="34" charset="0"/>
                        </a:rPr>
                        <a:t>April 2024 to May 2024</a:t>
                      </a:r>
                    </a:p>
                  </a:txBody>
                  <a:tcPr marL="5966" marR="5966" marT="596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5B9BD5"/>
                    </a:solidFill>
                  </a:tcPr>
                </a:tc>
                <a:tc>
                  <a:txBody>
                    <a:bodyPr/>
                    <a:lstStyle/>
                    <a:p>
                      <a:pPr algn="ctr" rtl="0" fontAlgn="ctr"/>
                      <a:r>
                        <a:rPr lang="en-GB" sz="1500" b="1" i="0" u="none" strike="noStrike" dirty="0">
                          <a:solidFill>
                            <a:srgbClr val="FFFFFF"/>
                          </a:solidFill>
                          <a:effectLst/>
                          <a:latin typeface="Calibri" panose="020F0502020204030204" pitchFamily="34" charset="0"/>
                        </a:rPr>
                        <a:t>Income </a:t>
                      </a:r>
                    </a:p>
                    <a:p>
                      <a:pPr algn="ctr" rtl="0" fontAlgn="ctr"/>
                      <a:r>
                        <a:rPr lang="en-GB" sz="1500" b="1" i="0" u="none" strike="noStrike" dirty="0">
                          <a:solidFill>
                            <a:srgbClr val="FFFFFF"/>
                          </a:solidFill>
                          <a:effectLst/>
                          <a:latin typeface="Calibri" panose="020F0502020204030204" pitchFamily="34" charset="0"/>
                        </a:rPr>
                        <a:t>April 2025 to May 2025</a:t>
                      </a:r>
                    </a:p>
                  </a:txBody>
                  <a:tcPr marL="5966" marR="5966" marT="596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5B9BD5"/>
                    </a:solidFill>
                  </a:tcPr>
                </a:tc>
                <a:tc>
                  <a:txBody>
                    <a:bodyPr/>
                    <a:lstStyle/>
                    <a:p>
                      <a:pPr algn="ctr" rtl="0" fontAlgn="ctr"/>
                      <a:r>
                        <a:rPr lang="en-GB" sz="1500" b="1" i="0" u="none" strike="noStrike" dirty="0">
                          <a:solidFill>
                            <a:srgbClr val="FFFFFF"/>
                          </a:solidFill>
                          <a:effectLst/>
                          <a:latin typeface="Calibri" panose="020F0502020204030204" pitchFamily="34" charset="0"/>
                        </a:rPr>
                        <a:t>Expenditure </a:t>
                      </a:r>
                    </a:p>
                    <a:p>
                      <a:pPr algn="ctr" rtl="0" fontAlgn="ctr"/>
                      <a:r>
                        <a:rPr lang="en-GB" sz="1500" b="1" i="0" u="none" strike="noStrike" dirty="0">
                          <a:solidFill>
                            <a:srgbClr val="FFFFFF"/>
                          </a:solidFill>
                          <a:effectLst/>
                          <a:latin typeface="Calibri" panose="020F0502020204030204" pitchFamily="34" charset="0"/>
                        </a:rPr>
                        <a:t>April 2024 to May 2024</a:t>
                      </a:r>
                    </a:p>
                  </a:txBody>
                  <a:tcPr marL="5966" marR="5966" marT="596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5B9BD5"/>
                    </a:solidFill>
                  </a:tcPr>
                </a:tc>
                <a:tc>
                  <a:txBody>
                    <a:bodyPr/>
                    <a:lstStyle/>
                    <a:p>
                      <a:pPr algn="ctr" rtl="0" fontAlgn="ctr"/>
                      <a:r>
                        <a:rPr lang="en-GB" sz="1500" b="1" i="0" u="none" strike="noStrike" dirty="0">
                          <a:solidFill>
                            <a:srgbClr val="FFFFFF"/>
                          </a:solidFill>
                          <a:effectLst/>
                          <a:latin typeface="Calibri" panose="020F0502020204030204" pitchFamily="34" charset="0"/>
                        </a:rPr>
                        <a:t>Expenditure </a:t>
                      </a:r>
                    </a:p>
                    <a:p>
                      <a:pPr algn="ctr" rtl="0" fontAlgn="ctr"/>
                      <a:r>
                        <a:rPr lang="en-GB" sz="1500" b="1" i="0" u="none" strike="noStrike" dirty="0">
                          <a:solidFill>
                            <a:srgbClr val="FFFFFF"/>
                          </a:solidFill>
                          <a:effectLst/>
                          <a:latin typeface="Calibri" panose="020F0502020204030204" pitchFamily="34" charset="0"/>
                        </a:rPr>
                        <a:t>April 2025 to May 2025 </a:t>
                      </a:r>
                    </a:p>
                  </a:txBody>
                  <a:tcPr marL="5966" marR="5966" marT="596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5B9BD5"/>
                    </a:solidFill>
                  </a:tcPr>
                </a:tc>
                <a:extLst>
                  <a:ext uri="{0D108BD9-81ED-4DB2-BD59-A6C34878D82A}">
                    <a16:rowId xmlns:a16="http://schemas.microsoft.com/office/drawing/2014/main" val="1011131018"/>
                  </a:ext>
                </a:extLst>
              </a:tr>
              <a:tr h="345758">
                <a:tc vMerge="1">
                  <a:txBody>
                    <a:bodyPr/>
                    <a:lstStyle/>
                    <a:p>
                      <a:endParaRPr lang="en-GB"/>
                    </a:p>
                  </a:txBody>
                  <a:tcPr/>
                </a:tc>
                <a:tc>
                  <a:txBody>
                    <a:bodyPr/>
                    <a:lstStyle/>
                    <a:p>
                      <a:pPr algn="ctr" rtl="0" fontAlgn="ctr"/>
                      <a:r>
                        <a:rPr lang="en-GB" sz="1500" b="1" i="0" u="none" strike="noStrike">
                          <a:solidFill>
                            <a:srgbClr val="FFFFFF"/>
                          </a:solidFill>
                          <a:effectLst/>
                          <a:latin typeface="Calibri" panose="020F0502020204030204" pitchFamily="34" charset="0"/>
                        </a:rPr>
                        <a:t>(£)</a:t>
                      </a:r>
                    </a:p>
                  </a:txBody>
                  <a:tcPr marL="5966" marR="5966" marT="596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a:noFill/>
                    </a:lnB>
                    <a:solidFill>
                      <a:srgbClr val="5B9BD5"/>
                    </a:solidFill>
                  </a:tcPr>
                </a:tc>
                <a:tc>
                  <a:txBody>
                    <a:bodyPr/>
                    <a:lstStyle/>
                    <a:p>
                      <a:pPr algn="ctr" rtl="0" fontAlgn="ctr"/>
                      <a:r>
                        <a:rPr lang="en-GB" sz="1500" b="1" i="0" u="none" strike="noStrike">
                          <a:solidFill>
                            <a:srgbClr val="FFFFFF"/>
                          </a:solidFill>
                          <a:effectLst/>
                          <a:latin typeface="Calibri" panose="020F0502020204030204" pitchFamily="34" charset="0"/>
                        </a:rPr>
                        <a:t>(£)</a:t>
                      </a:r>
                    </a:p>
                  </a:txBody>
                  <a:tcPr marL="5966" marR="5966" marT="596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a:noFill/>
                    </a:lnB>
                    <a:solidFill>
                      <a:srgbClr val="5B9BD5"/>
                    </a:solidFill>
                  </a:tcPr>
                </a:tc>
                <a:tc>
                  <a:txBody>
                    <a:bodyPr/>
                    <a:lstStyle/>
                    <a:p>
                      <a:pPr algn="ctr" rtl="0" fontAlgn="ctr"/>
                      <a:r>
                        <a:rPr lang="en-GB" sz="1500" b="1" i="0" u="none" strike="noStrike">
                          <a:solidFill>
                            <a:srgbClr val="FFFFFF"/>
                          </a:solidFill>
                          <a:effectLst/>
                          <a:latin typeface="Calibri" panose="020F0502020204030204" pitchFamily="34" charset="0"/>
                        </a:rPr>
                        <a:t>(£)</a:t>
                      </a:r>
                    </a:p>
                  </a:txBody>
                  <a:tcPr marL="5966" marR="5966" marT="596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a:noFill/>
                    </a:lnB>
                    <a:solidFill>
                      <a:srgbClr val="5B9BD5"/>
                    </a:solidFill>
                  </a:tcPr>
                </a:tc>
                <a:tc>
                  <a:txBody>
                    <a:bodyPr/>
                    <a:lstStyle/>
                    <a:p>
                      <a:pPr algn="ctr" rtl="0" fontAlgn="ctr"/>
                      <a:r>
                        <a:rPr lang="en-GB" sz="1500" b="1" i="0" u="none" strike="noStrike">
                          <a:solidFill>
                            <a:srgbClr val="FFFFFF"/>
                          </a:solidFill>
                          <a:effectLst/>
                          <a:latin typeface="Calibri" panose="020F0502020204030204" pitchFamily="34" charset="0"/>
                        </a:rPr>
                        <a:t>(£)</a:t>
                      </a:r>
                    </a:p>
                  </a:txBody>
                  <a:tcPr marL="5966" marR="5966" marT="596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a:noFill/>
                    </a:lnB>
                    <a:solidFill>
                      <a:srgbClr val="5B9BD5"/>
                    </a:solidFill>
                  </a:tcPr>
                </a:tc>
                <a:extLst>
                  <a:ext uri="{0D108BD9-81ED-4DB2-BD59-A6C34878D82A}">
                    <a16:rowId xmlns:a16="http://schemas.microsoft.com/office/drawing/2014/main" val="662085173"/>
                  </a:ext>
                </a:extLst>
              </a:tr>
              <a:tr h="246971">
                <a:tc vMerge="1">
                  <a:txBody>
                    <a:bodyPr/>
                    <a:lstStyle/>
                    <a:p>
                      <a:endParaRPr lang="en-GB"/>
                    </a:p>
                  </a:txBody>
                  <a:tcPr/>
                </a:tc>
                <a:tc>
                  <a:txBody>
                    <a:bodyPr/>
                    <a:lstStyle/>
                    <a:p>
                      <a:pPr algn="ctr" fontAlgn="ctr"/>
                      <a:r>
                        <a:rPr lang="en-GB" sz="1000" b="0" i="0" u="none" strike="noStrike">
                          <a:solidFill>
                            <a:srgbClr val="000000"/>
                          </a:solidFill>
                          <a:effectLst/>
                          <a:latin typeface="Calibri" panose="020F0502020204030204" pitchFamily="34" charset="0"/>
                        </a:rPr>
                        <a:t> </a:t>
                      </a:r>
                    </a:p>
                  </a:txBody>
                  <a:tcPr marL="5966" marR="5966" marT="596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w="19050" cap="flat" cmpd="sng" algn="ctr">
                      <a:solidFill>
                        <a:srgbClr val="FFFFFF"/>
                      </a:solidFill>
                      <a:prstDash val="solid"/>
                      <a:round/>
                      <a:headEnd type="none" w="med" len="med"/>
                      <a:tailEnd type="none" w="med" len="med"/>
                    </a:lnB>
                    <a:solidFill>
                      <a:srgbClr val="5B9BD5"/>
                    </a:solidFill>
                  </a:tcPr>
                </a:tc>
                <a:tc>
                  <a:txBody>
                    <a:bodyPr/>
                    <a:lstStyle/>
                    <a:p>
                      <a:pPr algn="ctr" fontAlgn="ctr"/>
                      <a:r>
                        <a:rPr lang="en-GB" sz="1000" b="0" i="0" u="none" strike="noStrike">
                          <a:solidFill>
                            <a:srgbClr val="000000"/>
                          </a:solidFill>
                          <a:effectLst/>
                          <a:latin typeface="Calibri" panose="020F0502020204030204" pitchFamily="34" charset="0"/>
                        </a:rPr>
                        <a:t> </a:t>
                      </a:r>
                    </a:p>
                  </a:txBody>
                  <a:tcPr marL="5966" marR="5966" marT="596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w="19050" cap="flat" cmpd="sng" algn="ctr">
                      <a:solidFill>
                        <a:srgbClr val="FFFFFF"/>
                      </a:solidFill>
                      <a:prstDash val="solid"/>
                      <a:round/>
                      <a:headEnd type="none" w="med" len="med"/>
                      <a:tailEnd type="none" w="med" len="med"/>
                    </a:lnB>
                    <a:solidFill>
                      <a:srgbClr val="5B9BD5"/>
                    </a:solidFill>
                  </a:tcPr>
                </a:tc>
                <a:tc>
                  <a:txBody>
                    <a:bodyPr/>
                    <a:lstStyle/>
                    <a:p>
                      <a:pPr algn="ctr" fontAlgn="ctr"/>
                      <a:r>
                        <a:rPr lang="en-GB" sz="1000" b="0" i="0" u="none" strike="noStrike">
                          <a:solidFill>
                            <a:srgbClr val="000000"/>
                          </a:solidFill>
                          <a:effectLst/>
                          <a:latin typeface="Calibri" panose="020F0502020204030204" pitchFamily="34" charset="0"/>
                        </a:rPr>
                        <a:t> </a:t>
                      </a:r>
                    </a:p>
                  </a:txBody>
                  <a:tcPr marL="5966" marR="5966" marT="596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w="19050" cap="flat" cmpd="sng" algn="ctr">
                      <a:solidFill>
                        <a:srgbClr val="FFFFFF"/>
                      </a:solidFill>
                      <a:prstDash val="solid"/>
                      <a:round/>
                      <a:headEnd type="none" w="med" len="med"/>
                      <a:tailEnd type="none" w="med" len="med"/>
                    </a:lnB>
                    <a:solidFill>
                      <a:srgbClr val="5B9BD5"/>
                    </a:solidFill>
                  </a:tcPr>
                </a:tc>
                <a:tc>
                  <a:txBody>
                    <a:bodyPr/>
                    <a:lstStyle/>
                    <a:p>
                      <a:pPr algn="ctr" fontAlgn="ctr"/>
                      <a:r>
                        <a:rPr lang="en-GB" sz="1000" b="0" i="0" u="none" strike="noStrike">
                          <a:solidFill>
                            <a:srgbClr val="000000"/>
                          </a:solidFill>
                          <a:effectLst/>
                          <a:latin typeface="Calibri" panose="020F0502020204030204" pitchFamily="34" charset="0"/>
                        </a:rPr>
                        <a:t> </a:t>
                      </a:r>
                    </a:p>
                  </a:txBody>
                  <a:tcPr marL="5966" marR="5966" marT="596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w="19050" cap="flat" cmpd="sng" algn="ctr">
                      <a:solidFill>
                        <a:srgbClr val="FFFFFF"/>
                      </a:solidFill>
                      <a:prstDash val="solid"/>
                      <a:round/>
                      <a:headEnd type="none" w="med" len="med"/>
                      <a:tailEnd type="none" w="med" len="med"/>
                    </a:lnB>
                    <a:solidFill>
                      <a:srgbClr val="5B9BD5"/>
                    </a:solidFill>
                  </a:tcPr>
                </a:tc>
                <a:extLst>
                  <a:ext uri="{0D108BD9-81ED-4DB2-BD59-A6C34878D82A}">
                    <a16:rowId xmlns:a16="http://schemas.microsoft.com/office/drawing/2014/main" val="2539274222"/>
                  </a:ext>
                </a:extLst>
              </a:tr>
              <a:tr h="362223">
                <a:tc>
                  <a:txBody>
                    <a:bodyPr/>
                    <a:lstStyle/>
                    <a:p>
                      <a:pPr algn="l" rtl="0" fontAlgn="ctr"/>
                      <a:r>
                        <a:rPr lang="en-GB" sz="1500" b="1" i="0" u="none" strike="noStrike">
                          <a:solidFill>
                            <a:srgbClr val="FFFFFF"/>
                          </a:solidFill>
                          <a:effectLst/>
                          <a:latin typeface="Calibri" panose="020F0502020204030204" pitchFamily="34" charset="0"/>
                        </a:rPr>
                        <a:t>Corporate Services</a:t>
                      </a:r>
                    </a:p>
                  </a:txBody>
                  <a:tcPr marL="5966" marR="5966" marT="596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5B9BD5"/>
                    </a:solidFill>
                  </a:tcPr>
                </a:tc>
                <a:tc>
                  <a:txBody>
                    <a:bodyPr/>
                    <a:lstStyle/>
                    <a:p>
                      <a:pPr algn="r" rtl="0" fontAlgn="ctr"/>
                      <a:r>
                        <a:rPr lang="en-GB" sz="1500" b="0" i="0" u="none" strike="noStrike">
                          <a:solidFill>
                            <a:srgbClr val="767171"/>
                          </a:solidFill>
                          <a:effectLst/>
                          <a:latin typeface="Calibri" panose="020F0502020204030204" pitchFamily="34" charset="0"/>
                        </a:rPr>
                        <a:t>851</a:t>
                      </a:r>
                    </a:p>
                  </a:txBody>
                  <a:tcPr marL="5966" marR="5966" marT="596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DEEF"/>
                    </a:solidFill>
                  </a:tcPr>
                </a:tc>
                <a:tc>
                  <a:txBody>
                    <a:bodyPr/>
                    <a:lstStyle/>
                    <a:p>
                      <a:pPr algn="r" rtl="0" fontAlgn="ctr"/>
                      <a:r>
                        <a:rPr lang="en-GB" sz="1500" b="0" i="0" u="none" strike="noStrike" dirty="0">
                          <a:solidFill>
                            <a:srgbClr val="767171"/>
                          </a:solidFill>
                          <a:effectLst/>
                          <a:latin typeface="Calibri" panose="020F0502020204030204" pitchFamily="34" charset="0"/>
                        </a:rPr>
                        <a:t>26,872</a:t>
                      </a:r>
                    </a:p>
                  </a:txBody>
                  <a:tcPr marL="5966" marR="5966" marT="596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FF7"/>
                    </a:solidFill>
                  </a:tcPr>
                </a:tc>
                <a:tc>
                  <a:txBody>
                    <a:bodyPr/>
                    <a:lstStyle/>
                    <a:p>
                      <a:pPr algn="r" rtl="0" fontAlgn="ctr"/>
                      <a:r>
                        <a:rPr lang="en-GB" sz="1500" b="0" i="0" u="none" strike="noStrike">
                          <a:solidFill>
                            <a:srgbClr val="767171"/>
                          </a:solidFill>
                          <a:effectLst/>
                          <a:latin typeface="Calibri" panose="020F0502020204030204" pitchFamily="34" charset="0"/>
                        </a:rPr>
                        <a:t>87,852</a:t>
                      </a:r>
                    </a:p>
                  </a:txBody>
                  <a:tcPr marL="5966" marR="5966" marT="596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DEEF"/>
                    </a:solidFill>
                  </a:tcPr>
                </a:tc>
                <a:tc>
                  <a:txBody>
                    <a:bodyPr/>
                    <a:lstStyle/>
                    <a:p>
                      <a:pPr algn="r" rtl="0" fontAlgn="ctr"/>
                      <a:r>
                        <a:rPr lang="en-GB" sz="1500" b="0" i="0" u="none" strike="noStrike">
                          <a:solidFill>
                            <a:srgbClr val="767171"/>
                          </a:solidFill>
                          <a:effectLst/>
                          <a:latin typeface="Calibri" panose="020F0502020204030204" pitchFamily="34" charset="0"/>
                        </a:rPr>
                        <a:t>31,928</a:t>
                      </a:r>
                    </a:p>
                  </a:txBody>
                  <a:tcPr marL="5966" marR="5966" marT="596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FF7"/>
                    </a:solidFill>
                  </a:tcPr>
                </a:tc>
                <a:extLst>
                  <a:ext uri="{0D108BD9-81ED-4DB2-BD59-A6C34878D82A}">
                    <a16:rowId xmlns:a16="http://schemas.microsoft.com/office/drawing/2014/main" val="1388682310"/>
                  </a:ext>
                </a:extLst>
              </a:tr>
              <a:tr h="353990">
                <a:tc>
                  <a:txBody>
                    <a:bodyPr/>
                    <a:lstStyle/>
                    <a:p>
                      <a:pPr algn="l" rtl="0" fontAlgn="ctr"/>
                      <a:r>
                        <a:rPr lang="en-GB" sz="1500" b="1" i="0" u="none" strike="noStrike">
                          <a:solidFill>
                            <a:srgbClr val="FFFFFF"/>
                          </a:solidFill>
                          <a:effectLst/>
                          <a:latin typeface="Calibri" panose="020F0502020204030204" pitchFamily="34" charset="0"/>
                        </a:rPr>
                        <a:t>Morriston </a:t>
                      </a:r>
                    </a:p>
                  </a:txBody>
                  <a:tcPr marL="5966" marR="5966" marT="596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5B9BD5"/>
                    </a:solidFill>
                  </a:tcPr>
                </a:tc>
                <a:tc>
                  <a:txBody>
                    <a:bodyPr/>
                    <a:lstStyle/>
                    <a:p>
                      <a:pPr algn="r" rtl="0" fontAlgn="ctr"/>
                      <a:r>
                        <a:rPr lang="en-GB" sz="1500" b="0" i="0" u="none" strike="noStrike">
                          <a:solidFill>
                            <a:srgbClr val="767171"/>
                          </a:solidFill>
                          <a:effectLst/>
                          <a:latin typeface="Calibri" panose="020F0502020204030204" pitchFamily="34" charset="0"/>
                        </a:rPr>
                        <a:t>40,056</a:t>
                      </a:r>
                    </a:p>
                  </a:txBody>
                  <a:tcPr marL="5966" marR="5966" marT="596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DEEF"/>
                    </a:solidFill>
                  </a:tcPr>
                </a:tc>
                <a:tc>
                  <a:txBody>
                    <a:bodyPr/>
                    <a:lstStyle/>
                    <a:p>
                      <a:pPr algn="r" rtl="0" fontAlgn="ctr"/>
                      <a:r>
                        <a:rPr lang="en-GB" sz="1500" b="0" i="0" u="none" strike="noStrike">
                          <a:solidFill>
                            <a:srgbClr val="767171"/>
                          </a:solidFill>
                          <a:effectLst/>
                          <a:latin typeface="Calibri" panose="020F0502020204030204" pitchFamily="34" charset="0"/>
                        </a:rPr>
                        <a:t>19,074</a:t>
                      </a:r>
                    </a:p>
                  </a:txBody>
                  <a:tcPr marL="5966" marR="5966" marT="596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FF7"/>
                    </a:solidFill>
                  </a:tcPr>
                </a:tc>
                <a:tc>
                  <a:txBody>
                    <a:bodyPr/>
                    <a:lstStyle/>
                    <a:p>
                      <a:pPr algn="r" rtl="0" fontAlgn="ctr"/>
                      <a:r>
                        <a:rPr lang="en-GB" sz="1500" b="0" i="0" u="none" strike="noStrike">
                          <a:solidFill>
                            <a:srgbClr val="767171"/>
                          </a:solidFill>
                          <a:effectLst/>
                          <a:latin typeface="Calibri" panose="020F0502020204030204" pitchFamily="34" charset="0"/>
                        </a:rPr>
                        <a:t>20,234</a:t>
                      </a:r>
                    </a:p>
                  </a:txBody>
                  <a:tcPr marL="5966" marR="5966" marT="596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DEEF"/>
                    </a:solidFill>
                  </a:tcPr>
                </a:tc>
                <a:tc>
                  <a:txBody>
                    <a:bodyPr/>
                    <a:lstStyle/>
                    <a:p>
                      <a:pPr algn="r" rtl="0" fontAlgn="ctr"/>
                      <a:r>
                        <a:rPr lang="en-GB" sz="1500" b="0" i="0" u="none" strike="noStrike">
                          <a:solidFill>
                            <a:srgbClr val="767171"/>
                          </a:solidFill>
                          <a:effectLst/>
                          <a:latin typeface="Calibri" panose="020F0502020204030204" pitchFamily="34" charset="0"/>
                        </a:rPr>
                        <a:t>81,221</a:t>
                      </a:r>
                    </a:p>
                  </a:txBody>
                  <a:tcPr marL="5966" marR="5966" marT="596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FF7"/>
                    </a:solidFill>
                  </a:tcPr>
                </a:tc>
                <a:extLst>
                  <a:ext uri="{0D108BD9-81ED-4DB2-BD59-A6C34878D82A}">
                    <a16:rowId xmlns:a16="http://schemas.microsoft.com/office/drawing/2014/main" val="160997950"/>
                  </a:ext>
                </a:extLst>
              </a:tr>
              <a:tr h="353990">
                <a:tc>
                  <a:txBody>
                    <a:bodyPr/>
                    <a:lstStyle/>
                    <a:p>
                      <a:pPr algn="l" rtl="0" fontAlgn="ctr"/>
                      <a:r>
                        <a:rPr lang="en-GB" sz="1500" b="1" i="0" u="none" strike="noStrike">
                          <a:solidFill>
                            <a:srgbClr val="FFFFFF"/>
                          </a:solidFill>
                          <a:effectLst/>
                          <a:latin typeface="Calibri" panose="020F0502020204030204" pitchFamily="34" charset="0"/>
                        </a:rPr>
                        <a:t>Neath Port Talbot &amp; Singleton</a:t>
                      </a:r>
                    </a:p>
                  </a:txBody>
                  <a:tcPr marL="5966" marR="5966" marT="596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5B9BD5"/>
                    </a:solidFill>
                  </a:tcPr>
                </a:tc>
                <a:tc>
                  <a:txBody>
                    <a:bodyPr/>
                    <a:lstStyle/>
                    <a:p>
                      <a:pPr algn="r" rtl="0" fontAlgn="ctr"/>
                      <a:r>
                        <a:rPr lang="en-GB" sz="1500" b="0" i="0" u="none" strike="noStrike">
                          <a:solidFill>
                            <a:srgbClr val="767171"/>
                          </a:solidFill>
                          <a:effectLst/>
                          <a:latin typeface="Calibri" panose="020F0502020204030204" pitchFamily="34" charset="0"/>
                        </a:rPr>
                        <a:t>34,003</a:t>
                      </a:r>
                    </a:p>
                  </a:txBody>
                  <a:tcPr marL="5966" marR="5966" marT="596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DEEF"/>
                    </a:solidFill>
                  </a:tcPr>
                </a:tc>
                <a:tc>
                  <a:txBody>
                    <a:bodyPr/>
                    <a:lstStyle/>
                    <a:p>
                      <a:pPr algn="r" rtl="0" fontAlgn="ctr"/>
                      <a:r>
                        <a:rPr lang="en-GB" sz="1500" b="0" i="0" u="none" strike="noStrike" dirty="0">
                          <a:solidFill>
                            <a:srgbClr val="767171"/>
                          </a:solidFill>
                          <a:effectLst/>
                          <a:latin typeface="Calibri" panose="020F0502020204030204" pitchFamily="34" charset="0"/>
                        </a:rPr>
                        <a:t>71,927</a:t>
                      </a:r>
                    </a:p>
                  </a:txBody>
                  <a:tcPr marL="5966" marR="5966" marT="596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FF7"/>
                    </a:solidFill>
                  </a:tcPr>
                </a:tc>
                <a:tc>
                  <a:txBody>
                    <a:bodyPr/>
                    <a:lstStyle/>
                    <a:p>
                      <a:pPr algn="r" rtl="0" fontAlgn="ctr"/>
                      <a:r>
                        <a:rPr lang="en-GB" sz="1500" b="0" i="0" u="none" strike="noStrike">
                          <a:solidFill>
                            <a:srgbClr val="767171"/>
                          </a:solidFill>
                          <a:effectLst/>
                          <a:latin typeface="Calibri" panose="020F0502020204030204" pitchFamily="34" charset="0"/>
                        </a:rPr>
                        <a:t>40,086</a:t>
                      </a:r>
                    </a:p>
                  </a:txBody>
                  <a:tcPr marL="5966" marR="5966" marT="596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DEEF"/>
                    </a:solidFill>
                  </a:tcPr>
                </a:tc>
                <a:tc>
                  <a:txBody>
                    <a:bodyPr/>
                    <a:lstStyle/>
                    <a:p>
                      <a:pPr algn="r" rtl="0" fontAlgn="ctr"/>
                      <a:r>
                        <a:rPr lang="en-GB" sz="1500" b="0" i="0" u="none" strike="noStrike">
                          <a:solidFill>
                            <a:srgbClr val="767171"/>
                          </a:solidFill>
                          <a:effectLst/>
                          <a:latin typeface="Calibri" panose="020F0502020204030204" pitchFamily="34" charset="0"/>
                        </a:rPr>
                        <a:t>25,827</a:t>
                      </a:r>
                    </a:p>
                  </a:txBody>
                  <a:tcPr marL="5966" marR="5966" marT="596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FF7"/>
                    </a:solidFill>
                  </a:tcPr>
                </a:tc>
                <a:extLst>
                  <a:ext uri="{0D108BD9-81ED-4DB2-BD59-A6C34878D82A}">
                    <a16:rowId xmlns:a16="http://schemas.microsoft.com/office/drawing/2014/main" val="1770475221"/>
                  </a:ext>
                </a:extLst>
              </a:tr>
              <a:tr h="353990">
                <a:tc>
                  <a:txBody>
                    <a:bodyPr/>
                    <a:lstStyle/>
                    <a:p>
                      <a:pPr algn="l" rtl="0" fontAlgn="ctr"/>
                      <a:r>
                        <a:rPr lang="en-GB" sz="1500" b="1" i="0" u="none" strike="noStrike">
                          <a:solidFill>
                            <a:srgbClr val="FFFFFF"/>
                          </a:solidFill>
                          <a:effectLst/>
                          <a:latin typeface="Calibri" panose="020F0502020204030204" pitchFamily="34" charset="0"/>
                        </a:rPr>
                        <a:t>Primary Care &amp; Community Services</a:t>
                      </a:r>
                    </a:p>
                  </a:txBody>
                  <a:tcPr marL="5966" marR="5966" marT="596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5B9BD5"/>
                    </a:solidFill>
                  </a:tcPr>
                </a:tc>
                <a:tc>
                  <a:txBody>
                    <a:bodyPr/>
                    <a:lstStyle/>
                    <a:p>
                      <a:pPr algn="r" rtl="0" fontAlgn="ctr"/>
                      <a:r>
                        <a:rPr lang="en-GB" sz="1500" b="0" i="0" u="none" strike="noStrike">
                          <a:solidFill>
                            <a:srgbClr val="767171"/>
                          </a:solidFill>
                          <a:effectLst/>
                          <a:latin typeface="Calibri" panose="020F0502020204030204" pitchFamily="34" charset="0"/>
                        </a:rPr>
                        <a:t>5,633</a:t>
                      </a:r>
                    </a:p>
                  </a:txBody>
                  <a:tcPr marL="5966" marR="5966" marT="596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DEEF"/>
                    </a:solidFill>
                  </a:tcPr>
                </a:tc>
                <a:tc>
                  <a:txBody>
                    <a:bodyPr/>
                    <a:lstStyle/>
                    <a:p>
                      <a:pPr algn="r" rtl="0" fontAlgn="ctr"/>
                      <a:r>
                        <a:rPr lang="en-GB" sz="1500" b="0" i="0" u="none" strike="noStrike">
                          <a:solidFill>
                            <a:srgbClr val="767171"/>
                          </a:solidFill>
                          <a:effectLst/>
                          <a:latin typeface="Calibri" panose="020F0502020204030204" pitchFamily="34" charset="0"/>
                        </a:rPr>
                        <a:t>29,563</a:t>
                      </a:r>
                    </a:p>
                  </a:txBody>
                  <a:tcPr marL="5966" marR="5966" marT="596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FF7"/>
                    </a:solidFill>
                  </a:tcPr>
                </a:tc>
                <a:tc>
                  <a:txBody>
                    <a:bodyPr/>
                    <a:lstStyle/>
                    <a:p>
                      <a:pPr algn="r" rtl="0" fontAlgn="ctr"/>
                      <a:r>
                        <a:rPr lang="en-GB" sz="1500" b="0" i="0" u="none" strike="noStrike">
                          <a:solidFill>
                            <a:srgbClr val="767171"/>
                          </a:solidFill>
                          <a:effectLst/>
                          <a:latin typeface="Calibri" panose="020F0502020204030204" pitchFamily="34" charset="0"/>
                        </a:rPr>
                        <a:t>3,984</a:t>
                      </a:r>
                    </a:p>
                  </a:txBody>
                  <a:tcPr marL="5966" marR="5966" marT="596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DEEF"/>
                    </a:solidFill>
                  </a:tcPr>
                </a:tc>
                <a:tc>
                  <a:txBody>
                    <a:bodyPr/>
                    <a:lstStyle/>
                    <a:p>
                      <a:pPr algn="r" rtl="0" fontAlgn="ctr"/>
                      <a:r>
                        <a:rPr lang="en-GB" sz="1500" b="0" i="0" u="none" strike="noStrike">
                          <a:solidFill>
                            <a:srgbClr val="767171"/>
                          </a:solidFill>
                          <a:effectLst/>
                          <a:latin typeface="Calibri" panose="020F0502020204030204" pitchFamily="34" charset="0"/>
                        </a:rPr>
                        <a:t>3,829</a:t>
                      </a:r>
                    </a:p>
                  </a:txBody>
                  <a:tcPr marL="5966" marR="5966" marT="596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FF7"/>
                    </a:solidFill>
                  </a:tcPr>
                </a:tc>
                <a:extLst>
                  <a:ext uri="{0D108BD9-81ED-4DB2-BD59-A6C34878D82A}">
                    <a16:rowId xmlns:a16="http://schemas.microsoft.com/office/drawing/2014/main" val="940002959"/>
                  </a:ext>
                </a:extLst>
              </a:tr>
              <a:tr h="353990">
                <a:tc>
                  <a:txBody>
                    <a:bodyPr/>
                    <a:lstStyle/>
                    <a:p>
                      <a:pPr algn="l" rtl="0" fontAlgn="ctr"/>
                      <a:r>
                        <a:rPr lang="en-GB" sz="1500" b="1" i="0" u="none" strike="noStrike">
                          <a:solidFill>
                            <a:srgbClr val="FFFFFF"/>
                          </a:solidFill>
                          <a:effectLst/>
                          <a:latin typeface="Calibri" panose="020F0502020204030204" pitchFamily="34" charset="0"/>
                        </a:rPr>
                        <a:t>Mental Health &amp; LD </a:t>
                      </a:r>
                    </a:p>
                  </a:txBody>
                  <a:tcPr marL="5966" marR="5966" marT="596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5B9BD5"/>
                    </a:solidFill>
                  </a:tcPr>
                </a:tc>
                <a:tc>
                  <a:txBody>
                    <a:bodyPr/>
                    <a:lstStyle/>
                    <a:p>
                      <a:pPr algn="r" rtl="0" fontAlgn="ctr"/>
                      <a:r>
                        <a:rPr lang="en-GB" sz="1500" b="0" i="0" u="none" strike="noStrike">
                          <a:solidFill>
                            <a:srgbClr val="767171"/>
                          </a:solidFill>
                          <a:effectLst/>
                          <a:latin typeface="Calibri" panose="020F0502020204030204" pitchFamily="34" charset="0"/>
                        </a:rPr>
                        <a:t>(156)</a:t>
                      </a:r>
                    </a:p>
                  </a:txBody>
                  <a:tcPr marL="5966" marR="5966" marT="596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2DEEF"/>
                    </a:solidFill>
                  </a:tcPr>
                </a:tc>
                <a:tc>
                  <a:txBody>
                    <a:bodyPr/>
                    <a:lstStyle/>
                    <a:p>
                      <a:pPr algn="r" rtl="0" fontAlgn="ctr"/>
                      <a:r>
                        <a:rPr lang="en-GB" sz="1500" b="0" i="0" u="none" strike="noStrike">
                          <a:solidFill>
                            <a:srgbClr val="767171"/>
                          </a:solidFill>
                          <a:effectLst/>
                          <a:latin typeface="Calibri" panose="020F0502020204030204" pitchFamily="34" charset="0"/>
                        </a:rPr>
                        <a:t>1,060</a:t>
                      </a:r>
                    </a:p>
                  </a:txBody>
                  <a:tcPr marL="5966" marR="5966" marT="596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EAEFF7"/>
                    </a:solidFill>
                  </a:tcPr>
                </a:tc>
                <a:tc>
                  <a:txBody>
                    <a:bodyPr/>
                    <a:lstStyle/>
                    <a:p>
                      <a:pPr algn="r" rtl="0" fontAlgn="ctr"/>
                      <a:r>
                        <a:rPr lang="en-GB" sz="1500" b="0" i="0" u="none" strike="noStrike">
                          <a:solidFill>
                            <a:srgbClr val="767171"/>
                          </a:solidFill>
                          <a:effectLst/>
                          <a:latin typeface="Calibri" panose="020F0502020204030204" pitchFamily="34" charset="0"/>
                        </a:rPr>
                        <a:t>1,361</a:t>
                      </a:r>
                    </a:p>
                  </a:txBody>
                  <a:tcPr marL="5966" marR="5966" marT="596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2DEEF"/>
                    </a:solidFill>
                  </a:tcPr>
                </a:tc>
                <a:tc>
                  <a:txBody>
                    <a:bodyPr/>
                    <a:lstStyle/>
                    <a:p>
                      <a:pPr algn="r" rtl="0" fontAlgn="ctr"/>
                      <a:r>
                        <a:rPr lang="en-GB" sz="1500" b="0" i="0" u="none" strike="noStrike">
                          <a:solidFill>
                            <a:srgbClr val="767171"/>
                          </a:solidFill>
                          <a:effectLst/>
                          <a:latin typeface="Calibri" panose="020F0502020204030204" pitchFamily="34" charset="0"/>
                        </a:rPr>
                        <a:t>1,231</a:t>
                      </a:r>
                    </a:p>
                  </a:txBody>
                  <a:tcPr marL="5966" marR="5966" marT="596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EAEFF7"/>
                    </a:solidFill>
                  </a:tcPr>
                </a:tc>
                <a:extLst>
                  <a:ext uri="{0D108BD9-81ED-4DB2-BD59-A6C34878D82A}">
                    <a16:rowId xmlns:a16="http://schemas.microsoft.com/office/drawing/2014/main" val="4037077446"/>
                  </a:ext>
                </a:extLst>
              </a:tr>
              <a:tr h="362223">
                <a:tc>
                  <a:txBody>
                    <a:bodyPr/>
                    <a:lstStyle/>
                    <a:p>
                      <a:pPr algn="l" rtl="0" fontAlgn="ctr"/>
                      <a:r>
                        <a:rPr lang="en-GB" sz="1500" b="1" i="0" u="none" strike="noStrike">
                          <a:solidFill>
                            <a:srgbClr val="FFFFFF"/>
                          </a:solidFill>
                          <a:effectLst/>
                          <a:latin typeface="Calibri" panose="020F0502020204030204" pitchFamily="34" charset="0"/>
                        </a:rPr>
                        <a:t>Total</a:t>
                      </a:r>
                    </a:p>
                  </a:txBody>
                  <a:tcPr marL="5966" marR="5966" marT="596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5B9BD5"/>
                    </a:solidFill>
                  </a:tcPr>
                </a:tc>
                <a:tc>
                  <a:txBody>
                    <a:bodyPr/>
                    <a:lstStyle/>
                    <a:p>
                      <a:pPr algn="r" rtl="0" fontAlgn="b"/>
                      <a:r>
                        <a:rPr lang="en-GB" sz="1500" b="1" i="0" u="none" strike="noStrike">
                          <a:solidFill>
                            <a:srgbClr val="FFFFFF"/>
                          </a:solidFill>
                          <a:effectLst/>
                          <a:latin typeface="Calibri" panose="020F0502020204030204" pitchFamily="34" charset="0"/>
                        </a:rPr>
                        <a:t>80,388</a:t>
                      </a:r>
                    </a:p>
                  </a:txBody>
                  <a:tcPr marL="5966" marR="5966" marT="596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5B9BD5"/>
                    </a:solidFill>
                  </a:tcPr>
                </a:tc>
                <a:tc>
                  <a:txBody>
                    <a:bodyPr/>
                    <a:lstStyle/>
                    <a:p>
                      <a:pPr algn="r" rtl="0" fontAlgn="b"/>
                      <a:r>
                        <a:rPr lang="en-GB" sz="1500" b="1" i="0" u="none" strike="noStrike" dirty="0">
                          <a:solidFill>
                            <a:srgbClr val="FFFFFF"/>
                          </a:solidFill>
                          <a:effectLst/>
                          <a:latin typeface="Calibri" panose="020F0502020204030204" pitchFamily="34" charset="0"/>
                        </a:rPr>
                        <a:t>148,496</a:t>
                      </a:r>
                    </a:p>
                  </a:txBody>
                  <a:tcPr marL="5966" marR="5966" marT="596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5B9BD5"/>
                    </a:solidFill>
                  </a:tcPr>
                </a:tc>
                <a:tc>
                  <a:txBody>
                    <a:bodyPr/>
                    <a:lstStyle/>
                    <a:p>
                      <a:pPr algn="r" rtl="0" fontAlgn="b"/>
                      <a:r>
                        <a:rPr lang="en-GB" sz="1500" b="1" i="0" u="none" strike="noStrike">
                          <a:solidFill>
                            <a:srgbClr val="FFFFFF"/>
                          </a:solidFill>
                          <a:effectLst/>
                          <a:latin typeface="Calibri" panose="020F0502020204030204" pitchFamily="34" charset="0"/>
                        </a:rPr>
                        <a:t>153,517</a:t>
                      </a:r>
                    </a:p>
                  </a:txBody>
                  <a:tcPr marL="5966" marR="5966" marT="596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5B9BD5"/>
                    </a:solidFill>
                  </a:tcPr>
                </a:tc>
                <a:tc>
                  <a:txBody>
                    <a:bodyPr/>
                    <a:lstStyle/>
                    <a:p>
                      <a:pPr algn="r" rtl="0" fontAlgn="b"/>
                      <a:r>
                        <a:rPr lang="en-GB" sz="1500" b="1" i="0" u="none" strike="noStrike" dirty="0">
                          <a:solidFill>
                            <a:srgbClr val="FFFFFF"/>
                          </a:solidFill>
                          <a:effectLst/>
                          <a:latin typeface="Calibri" panose="020F0502020204030204" pitchFamily="34" charset="0"/>
                        </a:rPr>
                        <a:t>144,036</a:t>
                      </a:r>
                    </a:p>
                  </a:txBody>
                  <a:tcPr marL="5966" marR="5966" marT="5966"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5B9BD5"/>
                    </a:solidFill>
                  </a:tcPr>
                </a:tc>
                <a:extLst>
                  <a:ext uri="{0D108BD9-81ED-4DB2-BD59-A6C34878D82A}">
                    <a16:rowId xmlns:a16="http://schemas.microsoft.com/office/drawing/2014/main" val="937944035"/>
                  </a:ext>
                </a:extLst>
              </a:tr>
            </a:tbl>
          </a:graphicData>
        </a:graphic>
      </p:graphicFrame>
    </p:spTree>
    <p:extLst>
      <p:ext uri="{BB962C8B-B14F-4D97-AF65-F5344CB8AC3E}">
        <p14:creationId xmlns:p14="http://schemas.microsoft.com/office/powerpoint/2010/main" val="41825467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Rounded Rectangle 53"/>
          <p:cNvSpPr/>
          <p:nvPr/>
        </p:nvSpPr>
        <p:spPr>
          <a:xfrm>
            <a:off x="518106" y="543720"/>
            <a:ext cx="8964996" cy="5526316"/>
          </a:xfrm>
          <a:prstGeom prst="roundRect">
            <a:avLst/>
          </a:prstGeom>
          <a:noFill/>
          <a:ln>
            <a:solidFill>
              <a:srgbClr val="2D599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defTabSz="914400" fontAlgn="base">
              <a:spcBef>
                <a:spcPct val="0"/>
              </a:spcBef>
              <a:spcAft>
                <a:spcPct val="0"/>
              </a:spcAft>
              <a:defRPr/>
            </a:pPr>
            <a:endParaRPr lang="en-GB" sz="1600">
              <a:solidFill>
                <a:prstClr val="black"/>
              </a:solidFill>
              <a:latin typeface="Calibri" pitchFamily="34" charset="0"/>
            </a:endParaRPr>
          </a:p>
        </p:txBody>
      </p:sp>
      <p:grpSp>
        <p:nvGrpSpPr>
          <p:cNvPr id="10" name="Group 9"/>
          <p:cNvGrpSpPr/>
          <p:nvPr/>
        </p:nvGrpSpPr>
        <p:grpSpPr>
          <a:xfrm>
            <a:off x="0" y="1"/>
            <a:ext cx="9906000" cy="404663"/>
            <a:chOff x="0" y="1"/>
            <a:chExt cx="9906000" cy="404663"/>
          </a:xfrm>
        </p:grpSpPr>
        <p:sp>
          <p:nvSpPr>
            <p:cNvPr id="11" name="Subtitle 2"/>
            <p:cNvSpPr txBox="1">
              <a:spLocks/>
            </p:cNvSpPr>
            <p:nvPr/>
          </p:nvSpPr>
          <p:spPr>
            <a:xfrm>
              <a:off x="0" y="1"/>
              <a:ext cx="9906000" cy="404663"/>
            </a:xfrm>
            <a:prstGeom prst="rect">
              <a:avLst/>
            </a:prstGeom>
            <a:gradFill>
              <a:gsLst>
                <a:gs pos="0">
                  <a:srgbClr val="2D5991"/>
                </a:gs>
                <a:gs pos="74000">
                  <a:srgbClr val="2D5991"/>
                </a:gs>
                <a:gs pos="100000">
                  <a:srgbClr val="CFAC87"/>
                </a:gs>
              </a:gsLst>
              <a:lin ang="0" scaled="1"/>
            </a:gradFill>
          </p:spPr>
          <p:txBody>
            <a:bodyPr vert="horz" lIns="74295" tIns="37148" rIns="74295" bIns="37148"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cap="small" spc="244">
                  <a:solidFill>
                    <a:schemeClr val="bg1"/>
                  </a:solidFill>
                  <a:latin typeface="Verdana" panose="020B0604030504040204" pitchFamily="34" charset="0"/>
                  <a:ea typeface="Verdana" panose="020B0604030504040204" pitchFamily="34" charset="0"/>
                  <a:cs typeface="Verdana" panose="020B0604030504040204" pitchFamily="34" charset="0"/>
                </a:rPr>
                <a:t>TOP 10 FUNDS BY VALUE</a:t>
              </a:r>
            </a:p>
          </p:txBody>
        </p:sp>
        <p:sp>
          <p:nvSpPr>
            <p:cNvPr id="12" name="TextBox 22"/>
            <p:cNvSpPr txBox="1">
              <a:spLocks noChangeArrowheads="1"/>
            </p:cNvSpPr>
            <p:nvPr/>
          </p:nvSpPr>
          <p:spPr bwMode="auto">
            <a:xfrm>
              <a:off x="9110381" y="94156"/>
              <a:ext cx="74544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GB" altLang="en-US" sz="800" i="1" cap="small">
                  <a:latin typeface="Verdana" panose="020B0604030504040204" pitchFamily="34" charset="0"/>
                  <a:ea typeface="Verdana" panose="020B0604030504040204" pitchFamily="34" charset="0"/>
                  <a:cs typeface="Verdana" panose="020B0604030504040204" pitchFamily="34" charset="0"/>
                </a:rPr>
                <a:t>Page 7</a:t>
              </a:r>
            </a:p>
          </p:txBody>
        </p:sp>
      </p:grpSp>
      <p:pic>
        <p:nvPicPr>
          <p:cNvPr id="4" name="Picture 3"/>
          <p:cNvPicPr>
            <a:picLocks noChangeAspect="1"/>
          </p:cNvPicPr>
          <p:nvPr/>
        </p:nvPicPr>
        <p:blipFill>
          <a:blip r:embed="rId2"/>
          <a:stretch>
            <a:fillRect/>
          </a:stretch>
        </p:blipFill>
        <p:spPr>
          <a:xfrm>
            <a:off x="56456" y="6288020"/>
            <a:ext cx="1733639" cy="501788"/>
          </a:xfrm>
          <a:prstGeom prst="rect">
            <a:avLst/>
          </a:prstGeom>
        </p:spPr>
      </p:pic>
      <p:pic>
        <p:nvPicPr>
          <p:cNvPr id="13" name="Picture 12"/>
          <p:cNvPicPr>
            <a:picLocks noChangeAspect="1"/>
          </p:cNvPicPr>
          <p:nvPr/>
        </p:nvPicPr>
        <p:blipFill>
          <a:blip r:embed="rId3"/>
          <a:stretch>
            <a:fillRect/>
          </a:stretch>
        </p:blipFill>
        <p:spPr>
          <a:xfrm>
            <a:off x="8906552" y="6070036"/>
            <a:ext cx="999448" cy="755680"/>
          </a:xfrm>
          <a:prstGeom prst="rect">
            <a:avLst/>
          </a:prstGeom>
        </p:spPr>
      </p:pic>
      <p:graphicFrame>
        <p:nvGraphicFramePr>
          <p:cNvPr id="9" name="Chart 8">
            <a:extLst>
              <a:ext uri="{FF2B5EF4-FFF2-40B4-BE49-F238E27FC236}">
                <a16:creationId xmlns:a16="http://schemas.microsoft.com/office/drawing/2014/main" id="{00000000-0008-0000-0000-000002000000}"/>
              </a:ext>
            </a:extLst>
          </p:cNvPr>
          <p:cNvGraphicFramePr>
            <a:graphicFrameLocks/>
          </p:cNvGraphicFramePr>
          <p:nvPr>
            <p:extLst>
              <p:ext uri="{D42A27DB-BD31-4B8C-83A1-F6EECF244321}">
                <p14:modId xmlns:p14="http://schemas.microsoft.com/office/powerpoint/2010/main" val="515982263"/>
              </p:ext>
            </p:extLst>
          </p:nvPr>
        </p:nvGraphicFramePr>
        <p:xfrm>
          <a:off x="1136878" y="1461356"/>
          <a:ext cx="7552385" cy="4578588"/>
        </p:xfrm>
        <a:graphic>
          <a:graphicData uri="http://schemas.openxmlformats.org/drawingml/2006/chart">
            <c:chart xmlns:c="http://schemas.openxmlformats.org/drawingml/2006/chart" xmlns:r="http://schemas.openxmlformats.org/officeDocument/2006/relationships" r:id="rId4"/>
          </a:graphicData>
        </a:graphic>
      </p:graphicFrame>
      <p:sp>
        <p:nvSpPr>
          <p:cNvPr id="3" name="Rectangle 2"/>
          <p:cNvSpPr/>
          <p:nvPr/>
        </p:nvSpPr>
        <p:spPr>
          <a:xfrm>
            <a:off x="2428241" y="751840"/>
            <a:ext cx="4969660" cy="369332"/>
          </a:xfrm>
          <a:prstGeom prst="rect">
            <a:avLst/>
          </a:prstGeom>
        </p:spPr>
        <p:txBody>
          <a:bodyPr wrap="square">
            <a:spAutoFit/>
          </a:bodyPr>
          <a:lstStyle/>
          <a:p>
            <a:r>
              <a:rPr lang="en-GB" dirty="0">
                <a:solidFill>
                  <a:srgbClr val="000000"/>
                </a:solidFill>
                <a:latin typeface="Calibri" panose="020F0502020204030204" pitchFamily="34" charset="0"/>
              </a:rPr>
              <a:t>Top 10 Funds by Value (excludes Core Costs Fund)</a:t>
            </a:r>
            <a:r>
              <a:rPr lang="en-GB" dirty="0"/>
              <a:t> </a:t>
            </a:r>
          </a:p>
        </p:txBody>
      </p:sp>
    </p:spTree>
    <p:extLst>
      <p:ext uri="{BB962C8B-B14F-4D97-AF65-F5344CB8AC3E}">
        <p14:creationId xmlns:p14="http://schemas.microsoft.com/office/powerpoint/2010/main" val="10037649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13978" y="-20204"/>
            <a:ext cx="9892022" cy="404663"/>
            <a:chOff x="0" y="1"/>
            <a:chExt cx="9906000" cy="404663"/>
          </a:xfrm>
        </p:grpSpPr>
        <p:sp>
          <p:nvSpPr>
            <p:cNvPr id="11" name="Subtitle 2"/>
            <p:cNvSpPr txBox="1">
              <a:spLocks/>
            </p:cNvSpPr>
            <p:nvPr/>
          </p:nvSpPr>
          <p:spPr>
            <a:xfrm>
              <a:off x="0" y="1"/>
              <a:ext cx="9906000" cy="404663"/>
            </a:xfrm>
            <a:prstGeom prst="rect">
              <a:avLst/>
            </a:prstGeom>
            <a:gradFill>
              <a:gsLst>
                <a:gs pos="0">
                  <a:srgbClr val="2D5991"/>
                </a:gs>
                <a:gs pos="74000">
                  <a:srgbClr val="2D5991"/>
                </a:gs>
                <a:gs pos="100000">
                  <a:srgbClr val="CFAC87"/>
                </a:gs>
              </a:gsLst>
              <a:lin ang="0" scaled="1"/>
            </a:gradFill>
          </p:spPr>
          <p:txBody>
            <a:bodyPr vert="horz" lIns="74295" tIns="37148" rIns="74295" bIns="37148"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cap="small" spc="244" dirty="0">
                  <a:solidFill>
                    <a:schemeClr val="bg1"/>
                  </a:solidFill>
                  <a:latin typeface="Verdana" panose="020B0604030504040204" pitchFamily="34" charset="0"/>
                  <a:ea typeface="Verdana" panose="020B0604030504040204" pitchFamily="34" charset="0"/>
                  <a:cs typeface="Verdana" panose="020B0604030504040204" pitchFamily="34" charset="0"/>
                </a:rPr>
                <a:t>TOP 10 FUNDS BY DONATIONS</a:t>
              </a:r>
            </a:p>
          </p:txBody>
        </p:sp>
        <p:sp>
          <p:nvSpPr>
            <p:cNvPr id="12" name="TextBox 22"/>
            <p:cNvSpPr txBox="1">
              <a:spLocks noChangeArrowheads="1"/>
            </p:cNvSpPr>
            <p:nvPr/>
          </p:nvSpPr>
          <p:spPr bwMode="auto">
            <a:xfrm>
              <a:off x="9110381" y="94156"/>
              <a:ext cx="74544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GB" altLang="en-US" sz="800" i="1" cap="small">
                  <a:latin typeface="Verdana" panose="020B0604030504040204" pitchFamily="34" charset="0"/>
                  <a:ea typeface="Verdana" panose="020B0604030504040204" pitchFamily="34" charset="0"/>
                  <a:cs typeface="Verdana" panose="020B0604030504040204" pitchFamily="34" charset="0"/>
                </a:rPr>
                <a:t>Page 8</a:t>
              </a:r>
            </a:p>
          </p:txBody>
        </p:sp>
      </p:grpSp>
      <p:sp>
        <p:nvSpPr>
          <p:cNvPr id="7" name="Rounded Rectangle 6"/>
          <p:cNvSpPr/>
          <p:nvPr/>
        </p:nvSpPr>
        <p:spPr>
          <a:xfrm>
            <a:off x="169039" y="793448"/>
            <a:ext cx="9281325" cy="4291736"/>
          </a:xfrm>
          <a:prstGeom prst="roundRect">
            <a:avLst/>
          </a:prstGeom>
          <a:noFill/>
          <a:ln>
            <a:solidFill>
              <a:srgbClr val="2D599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GB" sz="1600" b="1">
              <a:solidFill>
                <a:schemeClr val="tx1"/>
              </a:solidFill>
            </a:endParaRPr>
          </a:p>
        </p:txBody>
      </p:sp>
      <p:sp>
        <p:nvSpPr>
          <p:cNvPr id="5" name="Rounded Rectangle 4"/>
          <p:cNvSpPr/>
          <p:nvPr/>
        </p:nvSpPr>
        <p:spPr>
          <a:xfrm>
            <a:off x="1065284" y="5348681"/>
            <a:ext cx="7488832" cy="789803"/>
          </a:xfrm>
          <a:prstGeom prst="roundRect">
            <a:avLst/>
          </a:prstGeom>
          <a:ln>
            <a:solidFill>
              <a:schemeClr val="accent5">
                <a:lumMod val="50000"/>
              </a:schemeClr>
            </a:solidFill>
          </a:ln>
        </p:spPr>
        <p:style>
          <a:lnRef idx="2">
            <a:schemeClr val="accent3"/>
          </a:lnRef>
          <a:fillRef idx="1001">
            <a:schemeClr val="lt1"/>
          </a:fillRef>
          <a:effectRef idx="0">
            <a:schemeClr val="accent3"/>
          </a:effectRef>
          <a:fontRef idx="minor">
            <a:schemeClr val="dk1"/>
          </a:fontRef>
        </p:style>
        <p:txBody>
          <a:bodyPr lIns="91440" tIns="45720" rIns="91440" bIns="45720" rtlCol="0" anchor="ctr"/>
          <a:lstStyle/>
          <a:p>
            <a:pPr algn="ctr"/>
            <a:r>
              <a:rPr lang="en-GB" sz="1600" b="1" dirty="0">
                <a:solidFill>
                  <a:schemeClr val="bg2">
                    <a:lumMod val="50000"/>
                  </a:schemeClr>
                </a:solidFill>
              </a:rPr>
              <a:t>Top 10 funds by donations account for 87% of all donations received to date.</a:t>
            </a:r>
          </a:p>
        </p:txBody>
      </p:sp>
      <p:pic>
        <p:nvPicPr>
          <p:cNvPr id="4" name="Picture 3"/>
          <p:cNvPicPr>
            <a:picLocks noChangeAspect="1"/>
          </p:cNvPicPr>
          <p:nvPr/>
        </p:nvPicPr>
        <p:blipFill>
          <a:blip r:embed="rId3"/>
          <a:stretch>
            <a:fillRect/>
          </a:stretch>
        </p:blipFill>
        <p:spPr>
          <a:xfrm>
            <a:off x="56456" y="6253149"/>
            <a:ext cx="1733639" cy="571529"/>
          </a:xfrm>
          <a:prstGeom prst="rect">
            <a:avLst/>
          </a:prstGeom>
        </p:spPr>
      </p:pic>
      <p:pic>
        <p:nvPicPr>
          <p:cNvPr id="13" name="Picture 12"/>
          <p:cNvPicPr>
            <a:picLocks noChangeAspect="1"/>
          </p:cNvPicPr>
          <p:nvPr/>
        </p:nvPicPr>
        <p:blipFill>
          <a:blip r:embed="rId4"/>
          <a:stretch>
            <a:fillRect/>
          </a:stretch>
        </p:blipFill>
        <p:spPr>
          <a:xfrm>
            <a:off x="9032065" y="6138484"/>
            <a:ext cx="873935" cy="660780"/>
          </a:xfrm>
          <a:prstGeom prst="rect">
            <a:avLst/>
          </a:prstGeom>
        </p:spPr>
      </p:pic>
      <p:graphicFrame>
        <p:nvGraphicFramePr>
          <p:cNvPr id="14" name="Chart 13">
            <a:extLst>
              <a:ext uri="{FF2B5EF4-FFF2-40B4-BE49-F238E27FC236}">
                <a16:creationId xmlns:a16="http://schemas.microsoft.com/office/drawing/2014/main" id="{3697F47B-3D18-4DE5-A8D6-5ACFA63E662B}"/>
              </a:ext>
            </a:extLst>
          </p:cNvPr>
          <p:cNvGraphicFramePr>
            <a:graphicFrameLocks/>
          </p:cNvGraphicFramePr>
          <p:nvPr>
            <p:extLst>
              <p:ext uri="{D42A27DB-BD31-4B8C-83A1-F6EECF244321}">
                <p14:modId xmlns:p14="http://schemas.microsoft.com/office/powerpoint/2010/main" val="500023739"/>
              </p:ext>
            </p:extLst>
          </p:nvPr>
        </p:nvGraphicFramePr>
        <p:xfrm>
          <a:off x="1239520" y="1270001"/>
          <a:ext cx="7314596" cy="3529012"/>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26209143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Rounded Rectangle 53"/>
          <p:cNvSpPr/>
          <p:nvPr/>
        </p:nvSpPr>
        <p:spPr>
          <a:xfrm>
            <a:off x="272480" y="498820"/>
            <a:ext cx="9289032" cy="409900"/>
          </a:xfrm>
          <a:prstGeom prst="roundRect">
            <a:avLst/>
          </a:prstGeom>
          <a:no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defRPr/>
            </a:pPr>
            <a:r>
              <a:rPr lang="en-GB" sz="1600" b="1" dirty="0">
                <a:solidFill>
                  <a:schemeClr val="bg2">
                    <a:lumMod val="50000"/>
                  </a:schemeClr>
                </a:solidFill>
                <a:latin typeface="Calibri" pitchFamily="34" charset="0"/>
              </a:rPr>
              <a:t>The 10 highest spending funds account for 82% of expenditure to date. </a:t>
            </a:r>
          </a:p>
        </p:txBody>
      </p:sp>
      <p:grpSp>
        <p:nvGrpSpPr>
          <p:cNvPr id="10" name="Group 9"/>
          <p:cNvGrpSpPr/>
          <p:nvPr/>
        </p:nvGrpSpPr>
        <p:grpSpPr>
          <a:xfrm>
            <a:off x="0" y="-13697"/>
            <a:ext cx="9947684" cy="404663"/>
            <a:chOff x="79067" y="1"/>
            <a:chExt cx="9906000" cy="404663"/>
          </a:xfrm>
        </p:grpSpPr>
        <p:sp>
          <p:nvSpPr>
            <p:cNvPr id="11" name="Subtitle 2"/>
            <p:cNvSpPr txBox="1">
              <a:spLocks/>
            </p:cNvSpPr>
            <p:nvPr/>
          </p:nvSpPr>
          <p:spPr>
            <a:xfrm>
              <a:off x="79067" y="1"/>
              <a:ext cx="9906000" cy="404663"/>
            </a:xfrm>
            <a:prstGeom prst="rect">
              <a:avLst/>
            </a:prstGeom>
            <a:gradFill>
              <a:gsLst>
                <a:gs pos="0">
                  <a:srgbClr val="2D5991"/>
                </a:gs>
                <a:gs pos="74000">
                  <a:srgbClr val="2D5991"/>
                </a:gs>
                <a:gs pos="100000">
                  <a:srgbClr val="CFAC87"/>
                </a:gs>
              </a:gsLst>
              <a:lin ang="0" scaled="1"/>
            </a:gradFill>
          </p:spPr>
          <p:txBody>
            <a:bodyPr vert="horz" lIns="74295" tIns="37148" rIns="74295" bIns="37148"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cap="small" spc="244">
                  <a:solidFill>
                    <a:schemeClr val="bg1"/>
                  </a:solidFill>
                  <a:latin typeface="Verdana" panose="020B0604030504040204" pitchFamily="34" charset="0"/>
                  <a:ea typeface="Verdana" panose="020B0604030504040204" pitchFamily="34" charset="0"/>
                  <a:cs typeface="Verdana" panose="020B0604030504040204" pitchFamily="34" charset="0"/>
                </a:rPr>
                <a:t>Highest spending funds</a:t>
              </a:r>
            </a:p>
          </p:txBody>
        </p:sp>
        <p:sp>
          <p:nvSpPr>
            <p:cNvPr id="12" name="TextBox 22"/>
            <p:cNvSpPr txBox="1">
              <a:spLocks noChangeArrowheads="1"/>
            </p:cNvSpPr>
            <p:nvPr/>
          </p:nvSpPr>
          <p:spPr bwMode="auto">
            <a:xfrm>
              <a:off x="9170276" y="94610"/>
              <a:ext cx="74544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GB" altLang="en-US" sz="800" i="1" cap="small">
                  <a:latin typeface="Verdana" panose="020B0604030504040204" pitchFamily="34" charset="0"/>
                  <a:ea typeface="Verdana" panose="020B0604030504040204" pitchFamily="34" charset="0"/>
                  <a:cs typeface="Verdana" panose="020B0604030504040204" pitchFamily="34" charset="0"/>
                </a:rPr>
                <a:t>Page 9</a:t>
              </a:r>
            </a:p>
          </p:txBody>
        </p:sp>
      </p:grpSp>
      <p:sp>
        <p:nvSpPr>
          <p:cNvPr id="14" name="Rounded Rectangle 13"/>
          <p:cNvSpPr/>
          <p:nvPr/>
        </p:nvSpPr>
        <p:spPr>
          <a:xfrm>
            <a:off x="704528" y="1199109"/>
            <a:ext cx="8928992" cy="4962475"/>
          </a:xfrm>
          <a:prstGeom prst="roundRect">
            <a:avLst/>
          </a:prstGeom>
          <a:noFill/>
          <a:ln>
            <a:solidFill>
              <a:srgbClr val="2D599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GB" sz="1600" b="1">
              <a:solidFill>
                <a:schemeClr val="tx1"/>
              </a:solidFill>
            </a:endParaRPr>
          </a:p>
        </p:txBody>
      </p:sp>
      <p:pic>
        <p:nvPicPr>
          <p:cNvPr id="4" name="Picture 3"/>
          <p:cNvPicPr>
            <a:picLocks noChangeAspect="1"/>
          </p:cNvPicPr>
          <p:nvPr/>
        </p:nvPicPr>
        <p:blipFill>
          <a:blip r:embed="rId3"/>
          <a:stretch>
            <a:fillRect/>
          </a:stretch>
        </p:blipFill>
        <p:spPr>
          <a:xfrm>
            <a:off x="8136" y="6249691"/>
            <a:ext cx="1733639" cy="571529"/>
          </a:xfrm>
          <a:prstGeom prst="rect">
            <a:avLst/>
          </a:prstGeom>
        </p:spPr>
      </p:pic>
      <p:pic>
        <p:nvPicPr>
          <p:cNvPr id="13" name="Picture 12"/>
          <p:cNvPicPr>
            <a:picLocks noChangeAspect="1"/>
          </p:cNvPicPr>
          <p:nvPr/>
        </p:nvPicPr>
        <p:blipFill>
          <a:blip r:embed="rId4"/>
          <a:stretch>
            <a:fillRect/>
          </a:stretch>
        </p:blipFill>
        <p:spPr>
          <a:xfrm>
            <a:off x="9067767" y="6161584"/>
            <a:ext cx="804538" cy="608309"/>
          </a:xfrm>
          <a:prstGeom prst="rect">
            <a:avLst/>
          </a:prstGeom>
        </p:spPr>
      </p:pic>
      <p:graphicFrame>
        <p:nvGraphicFramePr>
          <p:cNvPr id="15" name="Chart 14">
            <a:extLst>
              <a:ext uri="{FF2B5EF4-FFF2-40B4-BE49-F238E27FC236}">
                <a16:creationId xmlns:a16="http://schemas.microsoft.com/office/drawing/2014/main" id="{3E15CCD3-9911-44CC-8DA2-2FBF4C564B0C}"/>
              </a:ext>
            </a:extLst>
          </p:cNvPr>
          <p:cNvGraphicFramePr>
            <a:graphicFrameLocks/>
          </p:cNvGraphicFramePr>
          <p:nvPr>
            <p:extLst>
              <p:ext uri="{D42A27DB-BD31-4B8C-83A1-F6EECF244321}">
                <p14:modId xmlns:p14="http://schemas.microsoft.com/office/powerpoint/2010/main" val="3711640277"/>
              </p:ext>
            </p:extLst>
          </p:nvPr>
        </p:nvGraphicFramePr>
        <p:xfrm>
          <a:off x="1615440" y="1534159"/>
          <a:ext cx="7183120" cy="4197777"/>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157896390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91364C05E740499C9571A3B36EA4F1" ma:contentTypeVersion="4" ma:contentTypeDescription="Create a new document." ma:contentTypeScope="" ma:versionID="f26740972758cec492671e119c7a0463">
  <xsd:schema xmlns:xsd="http://www.w3.org/2001/XMLSchema" xmlns:xs="http://www.w3.org/2001/XMLSchema" xmlns:p="http://schemas.microsoft.com/office/2006/metadata/properties" xmlns:ns2="f2935e30-2235-4b94-bb56-06d758577b26" targetNamespace="http://schemas.microsoft.com/office/2006/metadata/properties" ma:root="true" ma:fieldsID="8b90cc99792cd31730a759c9ce42838e" ns2:_="">
    <xsd:import namespace="f2935e30-2235-4b94-bb56-06d758577b26"/>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2935e30-2235-4b94-bb56-06d758577b2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B2B9FDC3-9A4A-49DC-83B5-50903AE55144}">
  <ds:schemaRefs>
    <ds:schemaRef ds:uri="f2935e30-2235-4b94-bb56-06d758577b26"/>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B135E072-72BE-4ED4-BA92-A80B1311C415}">
  <ds:schemaRefs>
    <ds:schemaRef ds:uri="http://schemas.microsoft.com/sharepoint/v3/contenttype/forms"/>
  </ds:schemaRefs>
</ds:datastoreItem>
</file>

<file path=customXml/itemProps3.xml><?xml version="1.0" encoding="utf-8"?>
<ds:datastoreItem xmlns:ds="http://schemas.openxmlformats.org/officeDocument/2006/customXml" ds:itemID="{C5E44CC8-EB0F-4A58-B26D-EA569BC748D2}">
  <ds:schemaRefs>
    <ds:schemaRef ds:uri="http://schemas.microsoft.com/office/2006/metadata/properties"/>
    <ds:schemaRef ds:uri="http://purl.org/dc/terms/"/>
    <ds:schemaRef ds:uri="http://schemas.microsoft.com/office/infopath/2007/PartnerControls"/>
    <ds:schemaRef ds:uri="http://schemas.microsoft.com/office/2006/documentManagement/types"/>
    <ds:schemaRef ds:uri="http://purl.org/dc/dcmitype/"/>
    <ds:schemaRef ds:uri="f2935e30-2235-4b94-bb56-06d758577b26"/>
    <ds:schemaRef ds:uri="http://schemas.openxmlformats.org/package/2006/metadata/core-properties"/>
    <ds:schemaRef ds:uri="http://www.w3.org/XML/1998/namespace"/>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Office Theme</Template>
  <TotalTime>769</TotalTime>
  <Words>2038</Words>
  <Application>Microsoft Office PowerPoint</Application>
  <PresentationFormat>A4 Paper (210x297 mm)</PresentationFormat>
  <Paragraphs>444</Paragraphs>
  <Slides>21</Slides>
  <Notes>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21</vt:i4>
      </vt:variant>
    </vt:vector>
  </HeadingPairs>
  <TitlesOfParts>
    <vt:vector size="27" baseType="lpstr">
      <vt:lpstr>Arial</vt:lpstr>
      <vt:lpstr>Calibri</vt:lpstr>
      <vt:lpstr>Calibri Light</vt:lpstr>
      <vt:lpstr>Verdana</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ABM LHB</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Aaron Jones (ABM ULHB - Finance)</dc:creator>
  <cp:lastModifiedBy>Sophie Herbert (Swansea Bay UHB - Corporate Governance )</cp:lastModifiedBy>
  <cp:revision>68</cp:revision>
  <cp:lastPrinted>2019-04-30T12:13:45Z</cp:lastPrinted>
  <dcterms:created xsi:type="dcterms:W3CDTF">2017-06-21T13:00:58Z</dcterms:created>
  <dcterms:modified xsi:type="dcterms:W3CDTF">2025-06-12T13:19:33Z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0x0101006391364C05E740499C9571A3B36EA4F1</vt:lpwstr>
  </property>
</Properties>
</file>