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337" r:id="rId5"/>
    <p:sldId id="258" r:id="rId6"/>
    <p:sldId id="257" r:id="rId7"/>
    <p:sldId id="342" r:id="rId8"/>
    <p:sldId id="343" r:id="rId9"/>
    <p:sldId id="344" r:id="rId10"/>
    <p:sldId id="345" r:id="rId11"/>
    <p:sldId id="346" r:id="rId12"/>
    <p:sldId id="326" r:id="rId13"/>
    <p:sldId id="347" r:id="rId14"/>
    <p:sldId id="341" r:id="rId15"/>
  </p:sldIdLst>
  <p:sldSz cx="9906000" cy="6858000" type="A4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antha Lewis (ABM ULHB - Finance)" initials="SL(U-F" lastIdx="8" clrIdx="0">
    <p:extLst>
      <p:ext uri="{19B8F6BF-5375-455C-9EA6-DF929625EA0E}">
        <p15:presenceInfo xmlns:p15="http://schemas.microsoft.com/office/powerpoint/2012/main" userId="S-1-5-21-978635462-3828570294-627434887-249306" providerId="AD"/>
      </p:ext>
    </p:extLst>
  </p:cmAuthor>
  <p:cmAuthor id="2" name="Andrew Biston" initials="AB" lastIdx="0" clrIdx="1">
    <p:extLst>
      <p:ext uri="{19B8F6BF-5375-455C-9EA6-DF929625EA0E}">
        <p15:presenceInfo xmlns:p15="http://schemas.microsoft.com/office/powerpoint/2012/main" userId="Andrew Biston" providerId="None"/>
      </p:ext>
    </p:extLst>
  </p:cmAuthor>
  <p:cmAuthor id="3" name="Cathy Morgans (Swansea Bay UHB - Finance)" initials="CM(BU-F" lastIdx="0" clrIdx="2">
    <p:extLst>
      <p:ext uri="{19B8F6BF-5375-455C-9EA6-DF929625EA0E}">
        <p15:presenceInfo xmlns:p15="http://schemas.microsoft.com/office/powerpoint/2012/main" userId="S-1-5-21-978635462-3828570294-627434887-2456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7F7F7F"/>
    <a:srgbClr val="FFCCCC"/>
    <a:srgbClr val="D9D9D9"/>
    <a:srgbClr val="EFEFEF"/>
    <a:srgbClr val="E6E6E6"/>
    <a:srgbClr val="E2F0D9"/>
    <a:srgbClr val="FBE5D6"/>
    <a:srgbClr val="D470FC"/>
    <a:srgbClr val="003F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Light Style 2 –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97" autoAdjust="0"/>
    <p:restoredTop sz="96395" autoAdjust="0"/>
  </p:normalViewPr>
  <p:slideViewPr>
    <p:cSldViewPr showGuides="1">
      <p:cViewPr varScale="1">
        <p:scale>
          <a:sx n="59" d="100"/>
          <a:sy n="59" d="100"/>
        </p:scale>
        <p:origin x="1204" y="28"/>
      </p:cViewPr>
      <p:guideLst>
        <p:guide orient="horz" pos="2205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3" d="100"/>
          <a:sy n="113" d="100"/>
        </p:scale>
        <p:origin x="21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AF4A3-8DD2-43B3-BB1E-F15E04C703FF}" type="datetimeFigureOut">
              <a:rPr lang="en-GB" smtClean="0"/>
              <a:t>12/06/2025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1BC89-592E-40AB-84FD-C1422EA8D1A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140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282575" y="158750"/>
            <a:ext cx="9361488" cy="6480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08" rIns="91418" bIns="45708" rtlCol="0" anchor="ctr"/>
          <a:lstStyle/>
          <a:p>
            <a:endParaRPr lang="en-GB" dirty="0"/>
          </a:p>
        </p:txBody>
      </p:sp>
      <p:sp>
        <p:nvSpPr>
          <p:cNvPr id="9" name="Notes Placeholder 8"/>
          <p:cNvSpPr>
            <a:spLocks noGrp="1"/>
          </p:cNvSpPr>
          <p:nvPr>
            <p:ph type="body" sz="quarter" idx="3"/>
          </p:nvPr>
        </p:nvSpPr>
        <p:spPr>
          <a:xfrm>
            <a:off x="992201" y="3271104"/>
            <a:ext cx="7942238" cy="2676455"/>
          </a:xfrm>
          <a:prstGeom prst="rect">
            <a:avLst/>
          </a:prstGeom>
        </p:spPr>
        <p:txBody>
          <a:bodyPr vert="horz" lIns="91418" tIns="45708" rIns="91418" bIns="45708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2409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E0DE7-4859-4640-9DC1-063A4A2111F4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84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A42C-B9DA-458E-B83A-A0BA1B9D3ACC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26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75DC-6B8B-4CFC-9035-22E79CFA1242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947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6534-96B8-4624-9950-7ED269F7F56D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07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5EE7-D034-401D-974C-F78847067D2B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54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779D-E082-4A02-8394-56A5898D0817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0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1FA6-B41B-4DD0-82A1-8497548A9EF5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587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5F65-BAE3-4809-96FF-9A27477FB8EA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1380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E580-02EC-4D0C-8AB3-DF86EC3B6AC6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79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B4F5-DD82-4F7A-8380-FAD6714A1E8E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41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80FA-07C5-4F51-8F57-BEB96886D98D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20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2ED2B-611C-432E-98D6-CDB1CE29EB40}" type="datetime1">
              <a:rPr lang="en-GB" smtClean="0"/>
              <a:t>12/06/2025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F21F8-718F-45FB-B255-FFD078EF5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71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773" y="476672"/>
            <a:ext cx="9905218" cy="5571763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 sz="887" dirty="0">
              <a:solidFill>
                <a:srgbClr val="1F355E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B0F3EDA-AF6C-3716-631B-491754451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261" y="920823"/>
            <a:ext cx="2081949" cy="530693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E77C0D30-FD08-8FF3-13DA-BCDBF69F0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42" y="5241433"/>
            <a:ext cx="1818383" cy="562539"/>
          </a:xfrm>
          <a:prstGeom prst="rect">
            <a:avLst/>
          </a:prstGeom>
        </p:spPr>
      </p:pic>
      <p:pic>
        <p:nvPicPr>
          <p:cNvPr id="7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47AD15B0-F477-C93B-38CC-433B81981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886303">
            <a:off x="1371933" y="3809726"/>
            <a:ext cx="9946777" cy="29401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211" y="2368758"/>
            <a:ext cx="5493893" cy="1777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75" dirty="0">
                <a:solidFill>
                  <a:schemeClr val="bg1"/>
                </a:solidFill>
              </a:rPr>
              <a:t>Charitable Funds Financial Plan</a:t>
            </a:r>
          </a:p>
          <a:p>
            <a:endParaRPr lang="en-GB" sz="2275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Alison McLennan</a:t>
            </a:r>
          </a:p>
          <a:p>
            <a:r>
              <a:rPr lang="en-GB" sz="1600" dirty="0">
                <a:solidFill>
                  <a:schemeClr val="bg1"/>
                </a:solidFill>
              </a:rPr>
              <a:t>Assistant Director of Finance </a:t>
            </a:r>
          </a:p>
          <a:p>
            <a:r>
              <a:rPr lang="en-GB" sz="1600" dirty="0">
                <a:solidFill>
                  <a:schemeClr val="bg1"/>
                </a:solidFill>
              </a:rPr>
              <a:t>Agenda Item 2.4</a:t>
            </a:r>
          </a:p>
          <a:p>
            <a:r>
              <a:rPr lang="en-GB" sz="1600" dirty="0">
                <a:solidFill>
                  <a:schemeClr val="bg1"/>
                </a:solidFill>
              </a:rPr>
              <a:t>19</a:t>
            </a:r>
            <a:r>
              <a:rPr lang="en-GB" sz="1600" baseline="30000" dirty="0">
                <a:solidFill>
                  <a:schemeClr val="bg1"/>
                </a:solidFill>
              </a:rPr>
              <a:t>th</a:t>
            </a:r>
            <a:r>
              <a:rPr lang="en-GB" sz="1600" dirty="0">
                <a:solidFill>
                  <a:schemeClr val="bg1"/>
                </a:solidFill>
              </a:rPr>
              <a:t> June 2025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5168" y="892007"/>
            <a:ext cx="2571775" cy="11190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1155" y="4918147"/>
            <a:ext cx="117157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28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/>
          <p:cNvSpPr/>
          <p:nvPr/>
        </p:nvSpPr>
        <p:spPr>
          <a:xfrm>
            <a:off x="152178" y="620688"/>
            <a:ext cx="9645841" cy="5530671"/>
          </a:xfrm>
          <a:prstGeom prst="roundRect">
            <a:avLst/>
          </a:prstGeom>
          <a:noFill/>
          <a:ln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906000" cy="404663"/>
            <a:chOff x="0" y="1"/>
            <a:chExt cx="9906000" cy="404663"/>
          </a:xfrm>
        </p:grpSpPr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PLAN – Actual performance vs plan – year 1</a:t>
              </a: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10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78" y="6154223"/>
            <a:ext cx="1733639" cy="571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440" y="6045588"/>
            <a:ext cx="884579" cy="668828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D63C67D-260A-56EE-17BA-B0A0EB087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598542"/>
              </p:ext>
            </p:extLst>
          </p:nvPr>
        </p:nvGraphicFramePr>
        <p:xfrm>
          <a:off x="704528" y="1196752"/>
          <a:ext cx="5311097" cy="410449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94125">
                  <a:extLst>
                    <a:ext uri="{9D8B030D-6E8A-4147-A177-3AD203B41FA5}">
                      <a16:colId xmlns:a16="http://schemas.microsoft.com/office/drawing/2014/main" val="2976939964"/>
                    </a:ext>
                  </a:extLst>
                </a:gridCol>
                <a:gridCol w="920503">
                  <a:extLst>
                    <a:ext uri="{9D8B030D-6E8A-4147-A177-3AD203B41FA5}">
                      <a16:colId xmlns:a16="http://schemas.microsoft.com/office/drawing/2014/main" val="325298494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36319007"/>
                    </a:ext>
                  </a:extLst>
                </a:gridCol>
                <a:gridCol w="1244341">
                  <a:extLst>
                    <a:ext uri="{9D8B030D-6E8A-4147-A177-3AD203B41FA5}">
                      <a16:colId xmlns:a16="http://schemas.microsoft.com/office/drawing/2014/main" val="923077837"/>
                    </a:ext>
                  </a:extLst>
                </a:gridCol>
              </a:tblGrid>
              <a:tr h="354671">
                <a:tc>
                  <a:txBody>
                    <a:bodyPr/>
                    <a:lstStyle/>
                    <a:p>
                      <a:r>
                        <a:rPr lang="en-GB" sz="1900" dirty="0"/>
                        <a:t>£’000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1</a:t>
                      </a:r>
                    </a:p>
                    <a:p>
                      <a:r>
                        <a:rPr lang="en-GB" sz="1900" dirty="0"/>
                        <a:t>Plan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1 actual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Variance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05931"/>
                  </a:ext>
                </a:extLst>
              </a:tr>
              <a:tr h="553576">
                <a:tc>
                  <a:txBody>
                    <a:bodyPr/>
                    <a:lstStyle/>
                    <a:p>
                      <a:r>
                        <a:rPr lang="en-GB" sz="1900" dirty="0"/>
                        <a:t>Income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1,191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641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95658"/>
                  </a:ext>
                </a:extLst>
              </a:tr>
              <a:tr h="519618">
                <a:tc>
                  <a:txBody>
                    <a:bodyPr/>
                    <a:lstStyle/>
                    <a:p>
                      <a:r>
                        <a:rPr lang="en-GB" sz="1900" dirty="0"/>
                        <a:t>Fixed Costs of Running the Charity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(316)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(321)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421316"/>
                  </a:ext>
                </a:extLst>
              </a:tr>
              <a:tr h="519618">
                <a:tc>
                  <a:txBody>
                    <a:bodyPr/>
                    <a:lstStyle/>
                    <a:p>
                      <a:r>
                        <a:rPr lang="en-GB" sz="1900" b="0" dirty="0"/>
                        <a:t>Expenditure on Charitable Causes (funds &amp; Small grants)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(801)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(989)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(188)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510596"/>
                  </a:ext>
                </a:extLst>
              </a:tr>
              <a:tr h="519618">
                <a:tc>
                  <a:txBody>
                    <a:bodyPr/>
                    <a:lstStyle/>
                    <a:p>
                      <a:r>
                        <a:rPr lang="en-GB" sz="1900" b="1" dirty="0"/>
                        <a:t>Movement in Fund Balance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>
                          <a:solidFill>
                            <a:srgbClr val="FF6600"/>
                          </a:solidFill>
                        </a:rPr>
                        <a:t>(567)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>
                          <a:solidFill>
                            <a:srgbClr val="FF6600"/>
                          </a:solidFill>
                        </a:rPr>
                        <a:t>(119)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449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43375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5478A0B-BB29-B0C4-5ACC-908247B1043F}"/>
              </a:ext>
            </a:extLst>
          </p:cNvPr>
          <p:cNvSpPr txBox="1"/>
          <p:nvPr/>
        </p:nvSpPr>
        <p:spPr>
          <a:xfrm>
            <a:off x="704528" y="5598793"/>
            <a:ext cx="8495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Charity has performed better than plan during 2024-25 (Year 1 of the plan) by £449k</a:t>
            </a:r>
          </a:p>
        </p:txBody>
      </p:sp>
    </p:spTree>
    <p:extLst>
      <p:ext uri="{BB962C8B-B14F-4D97-AF65-F5344CB8AC3E}">
        <p14:creationId xmlns:p14="http://schemas.microsoft.com/office/powerpoint/2010/main" val="151215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373"/>
            <a:ext cx="9906000" cy="404663"/>
            <a:chOff x="0" y="1"/>
            <a:chExt cx="9906000" cy="404663"/>
          </a:xfrm>
        </p:grpSpPr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11</a:t>
              </a:r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279522" y="483543"/>
            <a:ext cx="9145016" cy="575433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Tx/>
              <a:buChar char="-"/>
              <a:defRPr/>
            </a:pPr>
            <a:endParaRPr lang="en-GB" sz="1600" b="1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endParaRPr lang="en-GB" sz="1600" b="1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endParaRPr lang="en-GB" sz="1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" y="6253149"/>
            <a:ext cx="1733639" cy="5715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4556" y="6208904"/>
            <a:ext cx="799964" cy="6048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92560" y="1124744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Trustees are asked to: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Review and approve the Charity Financial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Consider application of overhead/administration charge, and impact on the Helping Hand fund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Review and receive the performance against the plan in year 1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6448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554110" y="708294"/>
            <a:ext cx="8856984" cy="5520653"/>
          </a:xfrm>
          <a:prstGeom prst="roundRect">
            <a:avLst/>
          </a:prstGeom>
          <a:noFill/>
          <a:ln w="28575"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1"/>
            <a:ext cx="9906000" cy="404663"/>
            <a:chOff x="0" y="1"/>
            <a:chExt cx="9906000" cy="404663"/>
          </a:xfrm>
        </p:grpSpPr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FINANCIAL PLAN BACKGROUND</a:t>
              </a:r>
            </a:p>
          </p:txBody>
        </p:sp>
        <p:sp>
          <p:nvSpPr>
            <p:cNvPr id="7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2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6" y="6284424"/>
            <a:ext cx="1733639" cy="5715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440" y="6105481"/>
            <a:ext cx="992560" cy="7504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92ECCD-9A5E-AFCB-FBBF-6895BF4AD17B}"/>
              </a:ext>
            </a:extLst>
          </p:cNvPr>
          <p:cNvSpPr txBox="1"/>
          <p:nvPr/>
        </p:nvSpPr>
        <p:spPr>
          <a:xfrm>
            <a:off x="704528" y="1196752"/>
            <a:ext cx="86473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Plan costs the 5 year  Strategic Plan for the Charity, Developed by the Charity Team, and approved by the Charitable Funds Committee (CFC)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Plan start date agreed by the CFC to be financial year 2024-25, therefore now in Year 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Plan Is all-encompassing, covering proposed income, fixed costs of running the charity, individual fund expenditure, proposed overhead/administration charge, and reserves position.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discussion: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Costs of the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Proposed overhead/administration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Review of actual income and expenditure for all of 2024-25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Monitoring individual fund expenditure</a:t>
            </a:r>
          </a:p>
        </p:txBody>
      </p:sp>
    </p:spTree>
    <p:extLst>
      <p:ext uri="{BB962C8B-B14F-4D97-AF65-F5344CB8AC3E}">
        <p14:creationId xmlns:p14="http://schemas.microsoft.com/office/powerpoint/2010/main" val="122654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/>
          <p:cNvSpPr/>
          <p:nvPr/>
        </p:nvSpPr>
        <p:spPr>
          <a:xfrm>
            <a:off x="152178" y="620688"/>
            <a:ext cx="9645841" cy="5530671"/>
          </a:xfrm>
          <a:prstGeom prst="roundRect">
            <a:avLst/>
          </a:prstGeom>
          <a:noFill/>
          <a:ln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906000" cy="404663"/>
            <a:chOff x="0" y="1"/>
            <a:chExt cx="9906000" cy="404663"/>
          </a:xfrm>
        </p:grpSpPr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PLAN - INCOME</a:t>
              </a: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3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78" y="6154223"/>
            <a:ext cx="1733639" cy="571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440" y="6045588"/>
            <a:ext cx="884579" cy="6688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DFA840-94E6-6139-93CB-B482A4F1B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80" y="1556792"/>
            <a:ext cx="9481342" cy="36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462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/>
          <p:cNvSpPr/>
          <p:nvPr/>
        </p:nvSpPr>
        <p:spPr>
          <a:xfrm>
            <a:off x="152178" y="620688"/>
            <a:ext cx="9645841" cy="5530671"/>
          </a:xfrm>
          <a:prstGeom prst="roundRect">
            <a:avLst/>
          </a:prstGeom>
          <a:noFill/>
          <a:ln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906000" cy="404663"/>
            <a:chOff x="0" y="1"/>
            <a:chExt cx="9906000" cy="404663"/>
          </a:xfrm>
        </p:grpSpPr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PLAN – FIXED COSTS OF RUNNING THE CHARITY</a:t>
              </a: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4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78" y="6154223"/>
            <a:ext cx="1733639" cy="571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440" y="6045588"/>
            <a:ext cx="884579" cy="6688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928CD1-057A-9A50-B679-E89F19729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80" y="1659213"/>
            <a:ext cx="9373361" cy="353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22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/>
          <p:cNvSpPr/>
          <p:nvPr/>
        </p:nvSpPr>
        <p:spPr>
          <a:xfrm>
            <a:off x="152178" y="620688"/>
            <a:ext cx="9645841" cy="5530671"/>
          </a:xfrm>
          <a:prstGeom prst="roundRect">
            <a:avLst/>
          </a:prstGeom>
          <a:noFill/>
          <a:ln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906000" cy="404663"/>
            <a:chOff x="0" y="1"/>
            <a:chExt cx="9906000" cy="404663"/>
          </a:xfrm>
        </p:grpSpPr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PLAN – CONTRIBUTION TO EXPENDITURE ON CHARITABLE CAUSES </a:t>
              </a: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5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78" y="6154223"/>
            <a:ext cx="1733639" cy="571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440" y="6045588"/>
            <a:ext cx="884579" cy="668828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993386-85EA-3E41-C690-FA94AA4316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823710"/>
              </p:ext>
            </p:extLst>
          </p:nvPr>
        </p:nvGraphicFramePr>
        <p:xfrm>
          <a:off x="704529" y="1304920"/>
          <a:ext cx="7403629" cy="24841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088231">
                  <a:extLst>
                    <a:ext uri="{9D8B030D-6E8A-4147-A177-3AD203B41FA5}">
                      <a16:colId xmlns:a16="http://schemas.microsoft.com/office/drawing/2014/main" val="2976939964"/>
                    </a:ext>
                  </a:extLst>
                </a:gridCol>
                <a:gridCol w="920503">
                  <a:extLst>
                    <a:ext uri="{9D8B030D-6E8A-4147-A177-3AD203B41FA5}">
                      <a16:colId xmlns:a16="http://schemas.microsoft.com/office/drawing/2014/main" val="3252984945"/>
                    </a:ext>
                  </a:extLst>
                </a:gridCol>
                <a:gridCol w="812292">
                  <a:extLst>
                    <a:ext uri="{9D8B030D-6E8A-4147-A177-3AD203B41FA5}">
                      <a16:colId xmlns:a16="http://schemas.microsoft.com/office/drawing/2014/main" val="783818674"/>
                    </a:ext>
                  </a:extLst>
                </a:gridCol>
                <a:gridCol w="898102">
                  <a:extLst>
                    <a:ext uri="{9D8B030D-6E8A-4147-A177-3AD203B41FA5}">
                      <a16:colId xmlns:a16="http://schemas.microsoft.com/office/drawing/2014/main" val="403031133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343368831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36319007"/>
                    </a:ext>
                  </a:extLst>
                </a:gridCol>
                <a:gridCol w="1244341">
                  <a:extLst>
                    <a:ext uri="{9D8B030D-6E8A-4147-A177-3AD203B41FA5}">
                      <a16:colId xmlns:a16="http://schemas.microsoft.com/office/drawing/2014/main" val="923077837"/>
                    </a:ext>
                  </a:extLst>
                </a:gridCol>
              </a:tblGrid>
              <a:tr h="376429">
                <a:tc>
                  <a:txBody>
                    <a:bodyPr/>
                    <a:lstStyle/>
                    <a:p>
                      <a:r>
                        <a:rPr lang="en-GB" sz="1900" dirty="0"/>
                        <a:t>£’000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05931"/>
                  </a:ext>
                </a:extLst>
              </a:tr>
              <a:tr h="376429">
                <a:tc>
                  <a:txBody>
                    <a:bodyPr/>
                    <a:lstStyle/>
                    <a:p>
                      <a:r>
                        <a:rPr lang="en-GB" sz="1900" dirty="0"/>
                        <a:t>Income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755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1,850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879620"/>
                  </a:ext>
                </a:extLst>
              </a:tr>
              <a:tr h="376429">
                <a:tc>
                  <a:txBody>
                    <a:bodyPr/>
                    <a:lstStyle/>
                    <a:p>
                      <a:r>
                        <a:rPr lang="en-GB" sz="1900" dirty="0"/>
                        <a:t>Fixed Expenditure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316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381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95658"/>
                  </a:ext>
                </a:extLst>
              </a:tr>
              <a:tr h="376429"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solidFill>
                          <a:srgbClr val="00B0F0"/>
                        </a:solidFill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872080"/>
                  </a:ext>
                </a:extLst>
              </a:tr>
              <a:tr h="946405">
                <a:tc>
                  <a:txBody>
                    <a:bodyPr/>
                    <a:lstStyle/>
                    <a:p>
                      <a:r>
                        <a:rPr lang="en-GB" sz="1900" b="1" dirty="0"/>
                        <a:t>Contribution to Expenditure on Charitable Causes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234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374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658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1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1,089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1,327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421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01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/>
          <p:cNvSpPr/>
          <p:nvPr/>
        </p:nvSpPr>
        <p:spPr>
          <a:xfrm>
            <a:off x="152178" y="620688"/>
            <a:ext cx="9645841" cy="5530671"/>
          </a:xfrm>
          <a:prstGeom prst="roundRect">
            <a:avLst/>
          </a:prstGeom>
          <a:noFill/>
          <a:ln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906000" cy="404663"/>
            <a:chOff x="0" y="1"/>
            <a:chExt cx="9906000" cy="404663"/>
          </a:xfrm>
        </p:grpSpPr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PLAN – EXPENDITURE ON CHARITABLE CAUSES </a:t>
              </a: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6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78" y="6154223"/>
            <a:ext cx="1733639" cy="571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440" y="6045588"/>
            <a:ext cx="884579" cy="668828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993386-85EA-3E41-C690-FA94AA4316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62856"/>
              </p:ext>
            </p:extLst>
          </p:nvPr>
        </p:nvGraphicFramePr>
        <p:xfrm>
          <a:off x="704529" y="1304920"/>
          <a:ext cx="7403629" cy="237896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088231">
                  <a:extLst>
                    <a:ext uri="{9D8B030D-6E8A-4147-A177-3AD203B41FA5}">
                      <a16:colId xmlns:a16="http://schemas.microsoft.com/office/drawing/2014/main" val="2976939964"/>
                    </a:ext>
                  </a:extLst>
                </a:gridCol>
                <a:gridCol w="920503">
                  <a:extLst>
                    <a:ext uri="{9D8B030D-6E8A-4147-A177-3AD203B41FA5}">
                      <a16:colId xmlns:a16="http://schemas.microsoft.com/office/drawing/2014/main" val="3252984945"/>
                    </a:ext>
                  </a:extLst>
                </a:gridCol>
                <a:gridCol w="812292">
                  <a:extLst>
                    <a:ext uri="{9D8B030D-6E8A-4147-A177-3AD203B41FA5}">
                      <a16:colId xmlns:a16="http://schemas.microsoft.com/office/drawing/2014/main" val="783818674"/>
                    </a:ext>
                  </a:extLst>
                </a:gridCol>
                <a:gridCol w="898102">
                  <a:extLst>
                    <a:ext uri="{9D8B030D-6E8A-4147-A177-3AD203B41FA5}">
                      <a16:colId xmlns:a16="http://schemas.microsoft.com/office/drawing/2014/main" val="403031133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343368831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36319007"/>
                    </a:ext>
                  </a:extLst>
                </a:gridCol>
                <a:gridCol w="1244341">
                  <a:extLst>
                    <a:ext uri="{9D8B030D-6E8A-4147-A177-3AD203B41FA5}">
                      <a16:colId xmlns:a16="http://schemas.microsoft.com/office/drawing/2014/main" val="923077837"/>
                    </a:ext>
                  </a:extLst>
                </a:gridCol>
              </a:tblGrid>
              <a:tr h="376429">
                <a:tc>
                  <a:txBody>
                    <a:bodyPr/>
                    <a:lstStyle/>
                    <a:p>
                      <a:r>
                        <a:rPr lang="en-GB" sz="1900" dirty="0"/>
                        <a:t>£’000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05931"/>
                  </a:ext>
                </a:extLst>
              </a:tr>
              <a:tr h="376429">
                <a:tc>
                  <a:txBody>
                    <a:bodyPr/>
                    <a:lstStyle/>
                    <a:p>
                      <a:r>
                        <a:rPr lang="en-GB" sz="1900" dirty="0"/>
                        <a:t>Funds 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801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801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801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801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801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879620"/>
                  </a:ext>
                </a:extLst>
              </a:tr>
              <a:tr h="376429">
                <a:tc>
                  <a:txBody>
                    <a:bodyPr/>
                    <a:lstStyle/>
                    <a:p>
                      <a:r>
                        <a:rPr lang="en-GB" sz="1900" dirty="0"/>
                        <a:t>Small Grants Scheme 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95658"/>
                  </a:ext>
                </a:extLst>
              </a:tr>
              <a:tr h="946405">
                <a:tc>
                  <a:txBody>
                    <a:bodyPr/>
                    <a:lstStyle/>
                    <a:p>
                      <a:r>
                        <a:rPr lang="en-GB" sz="1900" b="1" dirty="0"/>
                        <a:t>Expenditure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801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846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846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1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846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846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42131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8F8C2BA-D1EB-D9E6-415D-3A4857FB01EF}"/>
              </a:ext>
            </a:extLst>
          </p:cNvPr>
          <p:cNvSpPr txBox="1"/>
          <p:nvPr/>
        </p:nvSpPr>
        <p:spPr>
          <a:xfrm>
            <a:off x="992559" y="4509120"/>
            <a:ext cx="74036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Based on total fund expenditure in 2023-24, less fixed costs of running the charity</a:t>
            </a:r>
          </a:p>
          <a:p>
            <a:r>
              <a:rPr lang="en-GB" dirty="0"/>
              <a:t>** CFC agreed not to release any funds from the helping Hand fund to support small grants in the community for 2024-25 - £45k was distributed in 2023-24 (current Helping Hand balance is £45k)</a:t>
            </a:r>
          </a:p>
        </p:txBody>
      </p:sp>
    </p:spTree>
    <p:extLst>
      <p:ext uri="{BB962C8B-B14F-4D97-AF65-F5344CB8AC3E}">
        <p14:creationId xmlns:p14="http://schemas.microsoft.com/office/powerpoint/2010/main" val="3469325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/>
          <p:cNvSpPr/>
          <p:nvPr/>
        </p:nvSpPr>
        <p:spPr>
          <a:xfrm>
            <a:off x="152178" y="620688"/>
            <a:ext cx="9645841" cy="5530671"/>
          </a:xfrm>
          <a:prstGeom prst="roundRect">
            <a:avLst/>
          </a:prstGeom>
          <a:noFill/>
          <a:ln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906000" cy="404663"/>
            <a:chOff x="0" y="1"/>
            <a:chExt cx="9906000" cy="404663"/>
          </a:xfrm>
        </p:grpSpPr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PLAN – Movement in fund balance</a:t>
              </a: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7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78" y="6154223"/>
            <a:ext cx="1733639" cy="571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440" y="6045588"/>
            <a:ext cx="884579" cy="668828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993386-85EA-3E41-C690-FA94AA4316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269083"/>
              </p:ext>
            </p:extLst>
          </p:nvPr>
        </p:nvGraphicFramePr>
        <p:xfrm>
          <a:off x="992560" y="1304921"/>
          <a:ext cx="7128792" cy="423380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13394">
                  <a:extLst>
                    <a:ext uri="{9D8B030D-6E8A-4147-A177-3AD203B41FA5}">
                      <a16:colId xmlns:a16="http://schemas.microsoft.com/office/drawing/2014/main" val="2976939964"/>
                    </a:ext>
                  </a:extLst>
                </a:gridCol>
                <a:gridCol w="920503">
                  <a:extLst>
                    <a:ext uri="{9D8B030D-6E8A-4147-A177-3AD203B41FA5}">
                      <a16:colId xmlns:a16="http://schemas.microsoft.com/office/drawing/2014/main" val="3252984945"/>
                    </a:ext>
                  </a:extLst>
                </a:gridCol>
                <a:gridCol w="812292">
                  <a:extLst>
                    <a:ext uri="{9D8B030D-6E8A-4147-A177-3AD203B41FA5}">
                      <a16:colId xmlns:a16="http://schemas.microsoft.com/office/drawing/2014/main" val="783818674"/>
                    </a:ext>
                  </a:extLst>
                </a:gridCol>
                <a:gridCol w="898102">
                  <a:extLst>
                    <a:ext uri="{9D8B030D-6E8A-4147-A177-3AD203B41FA5}">
                      <a16:colId xmlns:a16="http://schemas.microsoft.com/office/drawing/2014/main" val="403031133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343368831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36319007"/>
                    </a:ext>
                  </a:extLst>
                </a:gridCol>
                <a:gridCol w="1244341">
                  <a:extLst>
                    <a:ext uri="{9D8B030D-6E8A-4147-A177-3AD203B41FA5}">
                      <a16:colId xmlns:a16="http://schemas.microsoft.com/office/drawing/2014/main" val="923077837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GB" sz="1900" dirty="0"/>
                        <a:t>£’000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059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GB" sz="1900" dirty="0"/>
                        <a:t>Income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755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1,850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879620"/>
                  </a:ext>
                </a:extLst>
              </a:tr>
              <a:tr h="960120">
                <a:tc>
                  <a:txBody>
                    <a:bodyPr/>
                    <a:lstStyle/>
                    <a:p>
                      <a:r>
                        <a:rPr lang="en-GB" sz="1900" dirty="0"/>
                        <a:t>Fixed Costs of Running the Charity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(316)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(381)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(492)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(511)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(523)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95658"/>
                  </a:ext>
                </a:extLst>
              </a:tr>
              <a:tr h="1249680">
                <a:tc>
                  <a:txBody>
                    <a:bodyPr/>
                    <a:lstStyle/>
                    <a:p>
                      <a:r>
                        <a:rPr lang="en-GB" sz="1900" b="0" dirty="0"/>
                        <a:t>Expenditure on Charitable Causes (funds &amp; Small grants)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(801)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(846)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(846)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(846)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(846)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42131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6254034"/>
                  </a:ext>
                </a:extLst>
              </a:tr>
              <a:tr h="881005">
                <a:tc>
                  <a:txBody>
                    <a:bodyPr/>
                    <a:lstStyle/>
                    <a:p>
                      <a:r>
                        <a:rPr lang="en-GB" sz="1900" b="0" dirty="0"/>
                        <a:t>Movement in Fund Balance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>
                          <a:solidFill>
                            <a:srgbClr val="FF6600"/>
                          </a:solidFill>
                        </a:rPr>
                        <a:t>(567)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>
                          <a:solidFill>
                            <a:srgbClr val="FF6600"/>
                          </a:solidFill>
                        </a:rPr>
                        <a:t>(472)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>
                          <a:solidFill>
                            <a:srgbClr val="FF6600"/>
                          </a:solidFill>
                        </a:rPr>
                        <a:t>(188)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243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481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0013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691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/>
          <p:cNvSpPr/>
          <p:nvPr/>
        </p:nvSpPr>
        <p:spPr>
          <a:xfrm>
            <a:off x="152178" y="620688"/>
            <a:ext cx="9645841" cy="5530671"/>
          </a:xfrm>
          <a:prstGeom prst="roundRect">
            <a:avLst/>
          </a:prstGeom>
          <a:noFill/>
          <a:ln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63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906000" cy="404663"/>
            <a:chOff x="0" y="1"/>
            <a:chExt cx="9906000" cy="404663"/>
          </a:xfrm>
        </p:grpSpPr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0" y="1"/>
              <a:ext cx="9906000" cy="404663"/>
            </a:xfrm>
            <a:prstGeom prst="rect">
              <a:avLst/>
            </a:prstGeom>
            <a:gradFill>
              <a:gsLst>
                <a:gs pos="0">
                  <a:srgbClr val="2D5991"/>
                </a:gs>
                <a:gs pos="74000">
                  <a:srgbClr val="2D5991"/>
                </a:gs>
                <a:gs pos="100000">
                  <a:srgbClr val="CFAC87"/>
                </a:gs>
              </a:gsLst>
              <a:lin ang="0" scaled="1"/>
            </a:gradFill>
          </p:spPr>
          <p:txBody>
            <a:bodyPr vert="horz" lIns="74295" tIns="37148" rIns="74295" bIns="37148" rtlCol="0" anchor="ctr" anchorCtr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800" cap="small" spc="244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PLAN – Movement in reserves</a:t>
              </a: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9110381" y="94156"/>
              <a:ext cx="7454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800" i="1" cap="small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Page 8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78" y="6154223"/>
            <a:ext cx="1733639" cy="5715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440" y="6045588"/>
            <a:ext cx="884579" cy="668828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993386-85EA-3E41-C690-FA94AA4316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341736"/>
              </p:ext>
            </p:extLst>
          </p:nvPr>
        </p:nvGraphicFramePr>
        <p:xfrm>
          <a:off x="704539" y="832414"/>
          <a:ext cx="7403630" cy="2536777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976939964"/>
                    </a:ext>
                  </a:extLst>
                </a:gridCol>
                <a:gridCol w="920503">
                  <a:extLst>
                    <a:ext uri="{9D8B030D-6E8A-4147-A177-3AD203B41FA5}">
                      <a16:colId xmlns:a16="http://schemas.microsoft.com/office/drawing/2014/main" val="3252984945"/>
                    </a:ext>
                  </a:extLst>
                </a:gridCol>
                <a:gridCol w="812292">
                  <a:extLst>
                    <a:ext uri="{9D8B030D-6E8A-4147-A177-3AD203B41FA5}">
                      <a16:colId xmlns:a16="http://schemas.microsoft.com/office/drawing/2014/main" val="783818674"/>
                    </a:ext>
                  </a:extLst>
                </a:gridCol>
                <a:gridCol w="898102">
                  <a:extLst>
                    <a:ext uri="{9D8B030D-6E8A-4147-A177-3AD203B41FA5}">
                      <a16:colId xmlns:a16="http://schemas.microsoft.com/office/drawing/2014/main" val="403031133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343368831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36319007"/>
                    </a:ext>
                  </a:extLst>
                </a:gridCol>
                <a:gridCol w="1244341">
                  <a:extLst>
                    <a:ext uri="{9D8B030D-6E8A-4147-A177-3AD203B41FA5}">
                      <a16:colId xmlns:a16="http://schemas.microsoft.com/office/drawing/2014/main" val="923077837"/>
                    </a:ext>
                  </a:extLst>
                </a:gridCol>
              </a:tblGrid>
              <a:tr h="354671">
                <a:tc>
                  <a:txBody>
                    <a:bodyPr/>
                    <a:lstStyle/>
                    <a:p>
                      <a:r>
                        <a:rPr lang="en-GB" sz="1900" dirty="0"/>
                        <a:t>£’000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05931"/>
                  </a:ext>
                </a:extLst>
              </a:tr>
              <a:tr h="354671">
                <a:tc>
                  <a:txBody>
                    <a:bodyPr/>
                    <a:lstStyle/>
                    <a:p>
                      <a:r>
                        <a:rPr lang="en-GB" sz="1900" dirty="0"/>
                        <a:t>Opening Reserve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5,142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4,575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4,103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3,915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4,158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879620"/>
                  </a:ext>
                </a:extLst>
              </a:tr>
              <a:tr h="893772">
                <a:tc>
                  <a:txBody>
                    <a:bodyPr/>
                    <a:lstStyle/>
                    <a:p>
                      <a:r>
                        <a:rPr lang="en-GB" sz="1900" dirty="0"/>
                        <a:t>Movement in Fund Balance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(567)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(472)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(188)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243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95658"/>
                  </a:ext>
                </a:extLst>
              </a:tr>
              <a:tr h="881005">
                <a:tc>
                  <a:txBody>
                    <a:bodyPr/>
                    <a:lstStyle/>
                    <a:p>
                      <a:r>
                        <a:rPr lang="en-GB" sz="1900" b="1" dirty="0"/>
                        <a:t>Closing Reserve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4,575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4,103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3,915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1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4,158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4,639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421316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D8FFED2-C694-1749-30E1-2F78E2E0B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131039"/>
              </p:ext>
            </p:extLst>
          </p:nvPr>
        </p:nvGraphicFramePr>
        <p:xfrm>
          <a:off x="700857" y="3685441"/>
          <a:ext cx="7403630" cy="164300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976939964"/>
                    </a:ext>
                  </a:extLst>
                </a:gridCol>
                <a:gridCol w="920503">
                  <a:extLst>
                    <a:ext uri="{9D8B030D-6E8A-4147-A177-3AD203B41FA5}">
                      <a16:colId xmlns:a16="http://schemas.microsoft.com/office/drawing/2014/main" val="3252984945"/>
                    </a:ext>
                  </a:extLst>
                </a:gridCol>
                <a:gridCol w="812292">
                  <a:extLst>
                    <a:ext uri="{9D8B030D-6E8A-4147-A177-3AD203B41FA5}">
                      <a16:colId xmlns:a16="http://schemas.microsoft.com/office/drawing/2014/main" val="783818674"/>
                    </a:ext>
                  </a:extLst>
                </a:gridCol>
                <a:gridCol w="898102">
                  <a:extLst>
                    <a:ext uri="{9D8B030D-6E8A-4147-A177-3AD203B41FA5}">
                      <a16:colId xmlns:a16="http://schemas.microsoft.com/office/drawing/2014/main" val="403031133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343368831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36319007"/>
                    </a:ext>
                  </a:extLst>
                </a:gridCol>
                <a:gridCol w="1244341">
                  <a:extLst>
                    <a:ext uri="{9D8B030D-6E8A-4147-A177-3AD203B41FA5}">
                      <a16:colId xmlns:a16="http://schemas.microsoft.com/office/drawing/2014/main" val="923077837"/>
                    </a:ext>
                  </a:extLst>
                </a:gridCol>
              </a:tblGrid>
              <a:tr h="354671">
                <a:tc>
                  <a:txBody>
                    <a:bodyPr/>
                    <a:lstStyle/>
                    <a:p>
                      <a:r>
                        <a:rPr lang="en-GB" sz="1900" dirty="0"/>
                        <a:t>£’000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05931"/>
                  </a:ext>
                </a:extLst>
              </a:tr>
              <a:tr h="354671">
                <a:tc>
                  <a:txBody>
                    <a:bodyPr/>
                    <a:lstStyle/>
                    <a:p>
                      <a:r>
                        <a:rPr lang="en-GB" sz="1900" dirty="0"/>
                        <a:t>Total Expenditure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1,117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1,227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1,338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1,357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1,369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879620"/>
                  </a:ext>
                </a:extLst>
              </a:tr>
              <a:tr h="881005">
                <a:tc>
                  <a:txBody>
                    <a:bodyPr/>
                    <a:lstStyle/>
                    <a:p>
                      <a:r>
                        <a:rPr lang="en-GB" sz="1900" b="1" dirty="0"/>
                        <a:t>Ratio to Reserves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4.1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3.3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2.9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1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3.1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1" dirty="0"/>
                        <a:t>3.4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421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835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0" y="1"/>
            <a:ext cx="9906000" cy="404663"/>
          </a:xfrm>
          <a:prstGeom prst="rect">
            <a:avLst/>
          </a:prstGeom>
          <a:gradFill>
            <a:gsLst>
              <a:gs pos="0">
                <a:srgbClr val="2D5991"/>
              </a:gs>
              <a:gs pos="74000">
                <a:srgbClr val="2D5991"/>
              </a:gs>
              <a:gs pos="100000">
                <a:srgbClr val="CFAC87"/>
              </a:gs>
            </a:gsLst>
            <a:lin ang="0" scaled="1"/>
          </a:gradFill>
        </p:spPr>
        <p:txBody>
          <a:bodyPr vert="horz" lIns="74295" tIns="37148" rIns="74295" bIns="37148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cap="small" spc="244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Administration/Overhead Charge</a:t>
            </a: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9110381" y="94156"/>
            <a:ext cx="745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800" i="1" cap="smal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9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72480" y="679326"/>
            <a:ext cx="9078829" cy="5774009"/>
          </a:xfrm>
          <a:prstGeom prst="roundRect">
            <a:avLst/>
          </a:prstGeom>
          <a:noFill/>
          <a:ln>
            <a:solidFill>
              <a:srgbClr val="2D59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sz="16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5" y="6213155"/>
            <a:ext cx="1733639" cy="5715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205" y="6079927"/>
            <a:ext cx="795619" cy="7247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16E05E-165B-E3CD-6BF4-BD01B2A8629D}"/>
              </a:ext>
            </a:extLst>
          </p:cNvPr>
          <p:cNvSpPr txBox="1"/>
          <p:nvPr/>
        </p:nvSpPr>
        <p:spPr>
          <a:xfrm>
            <a:off x="1208584" y="1340768"/>
            <a:ext cx="79169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Purpose – to cover the fixed costs of the charity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Proposal – to administer a charge against individual funds with the exception of</a:t>
            </a:r>
          </a:p>
          <a:p>
            <a:r>
              <a:rPr lang="en-GB" dirty="0"/>
              <a:t> restricted funds (MR Morgan, Arts in Health, Leagues of Friends)</a:t>
            </a:r>
          </a:p>
          <a:p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6BE3419-C4D0-086F-BA1C-34017725A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568996"/>
              </p:ext>
            </p:extLst>
          </p:nvPr>
        </p:nvGraphicFramePr>
        <p:xfrm>
          <a:off x="992560" y="2360350"/>
          <a:ext cx="7309523" cy="289997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94125">
                  <a:extLst>
                    <a:ext uri="{9D8B030D-6E8A-4147-A177-3AD203B41FA5}">
                      <a16:colId xmlns:a16="http://schemas.microsoft.com/office/drawing/2014/main" val="2976939964"/>
                    </a:ext>
                  </a:extLst>
                </a:gridCol>
                <a:gridCol w="920503">
                  <a:extLst>
                    <a:ext uri="{9D8B030D-6E8A-4147-A177-3AD203B41FA5}">
                      <a16:colId xmlns:a16="http://schemas.microsoft.com/office/drawing/2014/main" val="3252984945"/>
                    </a:ext>
                  </a:extLst>
                </a:gridCol>
                <a:gridCol w="812292">
                  <a:extLst>
                    <a:ext uri="{9D8B030D-6E8A-4147-A177-3AD203B41FA5}">
                      <a16:colId xmlns:a16="http://schemas.microsoft.com/office/drawing/2014/main" val="783818674"/>
                    </a:ext>
                  </a:extLst>
                </a:gridCol>
                <a:gridCol w="898102">
                  <a:extLst>
                    <a:ext uri="{9D8B030D-6E8A-4147-A177-3AD203B41FA5}">
                      <a16:colId xmlns:a16="http://schemas.microsoft.com/office/drawing/2014/main" val="403031133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343368831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936319007"/>
                    </a:ext>
                  </a:extLst>
                </a:gridCol>
                <a:gridCol w="1244341">
                  <a:extLst>
                    <a:ext uri="{9D8B030D-6E8A-4147-A177-3AD203B41FA5}">
                      <a16:colId xmlns:a16="http://schemas.microsoft.com/office/drawing/2014/main" val="923077837"/>
                    </a:ext>
                  </a:extLst>
                </a:gridCol>
              </a:tblGrid>
              <a:tr h="354671">
                <a:tc>
                  <a:txBody>
                    <a:bodyPr/>
                    <a:lstStyle/>
                    <a:p>
                      <a:r>
                        <a:rPr lang="en-GB" sz="1900" dirty="0"/>
                        <a:t>£’000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4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Year 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05931"/>
                  </a:ext>
                </a:extLst>
              </a:tr>
              <a:tr h="893772">
                <a:tc>
                  <a:txBody>
                    <a:bodyPr/>
                    <a:lstStyle/>
                    <a:p>
                      <a:r>
                        <a:rPr lang="en-GB" sz="1900" dirty="0"/>
                        <a:t>Fixed Costs of Running the Charity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316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381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492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/>
                        <a:t>523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95658"/>
                  </a:ext>
                </a:extLst>
              </a:tr>
              <a:tr h="519618">
                <a:tc>
                  <a:txBody>
                    <a:bodyPr/>
                    <a:lstStyle/>
                    <a:p>
                      <a:r>
                        <a:rPr lang="en-GB" sz="1900" b="0" dirty="0"/>
                        <a:t>10% charge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386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421316"/>
                  </a:ext>
                </a:extLst>
              </a:tr>
              <a:tr h="519618">
                <a:tc>
                  <a:txBody>
                    <a:bodyPr/>
                    <a:lstStyle/>
                    <a:p>
                      <a:r>
                        <a:rPr lang="en-GB" sz="1900" b="0" dirty="0"/>
                        <a:t>9% charge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348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510596"/>
                  </a:ext>
                </a:extLst>
              </a:tr>
              <a:tr h="519618">
                <a:tc>
                  <a:txBody>
                    <a:bodyPr/>
                    <a:lstStyle/>
                    <a:p>
                      <a:r>
                        <a:rPr lang="en-GB" sz="1900" b="0" dirty="0"/>
                        <a:t>8% charge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b="0" dirty="0"/>
                        <a:t>309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highlight>
                          <a:srgbClr val="00008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43375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AE49BBC-4B07-486E-5AF5-E17DDBA4C07A}"/>
              </a:ext>
            </a:extLst>
          </p:cNvPr>
          <p:cNvSpPr txBox="1"/>
          <p:nvPr/>
        </p:nvSpPr>
        <p:spPr>
          <a:xfrm>
            <a:off x="1138341" y="5390085"/>
            <a:ext cx="7347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10% charge would cover fixed costs &amp; contribute to increasing the Helping hand fund balance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Risk – fund managers may ask for share of dividends/gains if charged</a:t>
            </a:r>
          </a:p>
        </p:txBody>
      </p:sp>
    </p:spTree>
    <p:extLst>
      <p:ext uri="{BB962C8B-B14F-4D97-AF65-F5344CB8AC3E}">
        <p14:creationId xmlns:p14="http://schemas.microsoft.com/office/powerpoint/2010/main" val="4037056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91364C05E740499C9571A3B36EA4F1" ma:contentTypeVersion="4" ma:contentTypeDescription="Create a new document." ma:contentTypeScope="" ma:versionID="f26740972758cec492671e119c7a0463">
  <xsd:schema xmlns:xsd="http://www.w3.org/2001/XMLSchema" xmlns:xs="http://www.w3.org/2001/XMLSchema" xmlns:p="http://schemas.microsoft.com/office/2006/metadata/properties" xmlns:ns2="f2935e30-2235-4b94-bb56-06d758577b26" targetNamespace="http://schemas.microsoft.com/office/2006/metadata/properties" ma:root="true" ma:fieldsID="8b90cc99792cd31730a759c9ce42838e" ns2:_="">
    <xsd:import namespace="f2935e30-2235-4b94-bb56-06d758577b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935e30-2235-4b94-bb56-06d758577b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135E072-72BE-4ED4-BA92-A80B1311C4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5A17B8-E512-4D97-886E-6A77386EAD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935e30-2235-4b94-bb56-06d758577b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E44CC8-EB0F-4A58-B26D-EA569BC748D2}">
  <ds:schemaRefs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f2935e30-2235-4b94-bb56-06d758577b26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22440</TotalTime>
  <Words>687</Words>
  <Application>Microsoft Office PowerPoint</Application>
  <PresentationFormat>A4 Paper (210x297 mm)</PresentationFormat>
  <Paragraphs>210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ABM LHB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Jones (ABM ULHB - Finance)</dc:creator>
  <cp:lastModifiedBy>Sophie Herbert (Swansea Bay UHB - Corporate Governance )</cp:lastModifiedBy>
  <cp:revision>1182</cp:revision>
  <cp:lastPrinted>2019-04-30T12:13:45Z</cp:lastPrinted>
  <dcterms:created xsi:type="dcterms:W3CDTF">2017-06-21T13:00:58Z</dcterms:created>
  <dcterms:modified xsi:type="dcterms:W3CDTF">2025-06-12T13:15:07Z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0x0101006391364C05E740499C9571A3B36EA4F1</vt:lpwstr>
  </property>
</Properties>
</file>