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sldIdLst>
    <p:sldId id="298" r:id="rId5"/>
    <p:sldId id="302" r:id="rId6"/>
    <p:sldId id="303" r:id="rId7"/>
    <p:sldId id="304" r:id="rId8"/>
    <p:sldId id="305" r:id="rId9"/>
    <p:sldId id="306" r:id="rId10"/>
    <p:sldId id="296" r:id="rId11"/>
    <p:sldId id="307" r:id="rId12"/>
    <p:sldId id="293" r:id="rId13"/>
    <p:sldId id="308" r:id="rId14"/>
    <p:sldId id="290" r:id="rId15"/>
    <p:sldId id="300" r:id="rId16"/>
    <p:sldId id="309" r:id="rId17"/>
    <p:sldId id="287" r:id="rId18"/>
    <p:sldId id="28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1E7"/>
    <a:srgbClr val="35496E"/>
    <a:srgbClr val="FFD5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34"/>
    <p:restoredTop sz="94731"/>
  </p:normalViewPr>
  <p:slideViewPr>
    <p:cSldViewPr snapToGrid="0">
      <p:cViewPr varScale="1">
        <p:scale>
          <a:sx n="59" d="100"/>
          <a:sy n="59" d="100"/>
        </p:scale>
        <p:origin x="868"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2EA4BB-BA15-4E06-90DD-9F903C7A8494}" type="datetimeFigureOut">
              <a:rPr lang="en-GB" smtClean="0"/>
              <a:t>09/06/2025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7F782A-EB26-4A36-B0D1-A863F85CCAF6}" type="slidenum">
              <a:rPr lang="en-GB" smtClean="0"/>
              <a:t>‹#›</a:t>
            </a:fld>
            <a:endParaRPr lang="en-GB"/>
          </a:p>
        </p:txBody>
      </p:sp>
    </p:spTree>
    <p:extLst>
      <p:ext uri="{BB962C8B-B14F-4D97-AF65-F5344CB8AC3E}">
        <p14:creationId xmlns:p14="http://schemas.microsoft.com/office/powerpoint/2010/main" val="2499796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97F782A-EB26-4A36-B0D1-A863F85CCAF6}" type="slidenum">
              <a:rPr lang="en-GB" smtClean="0"/>
              <a:t>9</a:t>
            </a:fld>
            <a:endParaRPr lang="en-GB"/>
          </a:p>
        </p:txBody>
      </p:sp>
    </p:spTree>
    <p:extLst>
      <p:ext uri="{BB962C8B-B14F-4D97-AF65-F5344CB8AC3E}">
        <p14:creationId xmlns:p14="http://schemas.microsoft.com/office/powerpoint/2010/main" val="16402106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D08EC-A7EA-2C9B-FD7B-6452A6A72206}"/>
              </a:ext>
            </a:extLst>
          </p:cNvPr>
          <p:cNvSpPr>
            <a:spLocks noGrp="1"/>
          </p:cNvSpPr>
          <p:nvPr>
            <p:ph type="ctrTitle"/>
          </p:nvPr>
        </p:nvSpPr>
        <p:spPr>
          <a:xfrm>
            <a:off x="900000" y="1368000"/>
            <a:ext cx="4983007" cy="1474002"/>
          </a:xfrm>
        </p:spPr>
        <p:txBody>
          <a:bodyPr anchor="b" anchorCtr="0"/>
          <a:lstStyle>
            <a:lvl1pPr algn="l">
              <a:defRPr sz="4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ADD9497-854D-7924-E9EE-C0E0BED6F65B}"/>
              </a:ext>
            </a:extLst>
          </p:cNvPr>
          <p:cNvSpPr>
            <a:spLocks noGrp="1"/>
          </p:cNvSpPr>
          <p:nvPr>
            <p:ph type="subTitle" idx="1"/>
          </p:nvPr>
        </p:nvSpPr>
        <p:spPr>
          <a:xfrm>
            <a:off x="900000" y="3060000"/>
            <a:ext cx="4983007" cy="1101769"/>
          </a:xfrm>
        </p:spPr>
        <p:txBody>
          <a:bodyPr anchor="t" anchorCtr="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8" name="Graphic 7">
            <a:extLst>
              <a:ext uri="{FF2B5EF4-FFF2-40B4-BE49-F238E27FC236}">
                <a16:creationId xmlns:a16="http://schemas.microsoft.com/office/drawing/2014/main" id="{294C3370-28D8-89A1-21AC-92701DE19A3D}"/>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900000" y="4747097"/>
            <a:ext cx="2990773" cy="1166318"/>
          </a:xfrm>
          <a:prstGeom prst="rect">
            <a:avLst/>
          </a:prstGeom>
        </p:spPr>
      </p:pic>
    </p:spTree>
    <p:extLst>
      <p:ext uri="{BB962C8B-B14F-4D97-AF65-F5344CB8AC3E}">
        <p14:creationId xmlns:p14="http://schemas.microsoft.com/office/powerpoint/2010/main" val="40113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v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D08EC-A7EA-2C9B-FD7B-6452A6A72206}"/>
              </a:ext>
            </a:extLst>
          </p:cNvPr>
          <p:cNvSpPr>
            <a:spLocks noGrp="1"/>
          </p:cNvSpPr>
          <p:nvPr>
            <p:ph type="ctrTitle"/>
          </p:nvPr>
        </p:nvSpPr>
        <p:spPr>
          <a:xfrm>
            <a:off x="900000" y="1368000"/>
            <a:ext cx="6591470" cy="1474002"/>
          </a:xfrm>
        </p:spPr>
        <p:txBody>
          <a:bodyPr anchor="b" anchorCtr="0"/>
          <a:lstStyle>
            <a:lvl1pPr algn="l">
              <a:defRPr sz="4000" b="1">
                <a:solidFill>
                  <a:schemeClr val="tx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ADD9497-854D-7924-E9EE-C0E0BED6F65B}"/>
              </a:ext>
            </a:extLst>
          </p:cNvPr>
          <p:cNvSpPr>
            <a:spLocks noGrp="1"/>
          </p:cNvSpPr>
          <p:nvPr>
            <p:ph type="subTitle" idx="1"/>
          </p:nvPr>
        </p:nvSpPr>
        <p:spPr>
          <a:xfrm>
            <a:off x="899999" y="3060000"/>
            <a:ext cx="6591469" cy="1101769"/>
          </a:xfrm>
        </p:spPr>
        <p:txBody>
          <a:bodyPr anchor="t" anchorCtr="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4" name="Graphic 3">
            <a:extLst>
              <a:ext uri="{FF2B5EF4-FFF2-40B4-BE49-F238E27FC236}">
                <a16:creationId xmlns:a16="http://schemas.microsoft.com/office/drawing/2014/main" id="{34175CAA-31B5-77FA-734C-3908550A2A29}"/>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753051" y="4603877"/>
            <a:ext cx="3438704" cy="1477433"/>
          </a:xfrm>
          <a:prstGeom prst="rect">
            <a:avLst/>
          </a:prstGeom>
        </p:spPr>
      </p:pic>
    </p:spTree>
    <p:extLst>
      <p:ext uri="{BB962C8B-B14F-4D97-AF65-F5344CB8AC3E}">
        <p14:creationId xmlns:p14="http://schemas.microsoft.com/office/powerpoint/2010/main" val="3199949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748C7A93-B269-12A5-9B3F-C09D71E562C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266934" y="4212453"/>
            <a:ext cx="3384674" cy="3282108"/>
          </a:xfrm>
          <a:prstGeom prst="rect">
            <a:avLst/>
          </a:prstGeom>
        </p:spPr>
      </p:pic>
      <p:sp>
        <p:nvSpPr>
          <p:cNvPr id="2" name="Title 1">
            <a:extLst>
              <a:ext uri="{FF2B5EF4-FFF2-40B4-BE49-F238E27FC236}">
                <a16:creationId xmlns:a16="http://schemas.microsoft.com/office/drawing/2014/main" id="{315E9A2A-7084-7283-C553-9488968FDAC6}"/>
              </a:ext>
            </a:extLst>
          </p:cNvPr>
          <p:cNvSpPr>
            <a:spLocks noGrp="1"/>
          </p:cNvSpPr>
          <p:nvPr>
            <p:ph type="title"/>
          </p:nvPr>
        </p:nvSpPr>
        <p:spPr>
          <a:xfrm>
            <a:off x="720000" y="720000"/>
            <a:ext cx="10515600" cy="1141073"/>
          </a:xfrm>
        </p:spPr>
        <p:txBody>
          <a:bodyPr/>
          <a:lstStyle>
            <a:lvl1pPr>
              <a:defRPr sz="2800" b="1" i="0">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4249A87-CD65-45ED-4A98-D99064451844}"/>
              </a:ext>
            </a:extLst>
          </p:cNvPr>
          <p:cNvSpPr>
            <a:spLocks noGrp="1"/>
          </p:cNvSpPr>
          <p:nvPr>
            <p:ph idx="1"/>
          </p:nvPr>
        </p:nvSpPr>
        <p:spPr>
          <a:xfrm>
            <a:off x="720000" y="1872000"/>
            <a:ext cx="8170612" cy="4186072"/>
          </a:xfrm>
        </p:spPr>
        <p:txBody>
          <a:bodyPr wrap="square"/>
          <a:lstStyle>
            <a:lvl1pPr>
              <a:spcAft>
                <a:spcPts val="1400"/>
              </a:spcAft>
              <a:defRPr/>
            </a:lvl1pPr>
            <a:lvl2pPr>
              <a:spcAft>
                <a:spcPts val="1400"/>
              </a:spcAft>
              <a:defRPr/>
            </a:lvl2pPr>
            <a:lvl3pPr>
              <a:spcAft>
                <a:spcPts val="1400"/>
              </a:spcAft>
              <a:defRPr/>
            </a:lvl3pPr>
            <a:lvl4pPr>
              <a:spcAft>
                <a:spcPts val="1400"/>
              </a:spcAft>
              <a:defRPr/>
            </a:lvl4pPr>
            <a:lvl5pPr>
              <a:spcAft>
                <a:spcPts val="1400"/>
              </a:spcAft>
              <a:defRPr b="1"/>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75224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E9A2A-7084-7283-C553-9488968FDAC6}"/>
              </a:ext>
            </a:extLst>
          </p:cNvPr>
          <p:cNvSpPr>
            <a:spLocks noGrp="1"/>
          </p:cNvSpPr>
          <p:nvPr>
            <p:ph type="title"/>
          </p:nvPr>
        </p:nvSpPr>
        <p:spPr>
          <a:xfrm>
            <a:off x="720000" y="720000"/>
            <a:ext cx="7836978" cy="555644"/>
          </a:xfrm>
        </p:spPr>
        <p:txBody>
          <a:bodyPr/>
          <a:lstStyle>
            <a:lvl1pPr>
              <a:defRPr sz="2800" b="1" i="0">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4249A87-CD65-45ED-4A98-D99064451844}"/>
              </a:ext>
            </a:extLst>
          </p:cNvPr>
          <p:cNvSpPr>
            <a:spLocks noGrp="1"/>
          </p:cNvSpPr>
          <p:nvPr>
            <p:ph idx="1"/>
          </p:nvPr>
        </p:nvSpPr>
        <p:spPr>
          <a:xfrm>
            <a:off x="720000" y="1872000"/>
            <a:ext cx="8170612" cy="4186072"/>
          </a:xfrm>
        </p:spPr>
        <p:txBody>
          <a:bodyPr/>
          <a:lstStyle>
            <a:lvl1pPr>
              <a:spcAft>
                <a:spcPts val="1400"/>
              </a:spcAft>
              <a:defRPr/>
            </a:lvl1pPr>
            <a:lvl2pPr>
              <a:spcAft>
                <a:spcPts val="1400"/>
              </a:spcAft>
              <a:defRPr/>
            </a:lvl2pPr>
            <a:lvl3pPr>
              <a:spcAft>
                <a:spcPts val="1400"/>
              </a:spcAft>
              <a:defRPr/>
            </a:lvl3pPr>
            <a:lvl4pPr>
              <a:spcAft>
                <a:spcPts val="1400"/>
              </a:spcAft>
              <a:defRPr/>
            </a:lvl4pPr>
            <a:lvl5pPr>
              <a:spcAft>
                <a:spcPts val="1400"/>
              </a:spcAft>
              <a:defRPr b="1"/>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Oval 3">
            <a:extLst>
              <a:ext uri="{FF2B5EF4-FFF2-40B4-BE49-F238E27FC236}">
                <a16:creationId xmlns:a16="http://schemas.microsoft.com/office/drawing/2014/main" id="{8BCB3247-371B-7588-3D06-1DE139C659C4}"/>
              </a:ext>
            </a:extLst>
          </p:cNvPr>
          <p:cNvSpPr/>
          <p:nvPr userDrawn="1"/>
        </p:nvSpPr>
        <p:spPr>
          <a:xfrm>
            <a:off x="8969599" y="-714455"/>
            <a:ext cx="2115239" cy="2115239"/>
          </a:xfrm>
          <a:prstGeom prst="ellipse">
            <a:avLst/>
          </a:prstGeom>
          <a:solidFill>
            <a:srgbClr val="FFD550">
              <a:alpha val="50321"/>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AE8B4F41-BEA8-8FF8-B451-D0797B7C687C}"/>
              </a:ext>
            </a:extLst>
          </p:cNvPr>
          <p:cNvSpPr/>
          <p:nvPr userDrawn="1"/>
        </p:nvSpPr>
        <p:spPr>
          <a:xfrm>
            <a:off x="10027219" y="4603969"/>
            <a:ext cx="3646584" cy="3646584"/>
          </a:xfrm>
          <a:prstGeom prst="ellipse">
            <a:avLst/>
          </a:prstGeom>
          <a:solidFill>
            <a:schemeClr val="accent5">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6F4DECF8-4C13-3DAC-5E10-0DD8C5E39EEA}"/>
              </a:ext>
            </a:extLst>
          </p:cNvPr>
          <p:cNvSpPr/>
          <p:nvPr userDrawn="1"/>
        </p:nvSpPr>
        <p:spPr>
          <a:xfrm>
            <a:off x="10800914" y="1539500"/>
            <a:ext cx="2099193" cy="2099193"/>
          </a:xfrm>
          <a:prstGeom prst="ellipse">
            <a:avLst/>
          </a:prstGeom>
          <a:solidFill>
            <a:schemeClr val="accent4">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E730C02-6E08-7246-410C-2CEC4CF750B2}"/>
              </a:ext>
            </a:extLst>
          </p:cNvPr>
          <p:cNvSpPr/>
          <p:nvPr userDrawn="1"/>
        </p:nvSpPr>
        <p:spPr>
          <a:xfrm>
            <a:off x="8173154" y="5601308"/>
            <a:ext cx="913527" cy="913527"/>
          </a:xfrm>
          <a:prstGeom prst="ellipse">
            <a:avLst/>
          </a:prstGeom>
          <a:solidFill>
            <a:schemeClr val="accent3">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E71AAD75-194A-1FE7-1047-92ADA70231C5}"/>
              </a:ext>
            </a:extLst>
          </p:cNvPr>
          <p:cNvSpPr/>
          <p:nvPr userDrawn="1"/>
        </p:nvSpPr>
        <p:spPr>
          <a:xfrm>
            <a:off x="6242383" y="6138000"/>
            <a:ext cx="1633196" cy="1633196"/>
          </a:xfrm>
          <a:prstGeom prst="ellipse">
            <a:avLst/>
          </a:prstGeom>
          <a:solidFill>
            <a:schemeClr val="accent2">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8221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tx1">
            <a:alpha val="9774"/>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E9A2A-7084-7283-C553-9488968FDAC6}"/>
              </a:ext>
            </a:extLst>
          </p:cNvPr>
          <p:cNvSpPr>
            <a:spLocks noGrp="1"/>
          </p:cNvSpPr>
          <p:nvPr>
            <p:ph type="title"/>
          </p:nvPr>
        </p:nvSpPr>
        <p:spPr>
          <a:xfrm>
            <a:off x="720000" y="720000"/>
            <a:ext cx="8435017" cy="786071"/>
          </a:xfrm>
        </p:spPr>
        <p:txBody>
          <a:bodyPr/>
          <a:lstStyle>
            <a:lvl1pPr>
              <a:defRPr sz="28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4249A87-CD65-45ED-4A98-D99064451844}"/>
              </a:ext>
            </a:extLst>
          </p:cNvPr>
          <p:cNvSpPr>
            <a:spLocks noGrp="1"/>
          </p:cNvSpPr>
          <p:nvPr>
            <p:ph idx="1"/>
          </p:nvPr>
        </p:nvSpPr>
        <p:spPr>
          <a:xfrm>
            <a:off x="719999" y="1872000"/>
            <a:ext cx="7068537" cy="3866250"/>
          </a:xfrm>
        </p:spPr>
        <p:txBody>
          <a:bodyPr/>
          <a:lstStyle>
            <a:lvl1pPr>
              <a:spcAft>
                <a:spcPts val="1000"/>
              </a:spcAft>
              <a:defRPr/>
            </a:lvl1pPr>
            <a:lvl2pPr>
              <a:spcAft>
                <a:spcPts val="1000"/>
              </a:spcAft>
              <a:defRPr/>
            </a:lvl2pPr>
            <a:lvl3pPr>
              <a:spcAft>
                <a:spcPts val="1000"/>
              </a:spcAft>
              <a:defRPr/>
            </a:lvl3pPr>
            <a:lvl4pPr>
              <a:spcAft>
                <a:spcPts val="1000"/>
              </a:spcAft>
              <a:defRPr/>
            </a:lvl4pPr>
            <a:lvl5pPr>
              <a:spcAft>
                <a:spcPts val="1000"/>
              </a:spcAf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0" name="Graphic 9">
            <a:extLst>
              <a:ext uri="{FF2B5EF4-FFF2-40B4-BE49-F238E27FC236}">
                <a16:creationId xmlns:a16="http://schemas.microsoft.com/office/drawing/2014/main" id="{357C43C3-B831-3FA2-13D9-D24FB907E54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906870" y="870339"/>
            <a:ext cx="9433173" cy="9161167"/>
          </a:xfrm>
          <a:prstGeom prst="rect">
            <a:avLst/>
          </a:prstGeom>
        </p:spPr>
      </p:pic>
    </p:spTree>
    <p:extLst>
      <p:ext uri="{BB962C8B-B14F-4D97-AF65-F5344CB8AC3E}">
        <p14:creationId xmlns:p14="http://schemas.microsoft.com/office/powerpoint/2010/main" val="3165344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81734-9A8B-E726-FC0F-C54F57A70999}"/>
              </a:ext>
            </a:extLst>
          </p:cNvPr>
          <p:cNvSpPr>
            <a:spLocks noGrp="1"/>
          </p:cNvSpPr>
          <p:nvPr>
            <p:ph type="title"/>
          </p:nvPr>
        </p:nvSpPr>
        <p:spPr>
          <a:xfrm>
            <a:off x="720000" y="720001"/>
            <a:ext cx="8006311" cy="521778"/>
          </a:xfrm>
        </p:spPr>
        <p:txBody>
          <a:bodyPr/>
          <a:lstStyle>
            <a:lvl1pPr>
              <a:defRPr sz="24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46D849B6-D6A8-90C1-E2A1-CAE6E7DA0220}"/>
              </a:ext>
            </a:extLst>
          </p:cNvPr>
          <p:cNvSpPr>
            <a:spLocks noGrp="1"/>
          </p:cNvSpPr>
          <p:nvPr>
            <p:ph sz="half" idx="1"/>
          </p:nvPr>
        </p:nvSpPr>
        <p:spPr>
          <a:xfrm>
            <a:off x="720001" y="1825625"/>
            <a:ext cx="3780000" cy="4351338"/>
          </a:xfrm>
        </p:spPr>
        <p:txBody>
          <a:bodyPr wrap="square"/>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B87683BE-E22C-F39D-7ABC-87AFC7958B1F}"/>
              </a:ext>
            </a:extLst>
          </p:cNvPr>
          <p:cNvSpPr>
            <a:spLocks noGrp="1"/>
          </p:cNvSpPr>
          <p:nvPr>
            <p:ph sz="half" idx="2"/>
          </p:nvPr>
        </p:nvSpPr>
        <p:spPr>
          <a:xfrm>
            <a:off x="4986548" y="1825625"/>
            <a:ext cx="3780000" cy="4351338"/>
          </a:xfrm>
        </p:spPr>
        <p:txBody>
          <a:bodyPr wrap="square"/>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Oval 4">
            <a:extLst>
              <a:ext uri="{FF2B5EF4-FFF2-40B4-BE49-F238E27FC236}">
                <a16:creationId xmlns:a16="http://schemas.microsoft.com/office/drawing/2014/main" id="{6BC5D1AF-88A3-D7A8-4FB2-596AA8B0A47B}"/>
              </a:ext>
            </a:extLst>
          </p:cNvPr>
          <p:cNvSpPr/>
          <p:nvPr userDrawn="1"/>
        </p:nvSpPr>
        <p:spPr>
          <a:xfrm>
            <a:off x="8969599" y="-714455"/>
            <a:ext cx="2115239" cy="2115239"/>
          </a:xfrm>
          <a:prstGeom prst="ellipse">
            <a:avLst/>
          </a:prstGeom>
          <a:solidFill>
            <a:srgbClr val="FFD550">
              <a:alpha val="50321"/>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80C581C1-8855-5E2B-DFD1-0A1B3578F46D}"/>
              </a:ext>
            </a:extLst>
          </p:cNvPr>
          <p:cNvSpPr/>
          <p:nvPr userDrawn="1"/>
        </p:nvSpPr>
        <p:spPr>
          <a:xfrm>
            <a:off x="10027219" y="4603969"/>
            <a:ext cx="3646584" cy="3646584"/>
          </a:xfrm>
          <a:prstGeom prst="ellipse">
            <a:avLst/>
          </a:prstGeom>
          <a:solidFill>
            <a:schemeClr val="accent5">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28701B6-11C6-90B6-8B63-CB2C64CD4ED2}"/>
              </a:ext>
            </a:extLst>
          </p:cNvPr>
          <p:cNvSpPr/>
          <p:nvPr userDrawn="1"/>
        </p:nvSpPr>
        <p:spPr>
          <a:xfrm>
            <a:off x="10800914" y="1539500"/>
            <a:ext cx="2099193" cy="2099193"/>
          </a:xfrm>
          <a:prstGeom prst="ellipse">
            <a:avLst/>
          </a:prstGeom>
          <a:solidFill>
            <a:schemeClr val="accent4">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07D9124-21B4-68E3-EA88-A629A61285FB}"/>
              </a:ext>
            </a:extLst>
          </p:cNvPr>
          <p:cNvSpPr/>
          <p:nvPr userDrawn="1"/>
        </p:nvSpPr>
        <p:spPr>
          <a:xfrm>
            <a:off x="8173154" y="5601308"/>
            <a:ext cx="913527" cy="913527"/>
          </a:xfrm>
          <a:prstGeom prst="ellipse">
            <a:avLst/>
          </a:prstGeom>
          <a:solidFill>
            <a:schemeClr val="accent3">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8A2C5575-3A82-37B8-B011-64DF23BE20F7}"/>
              </a:ext>
            </a:extLst>
          </p:cNvPr>
          <p:cNvSpPr/>
          <p:nvPr userDrawn="1"/>
        </p:nvSpPr>
        <p:spPr>
          <a:xfrm>
            <a:off x="6242383" y="6138000"/>
            <a:ext cx="1633196" cy="1633196"/>
          </a:xfrm>
          <a:prstGeom prst="ellipse">
            <a:avLst/>
          </a:prstGeom>
          <a:solidFill>
            <a:schemeClr val="accent2">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2586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6/9/2025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602679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585D0F-FC6B-CC60-61FB-5B095BFD3183}"/>
              </a:ext>
            </a:extLst>
          </p:cNvPr>
          <p:cNvSpPr>
            <a:spLocks noGrp="1"/>
          </p:cNvSpPr>
          <p:nvPr>
            <p:ph type="title"/>
          </p:nvPr>
        </p:nvSpPr>
        <p:spPr>
          <a:xfrm>
            <a:off x="720000" y="720000"/>
            <a:ext cx="10515600" cy="1325563"/>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CD139294-B3C7-ACA2-8404-FCA1A9922C38}"/>
              </a:ext>
            </a:extLst>
          </p:cNvPr>
          <p:cNvSpPr>
            <a:spLocks noGrp="1"/>
          </p:cNvSpPr>
          <p:nvPr>
            <p:ph type="body" idx="1"/>
          </p:nvPr>
        </p:nvSpPr>
        <p:spPr>
          <a:xfrm>
            <a:off x="720000" y="2045563"/>
            <a:ext cx="10515600" cy="4292038"/>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0977312"/>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60" r:id="rId4"/>
    <p:sldLayoutId id="2147483659" r:id="rId5"/>
    <p:sldLayoutId id="2147483652" r:id="rId6"/>
    <p:sldLayoutId id="2147483661" r:id="rId7"/>
  </p:sldLayoutIdLst>
  <p:txStyles>
    <p:titleStyle>
      <a:lvl1pPr algn="l" defTabSz="914400" rtl="0" eaLnBrk="1" latinLnBrk="0" hangingPunct="1">
        <a:lnSpc>
          <a:spcPct val="90000"/>
        </a:lnSpc>
        <a:spcBef>
          <a:spcPct val="0"/>
        </a:spcBef>
        <a:buNone/>
        <a:defRPr sz="32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800"/>
        </a:spcAft>
        <a:buFontTx/>
        <a:buNone/>
        <a:defRPr sz="1800" kern="1200">
          <a:solidFill>
            <a:schemeClr val="tx1"/>
          </a:solidFill>
          <a:latin typeface="Arial" panose="020B0604020202020204" pitchFamily="34" charset="0"/>
          <a:ea typeface="+mn-ea"/>
          <a:cs typeface="Arial" panose="020B0604020202020204" pitchFamily="34" charset="0"/>
        </a:defRPr>
      </a:lvl1pPr>
      <a:lvl2pPr marL="180000" indent="-180000" algn="l" defTabSz="914400" rtl="0" eaLnBrk="1" latinLnBrk="0" hangingPunct="1">
        <a:lnSpc>
          <a:spcPct val="100000"/>
        </a:lnSpc>
        <a:spcBef>
          <a:spcPts val="0"/>
        </a:spcBef>
        <a:spcAft>
          <a:spcPts val="800"/>
        </a:spcAft>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360000" indent="-180000" algn="l" defTabSz="914400" rtl="0" eaLnBrk="1" latinLnBrk="0" hangingPunct="1">
        <a:lnSpc>
          <a:spcPct val="100000"/>
        </a:lnSpc>
        <a:spcBef>
          <a:spcPts val="0"/>
        </a:spcBef>
        <a:spcAft>
          <a:spcPts val="800"/>
        </a:spcAft>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800"/>
        </a:spcAft>
        <a:buFontTx/>
        <a:buNone/>
        <a:defRPr sz="1800" b="1" kern="1200">
          <a:solidFill>
            <a:schemeClr val="tx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800"/>
        </a:spcAft>
        <a:buFontTx/>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png"/><Relationship Id="rId7" Type="http://schemas.microsoft.com/office/2007/relationships/hdphoto" Target="../media/hdphoto1.wdp"/><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g"/><Relationship Id="rId1" Type="http://schemas.openxmlformats.org/officeDocument/2006/relationships/slideLayout" Target="../slideLayouts/slideLayout6.xml"/><Relationship Id="rId6" Type="http://schemas.openxmlformats.org/officeDocument/2006/relationships/image" Target="../media/image43.jpeg"/><Relationship Id="rId5" Type="http://schemas.openxmlformats.org/officeDocument/2006/relationships/image" Target="../media/image42.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F8FEEAF-FAAB-4655-BE3E-449EC9055EFE}"/>
              </a:ext>
            </a:extLst>
          </p:cNvPr>
          <p:cNvPicPr>
            <a:picLocks noChangeAspect="1"/>
          </p:cNvPicPr>
          <p:nvPr/>
        </p:nvPicPr>
        <p:blipFill>
          <a:blip r:embed="rId2"/>
          <a:stretch>
            <a:fillRect/>
          </a:stretch>
        </p:blipFill>
        <p:spPr>
          <a:xfrm>
            <a:off x="0" y="-177188"/>
            <a:ext cx="12192000" cy="7035188"/>
          </a:xfrm>
          <a:prstGeom prst="rect">
            <a:avLst/>
          </a:prstGeom>
        </p:spPr>
      </p:pic>
      <p:sp>
        <p:nvSpPr>
          <p:cNvPr id="4" name="object 3">
            <a:extLst>
              <a:ext uri="{FF2B5EF4-FFF2-40B4-BE49-F238E27FC236}">
                <a16:creationId xmlns:a16="http://schemas.microsoft.com/office/drawing/2014/main" id="{065666E9-0D84-4F21-917A-1D0CF2A18999}"/>
              </a:ext>
            </a:extLst>
          </p:cNvPr>
          <p:cNvSpPr txBox="1"/>
          <p:nvPr/>
        </p:nvSpPr>
        <p:spPr>
          <a:xfrm>
            <a:off x="861144" y="3340406"/>
            <a:ext cx="7054132" cy="1230154"/>
          </a:xfrm>
          <a:prstGeom prst="rect">
            <a:avLst/>
          </a:prstGeom>
        </p:spPr>
        <p:txBody>
          <a:bodyPr vert="horz" wrap="square" lIns="0" tIns="6931" rIns="0" bIns="0" rtlCol="0">
            <a:spAutoFit/>
          </a:bodyPr>
          <a:lstStyle/>
          <a:p>
            <a:pPr marL="7701" marR="3081">
              <a:lnSpc>
                <a:spcPct val="100600"/>
              </a:lnSpc>
              <a:spcBef>
                <a:spcPts val="55"/>
              </a:spcBef>
            </a:pPr>
            <a:r>
              <a:rPr lang="en-GB" sz="4000" b="1" spc="9" dirty="0">
                <a:solidFill>
                  <a:srgbClr val="FFFFFF"/>
                </a:solidFill>
                <a:latin typeface="Arial Black" panose="020B0604020202020204" pitchFamily="34" charset="0"/>
                <a:cs typeface="Arial Black" panose="020B0604020202020204" pitchFamily="34" charset="0"/>
              </a:rPr>
              <a:t>Charitable Funds Committee June 2025</a:t>
            </a:r>
            <a:endParaRPr sz="4000" b="1" dirty="0">
              <a:latin typeface="Arial Black" panose="020B0604020202020204" pitchFamily="34" charset="0"/>
              <a:cs typeface="Arial Black" panose="020B0604020202020204" pitchFamily="34" charset="0"/>
            </a:endParaRPr>
          </a:p>
        </p:txBody>
      </p:sp>
      <p:sp>
        <p:nvSpPr>
          <p:cNvPr id="5" name="TextBox 4">
            <a:extLst>
              <a:ext uri="{FF2B5EF4-FFF2-40B4-BE49-F238E27FC236}">
                <a16:creationId xmlns:a16="http://schemas.microsoft.com/office/drawing/2014/main" id="{7E6527EC-64C5-470B-88E6-FA4EED1C3478}"/>
              </a:ext>
            </a:extLst>
          </p:cNvPr>
          <p:cNvSpPr txBox="1"/>
          <p:nvPr/>
        </p:nvSpPr>
        <p:spPr>
          <a:xfrm>
            <a:off x="861144" y="4613594"/>
            <a:ext cx="4068642" cy="1100686"/>
          </a:xfrm>
          <a:prstGeom prst="rect">
            <a:avLst/>
          </a:prstGeom>
          <a:noFill/>
        </p:spPr>
        <p:txBody>
          <a:bodyPr wrap="square" rtlCol="0">
            <a:spAutoFit/>
          </a:bodyPr>
          <a:lstStyle/>
          <a:p>
            <a:r>
              <a:rPr lang="en-GB" sz="1092" b="1" dirty="0">
                <a:solidFill>
                  <a:schemeClr val="bg1"/>
                </a:solidFill>
              </a:rPr>
              <a:t>Charity Team:</a:t>
            </a:r>
          </a:p>
          <a:p>
            <a:endParaRPr lang="en-GB" sz="1092" dirty="0">
              <a:solidFill>
                <a:schemeClr val="bg1"/>
              </a:solidFill>
            </a:endParaRPr>
          </a:p>
          <a:p>
            <a:r>
              <a:rPr lang="en-GB" sz="1092" b="1" dirty="0">
                <a:solidFill>
                  <a:schemeClr val="bg1"/>
                </a:solidFill>
              </a:rPr>
              <a:t>Lewis Bradley: </a:t>
            </a:r>
            <a:r>
              <a:rPr lang="en-GB" sz="1092" dirty="0">
                <a:solidFill>
                  <a:schemeClr val="bg1"/>
                </a:solidFill>
              </a:rPr>
              <a:t>Charity Support Manager </a:t>
            </a:r>
          </a:p>
          <a:p>
            <a:r>
              <a:rPr lang="en-GB" sz="1092" b="1" dirty="0">
                <a:solidFill>
                  <a:schemeClr val="bg1"/>
                </a:solidFill>
              </a:rPr>
              <a:t>Cathy Stevens: </a:t>
            </a:r>
            <a:r>
              <a:rPr lang="en-GB" sz="1092" dirty="0">
                <a:solidFill>
                  <a:schemeClr val="bg1"/>
                </a:solidFill>
              </a:rPr>
              <a:t>Community Support Charity Officer</a:t>
            </a:r>
            <a:endParaRPr lang="en-GB" sz="1092" b="1" dirty="0">
              <a:solidFill>
                <a:schemeClr val="bg1"/>
              </a:solidFill>
            </a:endParaRPr>
          </a:p>
          <a:p>
            <a:r>
              <a:rPr lang="en-GB" sz="1092" b="1" dirty="0">
                <a:solidFill>
                  <a:schemeClr val="bg1"/>
                </a:solidFill>
              </a:rPr>
              <a:t>Catrin Frame</a:t>
            </a:r>
            <a:r>
              <a:rPr lang="en-GB" sz="1092" dirty="0">
                <a:solidFill>
                  <a:schemeClr val="bg1"/>
                </a:solidFill>
              </a:rPr>
              <a:t>: Digital fundraising &amp; Engagement Officer </a:t>
            </a:r>
          </a:p>
          <a:p>
            <a:endParaRPr lang="en-GB" sz="1092" dirty="0">
              <a:solidFill>
                <a:schemeClr val="bg1"/>
              </a:solidFill>
            </a:endParaRPr>
          </a:p>
        </p:txBody>
      </p:sp>
    </p:spTree>
    <p:extLst>
      <p:ext uri="{BB962C8B-B14F-4D97-AF65-F5344CB8AC3E}">
        <p14:creationId xmlns:p14="http://schemas.microsoft.com/office/powerpoint/2010/main" val="3326582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544FD6A-4957-415E-86D9-F738E6703F39}"/>
              </a:ext>
            </a:extLst>
          </p:cNvPr>
          <p:cNvSpPr>
            <a:spLocks noGrp="1"/>
          </p:cNvSpPr>
          <p:nvPr>
            <p:ph type="title"/>
          </p:nvPr>
        </p:nvSpPr>
        <p:spPr>
          <a:xfrm>
            <a:off x="256704" y="417048"/>
            <a:ext cx="10515600" cy="1141073"/>
          </a:xfrm>
        </p:spPr>
        <p:txBody>
          <a:bodyPr/>
          <a:lstStyle/>
          <a:p>
            <a:r>
              <a:rPr lang="en-GB" dirty="0"/>
              <a:t>Charity Collaboration </a:t>
            </a:r>
          </a:p>
        </p:txBody>
      </p:sp>
      <p:pic>
        <p:nvPicPr>
          <p:cNvPr id="4098" name="Picture 2" descr="Popham Kidney Support">
            <a:extLst>
              <a:ext uri="{FF2B5EF4-FFF2-40B4-BE49-F238E27FC236}">
                <a16:creationId xmlns:a16="http://schemas.microsoft.com/office/drawing/2014/main" id="{0723C01C-CA1A-463C-8478-4BA4188ED6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997" y="3862484"/>
            <a:ext cx="2352675" cy="127497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Maggie's homepage">
            <a:extLst>
              <a:ext uri="{FF2B5EF4-FFF2-40B4-BE49-F238E27FC236}">
                <a16:creationId xmlns:a16="http://schemas.microsoft.com/office/drawing/2014/main" id="{F0AA1725-7D9B-41B7-A6D6-D94D5FCB99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6428" y="1177053"/>
            <a:ext cx="2839144" cy="114107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Joseph's Smile">
            <a:extLst>
              <a:ext uri="{FF2B5EF4-FFF2-40B4-BE49-F238E27FC236}">
                <a16:creationId xmlns:a16="http://schemas.microsoft.com/office/drawing/2014/main" id="{7A47A99B-5ED7-4F70-9959-9A8BDC7AE3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1747" y="4002439"/>
            <a:ext cx="1208505" cy="1190733"/>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Kidney Wales co-funded PhD Studentships - Kidney Research UK">
            <a:extLst>
              <a:ext uri="{FF2B5EF4-FFF2-40B4-BE49-F238E27FC236}">
                <a16:creationId xmlns:a16="http://schemas.microsoft.com/office/drawing/2014/main" id="{E1466120-DDF0-4F86-92B8-9E8695275A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960" y="1373281"/>
            <a:ext cx="2520751" cy="941293"/>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Funding-Asking4It Productions">
            <a:extLst>
              <a:ext uri="{FF2B5EF4-FFF2-40B4-BE49-F238E27FC236}">
                <a16:creationId xmlns:a16="http://schemas.microsoft.com/office/drawing/2014/main" id="{6DDEDB9B-0C4E-4154-96B6-7C4514ED258A}"/>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9983" b="89848" l="9949" r="92474">
                        <a14:foregroundMark x1="56250" y1="47547" x2="56250" y2="47547"/>
                        <a14:foregroundMark x1="60204" y1="32826" x2="58801" y2="34856"/>
                        <a14:foregroundMark x1="52806" y1="28596" x2="47959" y2="25042"/>
                        <a14:foregroundMark x1="42219" y1="33503" x2="41837" y2="38409"/>
                        <a14:foregroundMark x1="47194" y1="48562" x2="54082" y2="48223"/>
                        <a14:foregroundMark x1="42092" y1="46193" x2="42092" y2="33164"/>
                        <a14:foregroundMark x1="19643" y1="64129" x2="81122" y2="62098"/>
                        <a14:foregroundMark x1="81122" y1="62098" x2="22832" y2="68528"/>
                        <a14:foregroundMark x1="15434" y1="57022" x2="67347" y2="79695"/>
                        <a14:foregroundMark x1="67347" y1="79695" x2="36097" y2="54484"/>
                        <a14:foregroundMark x1="36097" y1="54484" x2="15944" y2="53807"/>
                        <a14:foregroundMark x1="32908" y1="23350" x2="61352" y2="28765"/>
                        <a14:foregroundMark x1="61352" y1="28765" x2="34439" y2="26396"/>
                        <a14:foregroundMark x1="34439" y1="26396" x2="34694" y2="22843"/>
                        <a14:foregroundMark x1="31760" y1="79695" x2="76020" y2="71066"/>
                        <a14:foregroundMark x1="76020" y1="71066" x2="29592" y2="50254"/>
                        <a14:foregroundMark x1="29592" y1="50254" x2="47321" y2="82572"/>
                        <a14:foregroundMark x1="84882" y1="69042" x2="60969" y2="57868"/>
                        <a14:foregroundMark x1="92474" y1="72589" x2="89478" y2="71189"/>
                        <a14:foregroundMark x1="60969" y1="57868" x2="88648" y2="58376"/>
                        <a14:foregroundMark x1="74872" y1="76650" x2="20408" y2="69374"/>
                        <a14:foregroundMark x1="20408" y1="69374" x2="38010" y2="49915"/>
                        <a14:foregroundMark x1="84821" y1="76853" x2="88707" y2="81284"/>
                        <a14:foregroundMark x1="57781" y1="46024" x2="81538" y2="73109"/>
                        <a14:foregroundMark x1="82385" y1="72079" x2="67602" y2="51100"/>
                        <a14:foregroundMark x1="88761" y1="81127" x2="85321" y2="76245"/>
                        <a14:backgroundMark x1="74235" y1="96277" x2="89286" y2="63959"/>
                        <a14:backgroundMark x1="90434" y1="66836" x2="90434" y2="66836"/>
                        <a14:backgroundMark x1="90434" y1="66159" x2="82781" y2="75465"/>
                        <a14:backgroundMark x1="88265" y1="82572" x2="91964" y2="79019"/>
                      </a14:backgroundRemoval>
                    </a14:imgEffect>
                  </a14:imgLayer>
                </a14:imgProps>
              </a:ext>
              <a:ext uri="{28A0092B-C50C-407E-A947-70E740481C1C}">
                <a14:useLocalDpi xmlns:a14="http://schemas.microsoft.com/office/drawing/2010/main" val="0"/>
              </a:ext>
            </a:extLst>
          </a:blip>
          <a:srcRect/>
          <a:stretch>
            <a:fillRect/>
          </a:stretch>
        </p:blipFill>
        <p:spPr bwMode="auto">
          <a:xfrm>
            <a:off x="8267759" y="1222939"/>
            <a:ext cx="2688906" cy="202696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6C14349A-74F6-49B4-ABDC-D6F80D1C345E}"/>
              </a:ext>
            </a:extLst>
          </p:cNvPr>
          <p:cNvSpPr txBox="1"/>
          <p:nvPr/>
        </p:nvSpPr>
        <p:spPr>
          <a:xfrm>
            <a:off x="348960" y="2439931"/>
            <a:ext cx="2531547" cy="1169551"/>
          </a:xfrm>
          <a:prstGeom prst="rect">
            <a:avLst/>
          </a:prstGeom>
          <a:noFill/>
        </p:spPr>
        <p:txBody>
          <a:bodyPr wrap="square">
            <a:spAutoFit/>
          </a:bodyPr>
          <a:lstStyle/>
          <a:p>
            <a:pPr algn="ctr"/>
            <a:r>
              <a:rPr lang="en-GB" sz="1400" dirty="0">
                <a:solidFill>
                  <a:schemeClr val="accent1">
                    <a:lumMod val="50000"/>
                  </a:schemeClr>
                </a:solidFill>
              </a:rPr>
              <a:t>£6,592.08 Gift In Kind received for a Purchased a Finger pressure monitor and V-scan Air CL</a:t>
            </a:r>
          </a:p>
          <a:p>
            <a:pPr algn="ctr"/>
            <a:r>
              <a:rPr lang="en-GB" sz="1400" dirty="0">
                <a:solidFill>
                  <a:schemeClr val="accent1">
                    <a:lumMod val="50000"/>
                  </a:schemeClr>
                </a:solidFill>
              </a:rPr>
              <a:t>(Story to be released)</a:t>
            </a:r>
          </a:p>
        </p:txBody>
      </p:sp>
      <p:sp>
        <p:nvSpPr>
          <p:cNvPr id="14" name="TextBox 13">
            <a:extLst>
              <a:ext uri="{FF2B5EF4-FFF2-40B4-BE49-F238E27FC236}">
                <a16:creationId xmlns:a16="http://schemas.microsoft.com/office/drawing/2014/main" id="{D24FF1AC-036A-41AC-81B5-E9EEBCBB0927}"/>
              </a:ext>
            </a:extLst>
          </p:cNvPr>
          <p:cNvSpPr txBox="1"/>
          <p:nvPr/>
        </p:nvSpPr>
        <p:spPr>
          <a:xfrm>
            <a:off x="343560" y="5338029"/>
            <a:ext cx="2531547" cy="1384995"/>
          </a:xfrm>
          <a:prstGeom prst="rect">
            <a:avLst/>
          </a:prstGeom>
          <a:noFill/>
        </p:spPr>
        <p:txBody>
          <a:bodyPr wrap="square">
            <a:spAutoFit/>
          </a:bodyPr>
          <a:lstStyle/>
          <a:p>
            <a:pPr algn="ctr"/>
            <a:r>
              <a:rPr lang="en-GB" sz="1400" dirty="0"/>
              <a:t>Discussion underway to look at a possible collaboration that benefits both charities, our patients and staff. Potential event in Bridgend due to the new dialysis unit. </a:t>
            </a:r>
          </a:p>
        </p:txBody>
      </p:sp>
      <p:sp>
        <p:nvSpPr>
          <p:cNvPr id="15" name="TextBox 14">
            <a:extLst>
              <a:ext uri="{FF2B5EF4-FFF2-40B4-BE49-F238E27FC236}">
                <a16:creationId xmlns:a16="http://schemas.microsoft.com/office/drawing/2014/main" id="{1F18C173-7AEE-43E1-BAE2-AF7040845431}"/>
              </a:ext>
            </a:extLst>
          </p:cNvPr>
          <p:cNvSpPr txBox="1"/>
          <p:nvPr/>
        </p:nvSpPr>
        <p:spPr>
          <a:xfrm>
            <a:off x="4846382" y="2439930"/>
            <a:ext cx="2531547" cy="1169551"/>
          </a:xfrm>
          <a:prstGeom prst="rect">
            <a:avLst/>
          </a:prstGeom>
          <a:noFill/>
        </p:spPr>
        <p:txBody>
          <a:bodyPr wrap="square">
            <a:spAutoFit/>
          </a:bodyPr>
          <a:lstStyle/>
          <a:p>
            <a:pPr algn="ctr"/>
            <a:r>
              <a:rPr lang="en-GB" sz="1400" dirty="0"/>
              <a:t>To jointly target West Wales with specific messages around the collaboration of SWWCCF and Maggie’s. Elevating the profile &amp; income. </a:t>
            </a:r>
          </a:p>
        </p:txBody>
      </p:sp>
      <p:sp>
        <p:nvSpPr>
          <p:cNvPr id="16" name="TextBox 15">
            <a:extLst>
              <a:ext uri="{FF2B5EF4-FFF2-40B4-BE49-F238E27FC236}">
                <a16:creationId xmlns:a16="http://schemas.microsoft.com/office/drawing/2014/main" id="{C0555612-50B6-4EBD-BDC8-32A5346417D7}"/>
              </a:ext>
            </a:extLst>
          </p:cNvPr>
          <p:cNvSpPr txBox="1"/>
          <p:nvPr/>
        </p:nvSpPr>
        <p:spPr>
          <a:xfrm>
            <a:off x="8502777" y="2942131"/>
            <a:ext cx="2531547" cy="1384995"/>
          </a:xfrm>
          <a:prstGeom prst="rect">
            <a:avLst/>
          </a:prstGeom>
          <a:noFill/>
        </p:spPr>
        <p:txBody>
          <a:bodyPr wrap="square">
            <a:spAutoFit/>
          </a:bodyPr>
          <a:lstStyle/>
          <a:p>
            <a:pPr algn="ctr"/>
            <a:r>
              <a:rPr lang="en-GB" sz="1400" dirty="0"/>
              <a:t>Successful funding bid with the Arts in Health team (And some internal funding) allowed us to successfully gain a grant to decorate the new NPT Birthing Unit (£15,000 Project). </a:t>
            </a:r>
          </a:p>
        </p:txBody>
      </p:sp>
      <p:sp>
        <p:nvSpPr>
          <p:cNvPr id="17" name="TextBox 16">
            <a:extLst>
              <a:ext uri="{FF2B5EF4-FFF2-40B4-BE49-F238E27FC236}">
                <a16:creationId xmlns:a16="http://schemas.microsoft.com/office/drawing/2014/main" id="{E09C37BE-43E1-4110-9405-B462C37CC585}"/>
              </a:ext>
            </a:extLst>
          </p:cNvPr>
          <p:cNvSpPr txBox="1"/>
          <p:nvPr/>
        </p:nvSpPr>
        <p:spPr>
          <a:xfrm>
            <a:off x="4846382" y="5370686"/>
            <a:ext cx="2531547" cy="1384995"/>
          </a:xfrm>
          <a:prstGeom prst="rect">
            <a:avLst/>
          </a:prstGeom>
          <a:noFill/>
        </p:spPr>
        <p:txBody>
          <a:bodyPr wrap="square">
            <a:spAutoFit/>
          </a:bodyPr>
          <a:lstStyle/>
          <a:p>
            <a:pPr algn="ctr"/>
            <a:r>
              <a:rPr lang="en-GB" sz="1400" dirty="0"/>
              <a:t>Discussions started to look into support for Morriston Paediatric Department, where Joseph spent most of his time. Possible collaboration of events and support mechanisms. </a:t>
            </a:r>
          </a:p>
        </p:txBody>
      </p:sp>
      <p:pic>
        <p:nvPicPr>
          <p:cNvPr id="6" name="Picture 5">
            <a:extLst>
              <a:ext uri="{FF2B5EF4-FFF2-40B4-BE49-F238E27FC236}">
                <a16:creationId xmlns:a16="http://schemas.microsoft.com/office/drawing/2014/main" id="{D3DBAB33-E11F-4921-AD4C-23A75E8BA88F}"/>
              </a:ext>
            </a:extLst>
          </p:cNvPr>
          <p:cNvPicPr>
            <a:picLocks noChangeAspect="1"/>
          </p:cNvPicPr>
          <p:nvPr/>
        </p:nvPicPr>
        <p:blipFill>
          <a:blip r:embed="rId8"/>
          <a:stretch>
            <a:fillRect/>
          </a:stretch>
        </p:blipFill>
        <p:spPr>
          <a:xfrm>
            <a:off x="8232966" y="4536806"/>
            <a:ext cx="3071168" cy="2047445"/>
          </a:xfrm>
          <a:prstGeom prst="rect">
            <a:avLst/>
          </a:prstGeom>
          <a:ln>
            <a:noFill/>
          </a:ln>
          <a:effectLst>
            <a:softEdge rad="112500"/>
          </a:effectLst>
        </p:spPr>
      </p:pic>
    </p:spTree>
    <p:extLst>
      <p:ext uri="{BB962C8B-B14F-4D97-AF65-F5344CB8AC3E}">
        <p14:creationId xmlns:p14="http://schemas.microsoft.com/office/powerpoint/2010/main" val="888441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A3A24-CBD9-40B2-8B70-91C18A43164E}"/>
              </a:ext>
            </a:extLst>
          </p:cNvPr>
          <p:cNvSpPr>
            <a:spLocks noGrp="1"/>
          </p:cNvSpPr>
          <p:nvPr>
            <p:ph type="title"/>
          </p:nvPr>
        </p:nvSpPr>
        <p:spPr>
          <a:xfrm>
            <a:off x="281088" y="171941"/>
            <a:ext cx="10515600" cy="1141073"/>
          </a:xfrm>
        </p:spPr>
        <p:txBody>
          <a:bodyPr/>
          <a:lstStyle/>
          <a:p>
            <a:r>
              <a:rPr lang="en-GB" dirty="0">
                <a:solidFill>
                  <a:schemeClr val="tx2">
                    <a:lumMod val="75000"/>
                  </a:schemeClr>
                </a:solidFill>
              </a:rPr>
              <a:t>Legacy Income Development </a:t>
            </a:r>
          </a:p>
        </p:txBody>
      </p:sp>
      <p:pic>
        <p:nvPicPr>
          <p:cNvPr id="13" name="Picture 12">
            <a:extLst>
              <a:ext uri="{FF2B5EF4-FFF2-40B4-BE49-F238E27FC236}">
                <a16:creationId xmlns:a16="http://schemas.microsoft.com/office/drawing/2014/main" id="{EC65A21E-9045-454A-A2F4-27982D2B39F1}"/>
              </a:ext>
            </a:extLst>
          </p:cNvPr>
          <p:cNvPicPr>
            <a:picLocks noChangeAspect="1"/>
          </p:cNvPicPr>
          <p:nvPr/>
        </p:nvPicPr>
        <p:blipFill>
          <a:blip r:embed="rId2"/>
          <a:stretch>
            <a:fillRect/>
          </a:stretch>
        </p:blipFill>
        <p:spPr>
          <a:xfrm>
            <a:off x="7416032" y="558972"/>
            <a:ext cx="4120104" cy="5740055"/>
          </a:xfrm>
          <a:prstGeom prst="rect">
            <a:avLst/>
          </a:prstGeom>
          <a:ln>
            <a:noFill/>
          </a:ln>
          <a:effectLst>
            <a:softEdge rad="112500"/>
          </a:effectLst>
        </p:spPr>
      </p:pic>
      <p:sp>
        <p:nvSpPr>
          <p:cNvPr id="15" name="TextBox 14">
            <a:extLst>
              <a:ext uri="{FF2B5EF4-FFF2-40B4-BE49-F238E27FC236}">
                <a16:creationId xmlns:a16="http://schemas.microsoft.com/office/drawing/2014/main" id="{030A9A90-86C6-4740-90D3-AF0F368BB783}"/>
              </a:ext>
            </a:extLst>
          </p:cNvPr>
          <p:cNvSpPr txBox="1"/>
          <p:nvPr/>
        </p:nvSpPr>
        <p:spPr>
          <a:xfrm>
            <a:off x="0" y="551887"/>
            <a:ext cx="7223760" cy="7494359"/>
          </a:xfrm>
          <a:prstGeom prst="rect">
            <a:avLst/>
          </a:prstGeom>
          <a:noFill/>
        </p:spPr>
        <p:txBody>
          <a:bodyPr wrap="square">
            <a:spAutoFit/>
          </a:bodyPr>
          <a:lstStyle/>
          <a:p>
            <a:r>
              <a:rPr lang="en-GB" b="1" dirty="0">
                <a:effectLst/>
                <a:ea typeface="Calibri" panose="020F0502020204030204" pitchFamily="34" charset="0"/>
                <a:cs typeface="Calibri" panose="020F0502020204030204" pitchFamily="34" charset="0"/>
              </a:rPr>
              <a:t>Strategy: </a:t>
            </a:r>
            <a:endParaRPr lang="en-GB" b="1" dirty="0">
              <a:ea typeface="Calibri" panose="020F0502020204030204" pitchFamily="34" charset="0"/>
              <a:cs typeface="Calibri" panose="020F0502020204030204" pitchFamily="34" charset="0"/>
            </a:endParaRPr>
          </a:p>
          <a:p>
            <a:r>
              <a:rPr lang="en-GB" dirty="0">
                <a:effectLst/>
                <a:ea typeface="Calibri" panose="020F0502020204030204" pitchFamily="34" charset="0"/>
                <a:cs typeface="Calibri" panose="020F0502020204030204" pitchFamily="34" charset="0"/>
              </a:rPr>
              <a:t>Gifts In Wills &amp; Legacies was one third of our Swansea Bay Health Charities income in 24/25. </a:t>
            </a:r>
          </a:p>
          <a:p>
            <a:endParaRPr lang="en-GB" sz="1400" dirty="0">
              <a:ea typeface="Calibri" panose="020F0502020204030204" pitchFamily="34" charset="0"/>
              <a:cs typeface="Calibri" panose="020F0502020204030204" pitchFamily="34" charset="0"/>
            </a:endParaRPr>
          </a:p>
          <a:p>
            <a:r>
              <a:rPr lang="en-GB" sz="1550" u="sng" dirty="0">
                <a:effectLst/>
                <a:ea typeface="Calibri" panose="020F0502020204030204" pitchFamily="34" charset="0"/>
                <a:cs typeface="Calibri" panose="020F0502020204030204" pitchFamily="34" charset="0"/>
              </a:rPr>
              <a:t>Phase 1 (Completed)</a:t>
            </a:r>
          </a:p>
          <a:p>
            <a:r>
              <a:rPr lang="en-GB" sz="1550" dirty="0">
                <a:effectLst/>
                <a:ea typeface="Calibri" panose="020F0502020204030204" pitchFamily="34" charset="0"/>
                <a:cs typeface="Calibri" panose="020F0502020204030204" pitchFamily="34" charset="0"/>
              </a:rPr>
              <a:t>To add the digital version of the ‘Gift in your Will’ document to Swansea Bay Health Charity website, with a dedicated landing page where supporters can download, gain insight and find the correct information. </a:t>
            </a:r>
          </a:p>
          <a:p>
            <a:endParaRPr lang="en-GB" sz="1550" dirty="0">
              <a:ea typeface="Calibri" panose="020F0502020204030204" pitchFamily="34" charset="0"/>
              <a:cs typeface="Calibri" panose="020F0502020204030204" pitchFamily="34" charset="0"/>
            </a:endParaRPr>
          </a:p>
          <a:p>
            <a:r>
              <a:rPr lang="en-GB" sz="1550" u="sng" dirty="0">
                <a:effectLst/>
                <a:ea typeface="Calibri" panose="020F0502020204030204" pitchFamily="34" charset="0"/>
                <a:cs typeface="Calibri" panose="020F0502020204030204" pitchFamily="34" charset="0"/>
              </a:rPr>
              <a:t>Phase 2 (Underway)</a:t>
            </a:r>
          </a:p>
          <a:p>
            <a:r>
              <a:rPr lang="en-GB" sz="1550" dirty="0">
                <a:effectLst/>
                <a:ea typeface="Calibri" panose="020F0502020204030204" pitchFamily="34" charset="0"/>
                <a:cs typeface="Calibri" panose="020F0502020204030204" pitchFamily="34" charset="0"/>
              </a:rPr>
              <a:t>QR code on the posters will link through to the digital page, meaning a more efficient and cheaper way to distribute the booklet to more stakeholders. As well as purchase ‘Smee &amp; Ford’ membership to look at the success of the development. </a:t>
            </a:r>
          </a:p>
          <a:p>
            <a:endParaRPr lang="en-GB" sz="1550" dirty="0">
              <a:ea typeface="Calibri" panose="020F0502020204030204" pitchFamily="34" charset="0"/>
              <a:cs typeface="Calibri" panose="020F0502020204030204" pitchFamily="34" charset="0"/>
            </a:endParaRPr>
          </a:p>
          <a:p>
            <a:r>
              <a:rPr lang="en-GB" sz="1550" u="sng" dirty="0">
                <a:effectLst/>
                <a:ea typeface="Calibri" panose="020F0502020204030204" pitchFamily="34" charset="0"/>
                <a:cs typeface="Calibri" panose="020F0502020204030204" pitchFamily="34" charset="0"/>
              </a:rPr>
              <a:t>Phase 3</a:t>
            </a:r>
          </a:p>
          <a:p>
            <a:r>
              <a:rPr lang="en-GB" sz="1550" dirty="0">
                <a:effectLst/>
                <a:ea typeface="Calibri" panose="020F0502020204030204" pitchFamily="34" charset="0"/>
                <a:cs typeface="Calibri" panose="020F0502020204030204" pitchFamily="34" charset="0"/>
              </a:rPr>
              <a:t>Contact Funeral Directors / Will Writers / solicitors where they may speak to patients and staff about Gifts In Wills &amp; Legacies. The booklet can be a reminder but also an educational booklet that can allow parties to know about the charities, what we spend charitable income and the benefits of giving to Swansea Bay Health Charity. </a:t>
            </a:r>
          </a:p>
          <a:p>
            <a:endParaRPr lang="en-GB" sz="1550" dirty="0">
              <a:ea typeface="Calibri" panose="020F0502020204030204" pitchFamily="34" charset="0"/>
              <a:cs typeface="Calibri" panose="020F0502020204030204" pitchFamily="34" charset="0"/>
            </a:endParaRPr>
          </a:p>
          <a:p>
            <a:r>
              <a:rPr lang="en-GB" sz="1550" u="sng" dirty="0">
                <a:effectLst/>
                <a:ea typeface="Calibri" panose="020F0502020204030204" pitchFamily="34" charset="0"/>
                <a:cs typeface="Calibri" panose="020F0502020204030204" pitchFamily="34" charset="0"/>
              </a:rPr>
              <a:t>Phase 4</a:t>
            </a:r>
          </a:p>
          <a:p>
            <a:r>
              <a:rPr lang="en-GB" sz="1550" dirty="0">
                <a:effectLst/>
                <a:ea typeface="Calibri" panose="020F0502020204030204" pitchFamily="34" charset="0"/>
                <a:cs typeface="Calibri" panose="020F0502020204030204" pitchFamily="34" charset="0"/>
              </a:rPr>
              <a:t>To work directly with departments where there is scope to implement the legacy strategy such as ‘End of life care’, Primary Care, Cancer Centre’s, Renal, Burns, Theatres, NICU and A&amp;E where there is footfall or life-changing emergencies’ where we have saved lives while still being considerate.</a:t>
            </a:r>
          </a:p>
          <a:p>
            <a:endParaRPr lang="en-GB" sz="1800" u="sng" dirty="0">
              <a:effectLst/>
              <a:ea typeface="Calibri" panose="020F0502020204030204" pitchFamily="34" charset="0"/>
              <a:cs typeface="Calibri" panose="020F0502020204030204" pitchFamily="34" charset="0"/>
            </a:endParaRPr>
          </a:p>
          <a:p>
            <a:endParaRPr lang="en-GB" dirty="0">
              <a:ea typeface="Calibri" panose="020F0502020204030204" pitchFamily="34" charset="0"/>
              <a:cs typeface="Calibri" panose="020F0502020204030204" pitchFamily="34" charset="0"/>
            </a:endParaRPr>
          </a:p>
          <a:p>
            <a:endParaRPr lang="en-GB" sz="1800" dirty="0">
              <a:effectLst/>
              <a:ea typeface="Calibri" panose="020F0502020204030204" pitchFamily="34" charset="0"/>
              <a:cs typeface="Calibri" panose="020F0502020204030204" pitchFamily="34" charset="0"/>
            </a:endParaRPr>
          </a:p>
          <a:p>
            <a:endParaRPr lang="en-GB" sz="1800" dirty="0">
              <a:effectLst/>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44029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325ED7B-F5AC-4F20-B3D0-9F0B548064B2}"/>
              </a:ext>
            </a:extLst>
          </p:cNvPr>
          <p:cNvSpPr>
            <a:spLocks noGrp="1"/>
          </p:cNvSpPr>
          <p:nvPr>
            <p:ph type="title"/>
          </p:nvPr>
        </p:nvSpPr>
        <p:spPr>
          <a:xfrm>
            <a:off x="281088" y="244512"/>
            <a:ext cx="10515600" cy="1141073"/>
          </a:xfrm>
        </p:spPr>
        <p:txBody>
          <a:bodyPr/>
          <a:lstStyle/>
          <a:p>
            <a:r>
              <a:rPr lang="en-GB" dirty="0"/>
              <a:t>Social &amp; Digital Development </a:t>
            </a:r>
          </a:p>
        </p:txBody>
      </p:sp>
      <p:pic>
        <p:nvPicPr>
          <p:cNvPr id="5" name="Picture 4">
            <a:extLst>
              <a:ext uri="{FF2B5EF4-FFF2-40B4-BE49-F238E27FC236}">
                <a16:creationId xmlns:a16="http://schemas.microsoft.com/office/drawing/2014/main" id="{3FA5F986-F66A-4D09-A6D1-21D02844E657}"/>
              </a:ext>
            </a:extLst>
          </p:cNvPr>
          <p:cNvPicPr>
            <a:picLocks noChangeAspect="1"/>
          </p:cNvPicPr>
          <p:nvPr/>
        </p:nvPicPr>
        <p:blipFill rotWithShape="1">
          <a:blip r:embed="rId2"/>
          <a:srcRect r="56359"/>
          <a:stretch/>
        </p:blipFill>
        <p:spPr>
          <a:xfrm>
            <a:off x="7578618" y="242913"/>
            <a:ext cx="4167087" cy="2133828"/>
          </a:xfrm>
          <a:prstGeom prst="rect">
            <a:avLst/>
          </a:prstGeom>
          <a:ln>
            <a:noFill/>
          </a:ln>
          <a:effectLst>
            <a:softEdge rad="112500"/>
          </a:effectLst>
        </p:spPr>
      </p:pic>
      <p:sp>
        <p:nvSpPr>
          <p:cNvPr id="7" name="TextBox 6">
            <a:extLst>
              <a:ext uri="{FF2B5EF4-FFF2-40B4-BE49-F238E27FC236}">
                <a16:creationId xmlns:a16="http://schemas.microsoft.com/office/drawing/2014/main" id="{50CD5076-EC29-4144-A23E-629C9474BD3A}"/>
              </a:ext>
            </a:extLst>
          </p:cNvPr>
          <p:cNvSpPr txBox="1"/>
          <p:nvPr/>
        </p:nvSpPr>
        <p:spPr>
          <a:xfrm>
            <a:off x="116115" y="920667"/>
            <a:ext cx="6342742" cy="2308324"/>
          </a:xfrm>
          <a:prstGeom prst="rect">
            <a:avLst/>
          </a:prstGeom>
          <a:noFill/>
        </p:spPr>
        <p:txBody>
          <a:bodyPr wrap="square">
            <a:spAutoFit/>
          </a:bodyPr>
          <a:lstStyle/>
          <a:p>
            <a:r>
              <a:rPr lang="en-GB" b="1" dirty="0"/>
              <a:t>New website landing pages: </a:t>
            </a:r>
            <a:r>
              <a:rPr lang="en-GB" dirty="0"/>
              <a:t>Focused Funds (In development)</a:t>
            </a:r>
          </a:p>
          <a:p>
            <a:endParaRPr lang="en-GB" dirty="0"/>
          </a:p>
          <a:p>
            <a:r>
              <a:rPr lang="en-GB" b="1" dirty="0"/>
              <a:t>Aim: </a:t>
            </a:r>
            <a:r>
              <a:rPr lang="en-GB" dirty="0"/>
              <a:t>To give funds that are not large enough to be an appeal  dedicated space to promote their charitable activity, or ‘the ask’ so people can choose to help fundraise for a purpose.  </a:t>
            </a:r>
          </a:p>
          <a:p>
            <a:endParaRPr lang="en-GB" dirty="0"/>
          </a:p>
          <a:p>
            <a:r>
              <a:rPr lang="en-GB" dirty="0"/>
              <a:t>21 funds identified that need support across various areas of the health board. </a:t>
            </a:r>
          </a:p>
        </p:txBody>
      </p:sp>
      <p:sp>
        <p:nvSpPr>
          <p:cNvPr id="8" name="TextBox 7">
            <a:extLst>
              <a:ext uri="{FF2B5EF4-FFF2-40B4-BE49-F238E27FC236}">
                <a16:creationId xmlns:a16="http://schemas.microsoft.com/office/drawing/2014/main" id="{DB19BA75-5610-44CA-B670-484FE59AFC54}"/>
              </a:ext>
            </a:extLst>
          </p:cNvPr>
          <p:cNvSpPr txBox="1"/>
          <p:nvPr/>
        </p:nvSpPr>
        <p:spPr>
          <a:xfrm>
            <a:off x="81517" y="3760003"/>
            <a:ext cx="6342742" cy="2585323"/>
          </a:xfrm>
          <a:prstGeom prst="rect">
            <a:avLst/>
          </a:prstGeom>
          <a:noFill/>
        </p:spPr>
        <p:txBody>
          <a:bodyPr wrap="square">
            <a:spAutoFit/>
          </a:bodyPr>
          <a:lstStyle/>
          <a:p>
            <a:r>
              <a:rPr lang="en-GB" b="1" dirty="0"/>
              <a:t>New website landing pages: </a:t>
            </a:r>
            <a:r>
              <a:rPr lang="en-GB" dirty="0"/>
              <a:t>Fundraising Packs (In development)</a:t>
            </a:r>
          </a:p>
          <a:p>
            <a:endParaRPr lang="en-GB" dirty="0"/>
          </a:p>
          <a:p>
            <a:r>
              <a:rPr lang="en-GB" b="1" dirty="0"/>
              <a:t>Aim: </a:t>
            </a:r>
            <a:r>
              <a:rPr lang="en-GB" dirty="0"/>
              <a:t>To aim to give fundraisers assets to assist them with their fundraising goals. Allowing the team to assist more potential funders more easier and effectively, as well as giving confidence to the fundraiser that we want to support them reach their targets.</a:t>
            </a:r>
          </a:p>
          <a:p>
            <a:endParaRPr lang="en-GB" dirty="0"/>
          </a:p>
          <a:p>
            <a:r>
              <a:rPr lang="en-GB" dirty="0"/>
              <a:t>In future, we can develop this in-line with specific appeals. </a:t>
            </a:r>
          </a:p>
        </p:txBody>
      </p:sp>
      <p:pic>
        <p:nvPicPr>
          <p:cNvPr id="3" name="Picture 2">
            <a:extLst>
              <a:ext uri="{FF2B5EF4-FFF2-40B4-BE49-F238E27FC236}">
                <a16:creationId xmlns:a16="http://schemas.microsoft.com/office/drawing/2014/main" id="{6CCCCE3E-E9A2-4587-873B-40675DD2F1F9}"/>
              </a:ext>
            </a:extLst>
          </p:cNvPr>
          <p:cNvPicPr>
            <a:picLocks noChangeAspect="1"/>
          </p:cNvPicPr>
          <p:nvPr/>
        </p:nvPicPr>
        <p:blipFill rotWithShape="1">
          <a:blip r:embed="rId3"/>
          <a:srcRect l="18202" t="2483" r="5253" b="4487"/>
          <a:stretch/>
        </p:blipFill>
        <p:spPr>
          <a:xfrm>
            <a:off x="8747761" y="2393009"/>
            <a:ext cx="1828800" cy="18108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43350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6CBA0E9-0FC6-41F8-B47D-3015D051F048}"/>
              </a:ext>
            </a:extLst>
          </p:cNvPr>
          <p:cNvSpPr>
            <a:spLocks noGrp="1"/>
          </p:cNvSpPr>
          <p:nvPr>
            <p:ph type="title"/>
          </p:nvPr>
        </p:nvSpPr>
        <p:spPr>
          <a:xfrm>
            <a:off x="281088" y="244512"/>
            <a:ext cx="4328619" cy="492907"/>
          </a:xfrm>
        </p:spPr>
        <p:txBody>
          <a:bodyPr/>
          <a:lstStyle/>
          <a:p>
            <a:r>
              <a:rPr lang="en-GB" dirty="0"/>
              <a:t>Fund Managers Day</a:t>
            </a:r>
          </a:p>
        </p:txBody>
      </p:sp>
      <p:sp>
        <p:nvSpPr>
          <p:cNvPr id="7" name="Title 1">
            <a:extLst>
              <a:ext uri="{FF2B5EF4-FFF2-40B4-BE49-F238E27FC236}">
                <a16:creationId xmlns:a16="http://schemas.microsoft.com/office/drawing/2014/main" id="{355AF15E-0991-4168-B03D-A7EFE5EBC088}"/>
              </a:ext>
            </a:extLst>
          </p:cNvPr>
          <p:cNvSpPr txBox="1">
            <a:spLocks/>
          </p:cNvSpPr>
          <p:nvPr/>
        </p:nvSpPr>
        <p:spPr>
          <a:xfrm>
            <a:off x="224527" y="5085431"/>
            <a:ext cx="3782912" cy="49290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a:lstStyle>
          <a:p>
            <a:r>
              <a:rPr lang="en-GB" dirty="0"/>
              <a:t>Volunteers Strategy </a:t>
            </a:r>
          </a:p>
        </p:txBody>
      </p:sp>
      <p:pic>
        <p:nvPicPr>
          <p:cNvPr id="8194" name="Picture 2" descr="May be an image of 4 people, people studying and text that says &quot;lusen legi Bae Swanses ん ደ&quot;">
            <a:extLst>
              <a:ext uri="{FF2B5EF4-FFF2-40B4-BE49-F238E27FC236}">
                <a16:creationId xmlns:a16="http://schemas.microsoft.com/office/drawing/2014/main" id="{2DA5706A-4189-40F8-9C29-57615BD7F4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0222" y="3428999"/>
            <a:ext cx="4514850" cy="305162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196" name="Picture 4" descr="The 5 stages of team development | DeskTime Blog">
            <a:extLst>
              <a:ext uri="{FF2B5EF4-FFF2-40B4-BE49-F238E27FC236}">
                <a16:creationId xmlns:a16="http://schemas.microsoft.com/office/drawing/2014/main" id="{F45D5D76-40AE-4A46-AAC3-521EDC25A4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0221" y="67871"/>
            <a:ext cx="4514850" cy="31146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2C5C38D-382E-46E6-AAB2-9501871A0F43}"/>
              </a:ext>
            </a:extLst>
          </p:cNvPr>
          <p:cNvSpPr txBox="1"/>
          <p:nvPr/>
        </p:nvSpPr>
        <p:spPr>
          <a:xfrm>
            <a:off x="0" y="620570"/>
            <a:ext cx="6560457" cy="4247317"/>
          </a:xfrm>
          <a:prstGeom prst="rect">
            <a:avLst/>
          </a:prstGeom>
          <a:noFill/>
        </p:spPr>
        <p:txBody>
          <a:bodyPr wrap="square">
            <a:spAutoFit/>
          </a:bodyPr>
          <a:lstStyle/>
          <a:p>
            <a:r>
              <a:rPr lang="en-GB" dirty="0"/>
              <a:t>Whilst Swansea Bay University Health Board benefits by having a dedicated charity team, there are many occasions and circumstances that mean the relationship between the fund manager and team is critical for efficiency, income and expenditure. </a:t>
            </a:r>
          </a:p>
          <a:p>
            <a:endParaRPr lang="en-GB" dirty="0"/>
          </a:p>
          <a:p>
            <a:r>
              <a:rPr lang="en-GB" dirty="0"/>
              <a:t>To explore new creative ways of looking for income as well as ideas for expenditure. Led by the charity team and successful fund managers that have made a difference. </a:t>
            </a:r>
          </a:p>
          <a:p>
            <a:endParaRPr lang="en-GB" dirty="0"/>
          </a:p>
          <a:p>
            <a:r>
              <a:rPr lang="en-GB" dirty="0"/>
              <a:t>It’s an </a:t>
            </a:r>
            <a:r>
              <a:rPr lang="en-GB" sz="1800" dirty="0">
                <a:effectLst/>
                <a:latin typeface="Aptos" panose="02110004020202020204"/>
                <a:ea typeface="Aptos" panose="02110004020202020204"/>
                <a:cs typeface="Times New Roman" panose="02020603050405020304" pitchFamily="18" charset="0"/>
              </a:rPr>
              <a:t>opportunity to take fundraising assets away to promote their service as well as </a:t>
            </a:r>
            <a:r>
              <a:rPr lang="en-GB" dirty="0">
                <a:latin typeface="Aptos" panose="02110004020202020204"/>
                <a:ea typeface="Aptos" panose="02110004020202020204"/>
                <a:cs typeface="Times New Roman" panose="02020603050405020304" pitchFamily="18" charset="0"/>
              </a:rPr>
              <a:t>developing</a:t>
            </a:r>
            <a:r>
              <a:rPr lang="en-GB" sz="1800" dirty="0">
                <a:effectLst/>
                <a:latin typeface="Aptos" panose="02110004020202020204"/>
                <a:ea typeface="Aptos" panose="02110004020202020204"/>
                <a:cs typeface="Times New Roman" panose="02020603050405020304" pitchFamily="18" charset="0"/>
              </a:rPr>
              <a:t> fund managers as ‘Charity Champions’. </a:t>
            </a:r>
          </a:p>
          <a:p>
            <a:endParaRPr lang="en-GB" dirty="0">
              <a:latin typeface="Aptos" panose="02110004020202020204"/>
              <a:cs typeface="Times New Roman" panose="02020603050405020304" pitchFamily="18" charset="0"/>
            </a:endParaRPr>
          </a:p>
          <a:p>
            <a:r>
              <a:rPr lang="en-GB" dirty="0">
                <a:latin typeface="Aptos" panose="02110004020202020204"/>
                <a:cs typeface="Times New Roman" panose="02020603050405020304" pitchFamily="18" charset="0"/>
              </a:rPr>
              <a:t>Taking a more interest in their role. </a:t>
            </a:r>
            <a:endParaRPr lang="en-GB" dirty="0"/>
          </a:p>
        </p:txBody>
      </p:sp>
      <p:sp>
        <p:nvSpPr>
          <p:cNvPr id="12" name="TextBox 11">
            <a:extLst>
              <a:ext uri="{FF2B5EF4-FFF2-40B4-BE49-F238E27FC236}">
                <a16:creationId xmlns:a16="http://schemas.microsoft.com/office/drawing/2014/main" id="{428F4B92-171E-4E4F-B4F5-45B269C0F673}"/>
              </a:ext>
            </a:extLst>
          </p:cNvPr>
          <p:cNvSpPr txBox="1"/>
          <p:nvPr/>
        </p:nvSpPr>
        <p:spPr>
          <a:xfrm>
            <a:off x="0" y="5534823"/>
            <a:ext cx="6560457" cy="1200329"/>
          </a:xfrm>
          <a:prstGeom prst="rect">
            <a:avLst/>
          </a:prstGeom>
          <a:noFill/>
        </p:spPr>
        <p:txBody>
          <a:bodyPr wrap="square">
            <a:spAutoFit/>
          </a:bodyPr>
          <a:lstStyle/>
          <a:p>
            <a:r>
              <a:rPr lang="en-GB" dirty="0"/>
              <a:t>Currently, we a focussing on volunteers on an event by event basis. In future, we shall be changing our messaging and focus. Maximising opportunity and volunteers for the charity as a whole so we can manage any opportunities / events with their support. </a:t>
            </a:r>
          </a:p>
        </p:txBody>
      </p:sp>
    </p:spTree>
    <p:extLst>
      <p:ext uri="{BB962C8B-B14F-4D97-AF65-F5344CB8AC3E}">
        <p14:creationId xmlns:p14="http://schemas.microsoft.com/office/powerpoint/2010/main" val="2340380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6100D90-F4B9-4556-923B-C5B62B733D92}"/>
              </a:ext>
            </a:extLst>
          </p:cNvPr>
          <p:cNvSpPr/>
          <p:nvPr/>
        </p:nvSpPr>
        <p:spPr>
          <a:xfrm>
            <a:off x="237171" y="132874"/>
            <a:ext cx="4521109" cy="523220"/>
          </a:xfrm>
          <a:prstGeom prst="rect">
            <a:avLst/>
          </a:prstGeom>
        </p:spPr>
        <p:txBody>
          <a:bodyPr wrap="none">
            <a:spAutoFit/>
          </a:bodyPr>
          <a:lstStyle/>
          <a:p>
            <a:r>
              <a:rPr lang="en-GB" sz="2800" b="1" dirty="0">
                <a:latin typeface="Arial Black" panose="020B0A04020102020204" pitchFamily="34" charset="0"/>
              </a:rPr>
              <a:t>2025 Events Planning </a:t>
            </a:r>
            <a:endParaRPr lang="en-GB" sz="2800" dirty="0"/>
          </a:p>
        </p:txBody>
      </p:sp>
      <p:pic>
        <p:nvPicPr>
          <p:cNvPr id="6" name="Picture 5">
            <a:extLst>
              <a:ext uri="{FF2B5EF4-FFF2-40B4-BE49-F238E27FC236}">
                <a16:creationId xmlns:a16="http://schemas.microsoft.com/office/drawing/2014/main" id="{7127C066-A2BB-4A72-9FCD-FFB32C54F9A7}"/>
              </a:ext>
            </a:extLst>
          </p:cNvPr>
          <p:cNvPicPr>
            <a:picLocks noChangeAspect="1"/>
          </p:cNvPicPr>
          <p:nvPr/>
        </p:nvPicPr>
        <p:blipFill rotWithShape="1">
          <a:blip r:embed="rId2">
            <a:extLst>
              <a:ext uri="{28A0092B-C50C-407E-A947-70E740481C1C}">
                <a14:useLocalDpi xmlns:a14="http://schemas.microsoft.com/office/drawing/2010/main" val="0"/>
              </a:ext>
            </a:extLst>
          </a:blip>
          <a:srcRect t="28413" r="476" b="30000"/>
          <a:stretch/>
        </p:blipFill>
        <p:spPr>
          <a:xfrm>
            <a:off x="334745" y="4118463"/>
            <a:ext cx="2469099" cy="1375659"/>
          </a:xfrm>
          <a:prstGeom prst="rect">
            <a:avLst/>
          </a:prstGeom>
          <a:ln>
            <a:noFill/>
          </a:ln>
          <a:effectLst>
            <a:softEdge rad="112500"/>
          </a:effectLst>
        </p:spPr>
      </p:pic>
      <p:sp>
        <p:nvSpPr>
          <p:cNvPr id="7" name="TextBox 6">
            <a:extLst>
              <a:ext uri="{FF2B5EF4-FFF2-40B4-BE49-F238E27FC236}">
                <a16:creationId xmlns:a16="http://schemas.microsoft.com/office/drawing/2014/main" id="{C446AA5E-25D8-45B4-9B7B-96D2B470C7CC}"/>
              </a:ext>
            </a:extLst>
          </p:cNvPr>
          <p:cNvSpPr txBox="1"/>
          <p:nvPr/>
        </p:nvSpPr>
        <p:spPr>
          <a:xfrm>
            <a:off x="2482440" y="5886255"/>
            <a:ext cx="7761515"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Principality Building Society Walk ‘</a:t>
            </a:r>
            <a:r>
              <a:rPr lang="en-GB" sz="1400" dirty="0" err="1">
                <a:latin typeface="Arial" panose="020B0604020202020204" pitchFamily="34" charset="0"/>
                <a:cs typeface="Arial" panose="020B0604020202020204" pitchFamily="34" charset="0"/>
              </a:rPr>
              <a:t>Cwtsh</a:t>
            </a:r>
            <a:r>
              <a:rPr lang="en-GB" sz="1400" dirty="0">
                <a:latin typeface="Arial" panose="020B0604020202020204" pitchFamily="34" charset="0"/>
                <a:cs typeface="Arial" panose="020B0604020202020204" pitchFamily="34" charset="0"/>
              </a:rPr>
              <a:t> By The Coast’ </a:t>
            </a:r>
          </a:p>
          <a:p>
            <a:r>
              <a:rPr lang="en-GB" sz="1400" b="1" dirty="0">
                <a:latin typeface="Arial" panose="020B0604020202020204" pitchFamily="34" charset="0"/>
                <a:cs typeface="Arial" panose="020B0604020202020204" pitchFamily="34" charset="0"/>
              </a:rPr>
              <a:t>(2025 Date TBC)</a:t>
            </a:r>
          </a:p>
        </p:txBody>
      </p:sp>
      <p:sp>
        <p:nvSpPr>
          <p:cNvPr id="8" name="TextBox 7">
            <a:extLst>
              <a:ext uri="{FF2B5EF4-FFF2-40B4-BE49-F238E27FC236}">
                <a16:creationId xmlns:a16="http://schemas.microsoft.com/office/drawing/2014/main" id="{CD2258E5-D50F-41CA-98E8-74462B7329BA}"/>
              </a:ext>
            </a:extLst>
          </p:cNvPr>
          <p:cNvSpPr txBox="1"/>
          <p:nvPr/>
        </p:nvSpPr>
        <p:spPr>
          <a:xfrm>
            <a:off x="3072175" y="3101897"/>
            <a:ext cx="7761515"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The 5</a:t>
            </a:r>
            <a:r>
              <a:rPr lang="en-GB" sz="1600" baseline="30000" dirty="0">
                <a:latin typeface="Arial" panose="020B0604020202020204" pitchFamily="34" charset="0"/>
                <a:cs typeface="Arial" panose="020B0604020202020204" pitchFamily="34" charset="0"/>
              </a:rPr>
              <a:t>th</a:t>
            </a:r>
            <a:r>
              <a:rPr lang="en-GB" sz="1600" dirty="0">
                <a:latin typeface="Arial" panose="020B0604020202020204" pitchFamily="34" charset="0"/>
                <a:cs typeface="Arial" panose="020B0604020202020204" pitchFamily="34" charset="0"/>
              </a:rPr>
              <a:t> edition of the Jiffy’s Cancer 50 Challenge – </a:t>
            </a:r>
            <a:r>
              <a:rPr lang="en-GB" sz="1600" b="1" dirty="0">
                <a:latin typeface="Arial" panose="020B0604020202020204" pitchFamily="34" charset="0"/>
                <a:cs typeface="Arial" panose="020B0604020202020204" pitchFamily="34" charset="0"/>
              </a:rPr>
              <a:t>17</a:t>
            </a:r>
            <a:r>
              <a:rPr lang="en-GB" sz="1600" b="1" baseline="30000" dirty="0">
                <a:latin typeface="Arial" panose="020B0604020202020204" pitchFamily="34" charset="0"/>
                <a:cs typeface="Arial" panose="020B0604020202020204" pitchFamily="34" charset="0"/>
              </a:rPr>
              <a:t>TH</a:t>
            </a:r>
            <a:r>
              <a:rPr lang="en-GB" sz="1600" b="1" dirty="0">
                <a:latin typeface="Arial" panose="020B0604020202020204" pitchFamily="34" charset="0"/>
                <a:cs typeface="Arial" panose="020B0604020202020204" pitchFamily="34" charset="0"/>
              </a:rPr>
              <a:t> August</a:t>
            </a:r>
          </a:p>
        </p:txBody>
      </p:sp>
      <p:sp>
        <p:nvSpPr>
          <p:cNvPr id="9" name="TextBox 8">
            <a:extLst>
              <a:ext uri="{FF2B5EF4-FFF2-40B4-BE49-F238E27FC236}">
                <a16:creationId xmlns:a16="http://schemas.microsoft.com/office/drawing/2014/main" id="{205F2CFB-ADEA-4E5E-A5A8-508EEEF353FD}"/>
              </a:ext>
            </a:extLst>
          </p:cNvPr>
          <p:cNvSpPr txBox="1"/>
          <p:nvPr/>
        </p:nvSpPr>
        <p:spPr>
          <a:xfrm>
            <a:off x="3072175" y="4576336"/>
            <a:ext cx="6183087"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The 2</a:t>
            </a:r>
            <a:r>
              <a:rPr lang="en-GB" sz="1600" baseline="30000" dirty="0">
                <a:latin typeface="Arial" panose="020B0604020202020204" pitchFamily="34" charset="0"/>
                <a:cs typeface="Arial" panose="020B0604020202020204" pitchFamily="34" charset="0"/>
              </a:rPr>
              <a:t>nd</a:t>
            </a:r>
            <a:r>
              <a:rPr lang="en-GB" sz="1600" dirty="0">
                <a:latin typeface="Arial" panose="020B0604020202020204" pitchFamily="34" charset="0"/>
                <a:cs typeface="Arial" panose="020B0604020202020204" pitchFamily="34" charset="0"/>
              </a:rPr>
              <a:t> edition of AT Morgan’s ‘Charity Truck pull’ – </a:t>
            </a:r>
            <a:r>
              <a:rPr lang="en-GB" sz="1600" b="1" dirty="0">
                <a:latin typeface="Arial" panose="020B0604020202020204" pitchFamily="34" charset="0"/>
                <a:cs typeface="Arial" panose="020B0604020202020204" pitchFamily="34" charset="0"/>
              </a:rPr>
              <a:t>7</a:t>
            </a:r>
            <a:r>
              <a:rPr lang="en-GB" sz="1600" b="1" baseline="30000" dirty="0">
                <a:latin typeface="Arial" panose="020B0604020202020204" pitchFamily="34" charset="0"/>
                <a:cs typeface="Arial" panose="020B0604020202020204" pitchFamily="34" charset="0"/>
              </a:rPr>
              <a:t>TH</a:t>
            </a:r>
            <a:r>
              <a:rPr lang="en-GB" sz="1600" b="1" dirty="0">
                <a:latin typeface="Arial" panose="020B0604020202020204" pitchFamily="34" charset="0"/>
                <a:cs typeface="Arial" panose="020B0604020202020204" pitchFamily="34" charset="0"/>
              </a:rPr>
              <a:t> September </a:t>
            </a:r>
          </a:p>
        </p:txBody>
      </p:sp>
      <p:pic>
        <p:nvPicPr>
          <p:cNvPr id="10" name="Picture 9">
            <a:extLst>
              <a:ext uri="{FF2B5EF4-FFF2-40B4-BE49-F238E27FC236}">
                <a16:creationId xmlns:a16="http://schemas.microsoft.com/office/drawing/2014/main" id="{60E5F3DD-EAC5-4A40-AA0D-6DA49B1E22EE}"/>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foregroundMark x1="33250" y1="26250" x2="51875" y2="29688"/>
                        <a14:foregroundMark x1="51875" y1="29688" x2="62313" y2="38313"/>
                        <a14:foregroundMark x1="62313" y1="38313" x2="62563" y2="39625"/>
                        <a14:foregroundMark x1="64250" y1="31875" x2="33813" y2="35063"/>
                        <a14:foregroundMark x1="36125" y1="31000" x2="35375" y2="31000"/>
                        <a14:foregroundMark x1="30813" y1="28750" x2="62438" y2="31688"/>
                        <a14:foregroundMark x1="62438" y1="31688" x2="56563" y2="25938"/>
                        <a14:foregroundMark x1="56563" y1="25938" x2="43500" y2="27063"/>
                        <a14:foregroundMark x1="43500" y1="27063" x2="39938" y2="28500"/>
                        <a14:foregroundMark x1="32750" y1="26000" x2="39688" y2="36500"/>
                        <a14:foregroundMark x1="39688" y1="36500" x2="36875" y2="29750"/>
                        <a14:foregroundMark x1="36875" y1="29750" x2="33938" y2="28750"/>
                        <a14:foregroundMark x1="30938" y1="29688" x2="39313" y2="30312"/>
                        <a14:foregroundMark x1="39313" y1="30312" x2="32625" y2="31875"/>
                      </a14:backgroundRemoval>
                    </a14:imgEffect>
                  </a14:imgLayer>
                </a14:imgProps>
              </a:ext>
            </a:extLst>
          </a:blip>
          <a:stretch>
            <a:fillRect/>
          </a:stretch>
        </p:blipFill>
        <p:spPr>
          <a:xfrm>
            <a:off x="648340" y="5364980"/>
            <a:ext cx="1565769" cy="1565769"/>
          </a:xfrm>
          <a:prstGeom prst="rect">
            <a:avLst/>
          </a:prstGeom>
        </p:spPr>
      </p:pic>
      <p:pic>
        <p:nvPicPr>
          <p:cNvPr id="12" name="Picture 11">
            <a:extLst>
              <a:ext uri="{FF2B5EF4-FFF2-40B4-BE49-F238E27FC236}">
                <a16:creationId xmlns:a16="http://schemas.microsoft.com/office/drawing/2014/main" id="{09A0A92F-16E5-401C-8F6F-9775FCD7C44A}"/>
              </a:ext>
            </a:extLst>
          </p:cNvPr>
          <p:cNvPicPr>
            <a:picLocks noChangeAspect="1"/>
          </p:cNvPicPr>
          <p:nvPr/>
        </p:nvPicPr>
        <p:blipFill>
          <a:blip r:embed="rId5"/>
          <a:stretch>
            <a:fillRect/>
          </a:stretch>
        </p:blipFill>
        <p:spPr>
          <a:xfrm>
            <a:off x="455326" y="1890527"/>
            <a:ext cx="2227936" cy="2227936"/>
          </a:xfrm>
          <a:prstGeom prst="rect">
            <a:avLst/>
          </a:prstGeom>
        </p:spPr>
      </p:pic>
      <p:pic>
        <p:nvPicPr>
          <p:cNvPr id="1026" name="Picture 2" descr="May be an image of 10 people, people playing football, people playing hockey, frisbee and text that says &quot;CURO cλлcR CAIS Myndy filltir ychwanegol ar gyfer canser Going the extra mile for cancer TουCHEO BY 2025 CANCES 必 Elusenlechyd lechyd BaeAberlawe Swansea Admira a WALES MALES&quot;">
            <a:extLst>
              <a:ext uri="{FF2B5EF4-FFF2-40B4-BE49-F238E27FC236}">
                <a16:creationId xmlns:a16="http://schemas.microsoft.com/office/drawing/2014/main" id="{43931BB5-9A89-4E6A-B55E-7F8EBBCDD8C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745" y="835712"/>
            <a:ext cx="2437488" cy="137323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394ECA59-D1A1-447E-9EA7-931101712E03}"/>
              </a:ext>
            </a:extLst>
          </p:cNvPr>
          <p:cNvSpPr txBox="1"/>
          <p:nvPr/>
        </p:nvSpPr>
        <p:spPr>
          <a:xfrm>
            <a:off x="3072174" y="1453425"/>
            <a:ext cx="7761515"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Touched By Cancer, Women’s Touch Rugby Tournament – </a:t>
            </a:r>
            <a:r>
              <a:rPr lang="en-GB" sz="1600" b="1" dirty="0">
                <a:latin typeface="Arial" panose="020B0604020202020204" pitchFamily="34" charset="0"/>
                <a:cs typeface="Arial" panose="020B0604020202020204" pitchFamily="34" charset="0"/>
              </a:rPr>
              <a:t>9</a:t>
            </a:r>
            <a:r>
              <a:rPr lang="en-GB" sz="1600" b="1" baseline="30000" dirty="0">
                <a:latin typeface="Arial" panose="020B0604020202020204" pitchFamily="34" charset="0"/>
                <a:cs typeface="Arial" panose="020B0604020202020204" pitchFamily="34" charset="0"/>
              </a:rPr>
              <a:t>th</a:t>
            </a:r>
            <a:r>
              <a:rPr lang="en-GB" sz="1600" b="1" dirty="0">
                <a:latin typeface="Arial" panose="020B0604020202020204" pitchFamily="34" charset="0"/>
                <a:cs typeface="Arial" panose="020B0604020202020204" pitchFamily="34" charset="0"/>
              </a:rPr>
              <a:t> August </a:t>
            </a:r>
            <a:r>
              <a:rPr lang="en-GB" sz="1600" dirty="0">
                <a:latin typeface="Arial" panose="020B0604020202020204" pitchFamily="34" charset="0"/>
                <a:cs typeface="Arial" panose="020B0604020202020204" pitchFamily="34" charset="0"/>
              </a:rPr>
              <a:t> </a:t>
            </a:r>
            <a:endParaRPr lang="en-GB"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5473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2A08CAC5-A46B-3C9C-D2C1-146EF8176F06}"/>
              </a:ext>
            </a:extLst>
          </p:cNvPr>
          <p:cNvSpPr txBox="1"/>
          <p:nvPr/>
        </p:nvSpPr>
        <p:spPr>
          <a:xfrm>
            <a:off x="551070" y="2597261"/>
            <a:ext cx="9749835" cy="1527671"/>
          </a:xfrm>
          <a:prstGeom prst="rect">
            <a:avLst/>
          </a:prstGeom>
        </p:spPr>
        <p:txBody>
          <a:bodyPr vert="horz" wrap="square" lIns="0" tIns="6931" rIns="0" bIns="0" rtlCol="0">
            <a:spAutoFit/>
          </a:bodyPr>
          <a:lstStyle/>
          <a:p>
            <a:pPr marL="7701" marR="3081">
              <a:lnSpc>
                <a:spcPct val="100600"/>
              </a:lnSpc>
              <a:spcBef>
                <a:spcPts val="55"/>
              </a:spcBef>
            </a:pPr>
            <a:r>
              <a:rPr lang="en-GB" sz="4851" b="1" spc="9" dirty="0" err="1">
                <a:solidFill>
                  <a:schemeClr val="bg1"/>
                </a:solidFill>
                <a:latin typeface="Arial Black" panose="020B0604020202020204" pitchFamily="34" charset="0"/>
                <a:cs typeface="Arial Black" panose="020B0604020202020204" pitchFamily="34" charset="0"/>
              </a:rPr>
              <a:t>Diolch</a:t>
            </a:r>
            <a:r>
              <a:rPr lang="en-GB" sz="4851" b="1" spc="9" dirty="0">
                <a:solidFill>
                  <a:schemeClr val="bg1"/>
                </a:solidFill>
                <a:latin typeface="Arial Black" panose="020B0604020202020204" pitchFamily="34" charset="0"/>
                <a:cs typeface="Arial Black" panose="020B0604020202020204" pitchFamily="34" charset="0"/>
              </a:rPr>
              <a:t> / Thank You</a:t>
            </a:r>
          </a:p>
          <a:p>
            <a:pPr marL="7701" marR="3081">
              <a:lnSpc>
                <a:spcPct val="100600"/>
              </a:lnSpc>
              <a:spcBef>
                <a:spcPts val="55"/>
              </a:spcBef>
            </a:pPr>
            <a:endParaRPr sz="4851" b="1" dirty="0">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2702961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32F440-6883-44E6-A125-E05A6F3CAA9E}"/>
              </a:ext>
            </a:extLst>
          </p:cNvPr>
          <p:cNvPicPr>
            <a:picLocks noChangeAspect="1"/>
          </p:cNvPicPr>
          <p:nvPr/>
        </p:nvPicPr>
        <p:blipFill>
          <a:blip r:embed="rId2"/>
          <a:stretch>
            <a:fillRect/>
          </a:stretch>
        </p:blipFill>
        <p:spPr>
          <a:xfrm>
            <a:off x="361950" y="361791"/>
            <a:ext cx="11296650" cy="6283189"/>
          </a:xfrm>
          <a:prstGeom prst="rect">
            <a:avLst/>
          </a:prstGeom>
          <a:ln>
            <a:noFill/>
          </a:ln>
          <a:effectLst>
            <a:softEdge rad="112500"/>
          </a:effectLst>
        </p:spPr>
      </p:pic>
    </p:spTree>
    <p:extLst>
      <p:ext uri="{BB962C8B-B14F-4D97-AF65-F5344CB8AC3E}">
        <p14:creationId xmlns:p14="http://schemas.microsoft.com/office/powerpoint/2010/main" val="3904983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CFB0E3-8FC1-4F92-8E5F-7AFFCF708935}"/>
              </a:ext>
            </a:extLst>
          </p:cNvPr>
          <p:cNvPicPr>
            <a:picLocks noChangeAspect="1"/>
          </p:cNvPicPr>
          <p:nvPr/>
        </p:nvPicPr>
        <p:blipFill>
          <a:blip r:embed="rId2"/>
          <a:stretch>
            <a:fillRect/>
          </a:stretch>
        </p:blipFill>
        <p:spPr>
          <a:xfrm>
            <a:off x="149375" y="6806"/>
            <a:ext cx="11493200" cy="6389529"/>
          </a:xfrm>
          <a:prstGeom prst="rect">
            <a:avLst/>
          </a:prstGeom>
          <a:ln>
            <a:noFill/>
          </a:ln>
          <a:effectLst>
            <a:softEdge rad="112500"/>
          </a:effectLst>
        </p:spPr>
      </p:pic>
      <p:sp>
        <p:nvSpPr>
          <p:cNvPr id="7" name="TextBox 6">
            <a:extLst>
              <a:ext uri="{FF2B5EF4-FFF2-40B4-BE49-F238E27FC236}">
                <a16:creationId xmlns:a16="http://schemas.microsoft.com/office/drawing/2014/main" id="{BE94ACDB-569E-450B-BA24-CBB78AE5C73D}"/>
              </a:ext>
            </a:extLst>
          </p:cNvPr>
          <p:cNvSpPr txBox="1"/>
          <p:nvPr/>
        </p:nvSpPr>
        <p:spPr>
          <a:xfrm>
            <a:off x="149375" y="6396335"/>
            <a:ext cx="10591800" cy="369332"/>
          </a:xfrm>
          <a:prstGeom prst="rect">
            <a:avLst/>
          </a:prstGeom>
          <a:noFill/>
        </p:spPr>
        <p:txBody>
          <a:bodyPr wrap="square">
            <a:spAutoFit/>
          </a:bodyPr>
          <a:lstStyle/>
          <a:p>
            <a:r>
              <a:rPr lang="en-GB" b="1" dirty="0"/>
              <a:t>AROUND 3.9 MILLION PEOPLE CANCELLED A REGULAR PAYMENT TO CHARITY LAST YEAR. </a:t>
            </a:r>
          </a:p>
        </p:txBody>
      </p:sp>
    </p:spTree>
    <p:extLst>
      <p:ext uri="{BB962C8B-B14F-4D97-AF65-F5344CB8AC3E}">
        <p14:creationId xmlns:p14="http://schemas.microsoft.com/office/powerpoint/2010/main" val="434509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723-5DF7-431B-8F6F-FC857ABD1B0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8A27E165-47CE-491F-AE86-AD324F6C34A5}"/>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1DE25F50-25D3-495E-8DFA-5592E4725F1A}"/>
              </a:ext>
            </a:extLst>
          </p:cNvPr>
          <p:cNvPicPr>
            <a:picLocks noChangeAspect="1"/>
          </p:cNvPicPr>
          <p:nvPr/>
        </p:nvPicPr>
        <p:blipFill>
          <a:blip r:embed="rId2"/>
          <a:stretch>
            <a:fillRect/>
          </a:stretch>
        </p:blipFill>
        <p:spPr>
          <a:xfrm>
            <a:off x="447399" y="241263"/>
            <a:ext cx="11087376" cy="5906228"/>
          </a:xfrm>
          <a:prstGeom prst="rect">
            <a:avLst/>
          </a:prstGeom>
          <a:ln>
            <a:noFill/>
          </a:ln>
          <a:effectLst>
            <a:softEdge rad="112500"/>
          </a:effectLst>
        </p:spPr>
      </p:pic>
      <p:sp>
        <p:nvSpPr>
          <p:cNvPr id="7" name="TextBox 6">
            <a:extLst>
              <a:ext uri="{FF2B5EF4-FFF2-40B4-BE49-F238E27FC236}">
                <a16:creationId xmlns:a16="http://schemas.microsoft.com/office/drawing/2014/main" id="{0A59F1D1-9C0F-4D7E-8CBA-7359FE63F41A}"/>
              </a:ext>
            </a:extLst>
          </p:cNvPr>
          <p:cNvSpPr txBox="1"/>
          <p:nvPr/>
        </p:nvSpPr>
        <p:spPr>
          <a:xfrm>
            <a:off x="447399" y="6071824"/>
            <a:ext cx="10058676" cy="646331"/>
          </a:xfrm>
          <a:prstGeom prst="rect">
            <a:avLst/>
          </a:prstGeom>
          <a:noFill/>
        </p:spPr>
        <p:txBody>
          <a:bodyPr wrap="square">
            <a:spAutoFit/>
          </a:bodyPr>
          <a:lstStyle/>
          <a:p>
            <a:r>
              <a:rPr lang="en-GB" b="1" dirty="0"/>
              <a:t>AROUND A THIRD OF DONORS SUPPORTED AN EMERGENCY APPEAL IN THE LAST 12 MONTHS</a:t>
            </a:r>
          </a:p>
          <a:p>
            <a:r>
              <a:rPr lang="en-GB" b="1" dirty="0"/>
              <a:t>REASONS FOR NOT DONATING INCLUDE AFFORDABILITY, LACK OF TRUST, AND A LACK OF INTEREST.</a:t>
            </a:r>
          </a:p>
        </p:txBody>
      </p:sp>
    </p:spTree>
    <p:extLst>
      <p:ext uri="{BB962C8B-B14F-4D97-AF65-F5344CB8AC3E}">
        <p14:creationId xmlns:p14="http://schemas.microsoft.com/office/powerpoint/2010/main" val="3432122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8F51355-1A6F-49F6-B194-B5D0EE035648}"/>
              </a:ext>
            </a:extLst>
          </p:cNvPr>
          <p:cNvPicPr>
            <a:picLocks noChangeAspect="1"/>
          </p:cNvPicPr>
          <p:nvPr/>
        </p:nvPicPr>
        <p:blipFill>
          <a:blip r:embed="rId2"/>
          <a:stretch>
            <a:fillRect/>
          </a:stretch>
        </p:blipFill>
        <p:spPr>
          <a:xfrm>
            <a:off x="285464" y="159860"/>
            <a:ext cx="11639836" cy="6499469"/>
          </a:xfrm>
          <a:prstGeom prst="rect">
            <a:avLst/>
          </a:prstGeom>
          <a:ln>
            <a:noFill/>
          </a:ln>
          <a:effectLst>
            <a:softEdge rad="112500"/>
          </a:effectLst>
        </p:spPr>
      </p:pic>
    </p:spTree>
    <p:extLst>
      <p:ext uri="{BB962C8B-B14F-4D97-AF65-F5344CB8AC3E}">
        <p14:creationId xmlns:p14="http://schemas.microsoft.com/office/powerpoint/2010/main" val="157441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B99DE8B-A190-4FC5-9688-D03F29774F78}"/>
              </a:ext>
            </a:extLst>
          </p:cNvPr>
          <p:cNvPicPr>
            <a:picLocks noChangeAspect="1"/>
          </p:cNvPicPr>
          <p:nvPr/>
        </p:nvPicPr>
        <p:blipFill rotWithShape="1">
          <a:blip r:embed="rId2">
            <a:extLst>
              <a:ext uri="{28A0092B-C50C-407E-A947-70E740481C1C}">
                <a14:useLocalDpi xmlns:a14="http://schemas.microsoft.com/office/drawing/2010/main" val="0"/>
              </a:ext>
            </a:extLst>
          </a:blip>
          <a:srcRect t="21928" r="744" b="23049"/>
          <a:stretch/>
        </p:blipFill>
        <p:spPr>
          <a:xfrm>
            <a:off x="996910" y="218945"/>
            <a:ext cx="3032165" cy="1680857"/>
          </a:xfrm>
          <a:prstGeom prst="rect">
            <a:avLst/>
          </a:prstGeom>
        </p:spPr>
      </p:pic>
      <p:pic>
        <p:nvPicPr>
          <p:cNvPr id="7" name="Picture 6">
            <a:extLst>
              <a:ext uri="{FF2B5EF4-FFF2-40B4-BE49-F238E27FC236}">
                <a16:creationId xmlns:a16="http://schemas.microsoft.com/office/drawing/2014/main" id="{CFAB71CE-2EA8-45B9-B8E5-2A63D4D177FC}"/>
              </a:ext>
            </a:extLst>
          </p:cNvPr>
          <p:cNvPicPr>
            <a:picLocks noChangeAspect="1"/>
          </p:cNvPicPr>
          <p:nvPr/>
        </p:nvPicPr>
        <p:blipFill rotWithShape="1">
          <a:blip r:embed="rId3"/>
          <a:srcRect l="41100" t="6832" b="8665"/>
          <a:stretch/>
        </p:blipFill>
        <p:spPr>
          <a:xfrm>
            <a:off x="8670611" y="161468"/>
            <a:ext cx="3438879" cy="3476668"/>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C97F25BC-5DCD-4234-A4E7-6CC5C8B0CAFE}"/>
              </a:ext>
            </a:extLst>
          </p:cNvPr>
          <p:cNvPicPr>
            <a:picLocks noChangeAspect="1"/>
          </p:cNvPicPr>
          <p:nvPr/>
        </p:nvPicPr>
        <p:blipFill>
          <a:blip r:embed="rId4"/>
          <a:stretch>
            <a:fillRect/>
          </a:stretch>
        </p:blipFill>
        <p:spPr>
          <a:xfrm>
            <a:off x="5449446" y="2380342"/>
            <a:ext cx="3438879" cy="4071257"/>
          </a:xfrm>
          <a:prstGeom prst="rect">
            <a:avLst/>
          </a:prstGeom>
          <a:ln>
            <a:noFill/>
          </a:ln>
          <a:effectLst>
            <a:outerShdw blurRad="190500" algn="tl" rotWithShape="0">
              <a:srgbClr val="000000">
                <a:alpha val="70000"/>
              </a:srgbClr>
            </a:outerShdw>
          </a:effectLst>
        </p:spPr>
      </p:pic>
      <p:sp>
        <p:nvSpPr>
          <p:cNvPr id="10" name="Arrow: Right 9">
            <a:extLst>
              <a:ext uri="{FF2B5EF4-FFF2-40B4-BE49-F238E27FC236}">
                <a16:creationId xmlns:a16="http://schemas.microsoft.com/office/drawing/2014/main" id="{297DA87D-3772-4653-A831-C0F3E19D464E}"/>
              </a:ext>
            </a:extLst>
          </p:cNvPr>
          <p:cNvSpPr/>
          <p:nvPr/>
        </p:nvSpPr>
        <p:spPr>
          <a:xfrm rot="2302244">
            <a:off x="7635678" y="1670771"/>
            <a:ext cx="827314" cy="391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E45C3AF-10FB-4E99-8BB9-360581912EC1}"/>
              </a:ext>
            </a:extLst>
          </p:cNvPr>
          <p:cNvSpPr txBox="1"/>
          <p:nvPr/>
        </p:nvSpPr>
        <p:spPr>
          <a:xfrm>
            <a:off x="6590235" y="1271650"/>
            <a:ext cx="1157300" cy="369332"/>
          </a:xfrm>
          <a:prstGeom prst="rect">
            <a:avLst/>
          </a:prstGeom>
          <a:noFill/>
        </p:spPr>
        <p:txBody>
          <a:bodyPr wrap="square" rtlCol="0">
            <a:spAutoFit/>
          </a:bodyPr>
          <a:lstStyle/>
          <a:p>
            <a:r>
              <a:rPr lang="en-GB" dirty="0">
                <a:latin typeface="Eras Demi ITC" panose="020B0805030504020804" pitchFamily="34" charset="0"/>
              </a:rPr>
              <a:t>Progress</a:t>
            </a:r>
          </a:p>
        </p:txBody>
      </p:sp>
      <p:pic>
        <p:nvPicPr>
          <p:cNvPr id="13" name="Picture 12">
            <a:extLst>
              <a:ext uri="{FF2B5EF4-FFF2-40B4-BE49-F238E27FC236}">
                <a16:creationId xmlns:a16="http://schemas.microsoft.com/office/drawing/2014/main" id="{D363CB76-7949-4CC1-975F-EC8A2E5AFC7C}"/>
              </a:ext>
            </a:extLst>
          </p:cNvPr>
          <p:cNvPicPr>
            <a:picLocks noChangeAspect="1"/>
          </p:cNvPicPr>
          <p:nvPr/>
        </p:nvPicPr>
        <p:blipFill rotWithShape="1">
          <a:blip r:embed="rId5"/>
          <a:srcRect l="3970"/>
          <a:stretch/>
        </p:blipFill>
        <p:spPr>
          <a:xfrm>
            <a:off x="9140249" y="3741323"/>
            <a:ext cx="2717316" cy="2710276"/>
          </a:xfrm>
          <a:prstGeom prst="rect">
            <a:avLst/>
          </a:prstGeom>
          <a:ln>
            <a:noFill/>
          </a:ln>
          <a:effectLst>
            <a:softEdge rad="112500"/>
          </a:effectLst>
        </p:spPr>
      </p:pic>
      <p:sp>
        <p:nvSpPr>
          <p:cNvPr id="20" name="TextBox 19">
            <a:extLst>
              <a:ext uri="{FF2B5EF4-FFF2-40B4-BE49-F238E27FC236}">
                <a16:creationId xmlns:a16="http://schemas.microsoft.com/office/drawing/2014/main" id="{C58B1D51-A648-4E84-BCF5-703E322AB85B}"/>
              </a:ext>
            </a:extLst>
          </p:cNvPr>
          <p:cNvSpPr txBox="1"/>
          <p:nvPr/>
        </p:nvSpPr>
        <p:spPr>
          <a:xfrm>
            <a:off x="24608" y="2195676"/>
            <a:ext cx="4976767" cy="3970318"/>
          </a:xfrm>
          <a:prstGeom prst="rect">
            <a:avLst/>
          </a:prstGeom>
          <a:noFill/>
        </p:spPr>
        <p:txBody>
          <a:bodyPr wrap="square">
            <a:spAutoFit/>
          </a:bodyPr>
          <a:lstStyle/>
          <a:p>
            <a:pPr algn="ctr"/>
            <a:r>
              <a:rPr lang="en-GB" b="1" dirty="0"/>
              <a:t>Join Us – TBC July 2025</a:t>
            </a:r>
          </a:p>
          <a:p>
            <a:pPr algn="ctr"/>
            <a:endParaRPr lang="en-GB" b="1" dirty="0"/>
          </a:p>
          <a:p>
            <a:pPr algn="ctr"/>
            <a:r>
              <a:rPr lang="en-GB" dirty="0"/>
              <a:t>To celebrate the unveiling of the newly refurbished </a:t>
            </a:r>
            <a:r>
              <a:rPr lang="en-GB" dirty="0" err="1"/>
              <a:t>Cwtsh</a:t>
            </a:r>
            <a:r>
              <a:rPr lang="en-GB" dirty="0"/>
              <a:t> Clos houses.  </a:t>
            </a:r>
          </a:p>
          <a:p>
            <a:pPr algn="ctr"/>
            <a:endParaRPr lang="en-GB" dirty="0"/>
          </a:p>
          <a:p>
            <a:pPr algn="ctr"/>
            <a:r>
              <a:rPr lang="en-GB" dirty="0"/>
              <a:t>To open the Swansea City AFC house (Name TBC) </a:t>
            </a:r>
          </a:p>
          <a:p>
            <a:pPr algn="ctr"/>
            <a:r>
              <a:rPr lang="en-GB" dirty="0"/>
              <a:t>&amp;</a:t>
            </a:r>
          </a:p>
          <a:p>
            <a:pPr algn="ctr"/>
            <a:r>
              <a:rPr lang="en-GB" dirty="0"/>
              <a:t>Principality Building Society’s house ‘Ty Dylan’ </a:t>
            </a:r>
          </a:p>
          <a:p>
            <a:pPr algn="ctr"/>
            <a:endParaRPr lang="en-GB" dirty="0"/>
          </a:p>
          <a:p>
            <a:pPr algn="ctr"/>
            <a:r>
              <a:rPr lang="en-GB" dirty="0"/>
              <a:t>To invite everyone who has supported the renovation (internally &amp; externally)</a:t>
            </a:r>
          </a:p>
          <a:p>
            <a:pPr algn="ctr"/>
            <a:endParaRPr lang="en-GB" dirty="0"/>
          </a:p>
          <a:p>
            <a:pPr algn="ctr"/>
            <a:r>
              <a:rPr lang="en-GB" dirty="0"/>
              <a:t>Food &amp; drinks in the community centre opposite </a:t>
            </a:r>
            <a:r>
              <a:rPr lang="en-GB" dirty="0" err="1"/>
              <a:t>Cwtsh</a:t>
            </a:r>
            <a:r>
              <a:rPr lang="en-GB" dirty="0"/>
              <a:t> Clos. </a:t>
            </a:r>
          </a:p>
        </p:txBody>
      </p:sp>
    </p:spTree>
    <p:extLst>
      <p:ext uri="{BB962C8B-B14F-4D97-AF65-F5344CB8AC3E}">
        <p14:creationId xmlns:p14="http://schemas.microsoft.com/office/powerpoint/2010/main" val="1658959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963BF3-42A8-45D8-A4AF-B0963274E1BC}"/>
              </a:ext>
            </a:extLst>
          </p:cNvPr>
          <p:cNvPicPr>
            <a:picLocks noChangeAspect="1"/>
          </p:cNvPicPr>
          <p:nvPr/>
        </p:nvPicPr>
        <p:blipFill rotWithShape="1">
          <a:blip r:embed="rId2">
            <a:extLst>
              <a:ext uri="{28A0092B-C50C-407E-A947-70E740481C1C}">
                <a14:useLocalDpi xmlns:a14="http://schemas.microsoft.com/office/drawing/2010/main" val="0"/>
              </a:ext>
            </a:extLst>
          </a:blip>
          <a:srcRect l="18343" t="31111" r="12956" b="41270"/>
          <a:stretch/>
        </p:blipFill>
        <p:spPr>
          <a:xfrm>
            <a:off x="1915824" y="193837"/>
            <a:ext cx="3077091" cy="1749717"/>
          </a:xfrm>
          <a:prstGeom prst="rect">
            <a:avLst/>
          </a:prstGeom>
        </p:spPr>
      </p:pic>
      <p:sp>
        <p:nvSpPr>
          <p:cNvPr id="11" name="TextBox 10">
            <a:extLst>
              <a:ext uri="{FF2B5EF4-FFF2-40B4-BE49-F238E27FC236}">
                <a16:creationId xmlns:a16="http://schemas.microsoft.com/office/drawing/2014/main" id="{82FC23D4-CD85-409E-9C36-36981F5D9BCD}"/>
              </a:ext>
            </a:extLst>
          </p:cNvPr>
          <p:cNvSpPr txBox="1"/>
          <p:nvPr/>
        </p:nvSpPr>
        <p:spPr>
          <a:xfrm>
            <a:off x="865455" y="1981053"/>
            <a:ext cx="5196115" cy="4247317"/>
          </a:xfrm>
          <a:prstGeom prst="rect">
            <a:avLst/>
          </a:prstGeom>
          <a:noFill/>
        </p:spPr>
        <p:txBody>
          <a:bodyPr wrap="square">
            <a:spAutoFit/>
          </a:bodyPr>
          <a:lstStyle/>
          <a:p>
            <a:pPr algn="ctr"/>
            <a:r>
              <a:rPr lang="en-GB" dirty="0"/>
              <a:t>The Right Worshipful The Lord Mayor of the City and County of Swansea Councillor Cheryl Philpott, for the municipal year 2025/26.</a:t>
            </a:r>
          </a:p>
          <a:p>
            <a:endParaRPr lang="en-GB" dirty="0"/>
          </a:p>
          <a:p>
            <a:pPr algn="ctr"/>
            <a:r>
              <a:rPr lang="en-GB" dirty="0"/>
              <a:t>Cheryl and Steve have chosen to support </a:t>
            </a:r>
            <a:r>
              <a:rPr lang="en-GB" b="1" dirty="0"/>
              <a:t>Swansea Bay Health Charities ‘Going the Extra Mile for Cancer' appeal</a:t>
            </a:r>
            <a:r>
              <a:rPr lang="en-GB" dirty="0"/>
              <a:t>, situated at the South West Wales Cancer Centre at Singleton Hospital.</a:t>
            </a:r>
          </a:p>
          <a:p>
            <a:endParaRPr lang="en-GB" dirty="0"/>
          </a:p>
          <a:p>
            <a:pPr algn="ctr"/>
            <a:r>
              <a:rPr lang="en-GB" dirty="0"/>
              <a:t>Cheryl has visited the Cancer Centre departments at Singleton Hospital with Lewis Bradley &amp; Kate Ashton. </a:t>
            </a:r>
          </a:p>
          <a:p>
            <a:pPr algn="ctr"/>
            <a:endParaRPr lang="en-GB" dirty="0"/>
          </a:p>
          <a:p>
            <a:pPr algn="ctr"/>
            <a:r>
              <a:rPr lang="en-GB" dirty="0"/>
              <a:t>Plans are being arranged for visits with distinguished guest, including events throughout the year to raise the profile and income of the appeal. </a:t>
            </a:r>
          </a:p>
        </p:txBody>
      </p:sp>
      <p:pic>
        <p:nvPicPr>
          <p:cNvPr id="3" name="Picture 2">
            <a:extLst>
              <a:ext uri="{FF2B5EF4-FFF2-40B4-BE49-F238E27FC236}">
                <a16:creationId xmlns:a16="http://schemas.microsoft.com/office/drawing/2014/main" id="{ECDAA8DF-5CD4-4953-AAEC-2D2CA46FFE0C}"/>
              </a:ext>
            </a:extLst>
          </p:cNvPr>
          <p:cNvPicPr>
            <a:picLocks noChangeAspect="1"/>
          </p:cNvPicPr>
          <p:nvPr/>
        </p:nvPicPr>
        <p:blipFill rotWithShape="1">
          <a:blip r:embed="rId3"/>
          <a:srcRect l="20910" t="311" r="26515" b="-311"/>
          <a:stretch/>
        </p:blipFill>
        <p:spPr>
          <a:xfrm>
            <a:off x="6732221" y="1017814"/>
            <a:ext cx="4297729" cy="5448300"/>
          </a:xfrm>
          <a:prstGeom prst="rect">
            <a:avLst/>
          </a:prstGeom>
          <a:ln>
            <a:noFill/>
          </a:ln>
          <a:effectLst>
            <a:softEdge rad="112500"/>
          </a:effectLst>
        </p:spPr>
      </p:pic>
    </p:spTree>
    <p:extLst>
      <p:ext uri="{BB962C8B-B14F-4D97-AF65-F5344CB8AC3E}">
        <p14:creationId xmlns:p14="http://schemas.microsoft.com/office/powerpoint/2010/main" val="2357180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ABAD28E-C2D0-48F4-B45D-D1E1E729F79C}"/>
              </a:ext>
            </a:extLst>
          </p:cNvPr>
          <p:cNvSpPr txBox="1">
            <a:spLocks/>
          </p:cNvSpPr>
          <p:nvPr/>
        </p:nvSpPr>
        <p:spPr>
          <a:xfrm>
            <a:off x="193548" y="239366"/>
            <a:ext cx="6197727" cy="114107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800" b="1" i="0" kern="1200">
                <a:solidFill>
                  <a:schemeClr val="tx1"/>
                </a:solidFill>
                <a:latin typeface="Arial" panose="020B0604020202020204" pitchFamily="34" charset="0"/>
                <a:ea typeface="+mj-ea"/>
                <a:cs typeface="Arial" panose="020B0604020202020204" pitchFamily="34" charset="0"/>
              </a:defRPr>
            </a:lvl1pPr>
          </a:lstStyle>
          <a:p>
            <a:r>
              <a:rPr lang="en-GB" dirty="0"/>
              <a:t>2025 Proposal:</a:t>
            </a:r>
          </a:p>
          <a:p>
            <a:r>
              <a:rPr lang="en-GB" dirty="0"/>
              <a:t>Childrens &amp; CAMHS Garden Appeal</a:t>
            </a:r>
          </a:p>
        </p:txBody>
      </p:sp>
      <p:sp>
        <p:nvSpPr>
          <p:cNvPr id="4" name="TextBox 3">
            <a:extLst>
              <a:ext uri="{FF2B5EF4-FFF2-40B4-BE49-F238E27FC236}">
                <a16:creationId xmlns:a16="http://schemas.microsoft.com/office/drawing/2014/main" id="{C9A331FC-E0F1-484C-A130-38A7E68061DA}"/>
              </a:ext>
            </a:extLst>
          </p:cNvPr>
          <p:cNvSpPr txBox="1"/>
          <p:nvPr/>
        </p:nvSpPr>
        <p:spPr>
          <a:xfrm>
            <a:off x="193548" y="1240170"/>
            <a:ext cx="6342742" cy="2308324"/>
          </a:xfrm>
          <a:prstGeom prst="rect">
            <a:avLst/>
          </a:prstGeom>
          <a:noFill/>
        </p:spPr>
        <p:txBody>
          <a:bodyPr wrap="square">
            <a:spAutoFit/>
          </a:bodyPr>
          <a:lstStyle/>
          <a:p>
            <a:r>
              <a:rPr lang="en-GB" dirty="0"/>
              <a:t>Appeal Name: </a:t>
            </a:r>
            <a:r>
              <a:rPr lang="en-GB" b="1" dirty="0" err="1"/>
              <a:t>Cwtsh</a:t>
            </a:r>
            <a:r>
              <a:rPr lang="en-GB" b="1" dirty="0"/>
              <a:t> </a:t>
            </a:r>
            <a:r>
              <a:rPr lang="en-GB" b="1" dirty="0" err="1"/>
              <a:t>Natur</a:t>
            </a:r>
            <a:endParaRPr lang="en-GB" b="1" dirty="0"/>
          </a:p>
          <a:p>
            <a:r>
              <a:rPr lang="en-GB" dirty="0"/>
              <a:t>Tagline</a:t>
            </a:r>
            <a:r>
              <a:rPr lang="en-GB" b="1" dirty="0"/>
              <a:t>: The nature space for child wellbeing</a:t>
            </a:r>
          </a:p>
          <a:p>
            <a:r>
              <a:rPr lang="en-GB" dirty="0"/>
              <a:t>Aim: </a:t>
            </a:r>
            <a:r>
              <a:rPr lang="en-GB" dirty="0">
                <a:effectLst/>
              </a:rPr>
              <a:t>We are raising </a:t>
            </a:r>
            <a:r>
              <a:rPr lang="en-GB" b="1" dirty="0"/>
              <a:t>£200,000</a:t>
            </a:r>
            <a:r>
              <a:rPr lang="en-GB" dirty="0">
                <a:effectLst/>
              </a:rPr>
              <a:t> to create </a:t>
            </a:r>
            <a:r>
              <a:rPr lang="en-GB" b="1" dirty="0" err="1"/>
              <a:t>Cwtsh</a:t>
            </a:r>
            <a:r>
              <a:rPr lang="en-GB" b="1" dirty="0"/>
              <a:t> </a:t>
            </a:r>
            <a:r>
              <a:rPr lang="en-GB" b="1" dirty="0" err="1"/>
              <a:t>Natur</a:t>
            </a:r>
            <a:r>
              <a:rPr lang="en-GB" dirty="0">
                <a:effectLst/>
              </a:rPr>
              <a:t>—a dedicated outdoor therapy space where children and young people can find peace, safety, and healing in the embrace of nature.</a:t>
            </a:r>
          </a:p>
          <a:p>
            <a:endParaRPr lang="en-GB" dirty="0"/>
          </a:p>
          <a:p>
            <a:endParaRPr lang="en-GB" dirty="0"/>
          </a:p>
        </p:txBody>
      </p:sp>
      <p:pic>
        <p:nvPicPr>
          <p:cNvPr id="6146" name="Picture 2">
            <a:extLst>
              <a:ext uri="{FF2B5EF4-FFF2-40B4-BE49-F238E27FC236}">
                <a16:creationId xmlns:a16="http://schemas.microsoft.com/office/drawing/2014/main" id="{8BF3DC06-BB0B-467C-A194-06CA307D8E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8682" y="325537"/>
            <a:ext cx="5079770" cy="34172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8842CD81-808C-4BBA-98EA-1E69D58B1E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4325" y="3742744"/>
            <a:ext cx="3508484" cy="31152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8B5EF5D-5858-4F2A-9196-0661AF82EBC7}"/>
              </a:ext>
            </a:extLst>
          </p:cNvPr>
          <p:cNvSpPr txBox="1"/>
          <p:nvPr/>
        </p:nvSpPr>
        <p:spPr>
          <a:xfrm>
            <a:off x="193548" y="3066127"/>
            <a:ext cx="6918639" cy="3433184"/>
          </a:xfrm>
          <a:prstGeom prst="rect">
            <a:avLst/>
          </a:prstGeom>
          <a:noFill/>
        </p:spPr>
        <p:txBody>
          <a:bodyPr wrap="square">
            <a:spAutoFit/>
          </a:bodyPr>
          <a:lstStyle/>
          <a:p>
            <a:r>
              <a:rPr lang="en-GB" sz="1600" b="1" dirty="0">
                <a:effectLst/>
                <a:ea typeface="Calibri" panose="020F0502020204030204" pitchFamily="34" charset="0"/>
                <a:cs typeface="Calibri" panose="020F0502020204030204" pitchFamily="34" charset="0"/>
              </a:rPr>
              <a:t>How the Outdoor Space Will Help Our Patients:</a:t>
            </a:r>
          </a:p>
          <a:p>
            <a:pPr marL="342900" lvl="0" indent="-342900">
              <a:lnSpc>
                <a:spcPct val="105000"/>
              </a:lnSpc>
              <a:buSzPts val="1000"/>
              <a:buFont typeface="Symbol" panose="05050102010706020507" pitchFamily="18" charset="2"/>
              <a:buChar char=""/>
              <a:tabLst>
                <a:tab pos="457200" algn="l"/>
              </a:tabLst>
            </a:pPr>
            <a:r>
              <a:rPr lang="en-GB" sz="1600" b="1" dirty="0">
                <a:effectLst/>
                <a:ea typeface="Times New Roman" panose="02020603050405020304" pitchFamily="18" charset="0"/>
                <a:cs typeface="Calibri" panose="020F0502020204030204" pitchFamily="34" charset="0"/>
              </a:rPr>
              <a:t>Enhanced Physical Development: </a:t>
            </a:r>
            <a:r>
              <a:rPr lang="en-GB" sz="1600" dirty="0">
                <a:effectLst/>
                <a:ea typeface="Times New Roman" panose="02020603050405020304" pitchFamily="18" charset="0"/>
                <a:cs typeface="Calibri" panose="020F0502020204030204" pitchFamily="34" charset="0"/>
              </a:rPr>
              <a:t>Improves motor skills, agility, balance, and coordination through activities like climbing and running.</a:t>
            </a:r>
            <a:endParaRPr lang="en-GB" sz="1600" dirty="0">
              <a:effectLst/>
              <a:ea typeface="Calibri" panose="020F0502020204030204" pitchFamily="34" charset="0"/>
              <a:cs typeface="Calibri" panose="020F0502020204030204" pitchFamily="34" charset="0"/>
            </a:endParaRPr>
          </a:p>
          <a:p>
            <a:pPr marL="342900" lvl="0" indent="-342900">
              <a:lnSpc>
                <a:spcPct val="105000"/>
              </a:lnSpc>
              <a:buSzPts val="1000"/>
              <a:buFont typeface="Symbol" panose="05050102010706020507" pitchFamily="18" charset="2"/>
              <a:buChar char=""/>
              <a:tabLst>
                <a:tab pos="457200" algn="l"/>
              </a:tabLst>
            </a:pPr>
            <a:r>
              <a:rPr lang="en-GB" sz="1600" b="1" dirty="0">
                <a:effectLst/>
                <a:ea typeface="Times New Roman" panose="02020603050405020304" pitchFamily="18" charset="0"/>
                <a:cs typeface="Calibri" panose="020F0502020204030204" pitchFamily="34" charset="0"/>
              </a:rPr>
              <a:t>Improved Mental Health</a:t>
            </a:r>
            <a:r>
              <a:rPr lang="en-GB" sz="1600" dirty="0">
                <a:effectLst/>
                <a:ea typeface="Times New Roman" panose="02020603050405020304" pitchFamily="18" charset="0"/>
                <a:cs typeface="Calibri" panose="020F0502020204030204" pitchFamily="34" charset="0"/>
              </a:rPr>
              <a:t>: Reduces stress, anxiety, and depression, providing a calming effect and improving overall mental well-being.</a:t>
            </a:r>
            <a:endParaRPr lang="en-GB" sz="1600" dirty="0">
              <a:effectLst/>
              <a:ea typeface="Calibri" panose="020F0502020204030204" pitchFamily="34" charset="0"/>
              <a:cs typeface="Calibri" panose="020F0502020204030204" pitchFamily="34" charset="0"/>
            </a:endParaRPr>
          </a:p>
          <a:p>
            <a:pPr marL="342900" lvl="0" indent="-342900">
              <a:lnSpc>
                <a:spcPct val="105000"/>
              </a:lnSpc>
              <a:buSzPts val="1000"/>
              <a:buFont typeface="Symbol" panose="05050102010706020507" pitchFamily="18" charset="2"/>
              <a:buChar char=""/>
              <a:tabLst>
                <a:tab pos="457200" algn="l"/>
              </a:tabLst>
            </a:pPr>
            <a:r>
              <a:rPr lang="en-GB" sz="1600" b="1" dirty="0">
                <a:effectLst/>
                <a:ea typeface="Times New Roman" panose="02020603050405020304" pitchFamily="18" charset="0"/>
                <a:cs typeface="Calibri" panose="020F0502020204030204" pitchFamily="34" charset="0"/>
              </a:rPr>
              <a:t>Sensory Stimulation</a:t>
            </a:r>
            <a:r>
              <a:rPr lang="en-GB" sz="1600" dirty="0">
                <a:effectLst/>
                <a:ea typeface="Times New Roman" panose="02020603050405020304" pitchFamily="18" charset="0"/>
                <a:cs typeface="Calibri" panose="020F0502020204030204" pitchFamily="34" charset="0"/>
              </a:rPr>
              <a:t>: Offers a variety of sensory experiences that aid in sensory integration and regulation.</a:t>
            </a:r>
            <a:endParaRPr lang="en-GB" sz="1600" dirty="0">
              <a:effectLst/>
              <a:ea typeface="Calibri" panose="020F0502020204030204" pitchFamily="34" charset="0"/>
              <a:cs typeface="Calibri" panose="020F0502020204030204" pitchFamily="34" charset="0"/>
            </a:endParaRPr>
          </a:p>
          <a:p>
            <a:pPr marL="342900" lvl="0" indent="-342900">
              <a:lnSpc>
                <a:spcPct val="105000"/>
              </a:lnSpc>
              <a:buSzPts val="1000"/>
              <a:buFont typeface="Symbol" panose="05050102010706020507" pitchFamily="18" charset="2"/>
              <a:buChar char=""/>
              <a:tabLst>
                <a:tab pos="457200" algn="l"/>
              </a:tabLst>
            </a:pPr>
            <a:r>
              <a:rPr lang="en-GB" sz="1600" b="1" dirty="0">
                <a:effectLst/>
                <a:ea typeface="Times New Roman" panose="02020603050405020304" pitchFamily="18" charset="0"/>
                <a:cs typeface="Calibri" panose="020F0502020204030204" pitchFamily="34" charset="0"/>
              </a:rPr>
              <a:t>Social Interaction and Play</a:t>
            </a:r>
            <a:r>
              <a:rPr lang="en-GB" sz="1600" dirty="0">
                <a:effectLst/>
                <a:ea typeface="Times New Roman" panose="02020603050405020304" pitchFamily="18" charset="0"/>
                <a:cs typeface="Calibri" panose="020F0502020204030204" pitchFamily="34" charset="0"/>
              </a:rPr>
              <a:t>: Encourages social skills development through group activities and cooperative play.</a:t>
            </a:r>
            <a:endParaRPr lang="en-GB" sz="1600" dirty="0">
              <a:effectLst/>
              <a:ea typeface="Calibri" panose="020F0502020204030204" pitchFamily="34" charset="0"/>
              <a:cs typeface="Calibri" panose="020F0502020204030204" pitchFamily="34" charset="0"/>
            </a:endParaRPr>
          </a:p>
          <a:p>
            <a:pPr marL="342900" lvl="0" indent="-342900">
              <a:lnSpc>
                <a:spcPct val="105000"/>
              </a:lnSpc>
              <a:buSzPts val="1000"/>
              <a:buFont typeface="Symbol" panose="05050102010706020507" pitchFamily="18" charset="2"/>
              <a:buChar char=""/>
              <a:tabLst>
                <a:tab pos="457200" algn="l"/>
              </a:tabLst>
            </a:pPr>
            <a:r>
              <a:rPr lang="en-GB" sz="1600" b="1" dirty="0">
                <a:effectLst/>
                <a:ea typeface="Times New Roman" panose="02020603050405020304" pitchFamily="18" charset="0"/>
                <a:cs typeface="Calibri" panose="020F0502020204030204" pitchFamily="34" charset="0"/>
              </a:rPr>
              <a:t>Cognitive and Emotional Benefits</a:t>
            </a:r>
            <a:r>
              <a:rPr lang="en-GB" sz="1600" dirty="0">
                <a:effectLst/>
                <a:ea typeface="Times New Roman" panose="02020603050405020304" pitchFamily="18" charset="0"/>
                <a:cs typeface="Calibri" panose="020F0502020204030204" pitchFamily="34" charset="0"/>
              </a:rPr>
              <a:t>: Enhances creativity, problem-solving skills, and resilience, boosting confidence and coping abilities.</a:t>
            </a:r>
            <a:endParaRPr lang="en-GB" sz="1600" dirty="0">
              <a:effectLst/>
              <a:ea typeface="Calibri" panose="020F0502020204030204" pitchFamily="34" charset="0"/>
              <a:cs typeface="Calibri" panose="020F0502020204030204" pitchFamily="34" charset="0"/>
            </a:endParaRPr>
          </a:p>
          <a:p>
            <a:pPr marL="342900" lvl="0" indent="-342900">
              <a:lnSpc>
                <a:spcPct val="105000"/>
              </a:lnSpc>
              <a:buSzPts val="1000"/>
              <a:buFont typeface="Symbol" panose="05050102010706020507" pitchFamily="18" charset="2"/>
              <a:buChar char=""/>
              <a:tabLst>
                <a:tab pos="457200" algn="l"/>
              </a:tabLst>
            </a:pPr>
            <a:r>
              <a:rPr lang="en-GB" sz="1600" b="1" dirty="0">
                <a:effectLst/>
                <a:ea typeface="Times New Roman" panose="02020603050405020304" pitchFamily="18" charset="0"/>
                <a:cs typeface="Calibri" panose="020F0502020204030204" pitchFamily="34" charset="0"/>
              </a:rPr>
              <a:t>Therapeutic Benefits</a:t>
            </a:r>
            <a:r>
              <a:rPr lang="en-GB" sz="1600" dirty="0">
                <a:effectLst/>
                <a:ea typeface="Times New Roman" panose="02020603050405020304" pitchFamily="18" charset="0"/>
                <a:cs typeface="Calibri" panose="020F0502020204030204" pitchFamily="34" charset="0"/>
              </a:rPr>
              <a:t>: Serves as an extension of therapy, making sessions more enjoyable and less intimidating.</a:t>
            </a:r>
            <a:endParaRPr lang="en-GB" sz="1600" dirty="0">
              <a:effectLst/>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73715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40356-7831-43BC-9926-43E22E97E06B}"/>
              </a:ext>
            </a:extLst>
          </p:cNvPr>
          <p:cNvSpPr>
            <a:spLocks noGrp="1"/>
          </p:cNvSpPr>
          <p:nvPr>
            <p:ph type="title"/>
          </p:nvPr>
        </p:nvSpPr>
        <p:spPr>
          <a:xfrm>
            <a:off x="256704" y="417048"/>
            <a:ext cx="10515600" cy="1141073"/>
          </a:xfrm>
        </p:spPr>
        <p:txBody>
          <a:bodyPr/>
          <a:lstStyle/>
          <a:p>
            <a:r>
              <a:rPr lang="en-GB" dirty="0"/>
              <a:t>New Corporate Partnerships </a:t>
            </a:r>
          </a:p>
        </p:txBody>
      </p:sp>
      <p:pic>
        <p:nvPicPr>
          <p:cNvPr id="6" name="Picture 5">
            <a:extLst>
              <a:ext uri="{FF2B5EF4-FFF2-40B4-BE49-F238E27FC236}">
                <a16:creationId xmlns:a16="http://schemas.microsoft.com/office/drawing/2014/main" id="{419B6929-FE54-4458-9626-9491196A0910}"/>
              </a:ext>
            </a:extLst>
          </p:cNvPr>
          <p:cNvPicPr>
            <a:picLocks noChangeAspect="1"/>
          </p:cNvPicPr>
          <p:nvPr/>
        </p:nvPicPr>
        <p:blipFill>
          <a:blip r:embed="rId3"/>
          <a:stretch>
            <a:fillRect/>
          </a:stretch>
        </p:blipFill>
        <p:spPr>
          <a:xfrm>
            <a:off x="189132" y="975953"/>
            <a:ext cx="3000375" cy="3836194"/>
          </a:xfrm>
          <a:prstGeom prst="rect">
            <a:avLst/>
          </a:prstGeom>
          <a:ln>
            <a:noFill/>
          </a:ln>
          <a:effectLst>
            <a:outerShdw blurRad="292100" dist="139700" dir="2700000" algn="tl" rotWithShape="0">
              <a:srgbClr val="333333">
                <a:alpha val="65000"/>
              </a:srgbClr>
            </a:outerShdw>
          </a:effectLst>
        </p:spPr>
      </p:pic>
      <p:pic>
        <p:nvPicPr>
          <p:cNvPr id="2051" name="Picture 2">
            <a:extLst>
              <a:ext uri="{FF2B5EF4-FFF2-40B4-BE49-F238E27FC236}">
                <a16:creationId xmlns:a16="http://schemas.microsoft.com/office/drawing/2014/main" id="{CD4814AF-F854-44ED-A469-B6D7FD56E7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310" y="987584"/>
            <a:ext cx="2646827" cy="383619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descr="No alternative text description for this image">
            <a:extLst>
              <a:ext uri="{FF2B5EF4-FFF2-40B4-BE49-F238E27FC236}">
                <a16:creationId xmlns:a16="http://schemas.microsoft.com/office/drawing/2014/main" id="{7D99DFCE-A313-4125-ACA8-B2A7058E21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9809" y="975953"/>
            <a:ext cx="2420890" cy="383619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BC120F12-5F09-4886-B1CB-D0698E500EE3}"/>
              </a:ext>
            </a:extLst>
          </p:cNvPr>
          <p:cNvSpPr txBox="1"/>
          <p:nvPr/>
        </p:nvSpPr>
        <p:spPr>
          <a:xfrm>
            <a:off x="79404" y="4826675"/>
            <a:ext cx="3230178" cy="2031325"/>
          </a:xfrm>
          <a:prstGeom prst="rect">
            <a:avLst/>
          </a:prstGeom>
          <a:noFill/>
        </p:spPr>
        <p:txBody>
          <a:bodyPr wrap="square">
            <a:spAutoFit/>
          </a:bodyPr>
          <a:lstStyle/>
          <a:p>
            <a:pPr algn="ctr"/>
            <a:r>
              <a:rPr lang="en-GB" sz="1400" dirty="0"/>
              <a:t>Thanks to Mal Pope &amp; Kev Johns, as well as the charity team for cultivating a donation from a colleague at Nation Radio. </a:t>
            </a:r>
          </a:p>
          <a:p>
            <a:pPr algn="ctr"/>
            <a:r>
              <a:rPr lang="en-GB" sz="1400" dirty="0"/>
              <a:t>We are the chosen charity of the ‘Pride of Wales Awards’ for 2025. A fantastic networking opportunity for future appeals, as well as supporting </a:t>
            </a:r>
            <a:r>
              <a:rPr lang="en-GB" sz="1400" dirty="0" err="1"/>
              <a:t>Cwtsh</a:t>
            </a:r>
            <a:r>
              <a:rPr lang="en-GB" sz="1400" dirty="0"/>
              <a:t> Clos. </a:t>
            </a:r>
          </a:p>
        </p:txBody>
      </p:sp>
      <p:sp>
        <p:nvSpPr>
          <p:cNvPr id="17" name="TextBox 16">
            <a:extLst>
              <a:ext uri="{FF2B5EF4-FFF2-40B4-BE49-F238E27FC236}">
                <a16:creationId xmlns:a16="http://schemas.microsoft.com/office/drawing/2014/main" id="{096630D9-A7BA-4666-89B9-6D9EED2A0E07}"/>
              </a:ext>
            </a:extLst>
          </p:cNvPr>
          <p:cNvSpPr txBox="1"/>
          <p:nvPr/>
        </p:nvSpPr>
        <p:spPr>
          <a:xfrm>
            <a:off x="3419310" y="5064075"/>
            <a:ext cx="2531547" cy="1384995"/>
          </a:xfrm>
          <a:prstGeom prst="rect">
            <a:avLst/>
          </a:prstGeom>
          <a:noFill/>
        </p:spPr>
        <p:txBody>
          <a:bodyPr wrap="square">
            <a:spAutoFit/>
          </a:bodyPr>
          <a:lstStyle/>
          <a:p>
            <a:pPr algn="ctr"/>
            <a:r>
              <a:rPr lang="en-GB" sz="1400" dirty="0"/>
              <a:t>Charity of the year partnership with Dawsons Group. Starting with a Footgolf tournament in Swansea, the start of hopefully a long-term opportunity (Event 80% sold out)</a:t>
            </a:r>
          </a:p>
        </p:txBody>
      </p:sp>
      <p:sp>
        <p:nvSpPr>
          <p:cNvPr id="18" name="TextBox 17">
            <a:extLst>
              <a:ext uri="{FF2B5EF4-FFF2-40B4-BE49-F238E27FC236}">
                <a16:creationId xmlns:a16="http://schemas.microsoft.com/office/drawing/2014/main" id="{3A76746A-C4B3-4B7C-B2C5-A979819C816B}"/>
              </a:ext>
            </a:extLst>
          </p:cNvPr>
          <p:cNvSpPr txBox="1"/>
          <p:nvPr/>
        </p:nvSpPr>
        <p:spPr>
          <a:xfrm>
            <a:off x="6234480" y="5064075"/>
            <a:ext cx="2531547" cy="1815882"/>
          </a:xfrm>
          <a:prstGeom prst="rect">
            <a:avLst/>
          </a:prstGeom>
          <a:noFill/>
        </p:spPr>
        <p:txBody>
          <a:bodyPr wrap="square">
            <a:spAutoFit/>
          </a:bodyPr>
          <a:lstStyle/>
          <a:p>
            <a:pPr algn="ctr"/>
            <a:r>
              <a:rPr lang="en-GB" sz="1400" dirty="0"/>
              <a:t>Created a long term partnership with Newhall. To help provide cleaning solutions for estates and families at </a:t>
            </a:r>
            <a:r>
              <a:rPr lang="en-GB" sz="1400" dirty="0" err="1"/>
              <a:t>Cwtsh</a:t>
            </a:r>
            <a:r>
              <a:rPr lang="en-GB" sz="1400" dirty="0"/>
              <a:t> Clos. </a:t>
            </a:r>
          </a:p>
          <a:p>
            <a:pPr algn="ctr"/>
            <a:r>
              <a:rPr lang="en-GB" sz="1400" dirty="0"/>
              <a:t>Including New TV’s purchased &amp; approx. donation of £5,000 in 2025</a:t>
            </a:r>
          </a:p>
        </p:txBody>
      </p:sp>
      <p:sp>
        <p:nvSpPr>
          <p:cNvPr id="19" name="TextBox 18">
            <a:extLst>
              <a:ext uri="{FF2B5EF4-FFF2-40B4-BE49-F238E27FC236}">
                <a16:creationId xmlns:a16="http://schemas.microsoft.com/office/drawing/2014/main" id="{86FBEA85-7351-4892-8237-F59A4D656B2D}"/>
              </a:ext>
            </a:extLst>
          </p:cNvPr>
          <p:cNvSpPr txBox="1"/>
          <p:nvPr/>
        </p:nvSpPr>
        <p:spPr>
          <a:xfrm>
            <a:off x="9279454" y="2905681"/>
            <a:ext cx="2531547" cy="1384995"/>
          </a:xfrm>
          <a:prstGeom prst="rect">
            <a:avLst/>
          </a:prstGeom>
          <a:noFill/>
        </p:spPr>
        <p:txBody>
          <a:bodyPr wrap="square">
            <a:spAutoFit/>
          </a:bodyPr>
          <a:lstStyle/>
          <a:p>
            <a:pPr algn="ctr"/>
            <a:r>
              <a:rPr lang="en-GB" sz="1400" dirty="0"/>
              <a:t>To sign up to the City Business Network (CBN) for 25-26 after the success of developing relationships with Swansea City AFC &amp; other corporate partners. </a:t>
            </a:r>
          </a:p>
        </p:txBody>
      </p:sp>
      <p:pic>
        <p:nvPicPr>
          <p:cNvPr id="2055" name="Picture 7" descr="Newhall logo">
            <a:extLst>
              <a:ext uri="{FF2B5EF4-FFF2-40B4-BE49-F238E27FC236}">
                <a16:creationId xmlns:a16="http://schemas.microsoft.com/office/drawing/2014/main" id="{EB1BDF5B-920E-4D8E-9EAB-87347B7E8D1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8140" y="4354286"/>
            <a:ext cx="1144225" cy="42020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May be an image of ‎6 people, television and ‎text that says &quot;‎مبة Elusen Elusen Elusenlechyd lechyd Bae Abertawe sea Bay th Charity 令選 ロ 런라 金‎&quot;‎‎">
            <a:extLst>
              <a:ext uri="{FF2B5EF4-FFF2-40B4-BE49-F238E27FC236}">
                <a16:creationId xmlns:a16="http://schemas.microsoft.com/office/drawing/2014/main" id="{14A5532C-9018-481C-A728-6845F4293F6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625" t="51866" r="625" b="-616"/>
          <a:stretch/>
        </p:blipFill>
        <p:spPr bwMode="auto">
          <a:xfrm>
            <a:off x="8934371" y="975953"/>
            <a:ext cx="2939106" cy="191041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1557561"/>
      </p:ext>
    </p:extLst>
  </p:cSld>
  <p:clrMapOvr>
    <a:masterClrMapping/>
  </p:clrMapOvr>
</p:sld>
</file>

<file path=ppt/theme/theme1.xml><?xml version="1.0" encoding="utf-8"?>
<a:theme xmlns:a="http://schemas.openxmlformats.org/drawingml/2006/main" name="Office Theme">
  <a:themeElements>
    <a:clrScheme name="Swansea Bay 1">
      <a:dk1>
        <a:srgbClr val="1F355E"/>
      </a:dk1>
      <a:lt1>
        <a:srgbClr val="FFFFFF"/>
      </a:lt1>
      <a:dk2>
        <a:srgbClr val="1F355E"/>
      </a:dk2>
      <a:lt2>
        <a:srgbClr val="E8E8E8"/>
      </a:lt2>
      <a:accent1>
        <a:srgbClr val="1F355E"/>
      </a:accent1>
      <a:accent2>
        <a:srgbClr val="9E4ECA"/>
      </a:accent2>
      <a:accent3>
        <a:srgbClr val="CE3636"/>
      </a:accent3>
      <a:accent4>
        <a:srgbClr val="00BC61"/>
      </a:accent4>
      <a:accent5>
        <a:srgbClr val="7EB0DE"/>
      </a:accent5>
      <a:accent6>
        <a:srgbClr val="FFD450"/>
      </a:accent6>
      <a:hlink>
        <a:srgbClr val="1F355E"/>
      </a:hlink>
      <a:folHlink>
        <a:srgbClr val="1F355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3d9eae07-e5a5-4854-b63a-50804c8976c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624A90F1F1EB8429123A4A9263C875A" ma:contentTypeVersion="18" ma:contentTypeDescription="Create a new document." ma:contentTypeScope="" ma:versionID="33b6ed37b74140cb2c8edb1b7b50f0c0">
  <xsd:schema xmlns:xsd="http://www.w3.org/2001/XMLSchema" xmlns:xs="http://www.w3.org/2001/XMLSchema" xmlns:p="http://schemas.microsoft.com/office/2006/metadata/properties" xmlns:ns3="af64437f-b8c1-4221-a400-7a1a2aa5704a" xmlns:ns4="3d9eae07-e5a5-4854-b63a-50804c8976c5" targetNamespace="http://schemas.microsoft.com/office/2006/metadata/properties" ma:root="true" ma:fieldsID="2e16e663d4b5494e8e97187b7db833a0" ns3:_="" ns4:_="">
    <xsd:import namespace="af64437f-b8c1-4221-a400-7a1a2aa5704a"/>
    <xsd:import namespace="3d9eae07-e5a5-4854-b63a-50804c8976c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LengthInSeconds" minOccurs="0"/>
                <xsd:element ref="ns4:MediaServiceAutoKeyPoints" minOccurs="0"/>
                <xsd:element ref="ns4:MediaServiceKeyPoints" minOccurs="0"/>
                <xsd:element ref="ns4:MediaServiceLocation"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64437f-b8c1-4221-a400-7a1a2aa5704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d9eae07-e5a5-4854-b63a-50804c8976c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90BDC3-E2CC-4BFA-AF3C-4C896BE0C110}">
  <ds:schemaRefs>
    <ds:schemaRef ds:uri="http://purl.org/dc/elements/1.1/"/>
    <ds:schemaRef ds:uri="http://www.w3.org/XML/1998/namespace"/>
    <ds:schemaRef ds:uri="http://schemas.microsoft.com/office/2006/documentManagement/types"/>
    <ds:schemaRef ds:uri="http://schemas.microsoft.com/office/2006/metadata/properties"/>
    <ds:schemaRef ds:uri="http://purl.org/dc/terms/"/>
    <ds:schemaRef ds:uri="af64437f-b8c1-4221-a400-7a1a2aa5704a"/>
    <ds:schemaRef ds:uri="http://purl.org/dc/dcmitype/"/>
    <ds:schemaRef ds:uri="http://schemas.microsoft.com/office/infopath/2007/PartnerControls"/>
    <ds:schemaRef ds:uri="http://schemas.openxmlformats.org/package/2006/metadata/core-properties"/>
    <ds:schemaRef ds:uri="3d9eae07-e5a5-4854-b63a-50804c8976c5"/>
  </ds:schemaRefs>
</ds:datastoreItem>
</file>

<file path=customXml/itemProps2.xml><?xml version="1.0" encoding="utf-8"?>
<ds:datastoreItem xmlns:ds="http://schemas.openxmlformats.org/officeDocument/2006/customXml" ds:itemID="{DAD5EC90-1E29-427B-8757-DDD947A87B0E}">
  <ds:schemaRefs>
    <ds:schemaRef ds:uri="http://schemas.microsoft.com/sharepoint/v3/contenttype/forms"/>
  </ds:schemaRefs>
</ds:datastoreItem>
</file>

<file path=customXml/itemProps3.xml><?xml version="1.0" encoding="utf-8"?>
<ds:datastoreItem xmlns:ds="http://schemas.openxmlformats.org/officeDocument/2006/customXml" ds:itemID="{F6CC73C3-F8B0-42BE-A362-0896BEF470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64437f-b8c1-4221-a400-7a1a2aa5704a"/>
    <ds:schemaRef ds:uri="3d9eae07-e5a5-4854-b63a-50804c8976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13100</TotalTime>
  <Words>1293</Words>
  <Application>Microsoft Office PowerPoint</Application>
  <PresentationFormat>Widescreen</PresentationFormat>
  <Paragraphs>100</Paragraphs>
  <Slides>15</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Aptos</vt:lpstr>
      <vt:lpstr>Arial</vt:lpstr>
      <vt:lpstr>Arial Black</vt:lpstr>
      <vt:lpstr>Calibri</vt:lpstr>
      <vt:lpstr>Eras Demi ITC</vt:lpstr>
      <vt:lpstr>Symbol</vt:lpstr>
      <vt:lpstr>System Font Regular</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New Corporate Partnerships </vt:lpstr>
      <vt:lpstr>Charity Collaboration </vt:lpstr>
      <vt:lpstr>Legacy Income Development </vt:lpstr>
      <vt:lpstr>Social &amp; Digital Development </vt:lpstr>
      <vt:lpstr>Fund Managers Day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Swansea Bay Health Charity &amp; Principality Building Society</dc:title>
  <dc:creator>Kerry Pitman</dc:creator>
  <cp:lastModifiedBy>Sophie Herbert (Swansea Bay UHB - Corporate Governance )</cp:lastModifiedBy>
  <cp:revision>117</cp:revision>
  <dcterms:created xsi:type="dcterms:W3CDTF">2024-06-17T10:10:58Z</dcterms:created>
  <dcterms:modified xsi:type="dcterms:W3CDTF">2025-06-09T08:55:50Z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0x0101008624A90F1F1EB8429123A4A9263C875A</vt:lpwstr>
  </property>
</Properties>
</file>