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handoutMasterIdLst>
    <p:handoutMasterId r:id="rId19"/>
  </p:handoutMasterIdLst>
  <p:sldIdLst>
    <p:sldId id="337" r:id="rId5"/>
    <p:sldId id="345" r:id="rId6"/>
    <p:sldId id="258" r:id="rId7"/>
    <p:sldId id="349" r:id="rId8"/>
    <p:sldId id="367" r:id="rId9"/>
    <p:sldId id="351" r:id="rId10"/>
    <p:sldId id="352" r:id="rId11"/>
    <p:sldId id="369" r:id="rId12"/>
    <p:sldId id="370" r:id="rId13"/>
    <p:sldId id="371" r:id="rId14"/>
    <p:sldId id="368" r:id="rId15"/>
    <p:sldId id="257" r:id="rId16"/>
    <p:sldId id="342" r:id="rId17"/>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8" clrIdx="0">
    <p:extLst>
      <p:ext uri="{19B8F6BF-5375-455C-9EA6-DF929625EA0E}">
        <p15:presenceInfo xmlns:p15="http://schemas.microsoft.com/office/powerpoint/2012/main" userId="S-1-5-21-978635462-3828570294-627434887-249306" providerId="AD"/>
      </p:ext>
    </p:extLst>
  </p:cmAuthor>
  <p:cmAuthor id="2" name="Andrew Biston" initials="AB" lastIdx="0" clrIdx="1">
    <p:extLst>
      <p:ext uri="{19B8F6BF-5375-455C-9EA6-DF929625EA0E}">
        <p15:presenceInfo xmlns:p15="http://schemas.microsoft.com/office/powerpoint/2012/main" userId="Andrew Biston" providerId="None"/>
      </p:ext>
    </p:extLst>
  </p:cmAuthor>
  <p:cmAuthor id="3" name="Cathy Morgans (Swansea Bay UHB - Finance)" initials="CM(BU-F" lastIdx="0" clrIdx="2">
    <p:extLst>
      <p:ext uri="{19B8F6BF-5375-455C-9EA6-DF929625EA0E}">
        <p15:presenceInfo xmlns:p15="http://schemas.microsoft.com/office/powerpoint/2012/main" userId="S-1-5-21-978635462-3828570294-627434887-2456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7F7F7F"/>
    <a:srgbClr val="FFCCCC"/>
    <a:srgbClr val="D9D9D9"/>
    <a:srgbClr val="EFEFEF"/>
    <a:srgbClr val="E6E6E6"/>
    <a:srgbClr val="E2F0D9"/>
    <a:srgbClr val="FBE5D6"/>
    <a:srgbClr val="D470FC"/>
    <a:srgbClr val="003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DB2DCA-9400-4F1F-B275-A07807B8F9D2}" v="564" dt="2026-02-12T15:31:57.686"/>
    <p1510:client id="{3AEF447A-13BE-4148-B342-C5C216E84133}" v="526" dt="2026-02-11T16:04:11.931"/>
    <p1510:client id="{798035C0-38F6-4B00-8BBB-DB52BB670B67}" v="31" dt="2026-02-12T15:16:57.589"/>
    <p1510:client id="{8E9872FE-0CE6-4CAD-BB27-EA70164F5BDA}" v="6" dt="2026-02-12T09:33:55.350"/>
    <p1510:client id="{F0AAC74E-E810-4251-8A7E-371F9AFE6F51}" v="1" dt="2026-02-11T16:00:35.6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205"/>
        <p:guide pos="312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y Morgans (Swansea Bay UHB - Finance)" userId="39fb98c1-8dee-459e-85a6-1e5622fd57f9" providerId="ADAL" clId="{7311E122-054D-4F6A-BF7E-CFA27732960E}"/>
    <pc:docChg chg="custSel modSld">
      <pc:chgData name="Cathy Morgans (Swansea Bay UHB - Finance)" userId="39fb98c1-8dee-459e-85a6-1e5622fd57f9" providerId="ADAL" clId="{7311E122-054D-4F6A-BF7E-CFA27732960E}" dt="2026-02-12T09:34:16.384" v="68" actId="20577"/>
      <pc:docMkLst>
        <pc:docMk/>
      </pc:docMkLst>
      <pc:sldChg chg="addSp delSp modSp mod">
        <pc:chgData name="Cathy Morgans (Swansea Bay UHB - Finance)" userId="39fb98c1-8dee-459e-85a6-1e5622fd57f9" providerId="ADAL" clId="{7311E122-054D-4F6A-BF7E-CFA27732960E}" dt="2026-02-12T09:24:51.096" v="36" actId="20577"/>
        <pc:sldMkLst>
          <pc:docMk/>
          <pc:sldMk cId="282547076" sldId="349"/>
        </pc:sldMkLst>
        <pc:spChg chg="mod">
          <ac:chgData name="Cathy Morgans (Swansea Bay UHB - Finance)" userId="39fb98c1-8dee-459e-85a6-1e5622fd57f9" providerId="ADAL" clId="{7311E122-054D-4F6A-BF7E-CFA27732960E}" dt="2026-02-12T09:24:51.096" v="36" actId="20577"/>
          <ac:spMkLst>
            <pc:docMk/>
            <pc:sldMk cId="282547076" sldId="349"/>
            <ac:spMk id="4" creationId="{00000000-0000-0000-0000-000000000000}"/>
          </ac:spMkLst>
        </pc:spChg>
        <pc:graphicFrameChg chg="add mod">
          <ac:chgData name="Cathy Morgans (Swansea Bay UHB - Finance)" userId="39fb98c1-8dee-459e-85a6-1e5622fd57f9" providerId="ADAL" clId="{7311E122-054D-4F6A-BF7E-CFA27732960E}" dt="2026-02-12T09:19:08.115" v="6" actId="14100"/>
          <ac:graphicFrameMkLst>
            <pc:docMk/>
            <pc:sldMk cId="282547076" sldId="349"/>
            <ac:graphicFrameMk id="6" creationId="{00000000-0008-0000-0000-000002000000}"/>
          </ac:graphicFrameMkLst>
        </pc:graphicFrameChg>
        <pc:picChg chg="del">
          <ac:chgData name="Cathy Morgans (Swansea Bay UHB - Finance)" userId="39fb98c1-8dee-459e-85a6-1e5622fd57f9" providerId="ADAL" clId="{7311E122-054D-4F6A-BF7E-CFA27732960E}" dt="2026-02-12T09:18:44.799" v="0" actId="478"/>
          <ac:picMkLst>
            <pc:docMk/>
            <pc:sldMk cId="282547076" sldId="349"/>
            <ac:picMk id="7" creationId="{81BA017D-632E-68FC-A224-97A764CF2E4A}"/>
          </ac:picMkLst>
        </pc:picChg>
      </pc:sldChg>
      <pc:sldChg chg="addSp delSp modSp mod">
        <pc:chgData name="Cathy Morgans (Swansea Bay UHB - Finance)" userId="39fb98c1-8dee-459e-85a6-1e5622fd57f9" providerId="ADAL" clId="{7311E122-054D-4F6A-BF7E-CFA27732960E}" dt="2026-02-12T09:29:46.560" v="41" actId="14100"/>
        <pc:sldMkLst>
          <pc:docMk/>
          <pc:sldMk cId="3896544812" sldId="351"/>
        </pc:sldMkLst>
        <pc:graphicFrameChg chg="add mod modGraphic">
          <ac:chgData name="Cathy Morgans (Swansea Bay UHB - Finance)" userId="39fb98c1-8dee-459e-85a6-1e5622fd57f9" providerId="ADAL" clId="{7311E122-054D-4F6A-BF7E-CFA27732960E}" dt="2026-02-12T09:29:46.560" v="41" actId="14100"/>
          <ac:graphicFrameMkLst>
            <pc:docMk/>
            <pc:sldMk cId="3896544812" sldId="351"/>
            <ac:graphicFrameMk id="2" creationId="{9ADE4724-65BC-1CFA-6B03-E6B8959683A0}"/>
          </ac:graphicFrameMkLst>
        </pc:graphicFrameChg>
        <pc:graphicFrameChg chg="del">
          <ac:chgData name="Cathy Morgans (Swansea Bay UHB - Finance)" userId="39fb98c1-8dee-459e-85a6-1e5622fd57f9" providerId="ADAL" clId="{7311E122-054D-4F6A-BF7E-CFA27732960E}" dt="2026-02-12T09:29:37.014" v="37" actId="478"/>
          <ac:graphicFrameMkLst>
            <pc:docMk/>
            <pc:sldMk cId="3896544812" sldId="351"/>
            <ac:graphicFrameMk id="13" creationId="{D826E39F-1113-96DD-49D6-2D9166CC864C}"/>
          </ac:graphicFrameMkLst>
        </pc:graphicFrameChg>
      </pc:sldChg>
      <pc:sldChg chg="addSp delSp modSp mod">
        <pc:chgData name="Cathy Morgans (Swansea Bay UHB - Finance)" userId="39fb98c1-8dee-459e-85a6-1e5622fd57f9" providerId="ADAL" clId="{7311E122-054D-4F6A-BF7E-CFA27732960E}" dt="2026-02-12T09:34:16.384" v="68" actId="20577"/>
        <pc:sldMkLst>
          <pc:docMk/>
          <pc:sldMk cId="3179672949" sldId="352"/>
        </pc:sldMkLst>
        <pc:spChg chg="add mod">
          <ac:chgData name="Cathy Morgans (Swansea Bay UHB - Finance)" userId="39fb98c1-8dee-459e-85a6-1e5622fd57f9" providerId="ADAL" clId="{7311E122-054D-4F6A-BF7E-CFA27732960E}" dt="2026-02-12T09:30:57.016" v="50" actId="14100"/>
          <ac:spMkLst>
            <pc:docMk/>
            <pc:sldMk cId="3179672949" sldId="352"/>
            <ac:spMk id="2" creationId="{FC32BFEC-8ED4-B047-8496-04BAC5C068E4}"/>
          </ac:spMkLst>
        </pc:spChg>
        <pc:spChg chg="add mod">
          <ac:chgData name="Cathy Morgans (Swansea Bay UHB - Finance)" userId="39fb98c1-8dee-459e-85a6-1e5622fd57f9" providerId="ADAL" clId="{7311E122-054D-4F6A-BF7E-CFA27732960E}" dt="2026-02-12T09:31:43.023" v="58" actId="313"/>
          <ac:spMkLst>
            <pc:docMk/>
            <pc:sldMk cId="3179672949" sldId="352"/>
            <ac:spMk id="6" creationId="{13C40C7C-AB1E-7845-8AC0-DE2C008E3887}"/>
          </ac:spMkLst>
        </pc:spChg>
        <pc:spChg chg="mod">
          <ac:chgData name="Cathy Morgans (Swansea Bay UHB - Finance)" userId="39fb98c1-8dee-459e-85a6-1e5622fd57f9" providerId="ADAL" clId="{7311E122-054D-4F6A-BF7E-CFA27732960E}" dt="2026-02-12T09:30:24.016" v="43" actId="14100"/>
          <ac:spMkLst>
            <pc:docMk/>
            <pc:sldMk cId="3179672949" sldId="352"/>
            <ac:spMk id="54" creationId="{0E562AC9-7AD1-A72B-5199-26AFF3A6CBCA}"/>
          </ac:spMkLst>
        </pc:spChg>
        <pc:graphicFrameChg chg="del">
          <ac:chgData name="Cathy Morgans (Swansea Bay UHB - Finance)" userId="39fb98c1-8dee-459e-85a6-1e5622fd57f9" providerId="ADAL" clId="{7311E122-054D-4F6A-BF7E-CFA27732960E}" dt="2026-02-12T09:30:26.853" v="44" actId="478"/>
          <ac:graphicFrameMkLst>
            <pc:docMk/>
            <pc:sldMk cId="3179672949" sldId="352"/>
            <ac:graphicFrameMk id="4" creationId="{00000000-0000-0000-0000-000000000000}"/>
          </ac:graphicFrameMkLst>
        </pc:graphicFrameChg>
        <pc:graphicFrameChg chg="add del mod">
          <ac:chgData name="Cathy Morgans (Swansea Bay UHB - Finance)" userId="39fb98c1-8dee-459e-85a6-1e5622fd57f9" providerId="ADAL" clId="{7311E122-054D-4F6A-BF7E-CFA27732960E}" dt="2026-02-12T09:33:36.428" v="60" actId="478"/>
          <ac:graphicFrameMkLst>
            <pc:docMk/>
            <pc:sldMk cId="3179672949" sldId="352"/>
            <ac:graphicFrameMk id="7" creationId="{46DE9CD6-08E2-545A-B210-61B3156CF9AC}"/>
          </ac:graphicFrameMkLst>
        </pc:graphicFrameChg>
        <pc:graphicFrameChg chg="add mod">
          <ac:chgData name="Cathy Morgans (Swansea Bay UHB - Finance)" userId="39fb98c1-8dee-459e-85a6-1e5622fd57f9" providerId="ADAL" clId="{7311E122-054D-4F6A-BF7E-CFA27732960E}" dt="2026-02-12T09:33:39.885" v="61"/>
          <ac:graphicFrameMkLst>
            <pc:docMk/>
            <pc:sldMk cId="3179672949" sldId="352"/>
            <ac:graphicFrameMk id="8" creationId="{0FA1685C-02CB-E7A9-BA3B-732322C8C5CF}"/>
          </ac:graphicFrameMkLst>
        </pc:graphicFrameChg>
        <pc:graphicFrameChg chg="add mod modGraphic">
          <ac:chgData name="Cathy Morgans (Swansea Bay UHB - Finance)" userId="39fb98c1-8dee-459e-85a6-1e5622fd57f9" providerId="ADAL" clId="{7311E122-054D-4F6A-BF7E-CFA27732960E}" dt="2026-02-12T09:34:16.384" v="68" actId="20577"/>
          <ac:graphicFrameMkLst>
            <pc:docMk/>
            <pc:sldMk cId="3179672949" sldId="352"/>
            <ac:graphicFrameMk id="9" creationId="{F2276C93-5A0E-A217-1E9C-D561E336FEFA}"/>
          </ac:graphicFrameMkLst>
        </pc:graphicFrameChg>
      </pc:sldChg>
    </pc:docChg>
  </pc:docChgLst>
  <pc:docChgLst>
    <pc:chgData name="Liz Gunn (Swansea Bay UHB - Finance)" userId="S::liz.gunn@wales.nhs.uk::dc9c1521-5bc7-454a-be28-ab2f4c4c6c07" providerId="AD" clId="Web-{BB7B7D71-E463-FF5A-0AC5-E912D1E532D3}"/>
    <pc:docChg chg="modSld">
      <pc:chgData name="Liz Gunn (Swansea Bay UHB - Finance)" userId="S::liz.gunn@wales.nhs.uk::dc9c1521-5bc7-454a-be28-ab2f4c4c6c07" providerId="AD" clId="Web-{BB7B7D71-E463-FF5A-0AC5-E912D1E532D3}" dt="2026-02-11T15:06:24.882" v="29" actId="20577"/>
      <pc:docMkLst>
        <pc:docMk/>
      </pc:docMkLst>
      <pc:sldChg chg="modSp">
        <pc:chgData name="Liz Gunn (Swansea Bay UHB - Finance)" userId="S::liz.gunn@wales.nhs.uk::dc9c1521-5bc7-454a-be28-ab2f4c4c6c07" providerId="AD" clId="Web-{BB7B7D71-E463-FF5A-0AC5-E912D1E532D3}" dt="2026-02-11T15:06:24.882" v="29" actId="20577"/>
        <pc:sldMkLst>
          <pc:docMk/>
          <pc:sldMk cId="2252691423" sldId="345"/>
        </pc:sldMkLst>
        <pc:spChg chg="mod">
          <ac:chgData name="Liz Gunn (Swansea Bay UHB - Finance)" userId="S::liz.gunn@wales.nhs.uk::dc9c1521-5bc7-454a-be28-ab2f4c4c6c07" providerId="AD" clId="Web-{BB7B7D71-E463-FF5A-0AC5-E912D1E532D3}" dt="2026-02-11T15:06:24.882" v="29" actId="20577"/>
          <ac:spMkLst>
            <pc:docMk/>
            <pc:sldMk cId="2252691423" sldId="345"/>
            <ac:spMk id="4" creationId="{CC917DF3-CC64-BEE6-A0D3-F299FB5899AA}"/>
          </ac:spMkLst>
        </pc:spChg>
      </pc:sldChg>
    </pc:docChg>
  </pc:docChgLst>
  <pc:docChgLst>
    <pc:chgData name="Liz Gunn (Swansea Bay UHB - Finance)" userId="dc9c1521-5bc7-454a-be28-ab2f4c4c6c07" providerId="ADAL" clId="{F6C9FFF2-127E-4CB5-A843-1068F08040AE}"/>
    <pc:docChg chg="undo redo custSel delSld modSld">
      <pc:chgData name="Liz Gunn (Swansea Bay UHB - Finance)" userId="dc9c1521-5bc7-454a-be28-ab2f4c4c6c07" providerId="ADAL" clId="{F6C9FFF2-127E-4CB5-A843-1068F08040AE}" dt="2026-02-11T16:04:11.931" v="754" actId="108"/>
      <pc:docMkLst>
        <pc:docMk/>
      </pc:docMkLst>
      <pc:sldChg chg="addSp delSp modSp mod">
        <pc:chgData name="Liz Gunn (Swansea Bay UHB - Finance)" userId="dc9c1521-5bc7-454a-be28-ab2f4c4c6c07" providerId="ADAL" clId="{F6C9FFF2-127E-4CB5-A843-1068F08040AE}" dt="2026-02-11T15:45:25.677" v="343" actId="14100"/>
        <pc:sldMkLst>
          <pc:docMk/>
          <pc:sldMk cId="1638462463" sldId="257"/>
        </pc:sldMkLst>
        <pc:picChg chg="del">
          <ac:chgData name="Liz Gunn (Swansea Bay UHB - Finance)" userId="dc9c1521-5bc7-454a-be28-ab2f4c4c6c07" providerId="ADAL" clId="{F6C9FFF2-127E-4CB5-A843-1068F08040AE}" dt="2026-02-11T15:45:18.727" v="339" actId="478"/>
          <ac:picMkLst>
            <pc:docMk/>
            <pc:sldMk cId="1638462463" sldId="257"/>
            <ac:picMk id="3" creationId="{8FD1A747-0EDB-4236-D909-12899AB9F70E}"/>
          </ac:picMkLst>
        </pc:picChg>
        <pc:picChg chg="add mod">
          <ac:chgData name="Liz Gunn (Swansea Bay UHB - Finance)" userId="dc9c1521-5bc7-454a-be28-ab2f4c4c6c07" providerId="ADAL" clId="{F6C9FFF2-127E-4CB5-A843-1068F08040AE}" dt="2026-02-11T15:45:25.677" v="343" actId="14100"/>
          <ac:picMkLst>
            <pc:docMk/>
            <pc:sldMk cId="1638462463" sldId="257"/>
            <ac:picMk id="4" creationId="{56D1B002-AE94-B0CA-5279-078100595BEE}"/>
          </ac:picMkLst>
        </pc:picChg>
      </pc:sldChg>
      <pc:sldChg chg="addSp delSp modSp mod">
        <pc:chgData name="Liz Gunn (Swansea Bay UHB - Finance)" userId="dc9c1521-5bc7-454a-be28-ab2f4c4c6c07" providerId="ADAL" clId="{F6C9FFF2-127E-4CB5-A843-1068F08040AE}" dt="2026-02-11T15:44:34.229" v="338" actId="1038"/>
        <pc:sldMkLst>
          <pc:docMk/>
          <pc:sldMk cId="3945722905" sldId="342"/>
        </pc:sldMkLst>
        <pc:picChg chg="del">
          <ac:chgData name="Liz Gunn (Swansea Bay UHB - Finance)" userId="dc9c1521-5bc7-454a-be28-ab2f4c4c6c07" providerId="ADAL" clId="{F6C9FFF2-127E-4CB5-A843-1068F08040AE}" dt="2026-02-11T15:42:03.829" v="286" actId="478"/>
          <ac:picMkLst>
            <pc:docMk/>
            <pc:sldMk cId="3945722905" sldId="342"/>
            <ac:picMk id="3" creationId="{B170A771-C9FB-8F00-8FAC-DE13C6FA9098}"/>
          </ac:picMkLst>
        </pc:picChg>
        <pc:picChg chg="add del mod">
          <ac:chgData name="Liz Gunn (Swansea Bay UHB - Finance)" userId="dc9c1521-5bc7-454a-be28-ab2f4c4c6c07" providerId="ADAL" clId="{F6C9FFF2-127E-4CB5-A843-1068F08040AE}" dt="2026-02-11T15:42:57.411" v="301" actId="478"/>
          <ac:picMkLst>
            <pc:docMk/>
            <pc:sldMk cId="3945722905" sldId="342"/>
            <ac:picMk id="4" creationId="{45836F50-97C3-1982-FD28-1E5F0195EB7D}"/>
          </ac:picMkLst>
        </pc:picChg>
        <pc:picChg chg="add del mod">
          <ac:chgData name="Liz Gunn (Swansea Bay UHB - Finance)" userId="dc9c1521-5bc7-454a-be28-ab2f4c4c6c07" providerId="ADAL" clId="{F6C9FFF2-127E-4CB5-A843-1068F08040AE}" dt="2026-02-11T15:43:42.569" v="305" actId="478"/>
          <ac:picMkLst>
            <pc:docMk/>
            <pc:sldMk cId="3945722905" sldId="342"/>
            <ac:picMk id="7" creationId="{95B008AD-EEAE-C2F7-D0B8-1AE4B13D2907}"/>
          </ac:picMkLst>
        </pc:picChg>
        <pc:picChg chg="add del mod">
          <ac:chgData name="Liz Gunn (Swansea Bay UHB - Finance)" userId="dc9c1521-5bc7-454a-be28-ab2f4c4c6c07" providerId="ADAL" clId="{F6C9FFF2-127E-4CB5-A843-1068F08040AE}" dt="2026-02-11T15:44:19.426" v="318" actId="478"/>
          <ac:picMkLst>
            <pc:docMk/>
            <pc:sldMk cId="3945722905" sldId="342"/>
            <ac:picMk id="9" creationId="{80A04402-E517-49D7-F758-D1C19E8CC31D}"/>
          </ac:picMkLst>
        </pc:picChg>
        <pc:picChg chg="add mod">
          <ac:chgData name="Liz Gunn (Swansea Bay UHB - Finance)" userId="dc9c1521-5bc7-454a-be28-ab2f4c4c6c07" providerId="ADAL" clId="{F6C9FFF2-127E-4CB5-A843-1068F08040AE}" dt="2026-02-11T15:44:34.229" v="338" actId="1038"/>
          <ac:picMkLst>
            <pc:docMk/>
            <pc:sldMk cId="3945722905" sldId="342"/>
            <ac:picMk id="14" creationId="{7A3A4944-5F37-7FB2-BC07-97036CB3760A}"/>
          </ac:picMkLst>
        </pc:picChg>
      </pc:sldChg>
      <pc:sldChg chg="modSp mod">
        <pc:chgData name="Liz Gunn (Swansea Bay UHB - Finance)" userId="dc9c1521-5bc7-454a-be28-ab2f4c4c6c07" providerId="ADAL" clId="{F6C9FFF2-127E-4CB5-A843-1068F08040AE}" dt="2026-02-11T16:04:11.931" v="754" actId="108"/>
        <pc:sldMkLst>
          <pc:docMk/>
          <pc:sldMk cId="2252691423" sldId="345"/>
        </pc:sldMkLst>
        <pc:graphicFrameChg chg="mod modGraphic">
          <ac:chgData name="Liz Gunn (Swansea Bay UHB - Finance)" userId="dc9c1521-5bc7-454a-be28-ab2f4c4c6c07" providerId="ADAL" clId="{F6C9FFF2-127E-4CB5-A843-1068F08040AE}" dt="2026-02-11T16:04:11.931" v="754" actId="108"/>
          <ac:graphicFrameMkLst>
            <pc:docMk/>
            <pc:sldMk cId="2252691423" sldId="345"/>
            <ac:graphicFrameMk id="3" creationId="{01993386-85EA-3E41-C690-FA94AA43164C}"/>
          </ac:graphicFrameMkLst>
        </pc:graphicFrameChg>
      </pc:sldChg>
      <pc:sldChg chg="modSp mod">
        <pc:chgData name="Liz Gunn (Swansea Bay UHB - Finance)" userId="dc9c1521-5bc7-454a-be28-ab2f4c4c6c07" providerId="ADAL" clId="{F6C9FFF2-127E-4CB5-A843-1068F08040AE}" dt="2026-02-11T15:50:23.579" v="749" actId="20577"/>
        <pc:sldMkLst>
          <pc:docMk/>
          <pc:sldMk cId="2479118972" sldId="368"/>
        </pc:sldMkLst>
        <pc:spChg chg="mod">
          <ac:chgData name="Liz Gunn (Swansea Bay UHB - Finance)" userId="dc9c1521-5bc7-454a-be28-ab2f4c4c6c07" providerId="ADAL" clId="{F6C9FFF2-127E-4CB5-A843-1068F08040AE}" dt="2026-02-11T15:50:23.579" v="749" actId="20577"/>
          <ac:spMkLst>
            <pc:docMk/>
            <pc:sldMk cId="2479118972" sldId="368"/>
            <ac:spMk id="8" creationId="{2CFECD08-4779-6B96-C3DB-34CF11B92F81}"/>
          </ac:spMkLst>
        </pc:spChg>
      </pc:sldChg>
      <pc:sldChg chg="modSp mod">
        <pc:chgData name="Liz Gunn (Swansea Bay UHB - Finance)" userId="dc9c1521-5bc7-454a-be28-ab2f4c4c6c07" providerId="ADAL" clId="{F6C9FFF2-127E-4CB5-A843-1068F08040AE}" dt="2026-02-11T16:03:31.489" v="750"/>
        <pc:sldMkLst>
          <pc:docMk/>
          <pc:sldMk cId="351338846" sldId="369"/>
        </pc:sldMkLst>
        <pc:spChg chg="mod">
          <ac:chgData name="Liz Gunn (Swansea Bay UHB - Finance)" userId="dc9c1521-5bc7-454a-be28-ab2f4c4c6c07" providerId="ADAL" clId="{F6C9FFF2-127E-4CB5-A843-1068F08040AE}" dt="2026-02-06T14:22:32.409" v="216" actId="20577"/>
          <ac:spMkLst>
            <pc:docMk/>
            <pc:sldMk cId="351338846" sldId="369"/>
            <ac:spMk id="8" creationId="{5980D01D-8535-185D-5B2C-929EF3DA6D98}"/>
          </ac:spMkLst>
        </pc:spChg>
        <pc:graphicFrameChg chg="mod">
          <ac:chgData name="Liz Gunn (Swansea Bay UHB - Finance)" userId="dc9c1521-5bc7-454a-be28-ab2f4c4c6c07" providerId="ADAL" clId="{F6C9FFF2-127E-4CB5-A843-1068F08040AE}" dt="2026-02-11T16:03:31.489" v="750"/>
          <ac:graphicFrameMkLst>
            <pc:docMk/>
            <pc:sldMk cId="351338846" sldId="369"/>
            <ac:graphicFrameMk id="13" creationId="{8C974A24-A020-BC44-9951-D9924B83FB95}"/>
          </ac:graphicFrameMkLst>
        </pc:graphicFrameChg>
      </pc:sldChg>
      <pc:sldChg chg="modSp mod">
        <pc:chgData name="Liz Gunn (Swansea Bay UHB - Finance)" userId="dc9c1521-5bc7-454a-be28-ab2f4c4c6c07" providerId="ADAL" clId="{F6C9FFF2-127E-4CB5-A843-1068F08040AE}" dt="2026-02-06T14:11:25.833" v="207" actId="1037"/>
        <pc:sldMkLst>
          <pc:docMk/>
          <pc:sldMk cId="4072079434" sldId="370"/>
        </pc:sldMkLst>
        <pc:spChg chg="mod">
          <ac:chgData name="Liz Gunn (Swansea Bay UHB - Finance)" userId="dc9c1521-5bc7-454a-be28-ab2f4c4c6c07" providerId="ADAL" clId="{F6C9FFF2-127E-4CB5-A843-1068F08040AE}" dt="2026-02-06T14:11:18.912" v="174" actId="6549"/>
          <ac:spMkLst>
            <pc:docMk/>
            <pc:sldMk cId="4072079434" sldId="370"/>
            <ac:spMk id="3" creationId="{65A69C2A-E174-8B3B-E96A-4A347D19855A}"/>
          </ac:spMkLst>
        </pc:spChg>
        <pc:graphicFrameChg chg="mod modGraphic">
          <ac:chgData name="Liz Gunn (Swansea Bay UHB - Finance)" userId="dc9c1521-5bc7-454a-be28-ab2f4c4c6c07" providerId="ADAL" clId="{F6C9FFF2-127E-4CB5-A843-1068F08040AE}" dt="2026-02-06T14:11:25.833" v="207" actId="1037"/>
          <ac:graphicFrameMkLst>
            <pc:docMk/>
            <pc:sldMk cId="4072079434" sldId="370"/>
            <ac:graphicFrameMk id="4" creationId="{75ED69EF-8C4A-C98B-3CFE-DD5D3E67DE68}"/>
          </ac:graphicFrameMkLst>
        </pc:graphicFrameChg>
      </pc:sldChg>
      <pc:sldChg chg="addSp delSp modSp mod">
        <pc:chgData name="Liz Gunn (Swansea Bay UHB - Finance)" userId="dc9c1521-5bc7-454a-be28-ab2f4c4c6c07" providerId="ADAL" clId="{F6C9FFF2-127E-4CB5-A843-1068F08040AE}" dt="2026-02-06T14:35:45.121" v="228" actId="1076"/>
        <pc:sldMkLst>
          <pc:docMk/>
          <pc:sldMk cId="60263777" sldId="371"/>
        </pc:sldMkLst>
        <pc:graphicFrameChg chg="add del mod">
          <ac:chgData name="Liz Gunn (Swansea Bay UHB - Finance)" userId="dc9c1521-5bc7-454a-be28-ab2f4c4c6c07" providerId="ADAL" clId="{F6C9FFF2-127E-4CB5-A843-1068F08040AE}" dt="2026-02-06T14:35:45.121" v="228" actId="1076"/>
          <ac:graphicFrameMkLst>
            <pc:docMk/>
            <pc:sldMk cId="60263777" sldId="371"/>
            <ac:graphicFrameMk id="2" creationId="{00000000-0008-0000-0000-000005000000}"/>
          </ac:graphicFrameMkLst>
        </pc:graphicFrameChg>
      </pc:sldChg>
    </pc:docChg>
  </pc:docChgLst>
  <pc:docChgLst>
    <pc:chgData name="Alison McLennan (Swansea Bay UHB - Finance)" userId="S::alison.mclennan@wales.nhs.uk::9d12c3c7-ac05-47d3-a09b-043807bde9f9" providerId="AD" clId="Web-{798035C0-38F6-4B00-8BBB-DB52BB670B67}"/>
    <pc:docChg chg="modSld">
      <pc:chgData name="Alison McLennan (Swansea Bay UHB - Finance)" userId="S::alison.mclennan@wales.nhs.uk::9d12c3c7-ac05-47d3-a09b-043807bde9f9" providerId="AD" clId="Web-{798035C0-38F6-4B00-8BBB-DB52BB670B67}" dt="2026-02-12T15:16:55.730" v="14" actId="20577"/>
      <pc:docMkLst>
        <pc:docMk/>
      </pc:docMkLst>
      <pc:sldChg chg="modSp">
        <pc:chgData name="Alison McLennan (Swansea Bay UHB - Finance)" userId="S::alison.mclennan@wales.nhs.uk::9d12c3c7-ac05-47d3-a09b-043807bde9f9" providerId="AD" clId="Web-{798035C0-38F6-4B00-8BBB-DB52BB670B67}" dt="2026-02-12T15:16:55.730" v="14" actId="20577"/>
        <pc:sldMkLst>
          <pc:docMk/>
          <pc:sldMk cId="2252691423" sldId="345"/>
        </pc:sldMkLst>
        <pc:spChg chg="mod">
          <ac:chgData name="Alison McLennan (Swansea Bay UHB - Finance)" userId="S::alison.mclennan@wales.nhs.uk::9d12c3c7-ac05-47d3-a09b-043807bde9f9" providerId="AD" clId="Web-{798035C0-38F6-4B00-8BBB-DB52BB670B67}" dt="2026-02-12T15:16:55.730" v="14" actId="20577"/>
          <ac:spMkLst>
            <pc:docMk/>
            <pc:sldMk cId="2252691423" sldId="345"/>
            <ac:spMk id="4" creationId="{CC917DF3-CC64-BEE6-A0D3-F299FB5899AA}"/>
          </ac:spMkLst>
        </pc:spChg>
      </pc:sldChg>
    </pc:docChg>
  </pc:docChgLst>
  <pc:docChgLst>
    <pc:chgData name="Alison McLennan (Swansea Bay UHB - Finance)" userId="9d12c3c7-ac05-47d3-a09b-043807bde9f9" providerId="ADAL" clId="{683F7B21-2D2A-4FF0-9298-3F8ACAE3081C}"/>
    <pc:docChg chg="custSel modSld">
      <pc:chgData name="Alison McLennan (Swansea Bay UHB - Finance)" userId="9d12c3c7-ac05-47d3-a09b-043807bde9f9" providerId="ADAL" clId="{683F7B21-2D2A-4FF0-9298-3F8ACAE3081C}" dt="2026-02-12T15:31:57.686" v="754" actId="20577"/>
      <pc:docMkLst>
        <pc:docMk/>
      </pc:docMkLst>
      <pc:sldChg chg="modSp mod">
        <pc:chgData name="Alison McLennan (Swansea Bay UHB - Finance)" userId="9d12c3c7-ac05-47d3-a09b-043807bde9f9" providerId="ADAL" clId="{683F7B21-2D2A-4FF0-9298-3F8ACAE3081C}" dt="2026-02-12T15:17:47.417" v="8" actId="20577"/>
        <pc:sldMkLst>
          <pc:docMk/>
          <pc:sldMk cId="2252691423" sldId="345"/>
        </pc:sldMkLst>
        <pc:spChg chg="mod">
          <ac:chgData name="Alison McLennan (Swansea Bay UHB - Finance)" userId="9d12c3c7-ac05-47d3-a09b-043807bde9f9" providerId="ADAL" clId="{683F7B21-2D2A-4FF0-9298-3F8ACAE3081C}" dt="2026-02-12T15:17:47.417" v="8" actId="20577"/>
          <ac:spMkLst>
            <pc:docMk/>
            <pc:sldMk cId="2252691423" sldId="345"/>
            <ac:spMk id="4" creationId="{CC917DF3-CC64-BEE6-A0D3-F299FB5899AA}"/>
          </ac:spMkLst>
        </pc:spChg>
      </pc:sldChg>
      <pc:sldChg chg="addSp delSp modSp mod">
        <pc:chgData name="Alison McLennan (Swansea Bay UHB - Finance)" userId="9d12c3c7-ac05-47d3-a09b-043807bde9f9" providerId="ADAL" clId="{683F7B21-2D2A-4FF0-9298-3F8ACAE3081C}" dt="2026-02-12T15:29:14.510" v="578" actId="20577"/>
        <pc:sldMkLst>
          <pc:docMk/>
          <pc:sldMk cId="3896544812" sldId="351"/>
        </pc:sldMkLst>
        <pc:spChg chg="add del">
          <ac:chgData name="Alison McLennan (Swansea Bay UHB - Finance)" userId="9d12c3c7-ac05-47d3-a09b-043807bde9f9" providerId="ADAL" clId="{683F7B21-2D2A-4FF0-9298-3F8ACAE3081C}" dt="2026-02-12T15:25:47.166" v="206" actId="478"/>
          <ac:spMkLst>
            <pc:docMk/>
            <pc:sldMk cId="3896544812" sldId="351"/>
            <ac:spMk id="3" creationId="{2ED4CE05-B5AE-4D21-7276-691F3CA18E53}"/>
          </ac:spMkLst>
        </pc:spChg>
        <pc:spChg chg="add mod">
          <ac:chgData name="Alison McLennan (Swansea Bay UHB - Finance)" userId="9d12c3c7-ac05-47d3-a09b-043807bde9f9" providerId="ADAL" clId="{683F7B21-2D2A-4FF0-9298-3F8ACAE3081C}" dt="2026-02-12T15:26:02.291" v="208" actId="207"/>
          <ac:spMkLst>
            <pc:docMk/>
            <pc:sldMk cId="3896544812" sldId="351"/>
            <ac:spMk id="4" creationId="{974A4F9C-40A2-1A59-A013-E189D2B2FA72}"/>
          </ac:spMkLst>
        </pc:spChg>
        <pc:spChg chg="mod">
          <ac:chgData name="Alison McLennan (Swansea Bay UHB - Finance)" userId="9d12c3c7-ac05-47d3-a09b-043807bde9f9" providerId="ADAL" clId="{683F7B21-2D2A-4FF0-9298-3F8ACAE3081C}" dt="2026-02-12T15:24:25.954" v="204" actId="1076"/>
          <ac:spMkLst>
            <pc:docMk/>
            <pc:sldMk cId="3896544812" sldId="351"/>
            <ac:spMk id="6" creationId="{4AFBE2E0-08CD-6C32-37A1-13FDA9B67C5C}"/>
          </ac:spMkLst>
        </pc:spChg>
        <pc:spChg chg="add mod">
          <ac:chgData name="Alison McLennan (Swansea Bay UHB - Finance)" userId="9d12c3c7-ac05-47d3-a09b-043807bde9f9" providerId="ADAL" clId="{683F7B21-2D2A-4FF0-9298-3F8ACAE3081C}" dt="2026-02-12T15:29:14.510" v="578" actId="20577"/>
          <ac:spMkLst>
            <pc:docMk/>
            <pc:sldMk cId="3896544812" sldId="351"/>
            <ac:spMk id="8" creationId="{F346B5BF-574F-A9C6-92CC-8D130BB339BF}"/>
          </ac:spMkLst>
        </pc:spChg>
        <pc:graphicFrameChg chg="mod modGraphic">
          <ac:chgData name="Alison McLennan (Swansea Bay UHB - Finance)" userId="9d12c3c7-ac05-47d3-a09b-043807bde9f9" providerId="ADAL" clId="{683F7B21-2D2A-4FF0-9298-3F8ACAE3081C}" dt="2026-02-12T15:24:21.704" v="203" actId="1076"/>
          <ac:graphicFrameMkLst>
            <pc:docMk/>
            <pc:sldMk cId="3896544812" sldId="351"/>
            <ac:graphicFrameMk id="2" creationId="{9ADE4724-65BC-1CFA-6B03-E6B8959683A0}"/>
          </ac:graphicFrameMkLst>
        </pc:graphicFrameChg>
      </pc:sldChg>
      <pc:sldChg chg="modSp mod">
        <pc:chgData name="Alison McLennan (Swansea Bay UHB - Finance)" userId="9d12c3c7-ac05-47d3-a09b-043807bde9f9" providerId="ADAL" clId="{683F7B21-2D2A-4FF0-9298-3F8ACAE3081C}" dt="2026-02-12T15:20:49.281" v="190" actId="20577"/>
        <pc:sldMkLst>
          <pc:docMk/>
          <pc:sldMk cId="162789985" sldId="367"/>
        </pc:sldMkLst>
        <pc:spChg chg="mod">
          <ac:chgData name="Alison McLennan (Swansea Bay UHB - Finance)" userId="9d12c3c7-ac05-47d3-a09b-043807bde9f9" providerId="ADAL" clId="{683F7B21-2D2A-4FF0-9298-3F8ACAE3081C}" dt="2026-02-12T15:20:49.281" v="190" actId="20577"/>
          <ac:spMkLst>
            <pc:docMk/>
            <pc:sldMk cId="162789985" sldId="367"/>
            <ac:spMk id="8" creationId="{A083E5C5-85BB-AF5B-C8C7-01D67D60729E}"/>
          </ac:spMkLst>
        </pc:spChg>
      </pc:sldChg>
      <pc:sldChg chg="modSp mod">
        <pc:chgData name="Alison McLennan (Swansea Bay UHB - Finance)" userId="9d12c3c7-ac05-47d3-a09b-043807bde9f9" providerId="ADAL" clId="{683F7B21-2D2A-4FF0-9298-3F8ACAE3081C}" dt="2026-02-12T15:31:57.686" v="754" actId="20577"/>
        <pc:sldMkLst>
          <pc:docMk/>
          <pc:sldMk cId="2479118972" sldId="368"/>
        </pc:sldMkLst>
        <pc:spChg chg="mod">
          <ac:chgData name="Alison McLennan (Swansea Bay UHB - Finance)" userId="9d12c3c7-ac05-47d3-a09b-043807bde9f9" providerId="ADAL" clId="{683F7B21-2D2A-4FF0-9298-3F8ACAE3081C}" dt="2026-02-12T15:31:57.686" v="754" actId="20577"/>
          <ac:spMkLst>
            <pc:docMk/>
            <pc:sldMk cId="2479118972" sldId="368"/>
            <ac:spMk id="8" creationId="{2CFECD08-4779-6B96-C3DB-34CF11B92F81}"/>
          </ac:spMkLst>
        </pc:spChg>
      </pc:sldChg>
    </pc:docChg>
  </pc:docChgLst>
  <pc:docChgLst>
    <pc:chgData name="Liz Gunn (Swansea Bay UHB - Finance)" userId="S::liz.gunn@wales.nhs.uk::dc9c1521-5bc7-454a-be28-ab2f4c4c6c07" providerId="AD" clId="Web-{F0AAC74E-E810-4251-8A7E-371F9AFE6F51}"/>
    <pc:docChg chg="modSld">
      <pc:chgData name="Liz Gunn (Swansea Bay UHB - Finance)" userId="S::liz.gunn@wales.nhs.uk::dc9c1521-5bc7-454a-be28-ab2f4c4c6c07" providerId="AD" clId="Web-{F0AAC74E-E810-4251-8A7E-371F9AFE6F51}" dt="2026-02-11T16:00:35.637" v="0" actId="1076"/>
      <pc:docMkLst>
        <pc:docMk/>
      </pc:docMkLst>
      <pc:sldChg chg="modSp">
        <pc:chgData name="Liz Gunn (Swansea Bay UHB - Finance)" userId="S::liz.gunn@wales.nhs.uk::dc9c1521-5bc7-454a-be28-ab2f4c4c6c07" providerId="AD" clId="Web-{F0AAC74E-E810-4251-8A7E-371F9AFE6F51}" dt="2026-02-11T16:00:35.637" v="0" actId="1076"/>
        <pc:sldMkLst>
          <pc:docMk/>
          <pc:sldMk cId="2252691423" sldId="345"/>
        </pc:sldMkLst>
        <pc:graphicFrameChg chg="mod">
          <ac:chgData name="Liz Gunn (Swansea Bay UHB - Finance)" userId="S::liz.gunn@wales.nhs.uk::dc9c1521-5bc7-454a-be28-ab2f4c4c6c07" providerId="AD" clId="Web-{F0AAC74E-E810-4251-8A7E-371F9AFE6F51}" dt="2026-02-11T16:00:35.637" v="0" actId="1076"/>
          <ac:graphicFrameMkLst>
            <pc:docMk/>
            <pc:sldMk cId="2252691423" sldId="345"/>
            <ac:graphicFrameMk id="3" creationId="{01993386-85EA-3E41-C690-FA94AA43164C}"/>
          </ac:graphicFrameMkLst>
        </pc:graphicFrameChg>
      </pc:sldChg>
    </pc:docChg>
  </pc:docChgLst>
  <pc:docChgLst>
    <pc:chgData name="Liz Gunn (Swansea Bay UHB - Finance)" userId="S::liz.gunn@wales.nhs.uk::dc9c1521-5bc7-454a-be28-ab2f4c4c6c07" providerId="AD" clId="Web-{366D47EF-A8C9-49A9-9A30-6455928D876E}"/>
    <pc:docChg chg="modSld">
      <pc:chgData name="Liz Gunn (Swansea Bay UHB - Finance)" userId="S::liz.gunn@wales.nhs.uk::dc9c1521-5bc7-454a-be28-ab2f4c4c6c07" providerId="AD" clId="Web-{366D47EF-A8C9-49A9-9A30-6455928D876E}" dt="2026-02-06T13:59:29.621" v="14" actId="20577"/>
      <pc:docMkLst>
        <pc:docMk/>
      </pc:docMkLst>
      <pc:sldChg chg="modSp">
        <pc:chgData name="Liz Gunn (Swansea Bay UHB - Finance)" userId="S::liz.gunn@wales.nhs.uk::dc9c1521-5bc7-454a-be28-ab2f4c4c6c07" providerId="AD" clId="Web-{366D47EF-A8C9-49A9-9A30-6455928D876E}" dt="2026-02-06T13:59:29.621" v="14" actId="20577"/>
        <pc:sldMkLst>
          <pc:docMk/>
          <pc:sldMk cId="3495628971" sldId="337"/>
        </pc:sldMkLst>
        <pc:spChg chg="mod">
          <ac:chgData name="Liz Gunn (Swansea Bay UHB - Finance)" userId="S::liz.gunn@wales.nhs.uk::dc9c1521-5bc7-454a-be28-ab2f4c4c6c07" providerId="AD" clId="Web-{366D47EF-A8C9-49A9-9A30-6455928D876E}" dt="2026-02-06T13:59:29.621" v="14" actId="20577"/>
          <ac:spMkLst>
            <pc:docMk/>
            <pc:sldMk cId="3495628971" sldId="337"/>
            <ac:spMk id="3" creationId="{00000000-0000-0000-0000-000000000000}"/>
          </ac:spMkLst>
        </pc:spChg>
      </pc:sldChg>
    </pc:docChg>
  </pc:docChgLst>
  <pc:docChgLst>
    <pc:chgData name="Liz Gunn (Swansea Bay UHB - Finance)" userId="S::liz.gunn@wales.nhs.uk::dc9c1521-5bc7-454a-be28-ab2f4c4c6c07" providerId="AD" clId="Web-{D80C8038-91F4-BD8F-6DB6-7C226213B29F}"/>
    <pc:docChg chg="modSld">
      <pc:chgData name="Liz Gunn (Swansea Bay UHB - Finance)" userId="S::liz.gunn@wales.nhs.uk::dc9c1521-5bc7-454a-be28-ab2f4c4c6c07" providerId="AD" clId="Web-{D80C8038-91F4-BD8F-6DB6-7C226213B29F}" dt="2026-02-06T14:05:05.632" v="58"/>
      <pc:docMkLst>
        <pc:docMk/>
      </pc:docMkLst>
      <pc:sldChg chg="modSp">
        <pc:chgData name="Liz Gunn (Swansea Bay UHB - Finance)" userId="S::liz.gunn@wales.nhs.uk::dc9c1521-5bc7-454a-be28-ab2f4c4c6c07" providerId="AD" clId="Web-{D80C8038-91F4-BD8F-6DB6-7C226213B29F}" dt="2026-02-06T14:05:05.632" v="58"/>
        <pc:sldMkLst>
          <pc:docMk/>
          <pc:sldMk cId="4072079434" sldId="370"/>
        </pc:sldMkLst>
        <pc:graphicFrameChg chg="mod modGraphic">
          <ac:chgData name="Liz Gunn (Swansea Bay UHB - Finance)" userId="S::liz.gunn@wales.nhs.uk::dc9c1521-5bc7-454a-be28-ab2f4c4c6c07" providerId="AD" clId="Web-{D80C8038-91F4-BD8F-6DB6-7C226213B29F}" dt="2026-02-06T14:05:05.632" v="58"/>
          <ac:graphicFrameMkLst>
            <pc:docMk/>
            <pc:sldMk cId="4072079434" sldId="370"/>
            <ac:graphicFrameMk id="4" creationId="{75ED69EF-8C4A-C98B-3CFE-DD5D3E67DE68}"/>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_15D_10D75384.xlsx"/></Relationships>
</file>

<file path=ppt/charts/_rels/chart3.xml.rels><?xml version="1.0" encoding="UTF-8" standalone="yes"?>
<Relationships xmlns="http://schemas.openxmlformats.org/package/2006/relationships"><Relationship Id="rId3" Type="http://schemas.openxmlformats.org/officeDocument/2006/relationships/oleObject" Target="https://nhswales365-my.sharepoint.com/personal/liz_gunn_wales_nhs_uk/Documents/Desktop/CF/CFC%20M4-26/Reserves%20Performance.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a:t>Balance as at 30.06.25 by Service Group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layout>
        <c:manualLayout>
          <c:xMode val="edge"/>
          <c:yMode val="edge"/>
          <c:x val="9.9191382327209102E-2"/>
          <c:y val="0.70427967337416142"/>
          <c:w val="0.8571727909011374"/>
          <c:h val="0.2679425488480606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Balances as at 31.01.26 by Service Group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BFA-465A-9B29-DE5725EDD19C}"/>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0BFA-465A-9B29-DE5725EDD19C}"/>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0BFA-465A-9B29-DE5725EDD19C}"/>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0BFA-465A-9B29-DE5725EDD19C}"/>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0BFA-465A-9B29-DE5725EDD19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 Chart'!$A$18:$A$22</c:f>
              <c:strCache>
                <c:ptCount val="5"/>
                <c:pt idx="0">
                  <c:v>Health Board - £1,493,745</c:v>
                </c:pt>
                <c:pt idx="1">
                  <c:v>NPTS - £1,793,562</c:v>
                </c:pt>
                <c:pt idx="2">
                  <c:v>Morriston - £2,262,971</c:v>
                </c:pt>
                <c:pt idx="3">
                  <c:v>MH &amp; LD - £101,365</c:v>
                </c:pt>
                <c:pt idx="4">
                  <c:v>Primary Care &amp; Community - £271,046</c:v>
                </c:pt>
              </c:strCache>
            </c:strRef>
          </c:cat>
          <c:val>
            <c:numRef>
              <c:f>'Pie Chart'!$B$18:$B$22</c:f>
              <c:numCache>
                <c:formatCode>0%</c:formatCode>
                <c:ptCount val="5"/>
                <c:pt idx="0">
                  <c:v>0.25</c:v>
                </c:pt>
                <c:pt idx="1">
                  <c:v>0.3</c:v>
                </c:pt>
                <c:pt idx="2">
                  <c:v>0.38</c:v>
                </c:pt>
                <c:pt idx="3">
                  <c:v>0.02</c:v>
                </c:pt>
                <c:pt idx="4">
                  <c:v>0.05</c:v>
                </c:pt>
              </c:numCache>
            </c:numRef>
          </c:val>
          <c:extLst>
            <c:ext xmlns:c16="http://schemas.microsoft.com/office/drawing/2014/chart" uri="{C3380CC4-5D6E-409C-BE32-E72D297353CC}">
              <c16:uniqueId val="{0000000A-0BFA-465A-9B29-DE5725EDD19C}"/>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r>
              <a:rPr lang="en-GB"/>
              <a:t>Reserves Position Against Target</a:t>
            </a:r>
          </a:p>
        </c:rich>
      </c:tx>
      <c:overlay val="0"/>
      <c:spPr>
        <a:noFill/>
        <a:ln>
          <a:noFill/>
        </a:ln>
        <a:effectLst/>
      </c:spPr>
      <c:txPr>
        <a:bodyPr rot="0" spcFirstLastPara="1" vertOverflow="ellipsis" vert="horz" wrap="square" anchor="ctr" anchorCtr="1"/>
        <a:lstStyle/>
        <a:p>
          <a:pPr>
            <a:defRPr sz="2000" b="0" i="0" u="none" strike="noStrike" kern="1200" cap="none" spc="0" normalizeH="0" baseline="0">
              <a:solidFill>
                <a:schemeClr val="tx1">
                  <a:lumMod val="65000"/>
                  <a:lumOff val="35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Sheet1!$A$6</c:f>
              <c:strCache>
                <c:ptCount val="1"/>
                <c:pt idx="0">
                  <c:v>Reserves Ratio to Annual Expenditure</c:v>
                </c:pt>
              </c:strCache>
            </c:strRef>
          </c:tx>
          <c:spPr>
            <a:solidFill>
              <a:schemeClr val="accent1"/>
            </a:solidFill>
            <a:ln>
              <a:noFill/>
            </a:ln>
            <a:effectLst/>
          </c:spPr>
          <c:invertIfNegative val="0"/>
          <c:dLbls>
            <c:dLbl>
              <c:idx val="5"/>
              <c:delete val="1"/>
              <c:extLst>
                <c:ext xmlns:c15="http://schemas.microsoft.com/office/drawing/2012/chart" uri="{CE6537A1-D6FC-4f65-9D91-7224C49458BB}"/>
                <c:ext xmlns:c16="http://schemas.microsoft.com/office/drawing/2014/chart" uri="{C3380CC4-5D6E-409C-BE32-E72D297353CC}">
                  <c16:uniqueId val="{00000000-1780-4637-B050-02B06C1BCB0E}"/>
                </c:ext>
              </c:extLst>
            </c:dLbl>
            <c:dLbl>
              <c:idx val="7"/>
              <c:layout>
                <c:manualLayout>
                  <c:x val="0"/>
                  <c:y val="-4.38943025195329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780-4637-B050-02B06C1BCB0E}"/>
                </c:ext>
              </c:extLst>
            </c:dLbl>
            <c:dLbl>
              <c:idx val="9"/>
              <c:layout>
                <c:manualLayout>
                  <c:x val="0"/>
                  <c:y val="-8.778860503906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780-4637-B050-02B06C1BCB0E}"/>
                </c:ext>
              </c:extLst>
            </c:dLbl>
            <c:dLbl>
              <c:idx val="11"/>
              <c:layout>
                <c:manualLayout>
                  <c:x val="1.2666178888886648E-4"/>
                  <c:y val="1.20397949443541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780-4637-B050-02B06C1BCB0E}"/>
                </c:ext>
              </c:extLst>
            </c:dLbl>
            <c:dLbl>
              <c:idx val="12"/>
              <c:layout>
                <c:manualLayout>
                  <c:x val="-4.4355785720695288E-3"/>
                  <c:y val="-2.92933985042756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780-4637-B050-02B06C1BCB0E}"/>
                </c:ext>
              </c:extLst>
            </c:dLbl>
            <c:dLbl>
              <c:idx val="13"/>
              <c:layout>
                <c:manualLayout>
                  <c:x val="0"/>
                  <c:y val="-7.3015202148668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780-4637-B050-02B06C1BCB0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Sheet1!$AA$5:$AV$5</c:f>
              <c:strCache>
                <c:ptCount val="22"/>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pt idx="18">
                  <c:v>Oct</c:v>
                </c:pt>
                <c:pt idx="19">
                  <c:v>Nov</c:v>
                </c:pt>
                <c:pt idx="20">
                  <c:v>Dec</c:v>
                </c:pt>
                <c:pt idx="21">
                  <c:v>Jan</c:v>
                </c:pt>
              </c:strCache>
            </c:strRef>
          </c:cat>
          <c:val>
            <c:numRef>
              <c:f>Sheet1!$AA$6:$AV$6</c:f>
              <c:numCache>
                <c:formatCode>#,##0.00</c:formatCode>
                <c:ptCount val="22"/>
                <c:pt idx="0">
                  <c:v>3.4519600307455804</c:v>
                </c:pt>
                <c:pt idx="1">
                  <c:v>3.4381245196003074</c:v>
                </c:pt>
                <c:pt idx="2">
                  <c:v>3.4212144504227515</c:v>
                </c:pt>
                <c:pt idx="3">
                  <c:v>3.4081475787855497</c:v>
                </c:pt>
                <c:pt idx="4">
                  <c:v>3.5449654112221367</c:v>
                </c:pt>
                <c:pt idx="5">
                  <c:v>3.4196771714066103</c:v>
                </c:pt>
                <c:pt idx="6">
                  <c:v>3.388162951575711</c:v>
                </c:pt>
                <c:pt idx="7">
                  <c:v>3.4704073789392775</c:v>
                </c:pt>
                <c:pt idx="8">
                  <c:v>3.5103766333589546</c:v>
                </c:pt>
                <c:pt idx="9">
                  <c:v>3.5257494235203688</c:v>
                </c:pt>
                <c:pt idx="10">
                  <c:v>3.503458877786318</c:v>
                </c:pt>
                <c:pt idx="11">
                  <c:v>3.6441199077632591</c:v>
                </c:pt>
                <c:pt idx="12">
                  <c:v>3.7165354330708662</c:v>
                </c:pt>
                <c:pt idx="13">
                  <c:v>3.737007874015748</c:v>
                </c:pt>
                <c:pt idx="14">
                  <c:v>3.6826771653543307</c:v>
                </c:pt>
                <c:pt idx="15">
                  <c:v>3.794488188976378</c:v>
                </c:pt>
                <c:pt idx="16">
                  <c:v>3.8480314960629922</c:v>
                </c:pt>
                <c:pt idx="17">
                  <c:v>3.8921259842519684</c:v>
                </c:pt>
                <c:pt idx="18">
                  <c:v>3.9118110236220471</c:v>
                </c:pt>
                <c:pt idx="19">
                  <c:v>3.9503937007874015</c:v>
                </c:pt>
                <c:pt idx="20">
                  <c:v>3.8842519685039369</c:v>
                </c:pt>
                <c:pt idx="21">
                  <c:v>3.9614173228346456</c:v>
                </c:pt>
              </c:numCache>
            </c:numRef>
          </c:val>
          <c:extLst>
            <c:ext xmlns:c16="http://schemas.microsoft.com/office/drawing/2014/chart" uri="{C3380CC4-5D6E-409C-BE32-E72D297353CC}">
              <c16:uniqueId val="{00000006-1780-4637-B050-02B06C1BCB0E}"/>
            </c:ext>
          </c:extLst>
        </c:ser>
        <c:dLbls>
          <c:showLegendKey val="0"/>
          <c:showVal val="0"/>
          <c:showCatName val="0"/>
          <c:showSerName val="0"/>
          <c:showPercent val="0"/>
          <c:showBubbleSize val="0"/>
        </c:dLbls>
        <c:gapWidth val="269"/>
        <c:overlap val="-27"/>
        <c:axId val="2110402143"/>
        <c:axId val="2110402559"/>
      </c:barChart>
      <c:lineChart>
        <c:grouping val="stacked"/>
        <c:varyColors val="0"/>
        <c:ser>
          <c:idx val="1"/>
          <c:order val="1"/>
          <c:tx>
            <c:strRef>
              <c:f>Sheet1!$A$7</c:f>
              <c:strCache>
                <c:ptCount val="1"/>
                <c:pt idx="0">
                  <c:v>Target</c:v>
                </c:pt>
              </c:strCache>
            </c:strRef>
          </c:tx>
          <c:spPr>
            <a:ln w="38100" cap="rnd">
              <a:solidFill>
                <a:schemeClr val="accent2"/>
              </a:solidFill>
              <a:round/>
            </a:ln>
            <a:effectLst/>
          </c:spPr>
          <c:marker>
            <c:symbol val="none"/>
          </c:marker>
          <c:cat>
            <c:strRef>
              <c:f>Sheet1!$AA$5:$AV$5</c:f>
              <c:strCache>
                <c:ptCount val="22"/>
                <c:pt idx="0">
                  <c:v>April</c:v>
                </c:pt>
                <c:pt idx="1">
                  <c:v>May</c:v>
                </c:pt>
                <c:pt idx="2">
                  <c:v>June</c:v>
                </c:pt>
                <c:pt idx="3">
                  <c:v>July</c:v>
                </c:pt>
                <c:pt idx="4">
                  <c:v>Aug</c:v>
                </c:pt>
                <c:pt idx="5">
                  <c:v>Sep</c:v>
                </c:pt>
                <c:pt idx="6">
                  <c:v>Oct</c:v>
                </c:pt>
                <c:pt idx="7">
                  <c:v>Nov</c:v>
                </c:pt>
                <c:pt idx="8">
                  <c:v>Dec</c:v>
                </c:pt>
                <c:pt idx="9">
                  <c:v>Jan</c:v>
                </c:pt>
                <c:pt idx="10">
                  <c:v>Feb</c:v>
                </c:pt>
                <c:pt idx="11">
                  <c:v>Mar</c:v>
                </c:pt>
                <c:pt idx="12">
                  <c:v>Apr</c:v>
                </c:pt>
                <c:pt idx="13">
                  <c:v>May</c:v>
                </c:pt>
                <c:pt idx="14">
                  <c:v>Jun</c:v>
                </c:pt>
                <c:pt idx="15">
                  <c:v>Jul</c:v>
                </c:pt>
                <c:pt idx="16">
                  <c:v>Aug</c:v>
                </c:pt>
                <c:pt idx="17">
                  <c:v>Sep</c:v>
                </c:pt>
                <c:pt idx="18">
                  <c:v>Oct</c:v>
                </c:pt>
                <c:pt idx="19">
                  <c:v>Nov</c:v>
                </c:pt>
                <c:pt idx="20">
                  <c:v>Dec</c:v>
                </c:pt>
                <c:pt idx="21">
                  <c:v>Jan</c:v>
                </c:pt>
              </c:strCache>
            </c:strRef>
          </c:cat>
          <c:val>
            <c:numRef>
              <c:f>Sheet1!$AA$7:$AV$7</c:f>
              <c:numCache>
                <c:formatCode>#,##0.00</c:formatCode>
                <c:ptCount val="22"/>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numCache>
            </c:numRef>
          </c:val>
          <c:smooth val="0"/>
          <c:extLst>
            <c:ext xmlns:c16="http://schemas.microsoft.com/office/drawing/2014/chart" uri="{C3380CC4-5D6E-409C-BE32-E72D297353CC}">
              <c16:uniqueId val="{00000007-1780-4637-B050-02B06C1BCB0E}"/>
            </c:ext>
          </c:extLst>
        </c:ser>
        <c:dLbls>
          <c:showLegendKey val="0"/>
          <c:showVal val="0"/>
          <c:showCatName val="0"/>
          <c:showSerName val="0"/>
          <c:showPercent val="0"/>
          <c:showBubbleSize val="0"/>
        </c:dLbls>
        <c:marker val="1"/>
        <c:smooth val="0"/>
        <c:axId val="2110402143"/>
        <c:axId val="2110402559"/>
      </c:lineChart>
      <c:catAx>
        <c:axId val="2110402143"/>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en-US"/>
          </a:p>
        </c:txPr>
        <c:crossAx val="2110402559"/>
        <c:crosses val="autoZero"/>
        <c:auto val="1"/>
        <c:lblAlgn val="ctr"/>
        <c:lblOffset val="100"/>
        <c:noMultiLvlLbl val="0"/>
      </c:catAx>
      <c:valAx>
        <c:axId val="2110402559"/>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14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925" y="0"/>
            <a:ext cx="4302125" cy="341313"/>
          </a:xfrm>
          <a:prstGeom prst="rect">
            <a:avLst/>
          </a:prstGeom>
        </p:spPr>
        <p:txBody>
          <a:bodyPr vert="horz" lIns="91440" tIns="45720" rIns="91440" bIns="45720" rtlCol="0"/>
          <a:lstStyle>
            <a:lvl1pPr algn="r">
              <a:defRPr sz="1200"/>
            </a:lvl1pPr>
          </a:lstStyle>
          <a:p>
            <a:fld id="{DC3AF4A3-8DD2-43B3-BB1E-F15E04C703FF}" type="datetimeFigureOut">
              <a:rPr lang="en-GB" smtClean="0"/>
              <a:t>12/02/2026</a:t>
            </a:fld>
            <a:endParaRPr lang="en-GB"/>
          </a:p>
        </p:txBody>
      </p:sp>
      <p:sp>
        <p:nvSpPr>
          <p:cNvPr id="4" name="Footer Placeholder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925" y="6456363"/>
            <a:ext cx="4302125" cy="341312"/>
          </a:xfrm>
          <a:prstGeom prst="rect">
            <a:avLst/>
          </a:prstGeom>
        </p:spPr>
        <p:txBody>
          <a:bodyPr vert="horz" lIns="91440" tIns="45720" rIns="91440" bIns="45720" rtlCol="0" anchor="b"/>
          <a:lstStyle>
            <a:lvl1pPr algn="r">
              <a:defRPr sz="1200"/>
            </a:lvl1pPr>
          </a:lstStyle>
          <a:p>
            <a:fld id="{4FF1BC89-592E-40AB-84FD-C1422EA8D1A0}" type="slidenum">
              <a:rPr lang="en-GB" smtClean="0"/>
              <a:t>‹#›</a:t>
            </a:fld>
            <a:endParaRPr lang="en-GB"/>
          </a:p>
        </p:txBody>
      </p:sp>
    </p:spTree>
    <p:extLst>
      <p:ext uri="{BB962C8B-B14F-4D97-AF65-F5344CB8AC3E}">
        <p14:creationId xmlns:p14="http://schemas.microsoft.com/office/powerpoint/2010/main" val="118614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992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A257C-1CCC-2681-5D8F-983A29141C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EA2DD-C5AC-C5F4-BBFA-88076BBD34E3}"/>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F3BECC7F-CE4F-94E7-3B86-1E1F5387E8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83E415C-F789-DF12-51F9-0A5D14CF664C}"/>
              </a:ext>
            </a:extLst>
          </p:cNvPr>
          <p:cNvSpPr>
            <a:spLocks noGrp="1"/>
          </p:cNvSpPr>
          <p:nvPr>
            <p:ph type="sldNum" sz="quarter" idx="5"/>
          </p:nvPr>
        </p:nvSpPr>
        <p:spPr/>
        <p:txBody>
          <a:bodyPr/>
          <a:lstStyle/>
          <a:p>
            <a:fld id="{8F86F2E0-746A-4BDE-ABA2-9DDDBDD9628C}" type="slidenum">
              <a:rPr lang="en-GB" smtClean="0"/>
              <a:t>9</a:t>
            </a:fld>
            <a:endParaRPr lang="en-GB"/>
          </a:p>
        </p:txBody>
      </p:sp>
    </p:spTree>
    <p:extLst>
      <p:ext uri="{BB962C8B-B14F-4D97-AF65-F5344CB8AC3E}">
        <p14:creationId xmlns:p14="http://schemas.microsoft.com/office/powerpoint/2010/main" val="3779062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2FA57-D70F-835D-CBD8-5E54663F70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74F906-BE13-EF6F-1848-D2DE4F6FF97A}"/>
              </a:ext>
            </a:extLst>
          </p:cNvPr>
          <p:cNvSpPr>
            <a:spLocks noGrp="1" noRot="1" noChangeAspect="1"/>
          </p:cNvSpPr>
          <p:nvPr>
            <p:ph type="sldImg"/>
          </p:nvPr>
        </p:nvSpPr>
        <p:spPr>
          <a:xfrm>
            <a:off x="1200150" y="1143000"/>
            <a:ext cx="4457700" cy="3086100"/>
          </a:xfrm>
        </p:spPr>
      </p:sp>
      <p:sp>
        <p:nvSpPr>
          <p:cNvPr id="3" name="Notes Placeholder 2">
            <a:extLst>
              <a:ext uri="{FF2B5EF4-FFF2-40B4-BE49-F238E27FC236}">
                <a16:creationId xmlns:a16="http://schemas.microsoft.com/office/drawing/2014/main" id="{9F11054C-3EAE-49D5-B109-465D6B89C09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3999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0E0DE7-4859-4640-9DC1-063A4A2111F4}" type="datetime1">
              <a:rPr lang="en-GB" smtClean="0"/>
              <a:t>12/02/2026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79A42C-B9DA-458E-B83A-A0BA1B9D3ACC}" type="datetime1">
              <a:rPr lang="en-GB" smtClean="0"/>
              <a:t>12/02/2026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B375DC-6B8B-4CFC-9035-22E79CFA1242}" type="datetime1">
              <a:rPr lang="en-GB" smtClean="0"/>
              <a:t>12/02/2026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EB6534-96B8-4624-9950-7ED269F7F56D}" type="datetime1">
              <a:rPr lang="en-GB" smtClean="0"/>
              <a:t>12/02/2026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305EE7-D034-401D-974C-F78847067D2B}" type="datetime1">
              <a:rPr lang="en-GB" smtClean="0"/>
              <a:t>12/02/2026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D7779D-E082-4A02-8394-56A5898D0817}" type="datetime1">
              <a:rPr lang="en-GB" smtClean="0"/>
              <a:t>12/02/2026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2D1FA6-B41B-4DD0-82A1-8497548A9EF5}" type="datetime1">
              <a:rPr lang="en-GB" smtClean="0"/>
              <a:t>12/02/2026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CF95F65-BAE3-4809-96FF-9A27477FB8EA}" type="datetime1">
              <a:rPr lang="en-GB" smtClean="0"/>
              <a:t>12/02/2026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AE580-02EC-4D0C-8AB3-DF86EC3B6AC6}" type="datetime1">
              <a:rPr lang="en-GB" smtClean="0"/>
              <a:t>12/02/2026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35B4F5-DD82-4F7A-8380-FAD6714A1E8E}" type="datetime1">
              <a:rPr lang="en-GB" smtClean="0"/>
              <a:t>12/02/2026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D80FA-07C5-4F51-8F57-BEB96886D98D}" type="datetime1">
              <a:rPr lang="en-GB" smtClean="0"/>
              <a:t>12/02/2026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2ED2B-611C-432E-98D6-CDB1CE29EB40}" type="datetime1">
              <a:rPr lang="en-GB" smtClean="0"/>
              <a:t>12/02/2026</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_A92AFCD1.xlsx"/><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773" y="476672"/>
            <a:ext cx="9905218" cy="5571763"/>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887">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355261" y="920823"/>
            <a:ext cx="2081949" cy="53069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358542" y="5241433"/>
            <a:ext cx="1818383" cy="56253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371933" y="3809726"/>
            <a:ext cx="9946777" cy="2940126"/>
          </a:xfrm>
          <a:prstGeom prst="rect">
            <a:avLst/>
          </a:prstGeom>
        </p:spPr>
      </p:pic>
      <p:sp>
        <p:nvSpPr>
          <p:cNvPr id="3" name="TextBox 2"/>
          <p:cNvSpPr txBox="1"/>
          <p:nvPr/>
        </p:nvSpPr>
        <p:spPr>
          <a:xfrm>
            <a:off x="395211" y="2368758"/>
            <a:ext cx="5493893" cy="1777410"/>
          </a:xfrm>
          <a:prstGeom prst="rect">
            <a:avLst/>
          </a:prstGeom>
          <a:noFill/>
        </p:spPr>
        <p:txBody>
          <a:bodyPr wrap="square" lIns="91440" tIns="45720" rIns="91440" bIns="45720" rtlCol="0" anchor="t">
            <a:spAutoFit/>
          </a:bodyPr>
          <a:lstStyle/>
          <a:p>
            <a:r>
              <a:rPr lang="en-GB" sz="2275">
                <a:solidFill>
                  <a:schemeClr val="bg1"/>
                </a:solidFill>
              </a:rPr>
              <a:t>Charitable Funds Financial Update</a:t>
            </a:r>
          </a:p>
          <a:p>
            <a:endParaRPr lang="en-GB" sz="2275">
              <a:solidFill>
                <a:schemeClr val="bg1"/>
              </a:solidFill>
            </a:endParaRPr>
          </a:p>
          <a:p>
            <a:r>
              <a:rPr lang="en-GB" sz="1600">
                <a:solidFill>
                  <a:schemeClr val="bg1"/>
                </a:solidFill>
              </a:rPr>
              <a:t>Alison McLennan</a:t>
            </a:r>
          </a:p>
          <a:p>
            <a:r>
              <a:rPr lang="en-GB" sz="1600">
                <a:solidFill>
                  <a:schemeClr val="bg1"/>
                </a:solidFill>
              </a:rPr>
              <a:t>Assistant Director of Finance </a:t>
            </a:r>
          </a:p>
          <a:p>
            <a:r>
              <a:rPr lang="en-GB" sz="1600">
                <a:solidFill>
                  <a:schemeClr val="bg1"/>
                </a:solidFill>
              </a:rPr>
              <a:t>Agenda Item 3.2 Appendix A</a:t>
            </a:r>
          </a:p>
          <a:p>
            <a:r>
              <a:rPr lang="en-GB" sz="1600">
                <a:solidFill>
                  <a:schemeClr val="bg1"/>
                </a:solidFill>
              </a:rPr>
              <a:t>17th March 2026</a:t>
            </a:r>
          </a:p>
        </p:txBody>
      </p:sp>
      <p:pic>
        <p:nvPicPr>
          <p:cNvPr id="5" name="Picture 4"/>
          <p:cNvPicPr>
            <a:picLocks noChangeAspect="1"/>
          </p:cNvPicPr>
          <p:nvPr/>
        </p:nvPicPr>
        <p:blipFill>
          <a:blip r:embed="rId5"/>
          <a:stretch>
            <a:fillRect/>
          </a:stretch>
        </p:blipFill>
        <p:spPr>
          <a:xfrm>
            <a:off x="6465168" y="892007"/>
            <a:ext cx="2571775" cy="1119017"/>
          </a:xfrm>
          <a:prstGeom prst="rect">
            <a:avLst/>
          </a:prstGeom>
        </p:spPr>
      </p:pic>
    </p:spTree>
    <p:extLst>
      <p:ext uri="{BB962C8B-B14F-4D97-AF65-F5344CB8AC3E}">
        <p14:creationId xmlns:p14="http://schemas.microsoft.com/office/powerpoint/2010/main" val="3495628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E7271-D872-7F65-742A-7A609BB00031}"/>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187E7EF8-748D-CE8B-AD45-D49E02F89898}"/>
              </a:ext>
            </a:extLst>
          </p:cNvPr>
          <p:cNvSpPr/>
          <p:nvPr/>
        </p:nvSpPr>
        <p:spPr>
          <a:xfrm>
            <a:off x="372131" y="1026605"/>
            <a:ext cx="9118952" cy="69068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lang="en-GB" sz="1700" b="1">
                <a:solidFill>
                  <a:schemeClr val="bg2">
                    <a:lumMod val="50000"/>
                  </a:schemeClr>
                </a:solidFill>
                <a:latin typeface="Calibri" pitchFamily="34" charset="0"/>
              </a:rPr>
              <a:t>The Reserves Policy states that the level of reserves held should be within 1 and 4 years average annual expenditure comprising the total fund balance less unrealised gains. </a:t>
            </a:r>
          </a:p>
        </p:txBody>
      </p:sp>
      <p:grpSp>
        <p:nvGrpSpPr>
          <p:cNvPr id="10" name="Group 9">
            <a:extLst>
              <a:ext uri="{FF2B5EF4-FFF2-40B4-BE49-F238E27FC236}">
                <a16:creationId xmlns:a16="http://schemas.microsoft.com/office/drawing/2014/main" id="{499A4A1E-954C-324A-86CB-D1BF5BB78941}"/>
              </a:ext>
            </a:extLst>
          </p:cNvPr>
          <p:cNvGrpSpPr/>
          <p:nvPr/>
        </p:nvGrpSpPr>
        <p:grpSpPr>
          <a:xfrm>
            <a:off x="370313" y="394686"/>
            <a:ext cx="9165376" cy="328789"/>
            <a:chOff x="0" y="1"/>
            <a:chExt cx="9906000" cy="404663"/>
          </a:xfrm>
        </p:grpSpPr>
        <p:sp>
          <p:nvSpPr>
            <p:cNvPr id="11" name="Subtitle 2">
              <a:extLst>
                <a:ext uri="{FF2B5EF4-FFF2-40B4-BE49-F238E27FC236}">
                  <a16:creationId xmlns:a16="http://schemas.microsoft.com/office/drawing/2014/main" id="{7923EB9D-AA78-6409-59AA-A9C6D4EB6E9E}"/>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RESERVES PERFORMANCE</a:t>
              </a:r>
            </a:p>
          </p:txBody>
        </p:sp>
        <p:sp>
          <p:nvSpPr>
            <p:cNvPr id="12" name="TextBox 22">
              <a:extLst>
                <a:ext uri="{FF2B5EF4-FFF2-40B4-BE49-F238E27FC236}">
                  <a16:creationId xmlns:a16="http://schemas.microsoft.com/office/drawing/2014/main" id="{12B9D457-EA4E-1762-8BDF-A1A348AFC4AD}"/>
                </a:ext>
              </a:extLst>
            </p:cNvPr>
            <p:cNvSpPr txBox="1">
              <a:spLocks noChangeArrowheads="1"/>
            </p:cNvSpPr>
            <p:nvPr/>
          </p:nvSpPr>
          <p:spPr bwMode="auto">
            <a:xfrm>
              <a:off x="9110381" y="94156"/>
              <a:ext cx="745443" cy="2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9</a:t>
              </a:r>
            </a:p>
          </p:txBody>
        </p:sp>
      </p:grpSp>
      <p:sp>
        <p:nvSpPr>
          <p:cNvPr id="14" name="Rounded Rectangle 13">
            <a:extLst>
              <a:ext uri="{FF2B5EF4-FFF2-40B4-BE49-F238E27FC236}">
                <a16:creationId xmlns:a16="http://schemas.microsoft.com/office/drawing/2014/main" id="{CE6AA006-585F-2B65-78B6-E9AFCB42C5AE}"/>
              </a:ext>
            </a:extLst>
          </p:cNvPr>
          <p:cNvSpPr/>
          <p:nvPr/>
        </p:nvSpPr>
        <p:spPr>
          <a:xfrm>
            <a:off x="370313" y="2207943"/>
            <a:ext cx="8840594" cy="362199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300" b="1">
              <a:solidFill>
                <a:schemeClr val="tx1"/>
              </a:solidFill>
            </a:endParaRPr>
          </a:p>
        </p:txBody>
      </p:sp>
      <p:pic>
        <p:nvPicPr>
          <p:cNvPr id="4" name="Picture 3">
            <a:extLst>
              <a:ext uri="{FF2B5EF4-FFF2-40B4-BE49-F238E27FC236}">
                <a16:creationId xmlns:a16="http://schemas.microsoft.com/office/drawing/2014/main" id="{F83E57B2-E431-4A5C-4111-4AD6338B6F33}"/>
              </a:ext>
            </a:extLst>
          </p:cNvPr>
          <p:cNvPicPr>
            <a:picLocks noChangeAspect="1"/>
          </p:cNvPicPr>
          <p:nvPr/>
        </p:nvPicPr>
        <p:blipFill>
          <a:blip r:embed="rId3"/>
          <a:stretch>
            <a:fillRect/>
          </a:stretch>
        </p:blipFill>
        <p:spPr>
          <a:xfrm>
            <a:off x="198960" y="6218440"/>
            <a:ext cx="1408582" cy="464367"/>
          </a:xfrm>
          <a:prstGeom prst="rect">
            <a:avLst/>
          </a:prstGeom>
        </p:spPr>
      </p:pic>
      <p:graphicFrame>
        <p:nvGraphicFramePr>
          <p:cNvPr id="2" name="Chart 1">
            <a:extLst>
              <a:ext uri="{FF2B5EF4-FFF2-40B4-BE49-F238E27FC236}">
                <a16:creationId xmlns:a16="http://schemas.microsoft.com/office/drawing/2014/main" id="{00000000-0008-0000-0000-000005000000}"/>
              </a:ext>
              <a:ext uri="{147F2762-F138-4A5C-976F-8EAC2B608ADB}">
                <a16:predDERef xmlns:a16="http://schemas.microsoft.com/office/drawing/2014/main" pred="{00000000-0008-0000-0000-000004000000}"/>
              </a:ext>
            </a:extLst>
          </p:cNvPr>
          <p:cNvGraphicFramePr>
            <a:graphicFrameLocks/>
          </p:cNvGraphicFramePr>
          <p:nvPr>
            <p:extLst>
              <p:ext uri="{D42A27DB-BD31-4B8C-83A1-F6EECF244321}">
                <p14:modId xmlns:p14="http://schemas.microsoft.com/office/powerpoint/2010/main" val="918337098"/>
              </p:ext>
            </p:extLst>
          </p:nvPr>
        </p:nvGraphicFramePr>
        <p:xfrm>
          <a:off x="1273978" y="2562719"/>
          <a:ext cx="7033263" cy="281029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0263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C0766-F54F-2664-D3F6-86EC8323CE19}"/>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0CBDA87D-07FB-4319-A1C8-CFDF0795D32F}"/>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F5582A70-BB24-88C9-7F06-064DE1DED342}"/>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D0665E71-5B3D-17B3-606D-FE32A46DFD5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Notes </a:t>
              </a:r>
            </a:p>
          </p:txBody>
        </p:sp>
        <p:sp>
          <p:nvSpPr>
            <p:cNvPr id="7" name="TextBox 22">
              <a:extLst>
                <a:ext uri="{FF2B5EF4-FFF2-40B4-BE49-F238E27FC236}">
                  <a16:creationId xmlns:a16="http://schemas.microsoft.com/office/drawing/2014/main" id="{416EF9E1-3E27-DEF3-11BC-CB56D0CE1326}"/>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10</a:t>
              </a:r>
            </a:p>
          </p:txBody>
        </p:sp>
      </p:grpSp>
      <p:pic>
        <p:nvPicPr>
          <p:cNvPr id="5" name="Picture 4">
            <a:extLst>
              <a:ext uri="{FF2B5EF4-FFF2-40B4-BE49-F238E27FC236}">
                <a16:creationId xmlns:a16="http://schemas.microsoft.com/office/drawing/2014/main" id="{5DF41D96-8D91-B132-1D8E-1530C78F17C3}"/>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2CFECD08-4779-6B96-C3DB-34CF11B92F81}"/>
              </a:ext>
            </a:extLst>
          </p:cNvPr>
          <p:cNvSpPr txBox="1"/>
          <p:nvPr/>
        </p:nvSpPr>
        <p:spPr>
          <a:xfrm>
            <a:off x="835740" y="1542438"/>
            <a:ext cx="8274641" cy="313932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Wales Audit Office finalised the audit of the 2024/25 annual accounts and the accounts were formally signed and submitted to the Charities Commission.</a:t>
            </a:r>
          </a:p>
          <a:p>
            <a:endParaRPr lang="en-GB">
              <a:ea typeface="Calibri"/>
              <a:cs typeface="Calibri"/>
            </a:endParaRPr>
          </a:p>
          <a:p>
            <a:pPr marL="285750" indent="-285750">
              <a:buFont typeface="Arial" panose="020B0604020202020204" pitchFamily="34" charset="0"/>
              <a:buChar char="•"/>
            </a:pPr>
            <a:r>
              <a:rPr lang="en-GB">
                <a:ea typeface="Calibri"/>
                <a:cs typeface="Calibri"/>
              </a:rPr>
              <a:t>Additional investment of surplus cash on fixed term deposit rates have continued with Lloyds Bank as approved by the Director of Finance &amp; Performance. Since the process began at the end of September 2025, a total of £7824 has been generated in interest on the fixed term investments.</a:t>
            </a:r>
          </a:p>
          <a:p>
            <a:pPr marL="285750" indent="-285750">
              <a:buFont typeface="Arial" panose="020B0604020202020204" pitchFamily="34" charset="0"/>
              <a:buChar char="•"/>
            </a:pPr>
            <a:endParaRPr lang="en-GB">
              <a:ea typeface="Calibri"/>
              <a:cs typeface="Calibri"/>
            </a:endParaRPr>
          </a:p>
          <a:p>
            <a:pPr marL="285750" indent="-285750">
              <a:buFont typeface="Arial" panose="020B0604020202020204" pitchFamily="34" charset="0"/>
              <a:buChar char="•"/>
            </a:pPr>
            <a:r>
              <a:rPr lang="en-GB">
                <a:ea typeface="Calibri"/>
                <a:cs typeface="Calibri"/>
              </a:rPr>
              <a:t>The tendering process for the Investment management will take place in accordance with the original contract start date </a:t>
            </a:r>
          </a:p>
          <a:p>
            <a:pPr marL="285750" indent="-285750">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2479118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Appendix 1- THE PLAN – Income Performance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11</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4" name="Picture 3" descr="A group of text boxes&#10;&#10;AI-generated content may be incorrect.">
            <a:extLst>
              <a:ext uri="{FF2B5EF4-FFF2-40B4-BE49-F238E27FC236}">
                <a16:creationId xmlns:a16="http://schemas.microsoft.com/office/drawing/2014/main" id="{56D1B002-AE94-B0CA-5279-078100595BEE}"/>
              </a:ext>
            </a:extLst>
          </p:cNvPr>
          <p:cNvPicPr>
            <a:picLocks noChangeAspect="1"/>
          </p:cNvPicPr>
          <p:nvPr/>
        </p:nvPicPr>
        <p:blipFill>
          <a:blip r:embed="rId3"/>
          <a:stretch>
            <a:fillRect/>
          </a:stretch>
        </p:blipFill>
        <p:spPr>
          <a:xfrm>
            <a:off x="263283" y="2329543"/>
            <a:ext cx="9494149" cy="2172662"/>
          </a:xfrm>
          <a:prstGeom prst="rect">
            <a:avLst/>
          </a:prstGeom>
        </p:spPr>
      </p:pic>
    </p:spTree>
    <p:extLst>
      <p:ext uri="{BB962C8B-B14F-4D97-AF65-F5344CB8AC3E}">
        <p14:creationId xmlns:p14="http://schemas.microsoft.com/office/powerpoint/2010/main" val="1638462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a:ea typeface="Verdana"/>
                  <a:cs typeface="Verdana" panose="020B0604030504040204" pitchFamily="34" charset="0"/>
                </a:rPr>
                <a:t>appendix 2 - THE PLAN – FIXED COSTS OF RUNNING THE CHARITY</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12</a:t>
              </a:r>
            </a:p>
          </p:txBody>
        </p:sp>
      </p:grpSp>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14" name="Picture 13" descr="A screenshot of a computer screen&#10;&#10;AI-generated content may be incorrect.">
            <a:extLst>
              <a:ext uri="{FF2B5EF4-FFF2-40B4-BE49-F238E27FC236}">
                <a16:creationId xmlns:a16="http://schemas.microsoft.com/office/drawing/2014/main" id="{7A3A4944-5F37-7FB2-BC07-97036CB3760A}"/>
              </a:ext>
            </a:extLst>
          </p:cNvPr>
          <p:cNvPicPr>
            <a:picLocks noChangeAspect="1"/>
          </p:cNvPicPr>
          <p:nvPr/>
        </p:nvPicPr>
        <p:blipFill>
          <a:blip r:embed="rId3"/>
          <a:stretch>
            <a:fillRect/>
          </a:stretch>
        </p:blipFill>
        <p:spPr>
          <a:xfrm>
            <a:off x="249500" y="1702520"/>
            <a:ext cx="9438790" cy="3306205"/>
          </a:xfrm>
          <a:prstGeom prst="rect">
            <a:avLst/>
          </a:prstGeom>
        </p:spPr>
      </p:pic>
    </p:spTree>
    <p:extLst>
      <p:ext uri="{BB962C8B-B14F-4D97-AF65-F5344CB8AC3E}">
        <p14:creationId xmlns:p14="http://schemas.microsoft.com/office/powerpoint/2010/main" val="3945722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81D88513-A9E3-0B45-F44E-9B07483F98C1}"/>
              </a:ext>
            </a:extLst>
          </p:cNvPr>
          <p:cNvSpPr/>
          <p:nvPr/>
        </p:nvSpPr>
        <p:spPr>
          <a:xfrm>
            <a:off x="6844604" y="820570"/>
            <a:ext cx="2698595" cy="51652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Rounded Rectangle 53"/>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0"/>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THE PLAN – SUMMARY Movement in fund balance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a:t>
              </a:r>
            </a:p>
          </p:txBody>
        </p:sp>
      </p:grpSp>
      <p:pic>
        <p:nvPicPr>
          <p:cNvPr id="5" name="Picture 4"/>
          <p:cNvPicPr>
            <a:picLocks noChangeAspect="1"/>
          </p:cNvPicPr>
          <p:nvPr/>
        </p:nvPicPr>
        <p:blipFill>
          <a:blip r:embed="rId2"/>
          <a:stretch>
            <a:fillRect/>
          </a:stretch>
        </p:blipFill>
        <p:spPr>
          <a:xfrm>
            <a:off x="0" y="6237312"/>
            <a:ext cx="1733639" cy="571529"/>
          </a:xfrm>
          <a:prstGeom prst="rect">
            <a:avLst/>
          </a:prstGeom>
        </p:spPr>
      </p:pic>
      <p:graphicFrame>
        <p:nvGraphicFramePr>
          <p:cNvPr id="3" name="Table 2">
            <a:extLst>
              <a:ext uri="{FF2B5EF4-FFF2-40B4-BE49-F238E27FC236}">
                <a16:creationId xmlns:a16="http://schemas.microsoft.com/office/drawing/2014/main" id="{01993386-85EA-3E41-C690-FA94AA43164C}"/>
              </a:ext>
            </a:extLst>
          </p:cNvPr>
          <p:cNvGraphicFramePr>
            <a:graphicFrameLocks noGrp="1"/>
          </p:cNvGraphicFramePr>
          <p:nvPr>
            <p:extLst>
              <p:ext uri="{D42A27DB-BD31-4B8C-83A1-F6EECF244321}">
                <p14:modId xmlns:p14="http://schemas.microsoft.com/office/powerpoint/2010/main" val="2849449359"/>
              </p:ext>
            </p:extLst>
          </p:nvPr>
        </p:nvGraphicFramePr>
        <p:xfrm>
          <a:off x="484037" y="930253"/>
          <a:ext cx="6366371" cy="4739640"/>
        </p:xfrm>
        <a:graphic>
          <a:graphicData uri="http://schemas.openxmlformats.org/drawingml/2006/table">
            <a:tbl>
              <a:tblPr firstRow="1" bandRow="1">
                <a:tableStyleId>{5A111915-BE36-4E01-A7E5-04B1672EAD32}</a:tableStyleId>
              </a:tblPr>
              <a:tblGrid>
                <a:gridCol w="2542184">
                  <a:extLst>
                    <a:ext uri="{9D8B030D-6E8A-4147-A177-3AD203B41FA5}">
                      <a16:colId xmlns:a16="http://schemas.microsoft.com/office/drawing/2014/main" val="2976939964"/>
                    </a:ext>
                  </a:extLst>
                </a:gridCol>
                <a:gridCol w="1290447">
                  <a:extLst>
                    <a:ext uri="{9D8B030D-6E8A-4147-A177-3AD203B41FA5}">
                      <a16:colId xmlns:a16="http://schemas.microsoft.com/office/drawing/2014/main" val="3252984945"/>
                    </a:ext>
                  </a:extLst>
                </a:gridCol>
                <a:gridCol w="1255608">
                  <a:extLst>
                    <a:ext uri="{9D8B030D-6E8A-4147-A177-3AD203B41FA5}">
                      <a16:colId xmlns:a16="http://schemas.microsoft.com/office/drawing/2014/main" val="783818674"/>
                    </a:ext>
                  </a:extLst>
                </a:gridCol>
                <a:gridCol w="1278132">
                  <a:extLst>
                    <a:ext uri="{9D8B030D-6E8A-4147-A177-3AD203B41FA5}">
                      <a16:colId xmlns:a16="http://schemas.microsoft.com/office/drawing/2014/main" val="4030311336"/>
                    </a:ext>
                  </a:extLst>
                </a:gridCol>
              </a:tblGrid>
              <a:tr h="513744">
                <a:tc>
                  <a:txBody>
                    <a:bodyPr/>
                    <a:lstStyle/>
                    <a:p>
                      <a:r>
                        <a:rPr lang="en-GB" sz="1900"/>
                        <a:t>£</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Plan</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Actual</a:t>
                      </a:r>
                    </a:p>
                  </a:txBody>
                  <a:tcPr>
                    <a:lnB w="12700" cap="flat" cmpd="sng" algn="ctr">
                      <a:solidFill>
                        <a:schemeClr val="tx1"/>
                      </a:solidFill>
                      <a:prstDash val="solid"/>
                      <a:round/>
                      <a:headEnd type="none" w="med" len="med"/>
                      <a:tailEnd type="none" w="med" len="med"/>
                    </a:lnB>
                  </a:tcPr>
                </a:tc>
                <a:tc>
                  <a:txBody>
                    <a:bodyPr/>
                    <a:lstStyle/>
                    <a:p>
                      <a:pPr algn="ctr"/>
                      <a:r>
                        <a:rPr lang="en-GB" sz="1900"/>
                        <a:t>Year 2 YTD Variance</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05931"/>
                  </a:ext>
                </a:extLst>
              </a:tr>
              <a:tr h="291900">
                <a:tc>
                  <a:txBody>
                    <a:bodyPr/>
                    <a:lstStyle/>
                    <a:p>
                      <a:r>
                        <a:rPr lang="en-GB" sz="1900"/>
                        <a:t>Income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ctr" latinLnBrk="0" hangingPunct="1">
                        <a:buNone/>
                      </a:pPr>
                      <a:r>
                        <a:rPr lang="en-GB" sz="1900" b="0" i="0" u="none" strike="noStrike" kern="1200">
                          <a:solidFill>
                            <a:srgbClr val="000000"/>
                          </a:solidFill>
                          <a:effectLst/>
                          <a:latin typeface="Calibri" panose="020F0502020204030204" pitchFamily="34" charset="0"/>
                          <a:ea typeface="+mn-ea"/>
                          <a:cs typeface="+mn-cs"/>
                        </a:rPr>
                        <a:t>629,167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ctr" latinLnBrk="0" hangingPunct="1">
                        <a:buNone/>
                      </a:pPr>
                      <a:r>
                        <a:rPr lang="en-GB" sz="1900" b="0" i="0" u="none" strike="noStrike" kern="1200">
                          <a:solidFill>
                            <a:srgbClr val="000000"/>
                          </a:solidFill>
                          <a:effectLst/>
                          <a:latin typeface="Calibri" panose="020F0502020204030204" pitchFamily="34" charset="0"/>
                          <a:ea typeface="+mn-ea"/>
                          <a:cs typeface="+mn-cs"/>
                        </a:rPr>
                        <a:t>1,518,935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ctr" latinLnBrk="0" hangingPunct="1">
                        <a:buNone/>
                      </a:pPr>
                      <a:r>
                        <a:rPr lang="en-GB" sz="1900" b="0" i="0" u="none" strike="noStrike" kern="1200">
                          <a:solidFill>
                            <a:srgbClr val="000000"/>
                          </a:solidFill>
                          <a:effectLst/>
                          <a:latin typeface="Calibri" panose="020F0502020204030204" pitchFamily="34" charset="0"/>
                          <a:ea typeface="+mn-ea"/>
                          <a:cs typeface="+mn-cs"/>
                        </a:rPr>
                        <a:t>889,768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7879620"/>
                  </a:ext>
                </a:extLst>
              </a:tr>
              <a:tr h="627255">
                <a:tc>
                  <a:txBody>
                    <a:bodyPr/>
                    <a:lstStyle/>
                    <a:p>
                      <a:r>
                        <a:rPr lang="en-GB" sz="1900"/>
                        <a:t>Fixed Costs of Running the Charity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(317,895)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(203,095)​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114,800​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995658"/>
                  </a:ext>
                </a:extLst>
              </a:tr>
              <a:tr h="813569">
                <a:tc>
                  <a:txBody>
                    <a:bodyPr/>
                    <a:lstStyle/>
                    <a:p>
                      <a:r>
                        <a:rPr lang="en-GB" sz="1900" b="1"/>
                        <a:t>Contribution to Expenditure on Charitable Causes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1" i="0" u="none" strike="noStrike">
                          <a:solidFill>
                            <a:srgbClr val="000000"/>
                          </a:solidFill>
                          <a:effectLst/>
                          <a:latin typeface="Calibri" panose="020F0502020204030204" pitchFamily="34" charset="0"/>
                        </a:rPr>
                        <a:t>311,272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1" i="0" u="none" strike="noStrike">
                          <a:solidFill>
                            <a:srgbClr val="000000"/>
                          </a:solidFill>
                          <a:effectLst/>
                          <a:latin typeface="Calibri" panose="020F0502020204030204" pitchFamily="34" charset="0"/>
                        </a:rPr>
                        <a:t>1,322,940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1" i="0" u="none" strike="noStrike">
                          <a:solidFill>
                            <a:srgbClr val="000000"/>
                          </a:solidFill>
                          <a:effectLst/>
                          <a:latin typeface="Calibri" panose="020F0502020204030204" pitchFamily="34" charset="0"/>
                        </a:rPr>
                        <a:t>1,011,668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868259"/>
                  </a:ext>
                </a:extLst>
              </a:tr>
              <a:tr h="0">
                <a:tc>
                  <a:txBody>
                    <a:bodyPr/>
                    <a:lstStyle/>
                    <a:p>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800" b="0" i="0" u="none" strike="noStrike">
                          <a:solidFill>
                            <a:srgbClr val="000000"/>
                          </a:solidFill>
                          <a:effectLst/>
                          <a:latin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800" b="0" i="0" u="none" strike="noStrike">
                          <a:solidFill>
                            <a:srgbClr val="000000"/>
                          </a:solidFill>
                          <a:effectLst/>
                          <a:latin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800" b="0" i="0" u="none" strike="noStrike">
                          <a:solidFill>
                            <a:srgbClr val="000000"/>
                          </a:solidFill>
                          <a:effectLst/>
                          <a:latin typeface="Calibri" panose="020F0502020204030204" pitchFamily="3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4933904"/>
                  </a:ext>
                </a:extLst>
              </a:tr>
              <a:tr h="813569">
                <a:tc>
                  <a:txBody>
                    <a:bodyPr/>
                    <a:lstStyle/>
                    <a:p>
                      <a:r>
                        <a:rPr lang="en-GB" sz="1900" b="0"/>
                        <a:t>Expenditure on Charitable Causes (funds &amp; Small grants)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667,855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625,740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0" i="0" u="none" strike="noStrike">
                          <a:solidFill>
                            <a:srgbClr val="000000"/>
                          </a:solidFill>
                          <a:effectLst/>
                          <a:latin typeface="Calibri" panose="020F0502020204030204" pitchFamily="34" charset="0"/>
                        </a:rPr>
                        <a:t>(42,115)​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7421316"/>
                  </a:ext>
                </a:extLst>
              </a:tr>
              <a:tr h="0">
                <a:tc>
                  <a:txBody>
                    <a:bodyPr/>
                    <a:lstStyle/>
                    <a:p>
                      <a:endParaRPr lang="en-GB" sz="800" b="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fontAlgn="ctr">
                        <a:buNone/>
                      </a:pPr>
                      <a:r>
                        <a:rPr lang="en-GB" sz="800" b="0" i="0" u="none" strike="noStrike">
                          <a:solidFill>
                            <a:srgbClr val="000000"/>
                          </a:solidFill>
                          <a:effectLst/>
                          <a:latin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fontAlgn="ctr">
                        <a:buNone/>
                      </a:pPr>
                      <a:r>
                        <a:rPr lang="en-GB" sz="800" b="0" i="0" u="none" strike="noStrike">
                          <a:solidFill>
                            <a:srgbClr val="000000"/>
                          </a:solidFill>
                          <a:effectLst/>
                          <a:latin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r" fontAlgn="ctr">
                        <a:buNone/>
                      </a:pPr>
                      <a:r>
                        <a:rPr lang="en-GB" sz="800" b="0" i="0" u="none" strike="noStrike">
                          <a:solidFill>
                            <a:srgbClr val="000000"/>
                          </a:solidFill>
                          <a:effectLst/>
                          <a:latin typeface="Calibri" panose="020F0502020204030204" pitchFamily="34"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4196254034"/>
                  </a:ext>
                </a:extLst>
              </a:tr>
              <a:tr h="571361">
                <a:tc>
                  <a:txBody>
                    <a:bodyPr/>
                    <a:lstStyle/>
                    <a:p>
                      <a:r>
                        <a:rPr lang="en-GB" sz="1900" b="1"/>
                        <a:t>Movement in Fund Balance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1" i="0" u="none" strike="noStrike">
                          <a:solidFill>
                            <a:srgbClr val="000000"/>
                          </a:solidFill>
                          <a:effectLst/>
                          <a:latin typeface="Calibri" panose="020F0502020204030204" pitchFamily="34" charset="0"/>
                        </a:rPr>
                        <a:t>(356,583)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buNone/>
                      </a:pPr>
                      <a:r>
                        <a:rPr lang="en-GB" sz="1900" b="1" i="0" u="none" strike="noStrike">
                          <a:solidFill>
                            <a:srgbClr val="000000"/>
                          </a:solidFill>
                          <a:effectLst/>
                          <a:latin typeface="Calibri" panose="020F0502020204030204" pitchFamily="34" charset="0"/>
                        </a:rPr>
                        <a:t>697,201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GB" sz="1900" b="1" i="0" u="none" strike="noStrike">
                          <a:solidFill>
                            <a:srgbClr val="000000"/>
                          </a:solidFill>
                          <a:effectLst/>
                          <a:latin typeface="Calibri" panose="020F0502020204030204" pitchFamily="34" charset="0"/>
                        </a:rPr>
                        <a:t>1,053,784 </a:t>
                      </a:r>
                      <a:endParaRPr lang="en-GB"/>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0013203"/>
                  </a:ext>
                </a:extLst>
              </a:tr>
            </a:tbl>
          </a:graphicData>
        </a:graphic>
      </p:graphicFrame>
      <p:sp>
        <p:nvSpPr>
          <p:cNvPr id="4" name="TextBox 3">
            <a:extLst>
              <a:ext uri="{FF2B5EF4-FFF2-40B4-BE49-F238E27FC236}">
                <a16:creationId xmlns:a16="http://schemas.microsoft.com/office/drawing/2014/main" id="{CC917DF3-CC64-BEE6-A0D3-F299FB5899AA}"/>
              </a:ext>
            </a:extLst>
          </p:cNvPr>
          <p:cNvSpPr txBox="1"/>
          <p:nvPr/>
        </p:nvSpPr>
        <p:spPr>
          <a:xfrm>
            <a:off x="6958549" y="933611"/>
            <a:ext cx="2553629" cy="5586145"/>
          </a:xfrm>
          <a:prstGeom prst="rect">
            <a:avLst/>
          </a:prstGeom>
          <a:noFill/>
        </p:spPr>
        <p:txBody>
          <a:bodyPr wrap="square" lIns="91440" tIns="45720" rIns="91440" bIns="45720" rtlCol="0" anchor="t">
            <a:spAutoFit/>
          </a:bodyPr>
          <a:lstStyle/>
          <a:p>
            <a:r>
              <a:rPr lang="en-GB" sz="1700"/>
              <a:t>The plan is phased in equal 1/12ths. YTD incorporates income and expenditure from 1st April to 30th January 2026 – i.e. 10 months.</a:t>
            </a:r>
          </a:p>
          <a:p>
            <a:endParaRPr lang="en-GB" sz="1700"/>
          </a:p>
          <a:p>
            <a:r>
              <a:rPr lang="en-GB" sz="1700"/>
              <a:t>Plan expenditure is based on total fund expenditure in 2023-24, less fixed costs of running the charity.</a:t>
            </a:r>
            <a:endParaRPr lang="en-GB" sz="1700">
              <a:ea typeface="Calibri"/>
              <a:cs typeface="Calibri"/>
            </a:endParaRPr>
          </a:p>
          <a:p>
            <a:endParaRPr lang="en-GB" sz="1700"/>
          </a:p>
          <a:p>
            <a:r>
              <a:rPr lang="en-GB" sz="1700"/>
              <a:t>CFC agreed not to release any funds from the Swansea Bay General Fund to support small grants in the community for 2024-25 – this has now been agreed for 25-26 and paid.</a:t>
            </a:r>
            <a:endParaRPr lang="en-GB" sz="1700">
              <a:highlight>
                <a:srgbClr val="FFFF00"/>
              </a:highlight>
            </a:endParaRPr>
          </a:p>
          <a:p>
            <a:endParaRPr lang="en-GB" sz="1700"/>
          </a:p>
          <a:p>
            <a:endParaRPr lang="en-GB" sz="1700"/>
          </a:p>
        </p:txBody>
      </p:sp>
    </p:spTree>
    <p:extLst>
      <p:ext uri="{BB962C8B-B14F-4D97-AF65-F5344CB8AC3E}">
        <p14:creationId xmlns:p14="http://schemas.microsoft.com/office/powerpoint/2010/main" val="2252691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p:cNvGrpSpPr/>
          <p:nvPr/>
        </p:nvGrpSpPr>
        <p:grpSpPr>
          <a:xfrm>
            <a:off x="0" y="1"/>
            <a:ext cx="9906000" cy="404663"/>
            <a:chOff x="0" y="1"/>
            <a:chExt cx="9906000" cy="404663"/>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FINANCIAL PLAN Narrative</a:t>
              </a:r>
            </a:p>
          </p:txBody>
        </p:sp>
        <p:sp>
          <p:nvSpPr>
            <p:cNvPr id="7"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2</a:t>
              </a:r>
            </a:p>
          </p:txBody>
        </p:sp>
      </p:grpSp>
      <p:pic>
        <p:nvPicPr>
          <p:cNvPr id="5" name="Picture 4"/>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E292ECCD-9A5E-AFCB-FBBF-6895BF4AD17B}"/>
              </a:ext>
            </a:extLst>
          </p:cNvPr>
          <p:cNvSpPr txBox="1"/>
          <p:nvPr/>
        </p:nvSpPr>
        <p:spPr>
          <a:xfrm>
            <a:off x="704528" y="1196752"/>
            <a:ext cx="8647362" cy="313932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The Plan translates and costs the 5-year Strategic Plan for the Charity, Developed by the Charity Team, and approved by the Charitable Funds Committee (CFC).</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Plan start date was agreed by the CFC to be the financial year 2024-25, therefore we are now in Year 2 of the Plan.</a:t>
            </a:r>
            <a:endParaRPr lang="en-GB">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Plan is all-encompassing, covering income, fixed costs of running the charity, individual fund expenditure and the reserves position.</a:t>
            </a:r>
            <a:endParaRPr lang="en-GB">
              <a:ea typeface="Calibri"/>
              <a:cs typeface="Calibri"/>
            </a:endParaRPr>
          </a:p>
          <a:p>
            <a:endParaRPr lang="en-GB"/>
          </a:p>
          <a:p>
            <a:pPr marL="285750" indent="-285750">
              <a:buFont typeface="Arial" panose="020B0604020202020204" pitchFamily="34" charset="0"/>
              <a:buChar char="•"/>
            </a:pPr>
            <a:r>
              <a:rPr lang="en-GB"/>
              <a:t>Year 1 performance to plan has been shared previously with the CFC – this report will focus on Year 2 of the plan.</a:t>
            </a:r>
            <a:endParaRPr lang="en-GB">
              <a:ea typeface="Calibri"/>
              <a:cs typeface="Calibri"/>
            </a:endParaRPr>
          </a:p>
        </p:txBody>
      </p:sp>
    </p:spTree>
    <p:extLst>
      <p:ext uri="{BB962C8B-B14F-4D97-AF65-F5344CB8AC3E}">
        <p14:creationId xmlns:p14="http://schemas.microsoft.com/office/powerpoint/2010/main" val="1226546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4D59C-8529-97E4-77DE-5192E9BA52F0}"/>
            </a:ext>
          </a:extLst>
        </p:cNvPr>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18478EB5-9D44-0B80-A2B1-C3D9D04DD2B8}"/>
              </a:ext>
            </a:extLst>
          </p:cNvPr>
          <p:cNvSpPr/>
          <p:nvPr/>
        </p:nvSpPr>
        <p:spPr>
          <a:xfrm>
            <a:off x="5259101" y="880945"/>
            <a:ext cx="4372579" cy="4505969"/>
          </a:xfrm>
          <a:prstGeom prst="roundRect">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54" name="Rounded Rectangle 53">
            <a:extLst>
              <a:ext uri="{FF2B5EF4-FFF2-40B4-BE49-F238E27FC236}">
                <a16:creationId xmlns:a16="http://schemas.microsoft.com/office/drawing/2014/main" id="{3F348D15-BCC7-C30D-539C-A67F6332BCEA}"/>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8470E849-0079-E1DE-24F1-0DF5490EAC71}"/>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170669D-4354-23E1-500B-A1C6DB20625F}"/>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BALANCES BY SERVICE GROUP</a:t>
              </a:r>
            </a:p>
          </p:txBody>
        </p:sp>
        <p:sp>
          <p:nvSpPr>
            <p:cNvPr id="12" name="TextBox 22">
              <a:extLst>
                <a:ext uri="{FF2B5EF4-FFF2-40B4-BE49-F238E27FC236}">
                  <a16:creationId xmlns:a16="http://schemas.microsoft.com/office/drawing/2014/main" id="{C529F6A8-4B41-1272-FABC-6A9C696C5EF1}"/>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3</a:t>
              </a:r>
            </a:p>
          </p:txBody>
        </p:sp>
      </p:grpSp>
      <p:pic>
        <p:nvPicPr>
          <p:cNvPr id="5" name="Picture 4">
            <a:extLst>
              <a:ext uri="{FF2B5EF4-FFF2-40B4-BE49-F238E27FC236}">
                <a16:creationId xmlns:a16="http://schemas.microsoft.com/office/drawing/2014/main" id="{874DC1A6-6E33-899E-7B05-33E58CE2260E}"/>
              </a:ext>
            </a:extLst>
          </p:cNvPr>
          <p:cNvPicPr>
            <a:picLocks noChangeAspect="1"/>
          </p:cNvPicPr>
          <p:nvPr/>
        </p:nvPicPr>
        <p:blipFill>
          <a:blip r:embed="rId2"/>
          <a:stretch>
            <a:fillRect/>
          </a:stretch>
        </p:blipFill>
        <p:spPr>
          <a:xfrm>
            <a:off x="152178" y="6154223"/>
            <a:ext cx="1733639" cy="571529"/>
          </a:xfrm>
          <a:prstGeom prst="rect">
            <a:avLst/>
          </a:prstGeom>
        </p:spPr>
      </p:pic>
      <p:graphicFrame>
        <p:nvGraphicFramePr>
          <p:cNvPr id="15" name="Chart 14"/>
          <p:cNvGraphicFramePr>
            <a:graphicFrameLocks/>
          </p:cNvGraphicFramePr>
          <p:nvPr>
            <p:extLst>
              <p:ext uri="{D42A27DB-BD31-4B8C-83A1-F6EECF244321}">
                <p14:modId xmlns:p14="http://schemas.microsoft.com/office/powerpoint/2010/main" val="201862563"/>
              </p:ext>
            </p:extLst>
          </p:nvPr>
        </p:nvGraphicFramePr>
        <p:xfrm>
          <a:off x="274320" y="701040"/>
          <a:ext cx="5273040" cy="519176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547360" y="1085633"/>
            <a:ext cx="3962400" cy="646331"/>
          </a:xfrm>
          <a:prstGeom prst="rect">
            <a:avLst/>
          </a:prstGeom>
          <a:noFill/>
        </p:spPr>
        <p:txBody>
          <a:bodyPr wrap="square" rtlCol="0">
            <a:spAutoFit/>
          </a:bodyPr>
          <a:lstStyle/>
          <a:p>
            <a:r>
              <a:rPr lang="en-GB" b="1"/>
              <a:t>Top 5 Funds (excluding Core Costs Fund)</a:t>
            </a:r>
          </a:p>
          <a:p>
            <a:endParaRPr lang="en-GB"/>
          </a:p>
        </p:txBody>
      </p:sp>
      <p:sp>
        <p:nvSpPr>
          <p:cNvPr id="4" name="TextBox 3"/>
          <p:cNvSpPr txBox="1"/>
          <p:nvPr/>
        </p:nvSpPr>
        <p:spPr>
          <a:xfrm>
            <a:off x="5672580" y="1707677"/>
            <a:ext cx="3745739" cy="3754874"/>
          </a:xfrm>
          <a:prstGeom prst="rect">
            <a:avLst/>
          </a:prstGeom>
          <a:noFill/>
        </p:spPr>
        <p:txBody>
          <a:bodyPr wrap="square" lIns="91440" tIns="45720" rIns="91440" bIns="45720" rtlCol="0" anchor="t">
            <a:spAutoFit/>
          </a:bodyPr>
          <a:lstStyle/>
          <a:p>
            <a:r>
              <a:rPr lang="en-GB" sz="1700"/>
              <a:t>Y646 – Morriston General Patients &amp; Staff - £373,187</a:t>
            </a:r>
          </a:p>
          <a:p>
            <a:endParaRPr lang="en-GB" sz="1700"/>
          </a:p>
          <a:p>
            <a:r>
              <a:rPr lang="en-GB" sz="1700"/>
              <a:t>YN04 – MN Stroke - £335,083</a:t>
            </a:r>
            <a:endParaRPr lang="en-GB" sz="1700">
              <a:ea typeface="Calibri"/>
              <a:cs typeface="Calibri"/>
            </a:endParaRPr>
          </a:p>
          <a:p>
            <a:endParaRPr lang="en-GB" sz="1700"/>
          </a:p>
          <a:p>
            <a:r>
              <a:rPr lang="en-GB" sz="1700"/>
              <a:t>YB34 – South West Wales Cancer Centre - £247,111</a:t>
            </a:r>
            <a:endParaRPr lang="en-GB" sz="1700">
              <a:ea typeface="Calibri"/>
              <a:cs typeface="Calibri"/>
            </a:endParaRPr>
          </a:p>
          <a:p>
            <a:endParaRPr lang="en-GB" sz="1700"/>
          </a:p>
          <a:p>
            <a:r>
              <a:rPr lang="en-GB" sz="1700"/>
              <a:t>YF33 – West Parkinson’s Disease - £133,328</a:t>
            </a:r>
            <a:endParaRPr lang="en-GB" sz="1700">
              <a:ea typeface="Calibri"/>
              <a:cs typeface="Calibri"/>
            </a:endParaRPr>
          </a:p>
          <a:p>
            <a:endParaRPr lang="en-GB" sz="1700"/>
          </a:p>
          <a:p>
            <a:r>
              <a:rPr lang="en-GB" sz="1700"/>
              <a:t>YF31 – West Neurology - £124,671</a:t>
            </a:r>
            <a:endParaRPr lang="en-GB" sz="1700">
              <a:ea typeface="Calibri"/>
              <a:cs typeface="Calibri"/>
            </a:endParaRPr>
          </a:p>
          <a:p>
            <a:endParaRPr lang="en-GB" sz="1700"/>
          </a:p>
          <a:p>
            <a:endParaRPr lang="en-GB" sz="1700"/>
          </a:p>
        </p:txBody>
      </p:sp>
      <p:sp>
        <p:nvSpPr>
          <p:cNvPr id="13" name="Rectangle: Rounded Corners 12">
            <a:extLst>
              <a:ext uri="{FF2B5EF4-FFF2-40B4-BE49-F238E27FC236}">
                <a16:creationId xmlns:a16="http://schemas.microsoft.com/office/drawing/2014/main" id="{A3F875A5-4506-FB33-B649-D1FC5F965779}"/>
              </a:ext>
            </a:extLst>
          </p:cNvPr>
          <p:cNvSpPr/>
          <p:nvPr/>
        </p:nvSpPr>
        <p:spPr>
          <a:xfrm>
            <a:off x="595660" y="705684"/>
            <a:ext cx="4357339" cy="5237489"/>
          </a:xfrm>
          <a:prstGeom prst="roundRect">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3501643607"/>
              </p:ext>
            </p:extLst>
          </p:nvPr>
        </p:nvGraphicFramePr>
        <p:xfrm>
          <a:off x="595660" y="1151726"/>
          <a:ext cx="4178300" cy="41113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2547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48CF3-462D-E352-F0A5-CDC26355A56F}"/>
            </a:ext>
          </a:extLst>
        </p:cNvPr>
        <p:cNvGrpSpPr/>
        <p:nvPr/>
      </p:nvGrpSpPr>
      <p:grpSpPr>
        <a:xfrm>
          <a:off x="0" y="0"/>
          <a:ext cx="0" cy="0"/>
          <a:chOff x="0" y="0"/>
          <a:chExt cx="0" cy="0"/>
        </a:xfrm>
      </p:grpSpPr>
      <p:sp>
        <p:nvSpPr>
          <p:cNvPr id="14" name="Rounded Rectangle 13">
            <a:extLst>
              <a:ext uri="{FF2B5EF4-FFF2-40B4-BE49-F238E27FC236}">
                <a16:creationId xmlns:a16="http://schemas.microsoft.com/office/drawing/2014/main" id="{EBB49E6D-657B-9C45-38DA-5A9804988552}"/>
              </a:ext>
            </a:extLst>
          </p:cNvPr>
          <p:cNvSpPr/>
          <p:nvPr/>
        </p:nvSpPr>
        <p:spPr>
          <a:xfrm>
            <a:off x="554110" y="708294"/>
            <a:ext cx="8856984"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a:extLst>
              <a:ext uri="{FF2B5EF4-FFF2-40B4-BE49-F238E27FC236}">
                <a16:creationId xmlns:a16="http://schemas.microsoft.com/office/drawing/2014/main" id="{BA3ED559-AE8B-1D28-B89B-220B7BDF9825}"/>
              </a:ext>
            </a:extLst>
          </p:cNvPr>
          <p:cNvGrpSpPr/>
          <p:nvPr/>
        </p:nvGrpSpPr>
        <p:grpSpPr>
          <a:xfrm>
            <a:off x="0" y="1"/>
            <a:ext cx="9906000" cy="404663"/>
            <a:chOff x="0" y="1"/>
            <a:chExt cx="9906000" cy="404663"/>
          </a:xfrm>
        </p:grpSpPr>
        <p:sp>
          <p:nvSpPr>
            <p:cNvPr id="4" name="Subtitle 2">
              <a:extLst>
                <a:ext uri="{FF2B5EF4-FFF2-40B4-BE49-F238E27FC236}">
                  <a16:creationId xmlns:a16="http://schemas.microsoft.com/office/drawing/2014/main" id="{15A11F16-AA45-B2CD-B666-2F5D23C69B51}"/>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Administration/overhead charge</a:t>
              </a:r>
            </a:p>
          </p:txBody>
        </p:sp>
        <p:sp>
          <p:nvSpPr>
            <p:cNvPr id="7" name="TextBox 22">
              <a:extLst>
                <a:ext uri="{FF2B5EF4-FFF2-40B4-BE49-F238E27FC236}">
                  <a16:creationId xmlns:a16="http://schemas.microsoft.com/office/drawing/2014/main" id="{120B1EC5-36E2-710B-1429-7BFC7A45993E}"/>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4</a:t>
              </a:r>
            </a:p>
          </p:txBody>
        </p:sp>
      </p:grpSp>
      <p:pic>
        <p:nvPicPr>
          <p:cNvPr id="5" name="Picture 4">
            <a:extLst>
              <a:ext uri="{FF2B5EF4-FFF2-40B4-BE49-F238E27FC236}">
                <a16:creationId xmlns:a16="http://schemas.microsoft.com/office/drawing/2014/main" id="{92D6F520-3C2E-8445-1A38-690D5D866679}"/>
              </a:ext>
            </a:extLst>
          </p:cNvPr>
          <p:cNvPicPr>
            <a:picLocks noChangeAspect="1"/>
          </p:cNvPicPr>
          <p:nvPr/>
        </p:nvPicPr>
        <p:blipFill>
          <a:blip r:embed="rId2"/>
          <a:stretch>
            <a:fillRect/>
          </a:stretch>
        </p:blipFill>
        <p:spPr>
          <a:xfrm>
            <a:off x="56456" y="6284424"/>
            <a:ext cx="1733639" cy="571529"/>
          </a:xfrm>
          <a:prstGeom prst="rect">
            <a:avLst/>
          </a:prstGeom>
        </p:spPr>
      </p:pic>
      <p:sp>
        <p:nvSpPr>
          <p:cNvPr id="8" name="TextBox 7">
            <a:extLst>
              <a:ext uri="{FF2B5EF4-FFF2-40B4-BE49-F238E27FC236}">
                <a16:creationId xmlns:a16="http://schemas.microsoft.com/office/drawing/2014/main" id="{A083E5C5-85BB-AF5B-C8C7-01D67D60729E}"/>
              </a:ext>
            </a:extLst>
          </p:cNvPr>
          <p:cNvSpPr txBox="1"/>
          <p:nvPr/>
        </p:nvSpPr>
        <p:spPr>
          <a:xfrm>
            <a:off x="629319" y="1018331"/>
            <a:ext cx="8647362" cy="535531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a:t>As agreed by the CFC, an administration/overhead charge of 10% is to be levied across funds.</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There have been 3 funds excluded – the MR Morgan fund, core costs fund and the Swansea Bay General Fund.</a:t>
            </a:r>
            <a:endParaRPr lang="en-GB">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basis of the charge was calculated as the closing balance on each fund as at 31</a:t>
            </a:r>
            <a:r>
              <a:rPr lang="en-GB" baseline="30000"/>
              <a:t>st</a:t>
            </a:r>
            <a:r>
              <a:rPr lang="en-GB"/>
              <a:t> March 2025 but the charge has not yet been enacted.</a:t>
            </a:r>
            <a:endParaRPr lang="en-GB">
              <a:ea typeface="Calibri"/>
              <a:cs typeface="Calibri"/>
            </a:endParaRPr>
          </a:p>
          <a:p>
            <a:endParaRPr lang="en-GB"/>
          </a:p>
          <a:p>
            <a:pPr marL="285750" indent="-285750">
              <a:buFont typeface="Arial" panose="020B0604020202020204" pitchFamily="34" charset="0"/>
              <a:buChar char="•"/>
            </a:pPr>
            <a:r>
              <a:rPr lang="en-GB"/>
              <a:t>All fund managers will be sent a letter in advance of the charges being applied from the Director of Finance on behalf of the CFC. Given the change in Director of Finance it is now proposed to enact this charge in 2026-27.</a:t>
            </a:r>
            <a:endParaRPr lang="en-GB">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The Swansea Bay General Fund will receive a benefit of approximately £420k as a result.</a:t>
            </a:r>
            <a:endParaRPr lang="en-GB">
              <a:ea typeface="Calibri"/>
              <a:cs typeface="Calibri"/>
            </a:endParaRP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It is proposed to administer the charge on an annual basis using the closing balance at the end of the financial year to be enacted in the first month of the following financial year. This will benefit departments across the Health Board. </a:t>
            </a:r>
            <a:endParaRPr lang="en-GB">
              <a:ea typeface="Calibri"/>
              <a:cs typeface="Calibri"/>
            </a:endParaRPr>
          </a:p>
          <a:p>
            <a:pPr marL="285750" indent="-285750">
              <a:buFont typeface="Arial" panose="020B0604020202020204" pitchFamily="34" charset="0"/>
              <a:buChar char="•"/>
            </a:pPr>
            <a:endParaRPr lang="en-GB">
              <a:ea typeface="Calibri"/>
              <a:cs typeface="Calibri"/>
            </a:endParaRPr>
          </a:p>
        </p:txBody>
      </p:sp>
    </p:spTree>
    <p:extLst>
      <p:ext uri="{BB962C8B-B14F-4D97-AF65-F5344CB8AC3E}">
        <p14:creationId xmlns:p14="http://schemas.microsoft.com/office/powerpoint/2010/main" val="162789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C88B9-EAE8-50C8-9C6E-CC7806A91190}"/>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705A0B67-9B72-FD15-DFD0-F9221041186F}"/>
              </a:ext>
            </a:extLst>
          </p:cNvPr>
          <p:cNvSpPr/>
          <p:nvPr/>
        </p:nvSpPr>
        <p:spPr>
          <a:xfrm>
            <a:off x="152178" y="620688"/>
            <a:ext cx="9645841" cy="553067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92DA3F65-4CEF-174E-0EAE-C046A503DF9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9AB83110-AC1E-C6EF-7376-95EA7AF1D4D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DORMANT FUNDS</a:t>
              </a:r>
            </a:p>
          </p:txBody>
        </p:sp>
        <p:sp>
          <p:nvSpPr>
            <p:cNvPr id="12" name="TextBox 22">
              <a:extLst>
                <a:ext uri="{FF2B5EF4-FFF2-40B4-BE49-F238E27FC236}">
                  <a16:creationId xmlns:a16="http://schemas.microsoft.com/office/drawing/2014/main" id="{4C3CF297-4EF3-01C9-5CB8-752D24B13E57}"/>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5</a:t>
              </a:r>
            </a:p>
          </p:txBody>
        </p:sp>
      </p:grpSp>
      <p:pic>
        <p:nvPicPr>
          <p:cNvPr id="5" name="Picture 4">
            <a:extLst>
              <a:ext uri="{FF2B5EF4-FFF2-40B4-BE49-F238E27FC236}">
                <a16:creationId xmlns:a16="http://schemas.microsoft.com/office/drawing/2014/main" id="{C61C4609-E368-52EE-B698-9D74F367FD2A}"/>
              </a:ext>
            </a:extLst>
          </p:cNvPr>
          <p:cNvPicPr>
            <a:picLocks noChangeAspect="1"/>
          </p:cNvPicPr>
          <p:nvPr/>
        </p:nvPicPr>
        <p:blipFill>
          <a:blip r:embed="rId2"/>
          <a:stretch>
            <a:fillRect/>
          </a:stretch>
        </p:blipFill>
        <p:spPr>
          <a:xfrm>
            <a:off x="152178" y="6154223"/>
            <a:ext cx="1733639" cy="571529"/>
          </a:xfrm>
          <a:prstGeom prst="rect">
            <a:avLst/>
          </a:prstGeom>
        </p:spPr>
      </p:pic>
      <p:sp>
        <p:nvSpPr>
          <p:cNvPr id="7" name="TextBox 6">
            <a:extLst>
              <a:ext uri="{FF2B5EF4-FFF2-40B4-BE49-F238E27FC236}">
                <a16:creationId xmlns:a16="http://schemas.microsoft.com/office/drawing/2014/main" id="{D636A375-669C-FECD-7124-D81553112995}"/>
              </a:ext>
            </a:extLst>
          </p:cNvPr>
          <p:cNvSpPr txBox="1"/>
          <p:nvPr/>
        </p:nvSpPr>
        <p:spPr>
          <a:xfrm>
            <a:off x="2901238" y="886654"/>
            <a:ext cx="3374100" cy="369332"/>
          </a:xfrm>
          <a:prstGeom prst="rect">
            <a:avLst/>
          </a:prstGeom>
          <a:noFill/>
        </p:spPr>
        <p:txBody>
          <a:bodyPr wrap="square" rtlCol="0">
            <a:spAutoFit/>
          </a:bodyPr>
          <a:lstStyle/>
          <a:p>
            <a:r>
              <a:rPr lang="en-GB" b="1">
                <a:solidFill>
                  <a:prstClr val="black">
                    <a:lumMod val="65000"/>
                    <a:lumOff val="35000"/>
                  </a:prstClr>
                </a:solidFill>
              </a:rPr>
              <a:t>Dormant funds by Service Group</a:t>
            </a:r>
            <a:endParaRPr lang="en-GB" b="1">
              <a:solidFill>
                <a:srgbClr val="FF0000"/>
              </a:solidFill>
            </a:endParaRPr>
          </a:p>
        </p:txBody>
      </p:sp>
      <p:sp>
        <p:nvSpPr>
          <p:cNvPr id="6" name="TextBox 5">
            <a:extLst>
              <a:ext uri="{FF2B5EF4-FFF2-40B4-BE49-F238E27FC236}">
                <a16:creationId xmlns:a16="http://schemas.microsoft.com/office/drawing/2014/main" id="{4AFBE2E0-08CD-6C32-37A1-13FDA9B67C5C}"/>
              </a:ext>
            </a:extLst>
          </p:cNvPr>
          <p:cNvSpPr txBox="1"/>
          <p:nvPr/>
        </p:nvSpPr>
        <p:spPr>
          <a:xfrm>
            <a:off x="559937" y="5755043"/>
            <a:ext cx="6419983" cy="369332"/>
          </a:xfrm>
          <a:prstGeom prst="rect">
            <a:avLst/>
          </a:prstGeom>
          <a:noFill/>
        </p:spPr>
        <p:txBody>
          <a:bodyPr wrap="square" rtlCol="0">
            <a:spAutoFit/>
          </a:bodyPr>
          <a:lstStyle/>
          <a:p>
            <a:r>
              <a:rPr lang="en-GB"/>
              <a:t>Each quarter’s figures are based on a rolling 12 months</a:t>
            </a:r>
          </a:p>
        </p:txBody>
      </p:sp>
      <p:graphicFrame>
        <p:nvGraphicFramePr>
          <p:cNvPr id="2" name="Table 1">
            <a:extLst>
              <a:ext uri="{FF2B5EF4-FFF2-40B4-BE49-F238E27FC236}">
                <a16:creationId xmlns:a16="http://schemas.microsoft.com/office/drawing/2014/main" id="{9ADE4724-65BC-1CFA-6B03-E6B8959683A0}"/>
              </a:ext>
            </a:extLst>
          </p:cNvPr>
          <p:cNvGraphicFramePr>
            <a:graphicFrameLocks noGrp="1"/>
          </p:cNvGraphicFramePr>
          <p:nvPr>
            <p:extLst>
              <p:ext uri="{D42A27DB-BD31-4B8C-83A1-F6EECF244321}">
                <p14:modId xmlns:p14="http://schemas.microsoft.com/office/powerpoint/2010/main" val="1080360211"/>
              </p:ext>
            </p:extLst>
          </p:nvPr>
        </p:nvGraphicFramePr>
        <p:xfrm>
          <a:off x="252612" y="1571349"/>
          <a:ext cx="6871962" cy="3715302"/>
        </p:xfrm>
        <a:graphic>
          <a:graphicData uri="http://schemas.openxmlformats.org/drawingml/2006/table">
            <a:tbl>
              <a:tblPr/>
              <a:tblGrid>
                <a:gridCol w="1936924">
                  <a:extLst>
                    <a:ext uri="{9D8B030D-6E8A-4147-A177-3AD203B41FA5}">
                      <a16:colId xmlns:a16="http://schemas.microsoft.com/office/drawing/2014/main" val="2070104150"/>
                    </a:ext>
                  </a:extLst>
                </a:gridCol>
                <a:gridCol w="1394556">
                  <a:extLst>
                    <a:ext uri="{9D8B030D-6E8A-4147-A177-3AD203B41FA5}">
                      <a16:colId xmlns:a16="http://schemas.microsoft.com/office/drawing/2014/main" val="1523157094"/>
                    </a:ext>
                  </a:extLst>
                </a:gridCol>
                <a:gridCol w="854964">
                  <a:extLst>
                    <a:ext uri="{9D8B030D-6E8A-4147-A177-3AD203B41FA5}">
                      <a16:colId xmlns:a16="http://schemas.microsoft.com/office/drawing/2014/main" val="2835746765"/>
                    </a:ext>
                  </a:extLst>
                </a:gridCol>
                <a:gridCol w="1046074">
                  <a:extLst>
                    <a:ext uri="{9D8B030D-6E8A-4147-A177-3AD203B41FA5}">
                      <a16:colId xmlns:a16="http://schemas.microsoft.com/office/drawing/2014/main" val="2726290859"/>
                    </a:ext>
                  </a:extLst>
                </a:gridCol>
                <a:gridCol w="794614">
                  <a:extLst>
                    <a:ext uri="{9D8B030D-6E8A-4147-A177-3AD203B41FA5}">
                      <a16:colId xmlns:a16="http://schemas.microsoft.com/office/drawing/2014/main" val="3182725935"/>
                    </a:ext>
                  </a:extLst>
                </a:gridCol>
                <a:gridCol w="844830">
                  <a:extLst>
                    <a:ext uri="{9D8B030D-6E8A-4147-A177-3AD203B41FA5}">
                      <a16:colId xmlns:a16="http://schemas.microsoft.com/office/drawing/2014/main" val="619630885"/>
                    </a:ext>
                  </a:extLst>
                </a:gridCol>
              </a:tblGrid>
              <a:tr h="402659">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a:noFill/>
                    </a:lnR>
                    <a:lnT>
                      <a:noFill/>
                    </a:lnT>
                    <a:lnB w="6350" cap="flat" cmpd="sng" algn="ctr">
                      <a:solidFill>
                        <a:srgbClr val="000000"/>
                      </a:solidFill>
                      <a:prstDash val="solid"/>
                      <a:round/>
                      <a:headEnd type="none" w="med" len="med"/>
                      <a:tailEnd type="none" w="med" len="med"/>
                    </a:lnB>
                    <a:noFill/>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a:solidFill>
                            <a:srgbClr val="000000"/>
                          </a:solidFill>
                          <a:effectLst/>
                          <a:latin typeface="Aptos Narrow" panose="020B0004020202020204" pitchFamily="34" charset="0"/>
                        </a:rPr>
                        <a:t>Financial Year 2025/26</a:t>
                      </a:r>
                    </a:p>
                    <a:p>
                      <a:pPr algn="ctr" fontAlgn="ctr">
                        <a:buNone/>
                      </a:pPr>
                      <a:endParaRPr lang="en-GB" sz="1600" b="0" i="0" u="none" strike="noStrike">
                        <a:solidFill>
                          <a:srgbClr val="000000"/>
                        </a:solidFill>
                        <a:effectLst/>
                        <a:latin typeface="Aptos Narrow" panose="020B0004020202020204" pitchFamily="34" charset="0"/>
                      </a:endParaRPr>
                    </a:p>
                  </a:txBody>
                  <a:tcPr marL="6985" marR="6985" marT="6350" marB="0" anchor="ctr">
                    <a:lnL>
                      <a:noFill/>
                    </a:lnL>
                    <a:lnT>
                      <a:noFill/>
                    </a:lnT>
                    <a:lnB w="6350" cap="flat" cmpd="sng" algn="ctr">
                      <a:solidFill>
                        <a:srgbClr val="000000"/>
                      </a:solidFill>
                      <a:prstDash val="solid"/>
                      <a:round/>
                      <a:headEnd type="none" w="med" len="med"/>
                      <a:tailEnd type="none" w="med" len="med"/>
                    </a:lnB>
                    <a:noFill/>
                  </a:tcPr>
                </a:tc>
                <a:tc hMerge="1">
                  <a:txBody>
                    <a:bodyPr/>
                    <a:lstStyle/>
                    <a:p>
                      <a:pPr algn="ctr" fontAlgn="ctr">
                        <a:buNone/>
                      </a:pPr>
                      <a:endParaRPr lang="en-GB" sz="1600" b="1" i="0" u="none" strike="noStrike">
                        <a:solidFill>
                          <a:srgbClr val="000000"/>
                        </a:solidFill>
                        <a:effectLst/>
                        <a:latin typeface="Aptos Narrow" panose="020B0004020202020204" pitchFamily="34" charset="0"/>
                      </a:endParaRPr>
                    </a:p>
                  </a:txBody>
                  <a:tcPr marL="100584" marR="100584" marT="6350"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51130409"/>
                  </a:ext>
                </a:extLst>
              </a:tr>
              <a:tr h="402659">
                <a:tc>
                  <a:txBody>
                    <a:bodyPr/>
                    <a:lstStyle/>
                    <a:p>
                      <a:pPr algn="l" fontAlgn="b">
                        <a:buNone/>
                      </a:pPr>
                      <a:r>
                        <a:rPr lang="en-GB" sz="1600" b="1" i="0" u="none" strike="noStrike">
                          <a:solidFill>
                            <a:srgbClr val="FFFFFF"/>
                          </a:solidFill>
                          <a:effectLst/>
                          <a:latin typeface="Aptos Narrow" panose="020B0004020202020204" pitchFamily="34" charset="0"/>
                        </a:rPr>
                        <a:t>Directorate</a:t>
                      </a:r>
                    </a:p>
                  </a:txBody>
                  <a:tcPr marL="6985" marR="6985" marT="635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b">
                        <a:buNone/>
                      </a:pPr>
                      <a:r>
                        <a:rPr lang="en-GB" sz="1600" b="1" i="0" u="none" strike="noStrike">
                          <a:solidFill>
                            <a:srgbClr val="FFFFFF"/>
                          </a:solidFill>
                          <a:effectLst/>
                          <a:latin typeface="Aptos Narrow" panose="020B0004020202020204" pitchFamily="34" charset="0"/>
                        </a:rPr>
                        <a:t>YE 24/25</a:t>
                      </a:r>
                    </a:p>
                  </a:txBody>
                  <a:tcPr marL="6985" marR="6985"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b">
                        <a:buNone/>
                      </a:pPr>
                      <a:r>
                        <a:rPr lang="en-GB" sz="1600" b="1" i="0" u="none" strike="noStrike">
                          <a:solidFill>
                            <a:srgbClr val="FFFFFF"/>
                          </a:solidFill>
                          <a:effectLst/>
                          <a:latin typeface="Aptos Narrow" panose="020B0004020202020204" pitchFamily="34" charset="0"/>
                        </a:rPr>
                        <a:t>Q1</a:t>
                      </a:r>
                    </a:p>
                  </a:txBody>
                  <a:tcPr marL="6985" marR="6985"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b">
                        <a:buNone/>
                      </a:pPr>
                      <a:r>
                        <a:rPr lang="en-GB" sz="1600" b="1" i="0" u="none" strike="noStrike">
                          <a:solidFill>
                            <a:srgbClr val="FFFFFF"/>
                          </a:solidFill>
                          <a:effectLst/>
                          <a:latin typeface="Aptos Narrow" panose="020B0004020202020204" pitchFamily="34" charset="0"/>
                        </a:rPr>
                        <a:t>Q2</a:t>
                      </a:r>
                    </a:p>
                  </a:txBody>
                  <a:tcPr marL="6985" marR="6985"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b">
                        <a:buNone/>
                      </a:pPr>
                      <a:r>
                        <a:rPr lang="en-GB" sz="1600" b="1" i="0" u="none" strike="noStrike">
                          <a:solidFill>
                            <a:srgbClr val="FFFFFF"/>
                          </a:solidFill>
                          <a:effectLst/>
                          <a:latin typeface="Aptos Narrow" panose="020B0004020202020204" pitchFamily="34" charset="0"/>
                        </a:rPr>
                        <a:t>Q3</a:t>
                      </a:r>
                    </a:p>
                  </a:txBody>
                  <a:tcPr marL="6985" marR="6985" marT="6350" marB="0" anchor="b">
                    <a:lnL>
                      <a:noFill/>
                    </a:lnL>
                    <a:lnR>
                      <a:noFill/>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b">
                        <a:buNone/>
                      </a:pPr>
                      <a:r>
                        <a:rPr lang="en-GB" sz="1600" b="1" i="0" u="none" strike="noStrike">
                          <a:solidFill>
                            <a:srgbClr val="FFFFFF"/>
                          </a:solidFill>
                          <a:effectLst/>
                          <a:latin typeface="Aptos Narrow" panose="020B0004020202020204" pitchFamily="34" charset="0"/>
                        </a:rPr>
                        <a:t>Q4</a:t>
                      </a:r>
                    </a:p>
                  </a:txBody>
                  <a:tcPr marL="6985" marR="6985" marT="635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3529404265"/>
                  </a:ext>
                </a:extLst>
              </a:tr>
              <a:tr h="402659">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a:noFill/>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endParaRPr lang="en-GB" sz="1600" b="0" i="0" u="none" strike="noStrike">
                        <a:solidFill>
                          <a:srgbClr val="000000"/>
                        </a:solidFill>
                        <a:effectLst/>
                        <a:latin typeface="Aptos Narrow" panose="020B0004020202020204" pitchFamily="34" charset="0"/>
                      </a:endParaRPr>
                    </a:p>
                  </a:txBody>
                  <a:tcPr marL="6985" marR="6985" marT="6350" marB="0" anchor="b">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925076661"/>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Health Board</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7</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5</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1111695"/>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NPTS</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43</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41</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36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35</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3314925752"/>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Morriston</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43</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48</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52</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49</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57470631"/>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MH &amp; LDS</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15</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14</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3433083481"/>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PCC</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12</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14</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10</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buNone/>
                      </a:pPr>
                      <a:r>
                        <a:rPr lang="en-GB" sz="1600" b="0" i="0" u="none" strike="noStrike">
                          <a:solidFill>
                            <a:srgbClr val="000000"/>
                          </a:solidFill>
                          <a:effectLst/>
                          <a:latin typeface="Aptos Narrow" panose="020B0004020202020204" pitchFamily="34" charset="0"/>
                        </a:rPr>
                        <a:t>14</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9445684"/>
                  </a:ext>
                </a:extLst>
              </a:tr>
              <a:tr h="402659">
                <a:tc>
                  <a:txBody>
                    <a:bodyPr/>
                    <a:lstStyle/>
                    <a:p>
                      <a:pPr algn="l" fontAlgn="b">
                        <a:buNone/>
                      </a:pPr>
                      <a:r>
                        <a:rPr lang="en-GB" sz="1600" b="0" i="0" u="none" strike="noStrike">
                          <a:solidFill>
                            <a:srgbClr val="000000"/>
                          </a:solidFill>
                          <a:effectLst/>
                          <a:latin typeface="Aptos Narrow" panose="020B0004020202020204" pitchFamily="34" charset="0"/>
                        </a:rPr>
                        <a:t>Total</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119</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126</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120</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r" fontAlgn="b">
                        <a:buNone/>
                      </a:pPr>
                      <a:r>
                        <a:rPr lang="en-GB" sz="1600" b="0" i="0" u="none" strike="noStrike">
                          <a:solidFill>
                            <a:srgbClr val="000000"/>
                          </a:solidFill>
                          <a:effectLst/>
                          <a:latin typeface="Aptos Narrow" panose="020B0004020202020204" pitchFamily="34" charset="0"/>
                        </a:rPr>
                        <a:t>117</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tc>
                  <a:txBody>
                    <a:bodyPr/>
                    <a:lstStyle/>
                    <a:p>
                      <a:pPr algn="l" fontAlgn="b">
                        <a:buNone/>
                      </a:pPr>
                      <a:r>
                        <a:rPr lang="en-GB" sz="1600" b="0" i="0" u="none" strike="noStrike">
                          <a:solidFill>
                            <a:srgbClr val="000000"/>
                          </a:solidFill>
                          <a:effectLst/>
                          <a:latin typeface="Aptos Narrow" panose="020B0004020202020204" pitchFamily="34" charset="0"/>
                        </a:rPr>
                        <a:t> </a:t>
                      </a:r>
                    </a:p>
                  </a:txBody>
                  <a:tcPr marL="6985" marR="6985"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E6F5"/>
                    </a:solidFill>
                  </a:tcPr>
                </a:tc>
                <a:extLst>
                  <a:ext uri="{0D108BD9-81ED-4DB2-BD59-A6C34878D82A}">
                    <a16:rowId xmlns:a16="http://schemas.microsoft.com/office/drawing/2014/main" val="1504012546"/>
                  </a:ext>
                </a:extLst>
              </a:tr>
            </a:tbl>
          </a:graphicData>
        </a:graphic>
      </p:graphicFrame>
      <p:sp>
        <p:nvSpPr>
          <p:cNvPr id="4" name="Rectangle 3">
            <a:extLst>
              <a:ext uri="{FF2B5EF4-FFF2-40B4-BE49-F238E27FC236}">
                <a16:creationId xmlns:a16="http://schemas.microsoft.com/office/drawing/2014/main" id="{974A4F9C-40A2-1A59-A013-E189D2B2FA72}"/>
              </a:ext>
            </a:extLst>
          </p:cNvPr>
          <p:cNvSpPr/>
          <p:nvPr/>
        </p:nvSpPr>
        <p:spPr>
          <a:xfrm>
            <a:off x="7717536" y="1255986"/>
            <a:ext cx="1737360" cy="41115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346B5BF-574F-A9C6-92CC-8D130BB339BF}"/>
              </a:ext>
            </a:extLst>
          </p:cNvPr>
          <p:cNvSpPr txBox="1"/>
          <p:nvPr/>
        </p:nvSpPr>
        <p:spPr>
          <a:xfrm>
            <a:off x="7717536" y="1361037"/>
            <a:ext cx="1737360" cy="3108543"/>
          </a:xfrm>
          <a:prstGeom prst="rect">
            <a:avLst/>
          </a:prstGeom>
          <a:noFill/>
        </p:spPr>
        <p:txBody>
          <a:bodyPr wrap="square" rtlCol="0">
            <a:spAutoFit/>
          </a:bodyPr>
          <a:lstStyle/>
          <a:p>
            <a:r>
              <a:rPr lang="en-GB" sz="1400"/>
              <a:t> A blanket email has been sent to all dormant fund managers reminding them of the dormant fund process and escalation. The finance team will request the support of the Charity team where applicable to target high value dormant funds in the first instance</a:t>
            </a:r>
          </a:p>
        </p:txBody>
      </p:sp>
    </p:spTree>
    <p:extLst>
      <p:ext uri="{BB962C8B-B14F-4D97-AF65-F5344CB8AC3E}">
        <p14:creationId xmlns:p14="http://schemas.microsoft.com/office/powerpoint/2010/main" val="389654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A7906-B911-41C7-2575-0D416D6DA83B}"/>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0E562AC9-7AD1-A72B-5199-26AFF3A6CBCA}"/>
              </a:ext>
            </a:extLst>
          </p:cNvPr>
          <p:cNvSpPr/>
          <p:nvPr/>
        </p:nvSpPr>
        <p:spPr>
          <a:xfrm>
            <a:off x="152178" y="1165685"/>
            <a:ext cx="9645841" cy="498567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a:extLst>
              <a:ext uri="{FF2B5EF4-FFF2-40B4-BE49-F238E27FC236}">
                <a16:creationId xmlns:a16="http://schemas.microsoft.com/office/drawing/2014/main" id="{C5150A42-6975-5000-8687-FC1EC90D50C7}"/>
              </a:ext>
            </a:extLst>
          </p:cNvPr>
          <p:cNvGrpSpPr/>
          <p:nvPr/>
        </p:nvGrpSpPr>
        <p:grpSpPr>
          <a:xfrm>
            <a:off x="0" y="0"/>
            <a:ext cx="9906000" cy="404663"/>
            <a:chOff x="0" y="1"/>
            <a:chExt cx="9906000" cy="404663"/>
          </a:xfrm>
        </p:grpSpPr>
        <p:sp>
          <p:nvSpPr>
            <p:cNvPr id="11" name="Subtitle 2">
              <a:extLst>
                <a:ext uri="{FF2B5EF4-FFF2-40B4-BE49-F238E27FC236}">
                  <a16:creationId xmlns:a16="http://schemas.microsoft.com/office/drawing/2014/main" id="{27240453-01C8-3C29-0D70-C376E95F5CC6}"/>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NEW/CLOSED FUNDS</a:t>
              </a:r>
            </a:p>
          </p:txBody>
        </p:sp>
        <p:sp>
          <p:nvSpPr>
            <p:cNvPr id="12" name="TextBox 22">
              <a:extLst>
                <a:ext uri="{FF2B5EF4-FFF2-40B4-BE49-F238E27FC236}">
                  <a16:creationId xmlns:a16="http://schemas.microsoft.com/office/drawing/2014/main" id="{18D8D12F-CA12-513F-8251-1EA4669C6A13}"/>
                </a:ext>
              </a:extLst>
            </p:cNvPr>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6</a:t>
              </a:r>
            </a:p>
          </p:txBody>
        </p:sp>
      </p:grpSp>
      <p:pic>
        <p:nvPicPr>
          <p:cNvPr id="5" name="Picture 4">
            <a:extLst>
              <a:ext uri="{FF2B5EF4-FFF2-40B4-BE49-F238E27FC236}">
                <a16:creationId xmlns:a16="http://schemas.microsoft.com/office/drawing/2014/main" id="{669DD9AE-6F08-2457-ACAF-B235DA08C980}"/>
              </a:ext>
            </a:extLst>
          </p:cNvPr>
          <p:cNvPicPr>
            <a:picLocks noChangeAspect="1"/>
          </p:cNvPicPr>
          <p:nvPr/>
        </p:nvPicPr>
        <p:blipFill>
          <a:blip r:embed="rId3"/>
          <a:stretch>
            <a:fillRect/>
          </a:stretch>
        </p:blipFill>
        <p:spPr>
          <a:xfrm>
            <a:off x="152178" y="6154223"/>
            <a:ext cx="1733639" cy="571529"/>
          </a:xfrm>
          <a:prstGeom prst="rect">
            <a:avLst/>
          </a:prstGeom>
        </p:spPr>
      </p:pic>
      <p:sp>
        <p:nvSpPr>
          <p:cNvPr id="2" name="Rounded Rectangle 53">
            <a:extLst>
              <a:ext uri="{FF2B5EF4-FFF2-40B4-BE49-F238E27FC236}">
                <a16:creationId xmlns:a16="http://schemas.microsoft.com/office/drawing/2014/main" id="{FC32BFEC-8ED4-B047-8496-04BAC5C068E4}"/>
              </a:ext>
            </a:extLst>
          </p:cNvPr>
          <p:cNvSpPr/>
          <p:nvPr/>
        </p:nvSpPr>
        <p:spPr>
          <a:xfrm>
            <a:off x="879499" y="459177"/>
            <a:ext cx="8230882" cy="611444"/>
          </a:xfrm>
          <a:prstGeom prst="roundRect">
            <a:avLst>
              <a:gd name="adj" fmla="val 12327"/>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6" name="TextBox 5">
            <a:extLst>
              <a:ext uri="{FF2B5EF4-FFF2-40B4-BE49-F238E27FC236}">
                <a16:creationId xmlns:a16="http://schemas.microsoft.com/office/drawing/2014/main" id="{13C40C7C-AB1E-7845-8AC0-DE2C008E3887}"/>
              </a:ext>
            </a:extLst>
          </p:cNvPr>
          <p:cNvSpPr txBox="1"/>
          <p:nvPr/>
        </p:nvSpPr>
        <p:spPr>
          <a:xfrm>
            <a:off x="1060983" y="456314"/>
            <a:ext cx="7908513" cy="646331"/>
          </a:xfrm>
          <a:prstGeom prst="rect">
            <a:avLst/>
          </a:prstGeom>
          <a:noFill/>
        </p:spPr>
        <p:txBody>
          <a:bodyPr wrap="square">
            <a:spAutoFit/>
          </a:bodyPr>
          <a:lstStyle/>
          <a:p>
            <a:r>
              <a:rPr lang="en-GB"/>
              <a:t>One New Fund requested, one new fund to be ratified and no funds have been closed from last report to date</a:t>
            </a:r>
          </a:p>
        </p:txBody>
      </p:sp>
      <p:graphicFrame>
        <p:nvGraphicFramePr>
          <p:cNvPr id="8" name="Table 7">
            <a:extLst>
              <a:ext uri="{FF2B5EF4-FFF2-40B4-BE49-F238E27FC236}">
                <a16:creationId xmlns:a16="http://schemas.microsoft.com/office/drawing/2014/main" id="{0FA1685C-02CB-E7A9-BA3B-732322C8C5CF}"/>
              </a:ext>
            </a:extLst>
          </p:cNvPr>
          <p:cNvGraphicFramePr>
            <a:graphicFrameLocks noGrp="1"/>
          </p:cNvGraphicFramePr>
          <p:nvPr/>
        </p:nvGraphicFramePr>
        <p:xfrm>
          <a:off x="4648200" y="3810794"/>
          <a:ext cx="609600" cy="381000"/>
        </p:xfrm>
        <a:graphic>
          <a:graphicData uri="http://schemas.openxmlformats.org/drawingml/2006/table">
            <a:tbl>
              <a:tblPr/>
              <a:tblGrid>
                <a:gridCol w="609600">
                  <a:extLst>
                    <a:ext uri="{9D8B030D-6E8A-4147-A177-3AD203B41FA5}">
                      <a16:colId xmlns:a16="http://schemas.microsoft.com/office/drawing/2014/main" val="2937828890"/>
                    </a:ext>
                  </a:extLst>
                </a:gridCol>
              </a:tblGrid>
              <a:tr h="381000">
                <a:tc>
                  <a:txBody>
                    <a:bodyPr/>
                    <a:lstStyle/>
                    <a:p>
                      <a:pPr algn="l" fontAlgn="b">
                        <a:buNone/>
                      </a:pPr>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noFill/>
                  </a:tcPr>
                </a:tc>
                <a:extLst>
                  <a:ext uri="{0D108BD9-81ED-4DB2-BD59-A6C34878D82A}">
                    <a16:rowId xmlns:a16="http://schemas.microsoft.com/office/drawing/2014/main" val="2481688754"/>
                  </a:ext>
                </a:extLst>
              </a:tr>
            </a:tbl>
          </a:graphicData>
        </a:graphic>
      </p:graphicFrame>
      <p:graphicFrame>
        <p:nvGraphicFramePr>
          <p:cNvPr id="9" name="Table 8">
            <a:extLst>
              <a:ext uri="{FF2B5EF4-FFF2-40B4-BE49-F238E27FC236}">
                <a16:creationId xmlns:a16="http://schemas.microsoft.com/office/drawing/2014/main" id="{F2276C93-5A0E-A217-1E9C-D561E336FEFA}"/>
              </a:ext>
            </a:extLst>
          </p:cNvPr>
          <p:cNvGraphicFramePr>
            <a:graphicFrameLocks noGrp="1"/>
          </p:cNvGraphicFramePr>
          <p:nvPr>
            <p:extLst>
              <p:ext uri="{D42A27DB-BD31-4B8C-83A1-F6EECF244321}">
                <p14:modId xmlns:p14="http://schemas.microsoft.com/office/powerpoint/2010/main" val="823236599"/>
              </p:ext>
            </p:extLst>
          </p:nvPr>
        </p:nvGraphicFramePr>
        <p:xfrm>
          <a:off x="635194" y="1772959"/>
          <a:ext cx="8589769" cy="3882343"/>
        </p:xfrm>
        <a:graphic>
          <a:graphicData uri="http://schemas.openxmlformats.org/drawingml/2006/table">
            <a:tbl>
              <a:tblPr/>
              <a:tblGrid>
                <a:gridCol w="2655978">
                  <a:extLst>
                    <a:ext uri="{9D8B030D-6E8A-4147-A177-3AD203B41FA5}">
                      <a16:colId xmlns:a16="http://schemas.microsoft.com/office/drawing/2014/main" val="707025672"/>
                    </a:ext>
                  </a:extLst>
                </a:gridCol>
                <a:gridCol w="1085578">
                  <a:extLst>
                    <a:ext uri="{9D8B030D-6E8A-4147-A177-3AD203B41FA5}">
                      <a16:colId xmlns:a16="http://schemas.microsoft.com/office/drawing/2014/main" val="671104799"/>
                    </a:ext>
                  </a:extLst>
                </a:gridCol>
                <a:gridCol w="4163140">
                  <a:extLst>
                    <a:ext uri="{9D8B030D-6E8A-4147-A177-3AD203B41FA5}">
                      <a16:colId xmlns:a16="http://schemas.microsoft.com/office/drawing/2014/main" val="3426337041"/>
                    </a:ext>
                  </a:extLst>
                </a:gridCol>
                <a:gridCol w="685073">
                  <a:extLst>
                    <a:ext uri="{9D8B030D-6E8A-4147-A177-3AD203B41FA5}">
                      <a16:colId xmlns:a16="http://schemas.microsoft.com/office/drawing/2014/main" val="2928303765"/>
                    </a:ext>
                  </a:extLst>
                </a:gridCol>
              </a:tblGrid>
              <a:tr h="369102">
                <a:tc>
                  <a:txBody>
                    <a:bodyPr/>
                    <a:lstStyle/>
                    <a:p>
                      <a:pPr algn="l" fontAlgn="b">
                        <a:buNone/>
                      </a:pPr>
                      <a:r>
                        <a:rPr lang="en-GB" sz="1300" b="1" i="0" u="none" strike="noStrike">
                          <a:solidFill>
                            <a:srgbClr val="FFFFFF"/>
                          </a:solidFill>
                          <a:effectLst/>
                          <a:latin typeface="Calibri" panose="020F0502020204030204" pitchFamily="34" charset="0"/>
                        </a:rPr>
                        <a:t>New Funds Opened</a:t>
                      </a:r>
                    </a:p>
                  </a:txBody>
                  <a:tcPr marL="5242" marR="5242" marT="524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buNone/>
                      </a:pPr>
                      <a:r>
                        <a:rPr lang="en-GB" sz="1300" b="1" i="0" u="none" strike="noStrike">
                          <a:solidFill>
                            <a:srgbClr val="FFFFFF"/>
                          </a:solidFill>
                          <a:effectLst/>
                          <a:latin typeface="Calibri" panose="020F0502020204030204" pitchFamily="34" charset="0"/>
                        </a:rPr>
                        <a:t>Fund Number</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ctr" fontAlgn="ctr">
                        <a:buNone/>
                      </a:pPr>
                      <a:r>
                        <a:rPr lang="en-GB" sz="1300" b="1" i="0" u="none" strike="noStrike">
                          <a:solidFill>
                            <a:srgbClr val="FFFFFF"/>
                          </a:solidFill>
                          <a:effectLst/>
                          <a:latin typeface="Calibri" panose="020F0502020204030204" pitchFamily="34" charset="0"/>
                        </a:rPr>
                        <a:t>Reason</a:t>
                      </a:r>
                    </a:p>
                  </a:txBody>
                  <a:tcPr marL="5242" marR="5242" marT="5242"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buNone/>
                      </a:pPr>
                      <a:r>
                        <a:rPr lang="en-GB" sz="1300" b="1" i="0" u="none" strike="noStrike">
                          <a:solidFill>
                            <a:srgbClr val="FFFFFF"/>
                          </a:solidFill>
                          <a:effectLst/>
                          <a:latin typeface="Calibri" panose="020F0502020204030204" pitchFamily="34" charset="0"/>
                        </a:rPr>
                        <a:t>Date</a:t>
                      </a:r>
                    </a:p>
                  </a:txBody>
                  <a:tcPr marL="5242" marR="5242" marT="52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913867379"/>
                  </a:ext>
                </a:extLst>
              </a:tr>
              <a:tr h="369102">
                <a:tc>
                  <a:txBody>
                    <a:bodyPr/>
                    <a:lstStyle/>
                    <a:p>
                      <a:pPr algn="l" fontAlgn="b">
                        <a:buNone/>
                      </a:pPr>
                      <a:r>
                        <a:rPr lang="en-GB" sz="1300" b="1" i="0" u="none" strike="noStrike">
                          <a:solidFill>
                            <a:srgbClr val="FFFFFF"/>
                          </a:solidFill>
                          <a:effectLst/>
                          <a:latin typeface="Calibri" panose="020F0502020204030204" pitchFamily="34" charset="0"/>
                        </a:rPr>
                        <a:t>Fund Name</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109402232"/>
                  </a:ext>
                </a:extLst>
              </a:tr>
              <a:tr h="369102">
                <a:tc>
                  <a:txBody>
                    <a:bodyPr/>
                    <a:lstStyle/>
                    <a:p>
                      <a:pPr algn="l" fontAlgn="b">
                        <a:buNone/>
                      </a:pPr>
                      <a:r>
                        <a:rPr lang="en-GB" sz="1300" b="1" i="0" u="none" strike="noStrike">
                          <a:solidFill>
                            <a:srgbClr val="FFFFFF"/>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buNone/>
                      </a:pPr>
                      <a:endParaRPr lang="en-GB" sz="900" b="0" i="0" u="none" strike="noStrike">
                        <a:solidFill>
                          <a:srgbClr val="000000"/>
                        </a:solidFill>
                        <a:effectLst/>
                        <a:latin typeface="Calibri" panose="020F0502020204030204" pitchFamily="34" charset="0"/>
                      </a:endParaRPr>
                    </a:p>
                  </a:txBody>
                  <a:tcPr marL="5242" marR="5242" marT="5242"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ctr">
                        <a:buNone/>
                      </a:pPr>
                      <a:endParaRPr lang="en-GB" sz="900" b="0" i="0" u="none" strike="noStrike">
                        <a:solidFill>
                          <a:srgbClr val="000000"/>
                        </a:solidFill>
                        <a:effectLst/>
                        <a:latin typeface="Calibri" panose="020F0502020204030204" pitchFamily="34" charset="0"/>
                      </a:endParaRPr>
                    </a:p>
                  </a:txBody>
                  <a:tcPr marL="5242" marR="5242" marT="5242" marB="0" anchor="ctr">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ctr">
                        <a:buNone/>
                      </a:pPr>
                      <a:r>
                        <a:rPr lang="en-GB" sz="900" b="0" i="0" u="none" strike="noStrike">
                          <a:solidFill>
                            <a:srgbClr val="000000"/>
                          </a:solidFill>
                          <a:effectLst/>
                          <a:latin typeface="Calibri" panose="020F0502020204030204" pitchFamily="34" charset="0"/>
                        </a:rPr>
                        <a:t> </a:t>
                      </a:r>
                    </a:p>
                  </a:txBody>
                  <a:tcPr marL="5242" marR="5242" marT="5242"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9422591"/>
                  </a:ext>
                </a:extLst>
              </a:tr>
              <a:tr h="369102">
                <a:tc>
                  <a:txBody>
                    <a:bodyPr/>
                    <a:lstStyle/>
                    <a:p>
                      <a:pPr algn="l" fontAlgn="b">
                        <a:buNone/>
                      </a:pPr>
                      <a:r>
                        <a:rPr lang="en-GB" sz="1300" b="0" i="0" u="none" strike="noStrike">
                          <a:solidFill>
                            <a:srgbClr val="000000"/>
                          </a:solidFill>
                          <a:effectLst/>
                          <a:latin typeface="Calibri" panose="020F0502020204030204" pitchFamily="34" charset="0"/>
                        </a:rPr>
                        <a:t>Plastic Trauma Clinic Support Fund </a:t>
                      </a:r>
                    </a:p>
                  </a:txBody>
                  <a:tcPr marL="5242" marR="5242" marT="52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300" b="0" i="0" u="none" strike="noStrike">
                          <a:solidFill>
                            <a:srgbClr val="000000"/>
                          </a:solidFill>
                          <a:effectLst/>
                          <a:latin typeface="Calibri" panose="020F0502020204030204" pitchFamily="34" charset="0"/>
                        </a:rPr>
                        <a:t>TBC</a:t>
                      </a:r>
                    </a:p>
                  </a:txBody>
                  <a:tcPr marL="5242" marR="5242" marT="5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300" b="0" i="0" u="none" strike="noStrike">
                          <a:solidFill>
                            <a:srgbClr val="000000"/>
                          </a:solidFill>
                          <a:effectLst/>
                          <a:latin typeface="Calibri" panose="020F0502020204030204" pitchFamily="34" charset="0"/>
                        </a:rPr>
                        <a:t>No existing fund dedicated to Plastic trauma clinic  </a:t>
                      </a:r>
                    </a:p>
                  </a:txBody>
                  <a:tcPr marL="5242" marR="5242" marT="5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900" b="0" i="0" u="none" strike="noStrike">
                          <a:solidFill>
                            <a:srgbClr val="000000"/>
                          </a:solidFill>
                          <a:effectLst/>
                          <a:latin typeface="Calibri" panose="020F0502020204030204" pitchFamily="34" charset="0"/>
                        </a:rPr>
                        <a:t> </a:t>
                      </a:r>
                    </a:p>
                  </a:txBody>
                  <a:tcPr marL="5242" marR="5242" marT="52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0203863"/>
                  </a:ext>
                </a:extLst>
              </a:tr>
              <a:tr h="1033488">
                <a:tc>
                  <a:txBody>
                    <a:bodyPr/>
                    <a:lstStyle/>
                    <a:p>
                      <a:pPr algn="l" fontAlgn="b">
                        <a:buNone/>
                      </a:pPr>
                      <a:r>
                        <a:rPr lang="en-GB" sz="1300" b="0" i="0" u="none" strike="noStrike">
                          <a:solidFill>
                            <a:srgbClr val="000000"/>
                          </a:solidFill>
                          <a:effectLst/>
                          <a:latin typeface="Calibri" panose="020F0502020204030204" pitchFamily="34" charset="0"/>
                        </a:rPr>
                        <a:t>Community Wound clinic </a:t>
                      </a:r>
                    </a:p>
                  </a:txBody>
                  <a:tcPr marL="5242" marR="5242" marT="52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300" b="0" i="0" u="none" strike="noStrike">
                          <a:solidFill>
                            <a:srgbClr val="000000"/>
                          </a:solidFill>
                          <a:effectLst/>
                          <a:latin typeface="Calibri" panose="020F0502020204030204" pitchFamily="34" charset="0"/>
                        </a:rPr>
                        <a:t>YN77</a:t>
                      </a:r>
                    </a:p>
                  </a:txBody>
                  <a:tcPr marL="5242" marR="5242" marT="5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300" b="0" i="0" u="none" strike="noStrike">
                          <a:solidFill>
                            <a:srgbClr val="000000"/>
                          </a:solidFill>
                          <a:effectLst/>
                          <a:latin typeface="Calibri" panose="020F0502020204030204" pitchFamily="34" charset="0"/>
                        </a:rPr>
                        <a:t>Currently no fund in place, monies goes into District Nursing fund and we are not sure what monies are for wound care.  One of Mayor's designated charities for 2025</a:t>
                      </a:r>
                    </a:p>
                  </a:txBody>
                  <a:tcPr marL="5242" marR="5242" marT="524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GB" sz="1300" b="0" i="0" u="none" strike="noStrike">
                          <a:solidFill>
                            <a:srgbClr val="000000"/>
                          </a:solidFill>
                          <a:effectLst/>
                          <a:latin typeface="Calibri" panose="020F0502020204030204" pitchFamily="34" charset="0"/>
                        </a:rPr>
                        <a:t>15.01.26</a:t>
                      </a:r>
                    </a:p>
                  </a:txBody>
                  <a:tcPr marL="5242" marR="5242" marT="52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55572859"/>
                  </a:ext>
                </a:extLst>
              </a:tr>
              <a:tr h="326041">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n-GB" sz="1300" b="0" i="0" u="none" strike="noStrike">
                        <a:solidFill>
                          <a:srgbClr val="000000"/>
                        </a:solidFill>
                        <a:effectLst/>
                        <a:latin typeface="Calibri" panose="020F0502020204030204" pitchFamily="34" charset="0"/>
                      </a:endParaRPr>
                    </a:p>
                  </a:txBody>
                  <a:tcPr marL="5242" marR="5242" marT="5242"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endParaRPr lang="en-GB" sz="1300" b="0" i="0" u="none" strike="noStrike">
                        <a:solidFill>
                          <a:srgbClr val="000000"/>
                        </a:solidFill>
                        <a:effectLst/>
                        <a:latin typeface="Calibri" panose="020F0502020204030204" pitchFamily="34" charset="0"/>
                      </a:endParaRPr>
                    </a:p>
                  </a:txBody>
                  <a:tcPr marL="5242" marR="5242" marT="5242"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11489945"/>
                  </a:ext>
                </a:extLst>
              </a:tr>
              <a:tr h="242378">
                <a:tc>
                  <a:txBody>
                    <a:bodyPr/>
                    <a:lstStyle/>
                    <a:p>
                      <a:pPr algn="l" fontAlgn="b">
                        <a:buNone/>
                      </a:pPr>
                      <a:r>
                        <a:rPr lang="en-GB" sz="9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0392771"/>
                  </a:ext>
                </a:extLst>
              </a:tr>
              <a:tr h="377099">
                <a:tc>
                  <a:txBody>
                    <a:bodyPr/>
                    <a:lstStyle/>
                    <a:p>
                      <a:pPr algn="l" fontAlgn="b">
                        <a:buNone/>
                      </a:pPr>
                      <a:r>
                        <a:rPr lang="en-GB" sz="1300" b="1" i="0" u="none" strike="noStrike">
                          <a:solidFill>
                            <a:srgbClr val="FFFFFF"/>
                          </a:solidFill>
                          <a:effectLst/>
                          <a:latin typeface="Calibri" panose="020F0502020204030204" pitchFamily="34" charset="0"/>
                        </a:rPr>
                        <a:t>Closed Funds</a:t>
                      </a:r>
                    </a:p>
                  </a:txBody>
                  <a:tcPr marL="5242" marR="5242" marT="524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buNone/>
                      </a:pPr>
                      <a:r>
                        <a:rPr lang="en-GB" sz="1300" b="0" i="0" u="none" strike="noStrike">
                          <a:solidFill>
                            <a:srgbClr val="FFFFFF"/>
                          </a:solidFill>
                          <a:effectLst/>
                          <a:latin typeface="Calibri" panose="020F0502020204030204" pitchFamily="34" charset="0"/>
                        </a:rPr>
                        <a:t>Fund Number</a:t>
                      </a:r>
                    </a:p>
                  </a:txBody>
                  <a:tcPr marL="5242" marR="5242" marT="5242"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ctr" fontAlgn="b">
                        <a:buNone/>
                      </a:pPr>
                      <a:r>
                        <a:rPr lang="en-GB" sz="1300" b="0" i="0" u="none" strike="noStrike">
                          <a:solidFill>
                            <a:srgbClr val="FFFFFF"/>
                          </a:solidFill>
                          <a:effectLst/>
                          <a:latin typeface="Calibri" panose="020F0502020204030204" pitchFamily="34" charset="0"/>
                        </a:rPr>
                        <a:t>Reason</a:t>
                      </a:r>
                    </a:p>
                  </a:txBody>
                  <a:tcPr marL="5242" marR="5242" marT="5242"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buNone/>
                      </a:pPr>
                      <a:r>
                        <a:rPr lang="en-GB" sz="1300" b="0" i="0" u="none" strike="noStrike">
                          <a:solidFill>
                            <a:srgbClr val="FFFFFF"/>
                          </a:solidFill>
                          <a:effectLst/>
                          <a:latin typeface="Calibri" panose="020F0502020204030204" pitchFamily="34" charset="0"/>
                        </a:rPr>
                        <a:t>Date</a:t>
                      </a:r>
                    </a:p>
                  </a:txBody>
                  <a:tcPr marL="5242" marR="5242" marT="524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4231732705"/>
                  </a:ext>
                </a:extLst>
              </a:tr>
              <a:tr h="258372">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buNone/>
                      </a:pPr>
                      <a:endParaRPr lang="en-GB" sz="1300" b="0" i="0" u="none" strike="noStrike">
                        <a:solidFill>
                          <a:srgbClr val="000000"/>
                        </a:solidFill>
                        <a:effectLst/>
                        <a:latin typeface="Calibri" panose="020F0502020204030204" pitchFamily="34" charset="0"/>
                      </a:endParaRPr>
                    </a:p>
                  </a:txBody>
                  <a:tcPr marL="5242" marR="5242" marT="5242" marB="0" anchor="b">
                    <a:lnL>
                      <a:noFill/>
                    </a:lnL>
                    <a:lnR>
                      <a:noFill/>
                    </a:lnR>
                    <a:lnT>
                      <a:noFill/>
                    </a:lnT>
                    <a:lnB>
                      <a:noFill/>
                    </a:lnB>
                    <a:noFill/>
                  </a:tcPr>
                </a:tc>
                <a:tc>
                  <a:txBody>
                    <a:bodyPr/>
                    <a:lstStyle/>
                    <a:p>
                      <a:pPr algn="l" fontAlgn="b">
                        <a:buNone/>
                      </a:pPr>
                      <a:endParaRPr lang="en-GB" sz="1300" b="0" i="0" u="none" strike="noStrike">
                        <a:solidFill>
                          <a:srgbClr val="000000"/>
                        </a:solidFill>
                        <a:effectLst/>
                        <a:latin typeface="Calibri" panose="020F0502020204030204" pitchFamily="34" charset="0"/>
                      </a:endParaRPr>
                    </a:p>
                  </a:txBody>
                  <a:tcPr marL="5242" marR="5242" marT="5242" marB="0" anchor="b">
                    <a:lnL>
                      <a:noFill/>
                    </a:lnL>
                    <a:lnR>
                      <a:noFill/>
                    </a:lnR>
                    <a:lnT>
                      <a:noFill/>
                    </a:lnT>
                    <a:lnB>
                      <a:noFill/>
                    </a:lnB>
                    <a:noFill/>
                  </a:tcPr>
                </a:tc>
                <a:tc>
                  <a:txBody>
                    <a:bodyPr/>
                    <a:lstStyle/>
                    <a:p>
                      <a:pPr algn="l" fontAlgn="b">
                        <a:buNone/>
                      </a:pPr>
                      <a:r>
                        <a:rPr lang="en-GB" sz="13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4209419406"/>
                  </a:ext>
                </a:extLst>
              </a:tr>
              <a:tr h="168557">
                <a:tc>
                  <a:txBody>
                    <a:bodyPr/>
                    <a:lstStyle/>
                    <a:p>
                      <a:pPr algn="l" fontAlgn="b">
                        <a:buNone/>
                      </a:pPr>
                      <a:r>
                        <a:rPr lang="en-GB" sz="900" b="0" i="0" u="none" strike="noStrike">
                          <a:solidFill>
                            <a:srgbClr val="000000"/>
                          </a:solidFill>
                          <a:effectLst/>
                          <a:latin typeface="Calibri" panose="020F0502020204030204" pitchFamily="34" charset="0"/>
                        </a:rPr>
                        <a:t> </a:t>
                      </a:r>
                    </a:p>
                  </a:txBody>
                  <a:tcPr marL="5242" marR="5242" marT="524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Calibri" panose="020F0502020204030204" pitchFamily="34" charset="0"/>
                        </a:rPr>
                        <a:t> </a:t>
                      </a:r>
                    </a:p>
                  </a:txBody>
                  <a:tcPr marL="5242" marR="5242" marT="5242"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buNone/>
                      </a:pPr>
                      <a:r>
                        <a:rPr lang="en-GB" sz="900" b="0" i="0" u="none" strike="noStrike">
                          <a:solidFill>
                            <a:srgbClr val="000000"/>
                          </a:solidFill>
                          <a:effectLst/>
                          <a:latin typeface="Calibri" panose="020F0502020204030204" pitchFamily="34" charset="0"/>
                        </a:rPr>
                        <a:t> </a:t>
                      </a:r>
                    </a:p>
                  </a:txBody>
                  <a:tcPr marL="5242" marR="5242" marT="524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3697158"/>
                  </a:ext>
                </a:extLst>
              </a:tr>
            </a:tbl>
          </a:graphicData>
        </a:graphic>
      </p:graphicFrame>
    </p:spTree>
    <p:extLst>
      <p:ext uri="{BB962C8B-B14F-4D97-AF65-F5344CB8AC3E}">
        <p14:creationId xmlns:p14="http://schemas.microsoft.com/office/powerpoint/2010/main" val="3179672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00784-C760-3E36-90CC-7C89F9A63FA1}"/>
            </a:ext>
          </a:extLst>
        </p:cNvPr>
        <p:cNvGrpSpPr/>
        <p:nvPr/>
      </p:nvGrpSpPr>
      <p:grpSpPr>
        <a:xfrm>
          <a:off x="0" y="0"/>
          <a:ext cx="0" cy="0"/>
          <a:chOff x="0" y="0"/>
          <a:chExt cx="0" cy="0"/>
        </a:xfrm>
      </p:grpSpPr>
      <p:sp>
        <p:nvSpPr>
          <p:cNvPr id="4" name="Subtitle 2">
            <a:extLst>
              <a:ext uri="{FF2B5EF4-FFF2-40B4-BE49-F238E27FC236}">
                <a16:creationId xmlns:a16="http://schemas.microsoft.com/office/drawing/2014/main" id="{78ED9D11-AB61-0F75-DC65-83446CA4A024}"/>
              </a:ext>
            </a:extLst>
          </p:cNvPr>
          <p:cNvSpPr txBox="1">
            <a:spLocks/>
          </p:cNvSpPr>
          <p:nvPr/>
        </p:nvSpPr>
        <p:spPr>
          <a:xfrm>
            <a:off x="101465" y="115401"/>
            <a:ext cx="9703072" cy="328789"/>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FUND BALANCES </a:t>
            </a:r>
          </a:p>
        </p:txBody>
      </p:sp>
      <p:sp>
        <p:nvSpPr>
          <p:cNvPr id="8" name="Rounded Rectangle 7">
            <a:extLst>
              <a:ext uri="{FF2B5EF4-FFF2-40B4-BE49-F238E27FC236}">
                <a16:creationId xmlns:a16="http://schemas.microsoft.com/office/drawing/2014/main" id="{5980D01D-8535-185D-5B2C-929EF3DA6D98}"/>
              </a:ext>
            </a:extLst>
          </p:cNvPr>
          <p:cNvSpPr/>
          <p:nvPr/>
        </p:nvSpPr>
        <p:spPr>
          <a:xfrm>
            <a:off x="104776" y="624865"/>
            <a:ext cx="9614784" cy="103551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a:solidFill>
                  <a:schemeClr val="bg2">
                    <a:lumMod val="50000"/>
                  </a:schemeClr>
                </a:solidFill>
              </a:rPr>
              <a:t>Overall fund balances have increased by £0.697m this financial year to date. The main movements are an increase in the investments, creditors and a new fixed term deposit. There was also a decrease in cash held and debtors. </a:t>
            </a:r>
          </a:p>
        </p:txBody>
      </p:sp>
      <p:sp>
        <p:nvSpPr>
          <p:cNvPr id="9" name="Rounded Rectangle 8">
            <a:extLst>
              <a:ext uri="{FF2B5EF4-FFF2-40B4-BE49-F238E27FC236}">
                <a16:creationId xmlns:a16="http://schemas.microsoft.com/office/drawing/2014/main" id="{D5425F09-6423-CE3D-77AA-0E642E21C6A1}"/>
              </a:ext>
            </a:extLst>
          </p:cNvPr>
          <p:cNvSpPr/>
          <p:nvPr/>
        </p:nvSpPr>
        <p:spPr>
          <a:xfrm>
            <a:off x="196110" y="1832776"/>
            <a:ext cx="9155547" cy="430578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300" b="1">
              <a:solidFill>
                <a:schemeClr val="tx1"/>
              </a:solidFill>
            </a:endParaRPr>
          </a:p>
        </p:txBody>
      </p:sp>
      <p:pic>
        <p:nvPicPr>
          <p:cNvPr id="3" name="Picture 2">
            <a:extLst>
              <a:ext uri="{FF2B5EF4-FFF2-40B4-BE49-F238E27FC236}">
                <a16:creationId xmlns:a16="http://schemas.microsoft.com/office/drawing/2014/main" id="{B07B5500-3B1A-FCB9-31C9-9FF13E26F102}"/>
              </a:ext>
            </a:extLst>
          </p:cNvPr>
          <p:cNvPicPr>
            <a:picLocks noChangeAspect="1"/>
          </p:cNvPicPr>
          <p:nvPr/>
        </p:nvPicPr>
        <p:blipFill>
          <a:blip r:embed="rId2"/>
          <a:stretch>
            <a:fillRect/>
          </a:stretch>
        </p:blipFill>
        <p:spPr>
          <a:xfrm>
            <a:off x="196109" y="6254484"/>
            <a:ext cx="1408582" cy="464367"/>
          </a:xfrm>
          <a:prstGeom prst="rect">
            <a:avLst/>
          </a:prstGeom>
        </p:spPr>
      </p:pic>
      <p:graphicFrame>
        <p:nvGraphicFramePr>
          <p:cNvPr id="13" name="Object 12">
            <a:extLst>
              <a:ext uri="{FF2B5EF4-FFF2-40B4-BE49-F238E27FC236}">
                <a16:creationId xmlns:a16="http://schemas.microsoft.com/office/drawing/2014/main" id="{8C974A24-A020-BC44-9951-D9924B83FB95}"/>
              </a:ext>
            </a:extLst>
          </p:cNvPr>
          <p:cNvGraphicFramePr>
            <a:graphicFrameLocks noChangeAspect="1"/>
          </p:cNvGraphicFramePr>
          <p:nvPr>
            <p:extLst>
              <p:ext uri="{D42A27DB-BD31-4B8C-83A1-F6EECF244321}">
                <p14:modId xmlns:p14="http://schemas.microsoft.com/office/powerpoint/2010/main" val="4210647104"/>
              </p:ext>
            </p:extLst>
          </p:nvPr>
        </p:nvGraphicFramePr>
        <p:xfrm>
          <a:off x="1260475" y="2143125"/>
          <a:ext cx="7010400" cy="3629025"/>
        </p:xfrm>
        <a:graphic>
          <a:graphicData uri="http://schemas.openxmlformats.org/presentationml/2006/ole">
            <mc:AlternateContent xmlns:mc="http://schemas.openxmlformats.org/markup-compatibility/2006">
              <mc:Choice xmlns:v="urn:schemas-microsoft-com:vml" Requires="v">
                <p:oleObj name="Worksheet" r:id="rId3" imgW="7385038" imgH="3822744" progId="Excel.Sheet.12">
                  <p:embed/>
                </p:oleObj>
              </mc:Choice>
              <mc:Fallback>
                <p:oleObj name="Worksheet" r:id="rId3" imgW="7385038" imgH="3822744" progId="Excel.Sheet.12">
                  <p:embed/>
                  <p:pic>
                    <p:nvPicPr>
                      <p:cNvPr id="13" name="Object 12">
                        <a:extLst>
                          <a:ext uri="{FF2B5EF4-FFF2-40B4-BE49-F238E27FC236}">
                            <a16:creationId xmlns:a16="http://schemas.microsoft.com/office/drawing/2014/main" id="{8C974A24-A020-BC44-9951-D9924B83FB95}"/>
                          </a:ext>
                        </a:extLst>
                      </p:cNvPr>
                      <p:cNvPicPr/>
                      <p:nvPr/>
                    </p:nvPicPr>
                    <p:blipFill>
                      <a:blip r:embed="rId4"/>
                      <a:stretch>
                        <a:fillRect/>
                      </a:stretch>
                    </p:blipFill>
                    <p:spPr>
                      <a:xfrm>
                        <a:off x="1260475" y="2143125"/>
                        <a:ext cx="7010400" cy="3629025"/>
                      </a:xfrm>
                      <a:prstGeom prst="rect">
                        <a:avLst/>
                      </a:prstGeom>
                    </p:spPr>
                  </p:pic>
                </p:oleObj>
              </mc:Fallback>
            </mc:AlternateContent>
          </a:graphicData>
        </a:graphic>
      </p:graphicFrame>
      <p:sp>
        <p:nvSpPr>
          <p:cNvPr id="2" name="TextBox 22">
            <a:extLst>
              <a:ext uri="{FF2B5EF4-FFF2-40B4-BE49-F238E27FC236}">
                <a16:creationId xmlns:a16="http://schemas.microsoft.com/office/drawing/2014/main" id="{45D821E8-82FE-A0A0-24FE-92D909533C59}"/>
              </a:ext>
            </a:extLst>
          </p:cNvPr>
          <p:cNvSpPr txBox="1">
            <a:spLocks noChangeArrowheads="1"/>
          </p:cNvSpPr>
          <p:nvPr/>
        </p:nvSpPr>
        <p:spPr bwMode="auto">
          <a:xfrm>
            <a:off x="8970000" y="165375"/>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7</a:t>
            </a:r>
          </a:p>
        </p:txBody>
      </p:sp>
    </p:spTree>
    <p:extLst>
      <p:ext uri="{BB962C8B-B14F-4D97-AF65-F5344CB8AC3E}">
        <p14:creationId xmlns:p14="http://schemas.microsoft.com/office/powerpoint/2010/main" val="351338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6D452-3357-7AE5-D0E1-2F15AC53C193}"/>
            </a:ext>
          </a:extLst>
        </p:cNvPr>
        <p:cNvGrpSpPr/>
        <p:nvPr/>
      </p:nvGrpSpPr>
      <p:grpSpPr>
        <a:xfrm>
          <a:off x="0" y="0"/>
          <a:ext cx="0" cy="0"/>
          <a:chOff x="0" y="0"/>
          <a:chExt cx="0" cy="0"/>
        </a:xfrm>
      </p:grpSpPr>
      <p:sp>
        <p:nvSpPr>
          <p:cNvPr id="54" name="Rounded Rectangle 53">
            <a:extLst>
              <a:ext uri="{FF2B5EF4-FFF2-40B4-BE49-F238E27FC236}">
                <a16:creationId xmlns:a16="http://schemas.microsoft.com/office/drawing/2014/main" id="{311434A2-6D7B-7D2F-B00B-31871A2546D7}"/>
              </a:ext>
            </a:extLst>
          </p:cNvPr>
          <p:cNvSpPr/>
          <p:nvPr/>
        </p:nvSpPr>
        <p:spPr>
          <a:xfrm>
            <a:off x="1052333" y="1048229"/>
            <a:ext cx="7837246" cy="372642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89"/>
          </a:p>
        </p:txBody>
      </p:sp>
      <p:grpSp>
        <p:nvGrpSpPr>
          <p:cNvPr id="10" name="Group 9">
            <a:extLst>
              <a:ext uri="{FF2B5EF4-FFF2-40B4-BE49-F238E27FC236}">
                <a16:creationId xmlns:a16="http://schemas.microsoft.com/office/drawing/2014/main" id="{1C432597-CD4D-BE6D-8E4B-9AAA8914333B}"/>
              </a:ext>
            </a:extLst>
          </p:cNvPr>
          <p:cNvGrpSpPr/>
          <p:nvPr/>
        </p:nvGrpSpPr>
        <p:grpSpPr>
          <a:xfrm>
            <a:off x="93328" y="315878"/>
            <a:ext cx="9561937" cy="414211"/>
            <a:chOff x="0" y="1"/>
            <a:chExt cx="9906000" cy="404663"/>
          </a:xfrm>
        </p:grpSpPr>
        <p:sp>
          <p:nvSpPr>
            <p:cNvPr id="11" name="Subtitle 2">
              <a:extLst>
                <a:ext uri="{FF2B5EF4-FFF2-40B4-BE49-F238E27FC236}">
                  <a16:creationId xmlns:a16="http://schemas.microsoft.com/office/drawing/2014/main" id="{2F208994-D6AC-DE54-F927-D6E755050172}"/>
                </a:ext>
              </a:extLst>
            </p:cNvPr>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a:extLst>
                <a:ext uri="{FF2B5EF4-FFF2-40B4-BE49-F238E27FC236}">
                  <a16:creationId xmlns:a16="http://schemas.microsoft.com/office/drawing/2014/main" id="{A990C635-237C-938C-D5A0-4316C9E52F8C}"/>
                </a:ext>
              </a:extLst>
            </p:cNvPr>
            <p:cNvSpPr txBox="1">
              <a:spLocks noChangeArrowheads="1"/>
            </p:cNvSpPr>
            <p:nvPr/>
          </p:nvSpPr>
          <p:spPr bwMode="auto">
            <a:xfrm>
              <a:off x="9110380" y="94156"/>
              <a:ext cx="795619" cy="21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8</a:t>
              </a:r>
            </a:p>
          </p:txBody>
        </p:sp>
      </p:grpSp>
      <p:sp>
        <p:nvSpPr>
          <p:cNvPr id="3" name="TextBox 2">
            <a:extLst>
              <a:ext uri="{FF2B5EF4-FFF2-40B4-BE49-F238E27FC236}">
                <a16:creationId xmlns:a16="http://schemas.microsoft.com/office/drawing/2014/main" id="{65A69C2A-E174-8B3B-E96A-4A347D19855A}"/>
              </a:ext>
            </a:extLst>
          </p:cNvPr>
          <p:cNvSpPr txBox="1"/>
          <p:nvPr/>
        </p:nvSpPr>
        <p:spPr>
          <a:xfrm>
            <a:off x="1006744" y="5019758"/>
            <a:ext cx="7929801" cy="877163"/>
          </a:xfrm>
          <a:prstGeom prst="rect">
            <a:avLst/>
          </a:prstGeom>
          <a:noFill/>
          <a:ln>
            <a:solidFill>
              <a:schemeClr val="accent1">
                <a:shade val="50000"/>
              </a:schemeClr>
            </a:solidFill>
          </a:ln>
        </p:spPr>
        <p:txBody>
          <a:bodyPr wrap="square" lIns="91440" tIns="45720" rIns="91440" bIns="45720" rtlCol="0" anchor="t">
            <a:spAutoFit/>
          </a:bodyPr>
          <a:lstStyle/>
          <a:p>
            <a:r>
              <a:rPr lang="en-GB" sz="1700" b="1">
                <a:solidFill>
                  <a:schemeClr val="bg2">
                    <a:lumMod val="50000"/>
                  </a:schemeClr>
                </a:solidFill>
              </a:rPr>
              <a:t>Cumulative unrealised gains have increased overall by £408k during the 2025-26 financial year when compared to the year-end value. The portfolio value is updated quarterly. </a:t>
            </a:r>
          </a:p>
        </p:txBody>
      </p:sp>
      <p:graphicFrame>
        <p:nvGraphicFramePr>
          <p:cNvPr id="4" name="Table 3">
            <a:extLst>
              <a:ext uri="{FF2B5EF4-FFF2-40B4-BE49-F238E27FC236}">
                <a16:creationId xmlns:a16="http://schemas.microsoft.com/office/drawing/2014/main" id="{75ED69EF-8C4A-C98B-3CFE-DD5D3E67DE68}"/>
              </a:ext>
            </a:extLst>
          </p:cNvPr>
          <p:cNvGraphicFramePr>
            <a:graphicFrameLocks noGrp="1"/>
          </p:cNvGraphicFramePr>
          <p:nvPr>
            <p:extLst>
              <p:ext uri="{D42A27DB-BD31-4B8C-83A1-F6EECF244321}">
                <p14:modId xmlns:p14="http://schemas.microsoft.com/office/powerpoint/2010/main" val="2587053993"/>
              </p:ext>
            </p:extLst>
          </p:nvPr>
        </p:nvGraphicFramePr>
        <p:xfrm>
          <a:off x="1437089" y="1209564"/>
          <a:ext cx="7118701" cy="3227640"/>
        </p:xfrm>
        <a:graphic>
          <a:graphicData uri="http://schemas.openxmlformats.org/drawingml/2006/table">
            <a:tbl>
              <a:tblPr firstRow="1" lastRow="1" bandRow="1">
                <a:tableStyleId>{5C22544A-7EE6-4342-B048-85BDC9FD1C3A}</a:tableStyleId>
              </a:tblPr>
              <a:tblGrid>
                <a:gridCol w="1055749">
                  <a:extLst>
                    <a:ext uri="{9D8B030D-6E8A-4147-A177-3AD203B41FA5}">
                      <a16:colId xmlns:a16="http://schemas.microsoft.com/office/drawing/2014/main" val="546774978"/>
                    </a:ext>
                  </a:extLst>
                </a:gridCol>
                <a:gridCol w="1047068">
                  <a:extLst>
                    <a:ext uri="{9D8B030D-6E8A-4147-A177-3AD203B41FA5}">
                      <a16:colId xmlns:a16="http://schemas.microsoft.com/office/drawing/2014/main" val="3299214142"/>
                    </a:ext>
                  </a:extLst>
                </a:gridCol>
                <a:gridCol w="1087816">
                  <a:extLst>
                    <a:ext uri="{9D8B030D-6E8A-4147-A177-3AD203B41FA5}">
                      <a16:colId xmlns:a16="http://schemas.microsoft.com/office/drawing/2014/main" val="2032454141"/>
                    </a:ext>
                  </a:extLst>
                </a:gridCol>
                <a:gridCol w="955116">
                  <a:extLst>
                    <a:ext uri="{9D8B030D-6E8A-4147-A177-3AD203B41FA5}">
                      <a16:colId xmlns:a16="http://schemas.microsoft.com/office/drawing/2014/main" val="47845935"/>
                    </a:ext>
                  </a:extLst>
                </a:gridCol>
                <a:gridCol w="990984">
                  <a:extLst>
                    <a:ext uri="{9D8B030D-6E8A-4147-A177-3AD203B41FA5}">
                      <a16:colId xmlns:a16="http://schemas.microsoft.com/office/drawing/2014/main" val="3532572903"/>
                    </a:ext>
                  </a:extLst>
                </a:gridCol>
                <a:gridCol w="990984">
                  <a:extLst>
                    <a:ext uri="{9D8B030D-6E8A-4147-A177-3AD203B41FA5}">
                      <a16:colId xmlns:a16="http://schemas.microsoft.com/office/drawing/2014/main" val="2065124579"/>
                    </a:ext>
                  </a:extLst>
                </a:gridCol>
                <a:gridCol w="990984">
                  <a:extLst>
                    <a:ext uri="{9D8B030D-6E8A-4147-A177-3AD203B41FA5}">
                      <a16:colId xmlns:a16="http://schemas.microsoft.com/office/drawing/2014/main" val="1629742261"/>
                    </a:ext>
                  </a:extLst>
                </a:gridCol>
              </a:tblGrid>
              <a:tr h="1265994">
                <a:tc>
                  <a:txBody>
                    <a:bodyPr/>
                    <a:lstStyle/>
                    <a:p>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 </a:t>
                      </a:r>
                      <a:r>
                        <a:rPr lang="en-GB" sz="1600">
                          <a:latin typeface="+mn-lt"/>
                        </a:rPr>
                        <a:t>March </a:t>
                      </a:r>
                      <a:r>
                        <a:rPr lang="en-GB" sz="1600" baseline="0">
                          <a:latin typeface="+mn-lt"/>
                        </a:rPr>
                        <a:t>2024</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31</a:t>
                      </a:r>
                      <a:r>
                        <a:rPr lang="en-GB" sz="1600" baseline="30000">
                          <a:latin typeface="+mn-lt"/>
                        </a:rPr>
                        <a:t>st</a:t>
                      </a:r>
                      <a:r>
                        <a:rPr lang="en-GB" sz="1600">
                          <a:latin typeface="+mn-lt"/>
                        </a:rPr>
                        <a:t> March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txBody>
                  <a:tcPr marL="74295" marR="74295" marT="37148" marB="37148"/>
                </a:tc>
                <a:tc>
                  <a:txBody>
                    <a:bodyPr/>
                    <a:lstStyle/>
                    <a:p>
                      <a:pPr algn="ctr"/>
                      <a:r>
                        <a:rPr lang="en-GB" sz="1600">
                          <a:latin typeface="+mn-lt"/>
                        </a:rPr>
                        <a:t>30</a:t>
                      </a:r>
                      <a:r>
                        <a:rPr lang="en-GB" sz="1600" baseline="30000">
                          <a:latin typeface="+mn-lt"/>
                        </a:rPr>
                        <a:t>th</a:t>
                      </a:r>
                      <a:r>
                        <a:rPr lang="en-GB" sz="1600">
                          <a:latin typeface="+mn-lt"/>
                        </a:rPr>
                        <a:t> June </a:t>
                      </a:r>
                      <a:r>
                        <a:rPr lang="en-GB" sz="1600" baseline="0">
                          <a:latin typeface="+mn-lt"/>
                        </a:rPr>
                        <a:t>2025</a:t>
                      </a:r>
                    </a:p>
                    <a:p>
                      <a:pPr algn="ctr"/>
                      <a:endParaRPr lang="en-GB" sz="1600" baseline="0">
                        <a:latin typeface="+mn-lt"/>
                      </a:endParaRPr>
                    </a:p>
                    <a:p>
                      <a:pPr algn="ctr"/>
                      <a:r>
                        <a:rPr lang="en-GB" sz="1600" baseline="0">
                          <a:latin typeface="+mn-lt"/>
                        </a:rPr>
                        <a:t>£</a:t>
                      </a:r>
                      <a:endParaRPr lang="en-GB" sz="1600">
                        <a:latin typeface="+mn-lt"/>
                      </a:endParaRPr>
                    </a:p>
                    <a:p>
                      <a:pPr algn="ctr"/>
                      <a:endParaRPr lang="en-GB" sz="1600">
                        <a:latin typeface="+mn-lt"/>
                      </a:endParaRPr>
                    </a:p>
                  </a:txBody>
                  <a:tcPr marL="74295" marR="74295" marT="37148" marB="37148"/>
                </a:tc>
                <a:tc>
                  <a:txBody>
                    <a:bodyPr/>
                    <a:lstStyle/>
                    <a:p>
                      <a:pPr algn="ctr"/>
                      <a:r>
                        <a:rPr lang="en-GB" sz="1600">
                          <a:latin typeface="+mn-lt"/>
                        </a:rPr>
                        <a:t>30</a:t>
                      </a:r>
                      <a:r>
                        <a:rPr lang="en-GB" sz="1600" baseline="30000">
                          <a:latin typeface="+mn-lt"/>
                        </a:rPr>
                        <a:t>th</a:t>
                      </a:r>
                      <a:r>
                        <a:rPr lang="en-GB" sz="1600">
                          <a:latin typeface="+mn-lt"/>
                        </a:rPr>
                        <a:t> Sept 2025</a:t>
                      </a:r>
                    </a:p>
                    <a:p>
                      <a:pPr algn="ctr"/>
                      <a:endParaRPr lang="en-GB" sz="1600">
                        <a:latin typeface="+mn-lt"/>
                      </a:endParaRPr>
                    </a:p>
                    <a:p>
                      <a:pPr algn="ctr"/>
                      <a:r>
                        <a:rPr lang="en-GB" sz="1600">
                          <a:latin typeface="+mn-lt"/>
                        </a:rPr>
                        <a:t>£</a:t>
                      </a:r>
                    </a:p>
                  </a:txBody>
                  <a:tcPr marL="74295" marR="74295" marT="37148" marB="37148"/>
                </a:tc>
                <a:tc>
                  <a:txBody>
                    <a:bodyPr/>
                    <a:lstStyle/>
                    <a:p>
                      <a:pPr lvl="0" algn="ctr">
                        <a:buNone/>
                      </a:pPr>
                      <a:r>
                        <a:rPr lang="en-GB" sz="1600">
                          <a:latin typeface="+mn-lt"/>
                        </a:rPr>
                        <a:t>31</a:t>
                      </a:r>
                      <a:r>
                        <a:rPr lang="en-GB" sz="1600" baseline="30000">
                          <a:latin typeface="+mn-lt"/>
                        </a:rPr>
                        <a:t>st</a:t>
                      </a:r>
                      <a:r>
                        <a:rPr lang="en-GB" sz="1600">
                          <a:latin typeface="+mn-lt"/>
                        </a:rPr>
                        <a:t> Dec 2025</a:t>
                      </a:r>
                      <a:endParaRPr lang="en-US"/>
                    </a:p>
                    <a:p>
                      <a:pPr lvl="0" algn="ctr">
                        <a:buNone/>
                      </a:pPr>
                      <a:endParaRPr lang="en-GB" sz="1600">
                        <a:latin typeface="+mn-lt"/>
                      </a:endParaRPr>
                    </a:p>
                    <a:p>
                      <a:pPr lvl="0" algn="ctr">
                        <a:buNone/>
                      </a:pPr>
                      <a:r>
                        <a:rPr lang="en-GB" sz="1600">
                          <a:latin typeface="+mn-lt"/>
                        </a:rPr>
                        <a:t>£</a:t>
                      </a:r>
                      <a:endParaRPr lang="en-GB"/>
                    </a:p>
                  </a:txBody>
                  <a:tcPr marL="74295" marR="74295" marT="37148" marB="37148"/>
                </a:tc>
                <a:tc>
                  <a:txBody>
                    <a:bodyPr/>
                    <a:lstStyle/>
                    <a:p>
                      <a:pPr algn="ctr"/>
                      <a:r>
                        <a:rPr lang="en-GB" sz="1400">
                          <a:latin typeface="+mn-lt"/>
                        </a:rPr>
                        <a:t>Unrealised Gain / (Loss)</a:t>
                      </a:r>
                      <a:r>
                        <a:rPr lang="en-GB" sz="1400" baseline="0">
                          <a:latin typeface="+mn-lt"/>
                        </a:rPr>
                        <a:t> in 2025/26 </a:t>
                      </a:r>
                    </a:p>
                    <a:p>
                      <a:pPr algn="ctr"/>
                      <a:r>
                        <a:rPr lang="en-GB" sz="1600" baseline="0">
                          <a:latin typeface="+mn-lt"/>
                        </a:rPr>
                        <a:t>£</a:t>
                      </a:r>
                      <a:endParaRPr lang="en-GB" sz="1600">
                        <a:latin typeface="+mn-lt"/>
                      </a:endParaRPr>
                    </a:p>
                  </a:txBody>
                  <a:tcPr marL="74295" marR="74295" marT="37148" marB="37148"/>
                </a:tc>
                <a:extLst>
                  <a:ext uri="{0D108BD9-81ED-4DB2-BD59-A6C34878D82A}">
                    <a16:rowId xmlns:a16="http://schemas.microsoft.com/office/drawing/2014/main" val="2719341108"/>
                  </a:ext>
                </a:extLst>
              </a:tr>
              <a:tr h="564164">
                <a:tc>
                  <a:txBody>
                    <a:bodyPr/>
                    <a:lstStyle/>
                    <a:p>
                      <a:r>
                        <a:rPr lang="en-GB" sz="1600">
                          <a:solidFill>
                            <a:schemeClr val="bg2">
                              <a:lumMod val="50000"/>
                            </a:schemeClr>
                          </a:solidFill>
                          <a:latin typeface="+mn-lt"/>
                        </a:rPr>
                        <a:t>Book</a:t>
                      </a:r>
                      <a:r>
                        <a:rPr lang="en-GB" sz="1600" baseline="0">
                          <a:solidFill>
                            <a:schemeClr val="bg2">
                              <a:lumMod val="50000"/>
                            </a:schemeClr>
                          </a:solidFill>
                          <a:latin typeface="+mn-lt"/>
                        </a:rPr>
                        <a:t> Value</a:t>
                      </a:r>
                      <a:endParaRPr lang="en-GB" sz="1600">
                        <a:solidFill>
                          <a:schemeClr val="bg2">
                            <a:lumMod val="50000"/>
                          </a:schemeClr>
                        </a:solidFill>
                        <a:latin typeface="+mn-lt"/>
                      </a:endParaRP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4,211,523</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4,243,424</a:t>
                      </a:r>
                    </a:p>
                  </a:txBody>
                  <a:tcPr marL="7739" marR="7739" marT="7739" marB="0"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4,242,617</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a:solidFill>
                            <a:schemeClr val="bg2">
                              <a:lumMod val="50000"/>
                            </a:schemeClr>
                          </a:solidFill>
                          <a:latin typeface="+mn-lt"/>
                          <a:ea typeface="+mn-ea"/>
                          <a:cs typeface="+mn-cs"/>
                        </a:rPr>
                        <a:t>4,246,969</a:t>
                      </a:r>
                    </a:p>
                  </a:txBody>
                  <a:tcPr marL="68580" marR="68580" marT="0" marB="0" anchor="ctr"/>
                </a:tc>
                <a:tc>
                  <a:txBody>
                    <a:bodyPr/>
                    <a:lstStyle/>
                    <a:p>
                      <a:pPr marL="0" lvl="0" algn="r" rtl="0">
                        <a:lnSpc>
                          <a:spcPct val="107000"/>
                        </a:lnSpc>
                        <a:spcAft>
                          <a:spcPts val="800"/>
                        </a:spcAft>
                        <a:buNone/>
                      </a:pPr>
                      <a:r>
                        <a:rPr lang="en-GB" sz="1600" kern="1200">
                          <a:solidFill>
                            <a:schemeClr val="bg2">
                              <a:lumMod val="50000"/>
                            </a:schemeClr>
                          </a:solidFill>
                          <a:latin typeface="+mn-lt"/>
                          <a:ea typeface="+mn-ea"/>
                          <a:cs typeface="+mn-cs"/>
                        </a:rPr>
                        <a:t>4,263,802</a:t>
                      </a:r>
                      <a:endParaRPr lang="en-US"/>
                    </a:p>
                  </a:txBody>
                  <a:tcPr marL="68580" marR="68580" marT="0" marB="0" anchor="ctr"/>
                </a:tc>
                <a:tc>
                  <a:txBody>
                    <a:bodyPr/>
                    <a:lstStyle/>
                    <a:p>
                      <a:pPr marL="0" lvl="0" algn="r" defTabSz="914400" rtl="0" eaLnBrk="1" fontAlgn="b" latinLnBrk="0" hangingPunct="1">
                        <a:lnSpc>
                          <a:spcPct val="107000"/>
                        </a:lnSpc>
                        <a:spcAft>
                          <a:spcPts val="800"/>
                        </a:spcAft>
                        <a:buNone/>
                      </a:pPr>
                      <a:endParaRPr lang="en-GB" sz="1600" kern="1200">
                        <a:solidFill>
                          <a:schemeClr val="bg2">
                            <a:lumMod val="50000"/>
                          </a:schemeClr>
                        </a:solidFill>
                        <a:latin typeface="+mn-lt"/>
                        <a:ea typeface="+mn-ea"/>
                        <a:cs typeface="+mn-cs"/>
                      </a:endParaRPr>
                    </a:p>
                  </a:txBody>
                  <a:tcPr marL="0" marR="0" marT="0" marB="0" anchor="ctr"/>
                </a:tc>
                <a:extLst>
                  <a:ext uri="{0D108BD9-81ED-4DB2-BD59-A6C34878D82A}">
                    <a16:rowId xmlns:a16="http://schemas.microsoft.com/office/drawing/2014/main" val="3455917913"/>
                  </a:ext>
                </a:extLst>
              </a:tr>
              <a:tr h="564164">
                <a:tc>
                  <a:txBody>
                    <a:bodyPr/>
                    <a:lstStyle/>
                    <a:p>
                      <a:r>
                        <a:rPr lang="en-GB" sz="1600">
                          <a:solidFill>
                            <a:schemeClr val="bg2">
                              <a:lumMod val="50000"/>
                            </a:schemeClr>
                          </a:solidFill>
                          <a:latin typeface="+mn-lt"/>
                        </a:rPr>
                        <a:t>Market Value</a:t>
                      </a:r>
                    </a:p>
                  </a:txBody>
                  <a:tcPr marL="74295" marR="74295" marT="37148" marB="37148"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4,817,251</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4,727,652</a:t>
                      </a:r>
                    </a:p>
                  </a:txBody>
                  <a:tcPr marL="7739" marR="7739" marT="7739" marB="0" anchor="ct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E8E8E8">
                              <a:lumMod val="50000"/>
                            </a:srgbClr>
                          </a:solidFill>
                          <a:effectLst/>
                          <a:uLnTx/>
                          <a:uFillTx/>
                          <a:latin typeface="+mn-lt"/>
                          <a:ea typeface="+mn-ea"/>
                          <a:cs typeface="+mn-cs"/>
                        </a:rPr>
                        <a:t>4,802,201</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a:solidFill>
                            <a:schemeClr val="bg2">
                              <a:lumMod val="50000"/>
                            </a:schemeClr>
                          </a:solidFill>
                          <a:latin typeface="+mn-lt"/>
                          <a:ea typeface="+mn-ea"/>
                          <a:cs typeface="+mn-cs"/>
                        </a:rPr>
                        <a:t>5,026,935</a:t>
                      </a:r>
                    </a:p>
                  </a:txBody>
                  <a:tcPr marL="68580" marR="68580" marT="0" marB="0" anchor="ctr"/>
                </a:tc>
                <a:tc>
                  <a:txBody>
                    <a:bodyPr/>
                    <a:lstStyle/>
                    <a:p>
                      <a:pPr marL="0" lvl="0" algn="r" defTabSz="914400" rtl="0">
                        <a:lnSpc>
                          <a:spcPct val="107000"/>
                        </a:lnSpc>
                        <a:spcAft>
                          <a:spcPts val="800"/>
                        </a:spcAft>
                        <a:buNone/>
                        <a:tabLst/>
                        <a:defRPr/>
                      </a:pPr>
                      <a:r>
                        <a:rPr lang="en-GB" sz="1600" kern="1200">
                          <a:solidFill>
                            <a:schemeClr val="bg2">
                              <a:lumMod val="50000"/>
                            </a:schemeClr>
                          </a:solidFill>
                          <a:latin typeface="+mn-lt"/>
                          <a:ea typeface="+mn-ea"/>
                          <a:cs typeface="+mn-cs"/>
                        </a:rPr>
                        <a:t>5,156,382</a:t>
                      </a:r>
                      <a:endParaRPr kumimoji="0" lang="en-US"/>
                    </a:p>
                  </a:txBody>
                  <a:tcPr marL="68580" marR="68580" marT="0" marB="0" anchor="ctr"/>
                </a:tc>
                <a:tc>
                  <a:txBody>
                    <a:bodyPr/>
                    <a:lstStyle/>
                    <a:p>
                      <a:pPr marL="0" lvl="0" algn="r" defTabSz="914400" rtl="0" eaLnBrk="1" fontAlgn="b" latinLnBrk="0" hangingPunct="1">
                        <a:lnSpc>
                          <a:spcPct val="107000"/>
                        </a:lnSpc>
                        <a:spcAft>
                          <a:spcPts val="800"/>
                        </a:spcAft>
                        <a:buNone/>
                      </a:pPr>
                      <a:endParaRPr lang="en-GB" sz="1600" kern="1200">
                        <a:solidFill>
                          <a:schemeClr val="bg2">
                            <a:lumMod val="50000"/>
                          </a:schemeClr>
                        </a:solidFill>
                        <a:latin typeface="+mn-lt"/>
                        <a:ea typeface="+mn-ea"/>
                        <a:cs typeface="+mn-cs"/>
                      </a:endParaRPr>
                    </a:p>
                  </a:txBody>
                  <a:tcPr marL="0" marR="0" marT="0" marB="0" anchor="ctr"/>
                </a:tc>
                <a:extLst>
                  <a:ext uri="{0D108BD9-81ED-4DB2-BD59-A6C34878D82A}">
                    <a16:rowId xmlns:a16="http://schemas.microsoft.com/office/drawing/2014/main" val="1326377812"/>
                  </a:ext>
                </a:extLst>
              </a:tr>
              <a:tr h="794926">
                <a:tc>
                  <a:txBody>
                    <a:bodyPr/>
                    <a:lstStyle/>
                    <a:p>
                      <a:r>
                        <a:rPr lang="en-GB" sz="1600" b="1">
                          <a:latin typeface="+mn-lt"/>
                        </a:rPr>
                        <a:t>Unrealised</a:t>
                      </a:r>
                      <a:r>
                        <a:rPr lang="en-GB" sz="1600" b="1" baseline="0">
                          <a:latin typeface="+mn-lt"/>
                        </a:rPr>
                        <a:t> Gain / (Loss)</a:t>
                      </a:r>
                      <a:endParaRPr lang="en-GB" sz="1600" b="1">
                        <a:latin typeface="+mn-lt"/>
                      </a:endParaRPr>
                    </a:p>
                  </a:txBody>
                  <a:tcPr marL="74295" marR="74295" marT="37148" marB="37148"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60</a:t>
                      </a:r>
                      <a:r>
                        <a:rPr lang="en-GB" sz="1600" b="1" kern="1200">
                          <a:solidFill>
                            <a:schemeClr val="lt1"/>
                          </a:solidFill>
                          <a:latin typeface="+mn-lt"/>
                          <a:ea typeface="+mn-ea"/>
                          <a:cs typeface="+mn-cs"/>
                        </a:rPr>
                        <a:t>5,728 </a:t>
                      </a:r>
                    </a:p>
                  </a:txBody>
                  <a:tcPr marL="7739" marR="7739" marT="7739" marB="0" anchor="ctr"/>
                </a:tc>
                <a:tc>
                  <a:txBody>
                    <a:bodyPr/>
                    <a:lstStyle/>
                    <a:p>
                      <a:pPr algn="r" fontAlgn="ctr"/>
                      <a:r>
                        <a:rPr lang="en-GB" sz="1600" b="1" i="0" u="none" strike="noStrike">
                          <a:effectLst/>
                          <a:latin typeface="+mn-lt"/>
                        </a:rPr>
                        <a:t>      </a:t>
                      </a:r>
                      <a:r>
                        <a:rPr lang="en-GB" sz="1600" b="1" i="0" u="none" strike="noStrike" kern="1200">
                          <a:solidFill>
                            <a:schemeClr val="lt1"/>
                          </a:solidFill>
                          <a:effectLst/>
                          <a:latin typeface="+mn-lt"/>
                          <a:ea typeface="+mn-ea"/>
                          <a:cs typeface="+mn-cs"/>
                        </a:rPr>
                        <a:t>484,228</a:t>
                      </a:r>
                      <a:r>
                        <a:rPr lang="en-GB" sz="1600" b="1" kern="1200">
                          <a:solidFill>
                            <a:schemeClr val="lt1"/>
                          </a:solidFill>
                          <a:latin typeface="+mn-lt"/>
                          <a:ea typeface="+mn-ea"/>
                          <a:cs typeface="+mn-cs"/>
                        </a:rPr>
                        <a:t> </a:t>
                      </a:r>
                    </a:p>
                  </a:txBody>
                  <a:tcPr marL="7739" marR="7739" marT="7739" marB="0" anchor="ctr"/>
                </a:tc>
                <a:tc>
                  <a:txBody>
                    <a:bodyPr/>
                    <a:lstStyle/>
                    <a:p>
                      <a:pPr algn="r" fontAlgn="ctr"/>
                      <a:r>
                        <a:rPr lang="en-GB" sz="1600" b="1" kern="1200">
                          <a:solidFill>
                            <a:schemeClr val="lt1"/>
                          </a:solidFill>
                          <a:latin typeface="+mn-lt"/>
                          <a:ea typeface="+mn-ea"/>
                          <a:cs typeface="+mn-cs"/>
                        </a:rPr>
                        <a:t>559,584</a:t>
                      </a:r>
                    </a:p>
                  </a:txBody>
                  <a:tcPr marL="7739" marR="7739" marT="7739" marB="0" anchor="ctr"/>
                </a:tc>
                <a:tc>
                  <a:txBody>
                    <a:bodyPr/>
                    <a:lstStyle/>
                    <a:p>
                      <a:pPr marL="0" algn="r" defTabSz="914400" rtl="0" eaLnBrk="1" fontAlgn="b" latinLnBrk="0" hangingPunct="1">
                        <a:lnSpc>
                          <a:spcPct val="107000"/>
                        </a:lnSpc>
                        <a:spcAft>
                          <a:spcPts val="800"/>
                        </a:spcAft>
                        <a:buNone/>
                      </a:pPr>
                      <a:r>
                        <a:rPr lang="en-GB" sz="1600" kern="1200">
                          <a:solidFill>
                            <a:schemeClr val="bg1"/>
                          </a:solidFill>
                          <a:latin typeface="+mn-lt"/>
                          <a:ea typeface="+mn-ea"/>
                          <a:cs typeface="+mn-cs"/>
                        </a:rPr>
                        <a:t>779,966</a:t>
                      </a:r>
                    </a:p>
                  </a:txBody>
                  <a:tcPr marL="68580" marR="68580" marT="0" marB="0" anchor="ctr"/>
                </a:tc>
                <a:tc>
                  <a:txBody>
                    <a:bodyPr/>
                    <a:lstStyle/>
                    <a:p>
                      <a:pPr marL="0" lvl="0" algn="r" rtl="0">
                        <a:lnSpc>
                          <a:spcPct val="107000"/>
                        </a:lnSpc>
                        <a:spcAft>
                          <a:spcPts val="800"/>
                        </a:spcAft>
                        <a:buNone/>
                      </a:pPr>
                      <a:r>
                        <a:rPr lang="en-GB" sz="1600" kern="1200">
                          <a:solidFill>
                            <a:schemeClr val="bg1"/>
                          </a:solidFill>
                          <a:latin typeface="+mn-lt"/>
                          <a:ea typeface="+mn-ea"/>
                          <a:cs typeface="+mn-cs"/>
                        </a:rPr>
                        <a:t>892,580</a:t>
                      </a:r>
                      <a:endParaRPr lang="en-US"/>
                    </a:p>
                  </a:txBody>
                  <a:tcPr marL="68580" marR="68580" marT="0" marB="0" anchor="ctr"/>
                </a:tc>
                <a:tc>
                  <a:txBody>
                    <a:bodyPr/>
                    <a:lstStyle/>
                    <a:p>
                      <a:pPr marL="0" lvl="0" algn="r" defTabSz="914400" rtl="0" eaLnBrk="1" latinLnBrk="0" hangingPunct="1">
                        <a:lnSpc>
                          <a:spcPct val="107000"/>
                        </a:lnSpc>
                        <a:spcAft>
                          <a:spcPts val="800"/>
                        </a:spcAft>
                        <a:buNone/>
                      </a:pPr>
                      <a:r>
                        <a:rPr lang="en-GB" sz="1600" kern="1200">
                          <a:solidFill>
                            <a:schemeClr val="bg2">
                              <a:lumMod val="50000"/>
                            </a:schemeClr>
                          </a:solidFill>
                          <a:latin typeface="+mn-lt"/>
                          <a:ea typeface="+mn-ea"/>
                          <a:cs typeface="+mn-cs"/>
                        </a:rPr>
                        <a:t>408,352</a:t>
                      </a:r>
                    </a:p>
                  </a:txBody>
                  <a:tcPr marL="74295" marR="74295" marT="37148" marB="37148" anchor="ctr"/>
                </a:tc>
                <a:extLst>
                  <a:ext uri="{0D108BD9-81ED-4DB2-BD59-A6C34878D82A}">
                    <a16:rowId xmlns:a16="http://schemas.microsoft.com/office/drawing/2014/main" val="3097139965"/>
                  </a:ext>
                </a:extLst>
              </a:tr>
            </a:tbl>
          </a:graphicData>
        </a:graphic>
      </p:graphicFrame>
      <p:pic>
        <p:nvPicPr>
          <p:cNvPr id="5" name="Picture 4">
            <a:extLst>
              <a:ext uri="{FF2B5EF4-FFF2-40B4-BE49-F238E27FC236}">
                <a16:creationId xmlns:a16="http://schemas.microsoft.com/office/drawing/2014/main" id="{7640EC36-2B3B-4CF1-763B-6A607634ED43}"/>
              </a:ext>
            </a:extLst>
          </p:cNvPr>
          <p:cNvPicPr>
            <a:picLocks noChangeAspect="1"/>
          </p:cNvPicPr>
          <p:nvPr/>
        </p:nvPicPr>
        <p:blipFill>
          <a:blip r:embed="rId3"/>
          <a:stretch>
            <a:fillRect/>
          </a:stretch>
        </p:blipFill>
        <p:spPr>
          <a:xfrm>
            <a:off x="93328" y="6215061"/>
            <a:ext cx="1408582" cy="464367"/>
          </a:xfrm>
          <a:prstGeom prst="rect">
            <a:avLst/>
          </a:prstGeom>
        </p:spPr>
      </p:pic>
    </p:spTree>
    <p:extLst>
      <p:ext uri="{BB962C8B-B14F-4D97-AF65-F5344CB8AC3E}">
        <p14:creationId xmlns:p14="http://schemas.microsoft.com/office/powerpoint/2010/main" val="40720794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E44CC8-EB0F-4A58-B26D-EA569BC748D2}">
  <ds:schemaRefs>
    <ds:schemaRef ds:uri="f2935e30-2235-4b94-bb56-06d758577b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135E072-72BE-4ED4-BA92-A80B1311C415}">
  <ds:schemaRefs>
    <ds:schemaRef ds:uri="http://schemas.microsoft.com/sharepoint/v3/contenttype/forms"/>
  </ds:schemaRefs>
</ds:datastoreItem>
</file>

<file path=customXml/itemProps3.xml><?xml version="1.0" encoding="utf-8"?>
<ds:datastoreItem xmlns:ds="http://schemas.openxmlformats.org/officeDocument/2006/customXml" ds:itemID="{C7F0492B-4093-4F9D-BDBE-487525A8DEE1}"/>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A4 Paper (210x297 mm)</PresentationFormat>
  <Slides>13</Slides>
  <Notes>3</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revision>1</cp:revision>
  <cp:lastPrinted>2019-04-30T12:13:45Z</cp:lastPrinted>
  <dcterms:created xsi:type="dcterms:W3CDTF">2017-06-21T13:00:58Z</dcterms:created>
  <dcterms:modified xsi:type="dcterms:W3CDTF">2026-02-12T15:32:32Z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