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337" r:id="rId5"/>
    <p:sldId id="345" r:id="rId6"/>
    <p:sldId id="258" r:id="rId7"/>
    <p:sldId id="349" r:id="rId8"/>
    <p:sldId id="367" r:id="rId9"/>
    <p:sldId id="351" r:id="rId10"/>
    <p:sldId id="352" r:id="rId11"/>
    <p:sldId id="369" r:id="rId12"/>
    <p:sldId id="370" r:id="rId13"/>
    <p:sldId id="371" r:id="rId14"/>
    <p:sldId id="364" r:id="rId15"/>
    <p:sldId id="368" r:id="rId16"/>
    <p:sldId id="257" r:id="rId17"/>
    <p:sldId id="342" r:id="rId18"/>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8" clrIdx="0">
    <p:extLst>
      <p:ext uri="{19B8F6BF-5375-455C-9EA6-DF929625EA0E}">
        <p15:presenceInfo xmlns:p15="http://schemas.microsoft.com/office/powerpoint/2012/main" userId="S-1-5-21-978635462-3828570294-627434887-249306" providerId="AD"/>
      </p:ext>
    </p:extLst>
  </p:cmAuthor>
  <p:cmAuthor id="2" name="Andrew Biston" initials="AB" lastIdx="0" clrIdx="1">
    <p:extLst>
      <p:ext uri="{19B8F6BF-5375-455C-9EA6-DF929625EA0E}">
        <p15:presenceInfo xmlns:p15="http://schemas.microsoft.com/office/powerpoint/2012/main" userId="Andrew Biston" providerId="None"/>
      </p:ext>
    </p:extLst>
  </p:cmAuthor>
  <p:cmAuthor id="3" name="Cathy Morgans (Swansea Bay UHB - Finance)" initials="CM(BU-F" lastIdx="0" clrIdx="2">
    <p:extLst>
      <p:ext uri="{19B8F6BF-5375-455C-9EA6-DF929625EA0E}">
        <p15:presenceInfo xmlns:p15="http://schemas.microsoft.com/office/powerpoint/2012/main" userId="S-1-5-21-978635462-3828570294-627434887-245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7F7F7F"/>
    <a:srgbClr val="FFCCCC"/>
    <a:srgbClr val="D9D9D9"/>
    <a:srgbClr val="EFEFEF"/>
    <a:srgbClr val="E6E6E6"/>
    <a:srgbClr val="E2F0D9"/>
    <a:srgbClr val="FBE5D6"/>
    <a:srgbClr val="D470FC"/>
    <a:srgbClr val="003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0457F7-C7FF-F362-2425-96F416C37D99}" v="10" dt="2025-10-06T10:09:53.250"/>
    <p1510:client id="{9C0738E9-9CCD-C83B-6A99-CC11765359A3}" v="343" dt="2025-10-06T09:22:36.042"/>
    <p1510:client id="{D389BC14-FEE5-E921-D6F4-2DB63CC39FB7}" v="10" dt="2025-10-06T15:15:57.775"/>
    <p1510:client id="{FDF3634D-E278-4EA2-9BDC-B52E2ECFC4D9}" v="2" dt="2025-10-06T11:41:41.6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44" y="56"/>
      </p:cViewPr>
      <p:guideLst>
        <p:guide orient="horz" pos="2205"/>
        <p:guide pos="312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my.sharepoint.com/personal/liz_gunn_wales_nhs_uk/Documents/Desktop/CFC%20M4-26/Reserves%20Performanc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a:t>Balance as at 30.06.25 by Service Group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9191382327209102E-2"/>
          <c:y val="0.70427967337416142"/>
          <c:w val="0.8571727909011374"/>
          <c:h val="0.2679425488480606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GB"/>
              <a:t>Reserves Position Against Target</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Sheet1!$A$6</c:f>
              <c:strCache>
                <c:ptCount val="1"/>
                <c:pt idx="0">
                  <c:v>Reserves Ratio to Annual Expenditure</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FC82-4CEC-933B-657CE5D2926F}"/>
                </c:ext>
              </c:extLst>
            </c:dLbl>
            <c:dLbl>
              <c:idx val="7"/>
              <c:layout>
                <c:manualLayout>
                  <c:x val="0"/>
                  <c:y val="-4.3894302519532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82-4CEC-933B-657CE5D2926F}"/>
                </c:ext>
              </c:extLst>
            </c:dLbl>
            <c:dLbl>
              <c:idx val="9"/>
              <c:layout>
                <c:manualLayout>
                  <c:x val="0"/>
                  <c:y val="-8.778860503906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82-4CEC-933B-657CE5D2926F}"/>
                </c:ext>
              </c:extLst>
            </c:dLbl>
            <c:dLbl>
              <c:idx val="11"/>
              <c:layout>
                <c:manualLayout>
                  <c:x val="1.2666178888886648E-4"/>
                  <c:y val="1.2039794944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82-4CEC-933B-657CE5D2926F}"/>
                </c:ext>
              </c:extLst>
            </c:dLbl>
            <c:dLbl>
              <c:idx val="12"/>
              <c:layout>
                <c:manualLayout>
                  <c:x val="-4.4355785720695288E-3"/>
                  <c:y val="-2.9293398504275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C82-4CEC-933B-657CE5D2926F}"/>
                </c:ext>
              </c:extLst>
            </c:dLbl>
            <c:dLbl>
              <c:idx val="13"/>
              <c:layout>
                <c:manualLayout>
                  <c:x val="0"/>
                  <c:y val="-7.30152021486685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C82-4CEC-933B-657CE5D2926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Sheet1!$AA$5:$AR$5</c:f>
              <c:strCache>
                <c:ptCount val="18"/>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strCache>
            </c:strRef>
          </c:cat>
          <c:val>
            <c:numRef>
              <c:f>Sheet1!$AA$6:$AR$6</c:f>
              <c:numCache>
                <c:formatCode>#,##0.00</c:formatCode>
                <c:ptCount val="18"/>
                <c:pt idx="0">
                  <c:v>3.4519600307455804</c:v>
                </c:pt>
                <c:pt idx="1">
                  <c:v>3.4381245196003074</c:v>
                </c:pt>
                <c:pt idx="2">
                  <c:v>3.4212144504227515</c:v>
                </c:pt>
                <c:pt idx="3">
                  <c:v>3.4081475787855497</c:v>
                </c:pt>
                <c:pt idx="4">
                  <c:v>3.5449654112221367</c:v>
                </c:pt>
                <c:pt idx="5">
                  <c:v>3.4196771714066103</c:v>
                </c:pt>
                <c:pt idx="6">
                  <c:v>3.388162951575711</c:v>
                </c:pt>
                <c:pt idx="7">
                  <c:v>3.4704073789392775</c:v>
                </c:pt>
                <c:pt idx="8">
                  <c:v>3.5103766333589546</c:v>
                </c:pt>
                <c:pt idx="9">
                  <c:v>3.5257494235203688</c:v>
                </c:pt>
                <c:pt idx="10">
                  <c:v>3.503458877786318</c:v>
                </c:pt>
                <c:pt idx="11">
                  <c:v>3.6441199077632591</c:v>
                </c:pt>
                <c:pt idx="12">
                  <c:v>3.7165354330708662</c:v>
                </c:pt>
                <c:pt idx="13">
                  <c:v>3.737007874015748</c:v>
                </c:pt>
                <c:pt idx="14">
                  <c:v>3.6826771653543307</c:v>
                </c:pt>
                <c:pt idx="15">
                  <c:v>3.794488188976378</c:v>
                </c:pt>
                <c:pt idx="16">
                  <c:v>3.8480314960629922</c:v>
                </c:pt>
                <c:pt idx="17">
                  <c:v>3.8976377952755907</c:v>
                </c:pt>
              </c:numCache>
            </c:numRef>
          </c:val>
          <c:extLst>
            <c:ext xmlns:c16="http://schemas.microsoft.com/office/drawing/2014/chart" uri="{C3380CC4-5D6E-409C-BE32-E72D297353CC}">
              <c16:uniqueId val="{00000006-FC82-4CEC-933B-657CE5D2926F}"/>
            </c:ext>
          </c:extLst>
        </c:ser>
        <c:dLbls>
          <c:showLegendKey val="0"/>
          <c:showVal val="0"/>
          <c:showCatName val="0"/>
          <c:showSerName val="0"/>
          <c:showPercent val="0"/>
          <c:showBubbleSize val="0"/>
        </c:dLbls>
        <c:gapWidth val="269"/>
        <c:overlap val="-27"/>
        <c:axId val="2110402143"/>
        <c:axId val="2110402559"/>
      </c:barChart>
      <c:lineChart>
        <c:grouping val="stacked"/>
        <c:varyColors val="0"/>
        <c:ser>
          <c:idx val="1"/>
          <c:order val="1"/>
          <c:tx>
            <c:strRef>
              <c:f>Sheet1!$A$7</c:f>
              <c:strCache>
                <c:ptCount val="1"/>
                <c:pt idx="0">
                  <c:v>Target</c:v>
                </c:pt>
              </c:strCache>
            </c:strRef>
          </c:tx>
          <c:spPr>
            <a:ln w="38100" cap="rnd">
              <a:solidFill>
                <a:schemeClr val="accent2"/>
              </a:solidFill>
              <a:round/>
            </a:ln>
            <a:effectLst/>
          </c:spPr>
          <c:marker>
            <c:symbol val="none"/>
          </c:marker>
          <c:cat>
            <c:strRef>
              <c:f>Sheet1!$AA$5:$AR$5</c:f>
              <c:strCache>
                <c:ptCount val="18"/>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strCache>
            </c:strRef>
          </c:cat>
          <c:val>
            <c:numRef>
              <c:f>Sheet1!$AA$7:$AR$7</c:f>
              <c:numCache>
                <c:formatCode>#,##0.00</c:formatCode>
                <c:ptCount val="18"/>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numCache>
            </c:numRef>
          </c:val>
          <c:smooth val="0"/>
          <c:extLst>
            <c:ext xmlns:c16="http://schemas.microsoft.com/office/drawing/2014/chart" uri="{C3380CC4-5D6E-409C-BE32-E72D297353CC}">
              <c16:uniqueId val="{00000007-FC82-4CEC-933B-657CE5D2926F}"/>
            </c:ext>
          </c:extLst>
        </c:ser>
        <c:dLbls>
          <c:showLegendKey val="0"/>
          <c:showVal val="0"/>
          <c:showCatName val="0"/>
          <c:showSerName val="0"/>
          <c:showPercent val="0"/>
          <c:showBubbleSize val="0"/>
        </c:dLbls>
        <c:marker val="1"/>
        <c:smooth val="0"/>
        <c:axId val="2110402143"/>
        <c:axId val="2110402559"/>
      </c:lineChart>
      <c:catAx>
        <c:axId val="21104021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2110402559"/>
        <c:crosses val="autoZero"/>
        <c:auto val="1"/>
        <c:lblAlgn val="ctr"/>
        <c:lblOffset val="100"/>
        <c:noMultiLvlLbl val="0"/>
      </c:catAx>
      <c:valAx>
        <c:axId val="211040255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14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DC3AF4A3-8DD2-43B3-BB1E-F15E04C703FF}" type="datetimeFigureOut">
              <a:rPr lang="en-GB" smtClean="0"/>
              <a:t>07/10/2025</a:t>
            </a:fld>
            <a:endParaRPr lang="en-GB"/>
          </a:p>
        </p:txBody>
      </p:sp>
      <p:sp>
        <p:nvSpPr>
          <p:cNvPr id="4" name="Footer Placeholder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4FF1BC89-592E-40AB-84FD-C1422EA8D1A0}" type="slidenum">
              <a:rPr lang="en-GB" smtClean="0"/>
              <a:t>‹#›</a:t>
            </a:fld>
            <a:endParaRPr lang="en-GB"/>
          </a:p>
        </p:txBody>
      </p:sp>
    </p:spTree>
    <p:extLst>
      <p:ext uri="{BB962C8B-B14F-4D97-AF65-F5344CB8AC3E}">
        <p14:creationId xmlns:p14="http://schemas.microsoft.com/office/powerpoint/2010/main" val="1186140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69929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A257C-1CCC-2681-5D8F-983A29141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EA2DD-C5AC-C5F4-BBFA-88076BBD34E3}"/>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F3BECC7F-CE4F-94E7-3B86-1E1F5387E8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3E415C-F789-DF12-51F9-0A5D14CF664C}"/>
              </a:ext>
            </a:extLst>
          </p:cNvPr>
          <p:cNvSpPr>
            <a:spLocks noGrp="1"/>
          </p:cNvSpPr>
          <p:nvPr>
            <p:ph type="sldNum" sz="quarter" idx="5"/>
          </p:nvPr>
        </p:nvSpPr>
        <p:spPr/>
        <p:txBody>
          <a:bodyPr/>
          <a:lstStyle/>
          <a:p>
            <a:fld id="{8F86F2E0-746A-4BDE-ABA2-9DDDBDD9628C}" type="slidenum">
              <a:rPr lang="en-GB" smtClean="0"/>
              <a:t>9</a:t>
            </a:fld>
            <a:endParaRPr lang="en-GB"/>
          </a:p>
        </p:txBody>
      </p:sp>
    </p:spTree>
    <p:extLst>
      <p:ext uri="{BB962C8B-B14F-4D97-AF65-F5344CB8AC3E}">
        <p14:creationId xmlns:p14="http://schemas.microsoft.com/office/powerpoint/2010/main" val="3779062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FA57-D70F-835D-CBD8-5E54663F7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4F906-BE13-EF6F-1848-D2DE4F6FF97A}"/>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9F11054C-3EAE-49D5-B109-465D6B89C09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39991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F86F2E0-746A-4BDE-ABA2-9DDDBDD9628C}" type="slidenum">
              <a:rPr lang="en-GB" smtClean="0"/>
              <a:t>11</a:t>
            </a:fld>
            <a:endParaRPr lang="en-GB"/>
          </a:p>
        </p:txBody>
      </p:sp>
    </p:spTree>
    <p:extLst>
      <p:ext uri="{BB962C8B-B14F-4D97-AF65-F5344CB8AC3E}">
        <p14:creationId xmlns:p14="http://schemas.microsoft.com/office/powerpoint/2010/main" val="3041544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0E0DE7-4859-4640-9DC1-063A4A2111F4}" type="datetime1">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79A42C-B9DA-458E-B83A-A0BA1B9D3ACC}" type="datetime1">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B375DC-6B8B-4CFC-9035-22E79CFA1242}" type="datetime1">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B6534-96B8-4624-9950-7ED269F7F56D}" type="datetime1">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05EE7-D034-401D-974C-F78847067D2B}" type="datetime1">
              <a:rPr lang="en-GB" smtClean="0"/>
              <a:t>07/10/2025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D7779D-E082-4A02-8394-56A5898D0817}" type="datetime1">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2D1FA6-B41B-4DD0-82A1-8497548A9EF5}" type="datetime1">
              <a:rPr lang="en-GB" smtClean="0"/>
              <a:t>07/10/2025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F95F65-BAE3-4809-96FF-9A27477FB8EA}" type="datetime1">
              <a:rPr lang="en-GB" smtClean="0"/>
              <a:t>07/10/2025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AE580-02EC-4D0C-8AB3-DF86EC3B6AC6}" type="datetime1">
              <a:rPr lang="en-GB" smtClean="0"/>
              <a:t>07/10/2025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E35B4F5-DD82-4F7A-8380-FAD6714A1E8E}" type="datetime1">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D80FA-07C5-4F51-8F57-BEB96886D98D}" type="datetime1">
              <a:rPr lang="en-GB" smtClean="0"/>
              <a:t>07/10/2025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2ED2B-611C-432E-98D6-CDB1CE29EB40}" type="datetime1">
              <a:rPr lang="en-GB" smtClean="0"/>
              <a:t>07/10/2025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73" y="476672"/>
            <a:ext cx="9905218" cy="5571763"/>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887">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355261" y="920823"/>
            <a:ext cx="2081949" cy="53069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358542" y="5241433"/>
            <a:ext cx="1818383" cy="56253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371933" y="3809726"/>
            <a:ext cx="9946777" cy="2940126"/>
          </a:xfrm>
          <a:prstGeom prst="rect">
            <a:avLst/>
          </a:prstGeom>
        </p:spPr>
      </p:pic>
      <p:sp>
        <p:nvSpPr>
          <p:cNvPr id="3" name="TextBox 2"/>
          <p:cNvSpPr txBox="1"/>
          <p:nvPr/>
        </p:nvSpPr>
        <p:spPr>
          <a:xfrm>
            <a:off x="395211" y="2368758"/>
            <a:ext cx="5493893" cy="1777410"/>
          </a:xfrm>
          <a:prstGeom prst="rect">
            <a:avLst/>
          </a:prstGeom>
          <a:noFill/>
        </p:spPr>
        <p:txBody>
          <a:bodyPr wrap="square" rtlCol="0">
            <a:spAutoFit/>
          </a:bodyPr>
          <a:lstStyle/>
          <a:p>
            <a:r>
              <a:rPr lang="en-GB" sz="2275" dirty="0">
                <a:solidFill>
                  <a:schemeClr val="bg1"/>
                </a:solidFill>
              </a:rPr>
              <a:t>Charitable Funds Financial Update</a:t>
            </a:r>
          </a:p>
          <a:p>
            <a:endParaRPr lang="en-GB" sz="2275" dirty="0">
              <a:solidFill>
                <a:schemeClr val="bg1"/>
              </a:solidFill>
            </a:endParaRPr>
          </a:p>
          <a:p>
            <a:r>
              <a:rPr lang="en-GB" sz="1600" dirty="0">
                <a:solidFill>
                  <a:schemeClr val="bg1"/>
                </a:solidFill>
              </a:rPr>
              <a:t>Alison McLennan</a:t>
            </a:r>
          </a:p>
          <a:p>
            <a:r>
              <a:rPr lang="en-GB" sz="1600" dirty="0">
                <a:solidFill>
                  <a:schemeClr val="bg1"/>
                </a:solidFill>
              </a:rPr>
              <a:t>Assistant Director of Finance </a:t>
            </a:r>
          </a:p>
          <a:p>
            <a:r>
              <a:rPr lang="en-GB" sz="1600" dirty="0">
                <a:solidFill>
                  <a:schemeClr val="bg1"/>
                </a:solidFill>
              </a:rPr>
              <a:t>Agenda Item 3.2 Appendix A</a:t>
            </a:r>
          </a:p>
          <a:p>
            <a:r>
              <a:rPr lang="en-GB" sz="1600" dirty="0">
                <a:solidFill>
                  <a:schemeClr val="bg1"/>
                </a:solidFill>
              </a:rPr>
              <a:t>16th October 2025</a:t>
            </a:r>
          </a:p>
        </p:txBody>
      </p:sp>
      <p:pic>
        <p:nvPicPr>
          <p:cNvPr id="5" name="Picture 4"/>
          <p:cNvPicPr>
            <a:picLocks noChangeAspect="1"/>
          </p:cNvPicPr>
          <p:nvPr/>
        </p:nvPicPr>
        <p:blipFill>
          <a:blip r:embed="rId5"/>
          <a:stretch>
            <a:fillRect/>
          </a:stretch>
        </p:blipFill>
        <p:spPr>
          <a:xfrm>
            <a:off x="6465168" y="892007"/>
            <a:ext cx="2571775" cy="1119017"/>
          </a:xfrm>
          <a:prstGeom prst="rect">
            <a:avLst/>
          </a:prstGeom>
        </p:spPr>
      </p:pic>
    </p:spTree>
    <p:extLst>
      <p:ext uri="{BB962C8B-B14F-4D97-AF65-F5344CB8AC3E}">
        <p14:creationId xmlns:p14="http://schemas.microsoft.com/office/powerpoint/2010/main" val="349562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7271-D872-7F65-742A-7A609BB00031}"/>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187E7EF8-748D-CE8B-AD45-D49E02F89898}"/>
              </a:ext>
            </a:extLst>
          </p:cNvPr>
          <p:cNvSpPr/>
          <p:nvPr/>
        </p:nvSpPr>
        <p:spPr>
          <a:xfrm>
            <a:off x="372131" y="1026605"/>
            <a:ext cx="9118952" cy="69068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700" b="1">
                <a:solidFill>
                  <a:schemeClr val="bg2">
                    <a:lumMod val="50000"/>
                  </a:schemeClr>
                </a:solidFill>
                <a:latin typeface="Calibri" pitchFamily="34" charset="0"/>
              </a:rPr>
              <a:t>The Reserves Policy states that the level of reserves held should be within 1 and 4 years average annual expenditure comprising the total fund balance less unrealised gains. </a:t>
            </a:r>
          </a:p>
        </p:txBody>
      </p:sp>
      <p:grpSp>
        <p:nvGrpSpPr>
          <p:cNvPr id="10" name="Group 9">
            <a:extLst>
              <a:ext uri="{FF2B5EF4-FFF2-40B4-BE49-F238E27FC236}">
                <a16:creationId xmlns:a16="http://schemas.microsoft.com/office/drawing/2014/main" id="{499A4A1E-954C-324A-86CB-D1BF5BB78941}"/>
              </a:ext>
            </a:extLst>
          </p:cNvPr>
          <p:cNvGrpSpPr/>
          <p:nvPr/>
        </p:nvGrpSpPr>
        <p:grpSpPr>
          <a:xfrm>
            <a:off x="370313" y="394686"/>
            <a:ext cx="9165376" cy="328789"/>
            <a:chOff x="0" y="1"/>
            <a:chExt cx="9906000" cy="404663"/>
          </a:xfrm>
        </p:grpSpPr>
        <p:sp>
          <p:nvSpPr>
            <p:cNvPr id="11" name="Subtitle 2">
              <a:extLst>
                <a:ext uri="{FF2B5EF4-FFF2-40B4-BE49-F238E27FC236}">
                  <a16:creationId xmlns:a16="http://schemas.microsoft.com/office/drawing/2014/main" id="{7923EB9D-AA78-6409-59AA-A9C6D4EB6E9E}"/>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RESERVES PERFORMANCE</a:t>
              </a:r>
            </a:p>
          </p:txBody>
        </p:sp>
        <p:sp>
          <p:nvSpPr>
            <p:cNvPr id="12" name="TextBox 22">
              <a:extLst>
                <a:ext uri="{FF2B5EF4-FFF2-40B4-BE49-F238E27FC236}">
                  <a16:creationId xmlns:a16="http://schemas.microsoft.com/office/drawing/2014/main" id="{12B9D457-EA4E-1762-8BDF-A1A348AFC4AD}"/>
                </a:ext>
              </a:extLst>
            </p:cNvPr>
            <p:cNvSpPr txBox="1">
              <a:spLocks noChangeArrowheads="1"/>
            </p:cNvSpPr>
            <p:nvPr/>
          </p:nvSpPr>
          <p:spPr bwMode="auto">
            <a:xfrm>
              <a:off x="9110381" y="94156"/>
              <a:ext cx="745443"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9</a:t>
              </a:r>
            </a:p>
          </p:txBody>
        </p:sp>
      </p:grpSp>
      <p:sp>
        <p:nvSpPr>
          <p:cNvPr id="14" name="Rounded Rectangle 13">
            <a:extLst>
              <a:ext uri="{FF2B5EF4-FFF2-40B4-BE49-F238E27FC236}">
                <a16:creationId xmlns:a16="http://schemas.microsoft.com/office/drawing/2014/main" id="{CE6AA006-585F-2B65-78B6-E9AFCB42C5AE}"/>
              </a:ext>
            </a:extLst>
          </p:cNvPr>
          <p:cNvSpPr/>
          <p:nvPr/>
        </p:nvSpPr>
        <p:spPr>
          <a:xfrm>
            <a:off x="370313" y="2207943"/>
            <a:ext cx="8840594" cy="362199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300" b="1">
              <a:solidFill>
                <a:schemeClr val="tx1"/>
              </a:solidFill>
            </a:endParaRPr>
          </a:p>
        </p:txBody>
      </p:sp>
      <p:pic>
        <p:nvPicPr>
          <p:cNvPr id="4" name="Picture 3">
            <a:extLst>
              <a:ext uri="{FF2B5EF4-FFF2-40B4-BE49-F238E27FC236}">
                <a16:creationId xmlns:a16="http://schemas.microsoft.com/office/drawing/2014/main" id="{F83E57B2-E431-4A5C-4111-4AD6338B6F33}"/>
              </a:ext>
            </a:extLst>
          </p:cNvPr>
          <p:cNvPicPr>
            <a:picLocks noChangeAspect="1"/>
          </p:cNvPicPr>
          <p:nvPr/>
        </p:nvPicPr>
        <p:blipFill>
          <a:blip r:embed="rId3"/>
          <a:stretch>
            <a:fillRect/>
          </a:stretch>
        </p:blipFill>
        <p:spPr>
          <a:xfrm>
            <a:off x="198960" y="6218440"/>
            <a:ext cx="1408582" cy="464367"/>
          </a:xfrm>
          <a:prstGeom prst="rect">
            <a:avLst/>
          </a:prstGeom>
        </p:spPr>
      </p:pic>
      <p:graphicFrame>
        <p:nvGraphicFramePr>
          <p:cNvPr id="2" name="Chart 1">
            <a:extLst>
              <a:ext uri="{FF2B5EF4-FFF2-40B4-BE49-F238E27FC236}">
                <a16:creationId xmlns:a16="http://schemas.microsoft.com/office/drawing/2014/main" id="{00000000-0008-0000-0000-000005000000}"/>
              </a:ext>
              <a:ext uri="{147F2762-F138-4A5C-976F-8EAC2B608ADB}">
                <a16:predDERef xmlns:a16="http://schemas.microsoft.com/office/drawing/2014/main" pred="{00000000-0008-0000-0000-000004000000}"/>
              </a:ext>
            </a:extLst>
          </p:cNvPr>
          <p:cNvGraphicFramePr>
            <a:graphicFrameLocks/>
          </p:cNvGraphicFramePr>
          <p:nvPr/>
        </p:nvGraphicFramePr>
        <p:xfrm>
          <a:off x="1069224" y="2572284"/>
          <a:ext cx="7442772" cy="28933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263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052333" y="1048229"/>
            <a:ext cx="7837246" cy="372642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89"/>
          </a:p>
        </p:txBody>
      </p:sp>
      <p:grpSp>
        <p:nvGrpSpPr>
          <p:cNvPr id="10" name="Group 9"/>
          <p:cNvGrpSpPr/>
          <p:nvPr/>
        </p:nvGrpSpPr>
        <p:grpSpPr>
          <a:xfrm>
            <a:off x="93328" y="315878"/>
            <a:ext cx="9561937" cy="414211"/>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p:cNvSpPr txBox="1">
              <a:spLocks noChangeArrowheads="1"/>
            </p:cNvSpPr>
            <p:nvPr/>
          </p:nvSpPr>
          <p:spPr bwMode="auto">
            <a:xfrm>
              <a:off x="9110380" y="94156"/>
              <a:ext cx="795619" cy="2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8</a:t>
              </a:r>
            </a:p>
          </p:txBody>
        </p:sp>
      </p:grpSp>
      <p:sp>
        <p:nvSpPr>
          <p:cNvPr id="3" name="TextBox 2"/>
          <p:cNvSpPr txBox="1"/>
          <p:nvPr/>
        </p:nvSpPr>
        <p:spPr>
          <a:xfrm>
            <a:off x="1006744" y="5019758"/>
            <a:ext cx="7929801" cy="1138773"/>
          </a:xfrm>
          <a:prstGeom prst="rect">
            <a:avLst/>
          </a:prstGeom>
          <a:noFill/>
          <a:ln>
            <a:solidFill>
              <a:schemeClr val="accent1">
                <a:shade val="50000"/>
              </a:schemeClr>
            </a:solidFill>
          </a:ln>
        </p:spPr>
        <p:txBody>
          <a:bodyPr wrap="square" rtlCol="0">
            <a:spAutoFit/>
          </a:bodyPr>
          <a:lstStyle/>
          <a:p>
            <a:r>
              <a:rPr lang="en-GB" sz="1700" b="1">
                <a:solidFill>
                  <a:schemeClr val="bg2">
                    <a:lumMod val="50000"/>
                  </a:schemeClr>
                </a:solidFill>
              </a:rPr>
              <a:t>Cumulative unrealised gains have increased overall by £75k during the 2025-26 financial year when compared to the year-end value. The portfolio value is updated quarterly. (September 2025 figures are based on Brewin Dolphin online rather than formal portfolio report (expected mid October)).</a:t>
            </a:r>
          </a:p>
        </p:txBody>
      </p:sp>
      <p:graphicFrame>
        <p:nvGraphicFramePr>
          <p:cNvPr id="4" name="Table 3"/>
          <p:cNvGraphicFramePr>
            <a:graphicFrameLocks noGrp="1"/>
          </p:cNvGraphicFramePr>
          <p:nvPr>
            <p:extLst>
              <p:ext uri="{D42A27DB-BD31-4B8C-83A1-F6EECF244321}">
                <p14:modId xmlns:p14="http://schemas.microsoft.com/office/powerpoint/2010/main" val="3108270345"/>
              </p:ext>
            </p:extLst>
          </p:nvPr>
        </p:nvGraphicFramePr>
        <p:xfrm>
          <a:off x="1650381" y="1204332"/>
          <a:ext cx="6152490" cy="3216750"/>
        </p:xfrm>
        <a:graphic>
          <a:graphicData uri="http://schemas.openxmlformats.org/drawingml/2006/table">
            <a:tbl>
              <a:tblPr firstRow="1" lastRow="1" bandRow="1">
                <a:tableStyleId>{5C22544A-7EE6-4342-B048-85BDC9FD1C3A}</a:tableStyleId>
              </a:tblPr>
              <a:tblGrid>
                <a:gridCol w="1264516">
                  <a:extLst>
                    <a:ext uri="{9D8B030D-6E8A-4147-A177-3AD203B41FA5}">
                      <a16:colId xmlns:a16="http://schemas.microsoft.com/office/drawing/2014/main" val="546774978"/>
                    </a:ext>
                  </a:extLst>
                </a:gridCol>
                <a:gridCol w="1254120">
                  <a:extLst>
                    <a:ext uri="{9D8B030D-6E8A-4147-A177-3AD203B41FA5}">
                      <a16:colId xmlns:a16="http://schemas.microsoft.com/office/drawing/2014/main" val="3299214142"/>
                    </a:ext>
                  </a:extLst>
                </a:gridCol>
                <a:gridCol w="1302925">
                  <a:extLst>
                    <a:ext uri="{9D8B030D-6E8A-4147-A177-3AD203B41FA5}">
                      <a16:colId xmlns:a16="http://schemas.microsoft.com/office/drawing/2014/main" val="2032454141"/>
                    </a:ext>
                  </a:extLst>
                </a:gridCol>
                <a:gridCol w="1143986">
                  <a:extLst>
                    <a:ext uri="{9D8B030D-6E8A-4147-A177-3AD203B41FA5}">
                      <a16:colId xmlns:a16="http://schemas.microsoft.com/office/drawing/2014/main" val="47845935"/>
                    </a:ext>
                  </a:extLst>
                </a:gridCol>
                <a:gridCol w="1186943">
                  <a:extLst>
                    <a:ext uri="{9D8B030D-6E8A-4147-A177-3AD203B41FA5}">
                      <a16:colId xmlns:a16="http://schemas.microsoft.com/office/drawing/2014/main" val="1629742261"/>
                    </a:ext>
                  </a:extLst>
                </a:gridCol>
              </a:tblGrid>
              <a:tr h="1265994">
                <a:tc>
                  <a:txBody>
                    <a:bodyPr/>
                    <a:lstStyle/>
                    <a:p>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 </a:t>
                      </a:r>
                      <a:r>
                        <a:rPr lang="en-GB" sz="1600">
                          <a:latin typeface="+mn-lt"/>
                        </a:rPr>
                        <a:t>March </a:t>
                      </a:r>
                      <a:r>
                        <a:rPr lang="en-GB" sz="1600" baseline="0">
                          <a:latin typeface="+mn-lt"/>
                        </a:rPr>
                        <a:t>2024</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a:t>
                      </a:r>
                      <a:r>
                        <a:rPr lang="en-GB" sz="1600">
                          <a:latin typeface="+mn-lt"/>
                        </a:rPr>
                        <a:t> March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30</a:t>
                      </a:r>
                      <a:r>
                        <a:rPr lang="en-GB" sz="1600" baseline="30000">
                          <a:latin typeface="+mn-lt"/>
                        </a:rPr>
                        <a:t>th</a:t>
                      </a:r>
                      <a:r>
                        <a:rPr lang="en-GB" sz="1600">
                          <a:latin typeface="+mn-lt"/>
                        </a:rPr>
                        <a:t> June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p>
                      <a:pPr algn="ctr"/>
                      <a:endParaRPr lang="en-GB" sz="1600">
                        <a:latin typeface="+mn-lt"/>
                      </a:endParaRPr>
                    </a:p>
                  </a:txBody>
                  <a:tcPr marL="74295" marR="74295" marT="37148" marB="37148"/>
                </a:tc>
                <a:tc>
                  <a:txBody>
                    <a:bodyPr/>
                    <a:lstStyle/>
                    <a:p>
                      <a:pPr algn="ctr"/>
                      <a:r>
                        <a:rPr lang="en-GB" sz="1600">
                          <a:latin typeface="+mn-lt"/>
                        </a:rPr>
                        <a:t>Unrealised Gain / (Loss)</a:t>
                      </a:r>
                      <a:r>
                        <a:rPr lang="en-GB" sz="1600" baseline="0">
                          <a:latin typeface="+mn-lt"/>
                        </a:rPr>
                        <a:t> in 2025/26 </a:t>
                      </a:r>
                    </a:p>
                    <a:p>
                      <a:pPr algn="ctr"/>
                      <a:r>
                        <a:rPr lang="en-GB" sz="1600" baseline="0">
                          <a:latin typeface="+mn-lt"/>
                        </a:rPr>
                        <a:t>£</a:t>
                      </a:r>
                      <a:endParaRPr lang="en-GB" sz="1600">
                        <a:latin typeface="+mn-lt"/>
                      </a:endParaRPr>
                    </a:p>
                  </a:txBody>
                  <a:tcPr marL="74295" marR="74295" marT="37148" marB="37148"/>
                </a:tc>
                <a:extLst>
                  <a:ext uri="{0D108BD9-81ED-4DB2-BD59-A6C34878D82A}">
                    <a16:rowId xmlns:a16="http://schemas.microsoft.com/office/drawing/2014/main" val="2719341108"/>
                  </a:ext>
                </a:extLst>
              </a:tr>
              <a:tr h="564164">
                <a:tc>
                  <a:txBody>
                    <a:bodyPr/>
                    <a:lstStyle/>
                    <a:p>
                      <a:r>
                        <a:rPr lang="en-GB" sz="1600">
                          <a:solidFill>
                            <a:schemeClr val="bg2">
                              <a:lumMod val="50000"/>
                            </a:schemeClr>
                          </a:solidFill>
                          <a:latin typeface="+mn-lt"/>
                        </a:rPr>
                        <a:t>Book</a:t>
                      </a:r>
                      <a:r>
                        <a:rPr lang="en-GB" sz="1600" baseline="0">
                          <a:solidFill>
                            <a:schemeClr val="bg2">
                              <a:lumMod val="50000"/>
                            </a:schemeClr>
                          </a:solidFill>
                          <a:latin typeface="+mn-lt"/>
                        </a:rPr>
                        <a:t> Value</a:t>
                      </a:r>
                      <a:endParaRPr lang="en-GB" sz="1600">
                        <a:solidFill>
                          <a:schemeClr val="bg2">
                            <a:lumMod val="50000"/>
                          </a:schemeClr>
                        </a:solidFill>
                        <a:latin typeface="+mn-lt"/>
                      </a:endParaRP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4,211,523</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4,243,424</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4,242,617</a:t>
                      </a:r>
                    </a:p>
                  </a:txBody>
                  <a:tcPr marL="7739" marR="7739" marT="7739" marB="0" anchor="ctr"/>
                </a:tc>
                <a:tc>
                  <a:txBody>
                    <a:bodyPr/>
                    <a:lstStyle/>
                    <a:p>
                      <a:pPr algn="l" fontAlgn="b"/>
                      <a:endParaRPr lang="en-GB" sz="1600" b="1" i="0" u="none" strike="noStrike">
                        <a:effectLst/>
                        <a:latin typeface="+mn-lt"/>
                      </a:endParaRPr>
                    </a:p>
                  </a:txBody>
                  <a:tcPr marL="7739" marR="7739" marT="7739" marB="0" anchor="b"/>
                </a:tc>
                <a:extLst>
                  <a:ext uri="{0D108BD9-81ED-4DB2-BD59-A6C34878D82A}">
                    <a16:rowId xmlns:a16="http://schemas.microsoft.com/office/drawing/2014/main" val="3455917913"/>
                  </a:ext>
                </a:extLst>
              </a:tr>
              <a:tr h="564164">
                <a:tc>
                  <a:txBody>
                    <a:bodyPr/>
                    <a:lstStyle/>
                    <a:p>
                      <a:r>
                        <a:rPr lang="en-GB" sz="1600">
                          <a:solidFill>
                            <a:schemeClr val="bg2">
                              <a:lumMod val="50000"/>
                            </a:schemeClr>
                          </a:solidFill>
                          <a:latin typeface="+mn-lt"/>
                        </a:rPr>
                        <a:t>Market Value</a:t>
                      </a: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4,817,251</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4,727,652</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4,802,201</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8E8E8">
                            <a:lumMod val="50000"/>
                          </a:srgbClr>
                        </a:solidFill>
                        <a:effectLst/>
                        <a:uLnTx/>
                        <a:uFillTx/>
                        <a:latin typeface="+mn-lt"/>
                        <a:ea typeface="+mn-ea"/>
                        <a:cs typeface="+mn-cs"/>
                      </a:endParaRPr>
                    </a:p>
                  </a:txBody>
                  <a:tcPr marL="74295" marR="74295" marT="37148" marB="37148" anchor="ctr"/>
                </a:tc>
                <a:extLst>
                  <a:ext uri="{0D108BD9-81ED-4DB2-BD59-A6C34878D82A}">
                    <a16:rowId xmlns:a16="http://schemas.microsoft.com/office/drawing/2014/main" val="1326377812"/>
                  </a:ext>
                </a:extLst>
              </a:tr>
              <a:tr h="794926">
                <a:tc>
                  <a:txBody>
                    <a:bodyPr/>
                    <a:lstStyle/>
                    <a:p>
                      <a:r>
                        <a:rPr lang="en-GB" sz="1600" b="1">
                          <a:latin typeface="+mn-lt"/>
                        </a:rPr>
                        <a:t>Unrealised</a:t>
                      </a:r>
                      <a:r>
                        <a:rPr lang="en-GB" sz="1600" b="1" baseline="0">
                          <a:latin typeface="+mn-lt"/>
                        </a:rPr>
                        <a:t> Gain / (Loss)</a:t>
                      </a:r>
                      <a:endParaRPr lang="en-GB" sz="1600" b="1">
                        <a:latin typeface="+mn-lt"/>
                      </a:endParaRPr>
                    </a:p>
                  </a:txBody>
                  <a:tcPr marL="74295" marR="74295" marT="37148" marB="37148"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60</a:t>
                      </a:r>
                      <a:r>
                        <a:rPr lang="en-GB" sz="1600" b="1" kern="1200">
                          <a:solidFill>
                            <a:schemeClr val="lt1"/>
                          </a:solidFill>
                          <a:latin typeface="+mn-lt"/>
                          <a:ea typeface="+mn-ea"/>
                          <a:cs typeface="+mn-cs"/>
                        </a:rPr>
                        <a:t>5,728 </a:t>
                      </a:r>
                    </a:p>
                  </a:txBody>
                  <a:tcPr marL="7739" marR="7739" marT="7739" marB="0"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484,228</a:t>
                      </a:r>
                      <a:r>
                        <a:rPr lang="en-GB" sz="1600" b="1" kern="1200">
                          <a:solidFill>
                            <a:schemeClr val="lt1"/>
                          </a:solidFill>
                          <a:latin typeface="+mn-lt"/>
                          <a:ea typeface="+mn-ea"/>
                          <a:cs typeface="+mn-cs"/>
                        </a:rPr>
                        <a:t> </a:t>
                      </a:r>
                    </a:p>
                  </a:txBody>
                  <a:tcPr marL="7739" marR="7739" marT="7739" marB="0" anchor="ctr"/>
                </a:tc>
                <a:tc>
                  <a:txBody>
                    <a:bodyPr/>
                    <a:lstStyle/>
                    <a:p>
                      <a:pPr algn="r" fontAlgn="ctr"/>
                      <a:r>
                        <a:rPr lang="en-GB" sz="1600" b="1" kern="1200">
                          <a:solidFill>
                            <a:schemeClr val="lt1"/>
                          </a:solidFill>
                          <a:latin typeface="+mn-lt"/>
                          <a:ea typeface="+mn-ea"/>
                          <a:cs typeface="+mn-cs"/>
                        </a:rPr>
                        <a:t>559,584</a:t>
                      </a:r>
                    </a:p>
                  </a:txBody>
                  <a:tcPr marL="7739" marR="7739" marT="7739" marB="0" anchor="ctr"/>
                </a:tc>
                <a:tc>
                  <a:txBody>
                    <a:bodyPr/>
                    <a:lstStyle/>
                    <a:p>
                      <a:pPr algn="r"/>
                      <a:r>
                        <a:rPr lang="en-GB" sz="1600" b="1">
                          <a:latin typeface="+mn-lt"/>
                        </a:rPr>
                        <a:t>75,356</a:t>
                      </a:r>
                    </a:p>
                  </a:txBody>
                  <a:tcPr marL="74295" marR="74295" marT="37148" marB="37148" anchor="ctr"/>
                </a:tc>
                <a:extLst>
                  <a:ext uri="{0D108BD9-81ED-4DB2-BD59-A6C34878D82A}">
                    <a16:rowId xmlns:a16="http://schemas.microsoft.com/office/drawing/2014/main" val="3097139965"/>
                  </a:ext>
                </a:extLst>
              </a:tr>
            </a:tbl>
          </a:graphicData>
        </a:graphic>
      </p:graphicFrame>
      <p:pic>
        <p:nvPicPr>
          <p:cNvPr id="5" name="Picture 4"/>
          <p:cNvPicPr>
            <a:picLocks noChangeAspect="1"/>
          </p:cNvPicPr>
          <p:nvPr/>
        </p:nvPicPr>
        <p:blipFill>
          <a:blip r:embed="rId3"/>
          <a:stretch>
            <a:fillRect/>
          </a:stretch>
        </p:blipFill>
        <p:spPr>
          <a:xfrm>
            <a:off x="93328" y="6215061"/>
            <a:ext cx="1408582" cy="464367"/>
          </a:xfrm>
          <a:prstGeom prst="rect">
            <a:avLst/>
          </a:prstGeom>
        </p:spPr>
      </p:pic>
    </p:spTree>
    <p:extLst>
      <p:ext uri="{BB962C8B-B14F-4D97-AF65-F5344CB8AC3E}">
        <p14:creationId xmlns:p14="http://schemas.microsoft.com/office/powerpoint/2010/main" val="929024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0766-F54F-2664-D3F6-86EC8323CE19}"/>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CBDA87D-07FB-4319-A1C8-CFDF0795D32F}"/>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F5582A70-BB24-88C9-7F06-064DE1DED342}"/>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D0665E71-5B3D-17B3-606D-FE32A46DFD5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Notes </a:t>
              </a:r>
            </a:p>
          </p:txBody>
        </p:sp>
        <p:sp>
          <p:nvSpPr>
            <p:cNvPr id="7" name="TextBox 22">
              <a:extLst>
                <a:ext uri="{FF2B5EF4-FFF2-40B4-BE49-F238E27FC236}">
                  <a16:creationId xmlns:a16="http://schemas.microsoft.com/office/drawing/2014/main" id="{416EF9E1-3E27-DEF3-11BC-CB56D0CE1326}"/>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10</a:t>
              </a:r>
            </a:p>
          </p:txBody>
        </p:sp>
      </p:grpSp>
      <p:pic>
        <p:nvPicPr>
          <p:cNvPr id="5" name="Picture 4">
            <a:extLst>
              <a:ext uri="{FF2B5EF4-FFF2-40B4-BE49-F238E27FC236}">
                <a16:creationId xmlns:a16="http://schemas.microsoft.com/office/drawing/2014/main" id="{5DF41D96-8D91-B132-1D8E-1530C78F17C3}"/>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2CFECD08-4779-6B96-C3DB-34CF11B92F81}"/>
              </a:ext>
            </a:extLst>
          </p:cNvPr>
          <p:cNvSpPr txBox="1"/>
          <p:nvPr/>
        </p:nvSpPr>
        <p:spPr>
          <a:xfrm>
            <a:off x="835740" y="1542438"/>
            <a:ext cx="8274641" cy="286232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At the end of August 2025 Wales Audit Office commenced some early interim audit work for their audit of the 2024/25 annual accounts.</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This is ahead of their main audit which is due to start on 27</a:t>
            </a:r>
            <a:r>
              <a:rPr lang="en-GB" baseline="30000"/>
              <a:t>th</a:t>
            </a:r>
            <a:r>
              <a:rPr lang="en-GB"/>
              <a:t> October 2025 and will continue into November 2025. </a:t>
            </a:r>
            <a:endParaRPr lang="en-GB">
              <a:ea typeface="Calibri"/>
              <a:cs typeface="Calibri"/>
            </a:endParaRPr>
          </a:p>
          <a:p>
            <a:pPr marL="285750" indent="-285750">
              <a:buFont typeface="Arial" panose="020B0604020202020204" pitchFamily="34" charset="0"/>
              <a:buChar char="•"/>
            </a:pPr>
            <a:endParaRPr lang="en-GB">
              <a:ea typeface="Calibri"/>
              <a:cs typeface="Calibri"/>
            </a:endParaRPr>
          </a:p>
          <a:p>
            <a:pPr marL="285750" indent="-285750">
              <a:buFont typeface="Arial" panose="020B0604020202020204" pitchFamily="34" charset="0"/>
              <a:buChar char="•"/>
            </a:pPr>
            <a:r>
              <a:rPr lang="en-GB">
                <a:ea typeface="Calibri"/>
                <a:cs typeface="Calibri"/>
              </a:rPr>
              <a:t>Additional investment of surplus cash on fixed term deposit rates have begun with Lloyds Bank as approved by the Director of Finance &amp; Performance – further detail will be shared in future committee meetings.</a:t>
            </a:r>
          </a:p>
          <a:p>
            <a:pPr marL="285750" indent="-285750">
              <a:buFont typeface="Arial" panose="020B0604020202020204" pitchFamily="34" charset="0"/>
              <a:buChar char="•"/>
            </a:pPr>
            <a:endParaRPr lang="en-GB">
              <a:ea typeface="Calibri"/>
              <a:cs typeface="Calibri"/>
            </a:endParaRPr>
          </a:p>
        </p:txBody>
      </p:sp>
    </p:spTree>
    <p:extLst>
      <p:ext uri="{BB962C8B-B14F-4D97-AF65-F5344CB8AC3E}">
        <p14:creationId xmlns:p14="http://schemas.microsoft.com/office/powerpoint/2010/main" val="2479118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Appendix 1- THE PLAN – Income Performance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11</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3" name="Picture 2" descr="A screenshot of a data sheet&#10;&#10;AI-generated content may be incorrect.">
            <a:extLst>
              <a:ext uri="{FF2B5EF4-FFF2-40B4-BE49-F238E27FC236}">
                <a16:creationId xmlns:a16="http://schemas.microsoft.com/office/drawing/2014/main" id="{8FD1A747-0EDB-4236-D909-12899AB9F70E}"/>
              </a:ext>
            </a:extLst>
          </p:cNvPr>
          <p:cNvPicPr>
            <a:picLocks noChangeAspect="1"/>
          </p:cNvPicPr>
          <p:nvPr/>
        </p:nvPicPr>
        <p:blipFill>
          <a:blip r:embed="rId3"/>
          <a:stretch>
            <a:fillRect/>
          </a:stretch>
        </p:blipFill>
        <p:spPr>
          <a:xfrm>
            <a:off x="274790" y="2047876"/>
            <a:ext cx="9347644" cy="2626894"/>
          </a:xfrm>
          <a:prstGeom prst="rect">
            <a:avLst/>
          </a:prstGeom>
        </p:spPr>
      </p:pic>
    </p:spTree>
    <p:extLst>
      <p:ext uri="{BB962C8B-B14F-4D97-AF65-F5344CB8AC3E}">
        <p14:creationId xmlns:p14="http://schemas.microsoft.com/office/powerpoint/2010/main" val="1638462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a:ea typeface="Verdana"/>
                  <a:cs typeface="Verdana" panose="020B0604030504040204" pitchFamily="34" charset="0"/>
                </a:rPr>
                <a:t>appendix 2 - THE PLAN – FIXED COSTS OF RUNNING THE CHARITY</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12</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3" name="Picture 2" descr="A screenshot of a spreadsheet&#10;&#10;AI-generated content may be incorrect.">
            <a:extLst>
              <a:ext uri="{FF2B5EF4-FFF2-40B4-BE49-F238E27FC236}">
                <a16:creationId xmlns:a16="http://schemas.microsoft.com/office/drawing/2014/main" id="{B170A771-C9FB-8F00-8FAC-DE13C6FA9098}"/>
              </a:ext>
            </a:extLst>
          </p:cNvPr>
          <p:cNvPicPr>
            <a:picLocks noChangeAspect="1"/>
          </p:cNvPicPr>
          <p:nvPr/>
        </p:nvPicPr>
        <p:blipFill>
          <a:blip r:embed="rId3"/>
          <a:stretch>
            <a:fillRect/>
          </a:stretch>
        </p:blipFill>
        <p:spPr>
          <a:xfrm>
            <a:off x="591953" y="1313197"/>
            <a:ext cx="8656906" cy="4039853"/>
          </a:xfrm>
          <a:prstGeom prst="rect">
            <a:avLst/>
          </a:prstGeom>
        </p:spPr>
      </p:pic>
    </p:spTree>
    <p:extLst>
      <p:ext uri="{BB962C8B-B14F-4D97-AF65-F5344CB8AC3E}">
        <p14:creationId xmlns:p14="http://schemas.microsoft.com/office/powerpoint/2010/main" val="394572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1D88513-A9E3-0B45-F44E-9B07483F98C1}"/>
              </a:ext>
            </a:extLst>
          </p:cNvPr>
          <p:cNvSpPr/>
          <p:nvPr/>
        </p:nvSpPr>
        <p:spPr>
          <a:xfrm>
            <a:off x="6844604" y="820570"/>
            <a:ext cx="2698595" cy="51652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THE PLAN – SUMMARY Movement in fund balance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a:t>
              </a:r>
            </a:p>
          </p:txBody>
        </p:sp>
      </p:grpSp>
      <p:pic>
        <p:nvPicPr>
          <p:cNvPr id="5" name="Picture 4"/>
          <p:cNvPicPr>
            <a:picLocks noChangeAspect="1"/>
          </p:cNvPicPr>
          <p:nvPr/>
        </p:nvPicPr>
        <p:blipFill>
          <a:blip r:embed="rId2"/>
          <a:stretch>
            <a:fillRect/>
          </a:stretch>
        </p:blipFill>
        <p:spPr>
          <a:xfrm>
            <a:off x="0" y="6237312"/>
            <a:ext cx="1733639" cy="571529"/>
          </a:xfrm>
          <a:prstGeom prst="rect">
            <a:avLst/>
          </a:prstGeom>
        </p:spPr>
      </p:pic>
      <p:graphicFrame>
        <p:nvGraphicFramePr>
          <p:cNvPr id="3" name="Table 2">
            <a:extLst>
              <a:ext uri="{FF2B5EF4-FFF2-40B4-BE49-F238E27FC236}">
                <a16:creationId xmlns:a16="http://schemas.microsoft.com/office/drawing/2014/main" id="{01993386-85EA-3E41-C690-FA94AA43164C}"/>
              </a:ext>
            </a:extLst>
          </p:cNvPr>
          <p:cNvGraphicFramePr>
            <a:graphicFrameLocks noGrp="1"/>
          </p:cNvGraphicFramePr>
          <p:nvPr>
            <p:extLst>
              <p:ext uri="{D42A27DB-BD31-4B8C-83A1-F6EECF244321}">
                <p14:modId xmlns:p14="http://schemas.microsoft.com/office/powerpoint/2010/main" val="570287479"/>
              </p:ext>
            </p:extLst>
          </p:nvPr>
        </p:nvGraphicFramePr>
        <p:xfrm>
          <a:off x="613317" y="823636"/>
          <a:ext cx="6153578" cy="5029200"/>
        </p:xfrm>
        <a:graphic>
          <a:graphicData uri="http://schemas.openxmlformats.org/drawingml/2006/table">
            <a:tbl>
              <a:tblPr firstRow="1" bandRow="1">
                <a:tableStyleId>{5A111915-BE36-4E01-A7E5-04B1672EAD32}</a:tableStyleId>
              </a:tblPr>
              <a:tblGrid>
                <a:gridCol w="2510830">
                  <a:extLst>
                    <a:ext uri="{9D8B030D-6E8A-4147-A177-3AD203B41FA5}">
                      <a16:colId xmlns:a16="http://schemas.microsoft.com/office/drawing/2014/main" val="2976939964"/>
                    </a:ext>
                  </a:extLst>
                </a:gridCol>
                <a:gridCol w="1274531">
                  <a:extLst>
                    <a:ext uri="{9D8B030D-6E8A-4147-A177-3AD203B41FA5}">
                      <a16:colId xmlns:a16="http://schemas.microsoft.com/office/drawing/2014/main" val="3252984945"/>
                    </a:ext>
                  </a:extLst>
                </a:gridCol>
                <a:gridCol w="1124702">
                  <a:extLst>
                    <a:ext uri="{9D8B030D-6E8A-4147-A177-3AD203B41FA5}">
                      <a16:colId xmlns:a16="http://schemas.microsoft.com/office/drawing/2014/main" val="783818674"/>
                    </a:ext>
                  </a:extLst>
                </a:gridCol>
                <a:gridCol w="1243515">
                  <a:extLst>
                    <a:ext uri="{9D8B030D-6E8A-4147-A177-3AD203B41FA5}">
                      <a16:colId xmlns:a16="http://schemas.microsoft.com/office/drawing/2014/main" val="4030311336"/>
                    </a:ext>
                  </a:extLst>
                </a:gridCol>
              </a:tblGrid>
              <a:tr h="513744">
                <a:tc>
                  <a:txBody>
                    <a:bodyPr/>
                    <a:lstStyle/>
                    <a:p>
                      <a:r>
                        <a:rPr lang="en-GB" sz="1900"/>
                        <a:t>£</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Plan</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Actual</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Variance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105931"/>
                  </a:ext>
                </a:extLst>
              </a:tr>
              <a:tr h="291900">
                <a:tc>
                  <a:txBody>
                    <a:bodyPr/>
                    <a:lstStyle/>
                    <a:p>
                      <a:r>
                        <a:rPr lang="en-GB" sz="1900"/>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GB" sz="1900"/>
                        <a:t>251,667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GB" sz="1900"/>
                        <a:t>950,440</a:t>
                      </a:r>
                      <a:endParaRPr lang="en-GB"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r">
                        <a:buNone/>
                      </a:pPr>
                      <a:r>
                        <a:rPr lang="en-GB" sz="1900" b="0" i="0" u="none" strike="noStrike" noProof="0">
                          <a:solidFill>
                            <a:srgbClr val="000000"/>
                          </a:solidFill>
                          <a:latin typeface="Calibri"/>
                        </a:rPr>
                        <a:t>698,773</a:t>
                      </a:r>
                      <a:endParaRPr lang="en-GB" sz="1900" b="0" i="0" u="none" strike="noStrike" noProof="0" dirty="0">
                        <a:solidFill>
                          <a:srgbClr val="000000"/>
                        </a:solidFill>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879620"/>
                  </a:ext>
                </a:extLst>
              </a:tr>
              <a:tr h="627255">
                <a:tc>
                  <a:txBody>
                    <a:bodyPr/>
                    <a:lstStyle/>
                    <a:p>
                      <a:r>
                        <a:rPr lang="en-GB" sz="1900"/>
                        <a:t>Fixed Costs of Running the Charity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a:t>(127,158)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a:t>(145,195)</a:t>
                      </a:r>
                      <a:endParaRPr lang="en-GB"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1900"/>
                        <a:t>(18,037)</a:t>
                      </a:r>
                      <a:endParaRPr lang="en-GB"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995658"/>
                  </a:ext>
                </a:extLst>
              </a:tr>
              <a:tr h="813569">
                <a:tc>
                  <a:txBody>
                    <a:bodyPr/>
                    <a:lstStyle/>
                    <a:p>
                      <a:r>
                        <a:rPr lang="en-GB" sz="1900" b="1"/>
                        <a:t>Contribution to Expenditure on Charitable Causes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1"/>
                        <a:t>124,509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1"/>
                        <a:t>805,245</a:t>
                      </a:r>
                      <a:endParaRPr lang="en-GB"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1900" b="1"/>
                        <a:t>680,736</a:t>
                      </a:r>
                      <a:endParaRPr lang="en-GB"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868259"/>
                  </a:ext>
                </a:extLst>
              </a:tr>
              <a:tr h="0">
                <a:tc>
                  <a:txBody>
                    <a:bodyPr/>
                    <a:lstStyle/>
                    <a:p>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933904"/>
                  </a:ext>
                </a:extLst>
              </a:tr>
              <a:tr h="813569">
                <a:tc>
                  <a:txBody>
                    <a:bodyPr/>
                    <a:lstStyle/>
                    <a:p>
                      <a:r>
                        <a:rPr lang="en-GB" sz="1900" b="0"/>
                        <a:t>Expenditure on Charitable Causes (funds &amp; Small grants)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0"/>
                        <a:t>267,142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0"/>
                        <a:t>308,019</a:t>
                      </a:r>
                      <a:endParaRPr lang="en-GB" sz="19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r">
                        <a:buNone/>
                      </a:pPr>
                      <a:r>
                        <a:rPr lang="en-GB" sz="1900" b="0" i="0" u="none" strike="noStrike" noProof="0">
                          <a:solidFill>
                            <a:srgbClr val="000000"/>
                          </a:solidFill>
                          <a:latin typeface="Calibri"/>
                        </a:rPr>
                        <a:t>40,877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421316"/>
                  </a:ext>
                </a:extLst>
              </a:tr>
              <a:tr h="0">
                <a:tc>
                  <a:txBody>
                    <a:bodyPr/>
                    <a:lstStyle/>
                    <a:p>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96254034"/>
                  </a:ext>
                </a:extLst>
              </a:tr>
              <a:tr h="571361">
                <a:tc>
                  <a:txBody>
                    <a:bodyPr/>
                    <a:lstStyle/>
                    <a:p>
                      <a:r>
                        <a:rPr lang="en-GB" sz="1900" b="1"/>
                        <a:t>Movement in Fund Balance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1">
                          <a:solidFill>
                            <a:schemeClr val="tx1"/>
                          </a:solidFill>
                        </a:rPr>
                        <a:t>(142,633)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900" b="1">
                          <a:solidFill>
                            <a:schemeClr val="tx1"/>
                          </a:solidFill>
                        </a:rPr>
                        <a:t>497,226</a:t>
                      </a:r>
                      <a:endParaRPr lang="en-GB" sz="19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1900" b="1">
                          <a:solidFill>
                            <a:schemeClr val="tx1"/>
                          </a:solidFill>
                        </a:rPr>
                        <a:t>639,859</a:t>
                      </a:r>
                      <a:endParaRPr lang="en-GB" sz="19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0013203"/>
                  </a:ext>
                </a:extLst>
              </a:tr>
            </a:tbl>
          </a:graphicData>
        </a:graphic>
      </p:graphicFrame>
      <p:sp>
        <p:nvSpPr>
          <p:cNvPr id="4" name="TextBox 3">
            <a:extLst>
              <a:ext uri="{FF2B5EF4-FFF2-40B4-BE49-F238E27FC236}">
                <a16:creationId xmlns:a16="http://schemas.microsoft.com/office/drawing/2014/main" id="{CC917DF3-CC64-BEE6-A0D3-F299FB5899AA}"/>
              </a:ext>
            </a:extLst>
          </p:cNvPr>
          <p:cNvSpPr txBox="1"/>
          <p:nvPr/>
        </p:nvSpPr>
        <p:spPr>
          <a:xfrm>
            <a:off x="6958549" y="933611"/>
            <a:ext cx="2553629" cy="5586145"/>
          </a:xfrm>
          <a:prstGeom prst="rect">
            <a:avLst/>
          </a:prstGeom>
          <a:noFill/>
        </p:spPr>
        <p:txBody>
          <a:bodyPr wrap="square" lIns="91440" tIns="45720" rIns="91440" bIns="45720" rtlCol="0" anchor="t">
            <a:spAutoFit/>
          </a:bodyPr>
          <a:lstStyle/>
          <a:p>
            <a:r>
              <a:rPr lang="en-GB" sz="1700"/>
              <a:t>The plan is phased in equal 1/12ths. YTD incorporates income and expenditure from 1</a:t>
            </a:r>
            <a:r>
              <a:rPr lang="en-GB" sz="1700" dirty="0"/>
              <a:t>st </a:t>
            </a:r>
            <a:r>
              <a:rPr lang="en-GB" sz="1700"/>
              <a:t>April to </a:t>
            </a:r>
            <a:r>
              <a:rPr lang="en-GB" sz="1700" dirty="0"/>
              <a:t>30th September </a:t>
            </a:r>
            <a:r>
              <a:rPr lang="en-GB" sz="1700"/>
              <a:t>2025 – i.e. </a:t>
            </a:r>
            <a:r>
              <a:rPr lang="en-GB" sz="1700" dirty="0"/>
              <a:t>6 </a:t>
            </a:r>
            <a:r>
              <a:rPr lang="en-GB" sz="1700"/>
              <a:t>months.</a:t>
            </a:r>
          </a:p>
          <a:p>
            <a:endParaRPr lang="en-GB" sz="1700"/>
          </a:p>
          <a:p>
            <a:r>
              <a:rPr lang="en-GB" sz="1700" dirty="0"/>
              <a:t>Plan expenditure</a:t>
            </a:r>
            <a:r>
              <a:rPr lang="en-GB" sz="1700"/>
              <a:t> is based on total fund expenditure in 2023-24, less fixed costs of running the charity.</a:t>
            </a:r>
            <a:endParaRPr lang="en-GB" sz="1700" dirty="0">
              <a:ea typeface="Calibri"/>
              <a:cs typeface="Calibri"/>
            </a:endParaRPr>
          </a:p>
          <a:p>
            <a:endParaRPr lang="en-GB" sz="1700"/>
          </a:p>
          <a:p>
            <a:r>
              <a:rPr lang="en-GB" sz="1700"/>
              <a:t>CFC agreed not to release any funds from the Swansea Bay General Fund to support small grants in the community for 2024-25 – this is to be discussed for 25-26.</a:t>
            </a:r>
            <a:endParaRPr lang="en-GB" sz="1700">
              <a:highlight>
                <a:srgbClr val="FFFF00"/>
              </a:highlight>
            </a:endParaRPr>
          </a:p>
          <a:p>
            <a:endParaRPr lang="en-GB" sz="1700"/>
          </a:p>
          <a:p>
            <a:endParaRPr lang="en-GB" sz="1700"/>
          </a:p>
        </p:txBody>
      </p:sp>
    </p:spTree>
    <p:extLst>
      <p:ext uri="{BB962C8B-B14F-4D97-AF65-F5344CB8AC3E}">
        <p14:creationId xmlns:p14="http://schemas.microsoft.com/office/powerpoint/2010/main" val="225269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p:cNvGrpSpPr/>
          <p:nvPr/>
        </p:nvGrpSpPr>
        <p:grpSpPr>
          <a:xfrm>
            <a:off x="0" y="1"/>
            <a:ext cx="9906000" cy="404663"/>
            <a:chOff x="0" y="1"/>
            <a:chExt cx="9906000" cy="404663"/>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FINANCIAL PLAN Narrative</a:t>
              </a:r>
            </a:p>
          </p:txBody>
        </p:sp>
        <p:sp>
          <p:nvSpPr>
            <p:cNvPr id="7"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2</a:t>
              </a:r>
            </a:p>
          </p:txBody>
        </p:sp>
      </p:grpSp>
      <p:pic>
        <p:nvPicPr>
          <p:cNvPr id="5" name="Picture 4"/>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E292ECCD-9A5E-AFCB-FBBF-6895BF4AD17B}"/>
              </a:ext>
            </a:extLst>
          </p:cNvPr>
          <p:cNvSpPr txBox="1"/>
          <p:nvPr/>
        </p:nvSpPr>
        <p:spPr>
          <a:xfrm>
            <a:off x="704528" y="1196752"/>
            <a:ext cx="8647362"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The Plan translates and costs the 5-year Strategic Plan for the Charity, Developed by the Charity Team, and approved by the Charitable Funds Committee (CFC).</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Plan start date was agreed by the CFC to be the financial year 2024-25, therefore we are now in Year 2 of the Plan.</a:t>
            </a:r>
            <a:endParaRPr lang="en-GB">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Plan is all-encompassing, covering income, fixed costs of running the charity, individual fund expenditure and the reserves position.</a:t>
            </a:r>
            <a:endParaRPr lang="en-GB">
              <a:ea typeface="Calibri"/>
              <a:cs typeface="Calibri"/>
            </a:endParaRPr>
          </a:p>
          <a:p>
            <a:endParaRPr lang="en-GB"/>
          </a:p>
          <a:p>
            <a:pPr marL="285750" indent="-285750">
              <a:buFont typeface="Arial" panose="020B0604020202020204" pitchFamily="34" charset="0"/>
              <a:buChar char="•"/>
            </a:pPr>
            <a:r>
              <a:rPr lang="en-GB"/>
              <a:t>Year 1 performance to plan has been shared previously with the CFC – this report will focus on Year 2 of the plan.</a:t>
            </a:r>
            <a:endParaRPr lang="en-GB">
              <a:ea typeface="Calibri"/>
              <a:cs typeface="Calibri"/>
            </a:endParaRPr>
          </a:p>
        </p:txBody>
      </p:sp>
    </p:spTree>
    <p:extLst>
      <p:ext uri="{BB962C8B-B14F-4D97-AF65-F5344CB8AC3E}">
        <p14:creationId xmlns:p14="http://schemas.microsoft.com/office/powerpoint/2010/main" val="122654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D59C-8529-97E4-77DE-5192E9BA52F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8478EB5-9D44-0B80-A2B1-C3D9D04DD2B8}"/>
              </a:ext>
            </a:extLst>
          </p:cNvPr>
          <p:cNvSpPr/>
          <p:nvPr/>
        </p:nvSpPr>
        <p:spPr>
          <a:xfrm>
            <a:off x="5259101" y="880945"/>
            <a:ext cx="4372579" cy="4505969"/>
          </a:xfrm>
          <a:prstGeom prst="round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54" name="Rounded Rectangle 53">
            <a:extLst>
              <a:ext uri="{FF2B5EF4-FFF2-40B4-BE49-F238E27FC236}">
                <a16:creationId xmlns:a16="http://schemas.microsoft.com/office/drawing/2014/main" id="{3F348D15-BCC7-C30D-539C-A67F6332BCEA}"/>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8470E849-0079-E1DE-24F1-0DF5490EAC71}"/>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170669D-4354-23E1-500B-A1C6DB20625F}"/>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BALANCES BY SERVICE GROUP</a:t>
              </a:r>
            </a:p>
          </p:txBody>
        </p:sp>
        <p:sp>
          <p:nvSpPr>
            <p:cNvPr id="12" name="TextBox 22">
              <a:extLst>
                <a:ext uri="{FF2B5EF4-FFF2-40B4-BE49-F238E27FC236}">
                  <a16:creationId xmlns:a16="http://schemas.microsoft.com/office/drawing/2014/main" id="{C529F6A8-4B41-1272-FABC-6A9C696C5EF1}"/>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3</a:t>
              </a:r>
            </a:p>
          </p:txBody>
        </p:sp>
      </p:grpSp>
      <p:pic>
        <p:nvPicPr>
          <p:cNvPr id="5" name="Picture 4">
            <a:extLst>
              <a:ext uri="{FF2B5EF4-FFF2-40B4-BE49-F238E27FC236}">
                <a16:creationId xmlns:a16="http://schemas.microsoft.com/office/drawing/2014/main" id="{874DC1A6-6E33-899E-7B05-33E58CE2260E}"/>
              </a:ext>
            </a:extLst>
          </p:cNvPr>
          <p:cNvPicPr>
            <a:picLocks noChangeAspect="1"/>
          </p:cNvPicPr>
          <p:nvPr/>
        </p:nvPicPr>
        <p:blipFill>
          <a:blip r:embed="rId2"/>
          <a:stretch>
            <a:fillRect/>
          </a:stretch>
        </p:blipFill>
        <p:spPr>
          <a:xfrm>
            <a:off x="152178" y="6154223"/>
            <a:ext cx="1733639" cy="571529"/>
          </a:xfrm>
          <a:prstGeom prst="rect">
            <a:avLst/>
          </a:prstGeom>
        </p:spPr>
      </p:pic>
      <p:graphicFrame>
        <p:nvGraphicFramePr>
          <p:cNvPr id="15" name="Chart 14"/>
          <p:cNvGraphicFramePr>
            <a:graphicFrameLocks/>
          </p:cNvGraphicFramePr>
          <p:nvPr>
            <p:extLst>
              <p:ext uri="{D42A27DB-BD31-4B8C-83A1-F6EECF244321}">
                <p14:modId xmlns:p14="http://schemas.microsoft.com/office/powerpoint/2010/main" val="201862563"/>
              </p:ext>
            </p:extLst>
          </p:nvPr>
        </p:nvGraphicFramePr>
        <p:xfrm>
          <a:off x="274320" y="701040"/>
          <a:ext cx="5273040" cy="519176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5547360" y="1085633"/>
            <a:ext cx="3962400" cy="646331"/>
          </a:xfrm>
          <a:prstGeom prst="rect">
            <a:avLst/>
          </a:prstGeom>
          <a:noFill/>
        </p:spPr>
        <p:txBody>
          <a:bodyPr wrap="square" rtlCol="0">
            <a:spAutoFit/>
          </a:bodyPr>
          <a:lstStyle/>
          <a:p>
            <a:r>
              <a:rPr lang="en-GB" b="1"/>
              <a:t>Top 5 Funds (excluding Core Costs Fund)</a:t>
            </a:r>
          </a:p>
          <a:p>
            <a:endParaRPr lang="en-GB"/>
          </a:p>
        </p:txBody>
      </p:sp>
      <p:sp>
        <p:nvSpPr>
          <p:cNvPr id="4" name="TextBox 3"/>
          <p:cNvSpPr txBox="1"/>
          <p:nvPr/>
        </p:nvSpPr>
        <p:spPr>
          <a:xfrm>
            <a:off x="5672580" y="1707677"/>
            <a:ext cx="3745739" cy="3754874"/>
          </a:xfrm>
          <a:prstGeom prst="rect">
            <a:avLst/>
          </a:prstGeom>
          <a:noFill/>
        </p:spPr>
        <p:txBody>
          <a:bodyPr wrap="square" lIns="91440" tIns="45720" rIns="91440" bIns="45720" rtlCol="0" anchor="t">
            <a:spAutoFit/>
          </a:bodyPr>
          <a:lstStyle/>
          <a:p>
            <a:r>
              <a:rPr lang="en-GB" sz="1700"/>
              <a:t>Y646 – Morriston General Patients &amp; Staff - £</a:t>
            </a:r>
            <a:r>
              <a:rPr lang="en-GB" sz="1700" dirty="0"/>
              <a:t>429,060</a:t>
            </a:r>
            <a:endParaRPr lang="en-GB" sz="1700"/>
          </a:p>
          <a:p>
            <a:endParaRPr lang="en-GB" sz="1700"/>
          </a:p>
          <a:p>
            <a:r>
              <a:rPr lang="en-GB" sz="1700"/>
              <a:t>YN04 – MN Stroke - £</a:t>
            </a:r>
            <a:r>
              <a:rPr lang="en-GB" sz="1700" dirty="0"/>
              <a:t>335,123</a:t>
            </a:r>
            <a:endParaRPr lang="en-GB" sz="1700" dirty="0">
              <a:ea typeface="Calibri"/>
              <a:cs typeface="Calibri"/>
            </a:endParaRPr>
          </a:p>
          <a:p>
            <a:endParaRPr lang="en-GB" sz="1700"/>
          </a:p>
          <a:p>
            <a:r>
              <a:rPr lang="en-GB" sz="1700"/>
              <a:t>YB34 – South West Wales Cancer Centre - £</a:t>
            </a:r>
            <a:r>
              <a:rPr lang="en-GB" sz="1700" dirty="0"/>
              <a:t>250,539</a:t>
            </a:r>
            <a:endParaRPr lang="en-GB" sz="1700" dirty="0">
              <a:ea typeface="Calibri"/>
              <a:cs typeface="Calibri"/>
            </a:endParaRPr>
          </a:p>
          <a:p>
            <a:endParaRPr lang="en-GB" sz="1700"/>
          </a:p>
          <a:p>
            <a:r>
              <a:rPr lang="en-GB" sz="1700"/>
              <a:t>YF33 – West Parkinson’s Disease - £</a:t>
            </a:r>
            <a:r>
              <a:rPr lang="en-GB" sz="1700" dirty="0"/>
              <a:t>133,328</a:t>
            </a:r>
            <a:endParaRPr lang="en-GB" sz="1700" dirty="0">
              <a:ea typeface="Calibri"/>
              <a:cs typeface="Calibri"/>
            </a:endParaRPr>
          </a:p>
          <a:p>
            <a:endParaRPr lang="en-GB" sz="1700"/>
          </a:p>
          <a:p>
            <a:r>
              <a:rPr lang="en-GB" sz="1700"/>
              <a:t>YF31 – West Neurology - £124,587</a:t>
            </a:r>
            <a:endParaRPr lang="en-GB" sz="1700" dirty="0">
              <a:ea typeface="Calibri"/>
              <a:cs typeface="Calibri"/>
            </a:endParaRPr>
          </a:p>
          <a:p>
            <a:endParaRPr lang="en-GB" sz="1700"/>
          </a:p>
          <a:p>
            <a:endParaRPr lang="en-GB" sz="1700"/>
          </a:p>
        </p:txBody>
      </p:sp>
      <p:sp>
        <p:nvSpPr>
          <p:cNvPr id="13" name="Rectangle: Rounded Corners 12">
            <a:extLst>
              <a:ext uri="{FF2B5EF4-FFF2-40B4-BE49-F238E27FC236}">
                <a16:creationId xmlns:a16="http://schemas.microsoft.com/office/drawing/2014/main" id="{A3F875A5-4506-FB33-B649-D1FC5F965779}"/>
              </a:ext>
            </a:extLst>
          </p:cNvPr>
          <p:cNvSpPr/>
          <p:nvPr/>
        </p:nvSpPr>
        <p:spPr>
          <a:xfrm>
            <a:off x="595660" y="705684"/>
            <a:ext cx="4357339" cy="5237489"/>
          </a:xfrm>
          <a:prstGeom prst="round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7" name="Picture 6" descr="A pie chart with numbers and text&#10;&#10;AI-generated content may be incorrect.">
            <a:extLst>
              <a:ext uri="{FF2B5EF4-FFF2-40B4-BE49-F238E27FC236}">
                <a16:creationId xmlns:a16="http://schemas.microsoft.com/office/drawing/2014/main" id="{81BA017D-632E-68FC-A224-97A764CF2E4A}"/>
              </a:ext>
            </a:extLst>
          </p:cNvPr>
          <p:cNvPicPr>
            <a:picLocks noChangeAspect="1"/>
          </p:cNvPicPr>
          <p:nvPr/>
        </p:nvPicPr>
        <p:blipFill rotWithShape="1">
          <a:blip r:embed="rId4"/>
          <a:srcRect l="1588" t="1262" r="550" b="1166"/>
          <a:stretch/>
        </p:blipFill>
        <p:spPr>
          <a:xfrm>
            <a:off x="908050" y="1009650"/>
            <a:ext cx="3771900" cy="4584700"/>
          </a:xfrm>
          <a:prstGeom prst="rect">
            <a:avLst/>
          </a:prstGeom>
          <a:ln>
            <a:noFill/>
          </a:ln>
        </p:spPr>
      </p:pic>
    </p:spTree>
    <p:extLst>
      <p:ext uri="{BB962C8B-B14F-4D97-AF65-F5344CB8AC3E}">
        <p14:creationId xmlns:p14="http://schemas.microsoft.com/office/powerpoint/2010/main" val="282547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48CF3-462D-E352-F0A5-CDC26355A56F}"/>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EBB49E6D-657B-9C45-38DA-5A9804988552}"/>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BA3ED559-AE8B-1D28-B89B-220B7BDF9825}"/>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15A11F16-AA45-B2CD-B666-2F5D23C69B51}"/>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Administration/overhead charge</a:t>
              </a:r>
            </a:p>
          </p:txBody>
        </p:sp>
        <p:sp>
          <p:nvSpPr>
            <p:cNvPr id="7" name="TextBox 22">
              <a:extLst>
                <a:ext uri="{FF2B5EF4-FFF2-40B4-BE49-F238E27FC236}">
                  <a16:creationId xmlns:a16="http://schemas.microsoft.com/office/drawing/2014/main" id="{120B1EC5-36E2-710B-1429-7BFC7A45993E}"/>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4</a:t>
              </a:r>
            </a:p>
          </p:txBody>
        </p:sp>
      </p:grpSp>
      <p:pic>
        <p:nvPicPr>
          <p:cNvPr id="5" name="Picture 4">
            <a:extLst>
              <a:ext uri="{FF2B5EF4-FFF2-40B4-BE49-F238E27FC236}">
                <a16:creationId xmlns:a16="http://schemas.microsoft.com/office/drawing/2014/main" id="{92D6F520-3C2E-8445-1A38-690D5D866679}"/>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A083E5C5-85BB-AF5B-C8C7-01D67D60729E}"/>
              </a:ext>
            </a:extLst>
          </p:cNvPr>
          <p:cNvSpPr txBox="1"/>
          <p:nvPr/>
        </p:nvSpPr>
        <p:spPr>
          <a:xfrm>
            <a:off x="629319" y="1018331"/>
            <a:ext cx="8647362"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As agreed by the CFC, an administration/overhead charge of 10% is to be levied across funds.</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There have been 3 funds excluded – the MR Morgan fund, core costs fund and the Swansea Bay General Fund.</a:t>
            </a:r>
            <a:endParaRPr lang="en-GB" dirty="0">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basis of the charge was calculated as the closing balance on each fund as at 31</a:t>
            </a:r>
            <a:r>
              <a:rPr lang="en-GB" baseline="30000"/>
              <a:t>st</a:t>
            </a:r>
            <a:r>
              <a:rPr lang="en-GB"/>
              <a:t> March 2025 and the charge will be enacted in October 2025 (in month 7 position).</a:t>
            </a:r>
            <a:endParaRPr lang="en-GB" dirty="0">
              <a:ea typeface="Calibri"/>
              <a:cs typeface="Calibri"/>
            </a:endParaRPr>
          </a:p>
          <a:p>
            <a:endParaRPr lang="en-GB"/>
          </a:p>
          <a:p>
            <a:pPr marL="285750" indent="-285750">
              <a:buFont typeface="Arial" panose="020B0604020202020204" pitchFamily="34" charset="0"/>
              <a:buChar char="•"/>
            </a:pPr>
            <a:r>
              <a:rPr lang="en-GB"/>
              <a:t>All fund managers will be sent a letter in advance of the charges being applied from the Director of Finance, Darren Griffiths, on behalf of the CFC.</a:t>
            </a:r>
            <a:endParaRPr lang="en-GB" dirty="0">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Swansea Bay General Fund </a:t>
            </a:r>
            <a:r>
              <a:rPr lang="en-GB" dirty="0"/>
              <a:t>will receive</a:t>
            </a:r>
            <a:r>
              <a:rPr lang="en-GB"/>
              <a:t> a benefit of approximately £420k as a result.</a:t>
            </a:r>
            <a:endParaRPr lang="en-GB" dirty="0">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It is proposed to administer the charge on an annual basis using the closing balance at the end of the financial year to be enacted in the first month of the following financial year. This will benefit departments across the Health Board. </a:t>
            </a:r>
            <a:endParaRPr lang="en-GB" dirty="0">
              <a:ea typeface="Calibri"/>
              <a:cs typeface="Calibri"/>
            </a:endParaRPr>
          </a:p>
          <a:p>
            <a:pPr marL="285750" indent="-285750">
              <a:buFont typeface="Arial" panose="020B0604020202020204" pitchFamily="34" charset="0"/>
              <a:buChar char="•"/>
            </a:pPr>
            <a:endParaRPr lang="en-GB">
              <a:ea typeface="Calibri"/>
              <a:cs typeface="Calibri"/>
            </a:endParaRPr>
          </a:p>
        </p:txBody>
      </p:sp>
    </p:spTree>
    <p:extLst>
      <p:ext uri="{BB962C8B-B14F-4D97-AF65-F5344CB8AC3E}">
        <p14:creationId xmlns:p14="http://schemas.microsoft.com/office/powerpoint/2010/main" val="162789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88B9-EAE8-50C8-9C6E-CC7806A91190}"/>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705A0B67-9B72-FD15-DFD0-F9221041186F}"/>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92DA3F65-4CEF-174E-0EAE-C046A503DF9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9AB83110-AC1E-C6EF-7376-95EA7AF1D4D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DORMANT FUNDS</a:t>
              </a:r>
            </a:p>
          </p:txBody>
        </p:sp>
        <p:sp>
          <p:nvSpPr>
            <p:cNvPr id="12" name="TextBox 22">
              <a:extLst>
                <a:ext uri="{FF2B5EF4-FFF2-40B4-BE49-F238E27FC236}">
                  <a16:creationId xmlns:a16="http://schemas.microsoft.com/office/drawing/2014/main" id="{4C3CF297-4EF3-01C9-5CB8-752D24B13E57}"/>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5</a:t>
              </a:r>
            </a:p>
          </p:txBody>
        </p:sp>
      </p:grpSp>
      <p:pic>
        <p:nvPicPr>
          <p:cNvPr id="5" name="Picture 4">
            <a:extLst>
              <a:ext uri="{FF2B5EF4-FFF2-40B4-BE49-F238E27FC236}">
                <a16:creationId xmlns:a16="http://schemas.microsoft.com/office/drawing/2014/main" id="{C61C4609-E368-52EE-B698-9D74F367FD2A}"/>
              </a:ext>
            </a:extLst>
          </p:cNvPr>
          <p:cNvPicPr>
            <a:picLocks noChangeAspect="1"/>
          </p:cNvPicPr>
          <p:nvPr/>
        </p:nvPicPr>
        <p:blipFill>
          <a:blip r:embed="rId2"/>
          <a:stretch>
            <a:fillRect/>
          </a:stretch>
        </p:blipFill>
        <p:spPr>
          <a:xfrm>
            <a:off x="152178" y="6154223"/>
            <a:ext cx="1733639" cy="571529"/>
          </a:xfrm>
          <a:prstGeom prst="rect">
            <a:avLst/>
          </a:prstGeom>
        </p:spPr>
      </p:pic>
      <p:sp>
        <p:nvSpPr>
          <p:cNvPr id="7" name="TextBox 6">
            <a:extLst>
              <a:ext uri="{FF2B5EF4-FFF2-40B4-BE49-F238E27FC236}">
                <a16:creationId xmlns:a16="http://schemas.microsoft.com/office/drawing/2014/main" id="{D636A375-669C-FECD-7124-D81553112995}"/>
              </a:ext>
            </a:extLst>
          </p:cNvPr>
          <p:cNvSpPr txBox="1"/>
          <p:nvPr/>
        </p:nvSpPr>
        <p:spPr>
          <a:xfrm>
            <a:off x="2901238" y="886654"/>
            <a:ext cx="3374100" cy="369332"/>
          </a:xfrm>
          <a:prstGeom prst="rect">
            <a:avLst/>
          </a:prstGeom>
          <a:noFill/>
        </p:spPr>
        <p:txBody>
          <a:bodyPr wrap="square" rtlCol="0">
            <a:spAutoFit/>
          </a:bodyPr>
          <a:lstStyle/>
          <a:p>
            <a:r>
              <a:rPr lang="en-GB" b="1">
                <a:solidFill>
                  <a:prstClr val="black">
                    <a:lumMod val="65000"/>
                    <a:lumOff val="35000"/>
                  </a:prstClr>
                </a:solidFill>
              </a:rPr>
              <a:t>Dormant funds by Service Group</a:t>
            </a:r>
            <a:endParaRPr lang="en-GB" b="1">
              <a:solidFill>
                <a:srgbClr val="FF0000"/>
              </a:solidFill>
            </a:endParaRPr>
          </a:p>
        </p:txBody>
      </p:sp>
      <p:sp>
        <p:nvSpPr>
          <p:cNvPr id="6" name="TextBox 5">
            <a:extLst>
              <a:ext uri="{FF2B5EF4-FFF2-40B4-BE49-F238E27FC236}">
                <a16:creationId xmlns:a16="http://schemas.microsoft.com/office/drawing/2014/main" id="{4AFBE2E0-08CD-6C32-37A1-13FDA9B67C5C}"/>
              </a:ext>
            </a:extLst>
          </p:cNvPr>
          <p:cNvSpPr txBox="1"/>
          <p:nvPr/>
        </p:nvSpPr>
        <p:spPr>
          <a:xfrm>
            <a:off x="1885817" y="5769429"/>
            <a:ext cx="6419983" cy="369332"/>
          </a:xfrm>
          <a:prstGeom prst="rect">
            <a:avLst/>
          </a:prstGeom>
          <a:noFill/>
        </p:spPr>
        <p:txBody>
          <a:bodyPr wrap="square" rtlCol="0">
            <a:spAutoFit/>
          </a:bodyPr>
          <a:lstStyle/>
          <a:p>
            <a:r>
              <a:rPr lang="en-GB"/>
              <a:t>Each quarter’s figures are based on a rolling 12 months</a:t>
            </a:r>
          </a:p>
        </p:txBody>
      </p:sp>
      <p:graphicFrame>
        <p:nvGraphicFramePr>
          <p:cNvPr id="13" name="Table 12">
            <a:extLst>
              <a:ext uri="{FF2B5EF4-FFF2-40B4-BE49-F238E27FC236}">
                <a16:creationId xmlns:a16="http://schemas.microsoft.com/office/drawing/2014/main" id="{D826E39F-1113-96DD-49D6-2D9166CC864C}"/>
              </a:ext>
            </a:extLst>
          </p:cNvPr>
          <p:cNvGraphicFramePr>
            <a:graphicFrameLocks noGrp="1"/>
          </p:cNvGraphicFramePr>
          <p:nvPr>
            <p:extLst>
              <p:ext uri="{D42A27DB-BD31-4B8C-83A1-F6EECF244321}">
                <p14:modId xmlns:p14="http://schemas.microsoft.com/office/powerpoint/2010/main" val="1881268043"/>
              </p:ext>
            </p:extLst>
          </p:nvPr>
        </p:nvGraphicFramePr>
        <p:xfrm>
          <a:off x="1661970" y="1554151"/>
          <a:ext cx="6587892" cy="3718593"/>
        </p:xfrm>
        <a:graphic>
          <a:graphicData uri="http://schemas.openxmlformats.org/drawingml/2006/table">
            <a:tbl>
              <a:tblPr bandRow="1">
                <a:tableStyleId>{5C22544A-7EE6-4342-B048-85BDC9FD1C3A}</a:tableStyleId>
              </a:tblPr>
              <a:tblGrid>
                <a:gridCol w="1510396">
                  <a:extLst>
                    <a:ext uri="{9D8B030D-6E8A-4147-A177-3AD203B41FA5}">
                      <a16:colId xmlns:a16="http://schemas.microsoft.com/office/drawing/2014/main" val="1512409159"/>
                    </a:ext>
                  </a:extLst>
                </a:gridCol>
                <a:gridCol w="1413988">
                  <a:extLst>
                    <a:ext uri="{9D8B030D-6E8A-4147-A177-3AD203B41FA5}">
                      <a16:colId xmlns:a16="http://schemas.microsoft.com/office/drawing/2014/main" val="4182660400"/>
                    </a:ext>
                  </a:extLst>
                </a:gridCol>
                <a:gridCol w="915877">
                  <a:extLst>
                    <a:ext uri="{9D8B030D-6E8A-4147-A177-3AD203B41FA5}">
                      <a16:colId xmlns:a16="http://schemas.microsoft.com/office/drawing/2014/main" val="1920242899"/>
                    </a:ext>
                  </a:extLst>
                </a:gridCol>
                <a:gridCol w="915877">
                  <a:extLst>
                    <a:ext uri="{9D8B030D-6E8A-4147-A177-3AD203B41FA5}">
                      <a16:colId xmlns:a16="http://schemas.microsoft.com/office/drawing/2014/main" val="2733886299"/>
                    </a:ext>
                  </a:extLst>
                </a:gridCol>
                <a:gridCol w="915877">
                  <a:extLst>
                    <a:ext uri="{9D8B030D-6E8A-4147-A177-3AD203B41FA5}">
                      <a16:colId xmlns:a16="http://schemas.microsoft.com/office/drawing/2014/main" val="2259975043"/>
                    </a:ext>
                  </a:extLst>
                </a:gridCol>
                <a:gridCol w="915877">
                  <a:extLst>
                    <a:ext uri="{9D8B030D-6E8A-4147-A177-3AD203B41FA5}">
                      <a16:colId xmlns:a16="http://schemas.microsoft.com/office/drawing/2014/main" val="607634197"/>
                    </a:ext>
                  </a:extLst>
                </a:gridCol>
              </a:tblGrid>
              <a:tr h="413177">
                <a:tc gridSpan="6">
                  <a:txBody>
                    <a:bodyPr/>
                    <a:lstStyle/>
                    <a:p>
                      <a:pPr lvl="0" algn="ctr">
                        <a:buNone/>
                      </a:pPr>
                      <a:r>
                        <a:rPr lang="en-GB" b="1" dirty="0">
                          <a:effectLst/>
                        </a:rPr>
                        <a:t>Financial Year 2025/26</a:t>
                      </a:r>
                      <a:endParaRPr lang="en-US"/>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b="1" dirty="0">
                        <a:effectLst/>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02127983"/>
                  </a:ext>
                </a:extLst>
              </a:tr>
              <a:tr h="413177">
                <a:tc>
                  <a:txBody>
                    <a:bodyPr/>
                    <a:lstStyle/>
                    <a:p>
                      <a:pPr>
                        <a:buNone/>
                      </a:pPr>
                      <a:r>
                        <a:rPr lang="en-GB" sz="1600" b="1" u="none" strike="noStrike" dirty="0">
                          <a:solidFill>
                            <a:srgbClr val="FFFFFF"/>
                          </a:solidFill>
                          <a:effectLst/>
                          <a:latin typeface="Aptos Narrow"/>
                        </a:rPr>
                        <a:t>Directorate</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a:buNone/>
                      </a:pPr>
                      <a:r>
                        <a:rPr lang="en-GB" sz="1600" b="1" u="none" strike="noStrike" dirty="0">
                          <a:solidFill>
                            <a:srgbClr val="FFFFFF"/>
                          </a:solidFill>
                          <a:effectLst/>
                          <a:latin typeface="Aptos Narrow"/>
                        </a:rPr>
                        <a:t>YE 24/25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a:buNone/>
                      </a:pPr>
                      <a:r>
                        <a:rPr lang="en-GB" sz="1600" b="1" u="none" strike="noStrike" dirty="0">
                          <a:solidFill>
                            <a:srgbClr val="FFFFFF"/>
                          </a:solidFill>
                          <a:effectLst/>
                          <a:latin typeface="Aptos Narrow"/>
                        </a:rPr>
                        <a:t>Q1</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a:buNone/>
                      </a:pPr>
                      <a:r>
                        <a:rPr lang="en-GB" sz="1600" b="1" u="none" strike="noStrike" dirty="0">
                          <a:solidFill>
                            <a:srgbClr val="FFFFFF"/>
                          </a:solidFill>
                          <a:effectLst/>
                          <a:latin typeface="Aptos Narrow"/>
                        </a:rPr>
                        <a:t>Q2</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a:buNone/>
                      </a:pPr>
                      <a:r>
                        <a:rPr lang="en-GB" sz="1600" b="1" u="none" strike="noStrike" dirty="0">
                          <a:solidFill>
                            <a:srgbClr val="FFFFFF"/>
                          </a:solidFill>
                          <a:effectLst/>
                          <a:latin typeface="Aptos Narrow"/>
                        </a:rPr>
                        <a:t>Q3</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a:buNone/>
                      </a:pPr>
                      <a:r>
                        <a:rPr lang="en-GB" sz="1600" b="1" u="none" strike="noStrike" dirty="0">
                          <a:solidFill>
                            <a:srgbClr val="FFFFFF"/>
                          </a:solidFill>
                          <a:effectLst/>
                          <a:latin typeface="Aptos Narrow"/>
                        </a:rPr>
                        <a:t>Q4</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1915638190"/>
                  </a:ext>
                </a:extLst>
              </a:tr>
              <a:tr h="413177">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a:solidFill>
                          <a:srgbClr val="000000"/>
                        </a:solidFill>
                        <a:effectLst/>
                        <a:latin typeface="Aptos Narrow" panose="020B0004020202020204" pitchFamily="34" charset="0"/>
                      </a:endParaRPr>
                    </a:p>
                  </a:txBody>
                  <a:tcPr marL="0" marR="0" marT="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104959625"/>
                  </a:ext>
                </a:extLst>
              </a:tr>
              <a:tr h="413177">
                <a:tc>
                  <a:txBody>
                    <a:bodyPr/>
                    <a:lstStyle/>
                    <a:p>
                      <a:pPr>
                        <a:buNone/>
                      </a:pPr>
                      <a:r>
                        <a:rPr lang="en-GB" sz="1600" b="0" u="none" strike="noStrike" dirty="0">
                          <a:solidFill>
                            <a:srgbClr val="000000"/>
                          </a:solidFill>
                          <a:effectLst/>
                          <a:latin typeface="Aptos Narrow"/>
                        </a:rPr>
                        <a:t>Health Board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6516518"/>
                  </a:ext>
                </a:extLst>
              </a:tr>
              <a:tr h="413177">
                <a:tc>
                  <a:txBody>
                    <a:bodyPr/>
                    <a:lstStyle/>
                    <a:p>
                      <a:pPr>
                        <a:buNone/>
                      </a:pPr>
                      <a:r>
                        <a:rPr lang="en-GB" sz="1600" b="0" u="none" strike="noStrike" dirty="0">
                          <a:solidFill>
                            <a:srgbClr val="000000"/>
                          </a:solidFill>
                          <a:effectLst/>
                          <a:latin typeface="Aptos Narrow"/>
                        </a:rPr>
                        <a:t>NPTS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2162466627"/>
                  </a:ext>
                </a:extLst>
              </a:tr>
              <a:tr h="413177">
                <a:tc>
                  <a:txBody>
                    <a:bodyPr/>
                    <a:lstStyle/>
                    <a:p>
                      <a:pPr>
                        <a:buNone/>
                      </a:pPr>
                      <a:r>
                        <a:rPr lang="en-GB" sz="1600" b="0" u="none" strike="noStrike" dirty="0">
                          <a:solidFill>
                            <a:srgbClr val="000000"/>
                          </a:solidFill>
                          <a:effectLst/>
                          <a:latin typeface="Aptos Narrow"/>
                        </a:rPr>
                        <a:t>Morriston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975624"/>
                  </a:ext>
                </a:extLst>
              </a:tr>
              <a:tr h="413177">
                <a:tc>
                  <a:txBody>
                    <a:bodyPr/>
                    <a:lstStyle/>
                    <a:p>
                      <a:pPr>
                        <a:buNone/>
                      </a:pPr>
                      <a:r>
                        <a:rPr lang="en-GB" sz="1600" b="0" u="none" strike="noStrike" dirty="0">
                          <a:solidFill>
                            <a:srgbClr val="000000"/>
                          </a:solidFill>
                          <a:effectLst/>
                          <a:latin typeface="Aptos Narrow"/>
                        </a:rPr>
                        <a:t>MH &amp; LDS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351324592"/>
                  </a:ext>
                </a:extLst>
              </a:tr>
              <a:tr h="413177">
                <a:tc>
                  <a:txBody>
                    <a:bodyPr/>
                    <a:lstStyle/>
                    <a:p>
                      <a:pPr>
                        <a:buNone/>
                      </a:pPr>
                      <a:r>
                        <a:rPr lang="en-GB" sz="1600" b="0" u="none" strike="noStrike" dirty="0">
                          <a:solidFill>
                            <a:srgbClr val="000000"/>
                          </a:solidFill>
                          <a:effectLst/>
                          <a:latin typeface="Aptos Narrow"/>
                        </a:rPr>
                        <a:t>PCC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buNone/>
                      </a:pPr>
                      <a:r>
                        <a:rPr lang="en-GB" sz="1600" b="0" u="none" strike="noStrike" dirty="0">
                          <a:solidFill>
                            <a:srgbClr val="000000"/>
                          </a:solidFill>
                          <a:effectLst/>
                          <a:latin typeface="Aptos Narrow"/>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0538595"/>
                  </a:ext>
                </a:extLst>
              </a:tr>
              <a:tr h="413177">
                <a:tc>
                  <a:txBody>
                    <a:bodyPr/>
                    <a:lstStyle/>
                    <a:p>
                      <a:pPr>
                        <a:buNone/>
                      </a:pPr>
                      <a:r>
                        <a:rPr lang="en-GB" sz="1600" b="0" u="none" strike="noStrike" dirty="0">
                          <a:solidFill>
                            <a:srgbClr val="000000"/>
                          </a:solidFill>
                          <a:effectLst/>
                          <a:latin typeface="Aptos Narrow"/>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a:buNone/>
                      </a:pPr>
                      <a:r>
                        <a:rPr lang="en-GB" sz="1600" b="0" u="none" strike="noStrike" dirty="0">
                          <a:solidFill>
                            <a:srgbClr val="000000"/>
                          </a:solidFill>
                          <a:effectLst/>
                          <a:latin typeface="Aptos Narrow"/>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buNone/>
                      </a:pPr>
                      <a:endParaRPr lang="en-GB" sz="1600" b="0" u="none" strike="noStrike" dirty="0">
                        <a:solidFill>
                          <a:srgbClr val="000000"/>
                        </a:solidFill>
                        <a:effectLst/>
                        <a:latin typeface="Aptos Narrow"/>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454378565"/>
                  </a:ext>
                </a:extLst>
              </a:tr>
            </a:tbl>
          </a:graphicData>
        </a:graphic>
      </p:graphicFrame>
    </p:spTree>
    <p:extLst>
      <p:ext uri="{BB962C8B-B14F-4D97-AF65-F5344CB8AC3E}">
        <p14:creationId xmlns:p14="http://schemas.microsoft.com/office/powerpoint/2010/main" val="389654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A7906-B911-41C7-2575-0D416D6DA83B}"/>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0E562AC9-7AD1-A72B-5199-26AFF3A6CBCA}"/>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C5150A42-6975-5000-8687-FC1EC90D50C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7240453-01C8-3C29-0D70-C376E95F5CC6}"/>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NEW/CLOSED FUNDS</a:t>
              </a:r>
            </a:p>
          </p:txBody>
        </p:sp>
        <p:sp>
          <p:nvSpPr>
            <p:cNvPr id="12" name="TextBox 22">
              <a:extLst>
                <a:ext uri="{FF2B5EF4-FFF2-40B4-BE49-F238E27FC236}">
                  <a16:creationId xmlns:a16="http://schemas.microsoft.com/office/drawing/2014/main" id="{18D8D12F-CA12-513F-8251-1EA4669C6A13}"/>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6</a:t>
              </a:r>
            </a:p>
          </p:txBody>
        </p:sp>
      </p:grpSp>
      <p:pic>
        <p:nvPicPr>
          <p:cNvPr id="5" name="Picture 4">
            <a:extLst>
              <a:ext uri="{FF2B5EF4-FFF2-40B4-BE49-F238E27FC236}">
                <a16:creationId xmlns:a16="http://schemas.microsoft.com/office/drawing/2014/main" id="{669DD9AE-6F08-2457-ACAF-B235DA08C980}"/>
              </a:ext>
            </a:extLst>
          </p:cNvPr>
          <p:cNvPicPr>
            <a:picLocks noChangeAspect="1"/>
          </p:cNvPicPr>
          <p:nvPr/>
        </p:nvPicPr>
        <p:blipFill>
          <a:blip r:embed="rId3"/>
          <a:stretch>
            <a:fillRect/>
          </a:stretch>
        </p:blipFill>
        <p:spPr>
          <a:xfrm>
            <a:off x="152178" y="6154223"/>
            <a:ext cx="1733639" cy="571529"/>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828537301"/>
              </p:ext>
            </p:extLst>
          </p:nvPr>
        </p:nvGraphicFramePr>
        <p:xfrm>
          <a:off x="322950" y="1216681"/>
          <a:ext cx="9260100" cy="4338684"/>
        </p:xfrm>
        <a:graphic>
          <a:graphicData uri="http://schemas.openxmlformats.org/drawingml/2006/table">
            <a:tbl>
              <a:tblPr/>
              <a:tblGrid>
                <a:gridCol w="2863246">
                  <a:extLst>
                    <a:ext uri="{9D8B030D-6E8A-4147-A177-3AD203B41FA5}">
                      <a16:colId xmlns:a16="http://schemas.microsoft.com/office/drawing/2014/main" val="902687910"/>
                    </a:ext>
                  </a:extLst>
                </a:gridCol>
                <a:gridCol w="883563">
                  <a:extLst>
                    <a:ext uri="{9D8B030D-6E8A-4147-A177-3AD203B41FA5}">
                      <a16:colId xmlns:a16="http://schemas.microsoft.com/office/drawing/2014/main" val="1657593388"/>
                    </a:ext>
                  </a:extLst>
                </a:gridCol>
                <a:gridCol w="4594303">
                  <a:extLst>
                    <a:ext uri="{9D8B030D-6E8A-4147-A177-3AD203B41FA5}">
                      <a16:colId xmlns:a16="http://schemas.microsoft.com/office/drawing/2014/main" val="3345562026"/>
                    </a:ext>
                  </a:extLst>
                </a:gridCol>
                <a:gridCol w="918988">
                  <a:extLst>
                    <a:ext uri="{9D8B030D-6E8A-4147-A177-3AD203B41FA5}">
                      <a16:colId xmlns:a16="http://schemas.microsoft.com/office/drawing/2014/main" val="3060566739"/>
                    </a:ext>
                  </a:extLst>
                </a:gridCol>
              </a:tblGrid>
              <a:tr h="465466">
                <a:tc>
                  <a:txBody>
                    <a:bodyPr/>
                    <a:lstStyle/>
                    <a:p>
                      <a:pPr algn="l" fontAlgn="b"/>
                      <a:r>
                        <a:rPr lang="en-GB" sz="1700" b="1" i="0" u="none" strike="noStrike">
                          <a:solidFill>
                            <a:srgbClr val="FFFFFF"/>
                          </a:solidFill>
                          <a:effectLst/>
                          <a:latin typeface="Calibri" panose="020F0502020204030204" pitchFamily="34" charset="0"/>
                        </a:rPr>
                        <a:t>New Funds Opened</a:t>
                      </a:r>
                    </a:p>
                  </a:txBody>
                  <a:tcPr marL="5242" marR="5242" marT="5242"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700" b="1" i="0" u="none" strike="noStrike">
                          <a:solidFill>
                            <a:srgbClr val="FFFFFF"/>
                          </a:solidFill>
                          <a:effectLst/>
                          <a:latin typeface="Calibri" panose="020F0502020204030204" pitchFamily="34" charset="0"/>
                        </a:rPr>
                        <a:t>Fund Number</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ctr" fontAlgn="ctr"/>
                      <a:r>
                        <a:rPr lang="en-GB" sz="1700" b="1" i="0" u="none" strike="noStrike">
                          <a:solidFill>
                            <a:srgbClr val="FFFFFF"/>
                          </a:solidFill>
                          <a:effectLst/>
                          <a:latin typeface="Calibri" panose="020F0502020204030204" pitchFamily="34" charset="0"/>
                        </a:rPr>
                        <a:t>Reason</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700" b="1" i="0" u="none" strike="noStrike">
                          <a:solidFill>
                            <a:srgbClr val="FFFFFF"/>
                          </a:solidFill>
                          <a:effectLst/>
                          <a:latin typeface="Calibri" panose="020F0502020204030204" pitchFamily="34" charset="0"/>
                        </a:rPr>
                        <a:t>Date</a:t>
                      </a:r>
                    </a:p>
                  </a:txBody>
                  <a:tcPr marL="5242" marR="5242" marT="524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2975843489"/>
                  </a:ext>
                </a:extLst>
              </a:tr>
              <a:tr h="465466">
                <a:tc>
                  <a:txBody>
                    <a:bodyPr/>
                    <a:lstStyle/>
                    <a:p>
                      <a:pPr algn="l" fontAlgn="b"/>
                      <a:r>
                        <a:rPr lang="en-GB" sz="1700" b="1" i="0" u="none" strike="noStrike">
                          <a:solidFill>
                            <a:srgbClr val="FFFFFF"/>
                          </a:solidFill>
                          <a:effectLst/>
                          <a:latin typeface="Calibri" panose="020F0502020204030204" pitchFamily="34" charset="0"/>
                        </a:rPr>
                        <a:t>Fund Name</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552377197"/>
                  </a:ext>
                </a:extLst>
              </a:tr>
              <a:tr h="411164">
                <a:tc>
                  <a:txBody>
                    <a:bodyPr/>
                    <a:lstStyle/>
                    <a:p>
                      <a:pPr algn="l" fontAlgn="b"/>
                      <a:r>
                        <a:rPr lang="en-GB" sz="1700" b="0" i="0" u="none" strike="noStrike">
                          <a:solidFill>
                            <a:srgbClr val="000000"/>
                          </a:solidFill>
                          <a:effectLst/>
                          <a:latin typeface="Calibri" panose="020F0502020204030204" pitchFamily="34" charset="0"/>
                        </a:rPr>
                        <a:t> None opened</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1700" b="0" i="0" u="none" strike="noStrike">
                        <a:solidFill>
                          <a:srgbClr val="000000"/>
                        </a:solidFill>
                        <a:effectLst/>
                        <a:latin typeface="Calibri" panose="020F0502020204030204" pitchFamily="34" charset="0"/>
                      </a:endParaRPr>
                    </a:p>
                  </a:txBody>
                  <a:tcPr marL="5242" marR="5242" marT="5242" marB="0" anchor="b">
                    <a:lnL>
                      <a:noFill/>
                    </a:lnL>
                    <a:lnR>
                      <a:noFill/>
                    </a:lnR>
                    <a:lnT>
                      <a:noFill/>
                    </a:lnT>
                    <a:lnB>
                      <a:noFill/>
                    </a:lnB>
                  </a:tcPr>
                </a:tc>
                <a:tc>
                  <a:txBody>
                    <a:bodyPr/>
                    <a:lstStyle/>
                    <a:p>
                      <a:pPr algn="l" fontAlgn="b"/>
                      <a:endParaRPr lang="en-GB" sz="1700" b="0" i="0" u="none" strike="noStrike">
                        <a:solidFill>
                          <a:srgbClr val="000000"/>
                        </a:solidFill>
                        <a:effectLst/>
                        <a:latin typeface="Calibri" panose="020F0502020204030204" pitchFamily="34" charset="0"/>
                      </a:endParaRPr>
                    </a:p>
                  </a:txBody>
                  <a:tcPr marL="5242" marR="5242" marT="5242" marB="0" anchor="b">
                    <a:lnL>
                      <a:noFill/>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8628357"/>
                  </a:ext>
                </a:extLst>
              </a:tr>
              <a:tr h="305658">
                <a:tc>
                  <a:txBody>
                    <a:bodyPr/>
                    <a:lstStyle/>
                    <a:p>
                      <a:pPr algn="l" fontAlgn="b"/>
                      <a:r>
                        <a:rPr lang="en-GB" sz="17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7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7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7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491633"/>
                  </a:ext>
                </a:extLst>
              </a:tr>
              <a:tr h="475552">
                <a:tc>
                  <a:txBody>
                    <a:bodyPr/>
                    <a:lstStyle/>
                    <a:p>
                      <a:pPr algn="l" fontAlgn="b"/>
                      <a:r>
                        <a:rPr lang="en-GB" sz="1700" b="1" i="0" u="none" strike="noStrike">
                          <a:solidFill>
                            <a:srgbClr val="FFFFFF"/>
                          </a:solidFill>
                          <a:effectLst/>
                          <a:latin typeface="Calibri" panose="020F0502020204030204" pitchFamily="34" charset="0"/>
                        </a:rPr>
                        <a:t>Closed Funds</a:t>
                      </a:r>
                    </a:p>
                  </a:txBody>
                  <a:tcPr marL="5242" marR="5242" marT="524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700" b="1" i="0" u="none" strike="noStrike">
                          <a:solidFill>
                            <a:srgbClr val="FFFFFF"/>
                          </a:solidFill>
                          <a:effectLst/>
                          <a:latin typeface="Calibri" panose="020F0502020204030204" pitchFamily="34" charset="0"/>
                        </a:rPr>
                        <a:t>Fund Number</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ctr" fontAlgn="b"/>
                      <a:r>
                        <a:rPr lang="en-GB" sz="1700" b="1" i="0" u="none" strike="noStrike">
                          <a:solidFill>
                            <a:srgbClr val="FFFFFF"/>
                          </a:solidFill>
                          <a:effectLst/>
                          <a:latin typeface="Calibri" panose="020F0502020204030204" pitchFamily="34" charset="0"/>
                        </a:rPr>
                        <a:t>Reason</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700" b="1" i="0" u="none" strike="noStrike">
                          <a:solidFill>
                            <a:srgbClr val="FFFFFF"/>
                          </a:solidFill>
                          <a:effectLst/>
                          <a:latin typeface="Calibri" panose="020F0502020204030204" pitchFamily="34" charset="0"/>
                        </a:rPr>
                        <a:t>Date</a:t>
                      </a:r>
                    </a:p>
                  </a:txBody>
                  <a:tcPr marL="5242" marR="5242" marT="524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492583981"/>
                  </a:ext>
                </a:extLst>
              </a:tr>
              <a:tr h="651655">
                <a:tc>
                  <a:txBody>
                    <a:bodyPr/>
                    <a:lstStyle/>
                    <a:p>
                      <a:pPr algn="l" fontAlgn="b"/>
                      <a:r>
                        <a:rPr lang="en-GB" sz="1700" b="0" i="0" u="none" strike="noStrike">
                          <a:solidFill>
                            <a:srgbClr val="000000"/>
                          </a:solidFill>
                          <a:effectLst/>
                          <a:latin typeface="Calibri" panose="020F0502020204030204" pitchFamily="34" charset="0"/>
                        </a:rPr>
                        <a:t>Singleton Ward 1 </a:t>
                      </a:r>
                      <a:r>
                        <a:rPr lang="en-GB" sz="1700" b="0" i="0" u="none" strike="noStrike" err="1">
                          <a:solidFill>
                            <a:srgbClr val="000000"/>
                          </a:solidFill>
                          <a:effectLst/>
                          <a:latin typeface="Calibri" panose="020F0502020204030204" pitchFamily="34" charset="0"/>
                        </a:rPr>
                        <a:t>Obs</a:t>
                      </a:r>
                      <a:r>
                        <a:rPr lang="en-GB" sz="1700" b="0" i="0" u="none" strike="noStrike">
                          <a:solidFill>
                            <a:srgbClr val="000000"/>
                          </a:solidFill>
                          <a:effectLst/>
                          <a:latin typeface="Calibri" panose="020F0502020204030204" pitchFamily="34" charset="0"/>
                        </a:rPr>
                        <a:t> &amp; </a:t>
                      </a:r>
                      <a:r>
                        <a:rPr lang="en-GB" sz="1700" b="0" i="0" u="none" strike="noStrike" err="1">
                          <a:solidFill>
                            <a:srgbClr val="000000"/>
                          </a:solidFill>
                          <a:effectLst/>
                          <a:latin typeface="Calibri" panose="020F0502020204030204" pitchFamily="34" charset="0"/>
                        </a:rPr>
                        <a:t>Opthal</a:t>
                      </a:r>
                      <a:r>
                        <a:rPr lang="en-GB" sz="17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YH58</a:t>
                      </a:r>
                    </a:p>
                  </a:txBody>
                  <a:tcPr marL="5242" marR="5242" marT="5242" marB="0" anchor="b">
                    <a:lnL>
                      <a:noFill/>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Fund requested but never used – due to changes in services/wards this is no longer require  </a:t>
                      </a:r>
                    </a:p>
                  </a:txBody>
                  <a:tcPr marL="5242" marR="5242" marT="5242" marB="0" anchor="b">
                    <a:lnL>
                      <a:noFill/>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01.08.25</a:t>
                      </a:r>
                    </a:p>
                  </a:txBody>
                  <a:tcPr marL="5242" marR="5242" marT="524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9396238"/>
                  </a:ext>
                </a:extLst>
              </a:tr>
              <a:tr h="1303309">
                <a:tc>
                  <a:txBody>
                    <a:bodyPr/>
                    <a:lstStyle/>
                    <a:p>
                      <a:pPr algn="l" fontAlgn="b"/>
                      <a:r>
                        <a:rPr lang="en-GB" sz="1700" b="0" i="0" u="none" strike="noStrike">
                          <a:solidFill>
                            <a:srgbClr val="000000"/>
                          </a:solidFill>
                          <a:effectLst/>
                          <a:latin typeface="Calibri" panose="020F0502020204030204" pitchFamily="34" charset="0"/>
                        </a:rPr>
                        <a:t>West CCU Patients &amp; Staff </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YC01</a:t>
                      </a:r>
                    </a:p>
                  </a:txBody>
                  <a:tcPr marL="5242" marR="5242" marT="5242" marB="0" anchor="b">
                    <a:lnL>
                      <a:noFill/>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As part of fund rationalisation within Cardiac Services the balance of YC01 was transferred to YC06 in order amalgamate the funds; YC01 is therefore no longer required</a:t>
                      </a:r>
                    </a:p>
                  </a:txBody>
                  <a:tcPr marL="5242" marR="5242" marT="5242" marB="0" anchor="b">
                    <a:lnL>
                      <a:noFill/>
                    </a:lnL>
                    <a:lnR>
                      <a:noFill/>
                    </a:lnR>
                    <a:lnT>
                      <a:noFill/>
                    </a:lnT>
                    <a:lnB>
                      <a:noFill/>
                    </a:lnB>
                  </a:tcPr>
                </a:tc>
                <a:tc>
                  <a:txBody>
                    <a:bodyPr/>
                    <a:lstStyle/>
                    <a:p>
                      <a:pPr algn="l" fontAlgn="b"/>
                      <a:r>
                        <a:rPr lang="en-GB" sz="1700" b="0" i="0" u="none" strike="noStrike">
                          <a:solidFill>
                            <a:srgbClr val="000000"/>
                          </a:solidFill>
                          <a:effectLst/>
                          <a:latin typeface="Calibri" panose="020F0502020204030204" pitchFamily="34" charset="0"/>
                        </a:rPr>
                        <a:t>05.08.25</a:t>
                      </a:r>
                    </a:p>
                  </a:txBody>
                  <a:tcPr marL="5242" marR="5242" marT="524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38568780"/>
                  </a:ext>
                </a:extLst>
              </a:tr>
              <a:tr h="212564">
                <a:tc>
                  <a:txBody>
                    <a:bodyPr/>
                    <a:lstStyle/>
                    <a:p>
                      <a:pPr algn="l" fontAlgn="b"/>
                      <a:r>
                        <a:rPr lang="en-GB" sz="9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945409"/>
                  </a:ext>
                </a:extLst>
              </a:tr>
            </a:tbl>
          </a:graphicData>
        </a:graphic>
      </p:graphicFrame>
    </p:spTree>
    <p:extLst>
      <p:ext uri="{BB962C8B-B14F-4D97-AF65-F5344CB8AC3E}">
        <p14:creationId xmlns:p14="http://schemas.microsoft.com/office/powerpoint/2010/main" val="3179672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00784-C760-3E36-90CC-7C89F9A63FA1}"/>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78ED9D11-AB61-0F75-DC65-83446CA4A024}"/>
              </a:ext>
            </a:extLst>
          </p:cNvPr>
          <p:cNvSpPr txBox="1">
            <a:spLocks/>
          </p:cNvSpPr>
          <p:nvPr/>
        </p:nvSpPr>
        <p:spPr>
          <a:xfrm>
            <a:off x="101465" y="115401"/>
            <a:ext cx="9703072" cy="328789"/>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FUND BALANCES </a:t>
            </a:r>
          </a:p>
        </p:txBody>
      </p:sp>
      <p:sp>
        <p:nvSpPr>
          <p:cNvPr id="8" name="Rounded Rectangle 7">
            <a:extLst>
              <a:ext uri="{FF2B5EF4-FFF2-40B4-BE49-F238E27FC236}">
                <a16:creationId xmlns:a16="http://schemas.microsoft.com/office/drawing/2014/main" id="{5980D01D-8535-185D-5B2C-929EF3DA6D98}"/>
              </a:ext>
            </a:extLst>
          </p:cNvPr>
          <p:cNvSpPr/>
          <p:nvPr/>
        </p:nvSpPr>
        <p:spPr>
          <a:xfrm>
            <a:off x="104776" y="624865"/>
            <a:ext cx="9614784" cy="103551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dirty="0">
                <a:solidFill>
                  <a:schemeClr val="bg2">
                    <a:lumMod val="50000"/>
                  </a:schemeClr>
                </a:solidFill>
              </a:rPr>
              <a:t>Overall fund balances have increased by £0.497m this financial year to date. The main movements are an increase in the investments, creditors and a new fixed term deposit. There was also a decrease in cash held and debtors. </a:t>
            </a:r>
          </a:p>
        </p:txBody>
      </p:sp>
      <p:sp>
        <p:nvSpPr>
          <p:cNvPr id="9" name="Rounded Rectangle 8">
            <a:extLst>
              <a:ext uri="{FF2B5EF4-FFF2-40B4-BE49-F238E27FC236}">
                <a16:creationId xmlns:a16="http://schemas.microsoft.com/office/drawing/2014/main" id="{D5425F09-6423-CE3D-77AA-0E642E21C6A1}"/>
              </a:ext>
            </a:extLst>
          </p:cNvPr>
          <p:cNvSpPr/>
          <p:nvPr/>
        </p:nvSpPr>
        <p:spPr>
          <a:xfrm>
            <a:off x="196110" y="1832776"/>
            <a:ext cx="9155547" cy="430578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300" b="1">
              <a:solidFill>
                <a:schemeClr val="tx1"/>
              </a:solidFill>
            </a:endParaRPr>
          </a:p>
        </p:txBody>
      </p:sp>
      <p:pic>
        <p:nvPicPr>
          <p:cNvPr id="3" name="Picture 2">
            <a:extLst>
              <a:ext uri="{FF2B5EF4-FFF2-40B4-BE49-F238E27FC236}">
                <a16:creationId xmlns:a16="http://schemas.microsoft.com/office/drawing/2014/main" id="{B07B5500-3B1A-FCB9-31C9-9FF13E26F102}"/>
              </a:ext>
            </a:extLst>
          </p:cNvPr>
          <p:cNvPicPr>
            <a:picLocks noChangeAspect="1"/>
          </p:cNvPicPr>
          <p:nvPr/>
        </p:nvPicPr>
        <p:blipFill>
          <a:blip r:embed="rId2"/>
          <a:stretch>
            <a:fillRect/>
          </a:stretch>
        </p:blipFill>
        <p:spPr>
          <a:xfrm>
            <a:off x="196109" y="6254484"/>
            <a:ext cx="1408582" cy="464367"/>
          </a:xfrm>
          <a:prstGeom prst="rect">
            <a:avLst/>
          </a:prstGeom>
        </p:spPr>
      </p:pic>
      <p:graphicFrame>
        <p:nvGraphicFramePr>
          <p:cNvPr id="13" name="Object 12">
            <a:extLst>
              <a:ext uri="{FF2B5EF4-FFF2-40B4-BE49-F238E27FC236}">
                <a16:creationId xmlns:a16="http://schemas.microsoft.com/office/drawing/2014/main" id="{8C974A24-A020-BC44-9951-D9924B83FB95}"/>
              </a:ext>
            </a:extLst>
          </p:cNvPr>
          <p:cNvGraphicFramePr>
            <a:graphicFrameLocks noChangeAspect="1"/>
          </p:cNvGraphicFramePr>
          <p:nvPr>
            <p:extLst>
              <p:ext uri="{D42A27DB-BD31-4B8C-83A1-F6EECF244321}">
                <p14:modId xmlns:p14="http://schemas.microsoft.com/office/powerpoint/2010/main" val="1599524241"/>
              </p:ext>
            </p:extLst>
          </p:nvPr>
        </p:nvGraphicFramePr>
        <p:xfrm>
          <a:off x="1092757" y="2238260"/>
          <a:ext cx="7346950" cy="3438525"/>
        </p:xfrm>
        <a:graphic>
          <a:graphicData uri="http://schemas.openxmlformats.org/presentationml/2006/ole">
            <mc:AlternateContent xmlns:mc="http://schemas.openxmlformats.org/markup-compatibility/2006">
              <mc:Choice xmlns:v="urn:schemas-microsoft-com:vml" Requires="v">
                <p:oleObj name="Worksheet" r:id="rId3" imgW="7739437" imgH="3621024" progId="Excel.Sheet.12">
                  <p:embed/>
                </p:oleObj>
              </mc:Choice>
              <mc:Fallback>
                <p:oleObj name="Worksheet" r:id="rId3" imgW="7739437" imgH="3621024" progId="Excel.Sheet.12">
                  <p:embed/>
                  <p:pic>
                    <p:nvPicPr>
                      <p:cNvPr id="13" name="Object 12">
                        <a:extLst>
                          <a:ext uri="{FF2B5EF4-FFF2-40B4-BE49-F238E27FC236}">
                            <a16:creationId xmlns:a16="http://schemas.microsoft.com/office/drawing/2014/main" id="{8C974A24-A020-BC44-9951-D9924B83FB95}"/>
                          </a:ext>
                        </a:extLst>
                      </p:cNvPr>
                      <p:cNvPicPr/>
                      <p:nvPr/>
                    </p:nvPicPr>
                    <p:blipFill>
                      <a:blip r:embed="rId4"/>
                      <a:stretch>
                        <a:fillRect/>
                      </a:stretch>
                    </p:blipFill>
                    <p:spPr>
                      <a:xfrm>
                        <a:off x="1092757" y="2238260"/>
                        <a:ext cx="7346950" cy="3438525"/>
                      </a:xfrm>
                      <a:prstGeom prst="rect">
                        <a:avLst/>
                      </a:prstGeom>
                    </p:spPr>
                  </p:pic>
                </p:oleObj>
              </mc:Fallback>
            </mc:AlternateContent>
          </a:graphicData>
        </a:graphic>
      </p:graphicFrame>
      <p:sp>
        <p:nvSpPr>
          <p:cNvPr id="2" name="TextBox 22">
            <a:extLst>
              <a:ext uri="{FF2B5EF4-FFF2-40B4-BE49-F238E27FC236}">
                <a16:creationId xmlns:a16="http://schemas.microsoft.com/office/drawing/2014/main" id="{45D821E8-82FE-A0A0-24FE-92D909533C59}"/>
              </a:ext>
            </a:extLst>
          </p:cNvPr>
          <p:cNvSpPr txBox="1">
            <a:spLocks noChangeArrowheads="1"/>
          </p:cNvSpPr>
          <p:nvPr/>
        </p:nvSpPr>
        <p:spPr bwMode="auto">
          <a:xfrm>
            <a:off x="8970000" y="165375"/>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7</a:t>
            </a:r>
          </a:p>
        </p:txBody>
      </p:sp>
    </p:spTree>
    <p:extLst>
      <p:ext uri="{BB962C8B-B14F-4D97-AF65-F5344CB8AC3E}">
        <p14:creationId xmlns:p14="http://schemas.microsoft.com/office/powerpoint/2010/main" val="351338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6D452-3357-7AE5-D0E1-2F15AC53C193}"/>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311434A2-6D7B-7D2F-B00B-31871A2546D7}"/>
              </a:ext>
            </a:extLst>
          </p:cNvPr>
          <p:cNvSpPr/>
          <p:nvPr/>
        </p:nvSpPr>
        <p:spPr>
          <a:xfrm>
            <a:off x="1052333" y="1048229"/>
            <a:ext cx="7837246" cy="372642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89"/>
          </a:p>
        </p:txBody>
      </p:sp>
      <p:grpSp>
        <p:nvGrpSpPr>
          <p:cNvPr id="10" name="Group 9">
            <a:extLst>
              <a:ext uri="{FF2B5EF4-FFF2-40B4-BE49-F238E27FC236}">
                <a16:creationId xmlns:a16="http://schemas.microsoft.com/office/drawing/2014/main" id="{1C432597-CD4D-BE6D-8E4B-9AAA8914333B}"/>
              </a:ext>
            </a:extLst>
          </p:cNvPr>
          <p:cNvGrpSpPr/>
          <p:nvPr/>
        </p:nvGrpSpPr>
        <p:grpSpPr>
          <a:xfrm>
            <a:off x="93328" y="315878"/>
            <a:ext cx="9561937" cy="414211"/>
            <a:chOff x="0" y="1"/>
            <a:chExt cx="9906000" cy="404663"/>
          </a:xfrm>
        </p:grpSpPr>
        <p:sp>
          <p:nvSpPr>
            <p:cNvPr id="11" name="Subtitle 2">
              <a:extLst>
                <a:ext uri="{FF2B5EF4-FFF2-40B4-BE49-F238E27FC236}">
                  <a16:creationId xmlns:a16="http://schemas.microsoft.com/office/drawing/2014/main" id="{2F208994-D6AC-DE54-F927-D6E75505017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a:extLst>
                <a:ext uri="{FF2B5EF4-FFF2-40B4-BE49-F238E27FC236}">
                  <a16:creationId xmlns:a16="http://schemas.microsoft.com/office/drawing/2014/main" id="{A990C635-237C-938C-D5A0-4316C9E52F8C}"/>
                </a:ext>
              </a:extLst>
            </p:cNvPr>
            <p:cNvSpPr txBox="1">
              <a:spLocks noChangeArrowheads="1"/>
            </p:cNvSpPr>
            <p:nvPr/>
          </p:nvSpPr>
          <p:spPr bwMode="auto">
            <a:xfrm>
              <a:off x="9110380" y="94156"/>
              <a:ext cx="795619" cy="2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8</a:t>
              </a:r>
            </a:p>
          </p:txBody>
        </p:sp>
      </p:grpSp>
      <p:sp>
        <p:nvSpPr>
          <p:cNvPr id="3" name="TextBox 2">
            <a:extLst>
              <a:ext uri="{FF2B5EF4-FFF2-40B4-BE49-F238E27FC236}">
                <a16:creationId xmlns:a16="http://schemas.microsoft.com/office/drawing/2014/main" id="{65A69C2A-E174-8B3B-E96A-4A347D19855A}"/>
              </a:ext>
            </a:extLst>
          </p:cNvPr>
          <p:cNvSpPr txBox="1"/>
          <p:nvPr/>
        </p:nvSpPr>
        <p:spPr>
          <a:xfrm>
            <a:off x="1006744" y="5019758"/>
            <a:ext cx="7929801" cy="1138773"/>
          </a:xfrm>
          <a:prstGeom prst="rect">
            <a:avLst/>
          </a:prstGeom>
          <a:noFill/>
          <a:ln>
            <a:solidFill>
              <a:schemeClr val="accent1">
                <a:shade val="50000"/>
              </a:schemeClr>
            </a:solidFill>
          </a:ln>
        </p:spPr>
        <p:txBody>
          <a:bodyPr wrap="square" lIns="91440" tIns="45720" rIns="91440" bIns="45720" rtlCol="0" anchor="t">
            <a:spAutoFit/>
          </a:bodyPr>
          <a:lstStyle/>
          <a:p>
            <a:r>
              <a:rPr lang="en-GB" sz="1700" b="1" dirty="0">
                <a:solidFill>
                  <a:schemeClr val="bg2">
                    <a:lumMod val="50000"/>
                  </a:schemeClr>
                </a:solidFill>
              </a:rPr>
              <a:t>Cumulative unrealised gains have increased overall by £289k during the 2025-26 financial year when compared to the year-end value. The portfolio value is updated quarterly. (September 2025 figures are based on Brewin Dolphin online rather than formal portfolio report (expected early October)).</a:t>
            </a:r>
          </a:p>
        </p:txBody>
      </p:sp>
      <p:graphicFrame>
        <p:nvGraphicFramePr>
          <p:cNvPr id="4" name="Table 3">
            <a:extLst>
              <a:ext uri="{FF2B5EF4-FFF2-40B4-BE49-F238E27FC236}">
                <a16:creationId xmlns:a16="http://schemas.microsoft.com/office/drawing/2014/main" id="{75ED69EF-8C4A-C98B-3CFE-DD5D3E67DE68}"/>
              </a:ext>
            </a:extLst>
          </p:cNvPr>
          <p:cNvGraphicFramePr>
            <a:graphicFrameLocks noGrp="1"/>
          </p:cNvGraphicFramePr>
          <p:nvPr/>
        </p:nvGraphicFramePr>
        <p:xfrm>
          <a:off x="1650381" y="1204332"/>
          <a:ext cx="6152490" cy="3227640"/>
        </p:xfrm>
        <a:graphic>
          <a:graphicData uri="http://schemas.openxmlformats.org/drawingml/2006/table">
            <a:tbl>
              <a:tblPr firstRow="1" lastRow="1" bandRow="1">
                <a:tableStyleId>{5C22544A-7EE6-4342-B048-85BDC9FD1C3A}</a:tableStyleId>
              </a:tblPr>
              <a:tblGrid>
                <a:gridCol w="1060017">
                  <a:extLst>
                    <a:ext uri="{9D8B030D-6E8A-4147-A177-3AD203B41FA5}">
                      <a16:colId xmlns:a16="http://schemas.microsoft.com/office/drawing/2014/main" val="546774978"/>
                    </a:ext>
                  </a:extLst>
                </a:gridCol>
                <a:gridCol w="1051302">
                  <a:extLst>
                    <a:ext uri="{9D8B030D-6E8A-4147-A177-3AD203B41FA5}">
                      <a16:colId xmlns:a16="http://schemas.microsoft.com/office/drawing/2014/main" val="3299214142"/>
                    </a:ext>
                  </a:extLst>
                </a:gridCol>
                <a:gridCol w="1092214">
                  <a:extLst>
                    <a:ext uri="{9D8B030D-6E8A-4147-A177-3AD203B41FA5}">
                      <a16:colId xmlns:a16="http://schemas.microsoft.com/office/drawing/2014/main" val="2032454141"/>
                    </a:ext>
                  </a:extLst>
                </a:gridCol>
                <a:gridCol w="958979">
                  <a:extLst>
                    <a:ext uri="{9D8B030D-6E8A-4147-A177-3AD203B41FA5}">
                      <a16:colId xmlns:a16="http://schemas.microsoft.com/office/drawing/2014/main" val="47845935"/>
                    </a:ext>
                  </a:extLst>
                </a:gridCol>
                <a:gridCol w="994989">
                  <a:extLst>
                    <a:ext uri="{9D8B030D-6E8A-4147-A177-3AD203B41FA5}">
                      <a16:colId xmlns:a16="http://schemas.microsoft.com/office/drawing/2014/main" val="3532572903"/>
                    </a:ext>
                  </a:extLst>
                </a:gridCol>
                <a:gridCol w="994989">
                  <a:extLst>
                    <a:ext uri="{9D8B030D-6E8A-4147-A177-3AD203B41FA5}">
                      <a16:colId xmlns:a16="http://schemas.microsoft.com/office/drawing/2014/main" val="1629742261"/>
                    </a:ext>
                  </a:extLst>
                </a:gridCol>
              </a:tblGrid>
              <a:tr h="1265994">
                <a:tc>
                  <a:txBody>
                    <a:bodyPr/>
                    <a:lstStyle/>
                    <a:p>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 </a:t>
                      </a:r>
                      <a:r>
                        <a:rPr lang="en-GB" sz="1600">
                          <a:latin typeface="+mn-lt"/>
                        </a:rPr>
                        <a:t>March </a:t>
                      </a:r>
                      <a:r>
                        <a:rPr lang="en-GB" sz="1600" baseline="0">
                          <a:latin typeface="+mn-lt"/>
                        </a:rPr>
                        <a:t>2024</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a:t>
                      </a:r>
                      <a:r>
                        <a:rPr lang="en-GB" sz="1600">
                          <a:latin typeface="+mn-lt"/>
                        </a:rPr>
                        <a:t> March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30</a:t>
                      </a:r>
                      <a:r>
                        <a:rPr lang="en-GB" sz="1600" baseline="30000">
                          <a:latin typeface="+mn-lt"/>
                        </a:rPr>
                        <a:t>th</a:t>
                      </a:r>
                      <a:r>
                        <a:rPr lang="en-GB" sz="1600">
                          <a:latin typeface="+mn-lt"/>
                        </a:rPr>
                        <a:t> June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p>
                      <a:pPr algn="ctr"/>
                      <a:endParaRPr lang="en-GB" sz="1600">
                        <a:latin typeface="+mn-lt"/>
                      </a:endParaRPr>
                    </a:p>
                  </a:txBody>
                  <a:tcPr marL="74295" marR="74295" marT="37148" marB="37148"/>
                </a:tc>
                <a:tc>
                  <a:txBody>
                    <a:bodyPr/>
                    <a:lstStyle/>
                    <a:p>
                      <a:pPr algn="ctr"/>
                      <a:r>
                        <a:rPr lang="en-GB" sz="1600" dirty="0">
                          <a:latin typeface="+mn-lt"/>
                        </a:rPr>
                        <a:t>30</a:t>
                      </a:r>
                      <a:r>
                        <a:rPr lang="en-GB" sz="1600" baseline="30000" dirty="0">
                          <a:latin typeface="+mn-lt"/>
                        </a:rPr>
                        <a:t>th</a:t>
                      </a:r>
                      <a:r>
                        <a:rPr lang="en-GB" sz="1600" dirty="0">
                          <a:latin typeface="+mn-lt"/>
                        </a:rPr>
                        <a:t> Sept 2025</a:t>
                      </a:r>
                    </a:p>
                    <a:p>
                      <a:pPr algn="ctr"/>
                      <a:endParaRPr lang="en-GB" sz="1600" dirty="0">
                        <a:latin typeface="+mn-lt"/>
                      </a:endParaRPr>
                    </a:p>
                    <a:p>
                      <a:pPr algn="ctr"/>
                      <a:r>
                        <a:rPr lang="en-GB" sz="1600" dirty="0">
                          <a:latin typeface="+mn-lt"/>
                        </a:rPr>
                        <a:t>£</a:t>
                      </a:r>
                    </a:p>
                  </a:txBody>
                  <a:tcPr marL="74295" marR="74295" marT="37148" marB="37148"/>
                </a:tc>
                <a:tc>
                  <a:txBody>
                    <a:bodyPr/>
                    <a:lstStyle/>
                    <a:p>
                      <a:pPr algn="ctr"/>
                      <a:r>
                        <a:rPr lang="en-GB" sz="1400" dirty="0">
                          <a:latin typeface="+mn-lt"/>
                        </a:rPr>
                        <a:t>Unrealised Gain / (Loss)</a:t>
                      </a:r>
                      <a:r>
                        <a:rPr lang="en-GB" sz="1400" baseline="0" dirty="0">
                          <a:latin typeface="+mn-lt"/>
                        </a:rPr>
                        <a:t> in 2025/26 </a:t>
                      </a:r>
                    </a:p>
                    <a:p>
                      <a:pPr algn="ctr"/>
                      <a:r>
                        <a:rPr lang="en-GB" sz="1600" baseline="0" dirty="0">
                          <a:latin typeface="+mn-lt"/>
                        </a:rPr>
                        <a:t>£</a:t>
                      </a:r>
                      <a:endParaRPr lang="en-GB" sz="1600" dirty="0">
                        <a:latin typeface="+mn-lt"/>
                      </a:endParaRPr>
                    </a:p>
                  </a:txBody>
                  <a:tcPr marL="74295" marR="74295" marT="37148" marB="37148"/>
                </a:tc>
                <a:extLst>
                  <a:ext uri="{0D108BD9-81ED-4DB2-BD59-A6C34878D82A}">
                    <a16:rowId xmlns:a16="http://schemas.microsoft.com/office/drawing/2014/main" val="2719341108"/>
                  </a:ext>
                </a:extLst>
              </a:tr>
              <a:tr h="564164">
                <a:tc>
                  <a:txBody>
                    <a:bodyPr/>
                    <a:lstStyle/>
                    <a:p>
                      <a:r>
                        <a:rPr lang="en-GB" sz="1600">
                          <a:solidFill>
                            <a:schemeClr val="bg2">
                              <a:lumMod val="50000"/>
                            </a:schemeClr>
                          </a:solidFill>
                          <a:latin typeface="+mn-lt"/>
                        </a:rPr>
                        <a:t>Book</a:t>
                      </a:r>
                      <a:r>
                        <a:rPr lang="en-GB" sz="1600" baseline="0">
                          <a:solidFill>
                            <a:schemeClr val="bg2">
                              <a:lumMod val="50000"/>
                            </a:schemeClr>
                          </a:solidFill>
                          <a:latin typeface="+mn-lt"/>
                        </a:rPr>
                        <a:t> Value</a:t>
                      </a:r>
                      <a:endParaRPr lang="en-GB" sz="1600">
                        <a:solidFill>
                          <a:schemeClr val="bg2">
                            <a:lumMod val="50000"/>
                          </a:schemeClr>
                        </a:solidFill>
                        <a:latin typeface="+mn-lt"/>
                      </a:endParaRP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4,211,523</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4,243,424</a:t>
                      </a:r>
                    </a:p>
                  </a:txBody>
                  <a:tcPr marL="7739" marR="7739" marT="7739"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4,242,617</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dirty="0">
                          <a:solidFill>
                            <a:schemeClr val="bg2">
                              <a:lumMod val="50000"/>
                            </a:schemeClr>
                          </a:solidFill>
                          <a:latin typeface="+mn-lt"/>
                          <a:ea typeface="+mn-ea"/>
                          <a:cs typeface="+mn-cs"/>
                        </a:rPr>
                        <a:t>4,246,969</a:t>
                      </a:r>
                    </a:p>
                  </a:txBody>
                  <a:tcPr marL="68580" marR="68580" marT="0" marB="0" anchor="ctr"/>
                </a:tc>
                <a:tc>
                  <a:txBody>
                    <a:bodyPr/>
                    <a:lstStyle/>
                    <a:p>
                      <a:pPr algn="l" fontAlgn="b"/>
                      <a:endParaRPr lang="en-GB" sz="1600" b="1" i="0" u="none" strike="noStrike" dirty="0">
                        <a:effectLst/>
                        <a:latin typeface="+mn-lt"/>
                      </a:endParaRPr>
                    </a:p>
                  </a:txBody>
                  <a:tcPr marL="7739" marR="7739" marT="7739" marB="0" anchor="b"/>
                </a:tc>
                <a:extLst>
                  <a:ext uri="{0D108BD9-81ED-4DB2-BD59-A6C34878D82A}">
                    <a16:rowId xmlns:a16="http://schemas.microsoft.com/office/drawing/2014/main" val="3455917913"/>
                  </a:ext>
                </a:extLst>
              </a:tr>
              <a:tr h="564164">
                <a:tc>
                  <a:txBody>
                    <a:bodyPr/>
                    <a:lstStyle/>
                    <a:p>
                      <a:r>
                        <a:rPr lang="en-GB" sz="1600">
                          <a:solidFill>
                            <a:schemeClr val="bg2">
                              <a:lumMod val="50000"/>
                            </a:schemeClr>
                          </a:solidFill>
                          <a:latin typeface="+mn-lt"/>
                        </a:rPr>
                        <a:t>Market Value</a:t>
                      </a: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4,817,251</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8E8E8">
                              <a:lumMod val="50000"/>
                            </a:srgbClr>
                          </a:solidFill>
                          <a:effectLst/>
                          <a:uLnTx/>
                          <a:uFillTx/>
                          <a:latin typeface="+mn-lt"/>
                          <a:ea typeface="+mn-ea"/>
                          <a:cs typeface="+mn-cs"/>
                        </a:rPr>
                        <a:t>4,727,652</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8E8E8">
                              <a:lumMod val="50000"/>
                            </a:srgbClr>
                          </a:solidFill>
                          <a:effectLst/>
                          <a:uLnTx/>
                          <a:uFillTx/>
                          <a:latin typeface="+mn-lt"/>
                          <a:ea typeface="+mn-ea"/>
                          <a:cs typeface="+mn-cs"/>
                        </a:rPr>
                        <a:t>4,802,201</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dirty="0">
                          <a:solidFill>
                            <a:schemeClr val="bg2">
                              <a:lumMod val="50000"/>
                            </a:schemeClr>
                          </a:solidFill>
                          <a:latin typeface="+mn-lt"/>
                          <a:ea typeface="+mn-ea"/>
                          <a:cs typeface="+mn-cs"/>
                        </a:rPr>
                        <a:t>5,020,266</a:t>
                      </a:r>
                    </a:p>
                  </a:txBody>
                  <a:tcPr marL="68580" marR="68580" marT="0"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8E8E8">
                            <a:lumMod val="50000"/>
                          </a:srgbClr>
                        </a:solidFill>
                        <a:effectLst/>
                        <a:uLnTx/>
                        <a:uFillTx/>
                        <a:latin typeface="+mn-lt"/>
                        <a:ea typeface="+mn-ea"/>
                        <a:cs typeface="+mn-cs"/>
                      </a:endParaRPr>
                    </a:p>
                  </a:txBody>
                  <a:tcPr marL="74295" marR="74295" marT="37148" marB="37148" anchor="ctr"/>
                </a:tc>
                <a:extLst>
                  <a:ext uri="{0D108BD9-81ED-4DB2-BD59-A6C34878D82A}">
                    <a16:rowId xmlns:a16="http://schemas.microsoft.com/office/drawing/2014/main" val="1326377812"/>
                  </a:ext>
                </a:extLst>
              </a:tr>
              <a:tr h="794926">
                <a:tc>
                  <a:txBody>
                    <a:bodyPr/>
                    <a:lstStyle/>
                    <a:p>
                      <a:r>
                        <a:rPr lang="en-GB" sz="1600" b="1">
                          <a:latin typeface="+mn-lt"/>
                        </a:rPr>
                        <a:t>Unrealised</a:t>
                      </a:r>
                      <a:r>
                        <a:rPr lang="en-GB" sz="1600" b="1" baseline="0">
                          <a:latin typeface="+mn-lt"/>
                        </a:rPr>
                        <a:t> Gain / (Loss)</a:t>
                      </a:r>
                      <a:endParaRPr lang="en-GB" sz="1600" b="1">
                        <a:latin typeface="+mn-lt"/>
                      </a:endParaRPr>
                    </a:p>
                  </a:txBody>
                  <a:tcPr marL="74295" marR="74295" marT="37148" marB="37148"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60</a:t>
                      </a:r>
                      <a:r>
                        <a:rPr lang="en-GB" sz="1600" b="1" kern="1200">
                          <a:solidFill>
                            <a:schemeClr val="lt1"/>
                          </a:solidFill>
                          <a:latin typeface="+mn-lt"/>
                          <a:ea typeface="+mn-ea"/>
                          <a:cs typeface="+mn-cs"/>
                        </a:rPr>
                        <a:t>5,728 </a:t>
                      </a:r>
                    </a:p>
                  </a:txBody>
                  <a:tcPr marL="7739" marR="7739" marT="7739" marB="0"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484,228</a:t>
                      </a:r>
                      <a:r>
                        <a:rPr lang="en-GB" sz="1600" b="1" kern="1200">
                          <a:solidFill>
                            <a:schemeClr val="lt1"/>
                          </a:solidFill>
                          <a:latin typeface="+mn-lt"/>
                          <a:ea typeface="+mn-ea"/>
                          <a:cs typeface="+mn-cs"/>
                        </a:rPr>
                        <a:t> </a:t>
                      </a:r>
                    </a:p>
                  </a:txBody>
                  <a:tcPr marL="7739" marR="7739" marT="7739" marB="0" anchor="ctr"/>
                </a:tc>
                <a:tc>
                  <a:txBody>
                    <a:bodyPr/>
                    <a:lstStyle/>
                    <a:p>
                      <a:pPr algn="r" fontAlgn="ctr"/>
                      <a:r>
                        <a:rPr lang="en-GB" sz="1600" b="1" kern="1200" dirty="0">
                          <a:solidFill>
                            <a:schemeClr val="lt1"/>
                          </a:solidFill>
                          <a:latin typeface="+mn-lt"/>
                          <a:ea typeface="+mn-ea"/>
                          <a:cs typeface="+mn-cs"/>
                        </a:rPr>
                        <a:t>559,584</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dirty="0">
                          <a:solidFill>
                            <a:schemeClr val="bg1"/>
                          </a:solidFill>
                          <a:latin typeface="+mn-lt"/>
                          <a:ea typeface="+mn-ea"/>
                          <a:cs typeface="+mn-cs"/>
                        </a:rPr>
                        <a:t>773,297</a:t>
                      </a:r>
                    </a:p>
                  </a:txBody>
                  <a:tcPr marL="68580" marR="68580" marT="0" marB="0" anchor="ctr"/>
                </a:tc>
                <a:tc>
                  <a:txBody>
                    <a:bodyPr/>
                    <a:lstStyle/>
                    <a:p>
                      <a:pPr algn="r"/>
                      <a:r>
                        <a:rPr lang="en-GB" sz="1600" b="1" dirty="0">
                          <a:latin typeface="+mn-lt"/>
                        </a:rPr>
                        <a:t>289,069</a:t>
                      </a:r>
                    </a:p>
                  </a:txBody>
                  <a:tcPr marL="74295" marR="74295" marT="37148" marB="37148" anchor="ctr"/>
                </a:tc>
                <a:extLst>
                  <a:ext uri="{0D108BD9-81ED-4DB2-BD59-A6C34878D82A}">
                    <a16:rowId xmlns:a16="http://schemas.microsoft.com/office/drawing/2014/main" val="3097139965"/>
                  </a:ext>
                </a:extLst>
              </a:tr>
            </a:tbl>
          </a:graphicData>
        </a:graphic>
      </p:graphicFrame>
      <p:pic>
        <p:nvPicPr>
          <p:cNvPr id="5" name="Picture 4">
            <a:extLst>
              <a:ext uri="{FF2B5EF4-FFF2-40B4-BE49-F238E27FC236}">
                <a16:creationId xmlns:a16="http://schemas.microsoft.com/office/drawing/2014/main" id="{7640EC36-2B3B-4CF1-763B-6A607634ED43}"/>
              </a:ext>
            </a:extLst>
          </p:cNvPr>
          <p:cNvPicPr>
            <a:picLocks noChangeAspect="1"/>
          </p:cNvPicPr>
          <p:nvPr/>
        </p:nvPicPr>
        <p:blipFill>
          <a:blip r:embed="rId3"/>
          <a:stretch>
            <a:fillRect/>
          </a:stretch>
        </p:blipFill>
        <p:spPr>
          <a:xfrm>
            <a:off x="93328" y="6215061"/>
            <a:ext cx="1408582" cy="464367"/>
          </a:xfrm>
          <a:prstGeom prst="rect">
            <a:avLst/>
          </a:prstGeom>
        </p:spPr>
      </p:pic>
    </p:spTree>
    <p:extLst>
      <p:ext uri="{BB962C8B-B14F-4D97-AF65-F5344CB8AC3E}">
        <p14:creationId xmlns:p14="http://schemas.microsoft.com/office/powerpoint/2010/main" val="40720794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35E072-72BE-4ED4-BA92-A80B1311C415}">
  <ds:schemaRefs>
    <ds:schemaRef ds:uri="http://schemas.microsoft.com/sharepoint/v3/contenttype/forms"/>
  </ds:schemaRefs>
</ds:datastoreItem>
</file>

<file path=customXml/itemProps2.xml><?xml version="1.0" encoding="utf-8"?>
<ds:datastoreItem xmlns:ds="http://schemas.openxmlformats.org/officeDocument/2006/customXml" ds:itemID="{C5E44CC8-EB0F-4A58-B26D-EA569BC748D2}">
  <ds:schemaRefs>
    <ds:schemaRef ds:uri="http://www.w3.org/XML/1998/namespace"/>
    <ds:schemaRef ds:uri="http://purl.org/dc/term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f2935e30-2235-4b94-bb56-06d758577b26"/>
  </ds:schemaRefs>
</ds:datastoreItem>
</file>

<file path=customXml/itemProps3.xml><?xml version="1.0" encoding="utf-8"?>
<ds:datastoreItem xmlns:ds="http://schemas.openxmlformats.org/officeDocument/2006/customXml" ds:itemID="{30FB281B-13EB-4AD3-9731-7297B4D2ECB4}"/>
</file>

<file path=docProps/app.xml><?xml version="1.0" encoding="utf-8"?>
<Properties xmlns="http://schemas.openxmlformats.org/officeDocument/2006/extended-properties" xmlns:vt="http://schemas.openxmlformats.org/officeDocument/2006/docPropsVTypes">
  <Template>Office Theme</Template>
  <TotalTime>11</TotalTime>
  <Words>1059</Words>
  <Application>Microsoft Office PowerPoint</Application>
  <PresentationFormat>A4 Paper (210x297 mm)</PresentationFormat>
  <Paragraphs>216</Paragraphs>
  <Slides>14</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Aptos Narrow</vt:lpstr>
      <vt:lpstr>Arial</vt:lpstr>
      <vt:lpstr>Calibri</vt:lpstr>
      <vt:lpstr>Calibri Light</vt:lpstr>
      <vt:lpstr>Verdana</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lastModifiedBy>Darren Griffiths (Swansea Bay UHB - Finance)</cp:lastModifiedBy>
  <cp:revision>1</cp:revision>
  <cp:lastPrinted>2019-04-30T12:13:45Z</cp:lastPrinted>
  <dcterms:created xsi:type="dcterms:W3CDTF">2017-06-21T13:00:58Z</dcterms:created>
  <dcterms:modified xsi:type="dcterms:W3CDTF">2025-10-07T10:16:30Z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