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handoutMasterIdLst>
    <p:handoutMasterId r:id="rId20"/>
  </p:handoutMasterIdLst>
  <p:sldIdLst>
    <p:sldId id="337" r:id="rId5"/>
    <p:sldId id="345" r:id="rId6"/>
    <p:sldId id="258" r:id="rId7"/>
    <p:sldId id="349" r:id="rId8"/>
    <p:sldId id="367" r:id="rId9"/>
    <p:sldId id="351" r:id="rId10"/>
    <p:sldId id="352" r:id="rId11"/>
    <p:sldId id="369" r:id="rId12"/>
    <p:sldId id="370" r:id="rId13"/>
    <p:sldId id="371" r:id="rId14"/>
    <p:sldId id="364" r:id="rId15"/>
    <p:sldId id="368" r:id="rId16"/>
    <p:sldId id="257" r:id="rId17"/>
    <p:sldId id="342" r:id="rId18"/>
  </p:sldIdLst>
  <p:sldSz cx="9906000" cy="6858000" type="A4"/>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Lewis (ABM ULHB - Finance)" initials="SL(U-F" lastIdx="8" clrIdx="0">
    <p:extLst>
      <p:ext uri="{19B8F6BF-5375-455C-9EA6-DF929625EA0E}">
        <p15:presenceInfo xmlns:p15="http://schemas.microsoft.com/office/powerpoint/2012/main" userId="S-1-5-21-978635462-3828570294-627434887-249306" providerId="AD"/>
      </p:ext>
    </p:extLst>
  </p:cmAuthor>
  <p:cmAuthor id="2" name="Andrew Biston" initials="AB" lastIdx="0" clrIdx="1">
    <p:extLst>
      <p:ext uri="{19B8F6BF-5375-455C-9EA6-DF929625EA0E}">
        <p15:presenceInfo xmlns:p15="http://schemas.microsoft.com/office/powerpoint/2012/main" userId="Andrew Biston" providerId="None"/>
      </p:ext>
    </p:extLst>
  </p:cmAuthor>
  <p:cmAuthor id="3" name="Cathy Morgans (Swansea Bay UHB - Finance)" initials="CM(BU-F" lastIdx="0" clrIdx="2">
    <p:extLst>
      <p:ext uri="{19B8F6BF-5375-455C-9EA6-DF929625EA0E}">
        <p15:presenceInfo xmlns:p15="http://schemas.microsoft.com/office/powerpoint/2012/main" userId="S-1-5-21-978635462-3828570294-627434887-2456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7F7F7F"/>
    <a:srgbClr val="FFCCCC"/>
    <a:srgbClr val="D9D9D9"/>
    <a:srgbClr val="EFEFEF"/>
    <a:srgbClr val="E6E6E6"/>
    <a:srgbClr val="E2F0D9"/>
    <a:srgbClr val="FBE5D6"/>
    <a:srgbClr val="D470FC"/>
    <a:srgbClr val="003F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0457F7-C7FF-F362-2425-96F416C37D99}" v="10" dt="2025-10-06T10:09:53.250"/>
    <p1510:client id="{9C0738E9-9CCD-C83B-6A99-CC11765359A3}" v="343" dt="2025-10-06T09:22:36.042"/>
    <p1510:client id="{D389BC14-FEE5-E921-D6F4-2DB63CC39FB7}" v="10" dt="2025-10-06T15:15:57.775"/>
    <p1510:client id="{FDF3634D-E278-4EA2-9BDC-B52E2ECFC4D9}" v="2" dt="2025-10-06T11:41:41.6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44" y="56"/>
      </p:cViewPr>
      <p:guideLst>
        <p:guide orient="horz" pos="2205"/>
        <p:guide pos="31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nhswales365-my.sharepoint.com/personal/liz_gunn_wales_nhs_uk/Documents/Desktop/CFC%20M4-26/Reserves%20Performance.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800"/>
              <a:t>Balance as at 30.06.25 by Service Group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layout>
        <c:manualLayout>
          <c:xMode val="edge"/>
          <c:yMode val="edge"/>
          <c:x val="9.9191382327209102E-2"/>
          <c:y val="0.70427967337416142"/>
          <c:w val="0.8571727909011374"/>
          <c:h val="0.2679425488480606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r>
              <a:rPr lang="en-GB"/>
              <a:t>Reserves Position Against Target</a:t>
            </a:r>
          </a:p>
        </c:rich>
      </c:tx>
      <c:overlay val="0"/>
      <c:spPr>
        <a:noFill/>
        <a:ln>
          <a:noFill/>
        </a:ln>
        <a:effectLst/>
      </c:spPr>
      <c:txPr>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Sheet1!$A$6</c:f>
              <c:strCache>
                <c:ptCount val="1"/>
                <c:pt idx="0">
                  <c:v>Reserves Ratio to Annual Expenditure</c:v>
                </c:pt>
              </c:strCache>
            </c:strRef>
          </c:tx>
          <c:spPr>
            <a:solidFill>
              <a:schemeClr val="accent1"/>
            </a:solidFill>
            <a:ln>
              <a:noFill/>
            </a:ln>
            <a:effectLst/>
          </c:spPr>
          <c:invertIfNegative val="0"/>
          <c:dLbls>
            <c:dLbl>
              <c:idx val="5"/>
              <c:delete val="1"/>
              <c:extLst>
                <c:ext xmlns:c15="http://schemas.microsoft.com/office/drawing/2012/chart" uri="{CE6537A1-D6FC-4f65-9D91-7224C49458BB}"/>
                <c:ext xmlns:c16="http://schemas.microsoft.com/office/drawing/2014/chart" uri="{C3380CC4-5D6E-409C-BE32-E72D297353CC}">
                  <c16:uniqueId val="{00000000-FC82-4CEC-933B-657CE5D2926F}"/>
                </c:ext>
              </c:extLst>
            </c:dLbl>
            <c:dLbl>
              <c:idx val="7"/>
              <c:layout>
                <c:manualLayout>
                  <c:x val="0"/>
                  <c:y val="-4.38943025195329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C82-4CEC-933B-657CE5D2926F}"/>
                </c:ext>
              </c:extLst>
            </c:dLbl>
            <c:dLbl>
              <c:idx val="9"/>
              <c:layout>
                <c:manualLayout>
                  <c:x val="0"/>
                  <c:y val="-8.7788605039065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C82-4CEC-933B-657CE5D2926F}"/>
                </c:ext>
              </c:extLst>
            </c:dLbl>
            <c:dLbl>
              <c:idx val="11"/>
              <c:layout>
                <c:manualLayout>
                  <c:x val="1.2666178888886648E-4"/>
                  <c:y val="1.20397949443541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C82-4CEC-933B-657CE5D2926F}"/>
                </c:ext>
              </c:extLst>
            </c:dLbl>
            <c:dLbl>
              <c:idx val="12"/>
              <c:layout>
                <c:manualLayout>
                  <c:x val="-4.4355785720695288E-3"/>
                  <c:y val="-2.92933985042756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C82-4CEC-933B-657CE5D2926F}"/>
                </c:ext>
              </c:extLst>
            </c:dLbl>
            <c:dLbl>
              <c:idx val="13"/>
              <c:layout>
                <c:manualLayout>
                  <c:x val="0"/>
                  <c:y val="-7.30152021486685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C82-4CEC-933B-657CE5D2926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Sheet1!$AA$5:$AR$5</c:f>
              <c:strCache>
                <c:ptCount val="18"/>
                <c:pt idx="0">
                  <c:v>April</c:v>
                </c:pt>
                <c:pt idx="1">
                  <c:v>May</c:v>
                </c:pt>
                <c:pt idx="2">
                  <c:v>June</c:v>
                </c:pt>
                <c:pt idx="3">
                  <c:v>July</c:v>
                </c:pt>
                <c:pt idx="4">
                  <c:v>Aug</c:v>
                </c:pt>
                <c:pt idx="5">
                  <c:v>Sep</c:v>
                </c:pt>
                <c:pt idx="6">
                  <c:v>Oct</c:v>
                </c:pt>
                <c:pt idx="7">
                  <c:v>Nov</c:v>
                </c:pt>
                <c:pt idx="8">
                  <c:v>Dec</c:v>
                </c:pt>
                <c:pt idx="9">
                  <c:v>Jan</c:v>
                </c:pt>
                <c:pt idx="10">
                  <c:v>Feb</c:v>
                </c:pt>
                <c:pt idx="11">
                  <c:v>Mar</c:v>
                </c:pt>
                <c:pt idx="12">
                  <c:v>Apr</c:v>
                </c:pt>
                <c:pt idx="13">
                  <c:v>May</c:v>
                </c:pt>
                <c:pt idx="14">
                  <c:v>Jun</c:v>
                </c:pt>
                <c:pt idx="15">
                  <c:v>Jul</c:v>
                </c:pt>
                <c:pt idx="16">
                  <c:v>Aug</c:v>
                </c:pt>
                <c:pt idx="17">
                  <c:v>Sep</c:v>
                </c:pt>
              </c:strCache>
            </c:strRef>
          </c:cat>
          <c:val>
            <c:numRef>
              <c:f>Sheet1!$AA$6:$AR$6</c:f>
              <c:numCache>
                <c:formatCode>#,##0.00</c:formatCode>
                <c:ptCount val="18"/>
                <c:pt idx="0">
                  <c:v>3.4519600307455804</c:v>
                </c:pt>
                <c:pt idx="1">
                  <c:v>3.4381245196003074</c:v>
                </c:pt>
                <c:pt idx="2">
                  <c:v>3.4212144504227515</c:v>
                </c:pt>
                <c:pt idx="3">
                  <c:v>3.4081475787855497</c:v>
                </c:pt>
                <c:pt idx="4">
                  <c:v>3.5449654112221367</c:v>
                </c:pt>
                <c:pt idx="5">
                  <c:v>3.4196771714066103</c:v>
                </c:pt>
                <c:pt idx="6">
                  <c:v>3.388162951575711</c:v>
                </c:pt>
                <c:pt idx="7">
                  <c:v>3.4704073789392775</c:v>
                </c:pt>
                <c:pt idx="8">
                  <c:v>3.5103766333589546</c:v>
                </c:pt>
                <c:pt idx="9">
                  <c:v>3.5257494235203688</c:v>
                </c:pt>
                <c:pt idx="10">
                  <c:v>3.503458877786318</c:v>
                </c:pt>
                <c:pt idx="11">
                  <c:v>3.6441199077632591</c:v>
                </c:pt>
                <c:pt idx="12">
                  <c:v>3.7165354330708662</c:v>
                </c:pt>
                <c:pt idx="13">
                  <c:v>3.737007874015748</c:v>
                </c:pt>
                <c:pt idx="14">
                  <c:v>3.6826771653543307</c:v>
                </c:pt>
                <c:pt idx="15">
                  <c:v>3.794488188976378</c:v>
                </c:pt>
                <c:pt idx="16">
                  <c:v>3.8480314960629922</c:v>
                </c:pt>
                <c:pt idx="17">
                  <c:v>3.8976377952755907</c:v>
                </c:pt>
              </c:numCache>
            </c:numRef>
          </c:val>
          <c:extLst>
            <c:ext xmlns:c16="http://schemas.microsoft.com/office/drawing/2014/chart" uri="{C3380CC4-5D6E-409C-BE32-E72D297353CC}">
              <c16:uniqueId val="{00000006-FC82-4CEC-933B-657CE5D2926F}"/>
            </c:ext>
          </c:extLst>
        </c:ser>
        <c:dLbls>
          <c:showLegendKey val="0"/>
          <c:showVal val="0"/>
          <c:showCatName val="0"/>
          <c:showSerName val="0"/>
          <c:showPercent val="0"/>
          <c:showBubbleSize val="0"/>
        </c:dLbls>
        <c:gapWidth val="269"/>
        <c:overlap val="-27"/>
        <c:axId val="2110402143"/>
        <c:axId val="2110402559"/>
      </c:barChart>
      <c:lineChart>
        <c:grouping val="stacked"/>
        <c:varyColors val="0"/>
        <c:ser>
          <c:idx val="1"/>
          <c:order val="1"/>
          <c:tx>
            <c:strRef>
              <c:f>Sheet1!$A$7</c:f>
              <c:strCache>
                <c:ptCount val="1"/>
                <c:pt idx="0">
                  <c:v>Target</c:v>
                </c:pt>
              </c:strCache>
            </c:strRef>
          </c:tx>
          <c:spPr>
            <a:ln w="38100" cap="rnd">
              <a:solidFill>
                <a:schemeClr val="accent2"/>
              </a:solidFill>
              <a:round/>
            </a:ln>
            <a:effectLst/>
          </c:spPr>
          <c:marker>
            <c:symbol val="none"/>
          </c:marker>
          <c:cat>
            <c:strRef>
              <c:f>Sheet1!$AA$5:$AR$5</c:f>
              <c:strCache>
                <c:ptCount val="18"/>
                <c:pt idx="0">
                  <c:v>April</c:v>
                </c:pt>
                <c:pt idx="1">
                  <c:v>May</c:v>
                </c:pt>
                <c:pt idx="2">
                  <c:v>June</c:v>
                </c:pt>
                <c:pt idx="3">
                  <c:v>July</c:v>
                </c:pt>
                <c:pt idx="4">
                  <c:v>Aug</c:v>
                </c:pt>
                <c:pt idx="5">
                  <c:v>Sep</c:v>
                </c:pt>
                <c:pt idx="6">
                  <c:v>Oct</c:v>
                </c:pt>
                <c:pt idx="7">
                  <c:v>Nov</c:v>
                </c:pt>
                <c:pt idx="8">
                  <c:v>Dec</c:v>
                </c:pt>
                <c:pt idx="9">
                  <c:v>Jan</c:v>
                </c:pt>
                <c:pt idx="10">
                  <c:v>Feb</c:v>
                </c:pt>
                <c:pt idx="11">
                  <c:v>Mar</c:v>
                </c:pt>
                <c:pt idx="12">
                  <c:v>Apr</c:v>
                </c:pt>
                <c:pt idx="13">
                  <c:v>May</c:v>
                </c:pt>
                <c:pt idx="14">
                  <c:v>Jun</c:v>
                </c:pt>
                <c:pt idx="15">
                  <c:v>Jul</c:v>
                </c:pt>
                <c:pt idx="16">
                  <c:v>Aug</c:v>
                </c:pt>
                <c:pt idx="17">
                  <c:v>Sep</c:v>
                </c:pt>
              </c:strCache>
            </c:strRef>
          </c:cat>
          <c:val>
            <c:numRef>
              <c:f>Sheet1!$AA$7:$AR$7</c:f>
              <c:numCache>
                <c:formatCode>#,##0.00</c:formatCode>
                <c:ptCount val="18"/>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numCache>
            </c:numRef>
          </c:val>
          <c:smooth val="0"/>
          <c:extLst>
            <c:ext xmlns:c16="http://schemas.microsoft.com/office/drawing/2014/chart" uri="{C3380CC4-5D6E-409C-BE32-E72D297353CC}">
              <c16:uniqueId val="{00000007-FC82-4CEC-933B-657CE5D2926F}"/>
            </c:ext>
          </c:extLst>
        </c:ser>
        <c:dLbls>
          <c:showLegendKey val="0"/>
          <c:showVal val="0"/>
          <c:showCatName val="0"/>
          <c:showSerName val="0"/>
          <c:showPercent val="0"/>
          <c:showBubbleSize val="0"/>
        </c:dLbls>
        <c:marker val="1"/>
        <c:smooth val="0"/>
        <c:axId val="2110402143"/>
        <c:axId val="2110402559"/>
      </c:lineChart>
      <c:catAx>
        <c:axId val="2110402143"/>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tx1">
                    <a:lumMod val="65000"/>
                    <a:lumOff val="35000"/>
                  </a:schemeClr>
                </a:solidFill>
                <a:latin typeface="+mn-lt"/>
                <a:ea typeface="+mn-ea"/>
                <a:cs typeface="+mn-cs"/>
              </a:defRPr>
            </a:pPr>
            <a:endParaRPr lang="en-US"/>
          </a:p>
        </c:txPr>
        <c:crossAx val="2110402559"/>
        <c:crosses val="autoZero"/>
        <c:auto val="1"/>
        <c:lblAlgn val="ctr"/>
        <c:lblOffset val="100"/>
        <c:noMultiLvlLbl val="0"/>
      </c:catAx>
      <c:valAx>
        <c:axId val="2110402559"/>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14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925" y="0"/>
            <a:ext cx="4302125" cy="341313"/>
          </a:xfrm>
          <a:prstGeom prst="rect">
            <a:avLst/>
          </a:prstGeom>
        </p:spPr>
        <p:txBody>
          <a:bodyPr vert="horz" lIns="91440" tIns="45720" rIns="91440" bIns="45720" rtlCol="0"/>
          <a:lstStyle>
            <a:lvl1pPr algn="r">
              <a:defRPr sz="1200"/>
            </a:lvl1pPr>
          </a:lstStyle>
          <a:p>
            <a:fld id="{DC3AF4A3-8DD2-43B3-BB1E-F15E04C703FF}" type="datetimeFigureOut">
              <a:rPr lang="en-GB" smtClean="0"/>
              <a:t>07/10/2025</a:t>
            </a:fld>
            <a:endParaRPr lang="en-GB"/>
          </a:p>
        </p:txBody>
      </p:sp>
      <p:sp>
        <p:nvSpPr>
          <p:cNvPr id="4" name="Footer Placeholder 3"/>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925" y="6456363"/>
            <a:ext cx="4302125" cy="341312"/>
          </a:xfrm>
          <a:prstGeom prst="rect">
            <a:avLst/>
          </a:prstGeom>
        </p:spPr>
        <p:txBody>
          <a:bodyPr vert="horz" lIns="91440" tIns="45720" rIns="91440" bIns="45720" rtlCol="0" anchor="b"/>
          <a:lstStyle>
            <a:lvl1pPr algn="r">
              <a:defRPr sz="1200"/>
            </a:lvl1pPr>
          </a:lstStyle>
          <a:p>
            <a:fld id="{4FF1BC89-592E-40AB-84FD-C1422EA8D1A0}" type="slidenum">
              <a:rPr lang="en-GB" smtClean="0"/>
              <a:t>‹#›</a:t>
            </a:fld>
            <a:endParaRPr lang="en-GB"/>
          </a:p>
        </p:txBody>
      </p:sp>
    </p:spTree>
    <p:extLst>
      <p:ext uri="{BB962C8B-B14F-4D97-AF65-F5344CB8AC3E}">
        <p14:creationId xmlns:p14="http://schemas.microsoft.com/office/powerpoint/2010/main" val="118614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282575" y="158750"/>
            <a:ext cx="9361488" cy="6480175"/>
          </a:xfrm>
          <a:prstGeom prst="rect">
            <a:avLst/>
          </a:prstGeom>
          <a:noFill/>
          <a:ln w="12700">
            <a:solidFill>
              <a:prstClr val="black"/>
            </a:solidFill>
          </a:ln>
        </p:spPr>
        <p:txBody>
          <a:bodyPr vert="horz" lIns="91418" tIns="45708" rIns="91418" bIns="45708" rtlCol="0" anchor="ctr"/>
          <a:lstStyle/>
          <a:p>
            <a:endParaRPr lang="en-GB"/>
          </a:p>
        </p:txBody>
      </p:sp>
      <p:sp>
        <p:nvSpPr>
          <p:cNvPr id="9" name="Notes Placeholder 8"/>
          <p:cNvSpPr>
            <a:spLocks noGrp="1"/>
          </p:cNvSpPr>
          <p:nvPr>
            <p:ph type="body" sz="quarter" idx="3"/>
          </p:nvPr>
        </p:nvSpPr>
        <p:spPr>
          <a:xfrm>
            <a:off x="992201" y="3271104"/>
            <a:ext cx="7942238" cy="2676455"/>
          </a:xfrm>
          <a:prstGeom prst="rect">
            <a:avLst/>
          </a:prstGeom>
        </p:spPr>
        <p:txBody>
          <a:bodyPr vert="horz" lIns="91418" tIns="45708" rIns="91418" bIns="4570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0240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992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A257C-1CCC-2681-5D8F-983A29141C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5EA2DD-C5AC-C5F4-BBFA-88076BBD34E3}"/>
              </a:ext>
            </a:extLst>
          </p:cNvPr>
          <p:cNvSpPr>
            <a:spLocks noGrp="1" noRot="1" noChangeAspect="1"/>
          </p:cNvSpPr>
          <p:nvPr>
            <p:ph type="sldImg"/>
          </p:nvPr>
        </p:nvSpPr>
        <p:spPr>
          <a:xfrm>
            <a:off x="1200150" y="1143000"/>
            <a:ext cx="4457700" cy="3086100"/>
          </a:xfrm>
        </p:spPr>
      </p:sp>
      <p:sp>
        <p:nvSpPr>
          <p:cNvPr id="3" name="Notes Placeholder 2">
            <a:extLst>
              <a:ext uri="{FF2B5EF4-FFF2-40B4-BE49-F238E27FC236}">
                <a16:creationId xmlns:a16="http://schemas.microsoft.com/office/drawing/2014/main" id="{F3BECC7F-CE4F-94E7-3B86-1E1F5387E8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83E415C-F789-DF12-51F9-0A5D14CF664C}"/>
              </a:ext>
            </a:extLst>
          </p:cNvPr>
          <p:cNvSpPr>
            <a:spLocks noGrp="1"/>
          </p:cNvSpPr>
          <p:nvPr>
            <p:ph type="sldNum" sz="quarter" idx="5"/>
          </p:nvPr>
        </p:nvSpPr>
        <p:spPr/>
        <p:txBody>
          <a:bodyPr/>
          <a:lstStyle/>
          <a:p>
            <a:fld id="{8F86F2E0-746A-4BDE-ABA2-9DDDBDD9628C}" type="slidenum">
              <a:rPr lang="en-GB" smtClean="0"/>
              <a:t>9</a:t>
            </a:fld>
            <a:endParaRPr lang="en-GB"/>
          </a:p>
        </p:txBody>
      </p:sp>
    </p:spTree>
    <p:extLst>
      <p:ext uri="{BB962C8B-B14F-4D97-AF65-F5344CB8AC3E}">
        <p14:creationId xmlns:p14="http://schemas.microsoft.com/office/powerpoint/2010/main" val="3779062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2FA57-D70F-835D-CBD8-5E54663F70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74F906-BE13-EF6F-1848-D2DE4F6FF97A}"/>
              </a:ext>
            </a:extLst>
          </p:cNvPr>
          <p:cNvSpPr>
            <a:spLocks noGrp="1" noRot="1" noChangeAspect="1"/>
          </p:cNvSpPr>
          <p:nvPr>
            <p:ph type="sldImg"/>
          </p:nvPr>
        </p:nvSpPr>
        <p:spPr>
          <a:xfrm>
            <a:off x="1200150" y="1143000"/>
            <a:ext cx="4457700" cy="3086100"/>
          </a:xfrm>
        </p:spPr>
      </p:sp>
      <p:sp>
        <p:nvSpPr>
          <p:cNvPr id="3" name="Notes Placeholder 2">
            <a:extLst>
              <a:ext uri="{FF2B5EF4-FFF2-40B4-BE49-F238E27FC236}">
                <a16:creationId xmlns:a16="http://schemas.microsoft.com/office/drawing/2014/main" id="{9F11054C-3EAE-49D5-B109-465D6B89C09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439991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F86F2E0-746A-4BDE-ABA2-9DDDBDD9628C}" type="slidenum">
              <a:rPr lang="en-GB" smtClean="0"/>
              <a:t>11</a:t>
            </a:fld>
            <a:endParaRPr lang="en-GB"/>
          </a:p>
        </p:txBody>
      </p:sp>
    </p:spTree>
    <p:extLst>
      <p:ext uri="{BB962C8B-B14F-4D97-AF65-F5344CB8AC3E}">
        <p14:creationId xmlns:p14="http://schemas.microsoft.com/office/powerpoint/2010/main" val="3041544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70E0DE7-4859-4640-9DC1-063A4A2111F4}" type="datetime1">
              <a:rPr lang="en-GB" smtClean="0"/>
              <a:t>07/10/2025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17384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79A42C-B9DA-458E-B83A-A0BA1B9D3ACC}" type="datetime1">
              <a:rPr lang="en-GB" smtClean="0"/>
              <a:t>07/10/2025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213262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B375DC-6B8B-4CFC-9035-22E79CFA1242}" type="datetime1">
              <a:rPr lang="en-GB" smtClean="0"/>
              <a:t>07/10/2025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62294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EB6534-96B8-4624-9950-7ED269F7F56D}" type="datetime1">
              <a:rPr lang="en-GB" smtClean="0"/>
              <a:t>07/10/2025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6507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305EE7-D034-401D-974C-F78847067D2B}" type="datetime1">
              <a:rPr lang="en-GB" smtClean="0"/>
              <a:t>07/10/2025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92454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6D7779D-E082-4A02-8394-56A5898D0817}" type="datetime1">
              <a:rPr lang="en-GB" smtClean="0"/>
              <a:t>07/10/2025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193508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2D1FA6-B41B-4DD0-82A1-8497548A9EF5}" type="datetime1">
              <a:rPr lang="en-GB" smtClean="0"/>
              <a:t>07/10/2025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56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CF95F65-BAE3-4809-96FF-9A27477FB8EA}" type="datetime1">
              <a:rPr lang="en-GB" smtClean="0"/>
              <a:t>07/10/2025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96138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AE580-02EC-4D0C-8AB3-DF86EC3B6AC6}" type="datetime1">
              <a:rPr lang="en-GB" smtClean="0"/>
              <a:t>07/10/2025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1779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35B4F5-DD82-4F7A-8380-FAD6714A1E8E}" type="datetime1">
              <a:rPr lang="en-GB" smtClean="0"/>
              <a:t>07/10/2025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43141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3D80FA-07C5-4F51-8F57-BEB96886D98D}" type="datetime1">
              <a:rPr lang="en-GB" smtClean="0"/>
              <a:t>07/10/2025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8592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2ED2B-611C-432E-98D6-CDB1CE29EB40}" type="datetime1">
              <a:rPr lang="en-GB" smtClean="0"/>
              <a:t>07/10/2025</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F21F8-718F-45FB-B255-FFD078EF54AA}" type="slidenum">
              <a:rPr lang="en-GB" smtClean="0"/>
              <a:t>‹#›</a:t>
            </a:fld>
            <a:endParaRPr lang="en-GB"/>
          </a:p>
        </p:txBody>
      </p:sp>
    </p:spTree>
    <p:extLst>
      <p:ext uri="{BB962C8B-B14F-4D97-AF65-F5344CB8AC3E}">
        <p14:creationId xmlns:p14="http://schemas.microsoft.com/office/powerpoint/2010/main" val="637710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773" y="476672"/>
            <a:ext cx="9905218" cy="5571763"/>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887">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355261" y="920823"/>
            <a:ext cx="2081949" cy="530693"/>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358542" y="5241433"/>
            <a:ext cx="1818383" cy="562539"/>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371933" y="3809726"/>
            <a:ext cx="9946777" cy="2940126"/>
          </a:xfrm>
          <a:prstGeom prst="rect">
            <a:avLst/>
          </a:prstGeom>
        </p:spPr>
      </p:pic>
      <p:sp>
        <p:nvSpPr>
          <p:cNvPr id="3" name="TextBox 2"/>
          <p:cNvSpPr txBox="1"/>
          <p:nvPr/>
        </p:nvSpPr>
        <p:spPr>
          <a:xfrm>
            <a:off x="395211" y="2368758"/>
            <a:ext cx="5493893" cy="1777410"/>
          </a:xfrm>
          <a:prstGeom prst="rect">
            <a:avLst/>
          </a:prstGeom>
          <a:noFill/>
        </p:spPr>
        <p:txBody>
          <a:bodyPr wrap="square" rtlCol="0">
            <a:spAutoFit/>
          </a:bodyPr>
          <a:lstStyle/>
          <a:p>
            <a:r>
              <a:rPr lang="en-GB" sz="2275" dirty="0">
                <a:solidFill>
                  <a:schemeClr val="bg1"/>
                </a:solidFill>
              </a:rPr>
              <a:t>Charitable Funds Financial Update</a:t>
            </a:r>
          </a:p>
          <a:p>
            <a:endParaRPr lang="en-GB" sz="2275" dirty="0">
              <a:solidFill>
                <a:schemeClr val="bg1"/>
              </a:solidFill>
            </a:endParaRPr>
          </a:p>
          <a:p>
            <a:r>
              <a:rPr lang="en-GB" sz="1600" dirty="0">
                <a:solidFill>
                  <a:schemeClr val="bg1"/>
                </a:solidFill>
              </a:rPr>
              <a:t>Alison McLennan</a:t>
            </a:r>
          </a:p>
          <a:p>
            <a:r>
              <a:rPr lang="en-GB" sz="1600" dirty="0">
                <a:solidFill>
                  <a:schemeClr val="bg1"/>
                </a:solidFill>
              </a:rPr>
              <a:t>Assistant Director of Finance </a:t>
            </a:r>
          </a:p>
          <a:p>
            <a:r>
              <a:rPr lang="en-GB" sz="1600" dirty="0">
                <a:solidFill>
                  <a:schemeClr val="bg1"/>
                </a:solidFill>
              </a:rPr>
              <a:t>Agenda Item 3.2 Appendix A</a:t>
            </a:r>
          </a:p>
          <a:p>
            <a:r>
              <a:rPr lang="en-GB" sz="1600" dirty="0">
                <a:solidFill>
                  <a:schemeClr val="bg1"/>
                </a:solidFill>
              </a:rPr>
              <a:t>16th October 2025</a:t>
            </a:r>
          </a:p>
        </p:txBody>
      </p:sp>
      <p:pic>
        <p:nvPicPr>
          <p:cNvPr id="5" name="Picture 4"/>
          <p:cNvPicPr>
            <a:picLocks noChangeAspect="1"/>
          </p:cNvPicPr>
          <p:nvPr/>
        </p:nvPicPr>
        <p:blipFill>
          <a:blip r:embed="rId5"/>
          <a:stretch>
            <a:fillRect/>
          </a:stretch>
        </p:blipFill>
        <p:spPr>
          <a:xfrm>
            <a:off x="6465168" y="892007"/>
            <a:ext cx="2571775" cy="1119017"/>
          </a:xfrm>
          <a:prstGeom prst="rect">
            <a:avLst/>
          </a:prstGeom>
        </p:spPr>
      </p:pic>
    </p:spTree>
    <p:extLst>
      <p:ext uri="{BB962C8B-B14F-4D97-AF65-F5344CB8AC3E}">
        <p14:creationId xmlns:p14="http://schemas.microsoft.com/office/powerpoint/2010/main" val="3495628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E7271-D872-7F65-742A-7A609BB00031}"/>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187E7EF8-748D-CE8B-AD45-D49E02F89898}"/>
              </a:ext>
            </a:extLst>
          </p:cNvPr>
          <p:cNvSpPr/>
          <p:nvPr/>
        </p:nvSpPr>
        <p:spPr>
          <a:xfrm>
            <a:off x="372131" y="1026605"/>
            <a:ext cx="9118952" cy="69068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defRPr/>
            </a:pPr>
            <a:r>
              <a:rPr lang="en-GB" sz="1700" b="1">
                <a:solidFill>
                  <a:schemeClr val="bg2">
                    <a:lumMod val="50000"/>
                  </a:schemeClr>
                </a:solidFill>
                <a:latin typeface="Calibri" pitchFamily="34" charset="0"/>
              </a:rPr>
              <a:t>The Reserves Policy states that the level of reserves held should be within 1 and 4 years average annual expenditure comprising the total fund balance less unrealised gains. </a:t>
            </a:r>
          </a:p>
        </p:txBody>
      </p:sp>
      <p:grpSp>
        <p:nvGrpSpPr>
          <p:cNvPr id="10" name="Group 9">
            <a:extLst>
              <a:ext uri="{FF2B5EF4-FFF2-40B4-BE49-F238E27FC236}">
                <a16:creationId xmlns:a16="http://schemas.microsoft.com/office/drawing/2014/main" id="{499A4A1E-954C-324A-86CB-D1BF5BB78941}"/>
              </a:ext>
            </a:extLst>
          </p:cNvPr>
          <p:cNvGrpSpPr/>
          <p:nvPr/>
        </p:nvGrpSpPr>
        <p:grpSpPr>
          <a:xfrm>
            <a:off x="370313" y="394686"/>
            <a:ext cx="9165376" cy="328789"/>
            <a:chOff x="0" y="1"/>
            <a:chExt cx="9906000" cy="404663"/>
          </a:xfrm>
        </p:grpSpPr>
        <p:sp>
          <p:nvSpPr>
            <p:cNvPr id="11" name="Subtitle 2">
              <a:extLst>
                <a:ext uri="{FF2B5EF4-FFF2-40B4-BE49-F238E27FC236}">
                  <a16:creationId xmlns:a16="http://schemas.microsoft.com/office/drawing/2014/main" id="{7923EB9D-AA78-6409-59AA-A9C6D4EB6E9E}"/>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RESERVES PERFORMANCE</a:t>
              </a:r>
            </a:p>
          </p:txBody>
        </p:sp>
        <p:sp>
          <p:nvSpPr>
            <p:cNvPr id="12" name="TextBox 22">
              <a:extLst>
                <a:ext uri="{FF2B5EF4-FFF2-40B4-BE49-F238E27FC236}">
                  <a16:creationId xmlns:a16="http://schemas.microsoft.com/office/drawing/2014/main" id="{12B9D457-EA4E-1762-8BDF-A1A348AFC4AD}"/>
                </a:ext>
              </a:extLst>
            </p:cNvPr>
            <p:cNvSpPr txBox="1">
              <a:spLocks noChangeArrowheads="1"/>
            </p:cNvSpPr>
            <p:nvPr/>
          </p:nvSpPr>
          <p:spPr bwMode="auto">
            <a:xfrm>
              <a:off x="9110381" y="94156"/>
              <a:ext cx="745443" cy="2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9</a:t>
              </a:r>
            </a:p>
          </p:txBody>
        </p:sp>
      </p:grpSp>
      <p:sp>
        <p:nvSpPr>
          <p:cNvPr id="14" name="Rounded Rectangle 13">
            <a:extLst>
              <a:ext uri="{FF2B5EF4-FFF2-40B4-BE49-F238E27FC236}">
                <a16:creationId xmlns:a16="http://schemas.microsoft.com/office/drawing/2014/main" id="{CE6AA006-585F-2B65-78B6-E9AFCB42C5AE}"/>
              </a:ext>
            </a:extLst>
          </p:cNvPr>
          <p:cNvSpPr/>
          <p:nvPr/>
        </p:nvSpPr>
        <p:spPr>
          <a:xfrm>
            <a:off x="370313" y="2207943"/>
            <a:ext cx="8840594" cy="362199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300" b="1">
              <a:solidFill>
                <a:schemeClr val="tx1"/>
              </a:solidFill>
            </a:endParaRPr>
          </a:p>
        </p:txBody>
      </p:sp>
      <p:pic>
        <p:nvPicPr>
          <p:cNvPr id="4" name="Picture 3">
            <a:extLst>
              <a:ext uri="{FF2B5EF4-FFF2-40B4-BE49-F238E27FC236}">
                <a16:creationId xmlns:a16="http://schemas.microsoft.com/office/drawing/2014/main" id="{F83E57B2-E431-4A5C-4111-4AD6338B6F33}"/>
              </a:ext>
            </a:extLst>
          </p:cNvPr>
          <p:cNvPicPr>
            <a:picLocks noChangeAspect="1"/>
          </p:cNvPicPr>
          <p:nvPr/>
        </p:nvPicPr>
        <p:blipFill>
          <a:blip r:embed="rId3"/>
          <a:stretch>
            <a:fillRect/>
          </a:stretch>
        </p:blipFill>
        <p:spPr>
          <a:xfrm>
            <a:off x="198960" y="6218440"/>
            <a:ext cx="1408582" cy="464367"/>
          </a:xfrm>
          <a:prstGeom prst="rect">
            <a:avLst/>
          </a:prstGeom>
        </p:spPr>
      </p:pic>
      <p:graphicFrame>
        <p:nvGraphicFramePr>
          <p:cNvPr id="2" name="Chart 1">
            <a:extLst>
              <a:ext uri="{FF2B5EF4-FFF2-40B4-BE49-F238E27FC236}">
                <a16:creationId xmlns:a16="http://schemas.microsoft.com/office/drawing/2014/main" id="{00000000-0008-0000-0000-000005000000}"/>
              </a:ext>
              <a:ext uri="{147F2762-F138-4A5C-976F-8EAC2B608ADB}">
                <a16:predDERef xmlns:a16="http://schemas.microsoft.com/office/drawing/2014/main" pred="{00000000-0008-0000-0000-000004000000}"/>
              </a:ext>
            </a:extLst>
          </p:cNvPr>
          <p:cNvGraphicFramePr>
            <a:graphicFrameLocks/>
          </p:cNvGraphicFramePr>
          <p:nvPr/>
        </p:nvGraphicFramePr>
        <p:xfrm>
          <a:off x="1069224" y="2572284"/>
          <a:ext cx="7442772" cy="289331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0263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052333" y="1048229"/>
            <a:ext cx="7837246" cy="372642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89"/>
          </a:p>
        </p:txBody>
      </p:sp>
      <p:grpSp>
        <p:nvGrpSpPr>
          <p:cNvPr id="10" name="Group 9"/>
          <p:cNvGrpSpPr/>
          <p:nvPr/>
        </p:nvGrpSpPr>
        <p:grpSpPr>
          <a:xfrm>
            <a:off x="93328" y="315878"/>
            <a:ext cx="9561937" cy="414211"/>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INVESTMENT PORTFOLIO POSITION</a:t>
              </a:r>
            </a:p>
          </p:txBody>
        </p:sp>
        <p:sp>
          <p:nvSpPr>
            <p:cNvPr id="12" name="TextBox 22"/>
            <p:cNvSpPr txBox="1">
              <a:spLocks noChangeArrowheads="1"/>
            </p:cNvSpPr>
            <p:nvPr/>
          </p:nvSpPr>
          <p:spPr bwMode="auto">
            <a:xfrm>
              <a:off x="9110380" y="94156"/>
              <a:ext cx="795619" cy="21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8</a:t>
              </a:r>
            </a:p>
          </p:txBody>
        </p:sp>
      </p:grpSp>
      <p:sp>
        <p:nvSpPr>
          <p:cNvPr id="3" name="TextBox 2"/>
          <p:cNvSpPr txBox="1"/>
          <p:nvPr/>
        </p:nvSpPr>
        <p:spPr>
          <a:xfrm>
            <a:off x="1006744" y="5019758"/>
            <a:ext cx="7929801" cy="1138773"/>
          </a:xfrm>
          <a:prstGeom prst="rect">
            <a:avLst/>
          </a:prstGeom>
          <a:noFill/>
          <a:ln>
            <a:solidFill>
              <a:schemeClr val="accent1">
                <a:shade val="50000"/>
              </a:schemeClr>
            </a:solidFill>
          </a:ln>
        </p:spPr>
        <p:txBody>
          <a:bodyPr wrap="square" rtlCol="0">
            <a:spAutoFit/>
          </a:bodyPr>
          <a:lstStyle/>
          <a:p>
            <a:r>
              <a:rPr lang="en-GB" sz="1700" b="1">
                <a:solidFill>
                  <a:schemeClr val="bg2">
                    <a:lumMod val="50000"/>
                  </a:schemeClr>
                </a:solidFill>
              </a:rPr>
              <a:t>Cumulative unrealised gains have increased overall by £75k during the 2025-26 financial year when compared to the year-end value. The portfolio value is updated quarterly. (September 2025 figures are based on Brewin Dolphin online rather than formal portfolio report (expected mid October)).</a:t>
            </a:r>
          </a:p>
        </p:txBody>
      </p:sp>
      <p:graphicFrame>
        <p:nvGraphicFramePr>
          <p:cNvPr id="4" name="Table 3"/>
          <p:cNvGraphicFramePr>
            <a:graphicFrameLocks noGrp="1"/>
          </p:cNvGraphicFramePr>
          <p:nvPr>
            <p:extLst>
              <p:ext uri="{D42A27DB-BD31-4B8C-83A1-F6EECF244321}">
                <p14:modId xmlns:p14="http://schemas.microsoft.com/office/powerpoint/2010/main" val="3108270345"/>
              </p:ext>
            </p:extLst>
          </p:nvPr>
        </p:nvGraphicFramePr>
        <p:xfrm>
          <a:off x="1650381" y="1204332"/>
          <a:ext cx="6152490" cy="3216750"/>
        </p:xfrm>
        <a:graphic>
          <a:graphicData uri="http://schemas.openxmlformats.org/drawingml/2006/table">
            <a:tbl>
              <a:tblPr firstRow="1" lastRow="1" bandRow="1">
                <a:tableStyleId>{5C22544A-7EE6-4342-B048-85BDC9FD1C3A}</a:tableStyleId>
              </a:tblPr>
              <a:tblGrid>
                <a:gridCol w="1264516">
                  <a:extLst>
                    <a:ext uri="{9D8B030D-6E8A-4147-A177-3AD203B41FA5}">
                      <a16:colId xmlns:a16="http://schemas.microsoft.com/office/drawing/2014/main" val="546774978"/>
                    </a:ext>
                  </a:extLst>
                </a:gridCol>
                <a:gridCol w="1254120">
                  <a:extLst>
                    <a:ext uri="{9D8B030D-6E8A-4147-A177-3AD203B41FA5}">
                      <a16:colId xmlns:a16="http://schemas.microsoft.com/office/drawing/2014/main" val="3299214142"/>
                    </a:ext>
                  </a:extLst>
                </a:gridCol>
                <a:gridCol w="1302925">
                  <a:extLst>
                    <a:ext uri="{9D8B030D-6E8A-4147-A177-3AD203B41FA5}">
                      <a16:colId xmlns:a16="http://schemas.microsoft.com/office/drawing/2014/main" val="2032454141"/>
                    </a:ext>
                  </a:extLst>
                </a:gridCol>
                <a:gridCol w="1143986">
                  <a:extLst>
                    <a:ext uri="{9D8B030D-6E8A-4147-A177-3AD203B41FA5}">
                      <a16:colId xmlns:a16="http://schemas.microsoft.com/office/drawing/2014/main" val="47845935"/>
                    </a:ext>
                  </a:extLst>
                </a:gridCol>
                <a:gridCol w="1186943">
                  <a:extLst>
                    <a:ext uri="{9D8B030D-6E8A-4147-A177-3AD203B41FA5}">
                      <a16:colId xmlns:a16="http://schemas.microsoft.com/office/drawing/2014/main" val="1629742261"/>
                    </a:ext>
                  </a:extLst>
                </a:gridCol>
              </a:tblGrid>
              <a:tr h="1265994">
                <a:tc>
                  <a:txBody>
                    <a:bodyPr/>
                    <a:lstStyle/>
                    <a:p>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 </a:t>
                      </a:r>
                      <a:r>
                        <a:rPr lang="en-GB" sz="1600">
                          <a:latin typeface="+mn-lt"/>
                        </a:rPr>
                        <a:t>March </a:t>
                      </a:r>
                      <a:r>
                        <a:rPr lang="en-GB" sz="1600" baseline="0">
                          <a:latin typeface="+mn-lt"/>
                        </a:rPr>
                        <a:t>2024</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a:t>
                      </a:r>
                      <a:r>
                        <a:rPr lang="en-GB" sz="1600">
                          <a:latin typeface="+mn-lt"/>
                        </a:rPr>
                        <a:t> March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30</a:t>
                      </a:r>
                      <a:r>
                        <a:rPr lang="en-GB" sz="1600" baseline="30000">
                          <a:latin typeface="+mn-lt"/>
                        </a:rPr>
                        <a:t>th</a:t>
                      </a:r>
                      <a:r>
                        <a:rPr lang="en-GB" sz="1600">
                          <a:latin typeface="+mn-lt"/>
                        </a:rPr>
                        <a:t> June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p>
                      <a:pPr algn="ctr"/>
                      <a:endParaRPr lang="en-GB" sz="1600">
                        <a:latin typeface="+mn-lt"/>
                      </a:endParaRPr>
                    </a:p>
                  </a:txBody>
                  <a:tcPr marL="74295" marR="74295" marT="37148" marB="37148"/>
                </a:tc>
                <a:tc>
                  <a:txBody>
                    <a:bodyPr/>
                    <a:lstStyle/>
                    <a:p>
                      <a:pPr algn="ctr"/>
                      <a:r>
                        <a:rPr lang="en-GB" sz="1600">
                          <a:latin typeface="+mn-lt"/>
                        </a:rPr>
                        <a:t>Unrealised Gain / (Loss)</a:t>
                      </a:r>
                      <a:r>
                        <a:rPr lang="en-GB" sz="1600" baseline="0">
                          <a:latin typeface="+mn-lt"/>
                        </a:rPr>
                        <a:t> in 2025/26 </a:t>
                      </a:r>
                    </a:p>
                    <a:p>
                      <a:pPr algn="ctr"/>
                      <a:r>
                        <a:rPr lang="en-GB" sz="1600" baseline="0">
                          <a:latin typeface="+mn-lt"/>
                        </a:rPr>
                        <a:t>£</a:t>
                      </a:r>
                      <a:endParaRPr lang="en-GB" sz="1600">
                        <a:latin typeface="+mn-lt"/>
                      </a:endParaRPr>
                    </a:p>
                  </a:txBody>
                  <a:tcPr marL="74295" marR="74295" marT="37148" marB="37148"/>
                </a:tc>
                <a:extLst>
                  <a:ext uri="{0D108BD9-81ED-4DB2-BD59-A6C34878D82A}">
                    <a16:rowId xmlns:a16="http://schemas.microsoft.com/office/drawing/2014/main" val="2719341108"/>
                  </a:ext>
                </a:extLst>
              </a:tr>
              <a:tr h="564164">
                <a:tc>
                  <a:txBody>
                    <a:bodyPr/>
                    <a:lstStyle/>
                    <a:p>
                      <a:r>
                        <a:rPr lang="en-GB" sz="1600">
                          <a:solidFill>
                            <a:schemeClr val="bg2">
                              <a:lumMod val="50000"/>
                            </a:schemeClr>
                          </a:solidFill>
                          <a:latin typeface="+mn-lt"/>
                        </a:rPr>
                        <a:t>Book</a:t>
                      </a:r>
                      <a:r>
                        <a:rPr lang="en-GB" sz="1600" baseline="0">
                          <a:solidFill>
                            <a:schemeClr val="bg2">
                              <a:lumMod val="50000"/>
                            </a:schemeClr>
                          </a:solidFill>
                          <a:latin typeface="+mn-lt"/>
                        </a:rPr>
                        <a:t> Value</a:t>
                      </a:r>
                      <a:endParaRPr lang="en-GB" sz="1600">
                        <a:solidFill>
                          <a:schemeClr val="bg2">
                            <a:lumMod val="50000"/>
                          </a:schemeClr>
                        </a:solidFill>
                        <a:latin typeface="+mn-lt"/>
                      </a:endParaRP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4,211,523</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4,243,424</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4,242,617</a:t>
                      </a:r>
                    </a:p>
                  </a:txBody>
                  <a:tcPr marL="7739" marR="7739" marT="7739" marB="0" anchor="ctr"/>
                </a:tc>
                <a:tc>
                  <a:txBody>
                    <a:bodyPr/>
                    <a:lstStyle/>
                    <a:p>
                      <a:pPr algn="l" fontAlgn="b"/>
                      <a:endParaRPr lang="en-GB" sz="1600" b="1" i="0" u="none" strike="noStrike">
                        <a:effectLst/>
                        <a:latin typeface="+mn-lt"/>
                      </a:endParaRPr>
                    </a:p>
                  </a:txBody>
                  <a:tcPr marL="7739" marR="7739" marT="7739" marB="0" anchor="b"/>
                </a:tc>
                <a:extLst>
                  <a:ext uri="{0D108BD9-81ED-4DB2-BD59-A6C34878D82A}">
                    <a16:rowId xmlns:a16="http://schemas.microsoft.com/office/drawing/2014/main" val="3455917913"/>
                  </a:ext>
                </a:extLst>
              </a:tr>
              <a:tr h="564164">
                <a:tc>
                  <a:txBody>
                    <a:bodyPr/>
                    <a:lstStyle/>
                    <a:p>
                      <a:r>
                        <a:rPr lang="en-GB" sz="1600">
                          <a:solidFill>
                            <a:schemeClr val="bg2">
                              <a:lumMod val="50000"/>
                            </a:schemeClr>
                          </a:solidFill>
                          <a:latin typeface="+mn-lt"/>
                        </a:rPr>
                        <a:t>Market Value</a:t>
                      </a: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4,817,251</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E8E8E8">
                              <a:lumMod val="50000"/>
                            </a:srgbClr>
                          </a:solidFill>
                          <a:effectLst/>
                          <a:uLnTx/>
                          <a:uFillTx/>
                          <a:latin typeface="+mn-lt"/>
                          <a:ea typeface="+mn-ea"/>
                          <a:cs typeface="+mn-cs"/>
                        </a:rPr>
                        <a:t>4,727,652</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E8E8E8">
                              <a:lumMod val="50000"/>
                            </a:srgbClr>
                          </a:solidFill>
                          <a:effectLst/>
                          <a:uLnTx/>
                          <a:uFillTx/>
                          <a:latin typeface="+mn-lt"/>
                          <a:ea typeface="+mn-ea"/>
                          <a:cs typeface="+mn-cs"/>
                        </a:rPr>
                        <a:t>4,802,201</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E8E8E8">
                            <a:lumMod val="50000"/>
                          </a:srgbClr>
                        </a:solidFill>
                        <a:effectLst/>
                        <a:uLnTx/>
                        <a:uFillTx/>
                        <a:latin typeface="+mn-lt"/>
                        <a:ea typeface="+mn-ea"/>
                        <a:cs typeface="+mn-cs"/>
                      </a:endParaRPr>
                    </a:p>
                  </a:txBody>
                  <a:tcPr marL="74295" marR="74295" marT="37148" marB="37148" anchor="ctr"/>
                </a:tc>
                <a:extLst>
                  <a:ext uri="{0D108BD9-81ED-4DB2-BD59-A6C34878D82A}">
                    <a16:rowId xmlns:a16="http://schemas.microsoft.com/office/drawing/2014/main" val="1326377812"/>
                  </a:ext>
                </a:extLst>
              </a:tr>
              <a:tr h="794926">
                <a:tc>
                  <a:txBody>
                    <a:bodyPr/>
                    <a:lstStyle/>
                    <a:p>
                      <a:r>
                        <a:rPr lang="en-GB" sz="1600" b="1">
                          <a:latin typeface="+mn-lt"/>
                        </a:rPr>
                        <a:t>Unrealised</a:t>
                      </a:r>
                      <a:r>
                        <a:rPr lang="en-GB" sz="1600" b="1" baseline="0">
                          <a:latin typeface="+mn-lt"/>
                        </a:rPr>
                        <a:t> Gain / (Loss)</a:t>
                      </a:r>
                      <a:endParaRPr lang="en-GB" sz="1600" b="1">
                        <a:latin typeface="+mn-lt"/>
                      </a:endParaRPr>
                    </a:p>
                  </a:txBody>
                  <a:tcPr marL="74295" marR="74295" marT="37148" marB="37148"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60</a:t>
                      </a:r>
                      <a:r>
                        <a:rPr lang="en-GB" sz="1600" b="1" kern="1200">
                          <a:solidFill>
                            <a:schemeClr val="lt1"/>
                          </a:solidFill>
                          <a:latin typeface="+mn-lt"/>
                          <a:ea typeface="+mn-ea"/>
                          <a:cs typeface="+mn-cs"/>
                        </a:rPr>
                        <a:t>5,728 </a:t>
                      </a:r>
                    </a:p>
                  </a:txBody>
                  <a:tcPr marL="7739" marR="7739" marT="7739" marB="0"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484,228</a:t>
                      </a:r>
                      <a:r>
                        <a:rPr lang="en-GB" sz="1600" b="1" kern="1200">
                          <a:solidFill>
                            <a:schemeClr val="lt1"/>
                          </a:solidFill>
                          <a:latin typeface="+mn-lt"/>
                          <a:ea typeface="+mn-ea"/>
                          <a:cs typeface="+mn-cs"/>
                        </a:rPr>
                        <a:t> </a:t>
                      </a:r>
                    </a:p>
                  </a:txBody>
                  <a:tcPr marL="7739" marR="7739" marT="7739" marB="0" anchor="ctr"/>
                </a:tc>
                <a:tc>
                  <a:txBody>
                    <a:bodyPr/>
                    <a:lstStyle/>
                    <a:p>
                      <a:pPr algn="r" fontAlgn="ctr"/>
                      <a:r>
                        <a:rPr lang="en-GB" sz="1600" b="1" kern="1200">
                          <a:solidFill>
                            <a:schemeClr val="lt1"/>
                          </a:solidFill>
                          <a:latin typeface="+mn-lt"/>
                          <a:ea typeface="+mn-ea"/>
                          <a:cs typeface="+mn-cs"/>
                        </a:rPr>
                        <a:t>559,584</a:t>
                      </a:r>
                    </a:p>
                  </a:txBody>
                  <a:tcPr marL="7739" marR="7739" marT="7739" marB="0" anchor="ctr"/>
                </a:tc>
                <a:tc>
                  <a:txBody>
                    <a:bodyPr/>
                    <a:lstStyle/>
                    <a:p>
                      <a:pPr algn="r"/>
                      <a:r>
                        <a:rPr lang="en-GB" sz="1600" b="1">
                          <a:latin typeface="+mn-lt"/>
                        </a:rPr>
                        <a:t>75,356</a:t>
                      </a:r>
                    </a:p>
                  </a:txBody>
                  <a:tcPr marL="74295" marR="74295" marT="37148" marB="37148" anchor="ctr"/>
                </a:tc>
                <a:extLst>
                  <a:ext uri="{0D108BD9-81ED-4DB2-BD59-A6C34878D82A}">
                    <a16:rowId xmlns:a16="http://schemas.microsoft.com/office/drawing/2014/main" val="3097139965"/>
                  </a:ext>
                </a:extLst>
              </a:tr>
            </a:tbl>
          </a:graphicData>
        </a:graphic>
      </p:graphicFrame>
      <p:pic>
        <p:nvPicPr>
          <p:cNvPr id="5" name="Picture 4"/>
          <p:cNvPicPr>
            <a:picLocks noChangeAspect="1"/>
          </p:cNvPicPr>
          <p:nvPr/>
        </p:nvPicPr>
        <p:blipFill>
          <a:blip r:embed="rId3"/>
          <a:stretch>
            <a:fillRect/>
          </a:stretch>
        </p:blipFill>
        <p:spPr>
          <a:xfrm>
            <a:off x="93328" y="6215061"/>
            <a:ext cx="1408582" cy="464367"/>
          </a:xfrm>
          <a:prstGeom prst="rect">
            <a:avLst/>
          </a:prstGeom>
        </p:spPr>
      </p:pic>
    </p:spTree>
    <p:extLst>
      <p:ext uri="{BB962C8B-B14F-4D97-AF65-F5344CB8AC3E}">
        <p14:creationId xmlns:p14="http://schemas.microsoft.com/office/powerpoint/2010/main" val="929024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C0766-F54F-2664-D3F6-86EC8323CE19}"/>
            </a:ext>
          </a:extLst>
        </p:cNvPr>
        <p:cNvGrpSpPr/>
        <p:nvPr/>
      </p:nvGrpSpPr>
      <p:grpSpPr>
        <a:xfrm>
          <a:off x="0" y="0"/>
          <a:ext cx="0" cy="0"/>
          <a:chOff x="0" y="0"/>
          <a:chExt cx="0" cy="0"/>
        </a:xfrm>
      </p:grpSpPr>
      <p:sp>
        <p:nvSpPr>
          <p:cNvPr id="14" name="Rounded Rectangle 13">
            <a:extLst>
              <a:ext uri="{FF2B5EF4-FFF2-40B4-BE49-F238E27FC236}">
                <a16:creationId xmlns:a16="http://schemas.microsoft.com/office/drawing/2014/main" id="{0CBDA87D-07FB-4319-A1C8-CFDF0795D32F}"/>
              </a:ext>
            </a:extLst>
          </p:cNvPr>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a:extLst>
              <a:ext uri="{FF2B5EF4-FFF2-40B4-BE49-F238E27FC236}">
                <a16:creationId xmlns:a16="http://schemas.microsoft.com/office/drawing/2014/main" id="{F5582A70-BB24-88C9-7F06-064DE1DED342}"/>
              </a:ext>
            </a:extLst>
          </p:cNvPr>
          <p:cNvGrpSpPr/>
          <p:nvPr/>
        </p:nvGrpSpPr>
        <p:grpSpPr>
          <a:xfrm>
            <a:off x="0" y="1"/>
            <a:ext cx="9906000" cy="404663"/>
            <a:chOff x="0" y="1"/>
            <a:chExt cx="9906000" cy="404663"/>
          </a:xfrm>
        </p:grpSpPr>
        <p:sp>
          <p:nvSpPr>
            <p:cNvPr id="4" name="Subtitle 2">
              <a:extLst>
                <a:ext uri="{FF2B5EF4-FFF2-40B4-BE49-F238E27FC236}">
                  <a16:creationId xmlns:a16="http://schemas.microsoft.com/office/drawing/2014/main" id="{D0665E71-5B3D-17B3-606D-FE32A46DFD5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Notes </a:t>
              </a:r>
            </a:p>
          </p:txBody>
        </p:sp>
        <p:sp>
          <p:nvSpPr>
            <p:cNvPr id="7" name="TextBox 22">
              <a:extLst>
                <a:ext uri="{FF2B5EF4-FFF2-40B4-BE49-F238E27FC236}">
                  <a16:creationId xmlns:a16="http://schemas.microsoft.com/office/drawing/2014/main" id="{416EF9E1-3E27-DEF3-11BC-CB56D0CE1326}"/>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10</a:t>
              </a:r>
            </a:p>
          </p:txBody>
        </p:sp>
      </p:grpSp>
      <p:pic>
        <p:nvPicPr>
          <p:cNvPr id="5" name="Picture 4">
            <a:extLst>
              <a:ext uri="{FF2B5EF4-FFF2-40B4-BE49-F238E27FC236}">
                <a16:creationId xmlns:a16="http://schemas.microsoft.com/office/drawing/2014/main" id="{5DF41D96-8D91-B132-1D8E-1530C78F17C3}"/>
              </a:ext>
            </a:extLst>
          </p:cNvPr>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2CFECD08-4779-6B96-C3DB-34CF11B92F81}"/>
              </a:ext>
            </a:extLst>
          </p:cNvPr>
          <p:cNvSpPr txBox="1"/>
          <p:nvPr/>
        </p:nvSpPr>
        <p:spPr>
          <a:xfrm>
            <a:off x="835740" y="1542438"/>
            <a:ext cx="8274641" cy="286232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At the end of August 2025 Wales Audit Office commenced some early interim audit work for their audit of the 2024/25 annual accounts.</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This is ahead of their main audit which is due to start on 27</a:t>
            </a:r>
            <a:r>
              <a:rPr lang="en-GB" baseline="30000"/>
              <a:t>th</a:t>
            </a:r>
            <a:r>
              <a:rPr lang="en-GB"/>
              <a:t> October 2025 and will continue into November 2025. </a:t>
            </a:r>
            <a:endParaRPr lang="en-GB">
              <a:ea typeface="Calibri"/>
              <a:cs typeface="Calibri"/>
            </a:endParaRPr>
          </a:p>
          <a:p>
            <a:pPr marL="285750" indent="-285750">
              <a:buFont typeface="Arial" panose="020B0604020202020204" pitchFamily="34" charset="0"/>
              <a:buChar char="•"/>
            </a:pPr>
            <a:endParaRPr lang="en-GB">
              <a:ea typeface="Calibri"/>
              <a:cs typeface="Calibri"/>
            </a:endParaRPr>
          </a:p>
          <a:p>
            <a:pPr marL="285750" indent="-285750">
              <a:buFont typeface="Arial" panose="020B0604020202020204" pitchFamily="34" charset="0"/>
              <a:buChar char="•"/>
            </a:pPr>
            <a:r>
              <a:rPr lang="en-GB">
                <a:ea typeface="Calibri"/>
                <a:cs typeface="Calibri"/>
              </a:rPr>
              <a:t>Additional investment of surplus cash on fixed term deposit rates have begun with Lloyds Bank as approved by the Director of Finance &amp; Performance – further detail will be shared in future committee meetings.</a:t>
            </a:r>
          </a:p>
          <a:p>
            <a:pPr marL="285750" indent="-285750">
              <a:buFont typeface="Arial" panose="020B0604020202020204" pitchFamily="34" charset="0"/>
              <a:buChar char="•"/>
            </a:pPr>
            <a:endParaRPr lang="en-GB">
              <a:ea typeface="Calibri"/>
              <a:cs typeface="Calibri"/>
            </a:endParaRPr>
          </a:p>
        </p:txBody>
      </p:sp>
    </p:spTree>
    <p:extLst>
      <p:ext uri="{BB962C8B-B14F-4D97-AF65-F5344CB8AC3E}">
        <p14:creationId xmlns:p14="http://schemas.microsoft.com/office/powerpoint/2010/main" val="2479118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Appendix 1- THE PLAN – Income Performance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11</a:t>
              </a:r>
            </a:p>
          </p:txBody>
        </p:sp>
      </p:grpSp>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3" name="Picture 2" descr="A screenshot of a data sheet&#10;&#10;AI-generated content may be incorrect.">
            <a:extLst>
              <a:ext uri="{FF2B5EF4-FFF2-40B4-BE49-F238E27FC236}">
                <a16:creationId xmlns:a16="http://schemas.microsoft.com/office/drawing/2014/main" id="{8FD1A747-0EDB-4236-D909-12899AB9F70E}"/>
              </a:ext>
            </a:extLst>
          </p:cNvPr>
          <p:cNvPicPr>
            <a:picLocks noChangeAspect="1"/>
          </p:cNvPicPr>
          <p:nvPr/>
        </p:nvPicPr>
        <p:blipFill>
          <a:blip r:embed="rId3"/>
          <a:stretch>
            <a:fillRect/>
          </a:stretch>
        </p:blipFill>
        <p:spPr>
          <a:xfrm>
            <a:off x="274790" y="2047876"/>
            <a:ext cx="9347644" cy="2626894"/>
          </a:xfrm>
          <a:prstGeom prst="rect">
            <a:avLst/>
          </a:prstGeom>
        </p:spPr>
      </p:pic>
    </p:spTree>
    <p:extLst>
      <p:ext uri="{BB962C8B-B14F-4D97-AF65-F5344CB8AC3E}">
        <p14:creationId xmlns:p14="http://schemas.microsoft.com/office/powerpoint/2010/main" val="1638462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a:ea typeface="Verdana"/>
                  <a:cs typeface="Verdana" panose="020B0604030504040204" pitchFamily="34" charset="0"/>
                </a:rPr>
                <a:t>appendix 2 - THE PLAN – FIXED COSTS OF RUNNING THE CHARITY</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12</a:t>
              </a:r>
            </a:p>
          </p:txBody>
        </p:sp>
      </p:grpSp>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3" name="Picture 2" descr="A screenshot of a spreadsheet&#10;&#10;AI-generated content may be incorrect.">
            <a:extLst>
              <a:ext uri="{FF2B5EF4-FFF2-40B4-BE49-F238E27FC236}">
                <a16:creationId xmlns:a16="http://schemas.microsoft.com/office/drawing/2014/main" id="{B170A771-C9FB-8F00-8FAC-DE13C6FA9098}"/>
              </a:ext>
            </a:extLst>
          </p:cNvPr>
          <p:cNvPicPr>
            <a:picLocks noChangeAspect="1"/>
          </p:cNvPicPr>
          <p:nvPr/>
        </p:nvPicPr>
        <p:blipFill>
          <a:blip r:embed="rId3"/>
          <a:stretch>
            <a:fillRect/>
          </a:stretch>
        </p:blipFill>
        <p:spPr>
          <a:xfrm>
            <a:off x="591953" y="1313197"/>
            <a:ext cx="8656906" cy="4039853"/>
          </a:xfrm>
          <a:prstGeom prst="rect">
            <a:avLst/>
          </a:prstGeom>
        </p:spPr>
      </p:pic>
    </p:spTree>
    <p:extLst>
      <p:ext uri="{BB962C8B-B14F-4D97-AF65-F5344CB8AC3E}">
        <p14:creationId xmlns:p14="http://schemas.microsoft.com/office/powerpoint/2010/main" val="394572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81D88513-A9E3-0B45-F44E-9B07483F98C1}"/>
              </a:ext>
            </a:extLst>
          </p:cNvPr>
          <p:cNvSpPr/>
          <p:nvPr/>
        </p:nvSpPr>
        <p:spPr>
          <a:xfrm>
            <a:off x="6844604" y="820570"/>
            <a:ext cx="2698595" cy="51652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THE PLAN – SUMMARY Movement in fund balance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a:t>
              </a:r>
            </a:p>
          </p:txBody>
        </p:sp>
      </p:grpSp>
      <p:pic>
        <p:nvPicPr>
          <p:cNvPr id="5" name="Picture 4"/>
          <p:cNvPicPr>
            <a:picLocks noChangeAspect="1"/>
          </p:cNvPicPr>
          <p:nvPr/>
        </p:nvPicPr>
        <p:blipFill>
          <a:blip r:embed="rId2"/>
          <a:stretch>
            <a:fillRect/>
          </a:stretch>
        </p:blipFill>
        <p:spPr>
          <a:xfrm>
            <a:off x="0" y="6237312"/>
            <a:ext cx="1733639" cy="571529"/>
          </a:xfrm>
          <a:prstGeom prst="rect">
            <a:avLst/>
          </a:prstGeom>
        </p:spPr>
      </p:pic>
      <p:graphicFrame>
        <p:nvGraphicFramePr>
          <p:cNvPr id="3" name="Table 2">
            <a:extLst>
              <a:ext uri="{FF2B5EF4-FFF2-40B4-BE49-F238E27FC236}">
                <a16:creationId xmlns:a16="http://schemas.microsoft.com/office/drawing/2014/main" id="{01993386-85EA-3E41-C690-FA94AA43164C}"/>
              </a:ext>
            </a:extLst>
          </p:cNvPr>
          <p:cNvGraphicFramePr>
            <a:graphicFrameLocks noGrp="1"/>
          </p:cNvGraphicFramePr>
          <p:nvPr>
            <p:extLst>
              <p:ext uri="{D42A27DB-BD31-4B8C-83A1-F6EECF244321}">
                <p14:modId xmlns:p14="http://schemas.microsoft.com/office/powerpoint/2010/main" val="570287479"/>
              </p:ext>
            </p:extLst>
          </p:nvPr>
        </p:nvGraphicFramePr>
        <p:xfrm>
          <a:off x="613317" y="823636"/>
          <a:ext cx="6153578" cy="5029200"/>
        </p:xfrm>
        <a:graphic>
          <a:graphicData uri="http://schemas.openxmlformats.org/drawingml/2006/table">
            <a:tbl>
              <a:tblPr firstRow="1" bandRow="1">
                <a:tableStyleId>{5A111915-BE36-4E01-A7E5-04B1672EAD32}</a:tableStyleId>
              </a:tblPr>
              <a:tblGrid>
                <a:gridCol w="2510830">
                  <a:extLst>
                    <a:ext uri="{9D8B030D-6E8A-4147-A177-3AD203B41FA5}">
                      <a16:colId xmlns:a16="http://schemas.microsoft.com/office/drawing/2014/main" val="2976939964"/>
                    </a:ext>
                  </a:extLst>
                </a:gridCol>
                <a:gridCol w="1274531">
                  <a:extLst>
                    <a:ext uri="{9D8B030D-6E8A-4147-A177-3AD203B41FA5}">
                      <a16:colId xmlns:a16="http://schemas.microsoft.com/office/drawing/2014/main" val="3252984945"/>
                    </a:ext>
                  </a:extLst>
                </a:gridCol>
                <a:gridCol w="1124702">
                  <a:extLst>
                    <a:ext uri="{9D8B030D-6E8A-4147-A177-3AD203B41FA5}">
                      <a16:colId xmlns:a16="http://schemas.microsoft.com/office/drawing/2014/main" val="783818674"/>
                    </a:ext>
                  </a:extLst>
                </a:gridCol>
                <a:gridCol w="1243515">
                  <a:extLst>
                    <a:ext uri="{9D8B030D-6E8A-4147-A177-3AD203B41FA5}">
                      <a16:colId xmlns:a16="http://schemas.microsoft.com/office/drawing/2014/main" val="4030311336"/>
                    </a:ext>
                  </a:extLst>
                </a:gridCol>
              </a:tblGrid>
              <a:tr h="513744">
                <a:tc>
                  <a:txBody>
                    <a:bodyPr/>
                    <a:lstStyle/>
                    <a:p>
                      <a:r>
                        <a:rPr lang="en-GB" sz="1900"/>
                        <a:t>£</a:t>
                      </a:r>
                    </a:p>
                  </a:txBody>
                  <a:tcPr>
                    <a:lnB w="12700" cap="flat" cmpd="sng" algn="ctr">
                      <a:solidFill>
                        <a:schemeClr val="tx1"/>
                      </a:solidFill>
                      <a:prstDash val="solid"/>
                      <a:round/>
                      <a:headEnd type="none" w="med" len="med"/>
                      <a:tailEnd type="none" w="med" len="med"/>
                    </a:lnB>
                  </a:tcPr>
                </a:tc>
                <a:tc>
                  <a:txBody>
                    <a:bodyPr/>
                    <a:lstStyle/>
                    <a:p>
                      <a:pPr algn="ctr"/>
                      <a:r>
                        <a:rPr lang="en-GB" sz="1900"/>
                        <a:t>Year 2 YTD Plan</a:t>
                      </a:r>
                    </a:p>
                  </a:txBody>
                  <a:tcPr>
                    <a:lnB w="12700" cap="flat" cmpd="sng" algn="ctr">
                      <a:solidFill>
                        <a:schemeClr val="tx1"/>
                      </a:solidFill>
                      <a:prstDash val="solid"/>
                      <a:round/>
                      <a:headEnd type="none" w="med" len="med"/>
                      <a:tailEnd type="none" w="med" len="med"/>
                    </a:lnB>
                  </a:tcPr>
                </a:tc>
                <a:tc>
                  <a:txBody>
                    <a:bodyPr/>
                    <a:lstStyle/>
                    <a:p>
                      <a:pPr algn="ctr"/>
                      <a:r>
                        <a:rPr lang="en-GB" sz="1900"/>
                        <a:t>Year 2 YTD Actual</a:t>
                      </a:r>
                    </a:p>
                  </a:txBody>
                  <a:tcPr>
                    <a:lnB w="12700" cap="flat" cmpd="sng" algn="ctr">
                      <a:solidFill>
                        <a:schemeClr val="tx1"/>
                      </a:solidFill>
                      <a:prstDash val="solid"/>
                      <a:round/>
                      <a:headEnd type="none" w="med" len="med"/>
                      <a:tailEnd type="none" w="med" len="med"/>
                    </a:lnB>
                  </a:tcPr>
                </a:tc>
                <a:tc>
                  <a:txBody>
                    <a:bodyPr/>
                    <a:lstStyle/>
                    <a:p>
                      <a:pPr algn="ctr"/>
                      <a:r>
                        <a:rPr lang="en-GB" sz="1900"/>
                        <a:t>Year 2 YTD Variance</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05931"/>
                  </a:ext>
                </a:extLst>
              </a:tr>
              <a:tr h="291900">
                <a:tc>
                  <a:txBody>
                    <a:bodyPr/>
                    <a:lstStyle/>
                    <a:p>
                      <a:r>
                        <a:rPr lang="en-GB" sz="1900"/>
                        <a:t>Income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GB" sz="1900"/>
                        <a:t>251,667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GB" sz="1900"/>
                        <a:t>950,440</a:t>
                      </a:r>
                      <a:endParaRPr lang="en-GB" sz="1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r">
                        <a:buNone/>
                      </a:pPr>
                      <a:r>
                        <a:rPr lang="en-GB" sz="1900" b="0" i="0" u="none" strike="noStrike" noProof="0">
                          <a:solidFill>
                            <a:srgbClr val="000000"/>
                          </a:solidFill>
                          <a:latin typeface="Calibri"/>
                        </a:rPr>
                        <a:t>698,773</a:t>
                      </a:r>
                      <a:endParaRPr lang="en-GB" sz="1900" b="0" i="0" u="none" strike="noStrike" noProof="0" dirty="0">
                        <a:solidFill>
                          <a:srgbClr val="000000"/>
                        </a:solidFill>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7879620"/>
                  </a:ext>
                </a:extLst>
              </a:tr>
              <a:tr h="627255">
                <a:tc>
                  <a:txBody>
                    <a:bodyPr/>
                    <a:lstStyle/>
                    <a:p>
                      <a:r>
                        <a:rPr lang="en-GB" sz="1900"/>
                        <a:t>Fixed Costs of Running the Charity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a:t>(127,158)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a:t>(145,195)</a:t>
                      </a:r>
                      <a:endParaRPr lang="en-GB" sz="1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900"/>
                        <a:t>(18,037)</a:t>
                      </a:r>
                      <a:endParaRPr lang="en-GB" sz="1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995658"/>
                  </a:ext>
                </a:extLst>
              </a:tr>
              <a:tr h="813569">
                <a:tc>
                  <a:txBody>
                    <a:bodyPr/>
                    <a:lstStyle/>
                    <a:p>
                      <a:r>
                        <a:rPr lang="en-GB" sz="1900" b="1"/>
                        <a:t>Contribution to Expenditure on Charitable Causes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b="1"/>
                        <a:t>124,509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b="1"/>
                        <a:t>805,245</a:t>
                      </a:r>
                      <a:endParaRPr lang="en-GB" sz="1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900" b="1"/>
                        <a:t>680,736</a:t>
                      </a:r>
                      <a:endParaRPr lang="en-GB" sz="19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868259"/>
                  </a:ext>
                </a:extLst>
              </a:tr>
              <a:tr h="0">
                <a:tc>
                  <a:txBody>
                    <a:bodyPr/>
                    <a:lstStyle/>
                    <a:p>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4933904"/>
                  </a:ext>
                </a:extLst>
              </a:tr>
              <a:tr h="813569">
                <a:tc>
                  <a:txBody>
                    <a:bodyPr/>
                    <a:lstStyle/>
                    <a:p>
                      <a:r>
                        <a:rPr lang="en-GB" sz="1900" b="0"/>
                        <a:t>Expenditure on Charitable Causes (funds &amp; Small grants)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b="0"/>
                        <a:t>267,142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b="0"/>
                        <a:t>308,019</a:t>
                      </a:r>
                      <a:endParaRPr lang="en-GB" sz="19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r">
                        <a:buNone/>
                      </a:pPr>
                      <a:r>
                        <a:rPr lang="en-GB" sz="1900" b="0" i="0" u="none" strike="noStrike" noProof="0">
                          <a:solidFill>
                            <a:srgbClr val="000000"/>
                          </a:solidFill>
                          <a:latin typeface="Calibri"/>
                        </a:rPr>
                        <a:t>40,877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7421316"/>
                  </a:ext>
                </a:extLst>
              </a:tr>
              <a:tr h="0">
                <a:tc>
                  <a:txBody>
                    <a:bodyPr/>
                    <a:lstStyle/>
                    <a:p>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4196254034"/>
                  </a:ext>
                </a:extLst>
              </a:tr>
              <a:tr h="571361">
                <a:tc>
                  <a:txBody>
                    <a:bodyPr/>
                    <a:lstStyle/>
                    <a:p>
                      <a:r>
                        <a:rPr lang="en-GB" sz="1900" b="1"/>
                        <a:t>Movement in Fund Balance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b="1">
                          <a:solidFill>
                            <a:schemeClr val="tx1"/>
                          </a:solidFill>
                        </a:rPr>
                        <a:t>(142,633)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900" b="1">
                          <a:solidFill>
                            <a:schemeClr val="tx1"/>
                          </a:solidFill>
                        </a:rPr>
                        <a:t>497,226</a:t>
                      </a:r>
                      <a:endParaRPr lang="en-GB" sz="19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GB" sz="1900" b="1">
                          <a:solidFill>
                            <a:schemeClr val="tx1"/>
                          </a:solidFill>
                        </a:rPr>
                        <a:t>639,859</a:t>
                      </a:r>
                      <a:endParaRPr lang="en-GB" sz="19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0013203"/>
                  </a:ext>
                </a:extLst>
              </a:tr>
            </a:tbl>
          </a:graphicData>
        </a:graphic>
      </p:graphicFrame>
      <p:sp>
        <p:nvSpPr>
          <p:cNvPr id="4" name="TextBox 3">
            <a:extLst>
              <a:ext uri="{FF2B5EF4-FFF2-40B4-BE49-F238E27FC236}">
                <a16:creationId xmlns:a16="http://schemas.microsoft.com/office/drawing/2014/main" id="{CC917DF3-CC64-BEE6-A0D3-F299FB5899AA}"/>
              </a:ext>
            </a:extLst>
          </p:cNvPr>
          <p:cNvSpPr txBox="1"/>
          <p:nvPr/>
        </p:nvSpPr>
        <p:spPr>
          <a:xfrm>
            <a:off x="6958549" y="933611"/>
            <a:ext cx="2553629" cy="5586145"/>
          </a:xfrm>
          <a:prstGeom prst="rect">
            <a:avLst/>
          </a:prstGeom>
          <a:noFill/>
        </p:spPr>
        <p:txBody>
          <a:bodyPr wrap="square" lIns="91440" tIns="45720" rIns="91440" bIns="45720" rtlCol="0" anchor="t">
            <a:spAutoFit/>
          </a:bodyPr>
          <a:lstStyle/>
          <a:p>
            <a:r>
              <a:rPr lang="en-GB" sz="1700"/>
              <a:t>The plan is phased in equal 1/12ths. YTD incorporates income and expenditure from 1</a:t>
            </a:r>
            <a:r>
              <a:rPr lang="en-GB" sz="1700" dirty="0"/>
              <a:t>st </a:t>
            </a:r>
            <a:r>
              <a:rPr lang="en-GB" sz="1700"/>
              <a:t>April to </a:t>
            </a:r>
            <a:r>
              <a:rPr lang="en-GB" sz="1700" dirty="0"/>
              <a:t>30th September </a:t>
            </a:r>
            <a:r>
              <a:rPr lang="en-GB" sz="1700"/>
              <a:t>2025 – i.e. </a:t>
            </a:r>
            <a:r>
              <a:rPr lang="en-GB" sz="1700" dirty="0"/>
              <a:t>6 </a:t>
            </a:r>
            <a:r>
              <a:rPr lang="en-GB" sz="1700"/>
              <a:t>months.</a:t>
            </a:r>
          </a:p>
          <a:p>
            <a:endParaRPr lang="en-GB" sz="1700"/>
          </a:p>
          <a:p>
            <a:r>
              <a:rPr lang="en-GB" sz="1700" dirty="0"/>
              <a:t>Plan expenditure</a:t>
            </a:r>
            <a:r>
              <a:rPr lang="en-GB" sz="1700"/>
              <a:t> is based on total fund expenditure in 2023-24, less fixed costs of running the charity.</a:t>
            </a:r>
            <a:endParaRPr lang="en-GB" sz="1700" dirty="0">
              <a:ea typeface="Calibri"/>
              <a:cs typeface="Calibri"/>
            </a:endParaRPr>
          </a:p>
          <a:p>
            <a:endParaRPr lang="en-GB" sz="1700"/>
          </a:p>
          <a:p>
            <a:r>
              <a:rPr lang="en-GB" sz="1700"/>
              <a:t>CFC agreed not to release any funds from the Swansea Bay General Fund to support small grants in the community for 2024-25 – this is to be discussed for 25-26.</a:t>
            </a:r>
            <a:endParaRPr lang="en-GB" sz="1700">
              <a:highlight>
                <a:srgbClr val="FFFF00"/>
              </a:highlight>
            </a:endParaRPr>
          </a:p>
          <a:p>
            <a:endParaRPr lang="en-GB" sz="1700"/>
          </a:p>
          <a:p>
            <a:endParaRPr lang="en-GB" sz="1700"/>
          </a:p>
        </p:txBody>
      </p:sp>
    </p:spTree>
    <p:extLst>
      <p:ext uri="{BB962C8B-B14F-4D97-AF65-F5344CB8AC3E}">
        <p14:creationId xmlns:p14="http://schemas.microsoft.com/office/powerpoint/2010/main" val="2252691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p:cNvGrpSpPr/>
          <p:nvPr/>
        </p:nvGrpSpPr>
        <p:grpSpPr>
          <a:xfrm>
            <a:off x="0" y="1"/>
            <a:ext cx="9906000" cy="404663"/>
            <a:chOff x="0" y="1"/>
            <a:chExt cx="9906000" cy="404663"/>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FINANCIAL PLAN Narrative</a:t>
              </a:r>
            </a:p>
          </p:txBody>
        </p:sp>
        <p:sp>
          <p:nvSpPr>
            <p:cNvPr id="7"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2</a:t>
              </a:r>
            </a:p>
          </p:txBody>
        </p:sp>
      </p:grpSp>
      <p:pic>
        <p:nvPicPr>
          <p:cNvPr id="5" name="Picture 4"/>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E292ECCD-9A5E-AFCB-FBBF-6895BF4AD17B}"/>
              </a:ext>
            </a:extLst>
          </p:cNvPr>
          <p:cNvSpPr txBox="1"/>
          <p:nvPr/>
        </p:nvSpPr>
        <p:spPr>
          <a:xfrm>
            <a:off x="704528" y="1196752"/>
            <a:ext cx="8647362" cy="313932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The Plan translates and costs the 5-year Strategic Plan for the Charity, Developed by the Charity Team, and approved by the Charitable Funds Committee (CFC).</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Plan start date was agreed by the CFC to be the financial year 2024-25, therefore we are now in Year 2 of the Plan.</a:t>
            </a:r>
            <a:endParaRPr lang="en-GB">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Plan is all-encompassing, covering income, fixed costs of running the charity, individual fund expenditure and the reserves position.</a:t>
            </a:r>
            <a:endParaRPr lang="en-GB">
              <a:ea typeface="Calibri"/>
              <a:cs typeface="Calibri"/>
            </a:endParaRPr>
          </a:p>
          <a:p>
            <a:endParaRPr lang="en-GB"/>
          </a:p>
          <a:p>
            <a:pPr marL="285750" indent="-285750">
              <a:buFont typeface="Arial" panose="020B0604020202020204" pitchFamily="34" charset="0"/>
              <a:buChar char="•"/>
            </a:pPr>
            <a:r>
              <a:rPr lang="en-GB"/>
              <a:t>Year 1 performance to plan has been shared previously with the CFC – this report will focus on Year 2 of the plan.</a:t>
            </a:r>
            <a:endParaRPr lang="en-GB">
              <a:ea typeface="Calibri"/>
              <a:cs typeface="Calibri"/>
            </a:endParaRPr>
          </a:p>
        </p:txBody>
      </p:sp>
    </p:spTree>
    <p:extLst>
      <p:ext uri="{BB962C8B-B14F-4D97-AF65-F5344CB8AC3E}">
        <p14:creationId xmlns:p14="http://schemas.microsoft.com/office/powerpoint/2010/main" val="1226546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4D59C-8529-97E4-77DE-5192E9BA52F0}"/>
            </a:ext>
          </a:extLst>
        </p:cNvPr>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18478EB5-9D44-0B80-A2B1-C3D9D04DD2B8}"/>
              </a:ext>
            </a:extLst>
          </p:cNvPr>
          <p:cNvSpPr/>
          <p:nvPr/>
        </p:nvSpPr>
        <p:spPr>
          <a:xfrm>
            <a:off x="5259101" y="880945"/>
            <a:ext cx="4372579" cy="4505969"/>
          </a:xfrm>
          <a:prstGeom prst="roundRect">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54" name="Rounded Rectangle 53">
            <a:extLst>
              <a:ext uri="{FF2B5EF4-FFF2-40B4-BE49-F238E27FC236}">
                <a16:creationId xmlns:a16="http://schemas.microsoft.com/office/drawing/2014/main" id="{3F348D15-BCC7-C30D-539C-A67F6332BCEA}"/>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8470E849-0079-E1DE-24F1-0DF5490EAC71}"/>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2170669D-4354-23E1-500B-A1C6DB20625F}"/>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BALANCES BY SERVICE GROUP</a:t>
              </a:r>
            </a:p>
          </p:txBody>
        </p:sp>
        <p:sp>
          <p:nvSpPr>
            <p:cNvPr id="12" name="TextBox 22">
              <a:extLst>
                <a:ext uri="{FF2B5EF4-FFF2-40B4-BE49-F238E27FC236}">
                  <a16:creationId xmlns:a16="http://schemas.microsoft.com/office/drawing/2014/main" id="{C529F6A8-4B41-1272-FABC-6A9C696C5EF1}"/>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3</a:t>
              </a:r>
            </a:p>
          </p:txBody>
        </p:sp>
      </p:grpSp>
      <p:pic>
        <p:nvPicPr>
          <p:cNvPr id="5" name="Picture 4">
            <a:extLst>
              <a:ext uri="{FF2B5EF4-FFF2-40B4-BE49-F238E27FC236}">
                <a16:creationId xmlns:a16="http://schemas.microsoft.com/office/drawing/2014/main" id="{874DC1A6-6E33-899E-7B05-33E58CE2260E}"/>
              </a:ext>
            </a:extLst>
          </p:cNvPr>
          <p:cNvPicPr>
            <a:picLocks noChangeAspect="1"/>
          </p:cNvPicPr>
          <p:nvPr/>
        </p:nvPicPr>
        <p:blipFill>
          <a:blip r:embed="rId2"/>
          <a:stretch>
            <a:fillRect/>
          </a:stretch>
        </p:blipFill>
        <p:spPr>
          <a:xfrm>
            <a:off x="152178" y="6154223"/>
            <a:ext cx="1733639" cy="571529"/>
          </a:xfrm>
          <a:prstGeom prst="rect">
            <a:avLst/>
          </a:prstGeom>
        </p:spPr>
      </p:pic>
      <p:graphicFrame>
        <p:nvGraphicFramePr>
          <p:cNvPr id="15" name="Chart 14"/>
          <p:cNvGraphicFramePr>
            <a:graphicFrameLocks/>
          </p:cNvGraphicFramePr>
          <p:nvPr>
            <p:extLst>
              <p:ext uri="{D42A27DB-BD31-4B8C-83A1-F6EECF244321}">
                <p14:modId xmlns:p14="http://schemas.microsoft.com/office/powerpoint/2010/main" val="201862563"/>
              </p:ext>
            </p:extLst>
          </p:nvPr>
        </p:nvGraphicFramePr>
        <p:xfrm>
          <a:off x="274320" y="701040"/>
          <a:ext cx="5273040" cy="519176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547360" y="1085633"/>
            <a:ext cx="3962400" cy="646331"/>
          </a:xfrm>
          <a:prstGeom prst="rect">
            <a:avLst/>
          </a:prstGeom>
          <a:noFill/>
        </p:spPr>
        <p:txBody>
          <a:bodyPr wrap="square" rtlCol="0">
            <a:spAutoFit/>
          </a:bodyPr>
          <a:lstStyle/>
          <a:p>
            <a:r>
              <a:rPr lang="en-GB" b="1"/>
              <a:t>Top 5 Funds (excluding Core Costs Fund)</a:t>
            </a:r>
          </a:p>
          <a:p>
            <a:endParaRPr lang="en-GB"/>
          </a:p>
        </p:txBody>
      </p:sp>
      <p:sp>
        <p:nvSpPr>
          <p:cNvPr id="4" name="TextBox 3"/>
          <p:cNvSpPr txBox="1"/>
          <p:nvPr/>
        </p:nvSpPr>
        <p:spPr>
          <a:xfrm>
            <a:off x="5672580" y="1707677"/>
            <a:ext cx="3745739" cy="3754874"/>
          </a:xfrm>
          <a:prstGeom prst="rect">
            <a:avLst/>
          </a:prstGeom>
          <a:noFill/>
        </p:spPr>
        <p:txBody>
          <a:bodyPr wrap="square" lIns="91440" tIns="45720" rIns="91440" bIns="45720" rtlCol="0" anchor="t">
            <a:spAutoFit/>
          </a:bodyPr>
          <a:lstStyle/>
          <a:p>
            <a:r>
              <a:rPr lang="en-GB" sz="1700"/>
              <a:t>Y646 – Morriston General Patients &amp; Staff - £</a:t>
            </a:r>
            <a:r>
              <a:rPr lang="en-GB" sz="1700" dirty="0"/>
              <a:t>429,060</a:t>
            </a:r>
            <a:endParaRPr lang="en-GB" sz="1700"/>
          </a:p>
          <a:p>
            <a:endParaRPr lang="en-GB" sz="1700"/>
          </a:p>
          <a:p>
            <a:r>
              <a:rPr lang="en-GB" sz="1700"/>
              <a:t>YN04 – MN Stroke - £</a:t>
            </a:r>
            <a:r>
              <a:rPr lang="en-GB" sz="1700" dirty="0"/>
              <a:t>335,123</a:t>
            </a:r>
            <a:endParaRPr lang="en-GB" sz="1700" dirty="0">
              <a:ea typeface="Calibri"/>
              <a:cs typeface="Calibri"/>
            </a:endParaRPr>
          </a:p>
          <a:p>
            <a:endParaRPr lang="en-GB" sz="1700"/>
          </a:p>
          <a:p>
            <a:r>
              <a:rPr lang="en-GB" sz="1700"/>
              <a:t>YB34 – South West Wales Cancer Centre - £</a:t>
            </a:r>
            <a:r>
              <a:rPr lang="en-GB" sz="1700" dirty="0"/>
              <a:t>250,539</a:t>
            </a:r>
            <a:endParaRPr lang="en-GB" sz="1700" dirty="0">
              <a:ea typeface="Calibri"/>
              <a:cs typeface="Calibri"/>
            </a:endParaRPr>
          </a:p>
          <a:p>
            <a:endParaRPr lang="en-GB" sz="1700"/>
          </a:p>
          <a:p>
            <a:r>
              <a:rPr lang="en-GB" sz="1700"/>
              <a:t>YF33 – West Parkinson’s Disease - £</a:t>
            </a:r>
            <a:r>
              <a:rPr lang="en-GB" sz="1700" dirty="0"/>
              <a:t>133,328</a:t>
            </a:r>
            <a:endParaRPr lang="en-GB" sz="1700" dirty="0">
              <a:ea typeface="Calibri"/>
              <a:cs typeface="Calibri"/>
            </a:endParaRPr>
          </a:p>
          <a:p>
            <a:endParaRPr lang="en-GB" sz="1700"/>
          </a:p>
          <a:p>
            <a:r>
              <a:rPr lang="en-GB" sz="1700"/>
              <a:t>YF31 – West Neurology - £124,587</a:t>
            </a:r>
            <a:endParaRPr lang="en-GB" sz="1700" dirty="0">
              <a:ea typeface="Calibri"/>
              <a:cs typeface="Calibri"/>
            </a:endParaRPr>
          </a:p>
          <a:p>
            <a:endParaRPr lang="en-GB" sz="1700"/>
          </a:p>
          <a:p>
            <a:endParaRPr lang="en-GB" sz="1700"/>
          </a:p>
        </p:txBody>
      </p:sp>
      <p:sp>
        <p:nvSpPr>
          <p:cNvPr id="13" name="Rectangle: Rounded Corners 12">
            <a:extLst>
              <a:ext uri="{FF2B5EF4-FFF2-40B4-BE49-F238E27FC236}">
                <a16:creationId xmlns:a16="http://schemas.microsoft.com/office/drawing/2014/main" id="{A3F875A5-4506-FB33-B649-D1FC5F965779}"/>
              </a:ext>
            </a:extLst>
          </p:cNvPr>
          <p:cNvSpPr/>
          <p:nvPr/>
        </p:nvSpPr>
        <p:spPr>
          <a:xfrm>
            <a:off x="595660" y="705684"/>
            <a:ext cx="4357339" cy="5237489"/>
          </a:xfrm>
          <a:prstGeom prst="roundRect">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7" name="Picture 6" descr="A pie chart with numbers and text&#10;&#10;AI-generated content may be incorrect.">
            <a:extLst>
              <a:ext uri="{FF2B5EF4-FFF2-40B4-BE49-F238E27FC236}">
                <a16:creationId xmlns:a16="http://schemas.microsoft.com/office/drawing/2014/main" id="{81BA017D-632E-68FC-A224-97A764CF2E4A}"/>
              </a:ext>
            </a:extLst>
          </p:cNvPr>
          <p:cNvPicPr>
            <a:picLocks noChangeAspect="1"/>
          </p:cNvPicPr>
          <p:nvPr/>
        </p:nvPicPr>
        <p:blipFill rotWithShape="1">
          <a:blip r:embed="rId4"/>
          <a:srcRect l="1588" t="1262" r="550" b="1166"/>
          <a:stretch/>
        </p:blipFill>
        <p:spPr>
          <a:xfrm>
            <a:off x="908050" y="1009650"/>
            <a:ext cx="3771900" cy="4584700"/>
          </a:xfrm>
          <a:prstGeom prst="rect">
            <a:avLst/>
          </a:prstGeom>
          <a:ln>
            <a:noFill/>
          </a:ln>
        </p:spPr>
      </p:pic>
    </p:spTree>
    <p:extLst>
      <p:ext uri="{BB962C8B-B14F-4D97-AF65-F5344CB8AC3E}">
        <p14:creationId xmlns:p14="http://schemas.microsoft.com/office/powerpoint/2010/main" val="282547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48CF3-462D-E352-F0A5-CDC26355A56F}"/>
            </a:ext>
          </a:extLst>
        </p:cNvPr>
        <p:cNvGrpSpPr/>
        <p:nvPr/>
      </p:nvGrpSpPr>
      <p:grpSpPr>
        <a:xfrm>
          <a:off x="0" y="0"/>
          <a:ext cx="0" cy="0"/>
          <a:chOff x="0" y="0"/>
          <a:chExt cx="0" cy="0"/>
        </a:xfrm>
      </p:grpSpPr>
      <p:sp>
        <p:nvSpPr>
          <p:cNvPr id="14" name="Rounded Rectangle 13">
            <a:extLst>
              <a:ext uri="{FF2B5EF4-FFF2-40B4-BE49-F238E27FC236}">
                <a16:creationId xmlns:a16="http://schemas.microsoft.com/office/drawing/2014/main" id="{EBB49E6D-657B-9C45-38DA-5A9804988552}"/>
              </a:ext>
            </a:extLst>
          </p:cNvPr>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a:extLst>
              <a:ext uri="{FF2B5EF4-FFF2-40B4-BE49-F238E27FC236}">
                <a16:creationId xmlns:a16="http://schemas.microsoft.com/office/drawing/2014/main" id="{BA3ED559-AE8B-1D28-B89B-220B7BDF9825}"/>
              </a:ext>
            </a:extLst>
          </p:cNvPr>
          <p:cNvGrpSpPr/>
          <p:nvPr/>
        </p:nvGrpSpPr>
        <p:grpSpPr>
          <a:xfrm>
            <a:off x="0" y="1"/>
            <a:ext cx="9906000" cy="404663"/>
            <a:chOff x="0" y="1"/>
            <a:chExt cx="9906000" cy="404663"/>
          </a:xfrm>
        </p:grpSpPr>
        <p:sp>
          <p:nvSpPr>
            <p:cNvPr id="4" name="Subtitle 2">
              <a:extLst>
                <a:ext uri="{FF2B5EF4-FFF2-40B4-BE49-F238E27FC236}">
                  <a16:creationId xmlns:a16="http://schemas.microsoft.com/office/drawing/2014/main" id="{15A11F16-AA45-B2CD-B666-2F5D23C69B51}"/>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Administration/overhead charge</a:t>
              </a:r>
            </a:p>
          </p:txBody>
        </p:sp>
        <p:sp>
          <p:nvSpPr>
            <p:cNvPr id="7" name="TextBox 22">
              <a:extLst>
                <a:ext uri="{FF2B5EF4-FFF2-40B4-BE49-F238E27FC236}">
                  <a16:creationId xmlns:a16="http://schemas.microsoft.com/office/drawing/2014/main" id="{120B1EC5-36E2-710B-1429-7BFC7A45993E}"/>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4</a:t>
              </a:r>
            </a:p>
          </p:txBody>
        </p:sp>
      </p:grpSp>
      <p:pic>
        <p:nvPicPr>
          <p:cNvPr id="5" name="Picture 4">
            <a:extLst>
              <a:ext uri="{FF2B5EF4-FFF2-40B4-BE49-F238E27FC236}">
                <a16:creationId xmlns:a16="http://schemas.microsoft.com/office/drawing/2014/main" id="{92D6F520-3C2E-8445-1A38-690D5D866679}"/>
              </a:ext>
            </a:extLst>
          </p:cNvPr>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A083E5C5-85BB-AF5B-C8C7-01D67D60729E}"/>
              </a:ext>
            </a:extLst>
          </p:cNvPr>
          <p:cNvSpPr txBox="1"/>
          <p:nvPr/>
        </p:nvSpPr>
        <p:spPr>
          <a:xfrm>
            <a:off x="629319" y="1018331"/>
            <a:ext cx="8647362" cy="507831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As agreed by the CFC, an administration/overhead charge of 10% is to be levied across funds.</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There have been 3 funds excluded – the MR Morgan fund, core costs fund and the Swansea Bay General Fund.</a:t>
            </a:r>
            <a:endParaRPr lang="en-GB" dirty="0">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basis of the charge was calculated as the closing balance on each fund as at 31</a:t>
            </a:r>
            <a:r>
              <a:rPr lang="en-GB" baseline="30000"/>
              <a:t>st</a:t>
            </a:r>
            <a:r>
              <a:rPr lang="en-GB"/>
              <a:t> March 2025 and the charge will be enacted in October 2025 (in month 7 position).</a:t>
            </a:r>
            <a:endParaRPr lang="en-GB" dirty="0">
              <a:ea typeface="Calibri"/>
              <a:cs typeface="Calibri"/>
            </a:endParaRPr>
          </a:p>
          <a:p>
            <a:endParaRPr lang="en-GB"/>
          </a:p>
          <a:p>
            <a:pPr marL="285750" indent="-285750">
              <a:buFont typeface="Arial" panose="020B0604020202020204" pitchFamily="34" charset="0"/>
              <a:buChar char="•"/>
            </a:pPr>
            <a:r>
              <a:rPr lang="en-GB"/>
              <a:t>All fund managers will be sent a letter in advance of the charges being applied from the Director of Finance, Darren Griffiths, on behalf of the CFC.</a:t>
            </a:r>
            <a:endParaRPr lang="en-GB" dirty="0">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Swansea Bay General Fund </a:t>
            </a:r>
            <a:r>
              <a:rPr lang="en-GB" dirty="0"/>
              <a:t>will receive</a:t>
            </a:r>
            <a:r>
              <a:rPr lang="en-GB"/>
              <a:t> a benefit of approximately £420k as a result.</a:t>
            </a:r>
            <a:endParaRPr lang="en-GB" dirty="0">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It is proposed to administer the charge on an annual basis using the closing balance at the end of the financial year to be enacted in the first month of the following financial year. This will benefit departments across the Health Board. </a:t>
            </a:r>
            <a:endParaRPr lang="en-GB" dirty="0">
              <a:ea typeface="Calibri"/>
              <a:cs typeface="Calibri"/>
            </a:endParaRPr>
          </a:p>
          <a:p>
            <a:pPr marL="285750" indent="-285750">
              <a:buFont typeface="Arial" panose="020B0604020202020204" pitchFamily="34" charset="0"/>
              <a:buChar char="•"/>
            </a:pPr>
            <a:endParaRPr lang="en-GB">
              <a:ea typeface="Calibri"/>
              <a:cs typeface="Calibri"/>
            </a:endParaRPr>
          </a:p>
        </p:txBody>
      </p:sp>
    </p:spTree>
    <p:extLst>
      <p:ext uri="{BB962C8B-B14F-4D97-AF65-F5344CB8AC3E}">
        <p14:creationId xmlns:p14="http://schemas.microsoft.com/office/powerpoint/2010/main" val="162789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C88B9-EAE8-50C8-9C6E-CC7806A91190}"/>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705A0B67-9B72-FD15-DFD0-F9221041186F}"/>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92DA3F65-4CEF-174E-0EAE-C046A503DF9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9AB83110-AC1E-C6EF-7376-95EA7AF1D4D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DORMANT FUNDS</a:t>
              </a:r>
            </a:p>
          </p:txBody>
        </p:sp>
        <p:sp>
          <p:nvSpPr>
            <p:cNvPr id="12" name="TextBox 22">
              <a:extLst>
                <a:ext uri="{FF2B5EF4-FFF2-40B4-BE49-F238E27FC236}">
                  <a16:creationId xmlns:a16="http://schemas.microsoft.com/office/drawing/2014/main" id="{4C3CF297-4EF3-01C9-5CB8-752D24B13E57}"/>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5</a:t>
              </a:r>
            </a:p>
          </p:txBody>
        </p:sp>
      </p:grpSp>
      <p:pic>
        <p:nvPicPr>
          <p:cNvPr id="5" name="Picture 4">
            <a:extLst>
              <a:ext uri="{FF2B5EF4-FFF2-40B4-BE49-F238E27FC236}">
                <a16:creationId xmlns:a16="http://schemas.microsoft.com/office/drawing/2014/main" id="{C61C4609-E368-52EE-B698-9D74F367FD2A}"/>
              </a:ext>
            </a:extLst>
          </p:cNvPr>
          <p:cNvPicPr>
            <a:picLocks noChangeAspect="1"/>
          </p:cNvPicPr>
          <p:nvPr/>
        </p:nvPicPr>
        <p:blipFill>
          <a:blip r:embed="rId2"/>
          <a:stretch>
            <a:fillRect/>
          </a:stretch>
        </p:blipFill>
        <p:spPr>
          <a:xfrm>
            <a:off x="152178" y="6154223"/>
            <a:ext cx="1733639" cy="571529"/>
          </a:xfrm>
          <a:prstGeom prst="rect">
            <a:avLst/>
          </a:prstGeom>
        </p:spPr>
      </p:pic>
      <p:sp>
        <p:nvSpPr>
          <p:cNvPr id="7" name="TextBox 6">
            <a:extLst>
              <a:ext uri="{FF2B5EF4-FFF2-40B4-BE49-F238E27FC236}">
                <a16:creationId xmlns:a16="http://schemas.microsoft.com/office/drawing/2014/main" id="{D636A375-669C-FECD-7124-D81553112995}"/>
              </a:ext>
            </a:extLst>
          </p:cNvPr>
          <p:cNvSpPr txBox="1"/>
          <p:nvPr/>
        </p:nvSpPr>
        <p:spPr>
          <a:xfrm>
            <a:off x="2901238" y="886654"/>
            <a:ext cx="3374100" cy="369332"/>
          </a:xfrm>
          <a:prstGeom prst="rect">
            <a:avLst/>
          </a:prstGeom>
          <a:noFill/>
        </p:spPr>
        <p:txBody>
          <a:bodyPr wrap="square" rtlCol="0">
            <a:spAutoFit/>
          </a:bodyPr>
          <a:lstStyle/>
          <a:p>
            <a:r>
              <a:rPr lang="en-GB" b="1">
                <a:solidFill>
                  <a:prstClr val="black">
                    <a:lumMod val="65000"/>
                    <a:lumOff val="35000"/>
                  </a:prstClr>
                </a:solidFill>
              </a:rPr>
              <a:t>Dormant funds by Service Group</a:t>
            </a:r>
            <a:endParaRPr lang="en-GB" b="1">
              <a:solidFill>
                <a:srgbClr val="FF0000"/>
              </a:solidFill>
            </a:endParaRPr>
          </a:p>
        </p:txBody>
      </p:sp>
      <p:sp>
        <p:nvSpPr>
          <p:cNvPr id="6" name="TextBox 5">
            <a:extLst>
              <a:ext uri="{FF2B5EF4-FFF2-40B4-BE49-F238E27FC236}">
                <a16:creationId xmlns:a16="http://schemas.microsoft.com/office/drawing/2014/main" id="{4AFBE2E0-08CD-6C32-37A1-13FDA9B67C5C}"/>
              </a:ext>
            </a:extLst>
          </p:cNvPr>
          <p:cNvSpPr txBox="1"/>
          <p:nvPr/>
        </p:nvSpPr>
        <p:spPr>
          <a:xfrm>
            <a:off x="1885817" y="5769429"/>
            <a:ext cx="6419983" cy="369332"/>
          </a:xfrm>
          <a:prstGeom prst="rect">
            <a:avLst/>
          </a:prstGeom>
          <a:noFill/>
        </p:spPr>
        <p:txBody>
          <a:bodyPr wrap="square" rtlCol="0">
            <a:spAutoFit/>
          </a:bodyPr>
          <a:lstStyle/>
          <a:p>
            <a:r>
              <a:rPr lang="en-GB"/>
              <a:t>Each quarter’s figures are based on a rolling 12 months</a:t>
            </a:r>
          </a:p>
        </p:txBody>
      </p:sp>
      <p:graphicFrame>
        <p:nvGraphicFramePr>
          <p:cNvPr id="13" name="Table 12">
            <a:extLst>
              <a:ext uri="{FF2B5EF4-FFF2-40B4-BE49-F238E27FC236}">
                <a16:creationId xmlns:a16="http://schemas.microsoft.com/office/drawing/2014/main" id="{D826E39F-1113-96DD-49D6-2D9166CC864C}"/>
              </a:ext>
            </a:extLst>
          </p:cNvPr>
          <p:cNvGraphicFramePr>
            <a:graphicFrameLocks noGrp="1"/>
          </p:cNvGraphicFramePr>
          <p:nvPr>
            <p:extLst>
              <p:ext uri="{D42A27DB-BD31-4B8C-83A1-F6EECF244321}">
                <p14:modId xmlns:p14="http://schemas.microsoft.com/office/powerpoint/2010/main" val="1881268043"/>
              </p:ext>
            </p:extLst>
          </p:nvPr>
        </p:nvGraphicFramePr>
        <p:xfrm>
          <a:off x="1661970" y="1554151"/>
          <a:ext cx="6587892" cy="3718593"/>
        </p:xfrm>
        <a:graphic>
          <a:graphicData uri="http://schemas.openxmlformats.org/drawingml/2006/table">
            <a:tbl>
              <a:tblPr bandRow="1">
                <a:tableStyleId>{5C22544A-7EE6-4342-B048-85BDC9FD1C3A}</a:tableStyleId>
              </a:tblPr>
              <a:tblGrid>
                <a:gridCol w="1510396">
                  <a:extLst>
                    <a:ext uri="{9D8B030D-6E8A-4147-A177-3AD203B41FA5}">
                      <a16:colId xmlns:a16="http://schemas.microsoft.com/office/drawing/2014/main" val="1512409159"/>
                    </a:ext>
                  </a:extLst>
                </a:gridCol>
                <a:gridCol w="1413988">
                  <a:extLst>
                    <a:ext uri="{9D8B030D-6E8A-4147-A177-3AD203B41FA5}">
                      <a16:colId xmlns:a16="http://schemas.microsoft.com/office/drawing/2014/main" val="4182660400"/>
                    </a:ext>
                  </a:extLst>
                </a:gridCol>
                <a:gridCol w="915877">
                  <a:extLst>
                    <a:ext uri="{9D8B030D-6E8A-4147-A177-3AD203B41FA5}">
                      <a16:colId xmlns:a16="http://schemas.microsoft.com/office/drawing/2014/main" val="1920242899"/>
                    </a:ext>
                  </a:extLst>
                </a:gridCol>
                <a:gridCol w="915877">
                  <a:extLst>
                    <a:ext uri="{9D8B030D-6E8A-4147-A177-3AD203B41FA5}">
                      <a16:colId xmlns:a16="http://schemas.microsoft.com/office/drawing/2014/main" val="2733886299"/>
                    </a:ext>
                  </a:extLst>
                </a:gridCol>
                <a:gridCol w="915877">
                  <a:extLst>
                    <a:ext uri="{9D8B030D-6E8A-4147-A177-3AD203B41FA5}">
                      <a16:colId xmlns:a16="http://schemas.microsoft.com/office/drawing/2014/main" val="2259975043"/>
                    </a:ext>
                  </a:extLst>
                </a:gridCol>
                <a:gridCol w="915877">
                  <a:extLst>
                    <a:ext uri="{9D8B030D-6E8A-4147-A177-3AD203B41FA5}">
                      <a16:colId xmlns:a16="http://schemas.microsoft.com/office/drawing/2014/main" val="607634197"/>
                    </a:ext>
                  </a:extLst>
                </a:gridCol>
              </a:tblGrid>
              <a:tr h="413177">
                <a:tc gridSpan="6">
                  <a:txBody>
                    <a:bodyPr/>
                    <a:lstStyle/>
                    <a:p>
                      <a:pPr lvl="0" algn="ctr">
                        <a:buNone/>
                      </a:pPr>
                      <a:r>
                        <a:rPr lang="en-GB" b="1" dirty="0">
                          <a:effectLst/>
                        </a:rPr>
                        <a:t>Financial Year 2025/26</a:t>
                      </a:r>
                      <a:endParaRPr lang="en-US"/>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GB" b="1" dirty="0">
                        <a:effectLst/>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02127983"/>
                  </a:ext>
                </a:extLst>
              </a:tr>
              <a:tr h="413177">
                <a:tc>
                  <a:txBody>
                    <a:bodyPr/>
                    <a:lstStyle/>
                    <a:p>
                      <a:pPr>
                        <a:buNone/>
                      </a:pPr>
                      <a:r>
                        <a:rPr lang="en-GB" sz="1600" b="1" u="none" strike="noStrike" dirty="0">
                          <a:solidFill>
                            <a:srgbClr val="FFFFFF"/>
                          </a:solidFill>
                          <a:effectLst/>
                          <a:latin typeface="Aptos Narrow"/>
                        </a:rPr>
                        <a:t>Directorate</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a:buNone/>
                      </a:pPr>
                      <a:r>
                        <a:rPr lang="en-GB" sz="1600" b="1" u="none" strike="noStrike" dirty="0">
                          <a:solidFill>
                            <a:srgbClr val="FFFFFF"/>
                          </a:solidFill>
                          <a:effectLst/>
                          <a:latin typeface="Aptos Narrow"/>
                        </a:rPr>
                        <a:t>YE 24/25</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a:buNone/>
                      </a:pPr>
                      <a:r>
                        <a:rPr lang="en-GB" sz="1600" b="1" u="none" strike="noStrike" dirty="0">
                          <a:solidFill>
                            <a:srgbClr val="FFFFFF"/>
                          </a:solidFill>
                          <a:effectLst/>
                          <a:latin typeface="Aptos Narrow"/>
                        </a:rPr>
                        <a:t>Q1</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a:buNone/>
                      </a:pPr>
                      <a:r>
                        <a:rPr lang="en-GB" sz="1600" b="1" u="none" strike="noStrike" dirty="0">
                          <a:solidFill>
                            <a:srgbClr val="FFFFFF"/>
                          </a:solidFill>
                          <a:effectLst/>
                          <a:latin typeface="Aptos Narrow"/>
                        </a:rPr>
                        <a:t>Q2</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a:buNone/>
                      </a:pPr>
                      <a:r>
                        <a:rPr lang="en-GB" sz="1600" b="1" u="none" strike="noStrike" dirty="0">
                          <a:solidFill>
                            <a:srgbClr val="FFFFFF"/>
                          </a:solidFill>
                          <a:effectLst/>
                          <a:latin typeface="Aptos Narrow"/>
                        </a:rPr>
                        <a:t>Q3</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a:buNone/>
                      </a:pPr>
                      <a:r>
                        <a:rPr lang="en-GB" sz="1600" b="1" u="none" strike="noStrike" dirty="0">
                          <a:solidFill>
                            <a:srgbClr val="FFFFFF"/>
                          </a:solidFill>
                          <a:effectLst/>
                          <a:latin typeface="Aptos Narrow"/>
                        </a:rPr>
                        <a:t>Q4</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915638190"/>
                  </a:ext>
                </a:extLst>
              </a:tr>
              <a:tr h="413177">
                <a:tc>
                  <a:txBody>
                    <a:bodyPr/>
                    <a:lstStyle/>
                    <a:p>
                      <a:pPr>
                        <a:buNone/>
                      </a:pPr>
                      <a:endParaRPr lang="en-GB" sz="1600" b="0" u="none" strike="noStrike">
                        <a:solidFill>
                          <a:srgbClr val="000000"/>
                        </a:solidFill>
                        <a:effectLst/>
                        <a:latin typeface="Aptos Narrow" panose="020B0004020202020204" pitchFamily="34" charset="0"/>
                      </a:endParaRPr>
                    </a:p>
                  </a:txBody>
                  <a:tcPr marL="0" marR="0" marT="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a:solidFill>
                          <a:srgbClr val="000000"/>
                        </a:solidFill>
                        <a:effectLst/>
                        <a:latin typeface="Aptos Narrow" panose="020B0004020202020204" pitchFamily="34" charset="0"/>
                      </a:endParaRPr>
                    </a:p>
                  </a:txBody>
                  <a:tcPr marL="0" marR="0" marT="0" marB="0" anchor="ctr">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a:solidFill>
                          <a:srgbClr val="000000"/>
                        </a:solidFill>
                        <a:effectLst/>
                        <a:latin typeface="Aptos Narrow" panose="020B0004020202020204" pitchFamily="34" charset="0"/>
                      </a:endParaRPr>
                    </a:p>
                  </a:txBody>
                  <a:tcPr marL="0" marR="0" marT="0" marB="0" anchor="ctr">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a:solidFill>
                          <a:srgbClr val="000000"/>
                        </a:solidFill>
                        <a:effectLst/>
                        <a:latin typeface="Aptos Narrow" panose="020B0004020202020204" pitchFamily="34" charset="0"/>
                      </a:endParaRPr>
                    </a:p>
                  </a:txBody>
                  <a:tcPr marL="0" marR="0" marT="0" marB="0" anchor="ctr">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a:solidFill>
                          <a:srgbClr val="000000"/>
                        </a:solidFill>
                        <a:effectLst/>
                        <a:latin typeface="Aptos Narrow" panose="020B0004020202020204" pitchFamily="34" charset="0"/>
                      </a:endParaRPr>
                    </a:p>
                  </a:txBody>
                  <a:tcPr marL="0" marR="0" marT="0" marB="0" anchor="ctr">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a:solidFill>
                          <a:srgbClr val="000000"/>
                        </a:solidFill>
                        <a:effectLst/>
                        <a:latin typeface="Aptos Narrow" panose="020B0004020202020204" pitchFamily="34" charset="0"/>
                      </a:endParaRPr>
                    </a:p>
                  </a:txBody>
                  <a:tcPr marL="0" marR="0" marT="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3104959625"/>
                  </a:ext>
                </a:extLst>
              </a:tr>
              <a:tr h="413177">
                <a:tc>
                  <a:txBody>
                    <a:bodyPr/>
                    <a:lstStyle/>
                    <a:p>
                      <a:pPr>
                        <a:buNone/>
                      </a:pPr>
                      <a:r>
                        <a:rPr lang="en-GB" sz="1600" b="0" u="none" strike="noStrike" dirty="0">
                          <a:solidFill>
                            <a:srgbClr val="000000"/>
                          </a:solidFill>
                          <a:effectLst/>
                          <a:latin typeface="Aptos Narrow"/>
                        </a:rPr>
                        <a:t>Health Board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76516518"/>
                  </a:ext>
                </a:extLst>
              </a:tr>
              <a:tr h="413177">
                <a:tc>
                  <a:txBody>
                    <a:bodyPr/>
                    <a:lstStyle/>
                    <a:p>
                      <a:pPr>
                        <a:buNone/>
                      </a:pPr>
                      <a:r>
                        <a:rPr lang="en-GB" sz="1600" b="0" u="none" strike="noStrike" dirty="0">
                          <a:solidFill>
                            <a:srgbClr val="000000"/>
                          </a:solidFill>
                          <a:effectLst/>
                          <a:latin typeface="Aptos Narrow"/>
                        </a:rPr>
                        <a:t>NPTS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36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2162466627"/>
                  </a:ext>
                </a:extLst>
              </a:tr>
              <a:tr h="413177">
                <a:tc>
                  <a:txBody>
                    <a:bodyPr/>
                    <a:lstStyle/>
                    <a:p>
                      <a:pPr>
                        <a:buNone/>
                      </a:pPr>
                      <a:r>
                        <a:rPr lang="en-GB" sz="1600" b="0" u="none" strike="noStrike" dirty="0">
                          <a:solidFill>
                            <a:srgbClr val="000000"/>
                          </a:solidFill>
                          <a:effectLst/>
                          <a:latin typeface="Aptos Narrow"/>
                        </a:rPr>
                        <a:t>Morriston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975624"/>
                  </a:ext>
                </a:extLst>
              </a:tr>
              <a:tr h="413177">
                <a:tc>
                  <a:txBody>
                    <a:bodyPr/>
                    <a:lstStyle/>
                    <a:p>
                      <a:pPr>
                        <a:buNone/>
                      </a:pPr>
                      <a:r>
                        <a:rPr lang="en-GB" sz="1600" b="0" u="none" strike="noStrike" dirty="0">
                          <a:solidFill>
                            <a:srgbClr val="000000"/>
                          </a:solidFill>
                          <a:effectLst/>
                          <a:latin typeface="Aptos Narrow"/>
                        </a:rPr>
                        <a:t>MH &amp; LDS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1351324592"/>
                  </a:ext>
                </a:extLst>
              </a:tr>
              <a:tr h="413177">
                <a:tc>
                  <a:txBody>
                    <a:bodyPr/>
                    <a:lstStyle/>
                    <a:p>
                      <a:pPr>
                        <a:buNone/>
                      </a:pPr>
                      <a:r>
                        <a:rPr lang="en-GB" sz="1600" b="0" u="none" strike="noStrike" dirty="0">
                          <a:solidFill>
                            <a:srgbClr val="000000"/>
                          </a:solidFill>
                          <a:effectLst/>
                          <a:latin typeface="Aptos Narrow"/>
                        </a:rPr>
                        <a:t>PCC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a:buNone/>
                      </a:pPr>
                      <a:r>
                        <a:rPr lang="en-GB" sz="1600" b="0" u="none" strike="noStrike" dirty="0">
                          <a:solidFill>
                            <a:srgbClr val="000000"/>
                          </a:solidFill>
                          <a:effectLst/>
                          <a:latin typeface="Aptos Narrow"/>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10538595"/>
                  </a:ext>
                </a:extLst>
              </a:tr>
              <a:tr h="413177">
                <a:tc>
                  <a:txBody>
                    <a:bodyPr/>
                    <a:lstStyle/>
                    <a:p>
                      <a:pPr>
                        <a:buNone/>
                      </a:pPr>
                      <a:r>
                        <a:rPr lang="en-GB" sz="1600" b="0" u="none" strike="noStrike" dirty="0">
                          <a:solidFill>
                            <a:srgbClr val="000000"/>
                          </a:solidFill>
                          <a:effectLst/>
                          <a:latin typeface="Aptos Narrow"/>
                        </a:rPr>
                        <a:t>Total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119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126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a:buNone/>
                      </a:pPr>
                      <a:r>
                        <a:rPr lang="en-GB" sz="1600" b="0" u="none" strike="noStrike" dirty="0">
                          <a:solidFill>
                            <a:srgbClr val="000000"/>
                          </a:solidFill>
                          <a:effectLst/>
                          <a:latin typeface="Aptos Narrow"/>
                        </a:rPr>
                        <a:t>120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buNone/>
                      </a:pPr>
                      <a:endParaRPr lang="en-GB" sz="1600" b="0" u="none" strike="noStrike" dirty="0">
                        <a:solidFill>
                          <a:srgbClr val="000000"/>
                        </a:solidFill>
                        <a:effectLst/>
                        <a:latin typeface="Aptos Narrow"/>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3454378565"/>
                  </a:ext>
                </a:extLst>
              </a:tr>
            </a:tbl>
          </a:graphicData>
        </a:graphic>
      </p:graphicFrame>
    </p:spTree>
    <p:extLst>
      <p:ext uri="{BB962C8B-B14F-4D97-AF65-F5344CB8AC3E}">
        <p14:creationId xmlns:p14="http://schemas.microsoft.com/office/powerpoint/2010/main" val="3896544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A7906-B911-41C7-2575-0D416D6DA83B}"/>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0E562AC9-7AD1-A72B-5199-26AFF3A6CBCA}"/>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C5150A42-6975-5000-8687-FC1EC90D50C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27240453-01C8-3C29-0D70-C376E95F5CC6}"/>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NEW/CLOSED FUNDS</a:t>
              </a:r>
            </a:p>
          </p:txBody>
        </p:sp>
        <p:sp>
          <p:nvSpPr>
            <p:cNvPr id="12" name="TextBox 22">
              <a:extLst>
                <a:ext uri="{FF2B5EF4-FFF2-40B4-BE49-F238E27FC236}">
                  <a16:creationId xmlns:a16="http://schemas.microsoft.com/office/drawing/2014/main" id="{18D8D12F-CA12-513F-8251-1EA4669C6A13}"/>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6</a:t>
              </a:r>
            </a:p>
          </p:txBody>
        </p:sp>
      </p:grpSp>
      <p:pic>
        <p:nvPicPr>
          <p:cNvPr id="5" name="Picture 4">
            <a:extLst>
              <a:ext uri="{FF2B5EF4-FFF2-40B4-BE49-F238E27FC236}">
                <a16:creationId xmlns:a16="http://schemas.microsoft.com/office/drawing/2014/main" id="{669DD9AE-6F08-2457-ACAF-B235DA08C980}"/>
              </a:ext>
            </a:extLst>
          </p:cNvPr>
          <p:cNvPicPr>
            <a:picLocks noChangeAspect="1"/>
          </p:cNvPicPr>
          <p:nvPr/>
        </p:nvPicPr>
        <p:blipFill>
          <a:blip r:embed="rId3"/>
          <a:stretch>
            <a:fillRect/>
          </a:stretch>
        </p:blipFill>
        <p:spPr>
          <a:xfrm>
            <a:off x="152178" y="6154223"/>
            <a:ext cx="1733639" cy="571529"/>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828537301"/>
              </p:ext>
            </p:extLst>
          </p:nvPr>
        </p:nvGraphicFramePr>
        <p:xfrm>
          <a:off x="322950" y="1216681"/>
          <a:ext cx="9260100" cy="4338684"/>
        </p:xfrm>
        <a:graphic>
          <a:graphicData uri="http://schemas.openxmlformats.org/drawingml/2006/table">
            <a:tbl>
              <a:tblPr/>
              <a:tblGrid>
                <a:gridCol w="2863246">
                  <a:extLst>
                    <a:ext uri="{9D8B030D-6E8A-4147-A177-3AD203B41FA5}">
                      <a16:colId xmlns:a16="http://schemas.microsoft.com/office/drawing/2014/main" val="902687910"/>
                    </a:ext>
                  </a:extLst>
                </a:gridCol>
                <a:gridCol w="883563">
                  <a:extLst>
                    <a:ext uri="{9D8B030D-6E8A-4147-A177-3AD203B41FA5}">
                      <a16:colId xmlns:a16="http://schemas.microsoft.com/office/drawing/2014/main" val="1657593388"/>
                    </a:ext>
                  </a:extLst>
                </a:gridCol>
                <a:gridCol w="4594303">
                  <a:extLst>
                    <a:ext uri="{9D8B030D-6E8A-4147-A177-3AD203B41FA5}">
                      <a16:colId xmlns:a16="http://schemas.microsoft.com/office/drawing/2014/main" val="3345562026"/>
                    </a:ext>
                  </a:extLst>
                </a:gridCol>
                <a:gridCol w="918988">
                  <a:extLst>
                    <a:ext uri="{9D8B030D-6E8A-4147-A177-3AD203B41FA5}">
                      <a16:colId xmlns:a16="http://schemas.microsoft.com/office/drawing/2014/main" val="3060566739"/>
                    </a:ext>
                  </a:extLst>
                </a:gridCol>
              </a:tblGrid>
              <a:tr h="465466">
                <a:tc>
                  <a:txBody>
                    <a:bodyPr/>
                    <a:lstStyle/>
                    <a:p>
                      <a:pPr algn="l" fontAlgn="b"/>
                      <a:r>
                        <a:rPr lang="en-GB" sz="1700" b="1" i="0" u="none" strike="noStrike">
                          <a:solidFill>
                            <a:srgbClr val="FFFFFF"/>
                          </a:solidFill>
                          <a:effectLst/>
                          <a:latin typeface="Calibri" panose="020F0502020204030204" pitchFamily="34" charset="0"/>
                        </a:rPr>
                        <a:t>New Funds Opened</a:t>
                      </a:r>
                    </a:p>
                  </a:txBody>
                  <a:tcPr marL="5242" marR="5242" marT="524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r>
                        <a:rPr lang="en-GB" sz="1700" b="1" i="0" u="none" strike="noStrike">
                          <a:solidFill>
                            <a:srgbClr val="FFFFFF"/>
                          </a:solidFill>
                          <a:effectLst/>
                          <a:latin typeface="Calibri" panose="020F0502020204030204" pitchFamily="34" charset="0"/>
                        </a:rPr>
                        <a:t>Fund Number</a:t>
                      </a:r>
                    </a:p>
                  </a:txBody>
                  <a:tcPr marL="5242" marR="5242" marT="5242"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ctr" fontAlgn="ctr"/>
                      <a:r>
                        <a:rPr lang="en-GB" sz="1700" b="1" i="0" u="none" strike="noStrike">
                          <a:solidFill>
                            <a:srgbClr val="FFFFFF"/>
                          </a:solidFill>
                          <a:effectLst/>
                          <a:latin typeface="Calibri" panose="020F0502020204030204" pitchFamily="34" charset="0"/>
                        </a:rPr>
                        <a:t>Reason</a:t>
                      </a:r>
                    </a:p>
                  </a:txBody>
                  <a:tcPr marL="5242" marR="5242" marT="5242"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r>
                        <a:rPr lang="en-GB" sz="1700" b="1" i="0" u="none" strike="noStrike">
                          <a:solidFill>
                            <a:srgbClr val="FFFFFF"/>
                          </a:solidFill>
                          <a:effectLst/>
                          <a:latin typeface="Calibri" panose="020F0502020204030204" pitchFamily="34" charset="0"/>
                        </a:rPr>
                        <a:t>Date</a:t>
                      </a:r>
                    </a:p>
                  </a:txBody>
                  <a:tcPr marL="5242" marR="5242" marT="52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2975843489"/>
                  </a:ext>
                </a:extLst>
              </a:tr>
              <a:tr h="465466">
                <a:tc>
                  <a:txBody>
                    <a:bodyPr/>
                    <a:lstStyle/>
                    <a:p>
                      <a:pPr algn="l" fontAlgn="b"/>
                      <a:r>
                        <a:rPr lang="en-GB" sz="1700" b="1" i="0" u="none" strike="noStrike">
                          <a:solidFill>
                            <a:srgbClr val="FFFFFF"/>
                          </a:solidFill>
                          <a:effectLst/>
                          <a:latin typeface="Calibri" panose="020F0502020204030204" pitchFamily="34" charset="0"/>
                        </a:rPr>
                        <a:t>Fund Name</a:t>
                      </a:r>
                    </a:p>
                  </a:txBody>
                  <a:tcPr marL="5242" marR="5242" marT="5242" marB="0" anchor="b">
                    <a:lnL w="12700" cap="flat" cmpd="sng" algn="ctr">
                      <a:solidFill>
                        <a:srgbClr val="000000"/>
                      </a:solidFill>
                      <a:prstDash val="solid"/>
                      <a:round/>
                      <a:headEnd type="none" w="med" len="med"/>
                      <a:tailEnd type="none" w="med" len="med"/>
                    </a:lnL>
                    <a:lnR>
                      <a:noFill/>
                    </a:lnR>
                    <a:lnT>
                      <a:noFill/>
                    </a:lnT>
                    <a:lnB>
                      <a:noFill/>
                    </a:lnB>
                    <a:solidFill>
                      <a:srgbClr val="5B9BD5"/>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552377197"/>
                  </a:ext>
                </a:extLst>
              </a:tr>
              <a:tr h="411164">
                <a:tc>
                  <a:txBody>
                    <a:bodyPr/>
                    <a:lstStyle/>
                    <a:p>
                      <a:pPr algn="l" fontAlgn="b"/>
                      <a:r>
                        <a:rPr lang="en-GB" sz="1700" b="0" i="0" u="none" strike="noStrike">
                          <a:solidFill>
                            <a:srgbClr val="000000"/>
                          </a:solidFill>
                          <a:effectLst/>
                          <a:latin typeface="Calibri" panose="020F0502020204030204" pitchFamily="34" charset="0"/>
                        </a:rPr>
                        <a:t> None opened</a:t>
                      </a:r>
                    </a:p>
                  </a:txBody>
                  <a:tcPr marL="5242" marR="5242" marT="524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700" b="0" i="0" u="none" strike="noStrike">
                        <a:solidFill>
                          <a:srgbClr val="000000"/>
                        </a:solidFill>
                        <a:effectLst/>
                        <a:latin typeface="Calibri" panose="020F0502020204030204" pitchFamily="34" charset="0"/>
                      </a:endParaRPr>
                    </a:p>
                  </a:txBody>
                  <a:tcPr marL="5242" marR="5242" marT="5242" marB="0" anchor="b">
                    <a:lnL>
                      <a:noFill/>
                    </a:lnL>
                    <a:lnR>
                      <a:noFill/>
                    </a:lnR>
                    <a:lnT>
                      <a:noFill/>
                    </a:lnT>
                    <a:lnB>
                      <a:noFill/>
                    </a:lnB>
                  </a:tcPr>
                </a:tc>
                <a:tc>
                  <a:txBody>
                    <a:bodyPr/>
                    <a:lstStyle/>
                    <a:p>
                      <a:pPr algn="l" fontAlgn="b"/>
                      <a:endParaRPr lang="en-GB" sz="1700" b="0" i="0" u="none" strike="noStrike">
                        <a:solidFill>
                          <a:srgbClr val="000000"/>
                        </a:solidFill>
                        <a:effectLst/>
                        <a:latin typeface="Calibri" panose="020F0502020204030204" pitchFamily="34" charset="0"/>
                      </a:endParaRPr>
                    </a:p>
                  </a:txBody>
                  <a:tcPr marL="5242" marR="5242" marT="5242" marB="0" anchor="b">
                    <a:lnL>
                      <a:noFill/>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58628357"/>
                  </a:ext>
                </a:extLst>
              </a:tr>
              <a:tr h="305658">
                <a:tc>
                  <a:txBody>
                    <a:bodyPr/>
                    <a:lstStyle/>
                    <a:p>
                      <a:pPr algn="l" fontAlgn="b"/>
                      <a:r>
                        <a:rPr lang="en-GB" sz="17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7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7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7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2491633"/>
                  </a:ext>
                </a:extLst>
              </a:tr>
              <a:tr h="475552">
                <a:tc>
                  <a:txBody>
                    <a:bodyPr/>
                    <a:lstStyle/>
                    <a:p>
                      <a:pPr algn="l" fontAlgn="b"/>
                      <a:r>
                        <a:rPr lang="en-GB" sz="1700" b="1" i="0" u="none" strike="noStrike">
                          <a:solidFill>
                            <a:srgbClr val="FFFFFF"/>
                          </a:solidFill>
                          <a:effectLst/>
                          <a:latin typeface="Calibri" panose="020F0502020204030204" pitchFamily="34" charset="0"/>
                        </a:rPr>
                        <a:t>Closed Funds</a:t>
                      </a:r>
                    </a:p>
                  </a:txBody>
                  <a:tcPr marL="5242" marR="5242" marT="52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700" b="1" i="0" u="none" strike="noStrike">
                          <a:solidFill>
                            <a:srgbClr val="FFFFFF"/>
                          </a:solidFill>
                          <a:effectLst/>
                          <a:latin typeface="Calibri" panose="020F0502020204030204" pitchFamily="34" charset="0"/>
                        </a:rPr>
                        <a:t>Fund Number</a:t>
                      </a:r>
                    </a:p>
                  </a:txBody>
                  <a:tcPr marL="5242" marR="5242" marT="5242"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ctr" fontAlgn="b"/>
                      <a:r>
                        <a:rPr lang="en-GB" sz="1700" b="1" i="0" u="none" strike="noStrike">
                          <a:solidFill>
                            <a:srgbClr val="FFFFFF"/>
                          </a:solidFill>
                          <a:effectLst/>
                          <a:latin typeface="Calibri" panose="020F0502020204030204" pitchFamily="34" charset="0"/>
                        </a:rPr>
                        <a:t>Reason</a:t>
                      </a:r>
                    </a:p>
                  </a:txBody>
                  <a:tcPr marL="5242" marR="5242" marT="5242"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700" b="1" i="0" u="none" strike="noStrike">
                          <a:solidFill>
                            <a:srgbClr val="FFFFFF"/>
                          </a:solidFill>
                          <a:effectLst/>
                          <a:latin typeface="Calibri" panose="020F0502020204030204" pitchFamily="34" charset="0"/>
                        </a:rPr>
                        <a:t>Date</a:t>
                      </a:r>
                    </a:p>
                  </a:txBody>
                  <a:tcPr marL="5242" marR="5242" marT="52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3492583981"/>
                  </a:ext>
                </a:extLst>
              </a:tr>
              <a:tr h="651655">
                <a:tc>
                  <a:txBody>
                    <a:bodyPr/>
                    <a:lstStyle/>
                    <a:p>
                      <a:pPr algn="l" fontAlgn="b"/>
                      <a:r>
                        <a:rPr lang="en-GB" sz="1700" b="0" i="0" u="none" strike="noStrike">
                          <a:solidFill>
                            <a:srgbClr val="000000"/>
                          </a:solidFill>
                          <a:effectLst/>
                          <a:latin typeface="Calibri" panose="020F0502020204030204" pitchFamily="34" charset="0"/>
                        </a:rPr>
                        <a:t>Singleton Ward 1 </a:t>
                      </a:r>
                      <a:r>
                        <a:rPr lang="en-GB" sz="1700" b="0" i="0" u="none" strike="noStrike" err="1">
                          <a:solidFill>
                            <a:srgbClr val="000000"/>
                          </a:solidFill>
                          <a:effectLst/>
                          <a:latin typeface="Calibri" panose="020F0502020204030204" pitchFamily="34" charset="0"/>
                        </a:rPr>
                        <a:t>Obs</a:t>
                      </a:r>
                      <a:r>
                        <a:rPr lang="en-GB" sz="1700" b="0" i="0" u="none" strike="noStrike">
                          <a:solidFill>
                            <a:srgbClr val="000000"/>
                          </a:solidFill>
                          <a:effectLst/>
                          <a:latin typeface="Calibri" panose="020F0502020204030204" pitchFamily="34" charset="0"/>
                        </a:rPr>
                        <a:t> &amp; </a:t>
                      </a:r>
                      <a:r>
                        <a:rPr lang="en-GB" sz="1700" b="0" i="0" u="none" strike="noStrike" err="1">
                          <a:solidFill>
                            <a:srgbClr val="000000"/>
                          </a:solidFill>
                          <a:effectLst/>
                          <a:latin typeface="Calibri" panose="020F0502020204030204" pitchFamily="34" charset="0"/>
                        </a:rPr>
                        <a:t>Opthal</a:t>
                      </a:r>
                      <a:r>
                        <a:rPr lang="en-GB" sz="17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YH58</a:t>
                      </a:r>
                    </a:p>
                  </a:txBody>
                  <a:tcPr marL="5242" marR="5242" marT="5242" marB="0" anchor="b">
                    <a:lnL>
                      <a:noFill/>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Fund requested but never used – due to changes in services/wards this is no longer require  </a:t>
                      </a:r>
                    </a:p>
                  </a:txBody>
                  <a:tcPr marL="5242" marR="5242" marT="5242" marB="0" anchor="b">
                    <a:lnL>
                      <a:noFill/>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01.08.25</a:t>
                      </a:r>
                    </a:p>
                  </a:txBody>
                  <a:tcPr marL="5242" marR="5242" marT="524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59396238"/>
                  </a:ext>
                </a:extLst>
              </a:tr>
              <a:tr h="1303309">
                <a:tc>
                  <a:txBody>
                    <a:bodyPr/>
                    <a:lstStyle/>
                    <a:p>
                      <a:pPr algn="l" fontAlgn="b"/>
                      <a:r>
                        <a:rPr lang="en-GB" sz="1700" b="0" i="0" u="none" strike="noStrike">
                          <a:solidFill>
                            <a:srgbClr val="000000"/>
                          </a:solidFill>
                          <a:effectLst/>
                          <a:latin typeface="Calibri" panose="020F0502020204030204" pitchFamily="34" charset="0"/>
                        </a:rPr>
                        <a:t>West CCU Patients &amp; Staff </a:t>
                      </a:r>
                    </a:p>
                  </a:txBody>
                  <a:tcPr marL="5242" marR="5242" marT="524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YC01</a:t>
                      </a:r>
                    </a:p>
                  </a:txBody>
                  <a:tcPr marL="5242" marR="5242" marT="5242" marB="0" anchor="b">
                    <a:lnL>
                      <a:noFill/>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As part of fund rationalisation within Cardiac Services the balance of YC01 was transferred to YC06 in order amalgamate the funds; YC01 is therefore no longer required</a:t>
                      </a:r>
                    </a:p>
                  </a:txBody>
                  <a:tcPr marL="5242" marR="5242" marT="5242" marB="0" anchor="b">
                    <a:lnL>
                      <a:noFill/>
                    </a:lnL>
                    <a:lnR>
                      <a:noFill/>
                    </a:lnR>
                    <a:lnT>
                      <a:noFill/>
                    </a:lnT>
                    <a:lnB>
                      <a:noFill/>
                    </a:lnB>
                  </a:tcPr>
                </a:tc>
                <a:tc>
                  <a:txBody>
                    <a:bodyPr/>
                    <a:lstStyle/>
                    <a:p>
                      <a:pPr algn="l" fontAlgn="b"/>
                      <a:r>
                        <a:rPr lang="en-GB" sz="1700" b="0" i="0" u="none" strike="noStrike">
                          <a:solidFill>
                            <a:srgbClr val="000000"/>
                          </a:solidFill>
                          <a:effectLst/>
                          <a:latin typeface="Calibri" panose="020F0502020204030204" pitchFamily="34" charset="0"/>
                        </a:rPr>
                        <a:t>05.08.25</a:t>
                      </a:r>
                    </a:p>
                  </a:txBody>
                  <a:tcPr marL="5242" marR="5242" marT="524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38568780"/>
                  </a:ext>
                </a:extLst>
              </a:tr>
              <a:tr h="212564">
                <a:tc>
                  <a:txBody>
                    <a:bodyPr/>
                    <a:lstStyle/>
                    <a:p>
                      <a:pPr algn="l" fontAlgn="b"/>
                      <a:r>
                        <a:rPr lang="en-GB" sz="9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8945409"/>
                  </a:ext>
                </a:extLst>
              </a:tr>
            </a:tbl>
          </a:graphicData>
        </a:graphic>
      </p:graphicFrame>
    </p:spTree>
    <p:extLst>
      <p:ext uri="{BB962C8B-B14F-4D97-AF65-F5344CB8AC3E}">
        <p14:creationId xmlns:p14="http://schemas.microsoft.com/office/powerpoint/2010/main" val="3179672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00784-C760-3E36-90CC-7C89F9A63FA1}"/>
            </a:ext>
          </a:extLst>
        </p:cNvPr>
        <p:cNvGrpSpPr/>
        <p:nvPr/>
      </p:nvGrpSpPr>
      <p:grpSpPr>
        <a:xfrm>
          <a:off x="0" y="0"/>
          <a:ext cx="0" cy="0"/>
          <a:chOff x="0" y="0"/>
          <a:chExt cx="0" cy="0"/>
        </a:xfrm>
      </p:grpSpPr>
      <p:sp>
        <p:nvSpPr>
          <p:cNvPr id="4" name="Subtitle 2">
            <a:extLst>
              <a:ext uri="{FF2B5EF4-FFF2-40B4-BE49-F238E27FC236}">
                <a16:creationId xmlns:a16="http://schemas.microsoft.com/office/drawing/2014/main" id="{78ED9D11-AB61-0F75-DC65-83446CA4A024}"/>
              </a:ext>
            </a:extLst>
          </p:cNvPr>
          <p:cNvSpPr txBox="1">
            <a:spLocks/>
          </p:cNvSpPr>
          <p:nvPr/>
        </p:nvSpPr>
        <p:spPr>
          <a:xfrm>
            <a:off x="101465" y="115401"/>
            <a:ext cx="9703072" cy="328789"/>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FUND BALANCES </a:t>
            </a:r>
          </a:p>
        </p:txBody>
      </p:sp>
      <p:sp>
        <p:nvSpPr>
          <p:cNvPr id="8" name="Rounded Rectangle 7">
            <a:extLst>
              <a:ext uri="{FF2B5EF4-FFF2-40B4-BE49-F238E27FC236}">
                <a16:creationId xmlns:a16="http://schemas.microsoft.com/office/drawing/2014/main" id="{5980D01D-8535-185D-5B2C-929EF3DA6D98}"/>
              </a:ext>
            </a:extLst>
          </p:cNvPr>
          <p:cNvSpPr/>
          <p:nvPr/>
        </p:nvSpPr>
        <p:spPr>
          <a:xfrm>
            <a:off x="104776" y="624865"/>
            <a:ext cx="9614784" cy="103551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bg2">
                    <a:lumMod val="50000"/>
                  </a:schemeClr>
                </a:solidFill>
              </a:rPr>
              <a:t>Overall fund balances have increased by £0.497m this financial year to date. The main movements are an increase in the investments, creditors and a new fixed term deposit. There was also a decrease in cash held and debtors. </a:t>
            </a:r>
          </a:p>
        </p:txBody>
      </p:sp>
      <p:sp>
        <p:nvSpPr>
          <p:cNvPr id="9" name="Rounded Rectangle 8">
            <a:extLst>
              <a:ext uri="{FF2B5EF4-FFF2-40B4-BE49-F238E27FC236}">
                <a16:creationId xmlns:a16="http://schemas.microsoft.com/office/drawing/2014/main" id="{D5425F09-6423-CE3D-77AA-0E642E21C6A1}"/>
              </a:ext>
            </a:extLst>
          </p:cNvPr>
          <p:cNvSpPr/>
          <p:nvPr/>
        </p:nvSpPr>
        <p:spPr>
          <a:xfrm>
            <a:off x="196110" y="1832776"/>
            <a:ext cx="9155547" cy="430578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300" b="1">
              <a:solidFill>
                <a:schemeClr val="tx1"/>
              </a:solidFill>
            </a:endParaRPr>
          </a:p>
        </p:txBody>
      </p:sp>
      <p:pic>
        <p:nvPicPr>
          <p:cNvPr id="3" name="Picture 2">
            <a:extLst>
              <a:ext uri="{FF2B5EF4-FFF2-40B4-BE49-F238E27FC236}">
                <a16:creationId xmlns:a16="http://schemas.microsoft.com/office/drawing/2014/main" id="{B07B5500-3B1A-FCB9-31C9-9FF13E26F102}"/>
              </a:ext>
            </a:extLst>
          </p:cNvPr>
          <p:cNvPicPr>
            <a:picLocks noChangeAspect="1"/>
          </p:cNvPicPr>
          <p:nvPr/>
        </p:nvPicPr>
        <p:blipFill>
          <a:blip r:embed="rId2"/>
          <a:stretch>
            <a:fillRect/>
          </a:stretch>
        </p:blipFill>
        <p:spPr>
          <a:xfrm>
            <a:off x="196109" y="6254484"/>
            <a:ext cx="1408582" cy="464367"/>
          </a:xfrm>
          <a:prstGeom prst="rect">
            <a:avLst/>
          </a:prstGeom>
        </p:spPr>
      </p:pic>
      <p:graphicFrame>
        <p:nvGraphicFramePr>
          <p:cNvPr id="13" name="Object 12">
            <a:extLst>
              <a:ext uri="{FF2B5EF4-FFF2-40B4-BE49-F238E27FC236}">
                <a16:creationId xmlns:a16="http://schemas.microsoft.com/office/drawing/2014/main" id="{8C974A24-A020-BC44-9951-D9924B83FB95}"/>
              </a:ext>
            </a:extLst>
          </p:cNvPr>
          <p:cNvGraphicFramePr>
            <a:graphicFrameLocks noChangeAspect="1"/>
          </p:cNvGraphicFramePr>
          <p:nvPr>
            <p:extLst>
              <p:ext uri="{D42A27DB-BD31-4B8C-83A1-F6EECF244321}">
                <p14:modId xmlns:p14="http://schemas.microsoft.com/office/powerpoint/2010/main" val="1599524241"/>
              </p:ext>
            </p:extLst>
          </p:nvPr>
        </p:nvGraphicFramePr>
        <p:xfrm>
          <a:off x="1092757" y="2238260"/>
          <a:ext cx="7346950" cy="3438525"/>
        </p:xfrm>
        <a:graphic>
          <a:graphicData uri="http://schemas.openxmlformats.org/presentationml/2006/ole">
            <mc:AlternateContent xmlns:mc="http://schemas.openxmlformats.org/markup-compatibility/2006">
              <mc:Choice xmlns:v="urn:schemas-microsoft-com:vml" Requires="v">
                <p:oleObj name="Worksheet" r:id="rId3" imgW="7739437" imgH="3621024" progId="Excel.Sheet.12">
                  <p:embed/>
                </p:oleObj>
              </mc:Choice>
              <mc:Fallback>
                <p:oleObj name="Worksheet" r:id="rId3" imgW="7739437" imgH="3621024" progId="Excel.Sheet.12">
                  <p:embed/>
                  <p:pic>
                    <p:nvPicPr>
                      <p:cNvPr id="13" name="Object 12">
                        <a:extLst>
                          <a:ext uri="{FF2B5EF4-FFF2-40B4-BE49-F238E27FC236}">
                            <a16:creationId xmlns:a16="http://schemas.microsoft.com/office/drawing/2014/main" id="{8C974A24-A020-BC44-9951-D9924B83FB95}"/>
                          </a:ext>
                        </a:extLst>
                      </p:cNvPr>
                      <p:cNvPicPr/>
                      <p:nvPr/>
                    </p:nvPicPr>
                    <p:blipFill>
                      <a:blip r:embed="rId4"/>
                      <a:stretch>
                        <a:fillRect/>
                      </a:stretch>
                    </p:blipFill>
                    <p:spPr>
                      <a:xfrm>
                        <a:off x="1092757" y="2238260"/>
                        <a:ext cx="7346950" cy="3438525"/>
                      </a:xfrm>
                      <a:prstGeom prst="rect">
                        <a:avLst/>
                      </a:prstGeom>
                    </p:spPr>
                  </p:pic>
                </p:oleObj>
              </mc:Fallback>
            </mc:AlternateContent>
          </a:graphicData>
        </a:graphic>
      </p:graphicFrame>
      <p:sp>
        <p:nvSpPr>
          <p:cNvPr id="2" name="TextBox 22">
            <a:extLst>
              <a:ext uri="{FF2B5EF4-FFF2-40B4-BE49-F238E27FC236}">
                <a16:creationId xmlns:a16="http://schemas.microsoft.com/office/drawing/2014/main" id="{45D821E8-82FE-A0A0-24FE-92D909533C59}"/>
              </a:ext>
            </a:extLst>
          </p:cNvPr>
          <p:cNvSpPr txBox="1">
            <a:spLocks noChangeArrowheads="1"/>
          </p:cNvSpPr>
          <p:nvPr/>
        </p:nvSpPr>
        <p:spPr bwMode="auto">
          <a:xfrm>
            <a:off x="8970000" y="165375"/>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7</a:t>
            </a:r>
          </a:p>
        </p:txBody>
      </p:sp>
    </p:spTree>
    <p:extLst>
      <p:ext uri="{BB962C8B-B14F-4D97-AF65-F5344CB8AC3E}">
        <p14:creationId xmlns:p14="http://schemas.microsoft.com/office/powerpoint/2010/main" val="351338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6D452-3357-7AE5-D0E1-2F15AC53C193}"/>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311434A2-6D7B-7D2F-B00B-31871A2546D7}"/>
              </a:ext>
            </a:extLst>
          </p:cNvPr>
          <p:cNvSpPr/>
          <p:nvPr/>
        </p:nvSpPr>
        <p:spPr>
          <a:xfrm>
            <a:off x="1052333" y="1048229"/>
            <a:ext cx="7837246" cy="372642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89"/>
          </a:p>
        </p:txBody>
      </p:sp>
      <p:grpSp>
        <p:nvGrpSpPr>
          <p:cNvPr id="10" name="Group 9">
            <a:extLst>
              <a:ext uri="{FF2B5EF4-FFF2-40B4-BE49-F238E27FC236}">
                <a16:creationId xmlns:a16="http://schemas.microsoft.com/office/drawing/2014/main" id="{1C432597-CD4D-BE6D-8E4B-9AAA8914333B}"/>
              </a:ext>
            </a:extLst>
          </p:cNvPr>
          <p:cNvGrpSpPr/>
          <p:nvPr/>
        </p:nvGrpSpPr>
        <p:grpSpPr>
          <a:xfrm>
            <a:off x="93328" y="315878"/>
            <a:ext cx="9561937" cy="414211"/>
            <a:chOff x="0" y="1"/>
            <a:chExt cx="9906000" cy="404663"/>
          </a:xfrm>
        </p:grpSpPr>
        <p:sp>
          <p:nvSpPr>
            <p:cNvPr id="11" name="Subtitle 2">
              <a:extLst>
                <a:ext uri="{FF2B5EF4-FFF2-40B4-BE49-F238E27FC236}">
                  <a16:creationId xmlns:a16="http://schemas.microsoft.com/office/drawing/2014/main" id="{2F208994-D6AC-DE54-F927-D6E75505017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INVESTMENT PORTFOLIO POSITION</a:t>
              </a:r>
            </a:p>
          </p:txBody>
        </p:sp>
        <p:sp>
          <p:nvSpPr>
            <p:cNvPr id="12" name="TextBox 22">
              <a:extLst>
                <a:ext uri="{FF2B5EF4-FFF2-40B4-BE49-F238E27FC236}">
                  <a16:creationId xmlns:a16="http://schemas.microsoft.com/office/drawing/2014/main" id="{A990C635-237C-938C-D5A0-4316C9E52F8C}"/>
                </a:ext>
              </a:extLst>
            </p:cNvPr>
            <p:cNvSpPr txBox="1">
              <a:spLocks noChangeArrowheads="1"/>
            </p:cNvSpPr>
            <p:nvPr/>
          </p:nvSpPr>
          <p:spPr bwMode="auto">
            <a:xfrm>
              <a:off x="9110380" y="94156"/>
              <a:ext cx="795619" cy="21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8</a:t>
              </a:r>
            </a:p>
          </p:txBody>
        </p:sp>
      </p:grpSp>
      <p:sp>
        <p:nvSpPr>
          <p:cNvPr id="3" name="TextBox 2">
            <a:extLst>
              <a:ext uri="{FF2B5EF4-FFF2-40B4-BE49-F238E27FC236}">
                <a16:creationId xmlns:a16="http://schemas.microsoft.com/office/drawing/2014/main" id="{65A69C2A-E174-8B3B-E96A-4A347D19855A}"/>
              </a:ext>
            </a:extLst>
          </p:cNvPr>
          <p:cNvSpPr txBox="1"/>
          <p:nvPr/>
        </p:nvSpPr>
        <p:spPr>
          <a:xfrm>
            <a:off x="1006744" y="5019758"/>
            <a:ext cx="7929801" cy="1138773"/>
          </a:xfrm>
          <a:prstGeom prst="rect">
            <a:avLst/>
          </a:prstGeom>
          <a:noFill/>
          <a:ln>
            <a:solidFill>
              <a:schemeClr val="accent1">
                <a:shade val="50000"/>
              </a:schemeClr>
            </a:solidFill>
          </a:ln>
        </p:spPr>
        <p:txBody>
          <a:bodyPr wrap="square" lIns="91440" tIns="45720" rIns="91440" bIns="45720" rtlCol="0" anchor="t">
            <a:spAutoFit/>
          </a:bodyPr>
          <a:lstStyle/>
          <a:p>
            <a:r>
              <a:rPr lang="en-GB" sz="1700" b="1" dirty="0">
                <a:solidFill>
                  <a:schemeClr val="bg2">
                    <a:lumMod val="50000"/>
                  </a:schemeClr>
                </a:solidFill>
              </a:rPr>
              <a:t>Cumulative unrealised gains have increased overall by £289k during the 2025-26 financial year when compared to the year-end value. The portfolio value is updated quarterly. (September 2025 figures are based on Brewin Dolphin online rather than formal portfolio report (expected early October)).</a:t>
            </a:r>
          </a:p>
        </p:txBody>
      </p:sp>
      <p:graphicFrame>
        <p:nvGraphicFramePr>
          <p:cNvPr id="4" name="Table 3">
            <a:extLst>
              <a:ext uri="{FF2B5EF4-FFF2-40B4-BE49-F238E27FC236}">
                <a16:creationId xmlns:a16="http://schemas.microsoft.com/office/drawing/2014/main" id="{75ED69EF-8C4A-C98B-3CFE-DD5D3E67DE68}"/>
              </a:ext>
            </a:extLst>
          </p:cNvPr>
          <p:cNvGraphicFramePr>
            <a:graphicFrameLocks noGrp="1"/>
          </p:cNvGraphicFramePr>
          <p:nvPr/>
        </p:nvGraphicFramePr>
        <p:xfrm>
          <a:off x="1650381" y="1204332"/>
          <a:ext cx="6152490" cy="3227640"/>
        </p:xfrm>
        <a:graphic>
          <a:graphicData uri="http://schemas.openxmlformats.org/drawingml/2006/table">
            <a:tbl>
              <a:tblPr firstRow="1" lastRow="1" bandRow="1">
                <a:tableStyleId>{5C22544A-7EE6-4342-B048-85BDC9FD1C3A}</a:tableStyleId>
              </a:tblPr>
              <a:tblGrid>
                <a:gridCol w="1060017">
                  <a:extLst>
                    <a:ext uri="{9D8B030D-6E8A-4147-A177-3AD203B41FA5}">
                      <a16:colId xmlns:a16="http://schemas.microsoft.com/office/drawing/2014/main" val="546774978"/>
                    </a:ext>
                  </a:extLst>
                </a:gridCol>
                <a:gridCol w="1051302">
                  <a:extLst>
                    <a:ext uri="{9D8B030D-6E8A-4147-A177-3AD203B41FA5}">
                      <a16:colId xmlns:a16="http://schemas.microsoft.com/office/drawing/2014/main" val="3299214142"/>
                    </a:ext>
                  </a:extLst>
                </a:gridCol>
                <a:gridCol w="1092214">
                  <a:extLst>
                    <a:ext uri="{9D8B030D-6E8A-4147-A177-3AD203B41FA5}">
                      <a16:colId xmlns:a16="http://schemas.microsoft.com/office/drawing/2014/main" val="2032454141"/>
                    </a:ext>
                  </a:extLst>
                </a:gridCol>
                <a:gridCol w="958979">
                  <a:extLst>
                    <a:ext uri="{9D8B030D-6E8A-4147-A177-3AD203B41FA5}">
                      <a16:colId xmlns:a16="http://schemas.microsoft.com/office/drawing/2014/main" val="47845935"/>
                    </a:ext>
                  </a:extLst>
                </a:gridCol>
                <a:gridCol w="994989">
                  <a:extLst>
                    <a:ext uri="{9D8B030D-6E8A-4147-A177-3AD203B41FA5}">
                      <a16:colId xmlns:a16="http://schemas.microsoft.com/office/drawing/2014/main" val="3532572903"/>
                    </a:ext>
                  </a:extLst>
                </a:gridCol>
                <a:gridCol w="994989">
                  <a:extLst>
                    <a:ext uri="{9D8B030D-6E8A-4147-A177-3AD203B41FA5}">
                      <a16:colId xmlns:a16="http://schemas.microsoft.com/office/drawing/2014/main" val="1629742261"/>
                    </a:ext>
                  </a:extLst>
                </a:gridCol>
              </a:tblGrid>
              <a:tr h="1265994">
                <a:tc>
                  <a:txBody>
                    <a:bodyPr/>
                    <a:lstStyle/>
                    <a:p>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 </a:t>
                      </a:r>
                      <a:r>
                        <a:rPr lang="en-GB" sz="1600">
                          <a:latin typeface="+mn-lt"/>
                        </a:rPr>
                        <a:t>March </a:t>
                      </a:r>
                      <a:r>
                        <a:rPr lang="en-GB" sz="1600" baseline="0">
                          <a:latin typeface="+mn-lt"/>
                        </a:rPr>
                        <a:t>2024</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a:t>
                      </a:r>
                      <a:r>
                        <a:rPr lang="en-GB" sz="1600">
                          <a:latin typeface="+mn-lt"/>
                        </a:rPr>
                        <a:t> March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30</a:t>
                      </a:r>
                      <a:r>
                        <a:rPr lang="en-GB" sz="1600" baseline="30000">
                          <a:latin typeface="+mn-lt"/>
                        </a:rPr>
                        <a:t>th</a:t>
                      </a:r>
                      <a:r>
                        <a:rPr lang="en-GB" sz="1600">
                          <a:latin typeface="+mn-lt"/>
                        </a:rPr>
                        <a:t> June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p>
                      <a:pPr algn="ctr"/>
                      <a:endParaRPr lang="en-GB" sz="1600">
                        <a:latin typeface="+mn-lt"/>
                      </a:endParaRPr>
                    </a:p>
                  </a:txBody>
                  <a:tcPr marL="74295" marR="74295" marT="37148" marB="37148"/>
                </a:tc>
                <a:tc>
                  <a:txBody>
                    <a:bodyPr/>
                    <a:lstStyle/>
                    <a:p>
                      <a:pPr algn="ctr"/>
                      <a:r>
                        <a:rPr lang="en-GB" sz="1600" dirty="0">
                          <a:latin typeface="+mn-lt"/>
                        </a:rPr>
                        <a:t>30</a:t>
                      </a:r>
                      <a:r>
                        <a:rPr lang="en-GB" sz="1600" baseline="30000" dirty="0">
                          <a:latin typeface="+mn-lt"/>
                        </a:rPr>
                        <a:t>th</a:t>
                      </a:r>
                      <a:r>
                        <a:rPr lang="en-GB" sz="1600" dirty="0">
                          <a:latin typeface="+mn-lt"/>
                        </a:rPr>
                        <a:t> Sept 2025</a:t>
                      </a:r>
                    </a:p>
                    <a:p>
                      <a:pPr algn="ctr"/>
                      <a:endParaRPr lang="en-GB" sz="1600" dirty="0">
                        <a:latin typeface="+mn-lt"/>
                      </a:endParaRPr>
                    </a:p>
                    <a:p>
                      <a:pPr algn="ctr"/>
                      <a:r>
                        <a:rPr lang="en-GB" sz="1600" dirty="0">
                          <a:latin typeface="+mn-lt"/>
                        </a:rPr>
                        <a:t>£</a:t>
                      </a:r>
                    </a:p>
                  </a:txBody>
                  <a:tcPr marL="74295" marR="74295" marT="37148" marB="37148"/>
                </a:tc>
                <a:tc>
                  <a:txBody>
                    <a:bodyPr/>
                    <a:lstStyle/>
                    <a:p>
                      <a:pPr algn="ctr"/>
                      <a:r>
                        <a:rPr lang="en-GB" sz="1400" dirty="0">
                          <a:latin typeface="+mn-lt"/>
                        </a:rPr>
                        <a:t>Unrealised Gain / (Loss)</a:t>
                      </a:r>
                      <a:r>
                        <a:rPr lang="en-GB" sz="1400" baseline="0" dirty="0">
                          <a:latin typeface="+mn-lt"/>
                        </a:rPr>
                        <a:t> in 2025/26 </a:t>
                      </a:r>
                    </a:p>
                    <a:p>
                      <a:pPr algn="ctr"/>
                      <a:r>
                        <a:rPr lang="en-GB" sz="1600" baseline="0" dirty="0">
                          <a:latin typeface="+mn-lt"/>
                        </a:rPr>
                        <a:t>£</a:t>
                      </a:r>
                      <a:endParaRPr lang="en-GB" sz="1600" dirty="0">
                        <a:latin typeface="+mn-lt"/>
                      </a:endParaRPr>
                    </a:p>
                  </a:txBody>
                  <a:tcPr marL="74295" marR="74295" marT="37148" marB="37148"/>
                </a:tc>
                <a:extLst>
                  <a:ext uri="{0D108BD9-81ED-4DB2-BD59-A6C34878D82A}">
                    <a16:rowId xmlns:a16="http://schemas.microsoft.com/office/drawing/2014/main" val="2719341108"/>
                  </a:ext>
                </a:extLst>
              </a:tr>
              <a:tr h="564164">
                <a:tc>
                  <a:txBody>
                    <a:bodyPr/>
                    <a:lstStyle/>
                    <a:p>
                      <a:r>
                        <a:rPr lang="en-GB" sz="1600">
                          <a:solidFill>
                            <a:schemeClr val="bg2">
                              <a:lumMod val="50000"/>
                            </a:schemeClr>
                          </a:solidFill>
                          <a:latin typeface="+mn-lt"/>
                        </a:rPr>
                        <a:t>Book</a:t>
                      </a:r>
                      <a:r>
                        <a:rPr lang="en-GB" sz="1600" baseline="0">
                          <a:solidFill>
                            <a:schemeClr val="bg2">
                              <a:lumMod val="50000"/>
                            </a:schemeClr>
                          </a:solidFill>
                          <a:latin typeface="+mn-lt"/>
                        </a:rPr>
                        <a:t> Value</a:t>
                      </a:r>
                      <a:endParaRPr lang="en-GB" sz="1600">
                        <a:solidFill>
                          <a:schemeClr val="bg2">
                            <a:lumMod val="50000"/>
                          </a:schemeClr>
                        </a:solidFill>
                        <a:latin typeface="+mn-lt"/>
                      </a:endParaRP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4,211,523</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4,243,424</a:t>
                      </a:r>
                    </a:p>
                  </a:txBody>
                  <a:tcPr marL="7739" marR="7739" marT="7739"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4,242,617</a:t>
                      </a:r>
                    </a:p>
                  </a:txBody>
                  <a:tcPr marL="7739" marR="7739" marT="7739" marB="0" anchor="ctr"/>
                </a:tc>
                <a:tc>
                  <a:txBody>
                    <a:bodyPr/>
                    <a:lstStyle/>
                    <a:p>
                      <a:pPr marL="0" algn="r" defTabSz="914400" rtl="0" eaLnBrk="1" fontAlgn="b" latinLnBrk="0" hangingPunct="1">
                        <a:lnSpc>
                          <a:spcPct val="107000"/>
                        </a:lnSpc>
                        <a:spcAft>
                          <a:spcPts val="800"/>
                        </a:spcAft>
                        <a:buNone/>
                      </a:pPr>
                      <a:r>
                        <a:rPr lang="en-GB" sz="1600" kern="1200" dirty="0">
                          <a:solidFill>
                            <a:schemeClr val="bg2">
                              <a:lumMod val="50000"/>
                            </a:schemeClr>
                          </a:solidFill>
                          <a:latin typeface="+mn-lt"/>
                          <a:ea typeface="+mn-ea"/>
                          <a:cs typeface="+mn-cs"/>
                        </a:rPr>
                        <a:t>4,246,969</a:t>
                      </a:r>
                    </a:p>
                  </a:txBody>
                  <a:tcPr marL="68580" marR="68580" marT="0" marB="0" anchor="ctr"/>
                </a:tc>
                <a:tc>
                  <a:txBody>
                    <a:bodyPr/>
                    <a:lstStyle/>
                    <a:p>
                      <a:pPr algn="l" fontAlgn="b"/>
                      <a:endParaRPr lang="en-GB" sz="1600" b="1" i="0" u="none" strike="noStrike" dirty="0">
                        <a:effectLst/>
                        <a:latin typeface="+mn-lt"/>
                      </a:endParaRPr>
                    </a:p>
                  </a:txBody>
                  <a:tcPr marL="7739" marR="7739" marT="7739" marB="0" anchor="b"/>
                </a:tc>
                <a:extLst>
                  <a:ext uri="{0D108BD9-81ED-4DB2-BD59-A6C34878D82A}">
                    <a16:rowId xmlns:a16="http://schemas.microsoft.com/office/drawing/2014/main" val="3455917913"/>
                  </a:ext>
                </a:extLst>
              </a:tr>
              <a:tr h="564164">
                <a:tc>
                  <a:txBody>
                    <a:bodyPr/>
                    <a:lstStyle/>
                    <a:p>
                      <a:r>
                        <a:rPr lang="en-GB" sz="1600">
                          <a:solidFill>
                            <a:schemeClr val="bg2">
                              <a:lumMod val="50000"/>
                            </a:schemeClr>
                          </a:solidFill>
                          <a:latin typeface="+mn-lt"/>
                        </a:rPr>
                        <a:t>Market Value</a:t>
                      </a: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4,817,251</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E8E8E8">
                              <a:lumMod val="50000"/>
                            </a:srgbClr>
                          </a:solidFill>
                          <a:effectLst/>
                          <a:uLnTx/>
                          <a:uFillTx/>
                          <a:latin typeface="+mn-lt"/>
                          <a:ea typeface="+mn-ea"/>
                          <a:cs typeface="+mn-cs"/>
                        </a:rPr>
                        <a:t>4,727,652</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E8E8E8">
                              <a:lumMod val="50000"/>
                            </a:srgbClr>
                          </a:solidFill>
                          <a:effectLst/>
                          <a:uLnTx/>
                          <a:uFillTx/>
                          <a:latin typeface="+mn-lt"/>
                          <a:ea typeface="+mn-ea"/>
                          <a:cs typeface="+mn-cs"/>
                        </a:rPr>
                        <a:t>4,802,201</a:t>
                      </a:r>
                    </a:p>
                  </a:txBody>
                  <a:tcPr marL="7739" marR="7739" marT="7739" marB="0" anchor="ctr"/>
                </a:tc>
                <a:tc>
                  <a:txBody>
                    <a:bodyPr/>
                    <a:lstStyle/>
                    <a:p>
                      <a:pPr marL="0" algn="r" defTabSz="914400" rtl="0" eaLnBrk="1" fontAlgn="b" latinLnBrk="0" hangingPunct="1">
                        <a:lnSpc>
                          <a:spcPct val="107000"/>
                        </a:lnSpc>
                        <a:spcAft>
                          <a:spcPts val="800"/>
                        </a:spcAft>
                        <a:buNone/>
                      </a:pPr>
                      <a:r>
                        <a:rPr lang="en-GB" sz="1600" kern="1200" dirty="0">
                          <a:solidFill>
                            <a:schemeClr val="bg2">
                              <a:lumMod val="50000"/>
                            </a:schemeClr>
                          </a:solidFill>
                          <a:latin typeface="+mn-lt"/>
                          <a:ea typeface="+mn-ea"/>
                          <a:cs typeface="+mn-cs"/>
                        </a:rPr>
                        <a:t>5,020,266</a:t>
                      </a:r>
                    </a:p>
                  </a:txBody>
                  <a:tcPr marL="68580" marR="68580" marT="0"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E8E8E8">
                            <a:lumMod val="50000"/>
                          </a:srgbClr>
                        </a:solidFill>
                        <a:effectLst/>
                        <a:uLnTx/>
                        <a:uFillTx/>
                        <a:latin typeface="+mn-lt"/>
                        <a:ea typeface="+mn-ea"/>
                        <a:cs typeface="+mn-cs"/>
                      </a:endParaRPr>
                    </a:p>
                  </a:txBody>
                  <a:tcPr marL="74295" marR="74295" marT="37148" marB="37148" anchor="ctr"/>
                </a:tc>
                <a:extLst>
                  <a:ext uri="{0D108BD9-81ED-4DB2-BD59-A6C34878D82A}">
                    <a16:rowId xmlns:a16="http://schemas.microsoft.com/office/drawing/2014/main" val="1326377812"/>
                  </a:ext>
                </a:extLst>
              </a:tr>
              <a:tr h="794926">
                <a:tc>
                  <a:txBody>
                    <a:bodyPr/>
                    <a:lstStyle/>
                    <a:p>
                      <a:r>
                        <a:rPr lang="en-GB" sz="1600" b="1">
                          <a:latin typeface="+mn-lt"/>
                        </a:rPr>
                        <a:t>Unrealised</a:t>
                      </a:r>
                      <a:r>
                        <a:rPr lang="en-GB" sz="1600" b="1" baseline="0">
                          <a:latin typeface="+mn-lt"/>
                        </a:rPr>
                        <a:t> Gain / (Loss)</a:t>
                      </a:r>
                      <a:endParaRPr lang="en-GB" sz="1600" b="1">
                        <a:latin typeface="+mn-lt"/>
                      </a:endParaRPr>
                    </a:p>
                  </a:txBody>
                  <a:tcPr marL="74295" marR="74295" marT="37148" marB="37148"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60</a:t>
                      </a:r>
                      <a:r>
                        <a:rPr lang="en-GB" sz="1600" b="1" kern="1200">
                          <a:solidFill>
                            <a:schemeClr val="lt1"/>
                          </a:solidFill>
                          <a:latin typeface="+mn-lt"/>
                          <a:ea typeface="+mn-ea"/>
                          <a:cs typeface="+mn-cs"/>
                        </a:rPr>
                        <a:t>5,728 </a:t>
                      </a:r>
                    </a:p>
                  </a:txBody>
                  <a:tcPr marL="7739" marR="7739" marT="7739" marB="0"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484,228</a:t>
                      </a:r>
                      <a:r>
                        <a:rPr lang="en-GB" sz="1600" b="1" kern="1200">
                          <a:solidFill>
                            <a:schemeClr val="lt1"/>
                          </a:solidFill>
                          <a:latin typeface="+mn-lt"/>
                          <a:ea typeface="+mn-ea"/>
                          <a:cs typeface="+mn-cs"/>
                        </a:rPr>
                        <a:t> </a:t>
                      </a:r>
                    </a:p>
                  </a:txBody>
                  <a:tcPr marL="7739" marR="7739" marT="7739" marB="0" anchor="ctr"/>
                </a:tc>
                <a:tc>
                  <a:txBody>
                    <a:bodyPr/>
                    <a:lstStyle/>
                    <a:p>
                      <a:pPr algn="r" fontAlgn="ctr"/>
                      <a:r>
                        <a:rPr lang="en-GB" sz="1600" b="1" kern="1200" dirty="0">
                          <a:solidFill>
                            <a:schemeClr val="lt1"/>
                          </a:solidFill>
                          <a:latin typeface="+mn-lt"/>
                          <a:ea typeface="+mn-ea"/>
                          <a:cs typeface="+mn-cs"/>
                        </a:rPr>
                        <a:t>559,584</a:t>
                      </a:r>
                    </a:p>
                  </a:txBody>
                  <a:tcPr marL="7739" marR="7739" marT="7739" marB="0" anchor="ctr"/>
                </a:tc>
                <a:tc>
                  <a:txBody>
                    <a:bodyPr/>
                    <a:lstStyle/>
                    <a:p>
                      <a:pPr marL="0" algn="r" defTabSz="914400" rtl="0" eaLnBrk="1" fontAlgn="b" latinLnBrk="0" hangingPunct="1">
                        <a:lnSpc>
                          <a:spcPct val="107000"/>
                        </a:lnSpc>
                        <a:spcAft>
                          <a:spcPts val="800"/>
                        </a:spcAft>
                        <a:buNone/>
                      </a:pPr>
                      <a:r>
                        <a:rPr lang="en-GB" sz="1600" kern="1200" dirty="0">
                          <a:solidFill>
                            <a:schemeClr val="bg1"/>
                          </a:solidFill>
                          <a:latin typeface="+mn-lt"/>
                          <a:ea typeface="+mn-ea"/>
                          <a:cs typeface="+mn-cs"/>
                        </a:rPr>
                        <a:t>773,297</a:t>
                      </a:r>
                    </a:p>
                  </a:txBody>
                  <a:tcPr marL="68580" marR="68580" marT="0" marB="0" anchor="ctr"/>
                </a:tc>
                <a:tc>
                  <a:txBody>
                    <a:bodyPr/>
                    <a:lstStyle/>
                    <a:p>
                      <a:pPr algn="r"/>
                      <a:r>
                        <a:rPr lang="en-GB" sz="1600" b="1" dirty="0">
                          <a:latin typeface="+mn-lt"/>
                        </a:rPr>
                        <a:t>289,069</a:t>
                      </a:r>
                    </a:p>
                  </a:txBody>
                  <a:tcPr marL="74295" marR="74295" marT="37148" marB="37148" anchor="ctr"/>
                </a:tc>
                <a:extLst>
                  <a:ext uri="{0D108BD9-81ED-4DB2-BD59-A6C34878D82A}">
                    <a16:rowId xmlns:a16="http://schemas.microsoft.com/office/drawing/2014/main" val="3097139965"/>
                  </a:ext>
                </a:extLst>
              </a:tr>
            </a:tbl>
          </a:graphicData>
        </a:graphic>
      </p:graphicFrame>
      <p:pic>
        <p:nvPicPr>
          <p:cNvPr id="5" name="Picture 4">
            <a:extLst>
              <a:ext uri="{FF2B5EF4-FFF2-40B4-BE49-F238E27FC236}">
                <a16:creationId xmlns:a16="http://schemas.microsoft.com/office/drawing/2014/main" id="{7640EC36-2B3B-4CF1-763B-6A607634ED43}"/>
              </a:ext>
            </a:extLst>
          </p:cNvPr>
          <p:cNvPicPr>
            <a:picLocks noChangeAspect="1"/>
          </p:cNvPicPr>
          <p:nvPr/>
        </p:nvPicPr>
        <p:blipFill>
          <a:blip r:embed="rId3"/>
          <a:stretch>
            <a:fillRect/>
          </a:stretch>
        </p:blipFill>
        <p:spPr>
          <a:xfrm>
            <a:off x="93328" y="6215061"/>
            <a:ext cx="1408582" cy="464367"/>
          </a:xfrm>
          <a:prstGeom prst="rect">
            <a:avLst/>
          </a:prstGeom>
        </p:spPr>
      </p:pic>
    </p:spTree>
    <p:extLst>
      <p:ext uri="{BB962C8B-B14F-4D97-AF65-F5344CB8AC3E}">
        <p14:creationId xmlns:p14="http://schemas.microsoft.com/office/powerpoint/2010/main" val="40720794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35E072-72BE-4ED4-BA92-A80B1311C415}">
  <ds:schemaRefs>
    <ds:schemaRef ds:uri="http://schemas.microsoft.com/sharepoint/v3/contenttype/forms"/>
  </ds:schemaRefs>
</ds:datastoreItem>
</file>

<file path=customXml/itemProps2.xml><?xml version="1.0" encoding="utf-8"?>
<ds:datastoreItem xmlns:ds="http://schemas.openxmlformats.org/officeDocument/2006/customXml" ds:itemID="{C5E44CC8-EB0F-4A58-B26D-EA569BC748D2}">
  <ds:schemaRefs>
    <ds:schemaRef ds:uri="http://www.w3.org/XML/1998/namespace"/>
    <ds:schemaRef ds:uri="http://purl.org/dc/terms/"/>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http://purl.org/dc/dcmitype/"/>
    <ds:schemaRef ds:uri="f2935e30-2235-4b94-bb56-06d758577b26"/>
  </ds:schemaRefs>
</ds:datastoreItem>
</file>

<file path=customXml/itemProps3.xml><?xml version="1.0" encoding="utf-8"?>
<ds:datastoreItem xmlns:ds="http://schemas.openxmlformats.org/officeDocument/2006/customXml" ds:itemID="{30FB281B-13EB-4AD3-9731-7297B4D2ECB4}"/>
</file>

<file path=docProps/app.xml><?xml version="1.0" encoding="utf-8"?>
<Properties xmlns="http://schemas.openxmlformats.org/officeDocument/2006/extended-properties" xmlns:vt="http://schemas.openxmlformats.org/officeDocument/2006/docPropsVTypes">
  <Template>Office Theme</Template>
  <TotalTime>11</TotalTime>
  <Words>1059</Words>
  <Application>Microsoft Office PowerPoint</Application>
  <PresentationFormat>A4 Paper (210x297 mm)</PresentationFormat>
  <Paragraphs>216</Paragraphs>
  <Slides>14</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Aptos Narrow</vt:lpstr>
      <vt:lpstr>Arial</vt:lpstr>
      <vt:lpstr>Calibri</vt:lpstr>
      <vt:lpstr>Calibri Light</vt:lpstr>
      <vt:lpstr>Verdana</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Jones (ABM ULHB - Finance)</dc:creator>
  <cp:lastModifiedBy>Darren Griffiths (Swansea Bay UHB - Finance)</cp:lastModifiedBy>
  <cp:revision>1</cp:revision>
  <cp:lastPrinted>2019-04-30T12:13:45Z</cp:lastPrinted>
  <dcterms:created xsi:type="dcterms:W3CDTF">2017-06-21T13:00:58Z</dcterms:created>
  <dcterms:modified xsi:type="dcterms:W3CDTF">2025-10-07T10:16:30Z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