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8"/>
  </p:notesMasterIdLst>
  <p:handoutMasterIdLst>
    <p:handoutMasterId r:id="rId9"/>
  </p:handoutMasterIdLst>
  <p:sldIdLst>
    <p:sldId id="268" r:id="rId5"/>
    <p:sldId id="267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Click to edit Master subtitle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9/18/2026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9/18/2026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2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12" Type="http://schemas.openxmlformats.org/officeDocument/2006/relationships/image" Target="../media/image3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0" Type="http://schemas.openxmlformats.org/officeDocument/2006/relationships/image" Target="../media/image29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Relationship Id="rId1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6B52-A20E-426B-B7E0-1B6AAB46C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Fundraising for Swansea Bay Health Charity</a:t>
            </a:r>
            <a:br>
              <a:rPr lang="en-US" dirty="0"/>
            </a:br>
            <a:r>
              <a:rPr lang="en-US" dirty="0"/>
              <a:t>Ailish McGrail</a:t>
            </a:r>
            <a:br>
              <a:rPr lang="en-US" dirty="0"/>
            </a:br>
            <a:r>
              <a:rPr lang="en-US" dirty="0"/>
              <a:t>Therapeutic Radiographer</a:t>
            </a:r>
          </a:p>
        </p:txBody>
      </p:sp>
      <p:pic>
        <p:nvPicPr>
          <p:cNvPr id="12" name="Picture Placeholder 11" descr="Microscope with solid fill">
            <a:extLst>
              <a:ext uri="{FF2B5EF4-FFF2-40B4-BE49-F238E27FC236}">
                <a16:creationId xmlns:a16="http://schemas.microsoft.com/office/drawing/2014/main" id="{E1DDCE14-088F-46E3-A4A0-3D2F40EA673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531769" y="1043839"/>
            <a:ext cx="774700" cy="7747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6469F-A292-4492-BAAB-2F581AD4A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Making a meaningful difference and going beyond my clinical role</a:t>
            </a:r>
          </a:p>
          <a:p>
            <a:endParaRPr lang="en-US" dirty="0"/>
          </a:p>
        </p:txBody>
      </p:sp>
      <p:pic>
        <p:nvPicPr>
          <p:cNvPr id="14" name="Picture Placeholder 13" descr="Users with solid fill">
            <a:extLst>
              <a:ext uri="{FF2B5EF4-FFF2-40B4-BE49-F238E27FC236}">
                <a16:creationId xmlns:a16="http://schemas.microsoft.com/office/drawing/2014/main" id="{9B25FBAB-6696-4071-A181-E7F39B4AA1E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776279" y="889000"/>
            <a:ext cx="1087522" cy="1087522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0CAEE2-2C63-436A-B2D5-4E3D730819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dirty="0"/>
              <a:t>Wanting to contribute to cancer care and support outside of my job</a:t>
            </a:r>
          </a:p>
          <a:p>
            <a:endParaRPr lang="en-US" dirty="0"/>
          </a:p>
        </p:txBody>
      </p:sp>
      <p:pic>
        <p:nvPicPr>
          <p:cNvPr id="16" name="Picture Placeholder 15" descr="Grinning face outline with solid fill">
            <a:extLst>
              <a:ext uri="{FF2B5EF4-FFF2-40B4-BE49-F238E27FC236}">
                <a16:creationId xmlns:a16="http://schemas.microsoft.com/office/drawing/2014/main" id="{2ABB9B2C-8073-4AE8-9BDD-46925F1DD0E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407652" y="3814104"/>
            <a:ext cx="1027543" cy="1027543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8D70ED-10B5-4BE6-AD26-6087054C33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US" dirty="0"/>
              <a:t>Personal fulfillment knowing that my efforts can make a difference</a:t>
            </a:r>
          </a:p>
        </p:txBody>
      </p:sp>
      <p:pic>
        <p:nvPicPr>
          <p:cNvPr id="18" name="Picture Placeholder 17" descr="CheckList with solid fill">
            <a:extLst>
              <a:ext uri="{FF2B5EF4-FFF2-40B4-BE49-F238E27FC236}">
                <a16:creationId xmlns:a16="http://schemas.microsoft.com/office/drawing/2014/main" id="{DC211434-F1B3-4E2F-B008-4EEA0ACB335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858905" y="3873372"/>
            <a:ext cx="926521" cy="926521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0DCE5B-BE86-496B-83B4-E1F188607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Enjoyment in </a:t>
            </a:r>
            <a:r>
              <a:rPr lang="en-US" dirty="0" err="1"/>
              <a:t>organising</a:t>
            </a:r>
            <a:r>
              <a:rPr lang="en-US" dirty="0"/>
              <a:t> and planning events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198AB5-8BDA-AB41-9AEF-8516B23B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2105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8723-F88E-4F02-B1A9-D1224233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dirty="0">
                <a:solidFill>
                  <a:schemeClr val="bg1"/>
                </a:solidFill>
              </a:rPr>
              <a:t>Fundraising since 2023</a:t>
            </a:r>
          </a:p>
        </p:txBody>
      </p:sp>
      <p:pic>
        <p:nvPicPr>
          <p:cNvPr id="36" name="Picture Placeholder 35" descr="Trophy with solid fill">
            <a:extLst>
              <a:ext uri="{FF2B5EF4-FFF2-40B4-BE49-F238E27FC236}">
                <a16:creationId xmlns:a16="http://schemas.microsoft.com/office/drawing/2014/main" id="{21A379A7-E90A-4466-BAB4-13E7280FC04A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73279" y="701261"/>
            <a:ext cx="442593" cy="44259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92913" y="562557"/>
            <a:ext cx="2427287" cy="720000"/>
          </a:xfrm>
        </p:spPr>
        <p:txBody>
          <a:bodyPr>
            <a:normAutofit/>
          </a:bodyPr>
          <a:lstStyle/>
          <a:p>
            <a:r>
              <a:rPr lang="en-US" dirty="0"/>
              <a:t>Raffles</a:t>
            </a:r>
          </a:p>
        </p:txBody>
      </p:sp>
      <p:pic>
        <p:nvPicPr>
          <p:cNvPr id="38" name="Picture Placeholder 37" descr="Cake with solid fill">
            <a:extLst>
              <a:ext uri="{FF2B5EF4-FFF2-40B4-BE49-F238E27FC236}">
                <a16:creationId xmlns:a16="http://schemas.microsoft.com/office/drawing/2014/main" id="{1CBCB90A-70A5-49AD-821D-C108E3441E0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973279" y="3757271"/>
            <a:ext cx="442593" cy="44259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92913" y="3618567"/>
            <a:ext cx="2427287" cy="720000"/>
          </a:xfrm>
        </p:spPr>
        <p:txBody>
          <a:bodyPr>
            <a:normAutofit/>
          </a:bodyPr>
          <a:lstStyle/>
          <a:p>
            <a:r>
              <a:rPr lang="en-US" dirty="0"/>
              <a:t>Bake Sales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8CA6F-C72D-F944-B10D-0504BB66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168724"/>
            <a:ext cx="838199" cy="767687"/>
          </a:xfrm>
        </p:spPr>
        <p:txBody>
          <a:bodyPr/>
          <a:lstStyle/>
          <a:p>
            <a:fld id="{9FF96B15-8338-45D5-A943-561235072D66}" type="slidenum">
              <a:rPr lang="en-US" smtClean="0"/>
              <a:t>2</a:t>
            </a:fld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B097E6B-F327-49ED-B1A8-62CFF4F54A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325" t="16370" r="11883" b="4451"/>
          <a:stretch/>
        </p:blipFill>
        <p:spPr>
          <a:xfrm>
            <a:off x="5688558" y="4610236"/>
            <a:ext cx="1878055" cy="16212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957DA1-25B6-4D89-BB27-C3CE0BEE2F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563" y="1642529"/>
            <a:ext cx="866023" cy="15433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499250-2052-402E-9BD4-D4BCE75B1C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586" y="1642528"/>
            <a:ext cx="866281" cy="15433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170427A-D26A-4259-BFD7-C876124C0C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204" y="4610235"/>
            <a:ext cx="1291261" cy="16212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F53C955-3642-4DDC-A311-C252D74CE6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304" y="4610236"/>
            <a:ext cx="1300956" cy="16212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FD1F447-780C-4677-B5CC-343474CBBB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1209" y="1642528"/>
            <a:ext cx="1091591" cy="154397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AFEE6E-2194-4493-BDBF-C631D9CBA8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0047" y="1642528"/>
            <a:ext cx="1091592" cy="154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7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018E4B-A0D3-6B4E-B245-90AFCE920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FBC98F-C3C6-4653-96CF-3412C76F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/>
          <a:lstStyle/>
          <a:p>
            <a:r>
              <a:rPr lang="en-US" dirty="0"/>
              <a:t>Back to back fundraising day</a:t>
            </a:r>
            <a:br>
              <a:rPr lang="en-US" dirty="0"/>
            </a:br>
            <a:r>
              <a:rPr lang="en-US" dirty="0"/>
              <a:t>August 2026</a:t>
            </a:r>
            <a:br>
              <a:rPr lang="en-US" dirty="0"/>
            </a:br>
            <a:r>
              <a:rPr lang="en-US" dirty="0"/>
              <a:t>- £1,540.10 raised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Total raised in 3 years</a:t>
            </a:r>
            <a:br>
              <a:rPr lang="en-US" dirty="0"/>
            </a:br>
            <a:r>
              <a:rPr lang="en-US" dirty="0"/>
              <a:t>- £6,134.52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AACA23-CFC7-4FC1-9BF2-84D3E36DB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767" y="1836594"/>
            <a:ext cx="1080000" cy="14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70890E-A161-43E9-89D9-983EE03E9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938" y="1836594"/>
            <a:ext cx="1080595" cy="144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897B24-B884-45F8-9E57-85101C62F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126" y="1836594"/>
            <a:ext cx="1080000" cy="144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59F753-1FAC-440F-BD61-DC938AE11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933" y="199483"/>
            <a:ext cx="1920000" cy="144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C84773-F102-44F8-89C4-4E4B3BA1A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7335" y="3505871"/>
            <a:ext cx="1152000" cy="144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3FDA084-11A1-4189-85F2-A8F2313608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8271" y="3505871"/>
            <a:ext cx="3056129" cy="144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A0F60F-1EAF-458B-ACB5-5759A66673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8579" y="1836594"/>
            <a:ext cx="1920000" cy="144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C908C8-028C-44D9-92DB-168B67E196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32290" y="199483"/>
            <a:ext cx="1920000" cy="1440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5057677-B36C-4E56-AAE5-B108F63EA4E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417" r="19611"/>
          <a:stretch/>
        </p:blipFill>
        <p:spPr>
          <a:xfrm>
            <a:off x="10077044" y="3505871"/>
            <a:ext cx="1920000" cy="144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CF96537-56A1-4BE7-872C-B0DB33527A7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0123" b="9373"/>
          <a:stretch/>
        </p:blipFill>
        <p:spPr>
          <a:xfrm>
            <a:off x="6268579" y="5149910"/>
            <a:ext cx="822739" cy="1440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52C1C40-C110-4886-AFAB-65751A9D646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37985" b="37037"/>
          <a:stretch/>
        </p:blipFill>
        <p:spPr>
          <a:xfrm>
            <a:off x="7331461" y="5149910"/>
            <a:ext cx="2651747" cy="1440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27C319-B976-4DA3-BF6E-692225D367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32510" y="5149910"/>
            <a:ext cx="1920000" cy="1440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FEC61FA-84FE-4473-A355-560B82EAD0C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2964" r="837" b="22716"/>
          <a:stretch/>
        </p:blipFill>
        <p:spPr>
          <a:xfrm>
            <a:off x="4993149" y="5149910"/>
            <a:ext cx="1021109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372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60b0568e-e574-4342-a9c0-c22c6fec6509">
      <Terms xmlns="http://schemas.microsoft.com/office/infopath/2007/PartnerControls"/>
    </lcf76f155ced4ddcb4097134ff3c332f>
    <TaxCatchAll xmlns="fdfaf355-f7ae-47f3-8f93-739a6075671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C022EFBB18C64ABE3B9933434D2554" ma:contentTypeVersion="15" ma:contentTypeDescription="Create a new document." ma:contentTypeScope="" ma:versionID="2b64952811415c62d0d0df39f3d34ba2">
  <xsd:schema xmlns:xsd="http://www.w3.org/2001/XMLSchema" xmlns:xs="http://www.w3.org/2001/XMLSchema" xmlns:p="http://schemas.microsoft.com/office/2006/metadata/properties" xmlns:ns1="http://schemas.microsoft.com/sharepoint/v3" xmlns:ns2="60b0568e-e574-4342-a9c0-c22c6fec6509" xmlns:ns3="fdfaf355-f7ae-47f3-8f93-739a60756710" targetNamespace="http://schemas.microsoft.com/office/2006/metadata/properties" ma:root="true" ma:fieldsID="b85015dbfa83b7beca0f1d5edc8036d9" ns1:_="" ns2:_="" ns3:_="">
    <xsd:import namespace="http://schemas.microsoft.com/sharepoint/v3"/>
    <xsd:import namespace="60b0568e-e574-4342-a9c0-c22c6fec6509"/>
    <xsd:import namespace="fdfaf355-f7ae-47f3-8f93-739a607567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0568e-e574-4342-a9c0-c22c6fec65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af355-f7ae-47f3-8f93-739a6075671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c2f2e62-4dc6-41ef-ad8c-e640d42d75ed}" ma:internalName="TaxCatchAll" ma:showField="CatchAllData" ma:web="fdfaf355-f7ae-47f3-8f93-739a607567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3CA34-C6E2-49BA-ACFF-78ADEC0C28F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0C7E70-00DC-46FD-8108-9288FF80919E}"/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36</TotalTime>
  <Words>83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Gothic</vt:lpstr>
      <vt:lpstr>Wingdings 3</vt:lpstr>
      <vt:lpstr>Ion Boardroom</vt:lpstr>
      <vt:lpstr>Fundraising for Swansea Bay Health Charity Ailish McGrail Therapeutic Radiographer</vt:lpstr>
      <vt:lpstr>Fundraising since 2023</vt:lpstr>
      <vt:lpstr>Back to back fundraising day August 2026 - £1,540.10 raised  Total raised in 3 years - £6,134.52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Fundraising for Swansea Bay Health Charity Ailish McGrail</dc:title>
  <dc:creator>Ailish McGrail (Swansea Bay UHB - Radiotherapy)</dc:creator>
  <cp:lastModifiedBy>Ailish McGrail (Swansea Bay UHB - Radiotherapy)</cp:lastModifiedBy>
  <cp:revision>4</cp:revision>
  <dcterms:created xsi:type="dcterms:W3CDTF">2026-09-18T15:15:46Z</dcterms:created>
  <dcterms:modified xsi:type="dcterms:W3CDTF">2026-09-18T15:52:42Z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0x01010001C022EFBB18C64ABE3B9933434D2554</vt:lpwstr>
  </property>
</Properties>
</file>