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8"/>
  </p:notesMasterIdLst>
  <p:handoutMasterIdLst>
    <p:handoutMasterId r:id="rId19"/>
  </p:handoutMasterIdLst>
  <p:sldIdLst>
    <p:sldId id="337" r:id="rId5"/>
    <p:sldId id="376" r:id="rId6"/>
    <p:sldId id="258" r:id="rId7"/>
    <p:sldId id="349" r:id="rId8"/>
    <p:sldId id="367" r:id="rId9"/>
    <p:sldId id="373" r:id="rId10"/>
    <p:sldId id="352" r:id="rId11"/>
    <p:sldId id="369" r:id="rId12"/>
    <p:sldId id="370" r:id="rId13"/>
    <p:sldId id="371" r:id="rId14"/>
    <p:sldId id="368" r:id="rId15"/>
    <p:sldId id="377" r:id="rId16"/>
    <p:sldId id="378" r:id="rId17"/>
  </p:sldIdLst>
  <p:sldSz cx="9906000" cy="6858000" type="A4"/>
  <p:notesSz cx="9926638" cy="67976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5" userDrawn="1">
          <p15:clr>
            <a:srgbClr val="A4A3A4"/>
          </p15:clr>
        </p15:guide>
        <p15:guide id="2" pos="312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mantha Lewis (ABM ULHB - Finance)" initials="SL(U-F" lastIdx="8" clrIdx="0">
    <p:extLst>
      <p:ext uri="{19B8F6BF-5375-455C-9EA6-DF929625EA0E}">
        <p15:presenceInfo xmlns:p15="http://schemas.microsoft.com/office/powerpoint/2012/main" userId="S-1-5-21-978635462-3828570294-627434887-249306" providerId="AD"/>
      </p:ext>
    </p:extLst>
  </p:cmAuthor>
  <p:cmAuthor id="2" name="Andrew Biston" initials="AB" lastIdx="0" clrIdx="1">
    <p:extLst>
      <p:ext uri="{19B8F6BF-5375-455C-9EA6-DF929625EA0E}">
        <p15:presenceInfo xmlns:p15="http://schemas.microsoft.com/office/powerpoint/2012/main" userId="Andrew Biston" providerId="None"/>
      </p:ext>
    </p:extLst>
  </p:cmAuthor>
  <p:cmAuthor id="3" name="Cathy Morgans (Swansea Bay UHB - Finance)" initials="CM(BU-F" lastIdx="0" clrIdx="2">
    <p:extLst>
      <p:ext uri="{19B8F6BF-5375-455C-9EA6-DF929625EA0E}">
        <p15:presenceInfo xmlns:p15="http://schemas.microsoft.com/office/powerpoint/2012/main" userId="S-1-5-21-978635462-3828570294-627434887-24563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7F7F7F"/>
    <a:srgbClr val="FFCCCC"/>
    <a:srgbClr val="D9D9D9"/>
    <a:srgbClr val="EFEFEF"/>
    <a:srgbClr val="E6E6E6"/>
    <a:srgbClr val="E2F0D9"/>
    <a:srgbClr val="FBE5D6"/>
    <a:srgbClr val="D470FC"/>
    <a:srgbClr val="003F7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0879B2D-284C-3D75-13A5-0E65B11DC705}" v="71" dt="2026-09-29T13:41:30.82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205"/>
        <p:guide pos="312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thy Morgans (Swansea Bay UHB - Finance)" userId="39fb98c1-8dee-459e-85a6-1e5622fd57f9" providerId="ADAL" clId="{7311E122-054D-4F6A-BF7E-CFA27732960E}"/>
    <pc:docChg chg="undo redo custSel addSld delSld modSld">
      <pc:chgData name="Cathy Morgans (Swansea Bay UHB - Finance)" userId="39fb98c1-8dee-459e-85a6-1e5622fd57f9" providerId="ADAL" clId="{7311E122-054D-4F6A-BF7E-CFA27732960E}" dt="2026-09-18T12:54:08.638" v="1323" actId="6549"/>
      <pc:docMkLst>
        <pc:docMk/>
      </pc:docMkLst>
      <pc:sldChg chg="addSp delSp modSp mod">
        <pc:chgData name="Cathy Morgans (Swansea Bay UHB - Finance)" userId="39fb98c1-8dee-459e-85a6-1e5622fd57f9" providerId="ADAL" clId="{7311E122-054D-4F6A-BF7E-CFA27732960E}" dt="2026-09-18T07:31:03.321" v="177" actId="6549"/>
        <pc:sldMkLst>
          <pc:docMk/>
          <pc:sldMk cId="282547076" sldId="349"/>
        </pc:sldMkLst>
        <pc:spChg chg="mod">
          <ac:chgData name="Cathy Morgans (Swansea Bay UHB - Finance)" userId="39fb98c1-8dee-459e-85a6-1e5622fd57f9" providerId="ADAL" clId="{7311E122-054D-4F6A-BF7E-CFA27732960E}" dt="2026-09-18T07:31:03.321" v="177" actId="6549"/>
          <ac:spMkLst>
            <pc:docMk/>
            <pc:sldMk cId="282547076" sldId="349"/>
            <ac:spMk id="4" creationId="{00000000-0000-0000-0000-000000000000}"/>
          </ac:spMkLst>
        </pc:spChg>
        <pc:spChg chg="add mod">
          <ac:chgData name="Cathy Morgans (Swansea Bay UHB - Finance)" userId="39fb98c1-8dee-459e-85a6-1e5622fd57f9" providerId="ADAL" clId="{7311E122-054D-4F6A-BF7E-CFA27732960E}" dt="2026-09-18T07:25:21.247" v="35" actId="14100"/>
          <ac:spMkLst>
            <pc:docMk/>
            <pc:sldMk cId="282547076" sldId="349"/>
            <ac:spMk id="14" creationId="{38C98B7B-E3D9-0D58-959E-90903E55974B}"/>
          </ac:spMkLst>
        </pc:spChg>
        <pc:graphicFrameChg chg="add mod">
          <ac:chgData name="Cathy Morgans (Swansea Bay UHB - Finance)" userId="39fb98c1-8dee-459e-85a6-1e5622fd57f9" providerId="ADAL" clId="{7311E122-054D-4F6A-BF7E-CFA27732960E}" dt="2026-09-18T07:27:13.590" v="53" actId="1076"/>
          <ac:graphicFrameMkLst>
            <pc:docMk/>
            <pc:sldMk cId="282547076" sldId="349"/>
            <ac:graphicFrameMk id="15" creationId="{00000000-0008-0000-0000-000002000000}"/>
          </ac:graphicFrameMkLst>
        </pc:graphicFrameChg>
      </pc:sldChg>
      <pc:sldChg chg="addSp delSp modSp mod">
        <pc:chgData name="Cathy Morgans (Swansea Bay UHB - Finance)" userId="39fb98c1-8dee-459e-85a6-1e5622fd57f9" providerId="ADAL" clId="{7311E122-054D-4F6A-BF7E-CFA27732960E}" dt="2026-09-18T12:54:08.638" v="1323" actId="6549"/>
        <pc:sldMkLst>
          <pc:docMk/>
          <pc:sldMk cId="3179672949" sldId="352"/>
        </pc:sldMkLst>
        <pc:spChg chg="mod">
          <ac:chgData name="Cathy Morgans (Swansea Bay UHB - Finance)" userId="39fb98c1-8dee-459e-85a6-1e5622fd57f9" providerId="ADAL" clId="{7311E122-054D-4F6A-BF7E-CFA27732960E}" dt="2026-09-18T07:57:01.862" v="276" actId="14100"/>
          <ac:spMkLst>
            <pc:docMk/>
            <pc:sldMk cId="3179672949" sldId="352"/>
            <ac:spMk id="2" creationId="{FC32BFEC-8ED4-B047-8496-04BAC5C068E4}"/>
          </ac:spMkLst>
        </pc:spChg>
        <pc:spChg chg="mod">
          <ac:chgData name="Cathy Morgans (Swansea Bay UHB - Finance)" userId="39fb98c1-8dee-459e-85a6-1e5622fd57f9" providerId="ADAL" clId="{7311E122-054D-4F6A-BF7E-CFA27732960E}" dt="2026-09-18T07:58:08.004" v="282" actId="20577"/>
          <ac:spMkLst>
            <pc:docMk/>
            <pc:sldMk cId="3179672949" sldId="352"/>
            <ac:spMk id="6" creationId="{13C40C7C-AB1E-7845-8AC0-DE2C008E3887}"/>
          </ac:spMkLst>
        </pc:spChg>
        <pc:graphicFrameChg chg="add mod modGraphic">
          <ac:chgData name="Cathy Morgans (Swansea Bay UHB - Finance)" userId="39fb98c1-8dee-459e-85a6-1e5622fd57f9" providerId="ADAL" clId="{7311E122-054D-4F6A-BF7E-CFA27732960E}" dt="2026-09-18T12:54:08.638" v="1323" actId="6549"/>
          <ac:graphicFrameMkLst>
            <pc:docMk/>
            <pc:sldMk cId="3179672949" sldId="352"/>
            <ac:graphicFrameMk id="4" creationId="{40FC09BD-95C1-44D5-88AF-2C865FBA8830}"/>
          </ac:graphicFrameMkLst>
        </pc:graphicFrameChg>
      </pc:sldChg>
      <pc:sldChg chg="modSp mod">
        <pc:chgData name="Cathy Morgans (Swansea Bay UHB - Finance)" userId="39fb98c1-8dee-459e-85a6-1e5622fd57f9" providerId="ADAL" clId="{7311E122-054D-4F6A-BF7E-CFA27732960E}" dt="2026-09-18T07:37:42.440" v="255" actId="6549"/>
        <pc:sldMkLst>
          <pc:docMk/>
          <pc:sldMk cId="162789985" sldId="367"/>
        </pc:sldMkLst>
        <pc:spChg chg="mod">
          <ac:chgData name="Cathy Morgans (Swansea Bay UHB - Finance)" userId="39fb98c1-8dee-459e-85a6-1e5622fd57f9" providerId="ADAL" clId="{7311E122-054D-4F6A-BF7E-CFA27732960E}" dt="2026-09-18T07:37:42.440" v="255" actId="6549"/>
          <ac:spMkLst>
            <pc:docMk/>
            <pc:sldMk cId="162789985" sldId="367"/>
            <ac:spMk id="8" creationId="{A083E5C5-85BB-AF5B-C8C7-01D67D60729E}"/>
          </ac:spMkLst>
        </pc:spChg>
      </pc:sldChg>
      <pc:sldChg chg="addSp delSp modSp mod">
        <pc:chgData name="Cathy Morgans (Swansea Bay UHB - Finance)" userId="39fb98c1-8dee-459e-85a6-1e5622fd57f9" providerId="ADAL" clId="{7311E122-054D-4F6A-BF7E-CFA27732960E}" dt="2026-09-18T11:00:13.313" v="1318" actId="1076"/>
        <pc:sldMkLst>
          <pc:docMk/>
          <pc:sldMk cId="1758904205" sldId="373"/>
        </pc:sldMkLst>
        <pc:spChg chg="mod">
          <ac:chgData name="Cathy Morgans (Swansea Bay UHB - Finance)" userId="39fb98c1-8dee-459e-85a6-1e5622fd57f9" providerId="ADAL" clId="{7311E122-054D-4F6A-BF7E-CFA27732960E}" dt="2026-09-18T11:00:13.313" v="1318" actId="1076"/>
          <ac:spMkLst>
            <pc:docMk/>
            <pc:sldMk cId="1758904205" sldId="373"/>
            <ac:spMk id="7" creationId="{927A119E-593C-8DB3-956E-3E645B88275C}"/>
          </ac:spMkLst>
        </pc:spChg>
        <pc:graphicFrameChg chg="add mod modGraphic">
          <ac:chgData name="Cathy Morgans (Swansea Bay UHB - Finance)" userId="39fb98c1-8dee-459e-85a6-1e5622fd57f9" providerId="ADAL" clId="{7311E122-054D-4F6A-BF7E-CFA27732960E}" dt="2026-09-18T10:59:52.562" v="1316" actId="14100"/>
          <ac:graphicFrameMkLst>
            <pc:docMk/>
            <pc:sldMk cId="1758904205" sldId="373"/>
            <ac:graphicFrameMk id="2" creationId="{7A9F1C89-325C-940E-7D20-00325CCFDD36}"/>
          </ac:graphicFrameMkLst>
        </pc:graphicFrameChg>
      </pc:sldChg>
    </pc:docChg>
  </pc:docChgLst>
  <pc:docChgLst>
    <pc:chgData name="Claire Jenkins (Swansea Bay UHB - Finance)" userId="S::claire.jenkins2@wales.nhs.uk::714dda8c-e0a3-4372-813f-d76ec04287bf" providerId="AD" clId="Web-{D2918126-1223-DA77-2146-F38AAAE7FF73}"/>
    <pc:docChg chg="modSld">
      <pc:chgData name="Claire Jenkins (Swansea Bay UHB - Finance)" userId="S::claire.jenkins2@wales.nhs.uk::714dda8c-e0a3-4372-813f-d76ec04287bf" providerId="AD" clId="Web-{D2918126-1223-DA77-2146-F38AAAE7FF73}" dt="2026-09-24T08:53:04.106" v="30" actId="14100"/>
      <pc:docMkLst>
        <pc:docMk/>
      </pc:docMkLst>
      <pc:sldChg chg="modSp">
        <pc:chgData name="Claire Jenkins (Swansea Bay UHB - Finance)" userId="S::claire.jenkins2@wales.nhs.uk::714dda8c-e0a3-4372-813f-d76ec04287bf" providerId="AD" clId="Web-{D2918126-1223-DA77-2146-F38AAAE7FF73}" dt="2026-09-24T08:51:39.556" v="23"/>
        <pc:sldMkLst>
          <pc:docMk/>
          <pc:sldMk cId="3179672949" sldId="352"/>
        </pc:sldMkLst>
        <pc:graphicFrameChg chg="mod modGraphic">
          <ac:chgData name="Claire Jenkins (Swansea Bay UHB - Finance)" userId="S::claire.jenkins2@wales.nhs.uk::714dda8c-e0a3-4372-813f-d76ec04287bf" providerId="AD" clId="Web-{D2918126-1223-DA77-2146-F38AAAE7FF73}" dt="2026-09-24T08:51:39.556" v="23"/>
          <ac:graphicFrameMkLst>
            <pc:docMk/>
            <pc:sldMk cId="3179672949" sldId="352"/>
            <ac:graphicFrameMk id="4" creationId="{40FC09BD-95C1-44D5-88AF-2C865FBA8830}"/>
          </ac:graphicFrameMkLst>
        </pc:graphicFrameChg>
      </pc:sldChg>
      <pc:sldChg chg="modSp">
        <pc:chgData name="Claire Jenkins (Swansea Bay UHB - Finance)" userId="S::claire.jenkins2@wales.nhs.uk::714dda8c-e0a3-4372-813f-d76ec04287bf" providerId="AD" clId="Web-{D2918126-1223-DA77-2146-F38AAAE7FF73}" dt="2026-09-24T08:52:38.073" v="27" actId="1076"/>
        <pc:sldMkLst>
          <pc:docMk/>
          <pc:sldMk cId="60263777" sldId="371"/>
        </pc:sldMkLst>
        <pc:picChg chg="mod">
          <ac:chgData name="Claire Jenkins (Swansea Bay UHB - Finance)" userId="S::claire.jenkins2@wales.nhs.uk::714dda8c-e0a3-4372-813f-d76ec04287bf" providerId="AD" clId="Web-{D2918126-1223-DA77-2146-F38AAAE7FF73}" dt="2026-09-24T08:52:38.073" v="27" actId="1076"/>
          <ac:picMkLst>
            <pc:docMk/>
            <pc:sldMk cId="60263777" sldId="371"/>
            <ac:picMk id="3" creationId="{752EC3C0-6F67-4AB5-31B7-0FDEB0450C1D}"/>
          </ac:picMkLst>
        </pc:picChg>
      </pc:sldChg>
      <pc:sldChg chg="modSp">
        <pc:chgData name="Claire Jenkins (Swansea Bay UHB - Finance)" userId="S::claire.jenkins2@wales.nhs.uk::714dda8c-e0a3-4372-813f-d76ec04287bf" providerId="AD" clId="Web-{D2918126-1223-DA77-2146-F38AAAE7FF73}" dt="2026-09-24T08:50:34.209" v="3" actId="20577"/>
        <pc:sldMkLst>
          <pc:docMk/>
          <pc:sldMk cId="1758904205" sldId="373"/>
        </pc:sldMkLst>
        <pc:spChg chg="mod">
          <ac:chgData name="Claire Jenkins (Swansea Bay UHB - Finance)" userId="S::claire.jenkins2@wales.nhs.uk::714dda8c-e0a3-4372-813f-d76ec04287bf" providerId="AD" clId="Web-{D2918126-1223-DA77-2146-F38AAAE7FF73}" dt="2026-09-24T08:50:34.209" v="3" actId="20577"/>
          <ac:spMkLst>
            <pc:docMk/>
            <pc:sldMk cId="1758904205" sldId="373"/>
            <ac:spMk id="7" creationId="{927A119E-593C-8DB3-956E-3E645B88275C}"/>
          </ac:spMkLst>
        </pc:spChg>
      </pc:sldChg>
      <pc:sldChg chg="modSp">
        <pc:chgData name="Claire Jenkins (Swansea Bay UHB - Finance)" userId="S::claire.jenkins2@wales.nhs.uk::714dda8c-e0a3-4372-813f-d76ec04287bf" providerId="AD" clId="Web-{D2918126-1223-DA77-2146-F38AAAE7FF73}" dt="2026-09-24T08:49:55.520" v="2" actId="20577"/>
        <pc:sldMkLst>
          <pc:docMk/>
          <pc:sldMk cId="3766053993" sldId="376"/>
        </pc:sldMkLst>
        <pc:spChg chg="mod">
          <ac:chgData name="Claire Jenkins (Swansea Bay UHB - Finance)" userId="S::claire.jenkins2@wales.nhs.uk::714dda8c-e0a3-4372-813f-d76ec04287bf" providerId="AD" clId="Web-{D2918126-1223-DA77-2146-F38AAAE7FF73}" dt="2026-09-24T08:49:55.520" v="2" actId="20577"/>
          <ac:spMkLst>
            <pc:docMk/>
            <pc:sldMk cId="3766053993" sldId="376"/>
            <ac:spMk id="4" creationId="{0986B216-10CA-3516-C09B-2D2777C372CB}"/>
          </ac:spMkLst>
        </pc:spChg>
      </pc:sldChg>
      <pc:sldChg chg="modSp">
        <pc:chgData name="Claire Jenkins (Swansea Bay UHB - Finance)" userId="S::claire.jenkins2@wales.nhs.uk::714dda8c-e0a3-4372-813f-d76ec04287bf" providerId="AD" clId="Web-{D2918126-1223-DA77-2146-F38AAAE7FF73}" dt="2026-09-24T08:53:04.106" v="30" actId="14100"/>
        <pc:sldMkLst>
          <pc:docMk/>
          <pc:sldMk cId="2918786614" sldId="377"/>
        </pc:sldMkLst>
        <pc:picChg chg="mod">
          <ac:chgData name="Claire Jenkins (Swansea Bay UHB - Finance)" userId="S::claire.jenkins2@wales.nhs.uk::714dda8c-e0a3-4372-813f-d76ec04287bf" providerId="AD" clId="Web-{D2918126-1223-DA77-2146-F38AAAE7FF73}" dt="2026-09-24T08:53:04.106" v="30" actId="14100"/>
          <ac:picMkLst>
            <pc:docMk/>
            <pc:sldMk cId="2918786614" sldId="377"/>
            <ac:picMk id="3" creationId="{224F7712-BC9C-0E73-7E7B-F3B0AD43E468}"/>
          </ac:picMkLst>
        </pc:picChg>
      </pc:sldChg>
    </pc:docChg>
  </pc:docChgLst>
  <pc:docChgLst>
    <pc:chgData name="Liz Gunn (Swansea Bay UHB - Finance)" userId="S::liz.gunn@wales.nhs.uk::dc9c1521-5bc7-454a-be28-ab2f4c4c6c07" providerId="AD" clId="Web-{65BACD1A-A33F-19D3-2FE6-6EE24A4D01F8}"/>
    <pc:docChg chg="modSld">
      <pc:chgData name="Liz Gunn (Swansea Bay UHB - Finance)" userId="S::liz.gunn@wales.nhs.uk::dc9c1521-5bc7-454a-be28-ab2f4c4c6c07" providerId="AD" clId="Web-{65BACD1A-A33F-19D3-2FE6-6EE24A4D01F8}" dt="2026-09-23T15:01:31.915" v="15" actId="14100"/>
      <pc:docMkLst>
        <pc:docMk/>
      </pc:docMkLst>
      <pc:sldChg chg="modSp">
        <pc:chgData name="Liz Gunn (Swansea Bay UHB - Finance)" userId="S::liz.gunn@wales.nhs.uk::dc9c1521-5bc7-454a-be28-ab2f4c4c6c07" providerId="AD" clId="Web-{65BACD1A-A33F-19D3-2FE6-6EE24A4D01F8}" dt="2026-09-23T15:01:31.915" v="15" actId="14100"/>
        <pc:sldMkLst>
          <pc:docMk/>
          <pc:sldMk cId="351338846" sldId="369"/>
        </pc:sldMkLst>
        <pc:spChg chg="mod">
          <ac:chgData name="Liz Gunn (Swansea Bay UHB - Finance)" userId="S::liz.gunn@wales.nhs.uk::dc9c1521-5bc7-454a-be28-ab2f4c4c6c07" providerId="AD" clId="Web-{65BACD1A-A33F-19D3-2FE6-6EE24A4D01F8}" dt="2026-09-23T15:01:31.915" v="15" actId="14100"/>
          <ac:spMkLst>
            <pc:docMk/>
            <pc:sldMk cId="351338846" sldId="369"/>
            <ac:spMk id="8" creationId="{5980D01D-8535-185D-5B2C-929EF3DA6D98}"/>
          </ac:spMkLst>
        </pc:spChg>
      </pc:sldChg>
    </pc:docChg>
  </pc:docChgLst>
  <pc:docChgLst>
    <pc:chgData name="Liz Gunn (Swansea Bay UHB - Finance)" userId="dc9c1521-5bc7-454a-be28-ab2f4c4c6c07" providerId="ADAL" clId="{F6C9FFF2-127E-4CB5-A843-1068F08040AE}"/>
    <pc:docChg chg="undo custSel delSld modSld">
      <pc:chgData name="Liz Gunn (Swansea Bay UHB - Finance)" userId="dc9c1521-5bc7-454a-be28-ab2f4c4c6c07" providerId="ADAL" clId="{F6C9FFF2-127E-4CB5-A843-1068F08040AE}" dt="2026-09-23T15:06:30.199" v="791" actId="1076"/>
      <pc:docMkLst>
        <pc:docMk/>
      </pc:docMkLst>
      <pc:sldChg chg="modSp mod">
        <pc:chgData name="Liz Gunn (Swansea Bay UHB - Finance)" userId="dc9c1521-5bc7-454a-be28-ab2f4c4c6c07" providerId="ADAL" clId="{F6C9FFF2-127E-4CB5-A843-1068F08040AE}" dt="2026-09-11T09:17:59.465" v="12" actId="6549"/>
        <pc:sldMkLst>
          <pc:docMk/>
          <pc:sldMk cId="3495628971" sldId="337"/>
        </pc:sldMkLst>
        <pc:spChg chg="mod">
          <ac:chgData name="Liz Gunn (Swansea Bay UHB - Finance)" userId="dc9c1521-5bc7-454a-be28-ab2f4c4c6c07" providerId="ADAL" clId="{F6C9FFF2-127E-4CB5-A843-1068F08040AE}" dt="2026-09-11T09:17:59.465" v="12" actId="6549"/>
          <ac:spMkLst>
            <pc:docMk/>
            <pc:sldMk cId="3495628971" sldId="337"/>
            <ac:spMk id="3" creationId="{00000000-0000-0000-0000-000000000000}"/>
          </ac:spMkLst>
        </pc:spChg>
      </pc:sldChg>
      <pc:sldChg chg="modSp mod">
        <pc:chgData name="Liz Gunn (Swansea Bay UHB - Finance)" userId="dc9c1521-5bc7-454a-be28-ab2f4c4c6c07" providerId="ADAL" clId="{F6C9FFF2-127E-4CB5-A843-1068F08040AE}" dt="2026-09-23T15:02:04.257" v="784" actId="14100"/>
        <pc:sldMkLst>
          <pc:docMk/>
          <pc:sldMk cId="351338846" sldId="369"/>
        </pc:sldMkLst>
        <pc:spChg chg="mod">
          <ac:chgData name="Liz Gunn (Swansea Bay UHB - Finance)" userId="dc9c1521-5bc7-454a-be28-ab2f4c4c6c07" providerId="ADAL" clId="{F6C9FFF2-127E-4CB5-A843-1068F08040AE}" dt="2026-09-23T15:02:04.257" v="784" actId="14100"/>
          <ac:spMkLst>
            <pc:docMk/>
            <pc:sldMk cId="351338846" sldId="369"/>
            <ac:spMk id="8" creationId="{5980D01D-8535-185D-5B2C-929EF3DA6D98}"/>
          </ac:spMkLst>
        </pc:spChg>
        <pc:graphicFrameChg chg="mod">
          <ac:chgData name="Liz Gunn (Swansea Bay UHB - Finance)" userId="dc9c1521-5bc7-454a-be28-ab2f4c4c6c07" providerId="ADAL" clId="{F6C9FFF2-127E-4CB5-A843-1068F08040AE}" dt="2026-09-11T10:26:56.280" v="757"/>
          <ac:graphicFrameMkLst>
            <pc:docMk/>
            <pc:sldMk cId="351338846" sldId="369"/>
            <ac:graphicFrameMk id="13" creationId="{8C974A24-A020-BC44-9951-D9924B83FB95}"/>
          </ac:graphicFrameMkLst>
        </pc:graphicFrameChg>
      </pc:sldChg>
      <pc:sldChg chg="modSp mod">
        <pc:chgData name="Liz Gunn (Swansea Bay UHB - Finance)" userId="dc9c1521-5bc7-454a-be28-ab2f4c4c6c07" providerId="ADAL" clId="{F6C9FFF2-127E-4CB5-A843-1068F08040AE}" dt="2026-09-11T09:46:06.752" v="298" actId="20577"/>
        <pc:sldMkLst>
          <pc:docMk/>
          <pc:sldMk cId="4072079434" sldId="370"/>
        </pc:sldMkLst>
        <pc:spChg chg="mod">
          <ac:chgData name="Liz Gunn (Swansea Bay UHB - Finance)" userId="dc9c1521-5bc7-454a-be28-ab2f4c4c6c07" providerId="ADAL" clId="{F6C9FFF2-127E-4CB5-A843-1068F08040AE}" dt="2026-09-11T09:46:06.752" v="298" actId="20577"/>
          <ac:spMkLst>
            <pc:docMk/>
            <pc:sldMk cId="4072079434" sldId="370"/>
            <ac:spMk id="3" creationId="{65A69C2A-E174-8B3B-E96A-4A347D19855A}"/>
          </ac:spMkLst>
        </pc:spChg>
        <pc:graphicFrameChg chg="mod modGraphic">
          <ac:chgData name="Liz Gunn (Swansea Bay UHB - Finance)" userId="dc9c1521-5bc7-454a-be28-ab2f4c4c6c07" providerId="ADAL" clId="{F6C9FFF2-127E-4CB5-A843-1068F08040AE}" dt="2026-09-11T09:44:23.883" v="164" actId="207"/>
          <ac:graphicFrameMkLst>
            <pc:docMk/>
            <pc:sldMk cId="4072079434" sldId="370"/>
            <ac:graphicFrameMk id="4" creationId="{75ED69EF-8C4A-C98B-3CFE-DD5D3E67DE68}"/>
          </ac:graphicFrameMkLst>
        </pc:graphicFrameChg>
      </pc:sldChg>
      <pc:sldChg chg="addSp delSp modSp mod">
        <pc:chgData name="Liz Gunn (Swansea Bay UHB - Finance)" userId="dc9c1521-5bc7-454a-be28-ab2f4c4c6c07" providerId="ADAL" clId="{F6C9FFF2-127E-4CB5-A843-1068F08040AE}" dt="2026-09-23T15:02:50.094" v="785" actId="14100"/>
        <pc:sldMkLst>
          <pc:docMk/>
          <pc:sldMk cId="60263777" sldId="371"/>
        </pc:sldMkLst>
        <pc:spChg chg="mod">
          <ac:chgData name="Liz Gunn (Swansea Bay UHB - Finance)" userId="dc9c1521-5bc7-454a-be28-ab2f4c4c6c07" providerId="ADAL" clId="{F6C9FFF2-127E-4CB5-A843-1068F08040AE}" dt="2026-09-23T15:02:50.094" v="785" actId="14100"/>
          <ac:spMkLst>
            <pc:docMk/>
            <pc:sldMk cId="60263777" sldId="371"/>
            <ac:spMk id="54" creationId="{187E7EF8-748D-CE8B-AD45-D49E02F89898}"/>
          </ac:spMkLst>
        </pc:spChg>
        <pc:picChg chg="add mod">
          <ac:chgData name="Liz Gunn (Swansea Bay UHB - Finance)" userId="dc9c1521-5bc7-454a-be28-ab2f4c4c6c07" providerId="ADAL" clId="{F6C9FFF2-127E-4CB5-A843-1068F08040AE}" dt="2026-09-11T09:47:36.502" v="302" actId="1076"/>
          <ac:picMkLst>
            <pc:docMk/>
            <pc:sldMk cId="60263777" sldId="371"/>
            <ac:picMk id="3" creationId="{752EC3C0-6F67-4AB5-31B7-0FDEB0450C1D}"/>
          </ac:picMkLst>
        </pc:picChg>
      </pc:sldChg>
      <pc:sldChg chg="modSp mod">
        <pc:chgData name="Liz Gunn (Swansea Bay UHB - Finance)" userId="dc9c1521-5bc7-454a-be28-ab2f4c4c6c07" providerId="ADAL" clId="{F6C9FFF2-127E-4CB5-A843-1068F08040AE}" dt="2026-09-11T10:47:40.044" v="782" actId="20577"/>
        <pc:sldMkLst>
          <pc:docMk/>
          <pc:sldMk cId="3766053993" sldId="376"/>
        </pc:sldMkLst>
        <pc:spChg chg="mod">
          <ac:chgData name="Liz Gunn (Swansea Bay UHB - Finance)" userId="dc9c1521-5bc7-454a-be28-ab2f4c4c6c07" providerId="ADAL" clId="{F6C9FFF2-127E-4CB5-A843-1068F08040AE}" dt="2026-09-11T10:34:05.714" v="772" actId="6549"/>
          <ac:spMkLst>
            <pc:docMk/>
            <pc:sldMk cId="3766053993" sldId="376"/>
            <ac:spMk id="4" creationId="{0986B216-10CA-3516-C09B-2D2777C372CB}"/>
          </ac:spMkLst>
        </pc:spChg>
        <pc:graphicFrameChg chg="mod modGraphic">
          <ac:chgData name="Liz Gunn (Swansea Bay UHB - Finance)" userId="dc9c1521-5bc7-454a-be28-ab2f4c4c6c07" providerId="ADAL" clId="{F6C9FFF2-127E-4CB5-A843-1068F08040AE}" dt="2026-09-11T10:47:40.044" v="782" actId="20577"/>
          <ac:graphicFrameMkLst>
            <pc:docMk/>
            <pc:sldMk cId="3766053993" sldId="376"/>
            <ac:graphicFrameMk id="3" creationId="{BFBA908E-7845-5BF6-75C2-9483A2835A9A}"/>
          </ac:graphicFrameMkLst>
        </pc:graphicFrameChg>
      </pc:sldChg>
      <pc:sldChg chg="addSp delSp modSp mod">
        <pc:chgData name="Liz Gunn (Swansea Bay UHB - Finance)" userId="dc9c1521-5bc7-454a-be28-ab2f4c4c6c07" providerId="ADAL" clId="{F6C9FFF2-127E-4CB5-A843-1068F08040AE}" dt="2026-09-23T15:06:30.199" v="791" actId="1076"/>
        <pc:sldMkLst>
          <pc:docMk/>
          <pc:sldMk cId="2918786614" sldId="377"/>
        </pc:sldMkLst>
        <pc:picChg chg="add mod">
          <ac:chgData name="Liz Gunn (Swansea Bay UHB - Finance)" userId="dc9c1521-5bc7-454a-be28-ab2f4c4c6c07" providerId="ADAL" clId="{F6C9FFF2-127E-4CB5-A843-1068F08040AE}" dt="2026-09-23T15:06:30.199" v="791" actId="1076"/>
          <ac:picMkLst>
            <pc:docMk/>
            <pc:sldMk cId="2918786614" sldId="377"/>
            <ac:picMk id="3" creationId="{224F7712-BC9C-0E73-7E7B-F3B0AD43E468}"/>
          </ac:picMkLst>
        </pc:picChg>
      </pc:sldChg>
      <pc:sldChg chg="addSp delSp modSp mod">
        <pc:chgData name="Liz Gunn (Swansea Bay UHB - Finance)" userId="dc9c1521-5bc7-454a-be28-ab2f4c4c6c07" providerId="ADAL" clId="{F6C9FFF2-127E-4CB5-A843-1068F08040AE}" dt="2026-09-11T10:25:55.676" v="754" actId="1037"/>
        <pc:sldMkLst>
          <pc:docMk/>
          <pc:sldMk cId="446969006" sldId="378"/>
        </pc:sldMkLst>
        <pc:picChg chg="add mod">
          <ac:chgData name="Liz Gunn (Swansea Bay UHB - Finance)" userId="dc9c1521-5bc7-454a-be28-ab2f4c4c6c07" providerId="ADAL" clId="{F6C9FFF2-127E-4CB5-A843-1068F08040AE}" dt="2026-09-11T10:25:55.676" v="754" actId="1037"/>
          <ac:picMkLst>
            <pc:docMk/>
            <pc:sldMk cId="446969006" sldId="378"/>
            <ac:picMk id="4" creationId="{72982FD4-0636-7637-88A0-D5EC381BD9BF}"/>
          </ac:picMkLst>
        </pc:picChg>
      </pc:sldChg>
    </pc:docChg>
  </pc:docChgLst>
  <pc:docChgLst>
    <pc:chgData name="Claire Jenkins (Swansea Bay UHB - Finance)" userId="S::claire.jenkins2@wales.nhs.uk::714dda8c-e0a3-4372-813f-d76ec04287bf" providerId="AD" clId="Web-{E67F4DE3-C253-E8AA-AC4A-138EAF3A1738}"/>
    <pc:docChg chg="modSld">
      <pc:chgData name="Claire Jenkins (Swansea Bay UHB - Finance)" userId="S::claire.jenkins2@wales.nhs.uk::714dda8c-e0a3-4372-813f-d76ec04287bf" providerId="AD" clId="Web-{E67F4DE3-C253-E8AA-AC4A-138EAF3A1738}" dt="2026-09-24T09:11:40.130" v="46"/>
      <pc:docMkLst>
        <pc:docMk/>
      </pc:docMkLst>
      <pc:sldChg chg="modSp">
        <pc:chgData name="Claire Jenkins (Swansea Bay UHB - Finance)" userId="S::claire.jenkins2@wales.nhs.uk::714dda8c-e0a3-4372-813f-d76ec04287bf" providerId="AD" clId="Web-{E67F4DE3-C253-E8AA-AC4A-138EAF3A1738}" dt="2026-09-24T09:09:27.344" v="7" actId="20577"/>
        <pc:sldMkLst>
          <pc:docMk/>
          <pc:sldMk cId="162789985" sldId="367"/>
        </pc:sldMkLst>
        <pc:spChg chg="mod">
          <ac:chgData name="Claire Jenkins (Swansea Bay UHB - Finance)" userId="S::claire.jenkins2@wales.nhs.uk::714dda8c-e0a3-4372-813f-d76ec04287bf" providerId="AD" clId="Web-{E67F4DE3-C253-E8AA-AC4A-138EAF3A1738}" dt="2026-09-24T09:09:27.344" v="7" actId="20577"/>
          <ac:spMkLst>
            <pc:docMk/>
            <pc:sldMk cId="162789985" sldId="367"/>
            <ac:spMk id="8" creationId="{A083E5C5-85BB-AF5B-C8C7-01D67D60729E}"/>
          </ac:spMkLst>
        </pc:spChg>
      </pc:sldChg>
      <pc:sldChg chg="modSp">
        <pc:chgData name="Claire Jenkins (Swansea Bay UHB - Finance)" userId="S::claire.jenkins2@wales.nhs.uk::714dda8c-e0a3-4372-813f-d76ec04287bf" providerId="AD" clId="Web-{E67F4DE3-C253-E8AA-AC4A-138EAF3A1738}" dt="2026-09-24T09:11:40.130" v="46"/>
        <pc:sldMkLst>
          <pc:docMk/>
          <pc:sldMk cId="1758904205" sldId="373"/>
        </pc:sldMkLst>
        <pc:spChg chg="mod">
          <ac:chgData name="Claire Jenkins (Swansea Bay UHB - Finance)" userId="S::claire.jenkins2@wales.nhs.uk::714dda8c-e0a3-4372-813f-d76ec04287bf" providerId="AD" clId="Web-{E67F4DE3-C253-E8AA-AC4A-138EAF3A1738}" dt="2026-09-24T09:11:11.957" v="25" actId="20577"/>
          <ac:spMkLst>
            <pc:docMk/>
            <pc:sldMk cId="1758904205" sldId="373"/>
            <ac:spMk id="7" creationId="{927A119E-593C-8DB3-956E-3E645B88275C}"/>
          </ac:spMkLst>
        </pc:spChg>
        <pc:graphicFrameChg chg="mod modGraphic">
          <ac:chgData name="Claire Jenkins (Swansea Bay UHB - Finance)" userId="S::claire.jenkins2@wales.nhs.uk::714dda8c-e0a3-4372-813f-d76ec04287bf" providerId="AD" clId="Web-{E67F4DE3-C253-E8AA-AC4A-138EAF3A1738}" dt="2026-09-24T09:11:40.130" v="46"/>
          <ac:graphicFrameMkLst>
            <pc:docMk/>
            <pc:sldMk cId="1758904205" sldId="373"/>
            <ac:graphicFrameMk id="2" creationId="{7A9F1C89-325C-940E-7D20-00325CCFDD36}"/>
          </ac:graphicFrameMkLst>
        </pc:graphicFrameChg>
      </pc:sldChg>
      <pc:sldChg chg="modSp">
        <pc:chgData name="Claire Jenkins (Swansea Bay UHB - Finance)" userId="S::claire.jenkins2@wales.nhs.uk::714dda8c-e0a3-4372-813f-d76ec04287bf" providerId="AD" clId="Web-{E67F4DE3-C253-E8AA-AC4A-138EAF3A1738}" dt="2026-09-24T09:08:44.311" v="5" actId="20577"/>
        <pc:sldMkLst>
          <pc:docMk/>
          <pc:sldMk cId="3766053993" sldId="376"/>
        </pc:sldMkLst>
        <pc:spChg chg="mod">
          <ac:chgData name="Claire Jenkins (Swansea Bay UHB - Finance)" userId="S::claire.jenkins2@wales.nhs.uk::714dda8c-e0a3-4372-813f-d76ec04287bf" providerId="AD" clId="Web-{E67F4DE3-C253-E8AA-AC4A-138EAF3A1738}" dt="2026-09-24T09:08:44.311" v="5" actId="20577"/>
          <ac:spMkLst>
            <pc:docMk/>
            <pc:sldMk cId="3766053993" sldId="376"/>
            <ac:spMk id="4" creationId="{0986B216-10CA-3516-C09B-2D2777C372CB}"/>
          </ac:spMkLst>
        </pc:spChg>
        <pc:spChg chg="mod">
          <ac:chgData name="Claire Jenkins (Swansea Bay UHB - Finance)" userId="S::claire.jenkins2@wales.nhs.uk::714dda8c-e0a3-4372-813f-d76ec04287bf" providerId="AD" clId="Web-{E67F4DE3-C253-E8AA-AC4A-138EAF3A1738}" dt="2026-09-24T09:08:34.748" v="1" actId="14100"/>
          <ac:spMkLst>
            <pc:docMk/>
            <pc:sldMk cId="3766053993" sldId="376"/>
            <ac:spMk id="11" creationId="{402620B8-C1D5-9BE1-FCC6-2CCDEE56F863}"/>
          </ac:spMkLst>
        </pc:spChg>
      </pc:sldChg>
    </pc:docChg>
  </pc:docChgLst>
  <pc:docChgLst>
    <pc:chgData name="Alison McLennan (Swansea Bay UHB - Finance)" userId="S::alison.mclennan@wales.nhs.uk::9d12c3c7-ac05-47d3-a09b-043807bde9f9" providerId="AD" clId="Web-{F0879B2D-284C-3D75-13A5-0E65B11DC705}"/>
    <pc:docChg chg="modSld">
      <pc:chgData name="Alison McLennan (Swansea Bay UHB - Finance)" userId="S::alison.mclennan@wales.nhs.uk::9d12c3c7-ac05-47d3-a09b-043807bde9f9" providerId="AD" clId="Web-{F0879B2D-284C-3D75-13A5-0E65B11DC705}" dt="2026-09-29T13:41:29.626" v="29" actId="20577"/>
      <pc:docMkLst>
        <pc:docMk/>
      </pc:docMkLst>
      <pc:sldChg chg="modSp">
        <pc:chgData name="Alison McLennan (Swansea Bay UHB - Finance)" userId="S::alison.mclennan@wales.nhs.uk::9d12c3c7-ac05-47d3-a09b-043807bde9f9" providerId="AD" clId="Web-{F0879B2D-284C-3D75-13A5-0E65B11DC705}" dt="2026-09-29T13:40:30.843" v="9" actId="20577"/>
        <pc:sldMkLst>
          <pc:docMk/>
          <pc:sldMk cId="1226546389" sldId="258"/>
        </pc:sldMkLst>
        <pc:spChg chg="mod">
          <ac:chgData name="Alison McLennan (Swansea Bay UHB - Finance)" userId="S::alison.mclennan@wales.nhs.uk::9d12c3c7-ac05-47d3-a09b-043807bde9f9" providerId="AD" clId="Web-{F0879B2D-284C-3D75-13A5-0E65B11DC705}" dt="2026-09-29T13:40:30.843" v="9" actId="20577"/>
          <ac:spMkLst>
            <pc:docMk/>
            <pc:sldMk cId="1226546389" sldId="258"/>
            <ac:spMk id="7" creationId="{00000000-0000-0000-0000-000000000000}"/>
          </ac:spMkLst>
        </pc:spChg>
      </pc:sldChg>
      <pc:sldChg chg="modSp">
        <pc:chgData name="Alison McLennan (Swansea Bay UHB - Finance)" userId="S::alison.mclennan@wales.nhs.uk::9d12c3c7-ac05-47d3-a09b-043807bde9f9" providerId="AD" clId="Web-{F0879B2D-284C-3D75-13A5-0E65B11DC705}" dt="2026-09-29T13:40:35.609" v="11" actId="20577"/>
        <pc:sldMkLst>
          <pc:docMk/>
          <pc:sldMk cId="282547076" sldId="349"/>
        </pc:sldMkLst>
        <pc:spChg chg="mod">
          <ac:chgData name="Alison McLennan (Swansea Bay UHB - Finance)" userId="S::alison.mclennan@wales.nhs.uk::9d12c3c7-ac05-47d3-a09b-043807bde9f9" providerId="AD" clId="Web-{F0879B2D-284C-3D75-13A5-0E65B11DC705}" dt="2026-09-29T13:40:35.609" v="11" actId="20577"/>
          <ac:spMkLst>
            <pc:docMk/>
            <pc:sldMk cId="282547076" sldId="349"/>
            <ac:spMk id="12" creationId="{C529F6A8-4B41-1272-FABC-6A9C696C5EF1}"/>
          </ac:spMkLst>
        </pc:spChg>
      </pc:sldChg>
      <pc:sldChg chg="modSp">
        <pc:chgData name="Alison McLennan (Swansea Bay UHB - Finance)" userId="S::alison.mclennan@wales.nhs.uk::9d12c3c7-ac05-47d3-a09b-043807bde9f9" providerId="AD" clId="Web-{F0879B2D-284C-3D75-13A5-0E65B11DC705}" dt="2026-09-29T13:40:53.687" v="17" actId="20577"/>
        <pc:sldMkLst>
          <pc:docMk/>
          <pc:sldMk cId="3179672949" sldId="352"/>
        </pc:sldMkLst>
        <pc:spChg chg="mod">
          <ac:chgData name="Alison McLennan (Swansea Bay UHB - Finance)" userId="S::alison.mclennan@wales.nhs.uk::9d12c3c7-ac05-47d3-a09b-043807bde9f9" providerId="AD" clId="Web-{F0879B2D-284C-3D75-13A5-0E65B11DC705}" dt="2026-09-29T13:40:53.687" v="17" actId="20577"/>
          <ac:spMkLst>
            <pc:docMk/>
            <pc:sldMk cId="3179672949" sldId="352"/>
            <ac:spMk id="12" creationId="{18D8D12F-CA12-513F-8251-1EA4669C6A13}"/>
          </ac:spMkLst>
        </pc:spChg>
      </pc:sldChg>
      <pc:sldChg chg="modSp">
        <pc:chgData name="Alison McLennan (Swansea Bay UHB - Finance)" userId="S::alison.mclennan@wales.nhs.uk::9d12c3c7-ac05-47d3-a09b-043807bde9f9" providerId="AD" clId="Web-{F0879B2D-284C-3D75-13A5-0E65B11DC705}" dt="2026-09-29T13:40:41.109" v="12" actId="20577"/>
        <pc:sldMkLst>
          <pc:docMk/>
          <pc:sldMk cId="162789985" sldId="367"/>
        </pc:sldMkLst>
        <pc:spChg chg="mod">
          <ac:chgData name="Alison McLennan (Swansea Bay UHB - Finance)" userId="S::alison.mclennan@wales.nhs.uk::9d12c3c7-ac05-47d3-a09b-043807bde9f9" providerId="AD" clId="Web-{F0879B2D-284C-3D75-13A5-0E65B11DC705}" dt="2026-09-29T13:40:41.109" v="12" actId="20577"/>
          <ac:spMkLst>
            <pc:docMk/>
            <pc:sldMk cId="162789985" sldId="367"/>
            <ac:spMk id="7" creationId="{120B1EC5-36E2-710B-1429-7BFC7A45993E}"/>
          </ac:spMkLst>
        </pc:spChg>
      </pc:sldChg>
      <pc:sldChg chg="modSp">
        <pc:chgData name="Alison McLennan (Swansea Bay UHB - Finance)" userId="S::alison.mclennan@wales.nhs.uk::9d12c3c7-ac05-47d3-a09b-043807bde9f9" providerId="AD" clId="Web-{F0879B2D-284C-3D75-13A5-0E65B11DC705}" dt="2026-09-29T13:41:16.063" v="25" actId="20577"/>
        <pc:sldMkLst>
          <pc:docMk/>
          <pc:sldMk cId="2479118972" sldId="368"/>
        </pc:sldMkLst>
        <pc:spChg chg="mod">
          <ac:chgData name="Alison McLennan (Swansea Bay UHB - Finance)" userId="S::alison.mclennan@wales.nhs.uk::9d12c3c7-ac05-47d3-a09b-043807bde9f9" providerId="AD" clId="Web-{F0879B2D-284C-3D75-13A5-0E65B11DC705}" dt="2026-09-29T13:41:16.063" v="25" actId="20577"/>
          <ac:spMkLst>
            <pc:docMk/>
            <pc:sldMk cId="2479118972" sldId="368"/>
            <ac:spMk id="7" creationId="{416EF9E1-3E27-DEF3-11BC-CB56D0CE1326}"/>
          </ac:spMkLst>
        </pc:spChg>
      </pc:sldChg>
      <pc:sldChg chg="modSp">
        <pc:chgData name="Alison McLennan (Swansea Bay UHB - Finance)" userId="S::alison.mclennan@wales.nhs.uk::9d12c3c7-ac05-47d3-a09b-043807bde9f9" providerId="AD" clId="Web-{F0879B2D-284C-3D75-13A5-0E65B11DC705}" dt="2026-09-29T13:41:01.188" v="19" actId="20577"/>
        <pc:sldMkLst>
          <pc:docMk/>
          <pc:sldMk cId="351338846" sldId="369"/>
        </pc:sldMkLst>
        <pc:spChg chg="mod">
          <ac:chgData name="Alison McLennan (Swansea Bay UHB - Finance)" userId="S::alison.mclennan@wales.nhs.uk::9d12c3c7-ac05-47d3-a09b-043807bde9f9" providerId="AD" clId="Web-{F0879B2D-284C-3D75-13A5-0E65B11DC705}" dt="2026-09-29T13:41:01.188" v="19" actId="20577"/>
          <ac:spMkLst>
            <pc:docMk/>
            <pc:sldMk cId="351338846" sldId="369"/>
            <ac:spMk id="2" creationId="{45D821E8-82FE-A0A0-24FE-92D909533C59}"/>
          </ac:spMkLst>
        </pc:spChg>
        <pc:spChg chg="mod">
          <ac:chgData name="Alison McLennan (Swansea Bay UHB - Finance)" userId="S::alison.mclennan@wales.nhs.uk::9d12c3c7-ac05-47d3-a09b-043807bde9f9" providerId="AD" clId="Web-{F0879B2D-284C-3D75-13A5-0E65B11DC705}" dt="2026-09-29T13:38:58.777" v="6" actId="14100"/>
          <ac:spMkLst>
            <pc:docMk/>
            <pc:sldMk cId="351338846" sldId="369"/>
            <ac:spMk id="8" creationId="{5980D01D-8535-185D-5B2C-929EF3DA6D98}"/>
          </ac:spMkLst>
        </pc:spChg>
      </pc:sldChg>
      <pc:sldChg chg="modSp">
        <pc:chgData name="Alison McLennan (Swansea Bay UHB - Finance)" userId="S::alison.mclennan@wales.nhs.uk::9d12c3c7-ac05-47d3-a09b-043807bde9f9" providerId="AD" clId="Web-{F0879B2D-284C-3D75-13A5-0E65B11DC705}" dt="2026-09-29T13:41:05.219" v="21" actId="20577"/>
        <pc:sldMkLst>
          <pc:docMk/>
          <pc:sldMk cId="4072079434" sldId="370"/>
        </pc:sldMkLst>
        <pc:spChg chg="mod">
          <ac:chgData name="Alison McLennan (Swansea Bay UHB - Finance)" userId="S::alison.mclennan@wales.nhs.uk::9d12c3c7-ac05-47d3-a09b-043807bde9f9" providerId="AD" clId="Web-{F0879B2D-284C-3D75-13A5-0E65B11DC705}" dt="2026-09-29T13:41:05.219" v="21" actId="20577"/>
          <ac:spMkLst>
            <pc:docMk/>
            <pc:sldMk cId="4072079434" sldId="370"/>
            <ac:spMk id="12" creationId="{A990C635-237C-938C-D5A0-4316C9E52F8C}"/>
          </ac:spMkLst>
        </pc:spChg>
      </pc:sldChg>
      <pc:sldChg chg="modSp">
        <pc:chgData name="Alison McLennan (Swansea Bay UHB - Finance)" userId="S::alison.mclennan@wales.nhs.uk::9d12c3c7-ac05-47d3-a09b-043807bde9f9" providerId="AD" clId="Web-{F0879B2D-284C-3D75-13A5-0E65B11DC705}" dt="2026-09-29T13:41:11.094" v="23" actId="20577"/>
        <pc:sldMkLst>
          <pc:docMk/>
          <pc:sldMk cId="60263777" sldId="371"/>
        </pc:sldMkLst>
        <pc:spChg chg="mod">
          <ac:chgData name="Alison McLennan (Swansea Bay UHB - Finance)" userId="S::alison.mclennan@wales.nhs.uk::9d12c3c7-ac05-47d3-a09b-043807bde9f9" providerId="AD" clId="Web-{F0879B2D-284C-3D75-13A5-0E65B11DC705}" dt="2026-09-29T13:41:11.094" v="23" actId="20577"/>
          <ac:spMkLst>
            <pc:docMk/>
            <pc:sldMk cId="60263777" sldId="371"/>
            <ac:spMk id="12" creationId="{12B9D457-EA4E-1762-8BDF-A1A348AFC4AD}"/>
          </ac:spMkLst>
        </pc:spChg>
      </pc:sldChg>
      <pc:sldChg chg="modSp">
        <pc:chgData name="Alison McLennan (Swansea Bay UHB - Finance)" userId="S::alison.mclennan@wales.nhs.uk::9d12c3c7-ac05-47d3-a09b-043807bde9f9" providerId="AD" clId="Web-{F0879B2D-284C-3D75-13A5-0E65B11DC705}" dt="2026-09-29T13:40:46.296" v="14" actId="20577"/>
        <pc:sldMkLst>
          <pc:docMk/>
          <pc:sldMk cId="1758904205" sldId="373"/>
        </pc:sldMkLst>
        <pc:spChg chg="mod">
          <ac:chgData name="Alison McLennan (Swansea Bay UHB - Finance)" userId="S::alison.mclennan@wales.nhs.uk::9d12c3c7-ac05-47d3-a09b-043807bde9f9" providerId="AD" clId="Web-{F0879B2D-284C-3D75-13A5-0E65B11DC705}" dt="2026-09-29T13:40:46.296" v="14" actId="20577"/>
          <ac:spMkLst>
            <pc:docMk/>
            <pc:sldMk cId="1758904205" sldId="373"/>
            <ac:spMk id="12" creationId="{854AFE65-3DBC-019E-BE0A-738DA415DC8C}"/>
          </ac:spMkLst>
        </pc:spChg>
      </pc:sldChg>
      <pc:sldChg chg="modSp">
        <pc:chgData name="Alison McLennan (Swansea Bay UHB - Finance)" userId="S::alison.mclennan@wales.nhs.uk::9d12c3c7-ac05-47d3-a09b-043807bde9f9" providerId="AD" clId="Web-{F0879B2D-284C-3D75-13A5-0E65B11DC705}" dt="2026-09-29T13:40:23.624" v="7" actId="20577"/>
        <pc:sldMkLst>
          <pc:docMk/>
          <pc:sldMk cId="3766053993" sldId="376"/>
        </pc:sldMkLst>
        <pc:spChg chg="mod">
          <ac:chgData name="Alison McLennan (Swansea Bay UHB - Finance)" userId="S::alison.mclennan@wales.nhs.uk::9d12c3c7-ac05-47d3-a09b-043807bde9f9" providerId="AD" clId="Web-{F0879B2D-284C-3D75-13A5-0E65B11DC705}" dt="2026-09-29T13:40:23.624" v="7" actId="20577"/>
          <ac:spMkLst>
            <pc:docMk/>
            <pc:sldMk cId="3766053993" sldId="376"/>
            <ac:spMk id="11" creationId="{402620B8-C1D5-9BE1-FCC6-2CCDEE56F863}"/>
          </ac:spMkLst>
        </pc:spChg>
      </pc:sldChg>
      <pc:sldChg chg="modSp">
        <pc:chgData name="Alison McLennan (Swansea Bay UHB - Finance)" userId="S::alison.mclennan@wales.nhs.uk::9d12c3c7-ac05-47d3-a09b-043807bde9f9" providerId="AD" clId="Web-{F0879B2D-284C-3D75-13A5-0E65B11DC705}" dt="2026-09-29T13:41:22.001" v="27" actId="20577"/>
        <pc:sldMkLst>
          <pc:docMk/>
          <pc:sldMk cId="2918786614" sldId="377"/>
        </pc:sldMkLst>
        <pc:spChg chg="mod">
          <ac:chgData name="Alison McLennan (Swansea Bay UHB - Finance)" userId="S::alison.mclennan@wales.nhs.uk::9d12c3c7-ac05-47d3-a09b-043807bde9f9" providerId="AD" clId="Web-{F0879B2D-284C-3D75-13A5-0E65B11DC705}" dt="2026-09-29T13:41:22.001" v="27" actId="20577"/>
          <ac:spMkLst>
            <pc:docMk/>
            <pc:sldMk cId="2918786614" sldId="377"/>
            <ac:spMk id="12" creationId="{17C2354A-6E1A-FDC6-754E-41455C8BD509}"/>
          </ac:spMkLst>
        </pc:spChg>
      </pc:sldChg>
      <pc:sldChg chg="modSp">
        <pc:chgData name="Alison McLennan (Swansea Bay UHB - Finance)" userId="S::alison.mclennan@wales.nhs.uk::9d12c3c7-ac05-47d3-a09b-043807bde9f9" providerId="AD" clId="Web-{F0879B2D-284C-3D75-13A5-0E65B11DC705}" dt="2026-09-29T13:41:29.626" v="29" actId="20577"/>
        <pc:sldMkLst>
          <pc:docMk/>
          <pc:sldMk cId="446969006" sldId="378"/>
        </pc:sldMkLst>
        <pc:spChg chg="mod">
          <ac:chgData name="Alison McLennan (Swansea Bay UHB - Finance)" userId="S::alison.mclennan@wales.nhs.uk::9d12c3c7-ac05-47d3-a09b-043807bde9f9" providerId="AD" clId="Web-{F0879B2D-284C-3D75-13A5-0E65B11DC705}" dt="2026-09-29T13:41:29.626" v="29" actId="20577"/>
          <ac:spMkLst>
            <pc:docMk/>
            <pc:sldMk cId="446969006" sldId="378"/>
            <ac:spMk id="12" creationId="{91B2CBAC-8BAE-4A5F-CE96-C9C56989FADA}"/>
          </ac:spMkLst>
        </pc:spChg>
      </pc:sldChg>
    </pc:docChg>
  </pc:docChgLst>
  <pc:docChgLst>
    <pc:chgData name="Liz Gunn (Swansea Bay UHB - Finance)" userId="S::liz.gunn@wales.nhs.uk::dc9c1521-5bc7-454a-be28-ab2f4c4c6c07" providerId="AD" clId="Web-{BDAD87B7-37BE-B6E3-8572-4272DA3C93B5}"/>
    <pc:docChg chg="modSld">
      <pc:chgData name="Liz Gunn (Swansea Bay UHB - Finance)" userId="S::liz.gunn@wales.nhs.uk::dc9c1521-5bc7-454a-be28-ab2f4c4c6c07" providerId="AD" clId="Web-{BDAD87B7-37BE-B6E3-8572-4272DA3C93B5}" dt="2026-09-11T15:10:26.806" v="7" actId="1076"/>
      <pc:docMkLst>
        <pc:docMk/>
      </pc:docMkLst>
      <pc:sldChg chg="modSp">
        <pc:chgData name="Liz Gunn (Swansea Bay UHB - Finance)" userId="S::liz.gunn@wales.nhs.uk::dc9c1521-5bc7-454a-be28-ab2f4c4c6c07" providerId="AD" clId="Web-{BDAD87B7-37BE-B6E3-8572-4272DA3C93B5}" dt="2026-09-11T15:09:41.819" v="6" actId="20577"/>
        <pc:sldMkLst>
          <pc:docMk/>
          <pc:sldMk cId="1226546389" sldId="258"/>
        </pc:sldMkLst>
        <pc:spChg chg="mod">
          <ac:chgData name="Liz Gunn (Swansea Bay UHB - Finance)" userId="S::liz.gunn@wales.nhs.uk::dc9c1521-5bc7-454a-be28-ab2f4c4c6c07" providerId="AD" clId="Web-{BDAD87B7-37BE-B6E3-8572-4272DA3C93B5}" dt="2026-09-11T15:09:41.819" v="6" actId="20577"/>
          <ac:spMkLst>
            <pc:docMk/>
            <pc:sldMk cId="1226546389" sldId="258"/>
            <ac:spMk id="8" creationId="{E292ECCD-9A5E-AFCB-FBBF-6895BF4AD17B}"/>
          </ac:spMkLst>
        </pc:spChg>
      </pc:sldChg>
      <pc:sldChg chg="modSp">
        <pc:chgData name="Liz Gunn (Swansea Bay UHB - Finance)" userId="S::liz.gunn@wales.nhs.uk::dc9c1521-5bc7-454a-be28-ab2f4c4c6c07" providerId="AD" clId="Web-{BDAD87B7-37BE-B6E3-8572-4272DA3C93B5}" dt="2026-09-11T15:10:26.806" v="7" actId="1076"/>
        <pc:sldMkLst>
          <pc:docMk/>
          <pc:sldMk cId="4072079434" sldId="370"/>
        </pc:sldMkLst>
        <pc:graphicFrameChg chg="mod">
          <ac:chgData name="Liz Gunn (Swansea Bay UHB - Finance)" userId="S::liz.gunn@wales.nhs.uk::dc9c1521-5bc7-454a-be28-ab2f4c4c6c07" providerId="AD" clId="Web-{BDAD87B7-37BE-B6E3-8572-4272DA3C93B5}" dt="2026-09-11T15:10:26.806" v="7" actId="1076"/>
          <ac:graphicFrameMkLst>
            <pc:docMk/>
            <pc:sldMk cId="4072079434" sldId="370"/>
            <ac:graphicFrameMk id="4" creationId="{75ED69EF-8C4A-C98B-3CFE-DD5D3E67DE68}"/>
          </ac:graphicFrameMkLst>
        </pc:graphicFrameChg>
      </pc:sldChg>
    </pc:docChg>
  </pc:docChgLst>
  <pc:docChgLst>
    <pc:chgData name="Liz Gunn (Swansea Bay UHB - Finance)" userId="S::liz.gunn@wales.nhs.uk::dc9c1521-5bc7-454a-be28-ab2f4c4c6c07" providerId="AD" clId="Web-{00000000-0000-0000-0000-000000000000}"/>
    <pc:docChg chg="delSld modSld">
      <pc:chgData name="Liz Gunn (Swansea Bay UHB - Finance)" userId="S::liz.gunn@wales.nhs.uk::dc9c1521-5bc7-454a-be28-ab2f4c4c6c07" providerId="AD" clId="Web-{00000000-0000-0000-0000-000000000000}" dt="2026-09-11T10:50:16.741" v="10" actId="20577"/>
      <pc:docMkLst>
        <pc:docMk/>
      </pc:docMkLst>
      <pc:sldChg chg="modSp">
        <pc:chgData name="Liz Gunn (Swansea Bay UHB - Finance)" userId="S::liz.gunn@wales.nhs.uk::dc9c1521-5bc7-454a-be28-ab2f4c4c6c07" providerId="AD" clId="Web-{00000000-0000-0000-0000-000000000000}" dt="2026-09-11T10:50:16.741" v="10" actId="20577"/>
        <pc:sldMkLst>
          <pc:docMk/>
          <pc:sldMk cId="1226546389" sldId="258"/>
        </pc:sldMkLst>
        <pc:spChg chg="mod">
          <ac:chgData name="Liz Gunn (Swansea Bay UHB - Finance)" userId="S::liz.gunn@wales.nhs.uk::dc9c1521-5bc7-454a-be28-ab2f4c4c6c07" providerId="AD" clId="Web-{00000000-0000-0000-0000-000000000000}" dt="2026-09-11T10:50:16.741" v="10" actId="20577"/>
          <ac:spMkLst>
            <pc:docMk/>
            <pc:sldMk cId="1226546389" sldId="258"/>
            <ac:spMk id="8" creationId="{E292ECCD-9A5E-AFCB-FBBF-6895BF4AD17B}"/>
          </ac:spMkLst>
        </pc:spChg>
      </pc:sldChg>
    </pc:docChg>
  </pc:docChgLst>
  <pc:docChgLst>
    <pc:chgData name="Claire Jenkins (Swansea Bay UHB - Finance)" userId="714dda8c-e0a3-4372-813f-d76ec04287bf" providerId="ADAL" clId="{9E1029E7-B823-46AF-950C-BDA4F5ABDFDB}"/>
    <pc:docChg chg="modSld">
      <pc:chgData name="Claire Jenkins (Swansea Bay UHB - Finance)" userId="714dda8c-e0a3-4372-813f-d76ec04287bf" providerId="ADAL" clId="{9E1029E7-B823-46AF-950C-BDA4F5ABDFDB}" dt="2026-09-24T09:12:54.510" v="6" actId="122"/>
      <pc:docMkLst>
        <pc:docMk/>
      </pc:docMkLst>
      <pc:sldChg chg="modSp mod">
        <pc:chgData name="Claire Jenkins (Swansea Bay UHB - Finance)" userId="714dda8c-e0a3-4372-813f-d76ec04287bf" providerId="ADAL" clId="{9E1029E7-B823-46AF-950C-BDA4F5ABDFDB}" dt="2026-09-24T09:12:54.510" v="6" actId="122"/>
        <pc:sldMkLst>
          <pc:docMk/>
          <pc:sldMk cId="3179672949" sldId="352"/>
        </pc:sldMkLst>
        <pc:graphicFrameChg chg="mod modGraphic">
          <ac:chgData name="Claire Jenkins (Swansea Bay UHB - Finance)" userId="714dda8c-e0a3-4372-813f-d76ec04287bf" providerId="ADAL" clId="{9E1029E7-B823-46AF-950C-BDA4F5ABDFDB}" dt="2026-09-24T09:12:54.510" v="6" actId="122"/>
          <ac:graphicFrameMkLst>
            <pc:docMk/>
            <pc:sldMk cId="3179672949" sldId="352"/>
            <ac:graphicFrameMk id="4" creationId="{40FC09BD-95C1-44D5-88AF-2C865FBA8830}"/>
          </ac:graphicFrameMkLst>
        </pc:graphicFrameChg>
      </pc:sldChg>
      <pc:sldChg chg="modSp mod">
        <pc:chgData name="Claire Jenkins (Swansea Bay UHB - Finance)" userId="714dda8c-e0a3-4372-813f-d76ec04287bf" providerId="ADAL" clId="{9E1029E7-B823-46AF-950C-BDA4F5ABDFDB}" dt="2026-09-24T09:12:23.745" v="1" actId="122"/>
        <pc:sldMkLst>
          <pc:docMk/>
          <pc:sldMk cId="1758904205" sldId="373"/>
        </pc:sldMkLst>
        <pc:graphicFrameChg chg="modGraphic">
          <ac:chgData name="Claire Jenkins (Swansea Bay UHB - Finance)" userId="714dda8c-e0a3-4372-813f-d76ec04287bf" providerId="ADAL" clId="{9E1029E7-B823-46AF-950C-BDA4F5ABDFDB}" dt="2026-09-24T09:12:23.745" v="1" actId="122"/>
          <ac:graphicFrameMkLst>
            <pc:docMk/>
            <pc:sldMk cId="1758904205" sldId="373"/>
            <ac:graphicFrameMk id="2" creationId="{7A9F1C89-325C-940E-7D20-00325CCFDD36}"/>
          </ac:graphicFrameMkLst>
        </pc:graphicFrame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_15D_10D75384.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ctr">
              <a:defRPr lang="en-GB" sz="1800" b="1" i="0" u="none" strike="noStrike" kern="1200" spc="0" baseline="0" dirty="0">
                <a:solidFill>
                  <a:schemeClr val="tx1"/>
                </a:solidFill>
                <a:latin typeface="+mn-lt"/>
                <a:ea typeface="+mn-ea"/>
                <a:cs typeface="+mn-cs"/>
              </a:defRPr>
            </a:pPr>
            <a:r>
              <a:rPr lang="en-GB" sz="1800" b="1" kern="1200">
                <a:solidFill>
                  <a:schemeClr val="tx1"/>
                </a:solidFill>
                <a:latin typeface="+mn-lt"/>
                <a:ea typeface="+mn-ea"/>
                <a:cs typeface="+mn-cs"/>
              </a:rPr>
              <a:t>Balances as at 31.08.26 by Service Group</a:t>
            </a:r>
          </a:p>
        </c:rich>
      </c:tx>
      <c:layout>
        <c:manualLayout>
          <c:xMode val="edge"/>
          <c:yMode val="edge"/>
          <c:x val="0.11692243256826938"/>
          <c:y val="4.9115690647108308E-2"/>
        </c:manualLayout>
      </c:layout>
      <c:overlay val="0"/>
      <c:spPr>
        <a:noFill/>
        <a:ln>
          <a:noFill/>
        </a:ln>
        <a:effectLst/>
      </c:spPr>
      <c:txPr>
        <a:bodyPr rot="0" spcFirstLastPara="1" vertOverflow="ellipsis" vert="horz" wrap="square" anchor="ctr" anchorCtr="1"/>
        <a:lstStyle/>
        <a:p>
          <a:pPr algn="ctr">
            <a:defRPr lang="en-GB" sz="1800" b="1" i="0" u="none" strike="noStrike" kern="1200" spc="0" baseline="0" dirty="0">
              <a:solidFill>
                <a:schemeClr val="tx1"/>
              </a:solidFill>
              <a:latin typeface="+mn-lt"/>
              <a:ea typeface="+mn-ea"/>
              <a:cs typeface="+mn-cs"/>
            </a:defRPr>
          </a:pPr>
          <a:endParaRPr lang="en-U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137E-46C9-A023-E6A517F21F4D}"/>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137E-46C9-A023-E6A517F21F4D}"/>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137E-46C9-A023-E6A517F21F4D}"/>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137E-46C9-A023-E6A517F21F4D}"/>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137E-46C9-A023-E6A517F21F4D}"/>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'Pie Chart'!$A$18:$A$22</c:f>
              <c:strCache>
                <c:ptCount val="5"/>
                <c:pt idx="0">
                  <c:v>Health Board - £1,899,829</c:v>
                </c:pt>
                <c:pt idx="1">
                  <c:v>NPTS - £1,793,562</c:v>
                </c:pt>
                <c:pt idx="2">
                  <c:v>Morriston - £2,262,971</c:v>
                </c:pt>
                <c:pt idx="3">
                  <c:v>MH &amp; LD - £101,365</c:v>
                </c:pt>
                <c:pt idx="4">
                  <c:v>Primary Care &amp; Community - £271,046</c:v>
                </c:pt>
              </c:strCache>
            </c:strRef>
          </c:cat>
          <c:val>
            <c:numRef>
              <c:f>'Pie Chart'!$B$18:$B$22</c:f>
              <c:numCache>
                <c:formatCode>0%</c:formatCode>
                <c:ptCount val="5"/>
                <c:pt idx="0">
                  <c:v>0.32</c:v>
                </c:pt>
                <c:pt idx="1">
                  <c:v>0.28000000000000003</c:v>
                </c:pt>
                <c:pt idx="2">
                  <c:v>0.36</c:v>
                </c:pt>
                <c:pt idx="3">
                  <c:v>0.01</c:v>
                </c:pt>
                <c:pt idx="4">
                  <c:v>0.03</c:v>
                </c:pt>
              </c:numCache>
            </c:numRef>
          </c:val>
          <c:extLst>
            <c:ext xmlns:c16="http://schemas.microsoft.com/office/drawing/2014/chart" uri="{C3380CC4-5D6E-409C-BE32-E72D297353CC}">
              <c16:uniqueId val="{0000000A-137E-46C9-A023-E6A517F21F4D}"/>
            </c:ext>
          </c:extLst>
        </c:ser>
        <c:dLbls>
          <c:showLegendKey val="0"/>
          <c:showVal val="0"/>
          <c:showCatName val="0"/>
          <c:showSerName val="0"/>
          <c:showPercent val="0"/>
          <c:showBubbleSize val="0"/>
          <c:showLeaderLines val="1"/>
        </c:dLbls>
      </c:pie3D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02125" cy="34131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5622925" y="0"/>
            <a:ext cx="4302125" cy="341313"/>
          </a:xfrm>
          <a:prstGeom prst="rect">
            <a:avLst/>
          </a:prstGeom>
        </p:spPr>
        <p:txBody>
          <a:bodyPr vert="horz" lIns="91440" tIns="45720" rIns="91440" bIns="45720" rtlCol="0"/>
          <a:lstStyle>
            <a:lvl1pPr algn="r">
              <a:defRPr sz="1200"/>
            </a:lvl1pPr>
          </a:lstStyle>
          <a:p>
            <a:fld id="{DC3AF4A3-8DD2-43B3-BB1E-F15E04C703FF}" type="datetimeFigureOut">
              <a:rPr lang="en-GB" smtClean="0"/>
              <a:t>29/09/2026</a:t>
            </a:fld>
            <a:endParaRPr lang="en-GB"/>
          </a:p>
        </p:txBody>
      </p:sp>
      <p:sp>
        <p:nvSpPr>
          <p:cNvPr id="4" name="Footer Placeholder 3"/>
          <p:cNvSpPr>
            <a:spLocks noGrp="1"/>
          </p:cNvSpPr>
          <p:nvPr>
            <p:ph type="ftr" sz="quarter" idx="2"/>
          </p:nvPr>
        </p:nvSpPr>
        <p:spPr>
          <a:xfrm>
            <a:off x="0" y="6456363"/>
            <a:ext cx="4302125" cy="34131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5622925" y="6456363"/>
            <a:ext cx="4302125" cy="341312"/>
          </a:xfrm>
          <a:prstGeom prst="rect">
            <a:avLst/>
          </a:prstGeom>
        </p:spPr>
        <p:txBody>
          <a:bodyPr vert="horz" lIns="91440" tIns="45720" rIns="91440" bIns="45720" rtlCol="0" anchor="b"/>
          <a:lstStyle>
            <a:lvl1pPr algn="r">
              <a:defRPr sz="1200"/>
            </a:lvl1pPr>
          </a:lstStyle>
          <a:p>
            <a:fld id="{4FF1BC89-592E-40AB-84FD-C1422EA8D1A0}" type="slidenum">
              <a:rPr lang="en-GB" smtClean="0"/>
              <a:t>‹#›</a:t>
            </a:fld>
            <a:endParaRPr lang="en-GB"/>
          </a:p>
        </p:txBody>
      </p:sp>
    </p:spTree>
    <p:extLst>
      <p:ext uri="{BB962C8B-B14F-4D97-AF65-F5344CB8AC3E}">
        <p14:creationId xmlns:p14="http://schemas.microsoft.com/office/powerpoint/2010/main" val="11861403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Slide Image Placeholder 7"/>
          <p:cNvSpPr>
            <a:spLocks noGrp="1" noRot="1" noChangeAspect="1"/>
          </p:cNvSpPr>
          <p:nvPr>
            <p:ph type="sldImg" idx="2"/>
          </p:nvPr>
        </p:nvSpPr>
        <p:spPr>
          <a:xfrm>
            <a:off x="282575" y="158750"/>
            <a:ext cx="9361488" cy="6480175"/>
          </a:xfrm>
          <a:prstGeom prst="rect">
            <a:avLst/>
          </a:prstGeom>
          <a:noFill/>
          <a:ln w="12700">
            <a:solidFill>
              <a:prstClr val="black"/>
            </a:solidFill>
          </a:ln>
        </p:spPr>
        <p:txBody>
          <a:bodyPr vert="horz" lIns="91418" tIns="45708" rIns="91418" bIns="45708" rtlCol="0" anchor="ctr"/>
          <a:lstStyle/>
          <a:p>
            <a:endParaRPr lang="en-GB"/>
          </a:p>
        </p:txBody>
      </p:sp>
      <p:sp>
        <p:nvSpPr>
          <p:cNvPr id="9" name="Notes Placeholder 8"/>
          <p:cNvSpPr>
            <a:spLocks noGrp="1"/>
          </p:cNvSpPr>
          <p:nvPr>
            <p:ph type="body" sz="quarter" idx="3"/>
          </p:nvPr>
        </p:nvSpPr>
        <p:spPr>
          <a:xfrm>
            <a:off x="992201" y="3271104"/>
            <a:ext cx="7942238" cy="2676455"/>
          </a:xfrm>
          <a:prstGeom prst="rect">
            <a:avLst/>
          </a:prstGeom>
        </p:spPr>
        <p:txBody>
          <a:bodyPr vert="horz" lIns="91418" tIns="45708" rIns="91418" bIns="45708"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2024099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13699295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FA257C-1CCC-2681-5D8F-983A29141C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5EA2DD-C5AC-C5F4-BBFA-88076BBD34E3}"/>
              </a:ext>
            </a:extLst>
          </p:cNvPr>
          <p:cNvSpPr>
            <a:spLocks noGrp="1" noRot="1" noChangeAspect="1"/>
          </p:cNvSpPr>
          <p:nvPr>
            <p:ph type="sldImg"/>
          </p:nvPr>
        </p:nvSpPr>
        <p:spPr>
          <a:xfrm>
            <a:off x="1200150" y="1143000"/>
            <a:ext cx="4457700" cy="3086100"/>
          </a:xfrm>
        </p:spPr>
      </p:sp>
      <p:sp>
        <p:nvSpPr>
          <p:cNvPr id="3" name="Notes Placeholder 2">
            <a:extLst>
              <a:ext uri="{FF2B5EF4-FFF2-40B4-BE49-F238E27FC236}">
                <a16:creationId xmlns:a16="http://schemas.microsoft.com/office/drawing/2014/main" id="{F3BECC7F-CE4F-94E7-3B86-1E1F5387E84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83E415C-F789-DF12-51F9-0A5D14CF664C}"/>
              </a:ext>
            </a:extLst>
          </p:cNvPr>
          <p:cNvSpPr>
            <a:spLocks noGrp="1"/>
          </p:cNvSpPr>
          <p:nvPr>
            <p:ph type="sldNum" sz="quarter" idx="5"/>
          </p:nvPr>
        </p:nvSpPr>
        <p:spPr/>
        <p:txBody>
          <a:bodyPr/>
          <a:lstStyle/>
          <a:p>
            <a:fld id="{8F86F2E0-746A-4BDE-ABA2-9DDDBDD9628C}" type="slidenum">
              <a:rPr lang="en-GB" smtClean="0"/>
              <a:t>9</a:t>
            </a:fld>
            <a:endParaRPr lang="en-GB"/>
          </a:p>
        </p:txBody>
      </p:sp>
    </p:spTree>
    <p:extLst>
      <p:ext uri="{BB962C8B-B14F-4D97-AF65-F5344CB8AC3E}">
        <p14:creationId xmlns:p14="http://schemas.microsoft.com/office/powerpoint/2010/main" val="37790627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82FA57-D70F-835D-CBD8-5E54663F70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74F906-BE13-EF6F-1848-D2DE4F6FF97A}"/>
              </a:ext>
            </a:extLst>
          </p:cNvPr>
          <p:cNvSpPr>
            <a:spLocks noGrp="1" noRot="1" noChangeAspect="1"/>
          </p:cNvSpPr>
          <p:nvPr>
            <p:ph type="sldImg"/>
          </p:nvPr>
        </p:nvSpPr>
        <p:spPr>
          <a:xfrm>
            <a:off x="1200150" y="1143000"/>
            <a:ext cx="4457700" cy="3086100"/>
          </a:xfrm>
        </p:spPr>
      </p:sp>
      <p:sp>
        <p:nvSpPr>
          <p:cNvPr id="3" name="Notes Placeholder 2">
            <a:extLst>
              <a:ext uri="{FF2B5EF4-FFF2-40B4-BE49-F238E27FC236}">
                <a16:creationId xmlns:a16="http://schemas.microsoft.com/office/drawing/2014/main" id="{9F11054C-3EAE-49D5-B109-465D6B89C09E}"/>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34399917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70E0DE7-4859-4640-9DC1-063A4A2111F4}" type="datetime1">
              <a:rPr lang="en-GB" smtClean="0"/>
              <a:t>29/09/2026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44F21F8-718F-45FB-B255-FFD078EF54AA}" type="slidenum">
              <a:rPr lang="en-GB" smtClean="0"/>
              <a:t>‹#›</a:t>
            </a:fld>
            <a:endParaRPr lang="en-GB"/>
          </a:p>
        </p:txBody>
      </p:sp>
    </p:spTree>
    <p:extLst>
      <p:ext uri="{BB962C8B-B14F-4D97-AF65-F5344CB8AC3E}">
        <p14:creationId xmlns:p14="http://schemas.microsoft.com/office/powerpoint/2010/main" val="11738409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EB6534-96B8-4624-9950-7ED269F7F56D}" type="datetime1">
              <a:rPr lang="en-GB" smtClean="0"/>
              <a:t>29/09/2026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44F21F8-718F-45FB-B255-FFD078EF54AA}" type="slidenum">
              <a:rPr lang="en-GB" smtClean="0"/>
              <a:t>‹#›</a:t>
            </a:fld>
            <a:endParaRPr lang="en-GB"/>
          </a:p>
        </p:txBody>
      </p:sp>
    </p:spTree>
    <p:extLst>
      <p:ext uri="{BB962C8B-B14F-4D97-AF65-F5344CB8AC3E}">
        <p14:creationId xmlns:p14="http://schemas.microsoft.com/office/powerpoint/2010/main" val="36650714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7305EE7-D034-401D-974C-F78847067D2B}" type="datetime1">
              <a:rPr lang="en-GB" smtClean="0"/>
              <a:t>29/09/2026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44F21F8-718F-45FB-B255-FFD078EF54AA}" type="slidenum">
              <a:rPr lang="en-GB" smtClean="0"/>
              <a:t>‹#›</a:t>
            </a:fld>
            <a:endParaRPr lang="en-GB"/>
          </a:p>
        </p:txBody>
      </p:sp>
    </p:spTree>
    <p:extLst>
      <p:ext uri="{BB962C8B-B14F-4D97-AF65-F5344CB8AC3E}">
        <p14:creationId xmlns:p14="http://schemas.microsoft.com/office/powerpoint/2010/main" val="19245493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1038" y="1825625"/>
            <a:ext cx="42100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14913" y="1825625"/>
            <a:ext cx="42100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6D7779D-E082-4A02-8394-56A5898D0817}" type="datetime1">
              <a:rPr lang="en-GB" smtClean="0"/>
              <a:t>29/09/2026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44F21F8-718F-45FB-B255-FFD078EF54AA}" type="slidenum">
              <a:rPr lang="en-GB" smtClean="0"/>
              <a:t>‹#›</a:t>
            </a:fld>
            <a:endParaRPr lang="en-GB"/>
          </a:p>
        </p:txBody>
      </p:sp>
    </p:spTree>
    <p:extLst>
      <p:ext uri="{BB962C8B-B14F-4D97-AF65-F5344CB8AC3E}">
        <p14:creationId xmlns:p14="http://schemas.microsoft.com/office/powerpoint/2010/main" val="31935088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en-US"/>
              <a:t>Click to edit Master title style</a:t>
            </a:r>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2329" y="2505075"/>
            <a:ext cx="4190702"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42D1FA6-B41B-4DD0-82A1-8497548A9EF5}" type="datetime1">
              <a:rPr lang="en-GB" smtClean="0"/>
              <a:t>29/09/2026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44F21F8-718F-45FB-B255-FFD078EF54AA}" type="slidenum">
              <a:rPr lang="en-GB" smtClean="0"/>
              <a:t>‹#›</a:t>
            </a:fld>
            <a:endParaRPr lang="en-GB"/>
          </a:p>
        </p:txBody>
      </p:sp>
    </p:spTree>
    <p:extLst>
      <p:ext uri="{BB962C8B-B14F-4D97-AF65-F5344CB8AC3E}">
        <p14:creationId xmlns:p14="http://schemas.microsoft.com/office/powerpoint/2010/main" val="36565876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CF95F65-BAE3-4809-96FF-9A27477FB8EA}" type="datetime1">
              <a:rPr lang="en-GB" smtClean="0"/>
              <a:t>29/09/2026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44F21F8-718F-45FB-B255-FFD078EF54AA}" type="slidenum">
              <a:rPr lang="en-GB" smtClean="0"/>
              <a:t>‹#›</a:t>
            </a:fld>
            <a:endParaRPr lang="en-GB"/>
          </a:p>
        </p:txBody>
      </p:sp>
    </p:spTree>
    <p:extLst>
      <p:ext uri="{BB962C8B-B14F-4D97-AF65-F5344CB8AC3E}">
        <p14:creationId xmlns:p14="http://schemas.microsoft.com/office/powerpoint/2010/main" val="9613801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4AE580-02EC-4D0C-8AB3-DF86EC3B6AC6}" type="datetime1">
              <a:rPr lang="en-GB" smtClean="0"/>
              <a:t>29/09/2026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44F21F8-718F-45FB-B255-FFD078EF54AA}" type="slidenum">
              <a:rPr lang="en-GB" smtClean="0"/>
              <a:t>‹#›</a:t>
            </a:fld>
            <a:endParaRPr lang="en-GB"/>
          </a:p>
        </p:txBody>
      </p:sp>
    </p:spTree>
    <p:extLst>
      <p:ext uri="{BB962C8B-B14F-4D97-AF65-F5344CB8AC3E}">
        <p14:creationId xmlns:p14="http://schemas.microsoft.com/office/powerpoint/2010/main" val="36177905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35B4F5-DD82-4F7A-8380-FAD6714A1E8E}" type="datetime1">
              <a:rPr lang="en-GB" smtClean="0"/>
              <a:t>29/09/2026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44F21F8-718F-45FB-B255-FFD078EF54AA}" type="slidenum">
              <a:rPr lang="en-GB" smtClean="0"/>
              <a:t>‹#›</a:t>
            </a:fld>
            <a:endParaRPr lang="en-GB"/>
          </a:p>
        </p:txBody>
      </p:sp>
    </p:spTree>
    <p:extLst>
      <p:ext uri="{BB962C8B-B14F-4D97-AF65-F5344CB8AC3E}">
        <p14:creationId xmlns:p14="http://schemas.microsoft.com/office/powerpoint/2010/main" val="3431414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E3D80FA-07C5-4F51-8F57-BEB96886D98D}" type="datetime1">
              <a:rPr lang="en-GB" smtClean="0"/>
              <a:t>29/09/2026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44F21F8-718F-45FB-B255-FFD078EF54AA}" type="slidenum">
              <a:rPr lang="en-GB" smtClean="0"/>
              <a:t>‹#›</a:t>
            </a:fld>
            <a:endParaRPr lang="en-GB"/>
          </a:p>
        </p:txBody>
      </p:sp>
    </p:spTree>
    <p:extLst>
      <p:ext uri="{BB962C8B-B14F-4D97-AF65-F5344CB8AC3E}">
        <p14:creationId xmlns:p14="http://schemas.microsoft.com/office/powerpoint/2010/main" val="38592041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F79A42C-B9DA-458E-B83A-A0BA1B9D3ACC}" type="datetime1">
              <a:rPr lang="en-GB" smtClean="0"/>
              <a:t>29/09/2026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44F21F8-718F-45FB-B255-FFD078EF54AA}" type="slidenum">
              <a:rPr lang="en-GB" smtClean="0"/>
              <a:t>‹#›</a:t>
            </a:fld>
            <a:endParaRPr lang="en-GB"/>
          </a:p>
        </p:txBody>
      </p:sp>
    </p:spTree>
    <p:extLst>
      <p:ext uri="{BB962C8B-B14F-4D97-AF65-F5344CB8AC3E}">
        <p14:creationId xmlns:p14="http://schemas.microsoft.com/office/powerpoint/2010/main" val="32132622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1B375DC-6B8B-4CFC-9035-22E79CFA1242}" type="datetime1">
              <a:rPr lang="en-GB" smtClean="0"/>
              <a:t>29/09/2026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44F21F8-718F-45FB-B255-FFD078EF54AA}" type="slidenum">
              <a:rPr lang="en-GB" smtClean="0"/>
              <a:t>‹#›</a:t>
            </a:fld>
            <a:endParaRPr lang="en-GB"/>
          </a:p>
        </p:txBody>
      </p:sp>
    </p:spTree>
    <p:extLst>
      <p:ext uri="{BB962C8B-B14F-4D97-AF65-F5344CB8AC3E}">
        <p14:creationId xmlns:p14="http://schemas.microsoft.com/office/powerpoint/2010/main" val="16229475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62ED2B-611C-432E-98D6-CDB1CE29EB40}" type="datetime1">
              <a:rPr lang="en-GB" smtClean="0"/>
              <a:t>29/09/2026</a:t>
            </a:fld>
            <a:endParaRPr lang="en-GB"/>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4F21F8-718F-45FB-B255-FFD078EF54AA}" type="slidenum">
              <a:rPr lang="en-GB" smtClean="0"/>
              <a:t>‹#›</a:t>
            </a:fld>
            <a:endParaRPr lang="en-GB"/>
          </a:p>
        </p:txBody>
      </p:sp>
    </p:spTree>
    <p:extLst>
      <p:ext uri="{BB962C8B-B14F-4D97-AF65-F5344CB8AC3E}">
        <p14:creationId xmlns:p14="http://schemas.microsoft.com/office/powerpoint/2010/main" val="6377107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package" Target="../embeddings/Microsoft_Excel_Worksheet_8C7EF3B4.xlsx"/><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9773" y="476672"/>
            <a:ext cx="9905218" cy="5571763"/>
          </a:xfrm>
          <a:custGeom>
            <a:avLst/>
            <a:gdLst/>
            <a:ahLst/>
            <a:cxnLst/>
            <a:rect l="l" t="t" r="r" b="b"/>
            <a:pathLst>
              <a:path w="20104100" h="11308715">
                <a:moveTo>
                  <a:pt x="0" y="11308556"/>
                </a:moveTo>
                <a:lnTo>
                  <a:pt x="20104099" y="11308556"/>
                </a:lnTo>
                <a:lnTo>
                  <a:pt x="20104099" y="0"/>
                </a:lnTo>
                <a:lnTo>
                  <a:pt x="0" y="0"/>
                </a:lnTo>
                <a:lnTo>
                  <a:pt x="0" y="11308556"/>
                </a:lnTo>
                <a:close/>
              </a:path>
            </a:pathLst>
          </a:custGeom>
          <a:solidFill>
            <a:srgbClr val="1F355E"/>
          </a:solidFill>
        </p:spPr>
        <p:txBody>
          <a:bodyPr wrap="square" lIns="0" tIns="0" rIns="0" bIns="0" rtlCol="0"/>
          <a:lstStyle/>
          <a:p>
            <a:endParaRPr sz="887">
              <a:solidFill>
                <a:srgbClr val="1F355E"/>
              </a:solidFill>
            </a:endParaRPr>
          </a:p>
        </p:txBody>
      </p:sp>
      <p:pic>
        <p:nvPicPr>
          <p:cNvPr id="36" name="Picture 35">
            <a:extLst>
              <a:ext uri="{FF2B5EF4-FFF2-40B4-BE49-F238E27FC236}">
                <a16:creationId xmlns:a16="http://schemas.microsoft.com/office/drawing/2014/main" id="{2B0F3EDA-AF6C-3716-631B-491754451073}"/>
              </a:ext>
            </a:extLst>
          </p:cNvPr>
          <p:cNvPicPr>
            <a:picLocks noChangeAspect="1"/>
          </p:cNvPicPr>
          <p:nvPr/>
        </p:nvPicPr>
        <p:blipFill>
          <a:blip r:embed="rId2"/>
          <a:stretch>
            <a:fillRect/>
          </a:stretch>
        </p:blipFill>
        <p:spPr>
          <a:xfrm>
            <a:off x="355261" y="920823"/>
            <a:ext cx="2081949" cy="530693"/>
          </a:xfrm>
          <a:prstGeom prst="rect">
            <a:avLst/>
          </a:prstGeom>
        </p:spPr>
      </p:pic>
      <p:pic>
        <p:nvPicPr>
          <p:cNvPr id="6" name="Content Placeholder 9" descr="A black background with white text&#10;&#10;Description automatically generated">
            <a:extLst>
              <a:ext uri="{FF2B5EF4-FFF2-40B4-BE49-F238E27FC236}">
                <a16:creationId xmlns:a16="http://schemas.microsoft.com/office/drawing/2014/main" id="{E77C0D30-FD08-8FF3-13DA-BCDBF69F0F3F}"/>
              </a:ext>
            </a:extLst>
          </p:cNvPr>
          <p:cNvPicPr>
            <a:picLocks noChangeAspect="1"/>
          </p:cNvPicPr>
          <p:nvPr/>
        </p:nvPicPr>
        <p:blipFill>
          <a:blip r:embed="rId3"/>
          <a:stretch>
            <a:fillRect/>
          </a:stretch>
        </p:blipFill>
        <p:spPr>
          <a:xfrm>
            <a:off x="358542" y="5241433"/>
            <a:ext cx="1818383" cy="562539"/>
          </a:xfrm>
          <a:prstGeom prst="rect">
            <a:avLst/>
          </a:prstGeom>
        </p:spPr>
      </p:pic>
      <p:pic>
        <p:nvPicPr>
          <p:cNvPr id="7" name="Picture 6" descr="A rainbow colored lines on a black background&#10;&#10;Description automatically generated">
            <a:extLst>
              <a:ext uri="{FF2B5EF4-FFF2-40B4-BE49-F238E27FC236}">
                <a16:creationId xmlns:a16="http://schemas.microsoft.com/office/drawing/2014/main" id="{47AD15B0-F477-C93B-38CC-433B819817AA}"/>
              </a:ext>
            </a:extLst>
          </p:cNvPr>
          <p:cNvPicPr>
            <a:picLocks noChangeAspect="1"/>
          </p:cNvPicPr>
          <p:nvPr/>
        </p:nvPicPr>
        <p:blipFill>
          <a:blip r:embed="rId4"/>
          <a:stretch>
            <a:fillRect/>
          </a:stretch>
        </p:blipFill>
        <p:spPr>
          <a:xfrm rot="8886303">
            <a:off x="1371933" y="3809726"/>
            <a:ext cx="9946777" cy="2940126"/>
          </a:xfrm>
          <a:prstGeom prst="rect">
            <a:avLst/>
          </a:prstGeom>
        </p:spPr>
      </p:pic>
      <p:sp>
        <p:nvSpPr>
          <p:cNvPr id="3" name="TextBox 2"/>
          <p:cNvSpPr txBox="1"/>
          <p:nvPr/>
        </p:nvSpPr>
        <p:spPr>
          <a:xfrm>
            <a:off x="395211" y="2368758"/>
            <a:ext cx="5493893" cy="1777410"/>
          </a:xfrm>
          <a:prstGeom prst="rect">
            <a:avLst/>
          </a:prstGeom>
          <a:noFill/>
        </p:spPr>
        <p:txBody>
          <a:bodyPr wrap="square" lIns="91440" tIns="45720" rIns="91440" bIns="45720" rtlCol="0" anchor="t">
            <a:spAutoFit/>
          </a:bodyPr>
          <a:lstStyle/>
          <a:p>
            <a:r>
              <a:rPr lang="en-GB" sz="2275">
                <a:solidFill>
                  <a:schemeClr val="bg1"/>
                </a:solidFill>
              </a:rPr>
              <a:t>Charitable Funds Financial Update</a:t>
            </a:r>
          </a:p>
          <a:p>
            <a:endParaRPr lang="en-GB" sz="2275">
              <a:solidFill>
                <a:schemeClr val="bg1"/>
              </a:solidFill>
            </a:endParaRPr>
          </a:p>
          <a:p>
            <a:r>
              <a:rPr lang="en-GB" sz="1600">
                <a:solidFill>
                  <a:schemeClr val="bg1"/>
                </a:solidFill>
              </a:rPr>
              <a:t>Alison McLennan</a:t>
            </a:r>
          </a:p>
          <a:p>
            <a:r>
              <a:rPr lang="en-GB" sz="1600">
                <a:solidFill>
                  <a:schemeClr val="bg1"/>
                </a:solidFill>
              </a:rPr>
              <a:t>Assistant Director of Finance </a:t>
            </a:r>
          </a:p>
          <a:p>
            <a:r>
              <a:rPr lang="en-GB" sz="1600">
                <a:solidFill>
                  <a:schemeClr val="bg1"/>
                </a:solidFill>
              </a:rPr>
              <a:t>Agenda Item 3.2 Appendix A</a:t>
            </a:r>
            <a:endParaRPr lang="en-GB" sz="1600">
              <a:solidFill>
                <a:schemeClr val="bg1"/>
              </a:solidFill>
              <a:ea typeface="Calibri"/>
              <a:cs typeface="Calibri"/>
            </a:endParaRPr>
          </a:p>
          <a:p>
            <a:r>
              <a:rPr lang="en-GB" sz="1600">
                <a:solidFill>
                  <a:schemeClr val="bg1"/>
                </a:solidFill>
              </a:rPr>
              <a:t>15th October 2026</a:t>
            </a:r>
          </a:p>
        </p:txBody>
      </p:sp>
      <p:pic>
        <p:nvPicPr>
          <p:cNvPr id="5" name="Picture 4"/>
          <p:cNvPicPr>
            <a:picLocks noChangeAspect="1"/>
          </p:cNvPicPr>
          <p:nvPr/>
        </p:nvPicPr>
        <p:blipFill>
          <a:blip r:embed="rId5"/>
          <a:stretch>
            <a:fillRect/>
          </a:stretch>
        </p:blipFill>
        <p:spPr>
          <a:xfrm>
            <a:off x="6465168" y="892007"/>
            <a:ext cx="2571775" cy="1119017"/>
          </a:xfrm>
          <a:prstGeom prst="rect">
            <a:avLst/>
          </a:prstGeom>
        </p:spPr>
      </p:pic>
    </p:spTree>
    <p:extLst>
      <p:ext uri="{BB962C8B-B14F-4D97-AF65-F5344CB8AC3E}">
        <p14:creationId xmlns:p14="http://schemas.microsoft.com/office/powerpoint/2010/main" val="34956289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DCB5CB-B9E2-A115-80DC-EB2804E675BB}"/>
            </a:ext>
          </a:extLst>
        </p:cNvPr>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B7BCFD8-46BC-CA1F-091A-CEFB49B5DDD1}"/>
              </a:ext>
            </a:extLst>
          </p:cNvPr>
          <p:cNvSpPr/>
          <p:nvPr/>
        </p:nvSpPr>
        <p:spPr>
          <a:xfrm>
            <a:off x="6974916" y="1291180"/>
            <a:ext cx="2698595" cy="401778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
        <p:nvSpPr>
          <p:cNvPr id="54" name="Rounded Rectangle 53">
            <a:extLst>
              <a:ext uri="{FF2B5EF4-FFF2-40B4-BE49-F238E27FC236}">
                <a16:creationId xmlns:a16="http://schemas.microsoft.com/office/drawing/2014/main" id="{12712635-B732-DDB3-F930-8176525D9580}"/>
              </a:ext>
            </a:extLst>
          </p:cNvPr>
          <p:cNvSpPr/>
          <p:nvPr/>
        </p:nvSpPr>
        <p:spPr>
          <a:xfrm>
            <a:off x="152178" y="620688"/>
            <a:ext cx="9645841" cy="5530671"/>
          </a:xfrm>
          <a:prstGeom prst="roundRect">
            <a:avLst/>
          </a:prstGeom>
          <a:noFill/>
          <a:ln>
            <a:solidFill>
              <a:srgbClr val="2D599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11" name="Subtitle 2">
            <a:extLst>
              <a:ext uri="{FF2B5EF4-FFF2-40B4-BE49-F238E27FC236}">
                <a16:creationId xmlns:a16="http://schemas.microsoft.com/office/drawing/2014/main" id="{402620B8-C1D5-9BE1-FCC6-2CCDEE56F863}"/>
              </a:ext>
            </a:extLst>
          </p:cNvPr>
          <p:cNvSpPr txBox="1">
            <a:spLocks/>
          </p:cNvSpPr>
          <p:nvPr/>
        </p:nvSpPr>
        <p:spPr>
          <a:xfrm>
            <a:off x="0" y="1"/>
            <a:ext cx="9906000" cy="486444"/>
          </a:xfrm>
          <a:prstGeom prst="rect">
            <a:avLst/>
          </a:prstGeom>
          <a:gradFill>
            <a:gsLst>
              <a:gs pos="0">
                <a:srgbClr val="2D5991"/>
              </a:gs>
              <a:gs pos="74000">
                <a:srgbClr val="2D5991"/>
              </a:gs>
              <a:gs pos="100000">
                <a:srgbClr val="CFAC87"/>
              </a:gs>
            </a:gsLst>
            <a:lin ang="0" scaled="1"/>
          </a:gradFill>
        </p:spPr>
        <p:txBody>
          <a:bodyPr vert="horz" lIns="74295" tIns="37148" rIns="74295" bIns="37148" rtlCol="0" anchor="ctr"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cap="small" spc="244" dirty="0">
                <a:solidFill>
                  <a:schemeClr val="bg1"/>
                </a:solidFill>
                <a:latin typeface="Verdana"/>
                <a:ea typeface="Verdana"/>
                <a:cs typeface="Verdana" panose="020B0604030504040204" pitchFamily="34" charset="0"/>
              </a:rPr>
              <a:t>THE PLAN – SUMMARY Movement in fund balance 2026-27       </a:t>
            </a:r>
            <a:r>
              <a:rPr lang="en-GB" sz="900" i="1" cap="small" dirty="0">
                <a:latin typeface="Verdana"/>
                <a:ea typeface="Verdana"/>
              </a:rPr>
              <a:t>Page 2</a:t>
            </a:r>
            <a:r>
              <a:rPr lang="en-GB" sz="1800" cap="small" spc="244" dirty="0">
                <a:solidFill>
                  <a:schemeClr val="bg1"/>
                </a:solidFill>
                <a:latin typeface="Verdana"/>
                <a:ea typeface="Verdana"/>
                <a:cs typeface="Verdana" panose="020B0604030504040204" pitchFamily="34" charset="0"/>
              </a:rPr>
              <a:t>     </a:t>
            </a:r>
          </a:p>
        </p:txBody>
      </p:sp>
      <p:pic>
        <p:nvPicPr>
          <p:cNvPr id="5" name="Picture 4">
            <a:extLst>
              <a:ext uri="{FF2B5EF4-FFF2-40B4-BE49-F238E27FC236}">
                <a16:creationId xmlns:a16="http://schemas.microsoft.com/office/drawing/2014/main" id="{C71FA576-956C-1C9C-F647-0D605261BE99}"/>
              </a:ext>
            </a:extLst>
          </p:cNvPr>
          <p:cNvPicPr>
            <a:picLocks noChangeAspect="1"/>
          </p:cNvPicPr>
          <p:nvPr/>
        </p:nvPicPr>
        <p:blipFill>
          <a:blip r:embed="rId2"/>
          <a:stretch>
            <a:fillRect/>
          </a:stretch>
        </p:blipFill>
        <p:spPr>
          <a:xfrm>
            <a:off x="0" y="6237312"/>
            <a:ext cx="1733639" cy="571529"/>
          </a:xfrm>
          <a:prstGeom prst="rect">
            <a:avLst/>
          </a:prstGeom>
        </p:spPr>
      </p:pic>
      <p:graphicFrame>
        <p:nvGraphicFramePr>
          <p:cNvPr id="3" name="Table 2">
            <a:extLst>
              <a:ext uri="{FF2B5EF4-FFF2-40B4-BE49-F238E27FC236}">
                <a16:creationId xmlns:a16="http://schemas.microsoft.com/office/drawing/2014/main" id="{BFBA908E-7845-5BF6-75C2-9483A2835A9A}"/>
              </a:ext>
            </a:extLst>
          </p:cNvPr>
          <p:cNvGraphicFramePr>
            <a:graphicFrameLocks noGrp="1"/>
          </p:cNvGraphicFramePr>
          <p:nvPr>
            <p:extLst>
              <p:ext uri="{D42A27DB-BD31-4B8C-83A1-F6EECF244321}">
                <p14:modId xmlns:p14="http://schemas.microsoft.com/office/powerpoint/2010/main" val="3956877708"/>
              </p:ext>
            </p:extLst>
          </p:nvPr>
        </p:nvGraphicFramePr>
        <p:xfrm>
          <a:off x="484037" y="930253"/>
          <a:ext cx="6366371" cy="4413125"/>
        </p:xfrm>
        <a:graphic>
          <a:graphicData uri="http://schemas.openxmlformats.org/drawingml/2006/table">
            <a:tbl>
              <a:tblPr firstRow="1" bandRow="1">
                <a:tableStyleId>{5A111915-BE36-4E01-A7E5-04B1672EAD32}</a:tableStyleId>
              </a:tblPr>
              <a:tblGrid>
                <a:gridCol w="2542184">
                  <a:extLst>
                    <a:ext uri="{9D8B030D-6E8A-4147-A177-3AD203B41FA5}">
                      <a16:colId xmlns:a16="http://schemas.microsoft.com/office/drawing/2014/main" val="2976939964"/>
                    </a:ext>
                  </a:extLst>
                </a:gridCol>
                <a:gridCol w="1290447">
                  <a:extLst>
                    <a:ext uri="{9D8B030D-6E8A-4147-A177-3AD203B41FA5}">
                      <a16:colId xmlns:a16="http://schemas.microsoft.com/office/drawing/2014/main" val="3252984945"/>
                    </a:ext>
                  </a:extLst>
                </a:gridCol>
                <a:gridCol w="1255608">
                  <a:extLst>
                    <a:ext uri="{9D8B030D-6E8A-4147-A177-3AD203B41FA5}">
                      <a16:colId xmlns:a16="http://schemas.microsoft.com/office/drawing/2014/main" val="783818674"/>
                    </a:ext>
                  </a:extLst>
                </a:gridCol>
                <a:gridCol w="1278132">
                  <a:extLst>
                    <a:ext uri="{9D8B030D-6E8A-4147-A177-3AD203B41FA5}">
                      <a16:colId xmlns:a16="http://schemas.microsoft.com/office/drawing/2014/main" val="4030311336"/>
                    </a:ext>
                  </a:extLst>
                </a:gridCol>
              </a:tblGrid>
              <a:tr h="513744">
                <a:tc>
                  <a:txBody>
                    <a:bodyPr/>
                    <a:lstStyle/>
                    <a:p>
                      <a:pPr algn="ctr" rtl="0" fontAlgn="ctr">
                        <a:buNone/>
                      </a:pPr>
                      <a:r>
                        <a:rPr lang="en-GB" sz="1900" b="1" i="0" u="none" strike="noStrike">
                          <a:solidFill>
                            <a:srgbClr val="FFFFFF"/>
                          </a:solidFill>
                          <a:effectLst/>
                          <a:latin typeface="Calibri" panose="020F0502020204030204" pitchFamily="34" charset="0"/>
                        </a:rPr>
                        <a:t>£</a:t>
                      </a:r>
                    </a:p>
                  </a:txBody>
                  <a:tcPr marL="0" marR="0" marT="0" marB="0" anchor="ctr">
                    <a:lnB w="12700" cap="flat" cmpd="sng" algn="ctr">
                      <a:solidFill>
                        <a:schemeClr val="tx1"/>
                      </a:solidFill>
                      <a:prstDash val="solid"/>
                      <a:round/>
                      <a:headEnd type="none" w="med" len="med"/>
                      <a:tailEnd type="none" w="med" len="med"/>
                    </a:lnB>
                  </a:tcPr>
                </a:tc>
                <a:tc>
                  <a:txBody>
                    <a:bodyPr/>
                    <a:lstStyle/>
                    <a:p>
                      <a:pPr algn="ctr" rtl="0" fontAlgn="ctr">
                        <a:buNone/>
                      </a:pPr>
                      <a:r>
                        <a:rPr lang="en-GB" sz="1900" b="1" i="0" u="none" strike="noStrike">
                          <a:solidFill>
                            <a:srgbClr val="FFFFFF"/>
                          </a:solidFill>
                          <a:effectLst/>
                          <a:latin typeface="Calibri" panose="020F0502020204030204" pitchFamily="34" charset="0"/>
                        </a:rPr>
                        <a:t>Year 3 YTD Plan</a:t>
                      </a:r>
                    </a:p>
                  </a:txBody>
                  <a:tcPr marL="0" marR="0" marT="0" marB="0" anchor="ctr">
                    <a:lnB w="12700" cap="flat" cmpd="sng" algn="ctr">
                      <a:solidFill>
                        <a:schemeClr val="tx1"/>
                      </a:solidFill>
                      <a:prstDash val="solid"/>
                      <a:round/>
                      <a:headEnd type="none" w="med" len="med"/>
                      <a:tailEnd type="none" w="med" len="med"/>
                    </a:lnB>
                  </a:tcPr>
                </a:tc>
                <a:tc>
                  <a:txBody>
                    <a:bodyPr/>
                    <a:lstStyle/>
                    <a:p>
                      <a:pPr algn="ctr" rtl="0" fontAlgn="ctr">
                        <a:buNone/>
                      </a:pPr>
                      <a:r>
                        <a:rPr lang="en-GB" sz="1900" b="1" i="0" u="none" strike="noStrike">
                          <a:solidFill>
                            <a:srgbClr val="FFFFFF"/>
                          </a:solidFill>
                          <a:effectLst/>
                          <a:latin typeface="Calibri" panose="020F0502020204030204" pitchFamily="34" charset="0"/>
                        </a:rPr>
                        <a:t>Year 3 YTD Actual</a:t>
                      </a:r>
                    </a:p>
                  </a:txBody>
                  <a:tcPr marL="0" marR="0" marT="0" marB="0" anchor="ctr">
                    <a:lnB w="12700" cap="flat" cmpd="sng" algn="ctr">
                      <a:solidFill>
                        <a:schemeClr val="tx1"/>
                      </a:solidFill>
                      <a:prstDash val="solid"/>
                      <a:round/>
                      <a:headEnd type="none" w="med" len="med"/>
                      <a:tailEnd type="none" w="med" len="med"/>
                    </a:lnB>
                  </a:tcPr>
                </a:tc>
                <a:tc>
                  <a:txBody>
                    <a:bodyPr/>
                    <a:lstStyle/>
                    <a:p>
                      <a:pPr algn="ctr" rtl="0" fontAlgn="ctr">
                        <a:buNone/>
                      </a:pPr>
                      <a:r>
                        <a:rPr lang="en-GB" sz="1900" b="1" i="0" u="none" strike="noStrike">
                          <a:solidFill>
                            <a:srgbClr val="FFFFFF"/>
                          </a:solidFill>
                          <a:effectLst/>
                          <a:latin typeface="Calibri" panose="020F0502020204030204" pitchFamily="34" charset="0"/>
                        </a:rPr>
                        <a:t>Year 3 YTD Variance</a:t>
                      </a:r>
                    </a:p>
                  </a:txBody>
                  <a:tcPr marL="0" marR="0" marT="0"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3105931"/>
                  </a:ext>
                </a:extLst>
              </a:tr>
              <a:tr h="291900">
                <a:tc>
                  <a:txBody>
                    <a:bodyPr/>
                    <a:lstStyle/>
                    <a:p>
                      <a:pPr algn="l" rtl="0" fontAlgn="ctr">
                        <a:buNone/>
                      </a:pPr>
                      <a:r>
                        <a:rPr lang="en-GB" sz="1900" b="0" i="0" u="none" strike="noStrike">
                          <a:solidFill>
                            <a:srgbClr val="000000"/>
                          </a:solidFill>
                          <a:effectLst/>
                          <a:latin typeface="Calibri" panose="020F0502020204030204" pitchFamily="34" charset="0"/>
                        </a:rPr>
                        <a:t>Income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0" fontAlgn="ctr">
                        <a:buNone/>
                      </a:pPr>
                      <a:r>
                        <a:rPr lang="en-GB" sz="1900" b="0" i="0" u="none" strike="noStrike">
                          <a:solidFill>
                            <a:srgbClr val="000000"/>
                          </a:solidFill>
                          <a:effectLst/>
                          <a:latin typeface="Calibri" panose="020F0502020204030204" pitchFamily="34" charset="0"/>
                        </a:rPr>
                        <a:t>479,167</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0" fontAlgn="ctr">
                        <a:buNone/>
                      </a:pPr>
                      <a:r>
                        <a:rPr lang="en-GB" sz="1900" b="0" i="0" u="none" strike="noStrike">
                          <a:solidFill>
                            <a:srgbClr val="000000"/>
                          </a:solidFill>
                          <a:effectLst/>
                          <a:latin typeface="Calibri" panose="020F0502020204030204" pitchFamily="34" charset="0"/>
                        </a:rPr>
                        <a:t>804,806</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0" fontAlgn="ctr">
                        <a:buNone/>
                      </a:pPr>
                      <a:r>
                        <a:rPr lang="en-GB" sz="1900" b="0" i="0" u="none" strike="noStrike">
                          <a:solidFill>
                            <a:srgbClr val="000000"/>
                          </a:solidFill>
                          <a:effectLst/>
                          <a:latin typeface="Calibri" panose="020F0502020204030204" pitchFamily="34" charset="0"/>
                        </a:rPr>
                        <a:t>325,639</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07879620"/>
                  </a:ext>
                </a:extLst>
              </a:tr>
              <a:tr h="627255">
                <a:tc>
                  <a:txBody>
                    <a:bodyPr/>
                    <a:lstStyle/>
                    <a:p>
                      <a:pPr algn="l" rtl="0" fontAlgn="ctr">
                        <a:buNone/>
                      </a:pPr>
                      <a:r>
                        <a:rPr lang="en-GB" sz="1900" b="0" i="0" u="none" strike="noStrike">
                          <a:solidFill>
                            <a:srgbClr val="000000"/>
                          </a:solidFill>
                          <a:effectLst/>
                          <a:latin typeface="Calibri" panose="020F0502020204030204" pitchFamily="34" charset="0"/>
                        </a:rPr>
                        <a:t>Fixed Costs of Running the Charity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0" fontAlgn="ctr">
                        <a:buNone/>
                      </a:pPr>
                      <a:r>
                        <a:rPr lang="en-GB" sz="1900" b="0" i="0" u="none" strike="noStrike">
                          <a:solidFill>
                            <a:srgbClr val="000000"/>
                          </a:solidFill>
                          <a:effectLst/>
                          <a:latin typeface="Calibri" panose="020F0502020204030204" pitchFamily="34" charset="0"/>
                        </a:rPr>
                        <a:t>(204,869)</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0" fontAlgn="ctr">
                        <a:buNone/>
                      </a:pPr>
                      <a:r>
                        <a:rPr lang="en-GB" sz="1900" b="0" i="0" u="none" strike="noStrike">
                          <a:solidFill>
                            <a:srgbClr val="000000"/>
                          </a:solidFill>
                          <a:effectLst/>
                          <a:latin typeface="Calibri" panose="020F0502020204030204" pitchFamily="34" charset="0"/>
                        </a:rPr>
                        <a:t>(122,431)</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0" fontAlgn="ctr">
                        <a:buNone/>
                      </a:pPr>
                      <a:r>
                        <a:rPr lang="en-GB" sz="1900" b="0" i="0" u="none" strike="noStrike">
                          <a:solidFill>
                            <a:srgbClr val="000000"/>
                          </a:solidFill>
                          <a:effectLst/>
                          <a:latin typeface="Calibri" panose="020F0502020204030204" pitchFamily="34" charset="0"/>
                        </a:rPr>
                        <a:t>82,438</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60995658"/>
                  </a:ext>
                </a:extLst>
              </a:tr>
              <a:tr h="813569">
                <a:tc>
                  <a:txBody>
                    <a:bodyPr/>
                    <a:lstStyle/>
                    <a:p>
                      <a:pPr algn="l" rtl="0" fontAlgn="ctr">
                        <a:buNone/>
                      </a:pPr>
                      <a:r>
                        <a:rPr lang="en-GB" sz="1900" b="1" i="0" u="none" strike="noStrike">
                          <a:solidFill>
                            <a:srgbClr val="000000"/>
                          </a:solidFill>
                          <a:effectLst/>
                          <a:latin typeface="Calibri" panose="020F0502020204030204" pitchFamily="34" charset="0"/>
                        </a:rPr>
                        <a:t>Contribution to Expenditure on Charitable Causes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0" fontAlgn="ctr">
                        <a:buNone/>
                      </a:pPr>
                      <a:r>
                        <a:rPr lang="en-GB" sz="1900" b="1" i="0" u="none" strike="noStrike">
                          <a:solidFill>
                            <a:srgbClr val="000000"/>
                          </a:solidFill>
                          <a:effectLst/>
                          <a:latin typeface="Calibri" panose="020F0502020204030204" pitchFamily="34" charset="0"/>
                        </a:rPr>
                        <a:t>274,298</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0" fontAlgn="ctr">
                        <a:buNone/>
                      </a:pPr>
                      <a:r>
                        <a:rPr lang="en-GB" sz="1900" b="1" i="0" u="none" strike="noStrike">
                          <a:solidFill>
                            <a:srgbClr val="000000"/>
                          </a:solidFill>
                          <a:effectLst/>
                          <a:latin typeface="Calibri" panose="020F0502020204030204" pitchFamily="34" charset="0"/>
                        </a:rPr>
                        <a:t>689,925</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0" fontAlgn="ctr">
                        <a:buNone/>
                      </a:pPr>
                      <a:r>
                        <a:rPr lang="en-GB" sz="1900" b="1" i="0" u="none" strike="noStrike">
                          <a:solidFill>
                            <a:srgbClr val="000000"/>
                          </a:solidFill>
                          <a:effectLst/>
                          <a:latin typeface="Calibri" panose="020F0502020204030204" pitchFamily="34" charset="0"/>
                        </a:rPr>
                        <a:t>415,627</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11868259"/>
                  </a:ext>
                </a:extLst>
              </a:tr>
              <a:tr h="0">
                <a:tc>
                  <a:txBody>
                    <a:bodyPr/>
                    <a:lstStyle/>
                    <a:p>
                      <a:pPr algn="l" fontAlgn="t">
                        <a:buNone/>
                      </a:pPr>
                      <a:r>
                        <a:rPr lang="en-GB" sz="1800" b="0" i="0" u="none" strike="noStrike">
                          <a:solidFill>
                            <a:srgbClr val="000000"/>
                          </a:solidFill>
                          <a:effectLst/>
                          <a:latin typeface="Arial" panose="020B0604020202020204" pitchFamily="34" charset="0"/>
                        </a:rPr>
                        <a:t>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0" fontAlgn="ctr">
                        <a:buNone/>
                      </a:pPr>
                      <a:r>
                        <a:rPr lang="en-GB" sz="800" b="0" i="0" u="none" strike="noStrike">
                          <a:solidFill>
                            <a:srgbClr val="000000"/>
                          </a:solidFill>
                          <a:effectLst/>
                          <a:latin typeface="Calibri" panose="020F0502020204030204" pitchFamily="34" charset="0"/>
                        </a:rPr>
                        <a:t>​</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0" fontAlgn="ctr">
                        <a:buNone/>
                      </a:pPr>
                      <a:r>
                        <a:rPr lang="en-GB" sz="800" b="0" i="0" u="none" strike="noStrike">
                          <a:solidFill>
                            <a:srgbClr val="000000"/>
                          </a:solidFill>
                          <a:effectLst/>
                          <a:latin typeface="Calibri" panose="020F0502020204030204" pitchFamily="34" charset="0"/>
                        </a:rPr>
                        <a:t>​</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0" fontAlgn="ctr">
                        <a:buNone/>
                      </a:pPr>
                      <a:r>
                        <a:rPr lang="en-GB" sz="800" b="0" i="0" u="none" strike="noStrike">
                          <a:solidFill>
                            <a:srgbClr val="000000"/>
                          </a:solidFill>
                          <a:effectLst/>
                          <a:latin typeface="Calibri" panose="020F0502020204030204" pitchFamily="34" charset="0"/>
                        </a:rPr>
                        <a:t>​ </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84933904"/>
                  </a:ext>
                </a:extLst>
              </a:tr>
              <a:tr h="813569">
                <a:tc>
                  <a:txBody>
                    <a:bodyPr/>
                    <a:lstStyle/>
                    <a:p>
                      <a:pPr algn="l" rtl="0" fontAlgn="ctr">
                        <a:buNone/>
                      </a:pPr>
                      <a:r>
                        <a:rPr lang="en-GB" sz="1900" b="0" i="0" u="none" strike="noStrike">
                          <a:solidFill>
                            <a:srgbClr val="000000"/>
                          </a:solidFill>
                          <a:effectLst/>
                          <a:latin typeface="Calibri" panose="020F0502020204030204" pitchFamily="34" charset="0"/>
                        </a:rPr>
                        <a:t>Expenditure on Charitable Causes (funds &amp; Small grants)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0" fontAlgn="ctr">
                        <a:buNone/>
                      </a:pPr>
                      <a:r>
                        <a:rPr lang="en-GB" sz="1900" b="0" i="0" u="none" strike="noStrike">
                          <a:solidFill>
                            <a:srgbClr val="000000"/>
                          </a:solidFill>
                          <a:effectLst/>
                          <a:latin typeface="Calibri" panose="020F0502020204030204" pitchFamily="34" charset="0"/>
                        </a:rPr>
                        <a:t>333,928</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0" fontAlgn="ctr">
                        <a:buNone/>
                      </a:pPr>
                      <a:r>
                        <a:rPr lang="en-GB" sz="1900" b="0" i="0" u="none" strike="noStrike">
                          <a:solidFill>
                            <a:srgbClr val="000000"/>
                          </a:solidFill>
                          <a:effectLst/>
                          <a:latin typeface="Calibri" panose="020F0502020204030204" pitchFamily="34" charset="0"/>
                        </a:rPr>
                        <a:t>409,468</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0" fontAlgn="ctr">
                        <a:buNone/>
                      </a:pPr>
                      <a:r>
                        <a:rPr lang="en-GB" sz="1900" b="0" i="0" u="none" strike="noStrike">
                          <a:solidFill>
                            <a:srgbClr val="000000"/>
                          </a:solidFill>
                          <a:effectLst/>
                          <a:latin typeface="Calibri" panose="020F0502020204030204" pitchFamily="34" charset="0"/>
                        </a:rPr>
                        <a:t>75,540 </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67421316"/>
                  </a:ext>
                </a:extLst>
              </a:tr>
              <a:tr h="0">
                <a:tc>
                  <a:txBody>
                    <a:bodyPr/>
                    <a:lstStyle/>
                    <a:p>
                      <a:pPr algn="l" fontAlgn="t">
                        <a:buNone/>
                      </a:pPr>
                      <a:r>
                        <a:rPr lang="en-GB" sz="1800" b="0" i="0" u="none" strike="noStrike">
                          <a:solidFill>
                            <a:srgbClr val="000000"/>
                          </a:solidFill>
                          <a:effectLst/>
                          <a:latin typeface="Arial" panose="020B0604020202020204" pitchFamily="34" charset="0"/>
                        </a:rPr>
                        <a:t>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r" rtl="0" fontAlgn="ctr">
                        <a:buNone/>
                      </a:pPr>
                      <a:r>
                        <a:rPr lang="en-GB" sz="800" b="0" i="0" u="none" strike="noStrike">
                          <a:solidFill>
                            <a:srgbClr val="000000"/>
                          </a:solidFill>
                          <a:effectLst/>
                          <a:latin typeface="Calibri" panose="020F0502020204030204" pitchFamily="34" charset="0"/>
                        </a:rPr>
                        <a:t>​</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r" rtl="0" fontAlgn="ctr">
                        <a:buNone/>
                      </a:pPr>
                      <a:r>
                        <a:rPr lang="en-GB" sz="800" b="0" i="0" u="none" strike="noStrike">
                          <a:solidFill>
                            <a:srgbClr val="000000"/>
                          </a:solidFill>
                          <a:effectLst/>
                          <a:latin typeface="Calibri" panose="020F0502020204030204" pitchFamily="34" charset="0"/>
                        </a:rPr>
                        <a:t>​</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r" rtl="0" fontAlgn="ctr">
                        <a:buNone/>
                      </a:pPr>
                      <a:r>
                        <a:rPr lang="en-GB" sz="800" b="0" i="0" u="none" strike="noStrike">
                          <a:solidFill>
                            <a:srgbClr val="000000"/>
                          </a:solidFill>
                          <a:effectLst/>
                          <a:latin typeface="Calibri" panose="020F0502020204030204" pitchFamily="34" charset="0"/>
                        </a:rPr>
                        <a:t>​ </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4196254034"/>
                  </a:ext>
                </a:extLst>
              </a:tr>
              <a:tr h="571361">
                <a:tc>
                  <a:txBody>
                    <a:bodyPr/>
                    <a:lstStyle/>
                    <a:p>
                      <a:pPr algn="l" rtl="0" fontAlgn="ctr">
                        <a:buNone/>
                      </a:pPr>
                      <a:r>
                        <a:rPr lang="en-GB" sz="1900" b="1" i="0" u="none" strike="noStrike">
                          <a:solidFill>
                            <a:srgbClr val="000000"/>
                          </a:solidFill>
                          <a:effectLst/>
                          <a:latin typeface="Calibri" panose="020F0502020204030204" pitchFamily="34" charset="0"/>
                        </a:rPr>
                        <a:t>Movement in Fund Balance</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0" fontAlgn="ctr">
                        <a:buNone/>
                      </a:pPr>
                      <a:r>
                        <a:rPr lang="en-GB" sz="1900" b="1" i="0" u="none" strike="noStrike">
                          <a:solidFill>
                            <a:srgbClr val="000000"/>
                          </a:solidFill>
                          <a:effectLst/>
                          <a:latin typeface="Calibri" panose="020F0502020204030204" pitchFamily="34" charset="0"/>
                        </a:rPr>
                        <a:t>(59,630)</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0" fontAlgn="ctr">
                        <a:buNone/>
                      </a:pPr>
                      <a:r>
                        <a:rPr lang="en-GB" sz="1900" b="1" i="0" u="none" strike="noStrike">
                          <a:solidFill>
                            <a:srgbClr val="000000"/>
                          </a:solidFill>
                          <a:effectLst/>
                          <a:latin typeface="Calibri" panose="020F0502020204030204" pitchFamily="34" charset="0"/>
                        </a:rPr>
                        <a:t>280,457</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rtl="0" fontAlgn="ctr">
                        <a:buNone/>
                      </a:pPr>
                      <a:r>
                        <a:rPr lang="en-GB" sz="1900" b="1" i="0" u="none" strike="noStrike">
                          <a:solidFill>
                            <a:srgbClr val="000000"/>
                          </a:solidFill>
                          <a:effectLst/>
                          <a:latin typeface="Calibri" panose="020F0502020204030204" pitchFamily="34" charset="0"/>
                        </a:rPr>
                        <a:t>340,087</a:t>
                      </a:r>
                    </a:p>
                  </a:txBody>
                  <a:tcPr marL="6350" marR="6350" marT="635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80013203"/>
                  </a:ext>
                </a:extLst>
              </a:tr>
            </a:tbl>
          </a:graphicData>
        </a:graphic>
      </p:graphicFrame>
      <p:sp>
        <p:nvSpPr>
          <p:cNvPr id="4" name="TextBox 3">
            <a:extLst>
              <a:ext uri="{FF2B5EF4-FFF2-40B4-BE49-F238E27FC236}">
                <a16:creationId xmlns:a16="http://schemas.microsoft.com/office/drawing/2014/main" id="{0986B216-10CA-3516-C09B-2D2777C372CB}"/>
              </a:ext>
            </a:extLst>
          </p:cNvPr>
          <p:cNvSpPr txBox="1"/>
          <p:nvPr/>
        </p:nvSpPr>
        <p:spPr>
          <a:xfrm>
            <a:off x="7047399" y="1682368"/>
            <a:ext cx="2553629" cy="3754874"/>
          </a:xfrm>
          <a:prstGeom prst="rect">
            <a:avLst/>
          </a:prstGeom>
          <a:noFill/>
        </p:spPr>
        <p:txBody>
          <a:bodyPr wrap="square" lIns="91440" tIns="45720" rIns="91440" bIns="45720" rtlCol="0" anchor="t">
            <a:spAutoFit/>
          </a:bodyPr>
          <a:lstStyle/>
          <a:p>
            <a:r>
              <a:rPr lang="en-GB" sz="1700"/>
              <a:t>The plan is phased in equal 1/12ths. YTD incorporates income and expenditure from 1st April to 31</a:t>
            </a:r>
            <a:r>
              <a:rPr lang="en-GB" sz="1700" baseline="30000"/>
              <a:t>st</a:t>
            </a:r>
            <a:r>
              <a:rPr lang="en-GB" sz="1700"/>
              <a:t> August 2026 – i.e. 5 months.</a:t>
            </a:r>
          </a:p>
          <a:p>
            <a:endParaRPr lang="en-GB" sz="1700"/>
          </a:p>
          <a:p>
            <a:r>
              <a:rPr lang="en-GB" sz="1700"/>
              <a:t>Plan expenditure is based on total fund expenditure in 2026-27, less fixed costs of running the charity.</a:t>
            </a:r>
            <a:endParaRPr lang="en-GB" sz="1700">
              <a:ea typeface="Calibri"/>
              <a:cs typeface="Calibri"/>
            </a:endParaRPr>
          </a:p>
          <a:p>
            <a:endParaRPr lang="en-GB" sz="1700">
              <a:highlight>
                <a:srgbClr val="FFFF00"/>
              </a:highlight>
            </a:endParaRPr>
          </a:p>
          <a:p>
            <a:endParaRPr lang="en-GB" sz="1700"/>
          </a:p>
          <a:p>
            <a:endParaRPr lang="en-GB" sz="1700"/>
          </a:p>
        </p:txBody>
      </p:sp>
    </p:spTree>
    <p:extLst>
      <p:ext uri="{BB962C8B-B14F-4D97-AF65-F5344CB8AC3E}">
        <p14:creationId xmlns:p14="http://schemas.microsoft.com/office/powerpoint/2010/main" val="37660539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ounded Rectangle 13"/>
          <p:cNvSpPr/>
          <p:nvPr/>
        </p:nvSpPr>
        <p:spPr>
          <a:xfrm>
            <a:off x="554110" y="708294"/>
            <a:ext cx="8856984" cy="5520653"/>
          </a:xfrm>
          <a:prstGeom prst="roundRect">
            <a:avLst/>
          </a:prstGeom>
          <a:noFill/>
          <a:ln w="28575">
            <a:solidFill>
              <a:srgbClr val="2D599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mj-lt"/>
              <a:buAutoNum type="arabicPeriod"/>
            </a:pPr>
            <a:endParaRPr lang="en-GB">
              <a:solidFill>
                <a:schemeClr val="tx1"/>
              </a:solidFill>
            </a:endParaRPr>
          </a:p>
        </p:txBody>
      </p:sp>
      <p:grpSp>
        <p:nvGrpSpPr>
          <p:cNvPr id="2" name="Group 1"/>
          <p:cNvGrpSpPr/>
          <p:nvPr/>
        </p:nvGrpSpPr>
        <p:grpSpPr>
          <a:xfrm>
            <a:off x="0" y="1"/>
            <a:ext cx="9906000" cy="404663"/>
            <a:chOff x="0" y="1"/>
            <a:chExt cx="9906000" cy="404663"/>
          </a:xfrm>
        </p:grpSpPr>
        <p:sp>
          <p:nvSpPr>
            <p:cNvPr id="4" name="Subtitle 2"/>
            <p:cNvSpPr txBox="1">
              <a:spLocks/>
            </p:cNvSpPr>
            <p:nvPr/>
          </p:nvSpPr>
          <p:spPr>
            <a:xfrm>
              <a:off x="0" y="1"/>
              <a:ext cx="9906000" cy="404663"/>
            </a:xfrm>
            <a:prstGeom prst="rect">
              <a:avLst/>
            </a:prstGeom>
            <a:gradFill>
              <a:gsLst>
                <a:gs pos="0">
                  <a:srgbClr val="2D5991"/>
                </a:gs>
                <a:gs pos="74000">
                  <a:srgbClr val="2D5991"/>
                </a:gs>
                <a:gs pos="100000">
                  <a:srgbClr val="CFAC87"/>
                </a:gs>
              </a:gsLst>
              <a:lin ang="0" scaled="1"/>
            </a:gradFill>
          </p:spPr>
          <p:txBody>
            <a:bodyPr vert="horz" lIns="74295" tIns="37148" rIns="74295" bIns="37148" rtlCol="0" anchor="ctr"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cap="small" spc="244">
                  <a:solidFill>
                    <a:schemeClr val="bg1"/>
                  </a:solidFill>
                  <a:latin typeface="Verdana" panose="020B0604030504040204" pitchFamily="34" charset="0"/>
                  <a:ea typeface="Verdana" panose="020B0604030504040204" pitchFamily="34" charset="0"/>
                  <a:cs typeface="Verdana" panose="020B0604030504040204" pitchFamily="34" charset="0"/>
                </a:rPr>
                <a:t>FINANCIAL PLAN Narrative</a:t>
              </a:r>
            </a:p>
          </p:txBody>
        </p:sp>
        <p:sp>
          <p:nvSpPr>
            <p:cNvPr id="7" name="TextBox 22"/>
            <p:cNvSpPr txBox="1">
              <a:spLocks noChangeArrowheads="1"/>
            </p:cNvSpPr>
            <p:nvPr/>
          </p:nvSpPr>
          <p:spPr bwMode="auto">
            <a:xfrm>
              <a:off x="9110381" y="94156"/>
              <a:ext cx="74544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GB" altLang="en-US" sz="800" i="1" cap="small" dirty="0">
                  <a:latin typeface="Verdana"/>
                  <a:ea typeface="Verdana"/>
                  <a:cs typeface="Verdana" panose="020B0604030504040204" pitchFamily="34" charset="0"/>
                </a:rPr>
                <a:t>Page 3</a:t>
              </a:r>
            </a:p>
          </p:txBody>
        </p:sp>
      </p:grpSp>
      <p:pic>
        <p:nvPicPr>
          <p:cNvPr id="5" name="Picture 4"/>
          <p:cNvPicPr>
            <a:picLocks noChangeAspect="1"/>
          </p:cNvPicPr>
          <p:nvPr/>
        </p:nvPicPr>
        <p:blipFill>
          <a:blip r:embed="rId2"/>
          <a:stretch>
            <a:fillRect/>
          </a:stretch>
        </p:blipFill>
        <p:spPr>
          <a:xfrm>
            <a:off x="56456" y="6284424"/>
            <a:ext cx="1733639" cy="571529"/>
          </a:xfrm>
          <a:prstGeom prst="rect">
            <a:avLst/>
          </a:prstGeom>
        </p:spPr>
      </p:pic>
      <p:sp>
        <p:nvSpPr>
          <p:cNvPr id="8" name="TextBox 7">
            <a:extLst>
              <a:ext uri="{FF2B5EF4-FFF2-40B4-BE49-F238E27FC236}">
                <a16:creationId xmlns:a16="http://schemas.microsoft.com/office/drawing/2014/main" id="{E292ECCD-9A5E-AFCB-FBBF-6895BF4AD17B}"/>
              </a:ext>
            </a:extLst>
          </p:cNvPr>
          <p:cNvSpPr txBox="1"/>
          <p:nvPr/>
        </p:nvSpPr>
        <p:spPr>
          <a:xfrm>
            <a:off x="704528" y="1196752"/>
            <a:ext cx="8647362" cy="3139321"/>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GB"/>
              <a:t>The Plan translates and costs the 5-year Strategic Plan for the Charity, Developed by the Charity Team, and approved by the Charitable Funds Committee (CFC).</a:t>
            </a:r>
          </a:p>
          <a:p>
            <a:pPr marL="285750" indent="-285750">
              <a:buFont typeface="Arial" panose="020B0604020202020204" pitchFamily="34" charset="0"/>
              <a:buChar char="•"/>
            </a:pPr>
            <a:endParaRPr lang="en-GB"/>
          </a:p>
          <a:p>
            <a:pPr marL="285750" indent="-285750">
              <a:buFont typeface="Arial" panose="020B0604020202020204" pitchFamily="34" charset="0"/>
              <a:buChar char="•"/>
            </a:pPr>
            <a:r>
              <a:rPr lang="en-GB"/>
              <a:t>The Plan start date was agreed by the CFC to be the financial year 2024-25, therefore we are in Year 3 of the Plan.</a:t>
            </a:r>
            <a:endParaRPr lang="en-GB">
              <a:ea typeface="Calibri"/>
              <a:cs typeface="Calibri"/>
            </a:endParaRPr>
          </a:p>
          <a:p>
            <a:pPr marL="285750" indent="-285750">
              <a:buFont typeface="Arial" panose="020B0604020202020204" pitchFamily="34" charset="0"/>
              <a:buChar char="•"/>
            </a:pPr>
            <a:endParaRPr lang="en-GB"/>
          </a:p>
          <a:p>
            <a:pPr marL="285750" indent="-285750">
              <a:buFont typeface="Arial" panose="020B0604020202020204" pitchFamily="34" charset="0"/>
              <a:buChar char="•"/>
            </a:pPr>
            <a:r>
              <a:rPr lang="en-GB"/>
              <a:t>The Plan is all-encompassing, covering income, fixed costs of running the charity, individual fund expenditure and the reserves position.</a:t>
            </a:r>
            <a:endParaRPr lang="en-GB">
              <a:ea typeface="Calibri"/>
              <a:cs typeface="Calibri"/>
            </a:endParaRPr>
          </a:p>
          <a:p>
            <a:endParaRPr lang="en-GB"/>
          </a:p>
          <a:p>
            <a:pPr marL="285750" indent="-285750">
              <a:buFont typeface="Arial" panose="020B0604020202020204" pitchFamily="34" charset="0"/>
              <a:buChar char="•"/>
            </a:pPr>
            <a:r>
              <a:rPr lang="en-GB"/>
              <a:t>Year 2 performance to plan has been shared previously with the CFC – this report has detailed the first 5 months of Year 3.</a:t>
            </a:r>
            <a:endParaRPr lang="en-GB">
              <a:ea typeface="Calibri"/>
              <a:cs typeface="Calibri"/>
            </a:endParaRPr>
          </a:p>
        </p:txBody>
      </p:sp>
    </p:spTree>
    <p:extLst>
      <p:ext uri="{BB962C8B-B14F-4D97-AF65-F5344CB8AC3E}">
        <p14:creationId xmlns:p14="http://schemas.microsoft.com/office/powerpoint/2010/main" val="12265463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84D59C-8529-97E4-77DE-5192E9BA52F0}"/>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18478EB5-9D44-0B80-A2B1-C3D9D04DD2B8}"/>
              </a:ext>
            </a:extLst>
          </p:cNvPr>
          <p:cNvSpPr/>
          <p:nvPr/>
        </p:nvSpPr>
        <p:spPr>
          <a:xfrm>
            <a:off x="4937320" y="1078709"/>
            <a:ext cx="4372579" cy="4702313"/>
          </a:xfrm>
          <a:prstGeom prst="roundRect">
            <a:avLst/>
          </a:prstGeom>
          <a:ln>
            <a:solidFill>
              <a:schemeClr val="accent5">
                <a:lumMod val="75000"/>
              </a:schemeClr>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n-GB"/>
          </a:p>
        </p:txBody>
      </p:sp>
      <p:grpSp>
        <p:nvGrpSpPr>
          <p:cNvPr id="10" name="Group 9">
            <a:extLst>
              <a:ext uri="{FF2B5EF4-FFF2-40B4-BE49-F238E27FC236}">
                <a16:creationId xmlns:a16="http://schemas.microsoft.com/office/drawing/2014/main" id="{8470E849-0079-E1DE-24F1-0DF5490EAC71}"/>
              </a:ext>
            </a:extLst>
          </p:cNvPr>
          <p:cNvGrpSpPr/>
          <p:nvPr/>
        </p:nvGrpSpPr>
        <p:grpSpPr>
          <a:xfrm>
            <a:off x="0" y="0"/>
            <a:ext cx="9906000" cy="404663"/>
            <a:chOff x="0" y="1"/>
            <a:chExt cx="9906000" cy="404663"/>
          </a:xfrm>
        </p:grpSpPr>
        <p:sp>
          <p:nvSpPr>
            <p:cNvPr id="11" name="Subtitle 2">
              <a:extLst>
                <a:ext uri="{FF2B5EF4-FFF2-40B4-BE49-F238E27FC236}">
                  <a16:creationId xmlns:a16="http://schemas.microsoft.com/office/drawing/2014/main" id="{2170669D-4354-23E1-500B-A1C6DB20625F}"/>
                </a:ext>
              </a:extLst>
            </p:cNvPr>
            <p:cNvSpPr txBox="1">
              <a:spLocks/>
            </p:cNvSpPr>
            <p:nvPr/>
          </p:nvSpPr>
          <p:spPr>
            <a:xfrm>
              <a:off x="0" y="1"/>
              <a:ext cx="9906000" cy="404663"/>
            </a:xfrm>
            <a:prstGeom prst="rect">
              <a:avLst/>
            </a:prstGeom>
            <a:gradFill>
              <a:gsLst>
                <a:gs pos="0">
                  <a:srgbClr val="2D5991"/>
                </a:gs>
                <a:gs pos="74000">
                  <a:srgbClr val="2D5991"/>
                </a:gs>
                <a:gs pos="100000">
                  <a:srgbClr val="CFAC87"/>
                </a:gs>
              </a:gsLst>
              <a:lin ang="0" scaled="1"/>
            </a:gradFill>
          </p:spPr>
          <p:txBody>
            <a:bodyPr vert="horz" lIns="74295" tIns="37148" rIns="74295" bIns="37148" rtlCol="0" anchor="ctr"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cap="small" spc="244">
                  <a:solidFill>
                    <a:schemeClr val="bg1"/>
                  </a:solidFill>
                  <a:latin typeface="Verdana" panose="020B0604030504040204" pitchFamily="34" charset="0"/>
                  <a:ea typeface="Verdana" panose="020B0604030504040204" pitchFamily="34" charset="0"/>
                  <a:cs typeface="Verdana" panose="020B0604030504040204" pitchFamily="34" charset="0"/>
                </a:rPr>
                <a:t>FUND BALANCES BY SERVICE GROUP</a:t>
              </a:r>
            </a:p>
          </p:txBody>
        </p:sp>
        <p:sp>
          <p:nvSpPr>
            <p:cNvPr id="12" name="TextBox 22">
              <a:extLst>
                <a:ext uri="{FF2B5EF4-FFF2-40B4-BE49-F238E27FC236}">
                  <a16:creationId xmlns:a16="http://schemas.microsoft.com/office/drawing/2014/main" id="{C529F6A8-4B41-1272-FABC-6A9C696C5EF1}"/>
                </a:ext>
              </a:extLst>
            </p:cNvPr>
            <p:cNvSpPr txBox="1">
              <a:spLocks noChangeArrowheads="1"/>
            </p:cNvSpPr>
            <p:nvPr/>
          </p:nvSpPr>
          <p:spPr bwMode="auto">
            <a:xfrm>
              <a:off x="9110381" y="94156"/>
              <a:ext cx="74544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GB" altLang="en-US" sz="800" i="1" cap="small" dirty="0">
                  <a:latin typeface="Verdana"/>
                  <a:ea typeface="Verdana"/>
                  <a:cs typeface="Verdana" panose="020B0604030504040204" pitchFamily="34" charset="0"/>
                </a:rPr>
                <a:t>Page 4</a:t>
              </a:r>
            </a:p>
          </p:txBody>
        </p:sp>
      </p:grpSp>
      <p:pic>
        <p:nvPicPr>
          <p:cNvPr id="5" name="Picture 4">
            <a:extLst>
              <a:ext uri="{FF2B5EF4-FFF2-40B4-BE49-F238E27FC236}">
                <a16:creationId xmlns:a16="http://schemas.microsoft.com/office/drawing/2014/main" id="{874DC1A6-6E33-899E-7B05-33E58CE2260E}"/>
              </a:ext>
            </a:extLst>
          </p:cNvPr>
          <p:cNvPicPr>
            <a:picLocks noChangeAspect="1"/>
          </p:cNvPicPr>
          <p:nvPr/>
        </p:nvPicPr>
        <p:blipFill>
          <a:blip r:embed="rId2"/>
          <a:stretch>
            <a:fillRect/>
          </a:stretch>
        </p:blipFill>
        <p:spPr>
          <a:xfrm>
            <a:off x="152178" y="6154223"/>
            <a:ext cx="1733639" cy="571529"/>
          </a:xfrm>
          <a:prstGeom prst="rect">
            <a:avLst/>
          </a:prstGeom>
        </p:spPr>
      </p:pic>
      <p:sp>
        <p:nvSpPr>
          <p:cNvPr id="3" name="TextBox 2"/>
          <p:cNvSpPr txBox="1"/>
          <p:nvPr/>
        </p:nvSpPr>
        <p:spPr>
          <a:xfrm>
            <a:off x="5137181" y="1284619"/>
            <a:ext cx="4372579" cy="646331"/>
          </a:xfrm>
          <a:prstGeom prst="rect">
            <a:avLst/>
          </a:prstGeom>
          <a:noFill/>
        </p:spPr>
        <p:txBody>
          <a:bodyPr wrap="square" rtlCol="0">
            <a:spAutoFit/>
          </a:bodyPr>
          <a:lstStyle/>
          <a:p>
            <a:r>
              <a:rPr lang="en-GB" b="1"/>
              <a:t>Top 5 Funds (excluding Core Costs Fund)</a:t>
            </a:r>
          </a:p>
          <a:p>
            <a:endParaRPr lang="en-GB"/>
          </a:p>
        </p:txBody>
      </p:sp>
      <p:sp>
        <p:nvSpPr>
          <p:cNvPr id="4" name="TextBox 3"/>
          <p:cNvSpPr txBox="1"/>
          <p:nvPr/>
        </p:nvSpPr>
        <p:spPr>
          <a:xfrm>
            <a:off x="5233012" y="1762699"/>
            <a:ext cx="3877026" cy="4016484"/>
          </a:xfrm>
          <a:prstGeom prst="rect">
            <a:avLst/>
          </a:prstGeom>
          <a:noFill/>
        </p:spPr>
        <p:txBody>
          <a:bodyPr wrap="square" lIns="91440" tIns="45720" rIns="91440" bIns="45720" rtlCol="0" anchor="t">
            <a:spAutoFit/>
          </a:bodyPr>
          <a:lstStyle/>
          <a:p>
            <a:r>
              <a:rPr lang="en-GB" sz="1700"/>
              <a:t>Y646 – Morriston General Patients &amp; Staff - £381,872</a:t>
            </a:r>
          </a:p>
          <a:p>
            <a:endParaRPr lang="en-GB" sz="1700"/>
          </a:p>
          <a:p>
            <a:r>
              <a:rPr lang="en-GB" sz="1700"/>
              <a:t>YN04 – MN Stroke - £314,860</a:t>
            </a:r>
            <a:endParaRPr lang="en-GB" sz="1700">
              <a:ea typeface="Calibri"/>
              <a:cs typeface="Calibri"/>
            </a:endParaRPr>
          </a:p>
          <a:p>
            <a:endParaRPr lang="en-GB" sz="1700"/>
          </a:p>
          <a:p>
            <a:r>
              <a:rPr lang="en-GB" sz="1700"/>
              <a:t>YB34 – South West Wales Cancer Centre - £182,198</a:t>
            </a:r>
          </a:p>
          <a:p>
            <a:endParaRPr lang="en-GB" sz="1700">
              <a:ea typeface="Calibri"/>
              <a:cs typeface="Calibri"/>
            </a:endParaRPr>
          </a:p>
          <a:p>
            <a:r>
              <a:rPr lang="en-GB" sz="1700">
                <a:ea typeface="Calibri"/>
                <a:cs typeface="Calibri"/>
              </a:rPr>
              <a:t>YB49 – 20</a:t>
            </a:r>
            <a:r>
              <a:rPr lang="en-GB" sz="1700" baseline="30000">
                <a:ea typeface="Calibri"/>
                <a:cs typeface="Calibri"/>
              </a:rPr>
              <a:t>th</a:t>
            </a:r>
            <a:r>
              <a:rPr lang="en-GB" sz="1700">
                <a:ea typeface="Calibri"/>
                <a:cs typeface="Calibri"/>
              </a:rPr>
              <a:t> Anniversary Cancer Support Fund - £137,331</a:t>
            </a:r>
          </a:p>
          <a:p>
            <a:endParaRPr lang="en-GB" sz="1700"/>
          </a:p>
          <a:p>
            <a:r>
              <a:rPr lang="en-GB" sz="1700"/>
              <a:t>YF33 – West Parkinson’s Disease - £127,711</a:t>
            </a:r>
            <a:endParaRPr lang="en-GB" sz="1700">
              <a:ea typeface="Calibri"/>
              <a:cs typeface="Calibri"/>
            </a:endParaRPr>
          </a:p>
          <a:p>
            <a:endParaRPr lang="en-GB" sz="1700"/>
          </a:p>
          <a:p>
            <a:endParaRPr lang="en-GB" sz="1700"/>
          </a:p>
        </p:txBody>
      </p:sp>
      <p:sp>
        <p:nvSpPr>
          <p:cNvPr id="8" name="Rounded Rectangle 13">
            <a:extLst>
              <a:ext uri="{FF2B5EF4-FFF2-40B4-BE49-F238E27FC236}">
                <a16:creationId xmlns:a16="http://schemas.microsoft.com/office/drawing/2014/main" id="{76867486-5314-51C3-053B-08943E9CB6FB}"/>
              </a:ext>
            </a:extLst>
          </p:cNvPr>
          <p:cNvSpPr/>
          <p:nvPr/>
        </p:nvSpPr>
        <p:spPr>
          <a:xfrm>
            <a:off x="459495" y="488830"/>
            <a:ext cx="8955650" cy="5645053"/>
          </a:xfrm>
          <a:prstGeom prst="roundRect">
            <a:avLst/>
          </a:prstGeom>
          <a:noFill/>
          <a:ln w="28575">
            <a:solidFill>
              <a:srgbClr val="2D599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mj-lt"/>
              <a:buAutoNum type="arabicPeriod"/>
            </a:pPr>
            <a:endParaRPr lang="en-GB">
              <a:solidFill>
                <a:schemeClr val="tx1"/>
              </a:solidFill>
            </a:endParaRPr>
          </a:p>
        </p:txBody>
      </p:sp>
      <p:sp>
        <p:nvSpPr>
          <p:cNvPr id="14" name="Rectangle: Rounded Corners 13">
            <a:extLst>
              <a:ext uri="{FF2B5EF4-FFF2-40B4-BE49-F238E27FC236}">
                <a16:creationId xmlns:a16="http://schemas.microsoft.com/office/drawing/2014/main" id="{38C98B7B-E3D9-0D58-959E-90903E55974B}"/>
              </a:ext>
            </a:extLst>
          </p:cNvPr>
          <p:cNvSpPr/>
          <p:nvPr/>
        </p:nvSpPr>
        <p:spPr>
          <a:xfrm>
            <a:off x="596102" y="1078709"/>
            <a:ext cx="4141358" cy="4618307"/>
          </a:xfrm>
          <a:prstGeom prst="roundRect">
            <a:avLst/>
          </a:prstGeom>
          <a:ln>
            <a:solidFill>
              <a:schemeClr val="accent5">
                <a:lumMod val="75000"/>
              </a:schemeClr>
            </a:solidFill>
          </a:ln>
        </p:spPr>
        <p:style>
          <a:lnRef idx="2">
            <a:schemeClr val="accent5"/>
          </a:lnRef>
          <a:fillRef idx="1">
            <a:schemeClr val="lt1"/>
          </a:fillRef>
          <a:effectRef idx="0">
            <a:schemeClr val="accent5"/>
          </a:effectRef>
          <a:fontRef idx="minor">
            <a:schemeClr val="dk1"/>
          </a:fontRef>
        </p:style>
        <p:txBody>
          <a:bodyPr rtlCol="0" anchor="ctr"/>
          <a:lstStyle/>
          <a:p>
            <a:pPr algn="ctr"/>
            <a:endParaRPr lang="en-GB"/>
          </a:p>
        </p:txBody>
      </p:sp>
      <p:graphicFrame>
        <p:nvGraphicFramePr>
          <p:cNvPr id="15" name="Chart 14">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4063584339"/>
              </p:ext>
            </p:extLst>
          </p:nvPr>
        </p:nvGraphicFramePr>
        <p:xfrm>
          <a:off x="534402" y="1193268"/>
          <a:ext cx="4178300" cy="43891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25470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548CF3-462D-E352-F0A5-CDC26355A56F}"/>
            </a:ext>
          </a:extLst>
        </p:cNvPr>
        <p:cNvGrpSpPr/>
        <p:nvPr/>
      </p:nvGrpSpPr>
      <p:grpSpPr>
        <a:xfrm>
          <a:off x="0" y="0"/>
          <a:ext cx="0" cy="0"/>
          <a:chOff x="0" y="0"/>
          <a:chExt cx="0" cy="0"/>
        </a:xfrm>
      </p:grpSpPr>
      <p:sp>
        <p:nvSpPr>
          <p:cNvPr id="14" name="Rounded Rectangle 13">
            <a:extLst>
              <a:ext uri="{FF2B5EF4-FFF2-40B4-BE49-F238E27FC236}">
                <a16:creationId xmlns:a16="http://schemas.microsoft.com/office/drawing/2014/main" id="{EBB49E6D-657B-9C45-38DA-5A9804988552}"/>
              </a:ext>
            </a:extLst>
          </p:cNvPr>
          <p:cNvSpPr/>
          <p:nvPr/>
        </p:nvSpPr>
        <p:spPr>
          <a:xfrm>
            <a:off x="554110" y="708294"/>
            <a:ext cx="8856984" cy="5520653"/>
          </a:xfrm>
          <a:prstGeom prst="roundRect">
            <a:avLst/>
          </a:prstGeom>
          <a:noFill/>
          <a:ln w="28575">
            <a:solidFill>
              <a:srgbClr val="2D599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mj-lt"/>
              <a:buAutoNum type="arabicPeriod"/>
            </a:pPr>
            <a:endParaRPr lang="en-GB">
              <a:solidFill>
                <a:schemeClr val="tx1"/>
              </a:solidFill>
            </a:endParaRPr>
          </a:p>
        </p:txBody>
      </p:sp>
      <p:grpSp>
        <p:nvGrpSpPr>
          <p:cNvPr id="2" name="Group 1">
            <a:extLst>
              <a:ext uri="{FF2B5EF4-FFF2-40B4-BE49-F238E27FC236}">
                <a16:creationId xmlns:a16="http://schemas.microsoft.com/office/drawing/2014/main" id="{BA3ED559-AE8B-1D28-B89B-220B7BDF9825}"/>
              </a:ext>
            </a:extLst>
          </p:cNvPr>
          <p:cNvGrpSpPr/>
          <p:nvPr/>
        </p:nvGrpSpPr>
        <p:grpSpPr>
          <a:xfrm>
            <a:off x="0" y="1"/>
            <a:ext cx="9906000" cy="404663"/>
            <a:chOff x="0" y="1"/>
            <a:chExt cx="9906000" cy="404663"/>
          </a:xfrm>
        </p:grpSpPr>
        <p:sp>
          <p:nvSpPr>
            <p:cNvPr id="4" name="Subtitle 2">
              <a:extLst>
                <a:ext uri="{FF2B5EF4-FFF2-40B4-BE49-F238E27FC236}">
                  <a16:creationId xmlns:a16="http://schemas.microsoft.com/office/drawing/2014/main" id="{15A11F16-AA45-B2CD-B666-2F5D23C69B51}"/>
                </a:ext>
              </a:extLst>
            </p:cNvPr>
            <p:cNvSpPr txBox="1">
              <a:spLocks/>
            </p:cNvSpPr>
            <p:nvPr/>
          </p:nvSpPr>
          <p:spPr>
            <a:xfrm>
              <a:off x="0" y="1"/>
              <a:ext cx="9906000" cy="404663"/>
            </a:xfrm>
            <a:prstGeom prst="rect">
              <a:avLst/>
            </a:prstGeom>
            <a:gradFill>
              <a:gsLst>
                <a:gs pos="0">
                  <a:srgbClr val="2D5991"/>
                </a:gs>
                <a:gs pos="74000">
                  <a:srgbClr val="2D5991"/>
                </a:gs>
                <a:gs pos="100000">
                  <a:srgbClr val="CFAC87"/>
                </a:gs>
              </a:gsLst>
              <a:lin ang="0" scaled="1"/>
            </a:gradFill>
          </p:spPr>
          <p:txBody>
            <a:bodyPr vert="horz" lIns="74295" tIns="37148" rIns="74295" bIns="37148" rtlCol="0" anchor="ctr"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cap="small" spc="244">
                  <a:solidFill>
                    <a:schemeClr val="bg1"/>
                  </a:solidFill>
                  <a:latin typeface="Verdana" panose="020B0604030504040204" pitchFamily="34" charset="0"/>
                  <a:ea typeface="Verdana" panose="020B0604030504040204" pitchFamily="34" charset="0"/>
                  <a:cs typeface="Verdana" panose="020B0604030504040204" pitchFamily="34" charset="0"/>
                </a:rPr>
                <a:t>Administration/overhead charge</a:t>
              </a:r>
            </a:p>
          </p:txBody>
        </p:sp>
        <p:sp>
          <p:nvSpPr>
            <p:cNvPr id="7" name="TextBox 22">
              <a:extLst>
                <a:ext uri="{FF2B5EF4-FFF2-40B4-BE49-F238E27FC236}">
                  <a16:creationId xmlns:a16="http://schemas.microsoft.com/office/drawing/2014/main" id="{120B1EC5-36E2-710B-1429-7BFC7A45993E}"/>
                </a:ext>
              </a:extLst>
            </p:cNvPr>
            <p:cNvSpPr txBox="1">
              <a:spLocks noChangeArrowheads="1"/>
            </p:cNvSpPr>
            <p:nvPr/>
          </p:nvSpPr>
          <p:spPr bwMode="auto">
            <a:xfrm>
              <a:off x="9110381" y="94156"/>
              <a:ext cx="74544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GB" altLang="en-US" sz="800" i="1" cap="small" dirty="0">
                  <a:latin typeface="Verdana"/>
                  <a:ea typeface="Verdana"/>
                  <a:cs typeface="Verdana" panose="020B0604030504040204" pitchFamily="34" charset="0"/>
                </a:rPr>
                <a:t>Page 5</a:t>
              </a:r>
              <a:endParaRPr lang="en-GB" altLang="en-US" sz="800" i="1" cap="small" dirty="0">
                <a:latin typeface="Verdana" panose="020B0604030504040204" pitchFamily="34" charset="0"/>
                <a:ea typeface="Verdana" panose="020B0604030504040204" pitchFamily="34" charset="0"/>
                <a:cs typeface="Verdana" panose="020B0604030504040204" pitchFamily="34" charset="0"/>
              </a:endParaRPr>
            </a:p>
          </p:txBody>
        </p:sp>
      </p:grpSp>
      <p:pic>
        <p:nvPicPr>
          <p:cNvPr id="5" name="Picture 4">
            <a:extLst>
              <a:ext uri="{FF2B5EF4-FFF2-40B4-BE49-F238E27FC236}">
                <a16:creationId xmlns:a16="http://schemas.microsoft.com/office/drawing/2014/main" id="{92D6F520-3C2E-8445-1A38-690D5D866679}"/>
              </a:ext>
            </a:extLst>
          </p:cNvPr>
          <p:cNvPicPr>
            <a:picLocks noChangeAspect="1"/>
          </p:cNvPicPr>
          <p:nvPr/>
        </p:nvPicPr>
        <p:blipFill>
          <a:blip r:embed="rId2"/>
          <a:stretch>
            <a:fillRect/>
          </a:stretch>
        </p:blipFill>
        <p:spPr>
          <a:xfrm>
            <a:off x="56456" y="6284424"/>
            <a:ext cx="1733639" cy="571529"/>
          </a:xfrm>
          <a:prstGeom prst="rect">
            <a:avLst/>
          </a:prstGeom>
        </p:spPr>
      </p:pic>
      <p:sp>
        <p:nvSpPr>
          <p:cNvPr id="8" name="TextBox 7">
            <a:extLst>
              <a:ext uri="{FF2B5EF4-FFF2-40B4-BE49-F238E27FC236}">
                <a16:creationId xmlns:a16="http://schemas.microsoft.com/office/drawing/2014/main" id="{A083E5C5-85BB-AF5B-C8C7-01D67D60729E}"/>
              </a:ext>
            </a:extLst>
          </p:cNvPr>
          <p:cNvSpPr txBox="1"/>
          <p:nvPr/>
        </p:nvSpPr>
        <p:spPr>
          <a:xfrm>
            <a:off x="628929" y="1351528"/>
            <a:ext cx="8647752" cy="4247317"/>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GB"/>
              <a:t>As agreed by the CFC in its special May meeting, the administration/overhead charge to be levied across funds was reduced from 10% to 6%.</a:t>
            </a:r>
            <a:endParaRPr lang="en-GB">
              <a:ea typeface="Calibri"/>
              <a:cs typeface="Calibri"/>
            </a:endParaRPr>
          </a:p>
          <a:p>
            <a:pPr marL="285750" indent="-285750">
              <a:buFont typeface="Arial" panose="020B0604020202020204" pitchFamily="34" charset="0"/>
              <a:buChar char="•"/>
            </a:pPr>
            <a:endParaRPr lang="en-GB"/>
          </a:p>
          <a:p>
            <a:pPr marL="285750" indent="-285750">
              <a:buFont typeface="Arial" panose="020B0604020202020204" pitchFamily="34" charset="0"/>
              <a:buChar char="•"/>
            </a:pPr>
            <a:r>
              <a:rPr lang="en-GB"/>
              <a:t>There have been 3 funds excluded – the MR Morgan fund, core costs fund and the Swansea Bay General Fund.</a:t>
            </a:r>
            <a:endParaRPr lang="en-GB">
              <a:ea typeface="Calibri"/>
              <a:cs typeface="Calibri"/>
            </a:endParaRPr>
          </a:p>
          <a:p>
            <a:pPr marL="285750" indent="-285750">
              <a:buFont typeface="Arial" panose="020B0604020202020204" pitchFamily="34" charset="0"/>
              <a:buChar char="•"/>
            </a:pPr>
            <a:endParaRPr lang="en-GB"/>
          </a:p>
          <a:p>
            <a:pPr marL="285750" indent="-285750">
              <a:buFont typeface="Arial" panose="020B0604020202020204" pitchFamily="34" charset="0"/>
              <a:buChar char="•"/>
            </a:pPr>
            <a:r>
              <a:rPr lang="en-GB"/>
              <a:t>The basis of the charge was calculated as the closing balance on each fund as at 31</a:t>
            </a:r>
            <a:r>
              <a:rPr lang="en-GB" baseline="30000"/>
              <a:t>st</a:t>
            </a:r>
            <a:r>
              <a:rPr lang="en-GB"/>
              <a:t> March 2026 and the charge was applied in month 3 (June 2026).</a:t>
            </a:r>
            <a:endParaRPr lang="en-GB">
              <a:ea typeface="Calibri"/>
              <a:cs typeface="Calibri"/>
            </a:endParaRPr>
          </a:p>
          <a:p>
            <a:endParaRPr lang="en-GB"/>
          </a:p>
          <a:p>
            <a:pPr marL="285750" indent="-285750">
              <a:buFont typeface="Arial" panose="020B0604020202020204" pitchFamily="34" charset="0"/>
              <a:buChar char="•"/>
            </a:pPr>
            <a:r>
              <a:rPr lang="en-GB"/>
              <a:t>The Swansea Bay General Fund received a benefit of £267,829 as a result.</a:t>
            </a:r>
            <a:endParaRPr lang="en-GB">
              <a:ea typeface="Calibri"/>
              <a:cs typeface="Calibri"/>
            </a:endParaRPr>
          </a:p>
          <a:p>
            <a:pPr marL="285750" indent="-285750">
              <a:buFont typeface="Arial" panose="020B0604020202020204" pitchFamily="34" charset="0"/>
              <a:buChar char="•"/>
            </a:pPr>
            <a:endParaRPr lang="en-GB"/>
          </a:p>
          <a:p>
            <a:pPr marL="285750" indent="-285750">
              <a:buFont typeface="Arial" panose="020B0604020202020204" pitchFamily="34" charset="0"/>
              <a:buChar char="•"/>
            </a:pPr>
            <a:r>
              <a:rPr lang="en-GB"/>
              <a:t>It is proposed to administer the charge on an annual basis using the closing balance at the end of the financial year to be enacted in the first month of the following financial year. This will benefit departments across the Health Board. </a:t>
            </a:r>
            <a:endParaRPr lang="en-GB">
              <a:ea typeface="Calibri"/>
              <a:cs typeface="Calibri"/>
            </a:endParaRPr>
          </a:p>
          <a:p>
            <a:pPr marL="285750" indent="-285750">
              <a:buFont typeface="Arial" panose="020B0604020202020204" pitchFamily="34" charset="0"/>
              <a:buChar char="•"/>
            </a:pPr>
            <a:endParaRPr lang="en-GB">
              <a:ea typeface="Calibri"/>
              <a:cs typeface="Calibri"/>
            </a:endParaRPr>
          </a:p>
        </p:txBody>
      </p:sp>
    </p:spTree>
    <p:extLst>
      <p:ext uri="{BB962C8B-B14F-4D97-AF65-F5344CB8AC3E}">
        <p14:creationId xmlns:p14="http://schemas.microsoft.com/office/powerpoint/2010/main" val="1627899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1E22A2-52EF-8791-BD55-7AC1D614E207}"/>
            </a:ext>
          </a:extLst>
        </p:cNvPr>
        <p:cNvGrpSpPr/>
        <p:nvPr/>
      </p:nvGrpSpPr>
      <p:grpSpPr>
        <a:xfrm>
          <a:off x="0" y="0"/>
          <a:ext cx="0" cy="0"/>
          <a:chOff x="0" y="0"/>
          <a:chExt cx="0" cy="0"/>
        </a:xfrm>
      </p:grpSpPr>
      <p:sp>
        <p:nvSpPr>
          <p:cNvPr id="54" name="Rounded Rectangle 53">
            <a:extLst>
              <a:ext uri="{FF2B5EF4-FFF2-40B4-BE49-F238E27FC236}">
                <a16:creationId xmlns:a16="http://schemas.microsoft.com/office/drawing/2014/main" id="{E764B4C7-BA58-D51D-21DC-321195B206E0}"/>
              </a:ext>
            </a:extLst>
          </p:cNvPr>
          <p:cNvSpPr/>
          <p:nvPr/>
        </p:nvSpPr>
        <p:spPr>
          <a:xfrm>
            <a:off x="130079" y="557562"/>
            <a:ext cx="9645841" cy="5581738"/>
          </a:xfrm>
          <a:prstGeom prst="roundRect">
            <a:avLst/>
          </a:prstGeom>
          <a:noFill/>
          <a:ln>
            <a:solidFill>
              <a:srgbClr val="2D599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grpSp>
        <p:nvGrpSpPr>
          <p:cNvPr id="10" name="Group 9">
            <a:extLst>
              <a:ext uri="{FF2B5EF4-FFF2-40B4-BE49-F238E27FC236}">
                <a16:creationId xmlns:a16="http://schemas.microsoft.com/office/drawing/2014/main" id="{70B7A7AD-F540-F00C-77F0-A6346B5C267E}"/>
              </a:ext>
            </a:extLst>
          </p:cNvPr>
          <p:cNvGrpSpPr/>
          <p:nvPr/>
        </p:nvGrpSpPr>
        <p:grpSpPr>
          <a:xfrm>
            <a:off x="0" y="0"/>
            <a:ext cx="9906000" cy="404663"/>
            <a:chOff x="0" y="1"/>
            <a:chExt cx="9906000" cy="404663"/>
          </a:xfrm>
        </p:grpSpPr>
        <p:sp>
          <p:nvSpPr>
            <p:cNvPr id="11" name="Subtitle 2">
              <a:extLst>
                <a:ext uri="{FF2B5EF4-FFF2-40B4-BE49-F238E27FC236}">
                  <a16:creationId xmlns:a16="http://schemas.microsoft.com/office/drawing/2014/main" id="{8FA1C613-33AA-363C-BC5F-1B5C71A45F3B}"/>
                </a:ext>
              </a:extLst>
            </p:cNvPr>
            <p:cNvSpPr txBox="1">
              <a:spLocks/>
            </p:cNvSpPr>
            <p:nvPr/>
          </p:nvSpPr>
          <p:spPr>
            <a:xfrm>
              <a:off x="0" y="1"/>
              <a:ext cx="9906000" cy="404663"/>
            </a:xfrm>
            <a:prstGeom prst="rect">
              <a:avLst/>
            </a:prstGeom>
            <a:gradFill>
              <a:gsLst>
                <a:gs pos="0">
                  <a:srgbClr val="2D5991"/>
                </a:gs>
                <a:gs pos="74000">
                  <a:srgbClr val="2D5991"/>
                </a:gs>
                <a:gs pos="100000">
                  <a:srgbClr val="CFAC87"/>
                </a:gs>
              </a:gsLst>
              <a:lin ang="0" scaled="1"/>
            </a:gradFill>
          </p:spPr>
          <p:txBody>
            <a:bodyPr vert="horz" lIns="74295" tIns="37148" rIns="74295" bIns="37148" rtlCol="0" anchor="ctr"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cap="small" spc="244">
                  <a:solidFill>
                    <a:schemeClr val="bg1"/>
                  </a:solidFill>
                  <a:latin typeface="Verdana" panose="020B0604030504040204" pitchFamily="34" charset="0"/>
                  <a:ea typeface="Verdana" panose="020B0604030504040204" pitchFamily="34" charset="0"/>
                  <a:cs typeface="Verdana" panose="020B0604030504040204" pitchFamily="34" charset="0"/>
                </a:rPr>
                <a:t>DORMANT FUNDS</a:t>
              </a:r>
            </a:p>
          </p:txBody>
        </p:sp>
        <p:sp>
          <p:nvSpPr>
            <p:cNvPr id="12" name="TextBox 22">
              <a:extLst>
                <a:ext uri="{FF2B5EF4-FFF2-40B4-BE49-F238E27FC236}">
                  <a16:creationId xmlns:a16="http://schemas.microsoft.com/office/drawing/2014/main" id="{854AFE65-3DBC-019E-BE0A-738DA415DC8C}"/>
                </a:ext>
              </a:extLst>
            </p:cNvPr>
            <p:cNvSpPr txBox="1">
              <a:spLocks noChangeArrowheads="1"/>
            </p:cNvSpPr>
            <p:nvPr/>
          </p:nvSpPr>
          <p:spPr bwMode="auto">
            <a:xfrm>
              <a:off x="9110381" y="94156"/>
              <a:ext cx="74544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GB" altLang="en-US" sz="800" i="1" cap="small" dirty="0">
                  <a:latin typeface="Verdana"/>
                  <a:ea typeface="Verdana"/>
                  <a:cs typeface="Verdana" panose="020B0604030504040204" pitchFamily="34" charset="0"/>
                </a:rPr>
                <a:t>Page 6</a:t>
              </a:r>
            </a:p>
          </p:txBody>
        </p:sp>
      </p:grpSp>
      <p:pic>
        <p:nvPicPr>
          <p:cNvPr id="5" name="Picture 4">
            <a:extLst>
              <a:ext uri="{FF2B5EF4-FFF2-40B4-BE49-F238E27FC236}">
                <a16:creationId xmlns:a16="http://schemas.microsoft.com/office/drawing/2014/main" id="{464E219E-4007-0013-9A6A-CF696B891386}"/>
              </a:ext>
            </a:extLst>
          </p:cNvPr>
          <p:cNvPicPr>
            <a:picLocks noChangeAspect="1"/>
          </p:cNvPicPr>
          <p:nvPr/>
        </p:nvPicPr>
        <p:blipFill>
          <a:blip r:embed="rId2"/>
          <a:stretch>
            <a:fillRect/>
          </a:stretch>
        </p:blipFill>
        <p:spPr>
          <a:xfrm>
            <a:off x="152178" y="6154223"/>
            <a:ext cx="1733639" cy="571529"/>
          </a:xfrm>
          <a:prstGeom prst="rect">
            <a:avLst/>
          </a:prstGeom>
        </p:spPr>
      </p:pic>
      <p:sp>
        <p:nvSpPr>
          <p:cNvPr id="7" name="TextBox 6">
            <a:extLst>
              <a:ext uri="{FF2B5EF4-FFF2-40B4-BE49-F238E27FC236}">
                <a16:creationId xmlns:a16="http://schemas.microsoft.com/office/drawing/2014/main" id="{927A119E-593C-8DB3-956E-3E645B88275C}"/>
              </a:ext>
            </a:extLst>
          </p:cNvPr>
          <p:cNvSpPr txBox="1"/>
          <p:nvPr/>
        </p:nvSpPr>
        <p:spPr>
          <a:xfrm>
            <a:off x="404434" y="820902"/>
            <a:ext cx="9237671" cy="4524315"/>
          </a:xfrm>
          <a:prstGeom prst="rect">
            <a:avLst/>
          </a:prstGeom>
          <a:noFill/>
        </p:spPr>
        <p:txBody>
          <a:bodyPr wrap="square" lIns="91440" tIns="45720" rIns="91440" bIns="45720" rtlCol="0" anchor="t">
            <a:spAutoFit/>
          </a:bodyPr>
          <a:lstStyle/>
          <a:p>
            <a:pPr fontAlgn="t"/>
            <a:r>
              <a:rPr lang="en-GB"/>
              <a:t>As reported at the previous meeting, there were 66 dormant funds (inactive for more than two years) as at 31st March 2026.</a:t>
            </a:r>
            <a:endParaRPr lang="en-GB">
              <a:ea typeface="Calibri"/>
              <a:cs typeface="Calibri"/>
            </a:endParaRPr>
          </a:p>
          <a:p>
            <a:pPr fontAlgn="t">
              <a:lnSpc>
                <a:spcPct val="100000"/>
              </a:lnSpc>
              <a:buNone/>
            </a:pPr>
            <a:endParaRPr lang="en-GB">
              <a:ea typeface="Calibri"/>
              <a:cs typeface="Calibri"/>
            </a:endParaRPr>
          </a:p>
          <a:p>
            <a:r>
              <a:rPr lang="en-GB"/>
              <a:t>As at 31st August 2026, this number has reduced (by 15) to 51 dormant funds, with a combined balance of £274,163.</a:t>
            </a:r>
            <a:endParaRPr lang="en-GB">
              <a:ea typeface="Calibri"/>
              <a:cs typeface="Calibri"/>
            </a:endParaRPr>
          </a:p>
          <a:p>
            <a:endParaRPr lang="en-GB">
              <a:ea typeface="Calibri"/>
              <a:cs typeface="Calibri"/>
            </a:endParaRPr>
          </a:p>
          <a:p>
            <a:pPr fontAlgn="t">
              <a:lnSpc>
                <a:spcPct val="100000"/>
              </a:lnSpc>
              <a:buNone/>
            </a:pPr>
            <a:r>
              <a:rPr lang="en-GB"/>
              <a:t>Of these 51 dormant funds, 11 have recently had expenditure request forms approved and associated expenditure is currently in progress.</a:t>
            </a:r>
            <a:endParaRPr lang="en-GB">
              <a:ea typeface="Calibri"/>
              <a:cs typeface="Calibri"/>
            </a:endParaRPr>
          </a:p>
          <a:p>
            <a:endParaRPr lang="en-GB">
              <a:ea typeface="Calibri"/>
              <a:cs typeface="Calibri"/>
            </a:endParaRPr>
          </a:p>
          <a:p>
            <a:pPr fontAlgn="t">
              <a:lnSpc>
                <a:spcPct val="100000"/>
              </a:lnSpc>
              <a:buNone/>
            </a:pPr>
            <a:r>
              <a:rPr lang="en-GB"/>
              <a:t>Finance continues to engage with fund managers through emails and meetings to encourage fund activity, in line with the Dormant Fund Escalation Policy approved by the Charitable Funds Committee last year.</a:t>
            </a:r>
            <a:endParaRPr lang="en-GB">
              <a:ea typeface="Calibri"/>
              <a:cs typeface="Calibri"/>
            </a:endParaRPr>
          </a:p>
          <a:p>
            <a:pPr fontAlgn="t">
              <a:lnSpc>
                <a:spcPct val="100000"/>
              </a:lnSpc>
              <a:buNone/>
            </a:pPr>
            <a:endParaRPr lang="en-GB">
              <a:ea typeface="Calibri"/>
              <a:cs typeface="Calibri"/>
            </a:endParaRPr>
          </a:p>
          <a:p>
            <a:pPr fontAlgn="t">
              <a:lnSpc>
                <a:spcPct val="100000"/>
              </a:lnSpc>
              <a:buNone/>
            </a:pPr>
            <a:r>
              <a:rPr lang="en-GB"/>
              <a:t>The total number of charitable funds currently held is 242.</a:t>
            </a:r>
            <a:endParaRPr lang="en-GB">
              <a:ea typeface="Calibri"/>
              <a:cs typeface="Calibri"/>
            </a:endParaRPr>
          </a:p>
          <a:p>
            <a:endParaRPr lang="en-GB" b="1">
              <a:solidFill>
                <a:prstClr val="black">
                  <a:lumMod val="65000"/>
                  <a:lumOff val="35000"/>
                </a:prstClr>
              </a:solidFill>
            </a:endParaRPr>
          </a:p>
          <a:p>
            <a:endParaRPr lang="en-GB" b="1">
              <a:solidFill>
                <a:prstClr val="black">
                  <a:lumMod val="65000"/>
                  <a:lumOff val="35000"/>
                </a:prstClr>
              </a:solidFill>
            </a:endParaRPr>
          </a:p>
        </p:txBody>
      </p:sp>
      <p:graphicFrame>
        <p:nvGraphicFramePr>
          <p:cNvPr id="2" name="Table 1">
            <a:extLst>
              <a:ext uri="{FF2B5EF4-FFF2-40B4-BE49-F238E27FC236}">
                <a16:creationId xmlns:a16="http://schemas.microsoft.com/office/drawing/2014/main" id="{7A9F1C89-325C-940E-7D20-00325CCFDD36}"/>
              </a:ext>
            </a:extLst>
          </p:cNvPr>
          <p:cNvGraphicFramePr>
            <a:graphicFrameLocks noGrp="1"/>
          </p:cNvGraphicFramePr>
          <p:nvPr>
            <p:extLst>
              <p:ext uri="{D42A27DB-BD31-4B8C-83A1-F6EECF244321}">
                <p14:modId xmlns:p14="http://schemas.microsoft.com/office/powerpoint/2010/main" val="2164402696"/>
              </p:ext>
            </p:extLst>
          </p:nvPr>
        </p:nvGraphicFramePr>
        <p:xfrm>
          <a:off x="1969210" y="4802657"/>
          <a:ext cx="6226908" cy="978088"/>
        </p:xfrm>
        <a:graphic>
          <a:graphicData uri="http://schemas.openxmlformats.org/drawingml/2006/table">
            <a:tbl>
              <a:tblPr/>
              <a:tblGrid>
                <a:gridCol w="2190950">
                  <a:extLst>
                    <a:ext uri="{9D8B030D-6E8A-4147-A177-3AD203B41FA5}">
                      <a16:colId xmlns:a16="http://schemas.microsoft.com/office/drawing/2014/main" val="2576891166"/>
                    </a:ext>
                  </a:extLst>
                </a:gridCol>
                <a:gridCol w="1268446">
                  <a:extLst>
                    <a:ext uri="{9D8B030D-6E8A-4147-A177-3AD203B41FA5}">
                      <a16:colId xmlns:a16="http://schemas.microsoft.com/office/drawing/2014/main" val="3402737663"/>
                    </a:ext>
                  </a:extLst>
                </a:gridCol>
                <a:gridCol w="922504">
                  <a:extLst>
                    <a:ext uri="{9D8B030D-6E8A-4147-A177-3AD203B41FA5}">
                      <a16:colId xmlns:a16="http://schemas.microsoft.com/office/drawing/2014/main" val="2087045968"/>
                    </a:ext>
                  </a:extLst>
                </a:gridCol>
                <a:gridCol w="922504">
                  <a:extLst>
                    <a:ext uri="{9D8B030D-6E8A-4147-A177-3AD203B41FA5}">
                      <a16:colId xmlns:a16="http://schemas.microsoft.com/office/drawing/2014/main" val="2907008309"/>
                    </a:ext>
                  </a:extLst>
                </a:gridCol>
                <a:gridCol w="922504">
                  <a:extLst>
                    <a:ext uri="{9D8B030D-6E8A-4147-A177-3AD203B41FA5}">
                      <a16:colId xmlns:a16="http://schemas.microsoft.com/office/drawing/2014/main" val="2906829566"/>
                    </a:ext>
                  </a:extLst>
                </a:gridCol>
              </a:tblGrid>
              <a:tr h="532195">
                <a:tc>
                  <a:txBody>
                    <a:bodyPr/>
                    <a:lstStyle/>
                    <a:p>
                      <a:pPr algn="ctr" rtl="0" fontAlgn="b">
                        <a:buNone/>
                      </a:pPr>
                      <a:r>
                        <a:rPr lang="en-GB" sz="1400" b="1" i="0" u="none" strike="noStrike">
                          <a:solidFill>
                            <a:srgbClr val="FFFFFF"/>
                          </a:solidFill>
                          <a:effectLst/>
                          <a:latin typeface="Calibri"/>
                        </a:rPr>
                        <a:t>Breakdown of Funds</a:t>
                      </a:r>
                    </a:p>
                  </a:txBody>
                  <a:tcPr marL="6350" marR="6350" marT="635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c>
                  <a:txBody>
                    <a:bodyPr/>
                    <a:lstStyle/>
                    <a:p>
                      <a:pPr algn="ctr" rtl="0" fontAlgn="b">
                        <a:buNone/>
                      </a:pPr>
                      <a:r>
                        <a:rPr lang="en-GB" sz="1400" b="1" i="0" u="none" strike="noStrike">
                          <a:solidFill>
                            <a:srgbClr val="FFFFFF"/>
                          </a:solidFill>
                          <a:effectLst/>
                          <a:latin typeface="Calibri"/>
                        </a:rPr>
                        <a:t>Balances &lt;£1k</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c>
                  <a:txBody>
                    <a:bodyPr/>
                    <a:lstStyle/>
                    <a:p>
                      <a:pPr algn="ctr" rtl="0" fontAlgn="b">
                        <a:buNone/>
                      </a:pPr>
                      <a:r>
                        <a:rPr lang="en-GB" sz="1400" b="1" i="0" u="none" strike="noStrike">
                          <a:solidFill>
                            <a:srgbClr val="FFFFFF"/>
                          </a:solidFill>
                          <a:effectLst/>
                          <a:latin typeface="Calibri"/>
                        </a:rPr>
                        <a:t>Balances £1k - £5k</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c>
                  <a:txBody>
                    <a:bodyPr/>
                    <a:lstStyle/>
                    <a:p>
                      <a:pPr algn="ctr" rtl="0" fontAlgn="b">
                        <a:buNone/>
                      </a:pPr>
                      <a:r>
                        <a:rPr lang="en-GB" sz="1400" b="1" i="0" u="none" strike="noStrike">
                          <a:solidFill>
                            <a:srgbClr val="FFFFFF"/>
                          </a:solidFill>
                          <a:effectLst/>
                          <a:latin typeface="Calibri"/>
                        </a:rPr>
                        <a:t>Balances &gt;£5k</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tc>
                  <a:txBody>
                    <a:bodyPr/>
                    <a:lstStyle/>
                    <a:p>
                      <a:pPr algn="ctr" rtl="0" fontAlgn="b">
                        <a:buNone/>
                      </a:pPr>
                      <a:r>
                        <a:rPr lang="en-GB" sz="1400" b="1" i="0" u="none" strike="noStrike">
                          <a:solidFill>
                            <a:srgbClr val="FFFFFF"/>
                          </a:solidFill>
                          <a:effectLst/>
                          <a:latin typeface="Calibri"/>
                        </a:rPr>
                        <a:t>Total</a:t>
                      </a:r>
                    </a:p>
                  </a:txBody>
                  <a:tcPr marL="6350" marR="6350" marT="635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B9BD5"/>
                    </a:solidFill>
                  </a:tcPr>
                </a:tc>
                <a:extLst>
                  <a:ext uri="{0D108BD9-81ED-4DB2-BD59-A6C34878D82A}">
                    <a16:rowId xmlns:a16="http://schemas.microsoft.com/office/drawing/2014/main" val="3748185574"/>
                  </a:ext>
                </a:extLst>
              </a:tr>
              <a:tr h="445893">
                <a:tc>
                  <a:txBody>
                    <a:bodyPr/>
                    <a:lstStyle/>
                    <a:p>
                      <a:pPr algn="l" rtl="0" fontAlgn="b">
                        <a:buNone/>
                      </a:pPr>
                      <a:r>
                        <a:rPr lang="en-GB" sz="1400" b="0" i="0" u="none" strike="noStrike">
                          <a:solidFill>
                            <a:srgbClr val="000000"/>
                          </a:solidFill>
                          <a:effectLst/>
                          <a:latin typeface="Arial"/>
                        </a:rPr>
                        <a:t>Number of Funds</a:t>
                      </a:r>
                    </a:p>
                  </a:txBody>
                  <a:tcPr marL="6350" marR="6350" marT="635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rtl="0" fontAlgn="b">
                        <a:buNone/>
                      </a:pPr>
                      <a:r>
                        <a:rPr lang="en-GB" sz="1400" b="0" i="0" u="none" strike="noStrike">
                          <a:solidFill>
                            <a:srgbClr val="000000"/>
                          </a:solidFill>
                          <a:effectLst/>
                          <a:latin typeface="Arial"/>
                        </a:rPr>
                        <a:t>42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rtl="0" fontAlgn="b">
                        <a:buNone/>
                      </a:pPr>
                      <a:r>
                        <a:rPr lang="en-GB" sz="1400" b="0" i="0" u="none" strike="noStrike">
                          <a:solidFill>
                            <a:srgbClr val="000000"/>
                          </a:solidFill>
                          <a:effectLst/>
                          <a:latin typeface="Arial"/>
                        </a:rPr>
                        <a:t>75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rtl="0" fontAlgn="b">
                        <a:buNone/>
                      </a:pPr>
                      <a:r>
                        <a:rPr lang="en-GB" sz="1400" b="0" i="0" u="none" strike="noStrike">
                          <a:solidFill>
                            <a:srgbClr val="000000"/>
                          </a:solidFill>
                          <a:effectLst/>
                          <a:latin typeface="Calibri"/>
                        </a:rPr>
                        <a:t>125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r" fontAlgn="b">
                        <a:buNone/>
                      </a:pPr>
                      <a:r>
                        <a:rPr lang="en-GB" sz="1400" b="0" i="0" u="none" strike="noStrike">
                          <a:solidFill>
                            <a:srgbClr val="000000"/>
                          </a:solidFill>
                          <a:effectLst/>
                          <a:latin typeface="Aptos Narrow"/>
                        </a:rPr>
                        <a:t>242</a:t>
                      </a:r>
                    </a:p>
                  </a:txBody>
                  <a:tcPr marL="6350" marR="6350" marT="635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92039927"/>
                  </a:ext>
                </a:extLst>
              </a:tr>
            </a:tbl>
          </a:graphicData>
        </a:graphic>
      </p:graphicFrame>
    </p:spTree>
    <p:extLst>
      <p:ext uri="{BB962C8B-B14F-4D97-AF65-F5344CB8AC3E}">
        <p14:creationId xmlns:p14="http://schemas.microsoft.com/office/powerpoint/2010/main" val="17589042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8A7906-B911-41C7-2575-0D416D6DA83B}"/>
            </a:ext>
          </a:extLst>
        </p:cNvPr>
        <p:cNvGrpSpPr/>
        <p:nvPr/>
      </p:nvGrpSpPr>
      <p:grpSpPr>
        <a:xfrm>
          <a:off x="0" y="0"/>
          <a:ext cx="0" cy="0"/>
          <a:chOff x="0" y="0"/>
          <a:chExt cx="0" cy="0"/>
        </a:xfrm>
      </p:grpSpPr>
      <p:sp>
        <p:nvSpPr>
          <p:cNvPr id="54" name="Rounded Rectangle 53">
            <a:extLst>
              <a:ext uri="{FF2B5EF4-FFF2-40B4-BE49-F238E27FC236}">
                <a16:creationId xmlns:a16="http://schemas.microsoft.com/office/drawing/2014/main" id="{0E562AC9-7AD1-A72B-5199-26AFF3A6CBCA}"/>
              </a:ext>
            </a:extLst>
          </p:cNvPr>
          <p:cNvSpPr/>
          <p:nvPr/>
        </p:nvSpPr>
        <p:spPr>
          <a:xfrm>
            <a:off x="152178" y="1165685"/>
            <a:ext cx="9645841" cy="4985674"/>
          </a:xfrm>
          <a:prstGeom prst="roundRect">
            <a:avLst/>
          </a:prstGeom>
          <a:noFill/>
          <a:ln>
            <a:solidFill>
              <a:srgbClr val="2D599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grpSp>
        <p:nvGrpSpPr>
          <p:cNvPr id="10" name="Group 9">
            <a:extLst>
              <a:ext uri="{FF2B5EF4-FFF2-40B4-BE49-F238E27FC236}">
                <a16:creationId xmlns:a16="http://schemas.microsoft.com/office/drawing/2014/main" id="{C5150A42-6975-5000-8687-FC1EC90D50C7}"/>
              </a:ext>
            </a:extLst>
          </p:cNvPr>
          <p:cNvGrpSpPr/>
          <p:nvPr/>
        </p:nvGrpSpPr>
        <p:grpSpPr>
          <a:xfrm>
            <a:off x="0" y="0"/>
            <a:ext cx="9906000" cy="404663"/>
            <a:chOff x="0" y="1"/>
            <a:chExt cx="9906000" cy="404663"/>
          </a:xfrm>
        </p:grpSpPr>
        <p:sp>
          <p:nvSpPr>
            <p:cNvPr id="11" name="Subtitle 2">
              <a:extLst>
                <a:ext uri="{FF2B5EF4-FFF2-40B4-BE49-F238E27FC236}">
                  <a16:creationId xmlns:a16="http://schemas.microsoft.com/office/drawing/2014/main" id="{27240453-01C8-3C29-0D70-C376E95F5CC6}"/>
                </a:ext>
              </a:extLst>
            </p:cNvPr>
            <p:cNvSpPr txBox="1">
              <a:spLocks/>
            </p:cNvSpPr>
            <p:nvPr/>
          </p:nvSpPr>
          <p:spPr>
            <a:xfrm>
              <a:off x="0" y="1"/>
              <a:ext cx="9906000" cy="404663"/>
            </a:xfrm>
            <a:prstGeom prst="rect">
              <a:avLst/>
            </a:prstGeom>
            <a:gradFill>
              <a:gsLst>
                <a:gs pos="0">
                  <a:srgbClr val="2D5991"/>
                </a:gs>
                <a:gs pos="74000">
                  <a:srgbClr val="2D5991"/>
                </a:gs>
                <a:gs pos="100000">
                  <a:srgbClr val="CFAC87"/>
                </a:gs>
              </a:gsLst>
              <a:lin ang="0" scaled="1"/>
            </a:gradFill>
          </p:spPr>
          <p:txBody>
            <a:bodyPr vert="horz" lIns="74295" tIns="37148" rIns="74295" bIns="37148" rtlCol="0" anchor="ctr"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cap="small" spc="244">
                  <a:solidFill>
                    <a:schemeClr val="bg1"/>
                  </a:solidFill>
                  <a:latin typeface="Verdana" panose="020B0604030504040204" pitchFamily="34" charset="0"/>
                  <a:ea typeface="Verdana" panose="020B0604030504040204" pitchFamily="34" charset="0"/>
                  <a:cs typeface="Verdana" panose="020B0604030504040204" pitchFamily="34" charset="0"/>
                </a:rPr>
                <a:t>NEW/CLOSED FUNDS</a:t>
              </a:r>
            </a:p>
          </p:txBody>
        </p:sp>
        <p:sp>
          <p:nvSpPr>
            <p:cNvPr id="12" name="TextBox 22">
              <a:extLst>
                <a:ext uri="{FF2B5EF4-FFF2-40B4-BE49-F238E27FC236}">
                  <a16:creationId xmlns:a16="http://schemas.microsoft.com/office/drawing/2014/main" id="{18D8D12F-CA12-513F-8251-1EA4669C6A13}"/>
                </a:ext>
              </a:extLst>
            </p:cNvPr>
            <p:cNvSpPr txBox="1">
              <a:spLocks noChangeArrowheads="1"/>
            </p:cNvSpPr>
            <p:nvPr/>
          </p:nvSpPr>
          <p:spPr bwMode="auto">
            <a:xfrm>
              <a:off x="9110381" y="94156"/>
              <a:ext cx="74544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GB" altLang="en-US" sz="800" i="1" cap="small" dirty="0">
                  <a:latin typeface="Verdana"/>
                  <a:ea typeface="Verdana"/>
                  <a:cs typeface="Verdana" panose="020B0604030504040204" pitchFamily="34" charset="0"/>
                </a:rPr>
                <a:t>Page 7</a:t>
              </a:r>
              <a:endParaRPr lang="en-GB" altLang="en-US" sz="800" i="1" cap="small" dirty="0">
                <a:latin typeface="Verdana" panose="020B0604030504040204" pitchFamily="34" charset="0"/>
                <a:ea typeface="Verdana" panose="020B0604030504040204" pitchFamily="34" charset="0"/>
                <a:cs typeface="Verdana" panose="020B0604030504040204" pitchFamily="34" charset="0"/>
              </a:endParaRPr>
            </a:p>
          </p:txBody>
        </p:sp>
      </p:grpSp>
      <p:pic>
        <p:nvPicPr>
          <p:cNvPr id="5" name="Picture 4">
            <a:extLst>
              <a:ext uri="{FF2B5EF4-FFF2-40B4-BE49-F238E27FC236}">
                <a16:creationId xmlns:a16="http://schemas.microsoft.com/office/drawing/2014/main" id="{669DD9AE-6F08-2457-ACAF-B235DA08C980}"/>
              </a:ext>
            </a:extLst>
          </p:cNvPr>
          <p:cNvPicPr>
            <a:picLocks noChangeAspect="1"/>
          </p:cNvPicPr>
          <p:nvPr/>
        </p:nvPicPr>
        <p:blipFill>
          <a:blip r:embed="rId3"/>
          <a:stretch>
            <a:fillRect/>
          </a:stretch>
        </p:blipFill>
        <p:spPr>
          <a:xfrm>
            <a:off x="152178" y="6154223"/>
            <a:ext cx="1733639" cy="571529"/>
          </a:xfrm>
          <a:prstGeom prst="rect">
            <a:avLst/>
          </a:prstGeom>
        </p:spPr>
      </p:pic>
      <p:sp>
        <p:nvSpPr>
          <p:cNvPr id="2" name="Rounded Rectangle 53">
            <a:extLst>
              <a:ext uri="{FF2B5EF4-FFF2-40B4-BE49-F238E27FC236}">
                <a16:creationId xmlns:a16="http://schemas.microsoft.com/office/drawing/2014/main" id="{FC32BFEC-8ED4-B047-8496-04BAC5C068E4}"/>
              </a:ext>
            </a:extLst>
          </p:cNvPr>
          <p:cNvSpPr/>
          <p:nvPr/>
        </p:nvSpPr>
        <p:spPr>
          <a:xfrm>
            <a:off x="209643" y="523852"/>
            <a:ext cx="9210907" cy="334790"/>
          </a:xfrm>
          <a:prstGeom prst="roundRect">
            <a:avLst>
              <a:gd name="adj" fmla="val 12327"/>
            </a:avLst>
          </a:prstGeom>
          <a:noFill/>
          <a:ln>
            <a:solidFill>
              <a:srgbClr val="2D599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6" name="TextBox 5">
            <a:extLst>
              <a:ext uri="{FF2B5EF4-FFF2-40B4-BE49-F238E27FC236}">
                <a16:creationId xmlns:a16="http://schemas.microsoft.com/office/drawing/2014/main" id="{13C40C7C-AB1E-7845-8AC0-DE2C008E3887}"/>
              </a:ext>
            </a:extLst>
          </p:cNvPr>
          <p:cNvSpPr txBox="1"/>
          <p:nvPr/>
        </p:nvSpPr>
        <p:spPr>
          <a:xfrm>
            <a:off x="-156117" y="456314"/>
            <a:ext cx="9954136" cy="369332"/>
          </a:xfrm>
          <a:prstGeom prst="rect">
            <a:avLst/>
          </a:prstGeom>
          <a:noFill/>
        </p:spPr>
        <p:txBody>
          <a:bodyPr wrap="square">
            <a:spAutoFit/>
          </a:bodyPr>
          <a:lstStyle/>
          <a:p>
            <a:pPr algn="ctr"/>
            <a:r>
              <a:rPr lang="en-GB"/>
              <a:t>No New Fund requested and 5 funds have been closed from last report to 18</a:t>
            </a:r>
            <a:r>
              <a:rPr lang="en-GB" baseline="30000"/>
              <a:t>th</a:t>
            </a:r>
            <a:r>
              <a:rPr lang="en-GB"/>
              <a:t> September 2026</a:t>
            </a:r>
          </a:p>
        </p:txBody>
      </p:sp>
      <p:graphicFrame>
        <p:nvGraphicFramePr>
          <p:cNvPr id="8" name="Table 7">
            <a:extLst>
              <a:ext uri="{FF2B5EF4-FFF2-40B4-BE49-F238E27FC236}">
                <a16:creationId xmlns:a16="http://schemas.microsoft.com/office/drawing/2014/main" id="{0FA1685C-02CB-E7A9-BA3B-732322C8C5CF}"/>
              </a:ext>
            </a:extLst>
          </p:cNvPr>
          <p:cNvGraphicFramePr>
            <a:graphicFrameLocks noGrp="1"/>
          </p:cNvGraphicFramePr>
          <p:nvPr/>
        </p:nvGraphicFramePr>
        <p:xfrm>
          <a:off x="4648200" y="3810794"/>
          <a:ext cx="609600" cy="381000"/>
        </p:xfrm>
        <a:graphic>
          <a:graphicData uri="http://schemas.openxmlformats.org/drawingml/2006/table">
            <a:tbl>
              <a:tblPr/>
              <a:tblGrid>
                <a:gridCol w="609600">
                  <a:extLst>
                    <a:ext uri="{9D8B030D-6E8A-4147-A177-3AD203B41FA5}">
                      <a16:colId xmlns:a16="http://schemas.microsoft.com/office/drawing/2014/main" val="2937828890"/>
                    </a:ext>
                  </a:extLst>
                </a:gridCol>
              </a:tblGrid>
              <a:tr h="381000">
                <a:tc>
                  <a:txBody>
                    <a:bodyPr/>
                    <a:lstStyle/>
                    <a:p>
                      <a:pPr algn="l" fontAlgn="b">
                        <a:buNone/>
                      </a:pPr>
                      <a:endParaRPr lang="en-GB" sz="1100" b="0" i="0" u="none" strike="noStrike">
                        <a:solidFill>
                          <a:srgbClr val="000000"/>
                        </a:solidFill>
                        <a:effectLst/>
                        <a:latin typeface="Calibri" panose="020F0502020204030204" pitchFamily="34" charset="0"/>
                      </a:endParaRPr>
                    </a:p>
                  </a:txBody>
                  <a:tcPr marL="6350" marR="6350" marT="6350" marB="0" anchor="b">
                    <a:lnL>
                      <a:noFill/>
                    </a:lnL>
                    <a:lnR>
                      <a:noFill/>
                    </a:lnR>
                    <a:lnT>
                      <a:noFill/>
                    </a:lnT>
                    <a:lnB>
                      <a:noFill/>
                    </a:lnB>
                    <a:noFill/>
                  </a:tcPr>
                </a:tc>
                <a:extLst>
                  <a:ext uri="{0D108BD9-81ED-4DB2-BD59-A6C34878D82A}">
                    <a16:rowId xmlns:a16="http://schemas.microsoft.com/office/drawing/2014/main" val="2481688754"/>
                  </a:ext>
                </a:extLst>
              </a:tr>
            </a:tbl>
          </a:graphicData>
        </a:graphic>
      </p:graphicFrame>
      <p:graphicFrame>
        <p:nvGraphicFramePr>
          <p:cNvPr id="4" name="Table 3">
            <a:extLst>
              <a:ext uri="{FF2B5EF4-FFF2-40B4-BE49-F238E27FC236}">
                <a16:creationId xmlns:a16="http://schemas.microsoft.com/office/drawing/2014/main" id="{40FC09BD-95C1-44D5-88AF-2C865FBA8830}"/>
              </a:ext>
            </a:extLst>
          </p:cNvPr>
          <p:cNvGraphicFramePr>
            <a:graphicFrameLocks noGrp="1"/>
          </p:cNvGraphicFramePr>
          <p:nvPr>
            <p:extLst>
              <p:ext uri="{D42A27DB-BD31-4B8C-83A1-F6EECF244321}">
                <p14:modId xmlns:p14="http://schemas.microsoft.com/office/powerpoint/2010/main" val="3314791717"/>
              </p:ext>
            </p:extLst>
          </p:nvPr>
        </p:nvGraphicFramePr>
        <p:xfrm>
          <a:off x="270232" y="1804964"/>
          <a:ext cx="9483589" cy="3262335"/>
        </p:xfrm>
        <a:graphic>
          <a:graphicData uri="http://schemas.openxmlformats.org/drawingml/2006/table">
            <a:tbl>
              <a:tblPr/>
              <a:tblGrid>
                <a:gridCol w="2554503">
                  <a:extLst>
                    <a:ext uri="{9D8B030D-6E8A-4147-A177-3AD203B41FA5}">
                      <a16:colId xmlns:a16="http://schemas.microsoft.com/office/drawing/2014/main" val="1050582718"/>
                    </a:ext>
                  </a:extLst>
                </a:gridCol>
                <a:gridCol w="622659">
                  <a:extLst>
                    <a:ext uri="{9D8B030D-6E8A-4147-A177-3AD203B41FA5}">
                      <a16:colId xmlns:a16="http://schemas.microsoft.com/office/drawing/2014/main" val="3910348659"/>
                    </a:ext>
                  </a:extLst>
                </a:gridCol>
                <a:gridCol w="5540077">
                  <a:extLst>
                    <a:ext uri="{9D8B030D-6E8A-4147-A177-3AD203B41FA5}">
                      <a16:colId xmlns:a16="http://schemas.microsoft.com/office/drawing/2014/main" val="3146454253"/>
                    </a:ext>
                  </a:extLst>
                </a:gridCol>
                <a:gridCol w="766350">
                  <a:extLst>
                    <a:ext uri="{9D8B030D-6E8A-4147-A177-3AD203B41FA5}">
                      <a16:colId xmlns:a16="http://schemas.microsoft.com/office/drawing/2014/main" val="1880547113"/>
                    </a:ext>
                  </a:extLst>
                </a:gridCol>
              </a:tblGrid>
              <a:tr h="264407">
                <a:tc>
                  <a:txBody>
                    <a:bodyPr/>
                    <a:lstStyle/>
                    <a:p>
                      <a:pPr algn="l" rtl="0" fontAlgn="b">
                        <a:buNone/>
                      </a:pPr>
                      <a:r>
                        <a:rPr lang="en-GB" sz="1200" b="1" i="0" u="none" strike="noStrike">
                          <a:solidFill>
                            <a:srgbClr val="FFFFFF"/>
                          </a:solidFill>
                          <a:effectLst/>
                          <a:latin typeface="Calibri"/>
                        </a:rPr>
                        <a:t>Closed Funds  </a:t>
                      </a:r>
                    </a:p>
                  </a:txBody>
                  <a:tcPr marL="6350" marR="6350" marT="635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5B9BD5"/>
                    </a:solidFill>
                  </a:tcPr>
                </a:tc>
                <a:tc>
                  <a:txBody>
                    <a:bodyPr/>
                    <a:lstStyle/>
                    <a:p>
                      <a:pPr algn="l" fontAlgn="b">
                        <a:buNone/>
                      </a:pPr>
                      <a:endParaRPr lang="en-GB" sz="1200" b="0" i="0" u="none" strike="noStrike">
                        <a:solidFill>
                          <a:srgbClr val="000000"/>
                        </a:solidFill>
                        <a:effectLst/>
                        <a:latin typeface="Arial"/>
                      </a:endParaRP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5B9BD5"/>
                    </a:solidFill>
                  </a:tcPr>
                </a:tc>
                <a:tc>
                  <a:txBody>
                    <a:bodyPr/>
                    <a:lstStyle/>
                    <a:p>
                      <a:pPr algn="l" fontAlgn="b">
                        <a:buNone/>
                      </a:pPr>
                      <a:endParaRPr lang="en-GB" sz="1200" b="0" i="0" u="none" strike="noStrike">
                        <a:solidFill>
                          <a:srgbClr val="000000"/>
                        </a:solidFill>
                        <a:effectLst/>
                        <a:latin typeface="Arial"/>
                      </a:endParaRP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5B9BD5"/>
                    </a:solidFill>
                  </a:tcPr>
                </a:tc>
                <a:tc>
                  <a:txBody>
                    <a:bodyPr/>
                    <a:lstStyle/>
                    <a:p>
                      <a:pPr algn="l" fontAlgn="b">
                        <a:buNone/>
                      </a:pPr>
                      <a:endParaRPr lang="en-GB" sz="1200" b="0" i="0" u="none" strike="noStrike">
                        <a:solidFill>
                          <a:srgbClr val="000000"/>
                        </a:solidFill>
                        <a:effectLst/>
                        <a:latin typeface="Arial"/>
                      </a:endParaRPr>
                    </a:p>
                  </a:txBody>
                  <a:tcPr marL="6350" marR="6350" marT="635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5B9BD5"/>
                    </a:solidFill>
                  </a:tcPr>
                </a:tc>
                <a:extLst>
                  <a:ext uri="{0D108BD9-81ED-4DB2-BD59-A6C34878D82A}">
                    <a16:rowId xmlns:a16="http://schemas.microsoft.com/office/drawing/2014/main" val="726198092"/>
                  </a:ext>
                </a:extLst>
              </a:tr>
              <a:tr h="362877">
                <a:tc>
                  <a:txBody>
                    <a:bodyPr/>
                    <a:lstStyle/>
                    <a:p>
                      <a:pPr algn="l" rtl="0" fontAlgn="b">
                        <a:buNone/>
                      </a:pPr>
                      <a:r>
                        <a:rPr lang="en-GB" sz="1200" b="1" i="0" u="none" strike="noStrike">
                          <a:solidFill>
                            <a:srgbClr val="FFFFFF"/>
                          </a:solidFill>
                          <a:effectLst/>
                          <a:latin typeface="Calibri"/>
                        </a:rPr>
                        <a:t>Fund Name</a:t>
                      </a:r>
                    </a:p>
                  </a:txBody>
                  <a:tcPr marL="6350" marR="6350" marT="635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5B9BD5"/>
                    </a:solidFill>
                  </a:tcPr>
                </a:tc>
                <a:tc>
                  <a:txBody>
                    <a:bodyPr/>
                    <a:lstStyle/>
                    <a:p>
                      <a:pPr algn="l" rtl="0" fontAlgn="b">
                        <a:buNone/>
                      </a:pPr>
                      <a:r>
                        <a:rPr lang="en-GB" sz="1200" b="0" i="0" u="none" strike="noStrike">
                          <a:solidFill>
                            <a:srgbClr val="FFFFFF"/>
                          </a:solidFill>
                          <a:effectLst/>
                          <a:latin typeface="Calibri"/>
                        </a:rPr>
                        <a:t>Number</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5B9BD5"/>
                    </a:solidFill>
                  </a:tcPr>
                </a:tc>
                <a:tc>
                  <a:txBody>
                    <a:bodyPr/>
                    <a:lstStyle/>
                    <a:p>
                      <a:pPr algn="ctr" rtl="0" fontAlgn="b">
                        <a:buNone/>
                      </a:pPr>
                      <a:r>
                        <a:rPr lang="en-GB" sz="1200" b="0" i="0" u="none" strike="noStrike">
                          <a:solidFill>
                            <a:srgbClr val="FFFFFF"/>
                          </a:solidFill>
                          <a:effectLst/>
                          <a:latin typeface="Calibri"/>
                        </a:rPr>
                        <a:t>Reason</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5B9BD5"/>
                    </a:solidFill>
                  </a:tcPr>
                </a:tc>
                <a:tc>
                  <a:txBody>
                    <a:bodyPr/>
                    <a:lstStyle/>
                    <a:p>
                      <a:pPr algn="l" rtl="0" fontAlgn="b">
                        <a:buNone/>
                      </a:pPr>
                      <a:r>
                        <a:rPr lang="en-GB" sz="1200" b="0" i="0" u="none" strike="noStrike">
                          <a:solidFill>
                            <a:srgbClr val="FFFFFF"/>
                          </a:solidFill>
                          <a:effectLst/>
                          <a:latin typeface="Calibri"/>
                        </a:rPr>
                        <a:t>Date</a:t>
                      </a:r>
                    </a:p>
                  </a:txBody>
                  <a:tcPr marL="6350" marR="6350" marT="635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5B9BD5"/>
                    </a:solidFill>
                  </a:tcPr>
                </a:tc>
                <a:extLst>
                  <a:ext uri="{0D108BD9-81ED-4DB2-BD59-A6C34878D82A}">
                    <a16:rowId xmlns:a16="http://schemas.microsoft.com/office/drawing/2014/main" val="126351613"/>
                  </a:ext>
                </a:extLst>
              </a:tr>
              <a:tr h="505386">
                <a:tc>
                  <a:txBody>
                    <a:bodyPr/>
                    <a:lstStyle/>
                    <a:p>
                      <a:pPr algn="l" rtl="0" fontAlgn="b">
                        <a:buNone/>
                      </a:pPr>
                      <a:r>
                        <a:rPr lang="en-GB" sz="900" b="0" i="0" u="none" strike="noStrike">
                          <a:solidFill>
                            <a:srgbClr val="000000"/>
                          </a:solidFill>
                          <a:effectLst/>
                          <a:latin typeface="Arial"/>
                        </a:rPr>
                        <a:t>Bernice D Stephens Morriston Legacy Fund (rest)</a:t>
                      </a:r>
                    </a:p>
                  </a:txBody>
                  <a:tcPr marL="6350" marR="6350" marT="635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GB" sz="900" b="0" i="0" u="none" strike="noStrike">
                          <a:solidFill>
                            <a:srgbClr val="000000"/>
                          </a:solidFill>
                          <a:effectLst/>
                          <a:latin typeface="Arial"/>
                        </a:rPr>
                        <a:t>Y648</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b">
                        <a:buNone/>
                      </a:pPr>
                      <a:r>
                        <a:rPr lang="en-GB" sz="900" b="0" i="0" u="none" strike="noStrike">
                          <a:solidFill>
                            <a:srgbClr val="000000"/>
                          </a:solidFill>
                          <a:effectLst/>
                          <a:latin typeface="Arial"/>
                        </a:rPr>
                        <a:t>Legacy has been utilised and the fund is no longer required</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b">
                        <a:buNone/>
                      </a:pPr>
                      <a:r>
                        <a:rPr lang="en-GB" sz="1000" b="0" i="0" u="none" strike="noStrike">
                          <a:solidFill>
                            <a:srgbClr val="000000"/>
                          </a:solidFill>
                          <a:effectLst/>
                          <a:latin typeface="Calibri"/>
                        </a:rPr>
                        <a:t>16.07.26</a:t>
                      </a:r>
                    </a:p>
                  </a:txBody>
                  <a:tcPr marL="6350" marR="6350" marT="635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11140665"/>
                  </a:ext>
                </a:extLst>
              </a:tr>
              <a:tr h="505386">
                <a:tc>
                  <a:txBody>
                    <a:bodyPr/>
                    <a:lstStyle/>
                    <a:p>
                      <a:pPr algn="l" rtl="0" fontAlgn="b">
                        <a:buNone/>
                      </a:pPr>
                      <a:r>
                        <a:rPr lang="en-GB" sz="900" b="0" i="0" u="none" strike="noStrike">
                          <a:solidFill>
                            <a:srgbClr val="000000"/>
                          </a:solidFill>
                          <a:effectLst/>
                          <a:latin typeface="Arial"/>
                        </a:rPr>
                        <a:t>Beryl Margaret Clothier Legacy (rest)</a:t>
                      </a:r>
                    </a:p>
                  </a:txBody>
                  <a:tcPr marL="6350" marR="6350" marT="635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GB" sz="900" b="0" i="0" u="none" strike="noStrike">
                          <a:solidFill>
                            <a:srgbClr val="000000"/>
                          </a:solidFill>
                          <a:effectLst/>
                          <a:latin typeface="Arial"/>
                        </a:rPr>
                        <a:t>Y652</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b">
                        <a:buNone/>
                      </a:pPr>
                      <a:r>
                        <a:rPr lang="en-GB" sz="900" b="0" i="0" u="none" strike="noStrike">
                          <a:solidFill>
                            <a:srgbClr val="000000"/>
                          </a:solidFill>
                          <a:effectLst/>
                          <a:latin typeface="Arial"/>
                        </a:rPr>
                        <a:t>Opened as a restricted fund for legacy which has now been utilised, so fund is no longer required</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b">
                        <a:buNone/>
                      </a:pPr>
                      <a:r>
                        <a:rPr lang="en-GB" sz="1000" b="0" i="0" u="none" strike="noStrike">
                          <a:solidFill>
                            <a:srgbClr val="000000"/>
                          </a:solidFill>
                          <a:effectLst/>
                          <a:latin typeface="Calibri"/>
                        </a:rPr>
                        <a:t>13.07.26</a:t>
                      </a:r>
                    </a:p>
                  </a:txBody>
                  <a:tcPr marL="6350" marR="6350" marT="635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33739904"/>
                  </a:ext>
                </a:extLst>
              </a:tr>
              <a:tr h="613507">
                <a:tc>
                  <a:txBody>
                    <a:bodyPr/>
                    <a:lstStyle/>
                    <a:p>
                      <a:pPr algn="l" rtl="0" fontAlgn="b">
                        <a:buNone/>
                      </a:pPr>
                      <a:r>
                        <a:rPr lang="en-GB" sz="900" b="0" i="0" u="none" strike="noStrike">
                          <a:solidFill>
                            <a:srgbClr val="000000"/>
                          </a:solidFill>
                          <a:effectLst/>
                          <a:latin typeface="Arial"/>
                        </a:rPr>
                        <a:t>Ty Olwen Education</a:t>
                      </a:r>
                    </a:p>
                  </a:txBody>
                  <a:tcPr marL="6350" marR="6350" marT="635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GB" sz="900" b="0" i="0" u="none" strike="noStrike">
                          <a:solidFill>
                            <a:srgbClr val="000000"/>
                          </a:solidFill>
                          <a:effectLst/>
                          <a:latin typeface="Arial"/>
                        </a:rPr>
                        <a:t>YB05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b">
                        <a:buNone/>
                      </a:pPr>
                      <a:r>
                        <a:rPr lang="en-GB" sz="900" b="0" i="0" u="none" strike="noStrike">
                          <a:solidFill>
                            <a:srgbClr val="000000"/>
                          </a:solidFill>
                          <a:effectLst/>
                          <a:latin typeface="Arial"/>
                        </a:rPr>
                        <a:t>As part of fund rationalisation, to transfer the balance of YB05 to YB42 - Y Rhosyn Palliative care.  Ty Olwen Trust now pay for all training for Ty Olwen Staff but some joint training for Ty Olwen &amp; Y Rhosyn staff is paid for from YB42.  The monies transferred will be ringfenced for this.</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b">
                        <a:buNone/>
                      </a:pPr>
                      <a:r>
                        <a:rPr lang="en-GB" sz="1000" b="0" i="0" u="none" strike="noStrike">
                          <a:solidFill>
                            <a:srgbClr val="000000"/>
                          </a:solidFill>
                          <a:effectLst/>
                          <a:latin typeface="Calibri"/>
                        </a:rPr>
                        <a:t>21.08.26</a:t>
                      </a:r>
                    </a:p>
                  </a:txBody>
                  <a:tcPr marL="6350" marR="6350" marT="635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64395136"/>
                  </a:ext>
                </a:extLst>
              </a:tr>
              <a:tr h="505386">
                <a:tc>
                  <a:txBody>
                    <a:bodyPr/>
                    <a:lstStyle/>
                    <a:p>
                      <a:pPr algn="l" rtl="0" fontAlgn="b">
                        <a:buNone/>
                      </a:pPr>
                      <a:r>
                        <a:rPr lang="en-GB" sz="900" b="0" i="0" u="none" strike="noStrike">
                          <a:solidFill>
                            <a:srgbClr val="000000"/>
                          </a:solidFill>
                          <a:effectLst/>
                          <a:latin typeface="Arial"/>
                        </a:rPr>
                        <a:t>Singleton Medical Assessment Unit</a:t>
                      </a:r>
                    </a:p>
                  </a:txBody>
                  <a:tcPr marL="6350" marR="6350" marT="635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GB" sz="900" b="0" i="0" u="none" strike="noStrike">
                          <a:solidFill>
                            <a:srgbClr val="000000"/>
                          </a:solidFill>
                          <a:effectLst/>
                          <a:latin typeface="Arial"/>
                        </a:rPr>
                        <a:t>YF25</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b">
                        <a:buNone/>
                      </a:pPr>
                      <a:r>
                        <a:rPr lang="en-GB" sz="900" b="0" i="0" u="none" strike="noStrike">
                          <a:solidFill>
                            <a:srgbClr val="000000"/>
                          </a:solidFill>
                          <a:effectLst/>
                          <a:latin typeface="Arial"/>
                        </a:rPr>
                        <a:t>As part of fund rationalisation, to transfer the balance of YF25 to YN17 - Singleton Acute Medical Day Unit in order to close</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b">
                        <a:buNone/>
                      </a:pPr>
                      <a:r>
                        <a:rPr lang="en-GB" sz="1000" b="0" i="0" u="none" strike="noStrike">
                          <a:solidFill>
                            <a:srgbClr val="000000"/>
                          </a:solidFill>
                          <a:effectLst/>
                          <a:latin typeface="Calibri"/>
                        </a:rPr>
                        <a:t>21.08.26</a:t>
                      </a:r>
                    </a:p>
                  </a:txBody>
                  <a:tcPr marL="6350" marR="6350" marT="635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5644956"/>
                  </a:ext>
                </a:extLst>
              </a:tr>
              <a:tr h="505386">
                <a:tc>
                  <a:txBody>
                    <a:bodyPr/>
                    <a:lstStyle/>
                    <a:p>
                      <a:pPr algn="l" rtl="0" fontAlgn="b">
                        <a:buNone/>
                      </a:pPr>
                      <a:r>
                        <a:rPr lang="en-GB" sz="900" b="0" i="0" u="none" strike="noStrike">
                          <a:solidFill>
                            <a:srgbClr val="000000"/>
                          </a:solidFill>
                          <a:effectLst/>
                          <a:latin typeface="Arial"/>
                        </a:rPr>
                        <a:t>Tawe Clinic (Clyne &amp; </a:t>
                      </a:r>
                      <a:r>
                        <a:rPr lang="en-GB" sz="900" b="0" i="0" u="none" strike="noStrike" err="1">
                          <a:solidFill>
                            <a:srgbClr val="000000"/>
                          </a:solidFill>
                          <a:effectLst/>
                          <a:latin typeface="Arial"/>
                        </a:rPr>
                        <a:t>Fendrod</a:t>
                      </a:r>
                      <a:r>
                        <a:rPr lang="en-GB" sz="900" b="0" i="0" u="none" strike="noStrike">
                          <a:solidFill>
                            <a:srgbClr val="000000"/>
                          </a:solidFill>
                          <a:effectLst/>
                          <a:latin typeface="Arial"/>
                        </a:rPr>
                        <a:t> Garden)</a:t>
                      </a:r>
                    </a:p>
                  </a:txBody>
                  <a:tcPr marL="6350" marR="6350" marT="635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b">
                        <a:buNone/>
                      </a:pPr>
                      <a:r>
                        <a:rPr lang="en-GB" sz="900" b="0" i="0" u="none" strike="noStrike">
                          <a:solidFill>
                            <a:srgbClr val="000000"/>
                          </a:solidFill>
                          <a:effectLst/>
                          <a:latin typeface="Arial"/>
                        </a:rPr>
                        <a:t>YR47</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b">
                        <a:buNone/>
                      </a:pPr>
                      <a:r>
                        <a:rPr lang="en-GB" sz="900" b="0" i="0" u="none" strike="noStrike">
                          <a:solidFill>
                            <a:srgbClr val="000000"/>
                          </a:solidFill>
                          <a:effectLst/>
                          <a:latin typeface="Arial"/>
                        </a:rPr>
                        <a:t>Balance of fund transferred to YR18 for purchase of 3 benches for garden as insufficient balance in YR47.  YR47 no longer required</a:t>
                      </a:r>
                    </a:p>
                  </a:txBody>
                  <a:tcPr marL="6350" marR="6350" marT="635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rtl="0" fontAlgn="b">
                        <a:buNone/>
                      </a:pPr>
                      <a:r>
                        <a:rPr lang="en-GB" sz="1000" b="0" i="0" u="none" strike="noStrike">
                          <a:solidFill>
                            <a:srgbClr val="000000"/>
                          </a:solidFill>
                          <a:effectLst/>
                          <a:latin typeface="Calibri"/>
                        </a:rPr>
                        <a:t>12.08.26</a:t>
                      </a:r>
                    </a:p>
                  </a:txBody>
                  <a:tcPr marL="6350" marR="6350" marT="635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84751915"/>
                  </a:ext>
                </a:extLst>
              </a:tr>
            </a:tbl>
          </a:graphicData>
        </a:graphic>
      </p:graphicFrame>
    </p:spTree>
    <p:extLst>
      <p:ext uri="{BB962C8B-B14F-4D97-AF65-F5344CB8AC3E}">
        <p14:creationId xmlns:p14="http://schemas.microsoft.com/office/powerpoint/2010/main" val="31796729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600784-C760-3E36-90CC-7C89F9A63FA1}"/>
            </a:ext>
          </a:extLst>
        </p:cNvPr>
        <p:cNvGrpSpPr/>
        <p:nvPr/>
      </p:nvGrpSpPr>
      <p:grpSpPr>
        <a:xfrm>
          <a:off x="0" y="0"/>
          <a:ext cx="0" cy="0"/>
          <a:chOff x="0" y="0"/>
          <a:chExt cx="0" cy="0"/>
        </a:xfrm>
      </p:grpSpPr>
      <p:sp>
        <p:nvSpPr>
          <p:cNvPr id="4" name="Subtitle 2">
            <a:extLst>
              <a:ext uri="{FF2B5EF4-FFF2-40B4-BE49-F238E27FC236}">
                <a16:creationId xmlns:a16="http://schemas.microsoft.com/office/drawing/2014/main" id="{78ED9D11-AB61-0F75-DC65-83446CA4A024}"/>
              </a:ext>
            </a:extLst>
          </p:cNvPr>
          <p:cNvSpPr txBox="1">
            <a:spLocks/>
          </p:cNvSpPr>
          <p:nvPr/>
        </p:nvSpPr>
        <p:spPr>
          <a:xfrm>
            <a:off x="101465" y="115401"/>
            <a:ext cx="9703072" cy="328789"/>
          </a:xfrm>
          <a:prstGeom prst="rect">
            <a:avLst/>
          </a:prstGeom>
          <a:gradFill>
            <a:gsLst>
              <a:gs pos="0">
                <a:srgbClr val="2D5991"/>
              </a:gs>
              <a:gs pos="74000">
                <a:srgbClr val="2D5991"/>
              </a:gs>
              <a:gs pos="100000">
                <a:srgbClr val="CFAC87"/>
              </a:gs>
            </a:gsLst>
            <a:lin ang="0" scaled="1"/>
          </a:gradFill>
        </p:spPr>
        <p:txBody>
          <a:bodyPr vert="horz" lIns="60365" tIns="30183" rIns="60365" bIns="30183" rtlCol="0" anchor="ctr"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463" cap="small" spc="198">
                <a:solidFill>
                  <a:schemeClr val="bg1"/>
                </a:solidFill>
                <a:latin typeface="Verdana" panose="020B0604030504040204" pitchFamily="34" charset="0"/>
                <a:ea typeface="Verdana" panose="020B0604030504040204" pitchFamily="34" charset="0"/>
                <a:cs typeface="Verdana" panose="020B0604030504040204" pitchFamily="34" charset="0"/>
              </a:rPr>
              <a:t>FUND BALANCES </a:t>
            </a:r>
          </a:p>
        </p:txBody>
      </p:sp>
      <p:sp>
        <p:nvSpPr>
          <p:cNvPr id="8" name="Rounded Rectangle 7">
            <a:extLst>
              <a:ext uri="{FF2B5EF4-FFF2-40B4-BE49-F238E27FC236}">
                <a16:creationId xmlns:a16="http://schemas.microsoft.com/office/drawing/2014/main" id="{5980D01D-8535-185D-5B2C-929EF3DA6D98}"/>
              </a:ext>
            </a:extLst>
          </p:cNvPr>
          <p:cNvSpPr/>
          <p:nvPr/>
        </p:nvSpPr>
        <p:spPr>
          <a:xfrm>
            <a:off x="104776" y="624865"/>
            <a:ext cx="9697561" cy="1214513"/>
          </a:xfrm>
          <a:prstGeom prst="roundRect">
            <a:avLst/>
          </a:prstGeom>
          <a:noFill/>
          <a:ln>
            <a:solidFill>
              <a:srgbClr val="2D599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algn="ctr"/>
            <a:r>
              <a:rPr lang="en-GB" b="1" dirty="0">
                <a:solidFill>
                  <a:schemeClr val="bg2">
                    <a:lumMod val="50000"/>
                  </a:schemeClr>
                </a:solidFill>
              </a:rPr>
              <a:t>Overall fund balances have increased by £0.280m this financial year to date. The main movements are an increase in the investments, fixed term deposits and a decrease in cash and debtors. There was also a smaller decrease in creditors. </a:t>
            </a:r>
          </a:p>
        </p:txBody>
      </p:sp>
      <p:sp>
        <p:nvSpPr>
          <p:cNvPr id="9" name="Rounded Rectangle 8">
            <a:extLst>
              <a:ext uri="{FF2B5EF4-FFF2-40B4-BE49-F238E27FC236}">
                <a16:creationId xmlns:a16="http://schemas.microsoft.com/office/drawing/2014/main" id="{D5425F09-6423-CE3D-77AA-0E642E21C6A1}"/>
              </a:ext>
            </a:extLst>
          </p:cNvPr>
          <p:cNvSpPr/>
          <p:nvPr/>
        </p:nvSpPr>
        <p:spPr>
          <a:xfrm>
            <a:off x="196110" y="1832776"/>
            <a:ext cx="9155547" cy="4305785"/>
          </a:xfrm>
          <a:prstGeom prst="roundRect">
            <a:avLst/>
          </a:prstGeom>
          <a:noFill/>
          <a:ln>
            <a:solidFill>
              <a:srgbClr val="2D599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GB" sz="1400"/>
              <a:t>Investment vs Cash: Strategic Balance</a:t>
            </a:r>
            <a:endParaRPr lang="en-GB" sz="1300" b="1">
              <a:solidFill>
                <a:schemeClr val="tx1"/>
              </a:solidFill>
            </a:endParaRPr>
          </a:p>
        </p:txBody>
      </p:sp>
      <p:pic>
        <p:nvPicPr>
          <p:cNvPr id="3" name="Picture 2">
            <a:extLst>
              <a:ext uri="{FF2B5EF4-FFF2-40B4-BE49-F238E27FC236}">
                <a16:creationId xmlns:a16="http://schemas.microsoft.com/office/drawing/2014/main" id="{B07B5500-3B1A-FCB9-31C9-9FF13E26F102}"/>
              </a:ext>
            </a:extLst>
          </p:cNvPr>
          <p:cNvPicPr>
            <a:picLocks noChangeAspect="1"/>
          </p:cNvPicPr>
          <p:nvPr/>
        </p:nvPicPr>
        <p:blipFill>
          <a:blip r:embed="rId2"/>
          <a:stretch>
            <a:fillRect/>
          </a:stretch>
        </p:blipFill>
        <p:spPr>
          <a:xfrm>
            <a:off x="196109" y="6254484"/>
            <a:ext cx="1408582" cy="464367"/>
          </a:xfrm>
          <a:prstGeom prst="rect">
            <a:avLst/>
          </a:prstGeom>
        </p:spPr>
      </p:pic>
      <p:graphicFrame>
        <p:nvGraphicFramePr>
          <p:cNvPr id="13" name="Object 12">
            <a:extLst>
              <a:ext uri="{FF2B5EF4-FFF2-40B4-BE49-F238E27FC236}">
                <a16:creationId xmlns:a16="http://schemas.microsoft.com/office/drawing/2014/main" id="{8C974A24-A020-BC44-9951-D9924B83FB95}"/>
              </a:ext>
            </a:extLst>
          </p:cNvPr>
          <p:cNvGraphicFramePr>
            <a:graphicFrameLocks noChangeAspect="1"/>
          </p:cNvGraphicFramePr>
          <p:nvPr>
            <p:extLst>
              <p:ext uri="{D42A27DB-BD31-4B8C-83A1-F6EECF244321}">
                <p14:modId xmlns:p14="http://schemas.microsoft.com/office/powerpoint/2010/main" val="2638032019"/>
              </p:ext>
            </p:extLst>
          </p:nvPr>
        </p:nvGraphicFramePr>
        <p:xfrm>
          <a:off x="1339850" y="2165350"/>
          <a:ext cx="7016750" cy="3627438"/>
        </p:xfrm>
        <a:graphic>
          <a:graphicData uri="http://schemas.openxmlformats.org/presentationml/2006/ole">
            <mc:AlternateContent xmlns:mc="http://schemas.openxmlformats.org/markup-compatibility/2006">
              <mc:Choice xmlns:v="urn:schemas-microsoft-com:vml" Requires="v">
                <p:oleObj name="Worksheet" r:id="rId3" imgW="7391351" imgH="3822744" progId="Excel.Sheet.12">
                  <p:embed/>
                </p:oleObj>
              </mc:Choice>
              <mc:Fallback>
                <p:oleObj name="Worksheet" r:id="rId3" imgW="7391351" imgH="3822744" progId="Excel.Sheet.12">
                  <p:embed/>
                  <p:pic>
                    <p:nvPicPr>
                      <p:cNvPr id="13" name="Object 12">
                        <a:extLst>
                          <a:ext uri="{FF2B5EF4-FFF2-40B4-BE49-F238E27FC236}">
                            <a16:creationId xmlns:a16="http://schemas.microsoft.com/office/drawing/2014/main" id="{8C974A24-A020-BC44-9951-D9924B83FB95}"/>
                          </a:ext>
                        </a:extLst>
                      </p:cNvPr>
                      <p:cNvPicPr/>
                      <p:nvPr/>
                    </p:nvPicPr>
                    <p:blipFill>
                      <a:blip r:embed="rId4"/>
                      <a:stretch>
                        <a:fillRect/>
                      </a:stretch>
                    </p:blipFill>
                    <p:spPr>
                      <a:xfrm>
                        <a:off x="1339850" y="2165350"/>
                        <a:ext cx="7016750" cy="3627438"/>
                      </a:xfrm>
                      <a:prstGeom prst="rect">
                        <a:avLst/>
                      </a:prstGeom>
                    </p:spPr>
                  </p:pic>
                </p:oleObj>
              </mc:Fallback>
            </mc:AlternateContent>
          </a:graphicData>
        </a:graphic>
      </p:graphicFrame>
      <p:sp>
        <p:nvSpPr>
          <p:cNvPr id="2" name="TextBox 22">
            <a:extLst>
              <a:ext uri="{FF2B5EF4-FFF2-40B4-BE49-F238E27FC236}">
                <a16:creationId xmlns:a16="http://schemas.microsoft.com/office/drawing/2014/main" id="{45D821E8-82FE-A0A0-24FE-92D909533C59}"/>
              </a:ext>
            </a:extLst>
          </p:cNvPr>
          <p:cNvSpPr txBox="1">
            <a:spLocks noChangeArrowheads="1"/>
          </p:cNvSpPr>
          <p:nvPr/>
        </p:nvSpPr>
        <p:spPr bwMode="auto">
          <a:xfrm>
            <a:off x="8970000" y="165375"/>
            <a:ext cx="74544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GB" altLang="en-US" sz="800" i="1" cap="small" dirty="0">
                <a:latin typeface="Verdana"/>
                <a:ea typeface="Verdana"/>
                <a:cs typeface="Verdana" panose="020B0604030504040204" pitchFamily="34" charset="0"/>
              </a:rPr>
              <a:t>Page 8</a:t>
            </a:r>
          </a:p>
        </p:txBody>
      </p:sp>
    </p:spTree>
    <p:extLst>
      <p:ext uri="{BB962C8B-B14F-4D97-AF65-F5344CB8AC3E}">
        <p14:creationId xmlns:p14="http://schemas.microsoft.com/office/powerpoint/2010/main" val="3513388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D6D452-3357-7AE5-D0E1-2F15AC53C193}"/>
            </a:ext>
          </a:extLst>
        </p:cNvPr>
        <p:cNvGrpSpPr/>
        <p:nvPr/>
      </p:nvGrpSpPr>
      <p:grpSpPr>
        <a:xfrm>
          <a:off x="0" y="0"/>
          <a:ext cx="0" cy="0"/>
          <a:chOff x="0" y="0"/>
          <a:chExt cx="0" cy="0"/>
        </a:xfrm>
      </p:grpSpPr>
      <p:sp>
        <p:nvSpPr>
          <p:cNvPr id="54" name="Rounded Rectangle 53">
            <a:extLst>
              <a:ext uri="{FF2B5EF4-FFF2-40B4-BE49-F238E27FC236}">
                <a16:creationId xmlns:a16="http://schemas.microsoft.com/office/drawing/2014/main" id="{311434A2-6D7B-7D2F-B00B-31871A2546D7}"/>
              </a:ext>
            </a:extLst>
          </p:cNvPr>
          <p:cNvSpPr/>
          <p:nvPr/>
        </p:nvSpPr>
        <p:spPr>
          <a:xfrm>
            <a:off x="1052333" y="1048229"/>
            <a:ext cx="7837246" cy="3726421"/>
          </a:xfrm>
          <a:prstGeom prst="roundRect">
            <a:avLst/>
          </a:prstGeom>
          <a:noFill/>
          <a:ln>
            <a:solidFill>
              <a:srgbClr val="2D599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89"/>
          </a:p>
        </p:txBody>
      </p:sp>
      <p:grpSp>
        <p:nvGrpSpPr>
          <p:cNvPr id="10" name="Group 9">
            <a:extLst>
              <a:ext uri="{FF2B5EF4-FFF2-40B4-BE49-F238E27FC236}">
                <a16:creationId xmlns:a16="http://schemas.microsoft.com/office/drawing/2014/main" id="{1C432597-CD4D-BE6D-8E4B-9AAA8914333B}"/>
              </a:ext>
            </a:extLst>
          </p:cNvPr>
          <p:cNvGrpSpPr/>
          <p:nvPr/>
        </p:nvGrpSpPr>
        <p:grpSpPr>
          <a:xfrm>
            <a:off x="93328" y="315878"/>
            <a:ext cx="9561937" cy="414211"/>
            <a:chOff x="0" y="1"/>
            <a:chExt cx="9906000" cy="404663"/>
          </a:xfrm>
        </p:grpSpPr>
        <p:sp>
          <p:nvSpPr>
            <p:cNvPr id="11" name="Subtitle 2">
              <a:extLst>
                <a:ext uri="{FF2B5EF4-FFF2-40B4-BE49-F238E27FC236}">
                  <a16:creationId xmlns:a16="http://schemas.microsoft.com/office/drawing/2014/main" id="{2F208994-D6AC-DE54-F927-D6E755050172}"/>
                </a:ext>
              </a:extLst>
            </p:cNvPr>
            <p:cNvSpPr txBox="1">
              <a:spLocks/>
            </p:cNvSpPr>
            <p:nvPr/>
          </p:nvSpPr>
          <p:spPr>
            <a:xfrm>
              <a:off x="0" y="1"/>
              <a:ext cx="9906000" cy="404663"/>
            </a:xfrm>
            <a:prstGeom prst="rect">
              <a:avLst/>
            </a:prstGeom>
            <a:gradFill>
              <a:gsLst>
                <a:gs pos="0">
                  <a:srgbClr val="2D5991"/>
                </a:gs>
                <a:gs pos="74000">
                  <a:srgbClr val="2D5991"/>
                </a:gs>
                <a:gs pos="100000">
                  <a:srgbClr val="CFAC87"/>
                </a:gs>
              </a:gsLst>
              <a:lin ang="0" scaled="1"/>
            </a:gradFill>
          </p:spPr>
          <p:txBody>
            <a:bodyPr vert="horz" lIns="60365" tIns="30183" rIns="60365" bIns="30183" rtlCol="0" anchor="ctr"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463" cap="small" spc="198">
                  <a:solidFill>
                    <a:schemeClr val="bg1"/>
                  </a:solidFill>
                  <a:latin typeface="Verdana" panose="020B0604030504040204" pitchFamily="34" charset="0"/>
                  <a:ea typeface="Verdana" panose="020B0604030504040204" pitchFamily="34" charset="0"/>
                  <a:cs typeface="Verdana" panose="020B0604030504040204" pitchFamily="34" charset="0"/>
                </a:rPr>
                <a:t>INVESTMENT PORTFOLIO POSITION</a:t>
              </a:r>
            </a:p>
          </p:txBody>
        </p:sp>
        <p:sp>
          <p:nvSpPr>
            <p:cNvPr id="12" name="TextBox 22">
              <a:extLst>
                <a:ext uri="{FF2B5EF4-FFF2-40B4-BE49-F238E27FC236}">
                  <a16:creationId xmlns:a16="http://schemas.microsoft.com/office/drawing/2014/main" id="{A990C635-237C-938C-D5A0-4316C9E52F8C}"/>
                </a:ext>
              </a:extLst>
            </p:cNvPr>
            <p:cNvSpPr txBox="1">
              <a:spLocks noChangeArrowheads="1"/>
            </p:cNvSpPr>
            <p:nvPr/>
          </p:nvSpPr>
          <p:spPr bwMode="auto">
            <a:xfrm>
              <a:off x="9110380" y="94156"/>
              <a:ext cx="795619" cy="210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GB" altLang="en-US" sz="800" i="1" cap="small" dirty="0">
                  <a:latin typeface="Verdana"/>
                  <a:ea typeface="Verdana"/>
                  <a:cs typeface="Verdana" panose="020B0604030504040204" pitchFamily="34" charset="0"/>
                </a:rPr>
                <a:t>Page 9</a:t>
              </a:r>
            </a:p>
          </p:txBody>
        </p:sp>
      </p:grpSp>
      <p:sp>
        <p:nvSpPr>
          <p:cNvPr id="3" name="TextBox 2">
            <a:extLst>
              <a:ext uri="{FF2B5EF4-FFF2-40B4-BE49-F238E27FC236}">
                <a16:creationId xmlns:a16="http://schemas.microsoft.com/office/drawing/2014/main" id="{65A69C2A-E174-8B3B-E96A-4A347D19855A}"/>
              </a:ext>
            </a:extLst>
          </p:cNvPr>
          <p:cNvSpPr txBox="1"/>
          <p:nvPr/>
        </p:nvSpPr>
        <p:spPr>
          <a:xfrm>
            <a:off x="1006744" y="5019758"/>
            <a:ext cx="7929801" cy="877163"/>
          </a:xfrm>
          <a:prstGeom prst="rect">
            <a:avLst/>
          </a:prstGeom>
          <a:noFill/>
          <a:ln>
            <a:solidFill>
              <a:schemeClr val="accent1">
                <a:shade val="50000"/>
              </a:schemeClr>
            </a:solidFill>
          </a:ln>
        </p:spPr>
        <p:txBody>
          <a:bodyPr wrap="square" lIns="91440" tIns="45720" rIns="91440" bIns="45720" rtlCol="0" anchor="t">
            <a:spAutoFit/>
          </a:bodyPr>
          <a:lstStyle/>
          <a:p>
            <a:r>
              <a:rPr lang="en-GB" sz="1700" b="1">
                <a:solidFill>
                  <a:schemeClr val="bg2">
                    <a:lumMod val="50000"/>
                  </a:schemeClr>
                </a:solidFill>
              </a:rPr>
              <a:t>Cumulative unrealised gains increased overall by £346k in the 3 months to 30</a:t>
            </a:r>
            <a:r>
              <a:rPr lang="en-GB" sz="1700" b="1" baseline="30000">
                <a:solidFill>
                  <a:schemeClr val="bg2">
                    <a:lumMod val="50000"/>
                  </a:schemeClr>
                </a:solidFill>
              </a:rPr>
              <a:t>th</a:t>
            </a:r>
            <a:r>
              <a:rPr lang="en-GB" sz="1700" b="1">
                <a:solidFill>
                  <a:schemeClr val="bg2">
                    <a:lumMod val="50000"/>
                  </a:schemeClr>
                </a:solidFill>
              </a:rPr>
              <a:t> June 2026 when compared to the year-end value. The latest quarterly valuation was in June.</a:t>
            </a:r>
          </a:p>
        </p:txBody>
      </p:sp>
      <p:graphicFrame>
        <p:nvGraphicFramePr>
          <p:cNvPr id="4" name="Table 3">
            <a:extLst>
              <a:ext uri="{FF2B5EF4-FFF2-40B4-BE49-F238E27FC236}">
                <a16:creationId xmlns:a16="http://schemas.microsoft.com/office/drawing/2014/main" id="{75ED69EF-8C4A-C98B-3CFE-DD5D3E67DE68}"/>
              </a:ext>
            </a:extLst>
          </p:cNvPr>
          <p:cNvGraphicFramePr>
            <a:graphicFrameLocks noGrp="1"/>
          </p:cNvGraphicFramePr>
          <p:nvPr>
            <p:extLst>
              <p:ext uri="{D42A27DB-BD31-4B8C-83A1-F6EECF244321}">
                <p14:modId xmlns:p14="http://schemas.microsoft.com/office/powerpoint/2010/main" val="3450644858"/>
              </p:ext>
            </p:extLst>
          </p:nvPr>
        </p:nvGraphicFramePr>
        <p:xfrm>
          <a:off x="1733812" y="1255208"/>
          <a:ext cx="6292535" cy="3227640"/>
        </p:xfrm>
        <a:graphic>
          <a:graphicData uri="http://schemas.openxmlformats.org/drawingml/2006/table">
            <a:tbl>
              <a:tblPr firstRow="1" lastRow="1" bandRow="1">
                <a:tableStyleId>{5C22544A-7EE6-4342-B048-85BDC9FD1C3A}</a:tableStyleId>
              </a:tblPr>
              <a:tblGrid>
                <a:gridCol w="1055748">
                  <a:extLst>
                    <a:ext uri="{9D8B030D-6E8A-4147-A177-3AD203B41FA5}">
                      <a16:colId xmlns:a16="http://schemas.microsoft.com/office/drawing/2014/main" val="546774978"/>
                    </a:ext>
                  </a:extLst>
                </a:gridCol>
                <a:gridCol w="1047068">
                  <a:extLst>
                    <a:ext uri="{9D8B030D-6E8A-4147-A177-3AD203B41FA5}">
                      <a16:colId xmlns:a16="http://schemas.microsoft.com/office/drawing/2014/main" val="3299214142"/>
                    </a:ext>
                  </a:extLst>
                </a:gridCol>
                <a:gridCol w="1087817">
                  <a:extLst>
                    <a:ext uri="{9D8B030D-6E8A-4147-A177-3AD203B41FA5}">
                      <a16:colId xmlns:a16="http://schemas.microsoft.com/office/drawing/2014/main" val="2032454141"/>
                    </a:ext>
                  </a:extLst>
                </a:gridCol>
                <a:gridCol w="1119934">
                  <a:extLst>
                    <a:ext uri="{9D8B030D-6E8A-4147-A177-3AD203B41FA5}">
                      <a16:colId xmlns:a16="http://schemas.microsoft.com/office/drawing/2014/main" val="47845935"/>
                    </a:ext>
                  </a:extLst>
                </a:gridCol>
                <a:gridCol w="990984">
                  <a:extLst>
                    <a:ext uri="{9D8B030D-6E8A-4147-A177-3AD203B41FA5}">
                      <a16:colId xmlns:a16="http://schemas.microsoft.com/office/drawing/2014/main" val="2065124579"/>
                    </a:ext>
                  </a:extLst>
                </a:gridCol>
                <a:gridCol w="990984">
                  <a:extLst>
                    <a:ext uri="{9D8B030D-6E8A-4147-A177-3AD203B41FA5}">
                      <a16:colId xmlns:a16="http://schemas.microsoft.com/office/drawing/2014/main" val="1629742261"/>
                    </a:ext>
                  </a:extLst>
                </a:gridCol>
              </a:tblGrid>
              <a:tr h="1265994">
                <a:tc>
                  <a:txBody>
                    <a:bodyPr/>
                    <a:lstStyle/>
                    <a:p>
                      <a:endParaRPr lang="en-GB" sz="1600">
                        <a:latin typeface="+mn-lt"/>
                      </a:endParaRPr>
                    </a:p>
                  </a:txBody>
                  <a:tcPr marL="74295" marR="74295" marT="37148" marB="37148"/>
                </a:tc>
                <a:tc>
                  <a:txBody>
                    <a:bodyPr/>
                    <a:lstStyle/>
                    <a:p>
                      <a:pPr algn="ctr"/>
                      <a:r>
                        <a:rPr lang="en-GB" sz="1600">
                          <a:latin typeface="+mn-lt"/>
                        </a:rPr>
                        <a:t>31</a:t>
                      </a:r>
                      <a:r>
                        <a:rPr lang="en-GB" sz="1600" baseline="30000">
                          <a:latin typeface="+mn-lt"/>
                        </a:rPr>
                        <a:t>st </a:t>
                      </a:r>
                      <a:r>
                        <a:rPr lang="en-GB" sz="1600">
                          <a:latin typeface="+mn-lt"/>
                        </a:rPr>
                        <a:t>March </a:t>
                      </a:r>
                      <a:r>
                        <a:rPr lang="en-GB" sz="1600" baseline="0">
                          <a:latin typeface="+mn-lt"/>
                        </a:rPr>
                        <a:t>2024</a:t>
                      </a:r>
                    </a:p>
                    <a:p>
                      <a:pPr algn="ctr"/>
                      <a:endParaRPr lang="en-GB" sz="1600" baseline="0">
                        <a:latin typeface="+mn-lt"/>
                      </a:endParaRPr>
                    </a:p>
                    <a:p>
                      <a:pPr algn="ctr"/>
                      <a:r>
                        <a:rPr lang="en-GB" sz="1600" baseline="0">
                          <a:latin typeface="+mn-lt"/>
                        </a:rPr>
                        <a:t>£</a:t>
                      </a:r>
                      <a:endParaRPr lang="en-GB" sz="1600">
                        <a:latin typeface="+mn-lt"/>
                      </a:endParaRPr>
                    </a:p>
                  </a:txBody>
                  <a:tcPr marL="74295" marR="74295" marT="37148" marB="37148"/>
                </a:tc>
                <a:tc>
                  <a:txBody>
                    <a:bodyPr/>
                    <a:lstStyle/>
                    <a:p>
                      <a:pPr algn="ctr"/>
                      <a:r>
                        <a:rPr lang="en-GB" sz="1600">
                          <a:latin typeface="+mn-lt"/>
                        </a:rPr>
                        <a:t>31</a:t>
                      </a:r>
                      <a:r>
                        <a:rPr lang="en-GB" sz="1600" baseline="30000">
                          <a:latin typeface="+mn-lt"/>
                        </a:rPr>
                        <a:t>st</a:t>
                      </a:r>
                      <a:r>
                        <a:rPr lang="en-GB" sz="1600">
                          <a:latin typeface="+mn-lt"/>
                        </a:rPr>
                        <a:t> March </a:t>
                      </a:r>
                      <a:r>
                        <a:rPr lang="en-GB" sz="1600" baseline="0">
                          <a:latin typeface="+mn-lt"/>
                        </a:rPr>
                        <a:t>2025</a:t>
                      </a:r>
                    </a:p>
                    <a:p>
                      <a:pPr algn="ctr"/>
                      <a:endParaRPr lang="en-GB" sz="1600" baseline="0">
                        <a:latin typeface="+mn-lt"/>
                      </a:endParaRPr>
                    </a:p>
                    <a:p>
                      <a:pPr algn="ctr"/>
                      <a:r>
                        <a:rPr lang="en-GB" sz="1600" baseline="0">
                          <a:latin typeface="+mn-lt"/>
                        </a:rPr>
                        <a:t>£</a:t>
                      </a:r>
                      <a:endParaRPr lang="en-GB" sz="1600">
                        <a:latin typeface="+mn-lt"/>
                      </a:endParaRPr>
                    </a:p>
                  </a:txBody>
                  <a:tcPr marL="74295" marR="74295" marT="37148" marB="37148"/>
                </a:tc>
                <a:tc>
                  <a:txBody>
                    <a:bodyPr/>
                    <a:lstStyle/>
                    <a:p>
                      <a:pPr algn="ctr"/>
                      <a:r>
                        <a:rPr lang="en-GB" sz="1600">
                          <a:latin typeface="+mn-lt"/>
                        </a:rPr>
                        <a:t>31</a:t>
                      </a:r>
                      <a:r>
                        <a:rPr lang="en-GB" sz="1600" baseline="30000">
                          <a:latin typeface="+mn-lt"/>
                        </a:rPr>
                        <a:t>st</a:t>
                      </a:r>
                      <a:r>
                        <a:rPr lang="en-GB" sz="1600">
                          <a:latin typeface="+mn-lt"/>
                        </a:rPr>
                        <a:t> March </a:t>
                      </a:r>
                      <a:r>
                        <a:rPr lang="en-GB" sz="1600" baseline="0">
                          <a:latin typeface="+mn-lt"/>
                        </a:rPr>
                        <a:t>2026</a:t>
                      </a:r>
                    </a:p>
                    <a:p>
                      <a:pPr algn="ctr"/>
                      <a:endParaRPr lang="en-GB" sz="1600" baseline="0">
                        <a:latin typeface="+mn-lt"/>
                      </a:endParaRPr>
                    </a:p>
                    <a:p>
                      <a:pPr algn="ctr"/>
                      <a:r>
                        <a:rPr lang="en-GB" sz="1600" baseline="0">
                          <a:latin typeface="+mn-lt"/>
                        </a:rPr>
                        <a:t>£</a:t>
                      </a:r>
                      <a:endParaRPr lang="en-GB" sz="1600">
                        <a:latin typeface="+mn-lt"/>
                      </a:endParaRPr>
                    </a:p>
                    <a:p>
                      <a:pPr algn="ctr"/>
                      <a:endParaRPr lang="en-GB" sz="1600">
                        <a:latin typeface="+mn-lt"/>
                      </a:endParaRPr>
                    </a:p>
                  </a:txBody>
                  <a:tcPr marL="74295" marR="74295" marT="37148" marB="37148"/>
                </a:tc>
                <a:tc>
                  <a:txBody>
                    <a:bodyPr/>
                    <a:lstStyle/>
                    <a:p>
                      <a:pPr lvl="0" algn="ctr">
                        <a:buNone/>
                      </a:pPr>
                      <a:r>
                        <a:rPr lang="en-GB" sz="1600">
                          <a:latin typeface="+mn-lt"/>
                        </a:rPr>
                        <a:t>30</a:t>
                      </a:r>
                      <a:r>
                        <a:rPr lang="en-GB" sz="1600" baseline="30000">
                          <a:latin typeface="+mn-lt"/>
                        </a:rPr>
                        <a:t>th</a:t>
                      </a:r>
                      <a:r>
                        <a:rPr lang="en-GB" sz="1600">
                          <a:latin typeface="+mn-lt"/>
                        </a:rPr>
                        <a:t> June</a:t>
                      </a:r>
                    </a:p>
                    <a:p>
                      <a:pPr lvl="0" algn="ctr">
                        <a:buNone/>
                      </a:pPr>
                      <a:r>
                        <a:rPr lang="en-GB" sz="1600">
                          <a:latin typeface="+mn-lt"/>
                        </a:rPr>
                        <a:t>2026</a:t>
                      </a:r>
                      <a:endParaRPr lang="en-US"/>
                    </a:p>
                    <a:p>
                      <a:pPr lvl="0" algn="ctr">
                        <a:buNone/>
                      </a:pPr>
                      <a:endParaRPr lang="en-GB" sz="1600">
                        <a:latin typeface="+mn-lt"/>
                      </a:endParaRPr>
                    </a:p>
                    <a:p>
                      <a:pPr lvl="0" algn="ctr">
                        <a:buNone/>
                      </a:pPr>
                      <a:r>
                        <a:rPr lang="en-GB" sz="1600">
                          <a:latin typeface="+mn-lt"/>
                        </a:rPr>
                        <a:t>£</a:t>
                      </a:r>
                      <a:endParaRPr lang="en-GB"/>
                    </a:p>
                  </a:txBody>
                  <a:tcPr marL="74295" marR="74295" marT="37148" marB="37148"/>
                </a:tc>
                <a:tc>
                  <a:txBody>
                    <a:bodyPr/>
                    <a:lstStyle/>
                    <a:p>
                      <a:pPr algn="ctr"/>
                      <a:r>
                        <a:rPr lang="en-GB" sz="1400">
                          <a:latin typeface="+mn-lt"/>
                        </a:rPr>
                        <a:t>Unrealised Gain / (Loss)</a:t>
                      </a:r>
                      <a:r>
                        <a:rPr lang="en-GB" sz="1400" baseline="0">
                          <a:latin typeface="+mn-lt"/>
                        </a:rPr>
                        <a:t> in 2026/27 </a:t>
                      </a:r>
                    </a:p>
                    <a:p>
                      <a:pPr algn="ctr"/>
                      <a:r>
                        <a:rPr lang="en-GB" sz="1600" baseline="0">
                          <a:latin typeface="+mn-lt"/>
                        </a:rPr>
                        <a:t>£</a:t>
                      </a:r>
                      <a:endParaRPr lang="en-GB" sz="1600">
                        <a:latin typeface="+mn-lt"/>
                      </a:endParaRPr>
                    </a:p>
                  </a:txBody>
                  <a:tcPr marL="74295" marR="74295" marT="37148" marB="37148"/>
                </a:tc>
                <a:extLst>
                  <a:ext uri="{0D108BD9-81ED-4DB2-BD59-A6C34878D82A}">
                    <a16:rowId xmlns:a16="http://schemas.microsoft.com/office/drawing/2014/main" val="2719341108"/>
                  </a:ext>
                </a:extLst>
              </a:tr>
              <a:tr h="564164">
                <a:tc>
                  <a:txBody>
                    <a:bodyPr/>
                    <a:lstStyle/>
                    <a:p>
                      <a:r>
                        <a:rPr lang="en-GB" sz="1600">
                          <a:solidFill>
                            <a:schemeClr val="bg2">
                              <a:lumMod val="50000"/>
                            </a:schemeClr>
                          </a:solidFill>
                          <a:latin typeface="+mn-lt"/>
                        </a:rPr>
                        <a:t>Book</a:t>
                      </a:r>
                      <a:r>
                        <a:rPr lang="en-GB" sz="1600" baseline="0">
                          <a:solidFill>
                            <a:schemeClr val="bg2">
                              <a:lumMod val="50000"/>
                            </a:schemeClr>
                          </a:solidFill>
                          <a:latin typeface="+mn-lt"/>
                        </a:rPr>
                        <a:t> Value</a:t>
                      </a:r>
                      <a:endParaRPr lang="en-GB" sz="1600">
                        <a:solidFill>
                          <a:schemeClr val="bg2">
                            <a:lumMod val="50000"/>
                          </a:schemeClr>
                        </a:solidFill>
                        <a:latin typeface="+mn-lt"/>
                      </a:endParaRPr>
                    </a:p>
                  </a:txBody>
                  <a:tcPr marL="74295" marR="74295" marT="37148" marB="37148" anchor="ctr"/>
                </a:tc>
                <a:tc>
                  <a:txBody>
                    <a:bodyPr/>
                    <a:lstStyle/>
                    <a:p>
                      <a:pPr marL="0" algn="r" defTabSz="914400" rtl="0" eaLnBrk="1" fontAlgn="b" latinLnBrk="0" hangingPunct="1"/>
                      <a:r>
                        <a:rPr lang="en-GB" sz="1600" kern="1200">
                          <a:solidFill>
                            <a:schemeClr val="bg2">
                              <a:lumMod val="50000"/>
                            </a:schemeClr>
                          </a:solidFill>
                          <a:latin typeface="+mn-lt"/>
                          <a:ea typeface="+mn-ea"/>
                          <a:cs typeface="+mn-cs"/>
                        </a:rPr>
                        <a:t>4,211,523</a:t>
                      </a:r>
                    </a:p>
                  </a:txBody>
                  <a:tcPr marL="7739" marR="7739" marT="7739" marB="0" anchor="ctr"/>
                </a:tc>
                <a:tc>
                  <a:txBody>
                    <a:bodyPr/>
                    <a:lstStyle/>
                    <a:p>
                      <a:pPr marL="0" algn="r" defTabSz="914400" rtl="0" eaLnBrk="1" fontAlgn="b" latinLnBrk="0" hangingPunct="1"/>
                      <a:r>
                        <a:rPr lang="en-GB" sz="1600" kern="1200">
                          <a:solidFill>
                            <a:schemeClr val="bg2">
                              <a:lumMod val="50000"/>
                            </a:schemeClr>
                          </a:solidFill>
                          <a:latin typeface="+mn-lt"/>
                          <a:ea typeface="+mn-ea"/>
                          <a:cs typeface="+mn-cs"/>
                        </a:rPr>
                        <a:t>4,243,424</a:t>
                      </a:r>
                    </a:p>
                  </a:txBody>
                  <a:tcPr marL="7739" marR="7739" marT="7739" marB="0" anchor="ctr"/>
                </a:tc>
                <a:tc>
                  <a:txBody>
                    <a:bodyPr/>
                    <a:lstStyle/>
                    <a:p>
                      <a:pPr marL="0" algn="r" defTabSz="914400" rtl="0" eaLnBrk="1" fontAlgn="b" latinLnBrk="0" hangingPunct="1"/>
                      <a:r>
                        <a:rPr lang="en-GB" sz="1600" kern="1200">
                          <a:solidFill>
                            <a:schemeClr val="bg2">
                              <a:lumMod val="50000"/>
                            </a:schemeClr>
                          </a:solidFill>
                          <a:latin typeface="+mn-lt"/>
                          <a:ea typeface="+mn-ea"/>
                          <a:cs typeface="+mn-cs"/>
                        </a:rPr>
                        <a:t>4,279,330</a:t>
                      </a:r>
                    </a:p>
                  </a:txBody>
                  <a:tcPr marL="7739" marR="7739" marT="7739" marB="0" anchor="ctr"/>
                </a:tc>
                <a:tc>
                  <a:txBody>
                    <a:bodyPr/>
                    <a:lstStyle/>
                    <a:p>
                      <a:pPr marL="0" algn="r" defTabSz="914400" rtl="0" eaLnBrk="1" fontAlgn="b" latinLnBrk="0" hangingPunct="1">
                        <a:buNone/>
                      </a:pPr>
                      <a:r>
                        <a:rPr lang="en-GB" sz="1600" kern="1200">
                          <a:solidFill>
                            <a:schemeClr val="bg2">
                              <a:lumMod val="50000"/>
                            </a:schemeClr>
                          </a:solidFill>
                          <a:latin typeface="+mn-lt"/>
                          <a:ea typeface="+mn-ea"/>
                          <a:cs typeface="+mn-cs"/>
                        </a:rPr>
                        <a:t>4,370,072</a:t>
                      </a:r>
                    </a:p>
                  </a:txBody>
                  <a:tcPr marL="6350" marR="6350" marT="6350" anchor="ctr"/>
                </a:tc>
                <a:tc>
                  <a:txBody>
                    <a:bodyPr/>
                    <a:lstStyle/>
                    <a:p>
                      <a:pPr marL="0" lvl="0" algn="r" defTabSz="914400" rtl="0" eaLnBrk="1" fontAlgn="b" latinLnBrk="0" hangingPunct="1">
                        <a:lnSpc>
                          <a:spcPct val="107000"/>
                        </a:lnSpc>
                        <a:spcAft>
                          <a:spcPts val="800"/>
                        </a:spcAft>
                        <a:buNone/>
                      </a:pPr>
                      <a:endParaRPr lang="en-GB" sz="1600" kern="1200">
                        <a:solidFill>
                          <a:schemeClr val="bg2">
                            <a:lumMod val="50000"/>
                          </a:schemeClr>
                        </a:solidFill>
                        <a:latin typeface="+mn-lt"/>
                        <a:ea typeface="+mn-ea"/>
                        <a:cs typeface="+mn-cs"/>
                      </a:endParaRPr>
                    </a:p>
                  </a:txBody>
                  <a:tcPr marL="0" marR="0" marT="0" marB="0" anchor="ctr"/>
                </a:tc>
                <a:extLst>
                  <a:ext uri="{0D108BD9-81ED-4DB2-BD59-A6C34878D82A}">
                    <a16:rowId xmlns:a16="http://schemas.microsoft.com/office/drawing/2014/main" val="3455917913"/>
                  </a:ext>
                </a:extLst>
              </a:tr>
              <a:tr h="564164">
                <a:tc>
                  <a:txBody>
                    <a:bodyPr/>
                    <a:lstStyle/>
                    <a:p>
                      <a:r>
                        <a:rPr lang="en-GB" sz="1600">
                          <a:solidFill>
                            <a:schemeClr val="bg2">
                              <a:lumMod val="50000"/>
                            </a:schemeClr>
                          </a:solidFill>
                          <a:latin typeface="+mn-lt"/>
                        </a:rPr>
                        <a:t>Market Value</a:t>
                      </a:r>
                    </a:p>
                  </a:txBody>
                  <a:tcPr marL="74295" marR="74295" marT="37148" marB="37148" anchor="ctr"/>
                </a:tc>
                <a:tc>
                  <a:txBody>
                    <a:bodyPr/>
                    <a:lstStyle/>
                    <a:p>
                      <a:pPr marL="0" algn="r" defTabSz="914400" rtl="0" eaLnBrk="1" fontAlgn="b" latinLnBrk="0" hangingPunct="1"/>
                      <a:r>
                        <a:rPr lang="en-GB" sz="1600" kern="1200">
                          <a:solidFill>
                            <a:schemeClr val="bg2">
                              <a:lumMod val="50000"/>
                            </a:schemeClr>
                          </a:solidFill>
                          <a:latin typeface="+mn-lt"/>
                          <a:ea typeface="+mn-ea"/>
                          <a:cs typeface="+mn-cs"/>
                        </a:rPr>
                        <a:t>4,817,251</a:t>
                      </a:r>
                    </a:p>
                  </a:txBody>
                  <a:tcPr marL="7739" marR="7739" marT="7739" marB="0" anchor="ct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E8E8E8">
                              <a:lumMod val="50000"/>
                            </a:srgbClr>
                          </a:solidFill>
                          <a:effectLst/>
                          <a:uLnTx/>
                          <a:uFillTx/>
                          <a:latin typeface="+mn-lt"/>
                          <a:ea typeface="+mn-ea"/>
                          <a:cs typeface="+mn-cs"/>
                        </a:rPr>
                        <a:t>4,727,652</a:t>
                      </a:r>
                    </a:p>
                  </a:txBody>
                  <a:tcPr marL="7739" marR="7739" marT="7739" marB="0" anchor="ctr"/>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E8E8E8">
                              <a:lumMod val="50000"/>
                            </a:srgbClr>
                          </a:solidFill>
                          <a:effectLst/>
                          <a:uLnTx/>
                          <a:uFillTx/>
                          <a:latin typeface="+mn-lt"/>
                          <a:ea typeface="+mn-ea"/>
                          <a:cs typeface="+mn-cs"/>
                        </a:rPr>
                        <a:t>4,977,109</a:t>
                      </a:r>
                    </a:p>
                  </a:txBody>
                  <a:tcPr marL="7739" marR="7739" marT="7739" marB="0" anchor="ctr"/>
                </a:tc>
                <a:tc>
                  <a:txBody>
                    <a:bodyPr/>
                    <a:lstStyle/>
                    <a:p>
                      <a:pPr marL="0" algn="r" defTabSz="914400" rtl="0" eaLnBrk="1" fontAlgn="b" latinLnBrk="0" hangingPunct="1">
                        <a:buNone/>
                      </a:pPr>
                      <a:r>
                        <a:rPr lang="en-GB" sz="1600" kern="1200">
                          <a:solidFill>
                            <a:schemeClr val="bg2">
                              <a:lumMod val="50000"/>
                            </a:schemeClr>
                          </a:solidFill>
                          <a:latin typeface="+mn-lt"/>
                          <a:ea typeface="+mn-ea"/>
                          <a:cs typeface="+mn-cs"/>
                        </a:rPr>
                        <a:t> 5,414,192</a:t>
                      </a:r>
                    </a:p>
                  </a:txBody>
                  <a:tcPr marL="6350" marR="6350" marT="6350" anchor="ctr"/>
                </a:tc>
                <a:tc>
                  <a:txBody>
                    <a:bodyPr/>
                    <a:lstStyle/>
                    <a:p>
                      <a:pPr marL="0" lvl="0" algn="r" defTabSz="914400" rtl="0" eaLnBrk="1" fontAlgn="b" latinLnBrk="0" hangingPunct="1">
                        <a:lnSpc>
                          <a:spcPct val="107000"/>
                        </a:lnSpc>
                        <a:spcAft>
                          <a:spcPts val="800"/>
                        </a:spcAft>
                        <a:buNone/>
                      </a:pPr>
                      <a:endParaRPr lang="en-GB" sz="1600" kern="1200">
                        <a:solidFill>
                          <a:schemeClr val="bg2">
                            <a:lumMod val="50000"/>
                          </a:schemeClr>
                        </a:solidFill>
                        <a:latin typeface="+mn-lt"/>
                        <a:ea typeface="+mn-ea"/>
                        <a:cs typeface="+mn-cs"/>
                      </a:endParaRPr>
                    </a:p>
                  </a:txBody>
                  <a:tcPr marL="0" marR="0" marT="0" marB="0" anchor="ctr"/>
                </a:tc>
                <a:extLst>
                  <a:ext uri="{0D108BD9-81ED-4DB2-BD59-A6C34878D82A}">
                    <a16:rowId xmlns:a16="http://schemas.microsoft.com/office/drawing/2014/main" val="1326377812"/>
                  </a:ext>
                </a:extLst>
              </a:tr>
              <a:tr h="794926">
                <a:tc>
                  <a:txBody>
                    <a:bodyPr/>
                    <a:lstStyle/>
                    <a:p>
                      <a:r>
                        <a:rPr lang="en-GB" sz="1600" b="1">
                          <a:latin typeface="+mn-lt"/>
                        </a:rPr>
                        <a:t>Unrealised</a:t>
                      </a:r>
                      <a:r>
                        <a:rPr lang="en-GB" sz="1600" b="1" baseline="0">
                          <a:latin typeface="+mn-lt"/>
                        </a:rPr>
                        <a:t> Gain / (Loss)</a:t>
                      </a:r>
                      <a:endParaRPr lang="en-GB" sz="1600" b="1">
                        <a:latin typeface="+mn-lt"/>
                      </a:endParaRPr>
                    </a:p>
                  </a:txBody>
                  <a:tcPr marL="74295" marR="74295" marT="37148" marB="37148" anchor="ctr"/>
                </a:tc>
                <a:tc>
                  <a:txBody>
                    <a:bodyPr/>
                    <a:lstStyle/>
                    <a:p>
                      <a:pPr algn="r" fontAlgn="ctr"/>
                      <a:r>
                        <a:rPr lang="en-GB" sz="1600" b="1" i="0" u="none" strike="noStrike">
                          <a:effectLst/>
                          <a:latin typeface="+mn-lt"/>
                        </a:rPr>
                        <a:t>      </a:t>
                      </a:r>
                      <a:r>
                        <a:rPr lang="en-GB" sz="1600" b="1" i="0" u="none" strike="noStrike" kern="1200">
                          <a:solidFill>
                            <a:schemeClr val="lt1"/>
                          </a:solidFill>
                          <a:effectLst/>
                          <a:latin typeface="+mn-lt"/>
                          <a:ea typeface="+mn-ea"/>
                          <a:cs typeface="+mn-cs"/>
                        </a:rPr>
                        <a:t>60</a:t>
                      </a:r>
                      <a:r>
                        <a:rPr lang="en-GB" sz="1600" b="1" kern="1200">
                          <a:solidFill>
                            <a:schemeClr val="lt1"/>
                          </a:solidFill>
                          <a:latin typeface="+mn-lt"/>
                          <a:ea typeface="+mn-ea"/>
                          <a:cs typeface="+mn-cs"/>
                        </a:rPr>
                        <a:t>5,728 </a:t>
                      </a:r>
                    </a:p>
                  </a:txBody>
                  <a:tcPr marL="7739" marR="7739" marT="7739" marB="0" anchor="ctr"/>
                </a:tc>
                <a:tc>
                  <a:txBody>
                    <a:bodyPr/>
                    <a:lstStyle/>
                    <a:p>
                      <a:pPr algn="r" fontAlgn="ctr"/>
                      <a:r>
                        <a:rPr lang="en-GB" sz="1600" b="1" i="0" u="none" strike="noStrike">
                          <a:effectLst/>
                          <a:latin typeface="+mn-lt"/>
                        </a:rPr>
                        <a:t>      </a:t>
                      </a:r>
                      <a:r>
                        <a:rPr lang="en-GB" sz="1600" b="1" i="0" u="none" strike="noStrike" kern="1200">
                          <a:solidFill>
                            <a:schemeClr val="lt1"/>
                          </a:solidFill>
                          <a:effectLst/>
                          <a:latin typeface="+mn-lt"/>
                          <a:ea typeface="+mn-ea"/>
                          <a:cs typeface="+mn-cs"/>
                        </a:rPr>
                        <a:t>484,228</a:t>
                      </a:r>
                      <a:r>
                        <a:rPr lang="en-GB" sz="1600" b="1" kern="1200">
                          <a:solidFill>
                            <a:schemeClr val="lt1"/>
                          </a:solidFill>
                          <a:latin typeface="+mn-lt"/>
                          <a:ea typeface="+mn-ea"/>
                          <a:cs typeface="+mn-cs"/>
                        </a:rPr>
                        <a:t> </a:t>
                      </a:r>
                    </a:p>
                  </a:txBody>
                  <a:tcPr marL="7739" marR="7739" marT="7739" marB="0" anchor="ctr"/>
                </a:tc>
                <a:tc>
                  <a:txBody>
                    <a:bodyPr/>
                    <a:lstStyle/>
                    <a:p>
                      <a:pPr algn="r" fontAlgn="ctr"/>
                      <a:r>
                        <a:rPr lang="en-GB" sz="1600" b="1" kern="1200">
                          <a:solidFill>
                            <a:schemeClr val="lt1"/>
                          </a:solidFill>
                          <a:latin typeface="+mn-lt"/>
                          <a:ea typeface="+mn-ea"/>
                          <a:cs typeface="+mn-cs"/>
                        </a:rPr>
                        <a:t>697,779</a:t>
                      </a:r>
                    </a:p>
                  </a:txBody>
                  <a:tcPr marL="7739" marR="7739" marT="7739" marB="0" anchor="ctr"/>
                </a:tc>
                <a:tc>
                  <a:txBody>
                    <a:bodyPr/>
                    <a:lstStyle/>
                    <a:p>
                      <a:pPr marL="0" lvl="0" algn="r" rtl="0">
                        <a:lnSpc>
                          <a:spcPct val="107000"/>
                        </a:lnSpc>
                        <a:spcAft>
                          <a:spcPts val="800"/>
                        </a:spcAft>
                        <a:buNone/>
                      </a:pPr>
                      <a:r>
                        <a:rPr lang="en-GB" sz="1600" kern="1200">
                          <a:solidFill>
                            <a:schemeClr val="bg1"/>
                          </a:solidFill>
                          <a:latin typeface="+mn-lt"/>
                          <a:ea typeface="+mn-ea"/>
                          <a:cs typeface="+mn-cs"/>
                        </a:rPr>
                        <a:t>1,044,120</a:t>
                      </a:r>
                      <a:endParaRPr lang="en-US"/>
                    </a:p>
                  </a:txBody>
                  <a:tcPr marL="68580" marR="68580" marT="0" marB="0" anchor="ctr"/>
                </a:tc>
                <a:tc>
                  <a:txBody>
                    <a:bodyPr/>
                    <a:lstStyle/>
                    <a:p>
                      <a:pPr marL="0" lvl="0" algn="r" defTabSz="914400" rtl="0" eaLnBrk="1" latinLnBrk="0" hangingPunct="1">
                        <a:lnSpc>
                          <a:spcPct val="107000"/>
                        </a:lnSpc>
                        <a:spcAft>
                          <a:spcPts val="800"/>
                        </a:spcAft>
                        <a:buNone/>
                      </a:pPr>
                      <a:r>
                        <a:rPr lang="en-GB" sz="1600" kern="1200">
                          <a:solidFill>
                            <a:schemeClr val="accent3">
                              <a:lumMod val="40000"/>
                              <a:lumOff val="60000"/>
                            </a:schemeClr>
                          </a:solidFill>
                          <a:latin typeface="+mn-lt"/>
                          <a:ea typeface="+mn-ea"/>
                          <a:cs typeface="+mn-cs"/>
                        </a:rPr>
                        <a:t>346,345</a:t>
                      </a:r>
                    </a:p>
                  </a:txBody>
                  <a:tcPr marL="74295" marR="74295" marT="37148" marB="37148" anchor="ctr"/>
                </a:tc>
                <a:extLst>
                  <a:ext uri="{0D108BD9-81ED-4DB2-BD59-A6C34878D82A}">
                    <a16:rowId xmlns:a16="http://schemas.microsoft.com/office/drawing/2014/main" val="3097139965"/>
                  </a:ext>
                </a:extLst>
              </a:tr>
            </a:tbl>
          </a:graphicData>
        </a:graphic>
      </p:graphicFrame>
      <p:pic>
        <p:nvPicPr>
          <p:cNvPr id="5" name="Picture 4">
            <a:extLst>
              <a:ext uri="{FF2B5EF4-FFF2-40B4-BE49-F238E27FC236}">
                <a16:creationId xmlns:a16="http://schemas.microsoft.com/office/drawing/2014/main" id="{7640EC36-2B3B-4CF1-763B-6A607634ED43}"/>
              </a:ext>
            </a:extLst>
          </p:cNvPr>
          <p:cNvPicPr>
            <a:picLocks noChangeAspect="1"/>
          </p:cNvPicPr>
          <p:nvPr/>
        </p:nvPicPr>
        <p:blipFill>
          <a:blip r:embed="rId3"/>
          <a:stretch>
            <a:fillRect/>
          </a:stretch>
        </p:blipFill>
        <p:spPr>
          <a:xfrm>
            <a:off x="93328" y="6215061"/>
            <a:ext cx="1408582" cy="464367"/>
          </a:xfrm>
          <a:prstGeom prst="rect">
            <a:avLst/>
          </a:prstGeom>
        </p:spPr>
      </p:pic>
    </p:spTree>
    <p:extLst>
      <p:ext uri="{BB962C8B-B14F-4D97-AF65-F5344CB8AC3E}">
        <p14:creationId xmlns:p14="http://schemas.microsoft.com/office/powerpoint/2010/main" val="40720794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2E7271-D872-7F65-742A-7A609BB00031}"/>
            </a:ext>
          </a:extLst>
        </p:cNvPr>
        <p:cNvGrpSpPr/>
        <p:nvPr/>
      </p:nvGrpSpPr>
      <p:grpSpPr>
        <a:xfrm>
          <a:off x="0" y="0"/>
          <a:ext cx="0" cy="0"/>
          <a:chOff x="0" y="0"/>
          <a:chExt cx="0" cy="0"/>
        </a:xfrm>
      </p:grpSpPr>
      <p:sp>
        <p:nvSpPr>
          <p:cNvPr id="54" name="Rounded Rectangle 53">
            <a:extLst>
              <a:ext uri="{FF2B5EF4-FFF2-40B4-BE49-F238E27FC236}">
                <a16:creationId xmlns:a16="http://schemas.microsoft.com/office/drawing/2014/main" id="{187E7EF8-748D-CE8B-AD45-D49E02F89898}"/>
              </a:ext>
            </a:extLst>
          </p:cNvPr>
          <p:cNvSpPr/>
          <p:nvPr/>
        </p:nvSpPr>
        <p:spPr>
          <a:xfrm>
            <a:off x="416737" y="869198"/>
            <a:ext cx="9118952" cy="1199087"/>
          </a:xfrm>
          <a:prstGeom prst="roundRect">
            <a:avLst/>
          </a:prstGeom>
          <a:noFill/>
          <a:ln>
            <a:solidFill>
              <a:srgbClr val="2D599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a:defRPr/>
            </a:pPr>
            <a:r>
              <a:rPr lang="en-GB" sz="1700" b="1">
                <a:solidFill>
                  <a:schemeClr val="bg2">
                    <a:lumMod val="50000"/>
                  </a:schemeClr>
                </a:solidFill>
                <a:latin typeface="Calibri" pitchFamily="34" charset="0"/>
              </a:rPr>
              <a:t>The Reserves Policy states that the level of reserves held should be within 1 and 4 years average annual expenditure comprising the total fund balance less unrealised gains. The higher fund balance and lower average spend mean the reserves position has been slightly outside of this target range.</a:t>
            </a:r>
          </a:p>
        </p:txBody>
      </p:sp>
      <p:grpSp>
        <p:nvGrpSpPr>
          <p:cNvPr id="10" name="Group 9">
            <a:extLst>
              <a:ext uri="{FF2B5EF4-FFF2-40B4-BE49-F238E27FC236}">
                <a16:creationId xmlns:a16="http://schemas.microsoft.com/office/drawing/2014/main" id="{499A4A1E-954C-324A-86CB-D1BF5BB78941}"/>
              </a:ext>
            </a:extLst>
          </p:cNvPr>
          <p:cNvGrpSpPr/>
          <p:nvPr/>
        </p:nvGrpSpPr>
        <p:grpSpPr>
          <a:xfrm>
            <a:off x="370313" y="394686"/>
            <a:ext cx="9165376" cy="328789"/>
            <a:chOff x="0" y="1"/>
            <a:chExt cx="9906000" cy="404663"/>
          </a:xfrm>
        </p:grpSpPr>
        <p:sp>
          <p:nvSpPr>
            <p:cNvPr id="11" name="Subtitle 2">
              <a:extLst>
                <a:ext uri="{FF2B5EF4-FFF2-40B4-BE49-F238E27FC236}">
                  <a16:creationId xmlns:a16="http://schemas.microsoft.com/office/drawing/2014/main" id="{7923EB9D-AA78-6409-59AA-A9C6D4EB6E9E}"/>
                </a:ext>
              </a:extLst>
            </p:cNvPr>
            <p:cNvSpPr txBox="1">
              <a:spLocks/>
            </p:cNvSpPr>
            <p:nvPr/>
          </p:nvSpPr>
          <p:spPr>
            <a:xfrm>
              <a:off x="0" y="1"/>
              <a:ext cx="9906000" cy="404663"/>
            </a:xfrm>
            <a:prstGeom prst="rect">
              <a:avLst/>
            </a:prstGeom>
            <a:gradFill>
              <a:gsLst>
                <a:gs pos="0">
                  <a:srgbClr val="2D5991"/>
                </a:gs>
                <a:gs pos="74000">
                  <a:srgbClr val="2D5991"/>
                </a:gs>
                <a:gs pos="100000">
                  <a:srgbClr val="CFAC87"/>
                </a:gs>
              </a:gsLst>
              <a:lin ang="0" scaled="1"/>
            </a:gradFill>
          </p:spPr>
          <p:txBody>
            <a:bodyPr vert="horz" lIns="60365" tIns="30183" rIns="60365" bIns="30183" rtlCol="0" anchor="ctr"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463" cap="small" spc="198">
                  <a:solidFill>
                    <a:schemeClr val="bg1"/>
                  </a:solidFill>
                  <a:latin typeface="Verdana" panose="020B0604030504040204" pitchFamily="34" charset="0"/>
                  <a:ea typeface="Verdana" panose="020B0604030504040204" pitchFamily="34" charset="0"/>
                  <a:cs typeface="Verdana" panose="020B0604030504040204" pitchFamily="34" charset="0"/>
                </a:rPr>
                <a:t>RESERVES PERFORMANCE</a:t>
              </a:r>
            </a:p>
          </p:txBody>
        </p:sp>
        <p:sp>
          <p:nvSpPr>
            <p:cNvPr id="12" name="TextBox 22">
              <a:extLst>
                <a:ext uri="{FF2B5EF4-FFF2-40B4-BE49-F238E27FC236}">
                  <a16:creationId xmlns:a16="http://schemas.microsoft.com/office/drawing/2014/main" id="{12B9D457-EA4E-1762-8BDF-A1A348AFC4AD}"/>
                </a:ext>
              </a:extLst>
            </p:cNvPr>
            <p:cNvSpPr txBox="1">
              <a:spLocks noChangeArrowheads="1"/>
            </p:cNvSpPr>
            <p:nvPr/>
          </p:nvSpPr>
          <p:spPr bwMode="auto">
            <a:xfrm>
              <a:off x="9110381" y="94156"/>
              <a:ext cx="745443" cy="265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GB" altLang="en-US" sz="800" i="1" cap="small" dirty="0">
                  <a:latin typeface="Verdana"/>
                  <a:ea typeface="Verdana"/>
                  <a:cs typeface="Verdana" panose="020B0604030504040204" pitchFamily="34" charset="0"/>
                </a:rPr>
                <a:t>Page 10</a:t>
              </a:r>
              <a:endParaRPr lang="en-GB" altLang="en-US" sz="800" i="1" cap="small" dirty="0">
                <a:latin typeface="Verdana" panose="020B0604030504040204" pitchFamily="34" charset="0"/>
                <a:ea typeface="Verdana" panose="020B0604030504040204" pitchFamily="34" charset="0"/>
                <a:cs typeface="Verdana" panose="020B0604030504040204" pitchFamily="34" charset="0"/>
              </a:endParaRPr>
            </a:p>
          </p:txBody>
        </p:sp>
      </p:grpSp>
      <p:sp>
        <p:nvSpPr>
          <p:cNvPr id="14" name="Rounded Rectangle 13">
            <a:extLst>
              <a:ext uri="{FF2B5EF4-FFF2-40B4-BE49-F238E27FC236}">
                <a16:creationId xmlns:a16="http://schemas.microsoft.com/office/drawing/2014/main" id="{CE6AA006-585F-2B65-78B6-E9AFCB42C5AE}"/>
              </a:ext>
            </a:extLst>
          </p:cNvPr>
          <p:cNvSpPr/>
          <p:nvPr/>
        </p:nvSpPr>
        <p:spPr>
          <a:xfrm>
            <a:off x="370313" y="2207943"/>
            <a:ext cx="8840594" cy="3621996"/>
          </a:xfrm>
          <a:prstGeom prst="roundRect">
            <a:avLst/>
          </a:prstGeom>
          <a:noFill/>
          <a:ln>
            <a:solidFill>
              <a:srgbClr val="2D599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GB" sz="1300" b="1">
              <a:solidFill>
                <a:schemeClr val="tx1"/>
              </a:solidFill>
            </a:endParaRPr>
          </a:p>
        </p:txBody>
      </p:sp>
      <p:pic>
        <p:nvPicPr>
          <p:cNvPr id="4" name="Picture 3">
            <a:extLst>
              <a:ext uri="{FF2B5EF4-FFF2-40B4-BE49-F238E27FC236}">
                <a16:creationId xmlns:a16="http://schemas.microsoft.com/office/drawing/2014/main" id="{F83E57B2-E431-4A5C-4111-4AD6338B6F33}"/>
              </a:ext>
            </a:extLst>
          </p:cNvPr>
          <p:cNvPicPr>
            <a:picLocks noChangeAspect="1"/>
          </p:cNvPicPr>
          <p:nvPr/>
        </p:nvPicPr>
        <p:blipFill>
          <a:blip r:embed="rId3"/>
          <a:stretch>
            <a:fillRect/>
          </a:stretch>
        </p:blipFill>
        <p:spPr>
          <a:xfrm>
            <a:off x="198960" y="6218440"/>
            <a:ext cx="1408582" cy="464367"/>
          </a:xfrm>
          <a:prstGeom prst="rect">
            <a:avLst/>
          </a:prstGeom>
        </p:spPr>
      </p:pic>
      <p:pic>
        <p:nvPicPr>
          <p:cNvPr id="3" name="Picture 2">
            <a:extLst>
              <a:ext uri="{FF2B5EF4-FFF2-40B4-BE49-F238E27FC236}">
                <a16:creationId xmlns:a16="http://schemas.microsoft.com/office/drawing/2014/main" id="{752EC3C0-6F67-4AB5-31B7-0FDEB0450C1D}"/>
              </a:ext>
            </a:extLst>
          </p:cNvPr>
          <p:cNvPicPr>
            <a:picLocks noChangeAspect="1"/>
          </p:cNvPicPr>
          <p:nvPr/>
        </p:nvPicPr>
        <p:blipFill>
          <a:blip r:embed="rId4"/>
          <a:stretch>
            <a:fillRect/>
          </a:stretch>
        </p:blipFill>
        <p:spPr>
          <a:xfrm>
            <a:off x="904821" y="2330841"/>
            <a:ext cx="7602243" cy="3244496"/>
          </a:xfrm>
          <a:prstGeom prst="rect">
            <a:avLst/>
          </a:prstGeom>
        </p:spPr>
      </p:pic>
    </p:spTree>
    <p:extLst>
      <p:ext uri="{BB962C8B-B14F-4D97-AF65-F5344CB8AC3E}">
        <p14:creationId xmlns:p14="http://schemas.microsoft.com/office/powerpoint/2010/main" val="602637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7C0766-F54F-2664-D3F6-86EC8323CE19}"/>
            </a:ext>
          </a:extLst>
        </p:cNvPr>
        <p:cNvGrpSpPr/>
        <p:nvPr/>
      </p:nvGrpSpPr>
      <p:grpSpPr>
        <a:xfrm>
          <a:off x="0" y="0"/>
          <a:ext cx="0" cy="0"/>
          <a:chOff x="0" y="0"/>
          <a:chExt cx="0" cy="0"/>
        </a:xfrm>
      </p:grpSpPr>
      <p:sp>
        <p:nvSpPr>
          <p:cNvPr id="14" name="Rounded Rectangle 13">
            <a:extLst>
              <a:ext uri="{FF2B5EF4-FFF2-40B4-BE49-F238E27FC236}">
                <a16:creationId xmlns:a16="http://schemas.microsoft.com/office/drawing/2014/main" id="{0CBDA87D-07FB-4319-A1C8-CFDF0795D32F}"/>
              </a:ext>
            </a:extLst>
          </p:cNvPr>
          <p:cNvSpPr/>
          <p:nvPr/>
        </p:nvSpPr>
        <p:spPr>
          <a:xfrm>
            <a:off x="554110" y="708294"/>
            <a:ext cx="8856984" cy="5520653"/>
          </a:xfrm>
          <a:prstGeom prst="roundRect">
            <a:avLst/>
          </a:prstGeom>
          <a:noFill/>
          <a:ln w="28575">
            <a:solidFill>
              <a:srgbClr val="2D599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mj-lt"/>
              <a:buAutoNum type="arabicPeriod"/>
            </a:pPr>
            <a:endParaRPr lang="en-GB">
              <a:solidFill>
                <a:schemeClr val="tx1"/>
              </a:solidFill>
            </a:endParaRPr>
          </a:p>
        </p:txBody>
      </p:sp>
      <p:grpSp>
        <p:nvGrpSpPr>
          <p:cNvPr id="2" name="Group 1">
            <a:extLst>
              <a:ext uri="{FF2B5EF4-FFF2-40B4-BE49-F238E27FC236}">
                <a16:creationId xmlns:a16="http://schemas.microsoft.com/office/drawing/2014/main" id="{F5582A70-BB24-88C9-7F06-064DE1DED342}"/>
              </a:ext>
            </a:extLst>
          </p:cNvPr>
          <p:cNvGrpSpPr/>
          <p:nvPr/>
        </p:nvGrpSpPr>
        <p:grpSpPr>
          <a:xfrm>
            <a:off x="0" y="1"/>
            <a:ext cx="9906000" cy="404663"/>
            <a:chOff x="0" y="1"/>
            <a:chExt cx="9906000" cy="404663"/>
          </a:xfrm>
        </p:grpSpPr>
        <p:sp>
          <p:nvSpPr>
            <p:cNvPr id="4" name="Subtitle 2">
              <a:extLst>
                <a:ext uri="{FF2B5EF4-FFF2-40B4-BE49-F238E27FC236}">
                  <a16:creationId xmlns:a16="http://schemas.microsoft.com/office/drawing/2014/main" id="{D0665E71-5B3D-17B3-606D-FE32A46DFD52}"/>
                </a:ext>
              </a:extLst>
            </p:cNvPr>
            <p:cNvSpPr txBox="1">
              <a:spLocks/>
            </p:cNvSpPr>
            <p:nvPr/>
          </p:nvSpPr>
          <p:spPr>
            <a:xfrm>
              <a:off x="0" y="1"/>
              <a:ext cx="9906000" cy="404663"/>
            </a:xfrm>
            <a:prstGeom prst="rect">
              <a:avLst/>
            </a:prstGeom>
            <a:gradFill>
              <a:gsLst>
                <a:gs pos="0">
                  <a:srgbClr val="2D5991"/>
                </a:gs>
                <a:gs pos="74000">
                  <a:srgbClr val="2D5991"/>
                </a:gs>
                <a:gs pos="100000">
                  <a:srgbClr val="CFAC87"/>
                </a:gs>
              </a:gsLst>
              <a:lin ang="0" scaled="1"/>
            </a:gradFill>
          </p:spPr>
          <p:txBody>
            <a:bodyPr vert="horz" lIns="74295" tIns="37148" rIns="74295" bIns="37148" rtlCol="0" anchor="ctr"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cap="small" spc="244">
                  <a:solidFill>
                    <a:schemeClr val="bg1"/>
                  </a:solidFill>
                  <a:latin typeface="Verdana" panose="020B0604030504040204" pitchFamily="34" charset="0"/>
                  <a:ea typeface="Verdana" panose="020B0604030504040204" pitchFamily="34" charset="0"/>
                  <a:cs typeface="Verdana" panose="020B0604030504040204" pitchFamily="34" charset="0"/>
                </a:rPr>
                <a:t>Notes </a:t>
              </a:r>
            </a:p>
          </p:txBody>
        </p:sp>
        <p:sp>
          <p:nvSpPr>
            <p:cNvPr id="7" name="TextBox 22">
              <a:extLst>
                <a:ext uri="{FF2B5EF4-FFF2-40B4-BE49-F238E27FC236}">
                  <a16:creationId xmlns:a16="http://schemas.microsoft.com/office/drawing/2014/main" id="{416EF9E1-3E27-DEF3-11BC-CB56D0CE1326}"/>
                </a:ext>
              </a:extLst>
            </p:cNvPr>
            <p:cNvSpPr txBox="1">
              <a:spLocks noChangeArrowheads="1"/>
            </p:cNvSpPr>
            <p:nvPr/>
          </p:nvSpPr>
          <p:spPr bwMode="auto">
            <a:xfrm>
              <a:off x="9110381" y="94156"/>
              <a:ext cx="74544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GB" altLang="en-US" sz="800" i="1" cap="small" dirty="0">
                  <a:latin typeface="Verdana"/>
                  <a:ea typeface="Verdana"/>
                  <a:cs typeface="Verdana" panose="020B0604030504040204" pitchFamily="34" charset="0"/>
                </a:rPr>
                <a:t>Page 11</a:t>
              </a:r>
              <a:endParaRPr lang="en-GB" altLang="en-US" sz="800" i="1" cap="small" dirty="0">
                <a:latin typeface="Verdana" panose="020B0604030504040204" pitchFamily="34" charset="0"/>
                <a:ea typeface="Verdana" panose="020B0604030504040204" pitchFamily="34" charset="0"/>
                <a:cs typeface="Verdana" panose="020B0604030504040204" pitchFamily="34" charset="0"/>
              </a:endParaRPr>
            </a:p>
          </p:txBody>
        </p:sp>
      </p:grpSp>
      <p:pic>
        <p:nvPicPr>
          <p:cNvPr id="5" name="Picture 4">
            <a:extLst>
              <a:ext uri="{FF2B5EF4-FFF2-40B4-BE49-F238E27FC236}">
                <a16:creationId xmlns:a16="http://schemas.microsoft.com/office/drawing/2014/main" id="{5DF41D96-8D91-B132-1D8E-1530C78F17C3}"/>
              </a:ext>
            </a:extLst>
          </p:cNvPr>
          <p:cNvPicPr>
            <a:picLocks noChangeAspect="1"/>
          </p:cNvPicPr>
          <p:nvPr/>
        </p:nvPicPr>
        <p:blipFill>
          <a:blip r:embed="rId2"/>
          <a:stretch>
            <a:fillRect/>
          </a:stretch>
        </p:blipFill>
        <p:spPr>
          <a:xfrm>
            <a:off x="56456" y="6284424"/>
            <a:ext cx="1733639" cy="571529"/>
          </a:xfrm>
          <a:prstGeom prst="rect">
            <a:avLst/>
          </a:prstGeom>
        </p:spPr>
      </p:pic>
      <p:sp>
        <p:nvSpPr>
          <p:cNvPr id="8" name="TextBox 7">
            <a:extLst>
              <a:ext uri="{FF2B5EF4-FFF2-40B4-BE49-F238E27FC236}">
                <a16:creationId xmlns:a16="http://schemas.microsoft.com/office/drawing/2014/main" id="{2CFECD08-4779-6B96-C3DB-34CF11B92F81}"/>
              </a:ext>
            </a:extLst>
          </p:cNvPr>
          <p:cNvSpPr txBox="1"/>
          <p:nvPr/>
        </p:nvSpPr>
        <p:spPr>
          <a:xfrm>
            <a:off x="835740" y="1542438"/>
            <a:ext cx="8274641" cy="2585323"/>
          </a:xfrm>
          <a:prstGeom prst="rect">
            <a:avLst/>
          </a:prstGeom>
          <a:noFill/>
        </p:spPr>
        <p:txBody>
          <a:bodyPr wrap="square" lIns="91440" tIns="45720" rIns="91440" bIns="45720" rtlCol="0" anchor="t">
            <a:spAutoFit/>
          </a:bodyPr>
          <a:lstStyle/>
          <a:p>
            <a:endParaRPr lang="en-GB">
              <a:ea typeface="Calibri"/>
              <a:cs typeface="Calibri"/>
            </a:endParaRPr>
          </a:p>
          <a:p>
            <a:pPr marL="285750" indent="-285750">
              <a:buFont typeface="Arial" panose="020B0604020202020204" pitchFamily="34" charset="0"/>
              <a:buChar char="•"/>
            </a:pPr>
            <a:r>
              <a:rPr lang="en-GB">
                <a:ea typeface="Calibri"/>
                <a:cs typeface="Calibri"/>
              </a:rPr>
              <a:t>The tendering process for the Investment management will take place in accordance with the original contract start date.</a:t>
            </a:r>
          </a:p>
          <a:p>
            <a:pPr marL="285750" indent="-285750">
              <a:buFont typeface="Arial" panose="020B0604020202020204" pitchFamily="34" charset="0"/>
              <a:buChar char="•"/>
            </a:pPr>
            <a:endParaRPr lang="en-GB">
              <a:ea typeface="Calibri"/>
              <a:cs typeface="Calibri"/>
            </a:endParaRPr>
          </a:p>
          <a:p>
            <a:pPr marL="285750" indent="-285750">
              <a:buFont typeface="Arial" panose="020B0604020202020204" pitchFamily="34" charset="0"/>
              <a:buChar char="•"/>
            </a:pPr>
            <a:r>
              <a:rPr lang="en-GB">
                <a:ea typeface="Calibri"/>
                <a:cs typeface="Calibri"/>
              </a:rPr>
              <a:t>The Strategic Plan needs to be refreshed to consider income streams, Dormant Funds, Rationalisation of Funds and Future processes around new fund requests. </a:t>
            </a:r>
          </a:p>
          <a:p>
            <a:pPr marL="285750" indent="-285750">
              <a:buFont typeface="Arial" panose="020B0604020202020204" pitchFamily="34" charset="0"/>
              <a:buChar char="•"/>
            </a:pPr>
            <a:endParaRPr lang="en-GB">
              <a:ea typeface="Calibri"/>
              <a:cs typeface="Calibri"/>
            </a:endParaRPr>
          </a:p>
          <a:p>
            <a:pPr marL="285750" indent="-285750">
              <a:buFont typeface="Arial" panose="020B0604020202020204" pitchFamily="34" charset="0"/>
              <a:buChar char="•"/>
            </a:pPr>
            <a:r>
              <a:rPr lang="en-GB">
                <a:ea typeface="Calibri"/>
                <a:cs typeface="Calibri"/>
              </a:rPr>
              <a:t>Future overhead percentage calculations for 2027/28. </a:t>
            </a:r>
          </a:p>
          <a:p>
            <a:pPr marL="285750" indent="-285750">
              <a:buFont typeface="Arial" panose="020B0604020202020204" pitchFamily="34" charset="0"/>
              <a:buChar char="•"/>
            </a:pPr>
            <a:endParaRPr lang="en-GB">
              <a:ea typeface="Calibri"/>
              <a:cs typeface="Calibri"/>
            </a:endParaRPr>
          </a:p>
        </p:txBody>
      </p:sp>
    </p:spTree>
    <p:extLst>
      <p:ext uri="{BB962C8B-B14F-4D97-AF65-F5344CB8AC3E}">
        <p14:creationId xmlns:p14="http://schemas.microsoft.com/office/powerpoint/2010/main" val="24791189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8B2236-22C9-5323-F46A-3048E11717A0}"/>
            </a:ext>
          </a:extLst>
        </p:cNvPr>
        <p:cNvGrpSpPr/>
        <p:nvPr/>
      </p:nvGrpSpPr>
      <p:grpSpPr>
        <a:xfrm>
          <a:off x="0" y="0"/>
          <a:ext cx="0" cy="0"/>
          <a:chOff x="0" y="0"/>
          <a:chExt cx="0" cy="0"/>
        </a:xfrm>
      </p:grpSpPr>
      <p:sp>
        <p:nvSpPr>
          <p:cNvPr id="54" name="Rounded Rectangle 53">
            <a:extLst>
              <a:ext uri="{FF2B5EF4-FFF2-40B4-BE49-F238E27FC236}">
                <a16:creationId xmlns:a16="http://schemas.microsoft.com/office/drawing/2014/main" id="{6BBB3558-BB6D-DF78-54D2-A7A04AE216DE}"/>
              </a:ext>
            </a:extLst>
          </p:cNvPr>
          <p:cNvSpPr/>
          <p:nvPr/>
        </p:nvSpPr>
        <p:spPr>
          <a:xfrm>
            <a:off x="64008" y="620688"/>
            <a:ext cx="9791816" cy="5530671"/>
          </a:xfrm>
          <a:prstGeom prst="roundRect">
            <a:avLst/>
          </a:prstGeom>
          <a:noFill/>
          <a:ln>
            <a:solidFill>
              <a:srgbClr val="2D599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grpSp>
        <p:nvGrpSpPr>
          <p:cNvPr id="10" name="Group 9">
            <a:extLst>
              <a:ext uri="{FF2B5EF4-FFF2-40B4-BE49-F238E27FC236}">
                <a16:creationId xmlns:a16="http://schemas.microsoft.com/office/drawing/2014/main" id="{A44F6E39-3B3B-B2CE-62BE-D10D57CB1149}"/>
              </a:ext>
            </a:extLst>
          </p:cNvPr>
          <p:cNvGrpSpPr/>
          <p:nvPr/>
        </p:nvGrpSpPr>
        <p:grpSpPr>
          <a:xfrm>
            <a:off x="0" y="0"/>
            <a:ext cx="9906000" cy="404663"/>
            <a:chOff x="0" y="1"/>
            <a:chExt cx="9906000" cy="404663"/>
          </a:xfrm>
        </p:grpSpPr>
        <p:sp>
          <p:nvSpPr>
            <p:cNvPr id="11" name="Subtitle 2">
              <a:extLst>
                <a:ext uri="{FF2B5EF4-FFF2-40B4-BE49-F238E27FC236}">
                  <a16:creationId xmlns:a16="http://schemas.microsoft.com/office/drawing/2014/main" id="{583B1180-0551-B440-5F67-3AAD159979A5}"/>
                </a:ext>
              </a:extLst>
            </p:cNvPr>
            <p:cNvSpPr txBox="1">
              <a:spLocks/>
            </p:cNvSpPr>
            <p:nvPr/>
          </p:nvSpPr>
          <p:spPr>
            <a:xfrm>
              <a:off x="0" y="1"/>
              <a:ext cx="9906000" cy="404663"/>
            </a:xfrm>
            <a:prstGeom prst="rect">
              <a:avLst/>
            </a:prstGeom>
            <a:gradFill>
              <a:gsLst>
                <a:gs pos="0">
                  <a:srgbClr val="2D5991"/>
                </a:gs>
                <a:gs pos="74000">
                  <a:srgbClr val="2D5991"/>
                </a:gs>
                <a:gs pos="100000">
                  <a:srgbClr val="CFAC87"/>
                </a:gs>
              </a:gsLst>
              <a:lin ang="0" scaled="1"/>
            </a:gradFill>
          </p:spPr>
          <p:txBody>
            <a:bodyPr vert="horz" lIns="74295" tIns="37148" rIns="74295" bIns="37148" rtlCol="0" anchor="ctr"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cap="small" spc="244">
                  <a:solidFill>
                    <a:schemeClr val="bg1"/>
                  </a:solidFill>
                  <a:latin typeface="Verdana" panose="020B0604030504040204" pitchFamily="34" charset="0"/>
                  <a:ea typeface="Verdana" panose="020B0604030504040204" pitchFamily="34" charset="0"/>
                  <a:cs typeface="Verdana" panose="020B0604030504040204" pitchFamily="34" charset="0"/>
                </a:rPr>
                <a:t>Appendix 3- THE PLAN – Income Performance 2026-27</a:t>
              </a:r>
            </a:p>
          </p:txBody>
        </p:sp>
        <p:sp>
          <p:nvSpPr>
            <p:cNvPr id="12" name="TextBox 22">
              <a:extLst>
                <a:ext uri="{FF2B5EF4-FFF2-40B4-BE49-F238E27FC236}">
                  <a16:creationId xmlns:a16="http://schemas.microsoft.com/office/drawing/2014/main" id="{17C2354A-6E1A-FDC6-754E-41455C8BD509}"/>
                </a:ext>
              </a:extLst>
            </p:cNvPr>
            <p:cNvSpPr txBox="1">
              <a:spLocks noChangeArrowheads="1"/>
            </p:cNvSpPr>
            <p:nvPr/>
          </p:nvSpPr>
          <p:spPr bwMode="auto">
            <a:xfrm>
              <a:off x="9110381" y="94156"/>
              <a:ext cx="74544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GB" altLang="en-US" sz="800" i="1" cap="small" dirty="0">
                  <a:latin typeface="Verdana"/>
                  <a:ea typeface="Verdana"/>
                  <a:cs typeface="Verdana" panose="020B0604030504040204" pitchFamily="34" charset="0"/>
                </a:rPr>
                <a:t>Page 12</a:t>
              </a:r>
            </a:p>
          </p:txBody>
        </p:sp>
      </p:grpSp>
      <p:pic>
        <p:nvPicPr>
          <p:cNvPr id="5" name="Picture 4">
            <a:extLst>
              <a:ext uri="{FF2B5EF4-FFF2-40B4-BE49-F238E27FC236}">
                <a16:creationId xmlns:a16="http://schemas.microsoft.com/office/drawing/2014/main" id="{FAC5B715-5AA3-C2FE-1B17-2380B250C742}"/>
              </a:ext>
            </a:extLst>
          </p:cNvPr>
          <p:cNvPicPr>
            <a:picLocks noChangeAspect="1"/>
          </p:cNvPicPr>
          <p:nvPr/>
        </p:nvPicPr>
        <p:blipFill>
          <a:blip r:embed="rId2"/>
          <a:stretch>
            <a:fillRect/>
          </a:stretch>
        </p:blipFill>
        <p:spPr>
          <a:xfrm>
            <a:off x="152178" y="6154223"/>
            <a:ext cx="1733639" cy="571529"/>
          </a:xfrm>
          <a:prstGeom prst="rect">
            <a:avLst/>
          </a:prstGeom>
        </p:spPr>
      </p:pic>
      <p:pic>
        <p:nvPicPr>
          <p:cNvPr id="3" name="Picture 2">
            <a:extLst>
              <a:ext uri="{FF2B5EF4-FFF2-40B4-BE49-F238E27FC236}">
                <a16:creationId xmlns:a16="http://schemas.microsoft.com/office/drawing/2014/main" id="{224F7712-BC9C-0E73-7E7B-F3B0AD43E468}"/>
              </a:ext>
            </a:extLst>
          </p:cNvPr>
          <p:cNvPicPr>
            <a:picLocks noChangeAspect="1"/>
          </p:cNvPicPr>
          <p:nvPr/>
        </p:nvPicPr>
        <p:blipFill>
          <a:blip r:embed="rId3"/>
          <a:stretch>
            <a:fillRect/>
          </a:stretch>
        </p:blipFill>
        <p:spPr>
          <a:xfrm>
            <a:off x="153599" y="1781025"/>
            <a:ext cx="9687893" cy="3164246"/>
          </a:xfrm>
          <a:prstGeom prst="rect">
            <a:avLst/>
          </a:prstGeom>
        </p:spPr>
      </p:pic>
    </p:spTree>
    <p:extLst>
      <p:ext uri="{BB962C8B-B14F-4D97-AF65-F5344CB8AC3E}">
        <p14:creationId xmlns:p14="http://schemas.microsoft.com/office/powerpoint/2010/main" val="29187866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16643F-0997-AA81-215E-DB112743C4BE}"/>
            </a:ext>
          </a:extLst>
        </p:cNvPr>
        <p:cNvGrpSpPr/>
        <p:nvPr/>
      </p:nvGrpSpPr>
      <p:grpSpPr>
        <a:xfrm>
          <a:off x="0" y="0"/>
          <a:ext cx="0" cy="0"/>
          <a:chOff x="0" y="0"/>
          <a:chExt cx="0" cy="0"/>
        </a:xfrm>
      </p:grpSpPr>
      <p:sp>
        <p:nvSpPr>
          <p:cNvPr id="54" name="Rounded Rectangle 53">
            <a:extLst>
              <a:ext uri="{FF2B5EF4-FFF2-40B4-BE49-F238E27FC236}">
                <a16:creationId xmlns:a16="http://schemas.microsoft.com/office/drawing/2014/main" id="{4C4DE56D-8352-FB69-9F87-29FC1CD5AD8D}"/>
              </a:ext>
            </a:extLst>
          </p:cNvPr>
          <p:cNvSpPr/>
          <p:nvPr/>
        </p:nvSpPr>
        <p:spPr>
          <a:xfrm>
            <a:off x="152178" y="620688"/>
            <a:ext cx="9645841" cy="5530671"/>
          </a:xfrm>
          <a:prstGeom prst="roundRect">
            <a:avLst/>
          </a:prstGeom>
          <a:noFill/>
          <a:ln>
            <a:solidFill>
              <a:srgbClr val="2D599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grpSp>
        <p:nvGrpSpPr>
          <p:cNvPr id="10" name="Group 9">
            <a:extLst>
              <a:ext uri="{FF2B5EF4-FFF2-40B4-BE49-F238E27FC236}">
                <a16:creationId xmlns:a16="http://schemas.microsoft.com/office/drawing/2014/main" id="{4555D6AC-E34D-0325-5E7B-D6AA9A2DBB22}"/>
              </a:ext>
            </a:extLst>
          </p:cNvPr>
          <p:cNvGrpSpPr/>
          <p:nvPr/>
        </p:nvGrpSpPr>
        <p:grpSpPr>
          <a:xfrm>
            <a:off x="0" y="0"/>
            <a:ext cx="9906000" cy="404663"/>
            <a:chOff x="0" y="1"/>
            <a:chExt cx="9906000" cy="404663"/>
          </a:xfrm>
        </p:grpSpPr>
        <p:sp>
          <p:nvSpPr>
            <p:cNvPr id="11" name="Subtitle 2">
              <a:extLst>
                <a:ext uri="{FF2B5EF4-FFF2-40B4-BE49-F238E27FC236}">
                  <a16:creationId xmlns:a16="http://schemas.microsoft.com/office/drawing/2014/main" id="{11C87E8F-F830-9F1B-0E22-298B5418EF61}"/>
                </a:ext>
              </a:extLst>
            </p:cNvPr>
            <p:cNvSpPr txBox="1">
              <a:spLocks/>
            </p:cNvSpPr>
            <p:nvPr/>
          </p:nvSpPr>
          <p:spPr>
            <a:xfrm>
              <a:off x="0" y="1"/>
              <a:ext cx="9906000" cy="404663"/>
            </a:xfrm>
            <a:prstGeom prst="rect">
              <a:avLst/>
            </a:prstGeom>
            <a:gradFill>
              <a:gsLst>
                <a:gs pos="0">
                  <a:srgbClr val="2D5991"/>
                </a:gs>
                <a:gs pos="74000">
                  <a:srgbClr val="2D5991"/>
                </a:gs>
                <a:gs pos="100000">
                  <a:srgbClr val="CFAC87"/>
                </a:gs>
              </a:gsLst>
              <a:lin ang="0" scaled="1"/>
            </a:gradFill>
          </p:spPr>
          <p:txBody>
            <a:bodyPr vert="horz" lIns="74295" tIns="37148" rIns="74295" bIns="37148" rtlCol="0" anchor="ctr" anchorCtr="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cap="small" spc="244">
                  <a:solidFill>
                    <a:schemeClr val="bg1"/>
                  </a:solidFill>
                  <a:latin typeface="Verdana"/>
                  <a:ea typeface="Verdana"/>
                  <a:cs typeface="Verdana" panose="020B0604030504040204" pitchFamily="34" charset="0"/>
                </a:rPr>
                <a:t>appendix 4 - THE PLAN – FIXED COSTS OF RUNNING THE CHARITY 2026-27</a:t>
              </a:r>
            </a:p>
          </p:txBody>
        </p:sp>
        <p:sp>
          <p:nvSpPr>
            <p:cNvPr id="12" name="TextBox 22">
              <a:extLst>
                <a:ext uri="{FF2B5EF4-FFF2-40B4-BE49-F238E27FC236}">
                  <a16:creationId xmlns:a16="http://schemas.microsoft.com/office/drawing/2014/main" id="{91B2CBAC-8BAE-4A5F-CE96-C9C56989FADA}"/>
                </a:ext>
              </a:extLst>
            </p:cNvPr>
            <p:cNvSpPr txBox="1">
              <a:spLocks noChangeArrowheads="1"/>
            </p:cNvSpPr>
            <p:nvPr/>
          </p:nvSpPr>
          <p:spPr bwMode="auto">
            <a:xfrm>
              <a:off x="9110381" y="94156"/>
              <a:ext cx="74544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GB" altLang="en-US" sz="800" i="1" cap="small" dirty="0">
                  <a:latin typeface="Verdana"/>
                  <a:ea typeface="Verdana"/>
                  <a:cs typeface="Verdana" panose="020B0604030504040204" pitchFamily="34" charset="0"/>
                </a:rPr>
                <a:t>Page 13</a:t>
              </a:r>
              <a:endParaRPr lang="en-GB" altLang="en-US" sz="800" i="1" cap="small" dirty="0">
                <a:latin typeface="Verdana" panose="020B0604030504040204" pitchFamily="34" charset="0"/>
                <a:ea typeface="Verdana" panose="020B0604030504040204" pitchFamily="34" charset="0"/>
                <a:cs typeface="Verdana" panose="020B0604030504040204" pitchFamily="34" charset="0"/>
              </a:endParaRPr>
            </a:p>
          </p:txBody>
        </p:sp>
      </p:grpSp>
      <p:pic>
        <p:nvPicPr>
          <p:cNvPr id="5" name="Picture 4">
            <a:extLst>
              <a:ext uri="{FF2B5EF4-FFF2-40B4-BE49-F238E27FC236}">
                <a16:creationId xmlns:a16="http://schemas.microsoft.com/office/drawing/2014/main" id="{3D1B5607-9E07-BB32-0E27-7407960B6B9A}"/>
              </a:ext>
            </a:extLst>
          </p:cNvPr>
          <p:cNvPicPr>
            <a:picLocks noChangeAspect="1"/>
          </p:cNvPicPr>
          <p:nvPr/>
        </p:nvPicPr>
        <p:blipFill>
          <a:blip r:embed="rId2"/>
          <a:stretch>
            <a:fillRect/>
          </a:stretch>
        </p:blipFill>
        <p:spPr>
          <a:xfrm>
            <a:off x="152178" y="6154223"/>
            <a:ext cx="1733639" cy="571529"/>
          </a:xfrm>
          <a:prstGeom prst="rect">
            <a:avLst/>
          </a:prstGeom>
        </p:spPr>
      </p:pic>
      <p:pic>
        <p:nvPicPr>
          <p:cNvPr id="4" name="Picture 3">
            <a:extLst>
              <a:ext uri="{FF2B5EF4-FFF2-40B4-BE49-F238E27FC236}">
                <a16:creationId xmlns:a16="http://schemas.microsoft.com/office/drawing/2014/main" id="{72982FD4-0636-7637-88A0-D5EC381BD9BF}"/>
              </a:ext>
            </a:extLst>
          </p:cNvPr>
          <p:cNvPicPr>
            <a:picLocks noChangeAspect="1"/>
          </p:cNvPicPr>
          <p:nvPr/>
        </p:nvPicPr>
        <p:blipFill>
          <a:blip r:embed="rId3"/>
          <a:stretch>
            <a:fillRect/>
          </a:stretch>
        </p:blipFill>
        <p:spPr>
          <a:xfrm>
            <a:off x="250369" y="1498341"/>
            <a:ext cx="9471448" cy="3837048"/>
          </a:xfrm>
          <a:prstGeom prst="rect">
            <a:avLst/>
          </a:prstGeom>
        </p:spPr>
      </p:pic>
    </p:spTree>
    <p:extLst>
      <p:ext uri="{BB962C8B-B14F-4D97-AF65-F5344CB8AC3E}">
        <p14:creationId xmlns:p14="http://schemas.microsoft.com/office/powerpoint/2010/main" val="44696900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1C022EFBB18C64ABE3B9933434D2554" ma:contentTypeVersion="15" ma:contentTypeDescription="Create a new document." ma:contentTypeScope="" ma:versionID="2b64952811415c62d0d0df39f3d34ba2">
  <xsd:schema xmlns:xsd="http://www.w3.org/2001/XMLSchema" xmlns:xs="http://www.w3.org/2001/XMLSchema" xmlns:p="http://schemas.microsoft.com/office/2006/metadata/properties" xmlns:ns1="http://schemas.microsoft.com/sharepoint/v3" xmlns:ns2="60b0568e-e574-4342-a9c0-c22c6fec6509" xmlns:ns3="fdfaf355-f7ae-47f3-8f93-739a60756710" targetNamespace="http://schemas.microsoft.com/office/2006/metadata/properties" ma:root="true" ma:fieldsID="b85015dbfa83b7beca0f1d5edc8036d9" ns1:_="" ns2:_="" ns3:_="">
    <xsd:import namespace="http://schemas.microsoft.com/sharepoint/v3"/>
    <xsd:import namespace="60b0568e-e574-4342-a9c0-c22c6fec6509"/>
    <xsd:import namespace="fdfaf355-f7ae-47f3-8f93-739a6075671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MediaServiceBillingMetadata" minOccurs="0"/>
                <xsd:element ref="ns1:_ip_UnifiedCompliancePolicyProperties" minOccurs="0"/>
                <xsd:element ref="ns1:_ip_UnifiedCompliancePolicyUIActio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7" nillable="true" ma:displayName="Unified Compliance Policy Properties" ma:hidden="true" ma:internalName="_ip_UnifiedCompliancePolicyProperties">
      <xsd:simpleType>
        <xsd:restriction base="dms:Note"/>
      </xsd:simpleType>
    </xsd:element>
    <xsd:element name="_ip_UnifiedCompliancePolicyUIAction" ma:index="1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0b0568e-e574-4342-a9c0-c22c6fec650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indexed="true" ma:internalName="MediaServiceLocation" ma:readOnly="true">
      <xsd:simpleType>
        <xsd:restriction base="dms:Text"/>
      </xsd:simpleType>
    </xsd:element>
    <xsd:element name="MediaServiceBillingMetadata" ma:index="16" nillable="true" ma:displayName="MediaServiceBillingMetadata" ma:hidden="true" ma:internalName="MediaServiceBillingMetadata" ma:readOnly="true">
      <xsd:simpleType>
        <xsd:restriction base="dms:Note"/>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cefaef41-70dc-4075-804e-d4e4dbdaeee0"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dfaf355-f7ae-47f3-8f93-739a60756710"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2c2f2e62-4dc6-41ef-ad8c-e640d42d75ed}" ma:internalName="TaxCatchAll" ma:showField="CatchAllData" ma:web="fdfaf355-f7ae-47f3-8f93-739a6075671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60b0568e-e574-4342-a9c0-c22c6fec6509">
      <Terms xmlns="http://schemas.microsoft.com/office/infopath/2007/PartnerControls"/>
    </lcf76f155ced4ddcb4097134ff3c332f>
    <TaxCatchAll xmlns="fdfaf355-f7ae-47f3-8f93-739a60756710" xsi:nil="true"/>
  </documentManagement>
</p:properties>
</file>

<file path=customXml/itemProps1.xml><?xml version="1.0" encoding="utf-8"?>
<ds:datastoreItem xmlns:ds="http://schemas.openxmlformats.org/officeDocument/2006/customXml" ds:itemID="{9CF5991E-3106-42CD-A70A-3AF25B19135A}"/>
</file>

<file path=customXml/itemProps2.xml><?xml version="1.0" encoding="utf-8"?>
<ds:datastoreItem xmlns:ds="http://schemas.openxmlformats.org/officeDocument/2006/customXml" ds:itemID="{B135E072-72BE-4ED4-BA92-A80B1311C415}">
  <ds:schemaRefs>
    <ds:schemaRef ds:uri="http://schemas.microsoft.com/sharepoint/v3/contenttype/forms"/>
  </ds:schemaRefs>
</ds:datastoreItem>
</file>

<file path=customXml/itemProps3.xml><?xml version="1.0" encoding="utf-8"?>
<ds:datastoreItem xmlns:ds="http://schemas.openxmlformats.org/officeDocument/2006/customXml" ds:itemID="{C5E44CC8-EB0F-4A58-B26D-EA569BC748D2}">
  <ds:schemaRefs>
    <ds:schemaRef ds:uri="f2935e30-2235-4b94-bb56-06d758577b2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A4 Paper (210x297 mm)</PresentationFormat>
  <Slides>13</Slides>
  <Notes>3</Notes>
  <HiddenSlides>0</HiddenSlide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ABM LHB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Aaron Jones (ABM ULHB - Finance)</dc:creator>
  <cp:revision>17</cp:revision>
  <cp:lastPrinted>2019-04-30T12:13:45Z</cp:lastPrinted>
  <dcterms:created xsi:type="dcterms:W3CDTF">2017-06-21T13:00:58Z</dcterms:created>
  <dcterms:modified xsi:type="dcterms:W3CDTF">2026-09-29T13:41:35Z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0x01010001C022EFBB18C64ABE3B9933434D2554</vt:lpwstr>
  </property>
</Properties>
</file>