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 ContentType="image/ti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DE9_27973D70.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35"/>
  </p:notesMasterIdLst>
  <p:handoutMasterIdLst>
    <p:handoutMasterId r:id="rId36"/>
  </p:handoutMasterIdLst>
  <p:sldIdLst>
    <p:sldId id="309" r:id="rId10"/>
    <p:sldId id="3449" r:id="rId11"/>
    <p:sldId id="3627" r:id="rId12"/>
    <p:sldId id="3598" r:id="rId13"/>
    <p:sldId id="3447" r:id="rId14"/>
    <p:sldId id="3628" r:id="rId15"/>
    <p:sldId id="3561" r:id="rId16"/>
    <p:sldId id="3578" r:id="rId17"/>
    <p:sldId id="3630" r:id="rId18"/>
    <p:sldId id="3572" r:id="rId19"/>
    <p:sldId id="3609" r:id="rId20"/>
    <p:sldId id="3498" r:id="rId21"/>
    <p:sldId id="3610" r:id="rId22"/>
    <p:sldId id="3612" r:id="rId23"/>
    <p:sldId id="3613" r:id="rId24"/>
    <p:sldId id="3614" r:id="rId25"/>
    <p:sldId id="3616" r:id="rId26"/>
    <p:sldId id="3615" r:id="rId27"/>
    <p:sldId id="3617" r:id="rId28"/>
    <p:sldId id="3618" r:id="rId29"/>
    <p:sldId id="3619" r:id="rId30"/>
    <p:sldId id="3620" r:id="rId31"/>
    <p:sldId id="3631" r:id="rId32"/>
    <p:sldId id="3576" r:id="rId33"/>
    <p:sldId id="3629" r:id="rId34"/>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85B541C-4041-961F-55C7-1A11AD91EE11}" name="Kirsty Joseph (Swansea Bay UHB - Digital)" initials="KJ(BUD" userId="S::Kirsty.Joseph@wales.nhs.uk::fa9e01d8-fa76-4d83-a76c-b4957a198d87" providerId="AD"/>
  <p188:author id="{56C8AC44-5881-85C1-C693-CFC1CD0F0985}" name="Gareth Westlake (Swansea Bay UHB - Digital Services)" initials="GW" userId="S::Gareth.Westlake@wales.nhs.uk::10c8bfaa-2453-4b04-994f-08819021afed" providerId="AD"/>
  <p188:author id="{EEEA83F5-ABBC-A53E-8724-4DB490FFD02C}" name="Matt John (Swansea Bay UHB - Digital)" initials="MD" userId="S::matthew.john@wales.nhs.uk::017b9d50-9420-426f-844e-5be3cf2918e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3C5"/>
    <a:srgbClr val="C8DEF7"/>
    <a:srgbClr val="E1CDED"/>
    <a:srgbClr val="195CAA"/>
    <a:srgbClr val="91BCEF"/>
    <a:srgbClr val="5A9BE7"/>
    <a:srgbClr val="C39BDC"/>
    <a:srgbClr val="FFE588"/>
    <a:srgbClr val="FFDC5D"/>
    <a:srgbClr val="A569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CF9099-EBB8-40B2-B641-5E70FFA473CE}" v="44" dt="2025-01-10T16:43:24.120"/>
    <p1510:client id="{E86AEAEC-722C-4008-A858-D3A26C035AEC}" v="984" dt="2025-01-09T15:43:34.07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6" d="100"/>
          <a:sy n="36" d="100"/>
        </p:scale>
        <p:origin x="936" y="16"/>
      </p:cViewPr>
      <p:guideLst>
        <p:guide orient="horz" pos="2880"/>
        <p:guide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heme" Target="theme/theme1.xml"/><Relationship Id="rId21" Type="http://schemas.openxmlformats.org/officeDocument/2006/relationships/slide" Target="slides/slide12.xml"/><Relationship Id="rId34" Type="http://schemas.openxmlformats.org/officeDocument/2006/relationships/slide" Target="slides/slide25.xml"/><Relationship Id="rId42"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omments/modernComment_DE9_27973D70.xml><?xml version="1.0" encoding="utf-8"?>
<p188:cmLst xmlns:a="http://schemas.openxmlformats.org/drawingml/2006/main" xmlns:r="http://schemas.openxmlformats.org/officeDocument/2006/relationships" xmlns:p188="http://schemas.microsoft.com/office/powerpoint/2018/8/main">
  <p188:cm id="{2EE3FC23-59DA-4936-A086-42605976D7A7}" authorId="{56C8AC44-5881-85C1-C693-CFC1CD0F0985}" created="2024-04-09T12:28:01.825">
    <ac:deMkLst xmlns:ac="http://schemas.microsoft.com/office/drawing/2013/main/command">
      <pc:docMk xmlns:pc="http://schemas.microsoft.com/office/powerpoint/2013/main/command"/>
      <pc:sldMk xmlns:pc="http://schemas.microsoft.com/office/powerpoint/2013/main/command" cId="664223088" sldId="3561"/>
      <ac:spMk id="83" creationId="{E8C3DFC1-698B-58A1-855A-7717BCFC34FF}"/>
    </ac:deMkLst>
    <p188:txBody>
      <a:bodyPr/>
      <a:lstStyle/>
      <a:p>
        <a:r>
          <a:rPr lang="en-GB"/>
          <a:t>Changed end delivery date</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13/01/2025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13/01/2025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a:t>
            </a:r>
            <a:r>
              <a:rPr lang="en-GB" baseline="0"/>
              <a:t> can be used for presentations which are from a health board-wide perspective or for a whole HB audience as the graphic device to the right of the slide includes all four service group colours and red for the corporate team.</a:t>
            </a:r>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245BA3-2A4D-5FF2-AFAC-428CEB8D3B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21654D-84EF-7B47-A21C-B03AAB6CCBF2}"/>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D1D3615-6DAC-E200-51A4-758CF5A3A3C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722067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435A2-ADDE-50FA-684F-91C2164E68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0B0655-37AF-46B9-3DBF-A5CBB1BD2C49}"/>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40D98781-F00F-80C7-5227-AA8F555A3A8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282513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2F6F9-8907-F3E8-63F1-E753E79B5F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878993-3E1C-F5A2-73FD-6752B54D8C70}"/>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E0E68C1-C9C7-55F1-E464-F08F6E547E3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084677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65A380-BE0D-F0A4-B9B9-A550EE22C7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0C7BA2-CFA9-F30B-C905-760A121892B5}"/>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242C3073-A8DB-A7C1-75D0-B709B4E662E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03384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07A89-0626-E926-E7BF-A713F3385E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C6F4F9-E405-8B41-66FB-22322880F4C9}"/>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D3A6E107-FCFB-0EAD-F639-72FAF6DEBEB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643284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D05044-D962-89DB-974F-A1D454C185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BE8C0F-5A22-91A3-1B9B-BA0CB6034BB5}"/>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687DED2B-C0E0-6E34-4968-652905C23AC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339853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10FD5-B059-E5C4-B15C-D46F99C49D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5BA3CE-77BD-25F8-8D48-AD2B3948548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376B940-7018-8419-1DD4-964D6277DC0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781666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8C7EEC-8BE5-6CBE-9AA4-28D25B77C1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0119A8E-E324-BEAC-7BD7-A0F19EC0096E}"/>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7F5ED01F-161E-E800-CDFA-8DAA974889E1}"/>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932704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28DF4-CCB2-F956-091B-13F726A3ED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480425-F300-20D4-C05E-3659051EF7B1}"/>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7F1F23C-4725-818E-9EE8-0025BED9F67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066598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18004B-7413-B789-D4B4-A9426CDA8F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B95674-788F-58ED-C6BF-076C334D281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3939E814-EB88-F7B7-559A-69877F971041}"/>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887921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1F8D8-57A1-27BE-107A-F0E61101BD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2426C8-CAAB-B291-CEF4-B057573FBE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A24534-DCF9-994A-FD91-4A14B8F7DF7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3740340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32BEC-AFB1-0D74-7ED3-A27D151ACB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8A9D9E-BF7F-2BAC-A455-356E57E6006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45580D7D-7B3D-3B9B-DF7A-BA73D3A7EDA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943032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24</a:t>
            </a:fld>
            <a:endParaRPr lang="pt-BR"/>
          </a:p>
        </p:txBody>
      </p:sp>
    </p:spTree>
    <p:extLst>
      <p:ext uri="{BB962C8B-B14F-4D97-AF65-F5344CB8AC3E}">
        <p14:creationId xmlns:p14="http://schemas.microsoft.com/office/powerpoint/2010/main" val="7077329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25</a:t>
            </a:fld>
            <a:endParaRPr lang="pt-BR"/>
          </a:p>
        </p:txBody>
      </p:sp>
    </p:spTree>
    <p:extLst>
      <p:ext uri="{BB962C8B-B14F-4D97-AF65-F5344CB8AC3E}">
        <p14:creationId xmlns:p14="http://schemas.microsoft.com/office/powerpoint/2010/main" val="3992152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2021382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63BC4-400B-559A-217C-91A7844117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6FA9EE-8F66-17EF-B515-DB330344DF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6494A1-4A54-B629-9094-BFDBE3977EEE}"/>
              </a:ext>
            </a:extLst>
          </p:cNvPr>
          <p:cNvSpPr>
            <a:spLocks noGrp="1"/>
          </p:cNvSpPr>
          <p:nvPr>
            <p:ph type="body" idx="1"/>
          </p:nvPr>
        </p:nvSpPr>
        <p:spPr/>
        <p:txBody>
          <a:bodyPr/>
          <a:lstStyle/>
          <a:p>
            <a:endParaRPr lang="en-US"/>
          </a:p>
          <a:p>
            <a:endParaRPr lang="en-US"/>
          </a:p>
        </p:txBody>
      </p:sp>
    </p:spTree>
    <p:extLst>
      <p:ext uri="{BB962C8B-B14F-4D97-AF65-F5344CB8AC3E}">
        <p14:creationId xmlns:p14="http://schemas.microsoft.com/office/powerpoint/2010/main" val="2151151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6</a:t>
            </a:fld>
            <a:endParaRPr lang="pt-BR"/>
          </a:p>
        </p:txBody>
      </p:sp>
    </p:spTree>
    <p:extLst>
      <p:ext uri="{BB962C8B-B14F-4D97-AF65-F5344CB8AC3E}">
        <p14:creationId xmlns:p14="http://schemas.microsoft.com/office/powerpoint/2010/main" val="949097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E6F2B-AB9C-15E5-BCB7-35031E5836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483C6-6A38-AED1-34C7-3FF9899ACCC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6290040-F7BF-D6B7-A24E-91897FDA386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88087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D013B-D429-95CA-004C-A9EB7023F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31EC67-5D40-5B13-9727-04BCBDD9947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8326795-30AD-7D6B-A692-4DC6D28DABC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65211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10</a:t>
            </a:fld>
            <a:endParaRPr lang="pt-BR"/>
          </a:p>
        </p:txBody>
      </p:sp>
    </p:spTree>
    <p:extLst>
      <p:ext uri="{BB962C8B-B14F-4D97-AF65-F5344CB8AC3E}">
        <p14:creationId xmlns:p14="http://schemas.microsoft.com/office/powerpoint/2010/main" val="3936516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C2C86-A91B-E8A2-C7D6-4778263518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37241E-D1D7-7CA2-4949-B8F7C2AB633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028E1A5B-EAA9-8CD4-A2EA-670880FE58C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6032703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6.xml"/><Relationship Id="rId4" Type="http://schemas.openxmlformats.org/officeDocument/2006/relationships/chart" Target="../charts/chart3.xml"/></Relationships>
</file>

<file path=ppt/slideLayouts/_rels/slideLayout4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Master" Target="../slideMasters/slideMaster6.xml"/><Relationship Id="rId4" Type="http://schemas.openxmlformats.org/officeDocument/2006/relationships/chart" Target="../charts/chart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3.tif"/><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err="1"/>
              <a:t>Example</a:t>
            </a:r>
            <a:r>
              <a:rPr lang="pt-BR" kern="0"/>
              <a:t> </a:t>
            </a:r>
            <a:r>
              <a:rPr lang="pt-BR" kern="0" err="1"/>
              <a:t>Title</a:t>
            </a:r>
            <a:r>
              <a:rPr lang="pt-BR" kern="0"/>
              <a:t> </a:t>
            </a:r>
            <a:r>
              <a:rPr lang="pt-BR" kern="0" err="1"/>
              <a:t>Text</a:t>
            </a:r>
            <a:endParaRPr lang="pt-BR"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66418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91967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71536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78828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97207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224340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01930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128441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098046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65735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128956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68185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498052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56434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046708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529803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Paragraph">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D94A854-F6B4-70B3-CA45-58F71A22D96C}"/>
              </a:ext>
            </a:extLst>
          </p:cNvPr>
          <p:cNvSpPr/>
          <p:nvPr userDrawn="1"/>
        </p:nvSpPr>
        <p:spPr>
          <a:xfrm>
            <a:off x="0" y="9508233"/>
            <a:ext cx="20105688" cy="1801119"/>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1815109" rtl="0" fontAlgn="auto" latinLnBrk="0" hangingPunct="0">
              <a:lnSpc>
                <a:spcPct val="100000"/>
              </a:lnSpc>
              <a:spcBef>
                <a:spcPts val="0"/>
              </a:spcBef>
              <a:spcAft>
                <a:spcPts val="0"/>
              </a:spcAft>
              <a:buClrTx/>
              <a:buSzTx/>
              <a:buFontTx/>
              <a:buNone/>
              <a:tabLst/>
            </a:pPr>
            <a:endParaRPr kumimoji="0" lang="en-GB" sz="3078" b="0" i="0" u="none" strike="noStrike" cap="none" spc="0" normalizeH="0" baseline="0">
              <a:ln>
                <a:noFill/>
              </a:ln>
              <a:solidFill>
                <a:schemeClr val="tx1"/>
              </a:solidFill>
              <a:effectLst/>
              <a:uFillTx/>
              <a:latin typeface="+mn-lt"/>
              <a:ea typeface="+mn-ea"/>
              <a:cs typeface="+mn-cs"/>
              <a:sym typeface="Helvetica Neue Medium"/>
            </a:endParaRPr>
          </a:p>
        </p:txBody>
      </p:sp>
      <p:sp>
        <p:nvSpPr>
          <p:cNvPr id="2" name="Title 1"/>
          <p:cNvSpPr>
            <a:spLocks noGrp="1"/>
          </p:cNvSpPr>
          <p:nvPr>
            <p:ph type="title"/>
          </p:nvPr>
        </p:nvSpPr>
        <p:spPr/>
        <p:txBody>
          <a:bodyPr>
            <a:normAutofit/>
          </a:bodyPr>
          <a:lstStyle>
            <a:lvl1pPr>
              <a:defRPr sz="5277"/>
            </a:lvl1pPr>
          </a:lstStyle>
          <a:p>
            <a:r>
              <a:rPr lang="en-US"/>
              <a:t>Click to edit Master title style</a:t>
            </a:r>
            <a:endParaRPr lang="en-GB"/>
          </a:p>
        </p:txBody>
      </p:sp>
      <p:sp>
        <p:nvSpPr>
          <p:cNvPr id="5" name="Content Placeholder 4"/>
          <p:cNvSpPr>
            <a:spLocks noGrp="1"/>
          </p:cNvSpPr>
          <p:nvPr>
            <p:ph sz="quarter" idx="11"/>
          </p:nvPr>
        </p:nvSpPr>
        <p:spPr>
          <a:xfrm>
            <a:off x="1382266" y="3183372"/>
            <a:ext cx="17341156" cy="63248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77075391"/>
      </p:ext>
    </p:extLst>
  </p:cSld>
  <p:clrMapOvr>
    <a:masterClrMapping/>
  </p:clrMapOvr>
  <p:transition spd="med"/>
  <p:hf sldNum="0" hdr="0" dt="0"/>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4" name="Group 3"/>
          <p:cNvGrpSpPr/>
          <p:nvPr userDrawn="1"/>
        </p:nvGrpSpPr>
        <p:grpSpPr>
          <a:xfrm>
            <a:off x="2253603" y="1"/>
            <a:ext cx="20105697" cy="9906096"/>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sz="3958"/>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sz="3958"/>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sz="3958"/>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sz="3958"/>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sz="3958"/>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sz="3958"/>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sz="3958"/>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sz="3958"/>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sz="3958"/>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sz="3958"/>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sz="3958"/>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sz="3958"/>
                </a:p>
              </p:txBody>
            </p:sp>
          </p:grpSp>
        </p:grpSp>
      </p:grpSp>
      <p:sp>
        <p:nvSpPr>
          <p:cNvPr id="26" name="Text Placeholder 25"/>
          <p:cNvSpPr>
            <a:spLocks noGrp="1"/>
          </p:cNvSpPr>
          <p:nvPr>
            <p:ph type="body" sz="quarter" idx="11"/>
          </p:nvPr>
        </p:nvSpPr>
        <p:spPr>
          <a:xfrm>
            <a:off x="4998498" y="3612711"/>
            <a:ext cx="9969070" cy="2614413"/>
          </a:xfrm>
        </p:spPr>
        <p:txBody>
          <a:bodyPr anchor="ctr">
            <a:normAutofit/>
          </a:bodyPr>
          <a:lstStyle>
            <a:lvl1pPr marL="0" indent="0" algn="ctr">
              <a:buNone/>
              <a:defRPr sz="5277">
                <a:solidFill>
                  <a:srgbClr val="1F355E"/>
                </a:solidFill>
                <a:latin typeface="Arial Black" panose="020B0A04020102020204" pitchFamily="34" charset="0"/>
              </a:defRPr>
            </a:lvl1pPr>
          </a:lstStyle>
          <a:p>
            <a:pPr lvl="0"/>
            <a:endParaRPr lang="en-GB"/>
          </a:p>
        </p:txBody>
      </p:sp>
      <p:pic>
        <p:nvPicPr>
          <p:cNvPr id="2" name="Picture 1">
            <a:extLst>
              <a:ext uri="{FF2B5EF4-FFF2-40B4-BE49-F238E27FC236}">
                <a16:creationId xmlns:a16="http://schemas.microsoft.com/office/drawing/2014/main" id="{1567A40E-2118-998C-CB9A-D1702F28CD72}"/>
              </a:ext>
            </a:extLst>
          </p:cNvPr>
          <p:cNvPicPr>
            <a:picLocks noChangeAspect="1"/>
          </p:cNvPicPr>
          <p:nvPr userDrawn="1"/>
        </p:nvPicPr>
        <p:blipFill>
          <a:blip r:embed="rId2"/>
          <a:stretch>
            <a:fillRect/>
          </a:stretch>
        </p:blipFill>
        <p:spPr>
          <a:xfrm>
            <a:off x="386955" y="10178169"/>
            <a:ext cx="2670785" cy="825509"/>
          </a:xfrm>
          <a:prstGeom prst="rect">
            <a:avLst/>
          </a:prstGeom>
        </p:spPr>
      </p:pic>
    </p:spTree>
    <p:extLst>
      <p:ext uri="{BB962C8B-B14F-4D97-AF65-F5344CB8AC3E}">
        <p14:creationId xmlns:p14="http://schemas.microsoft.com/office/powerpoint/2010/main" val="317677224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Thank</a:t>
            </a:r>
            <a:r>
              <a:rPr lang="pt-BR"/>
              <a:t> </a:t>
            </a:r>
            <a:r>
              <a:rPr lang="pt-BR" err="1"/>
              <a:t>You</a:t>
            </a:r>
            <a:endParaRPr lang="pt-BR"/>
          </a:p>
        </p:txBody>
      </p:sp>
    </p:spTree>
    <p:extLst>
      <p:ext uri="{BB962C8B-B14F-4D97-AF65-F5344CB8AC3E}">
        <p14:creationId xmlns:p14="http://schemas.microsoft.com/office/powerpoint/2010/main" val="8540158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4" name="Group 3"/>
          <p:cNvGrpSpPr/>
          <p:nvPr userDrawn="1"/>
        </p:nvGrpSpPr>
        <p:grpSpPr>
          <a:xfrm>
            <a:off x="2253603" y="1"/>
            <a:ext cx="20105697" cy="9906096"/>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sz="3958"/>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sz="3958"/>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sz="3958"/>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sz="3958"/>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sz="3958"/>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sz="3958"/>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sz="3958"/>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sz="3958"/>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sz="3958"/>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sz="3958"/>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sz="3958"/>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sz="3958"/>
                </a:p>
              </p:txBody>
            </p:sp>
          </p:grpSp>
        </p:grpSp>
      </p:grpSp>
      <p:sp>
        <p:nvSpPr>
          <p:cNvPr id="26" name="Text Placeholder 25"/>
          <p:cNvSpPr>
            <a:spLocks noGrp="1"/>
          </p:cNvSpPr>
          <p:nvPr>
            <p:ph type="body" sz="quarter" idx="11"/>
          </p:nvPr>
        </p:nvSpPr>
        <p:spPr>
          <a:xfrm>
            <a:off x="4998498" y="3612711"/>
            <a:ext cx="9969070" cy="2614413"/>
          </a:xfrm>
        </p:spPr>
        <p:txBody>
          <a:bodyPr anchor="ctr">
            <a:normAutofit/>
          </a:bodyPr>
          <a:lstStyle>
            <a:lvl1pPr marL="0" indent="0" algn="ctr">
              <a:buNone/>
              <a:defRPr sz="5277">
                <a:solidFill>
                  <a:srgbClr val="1F355E"/>
                </a:solidFill>
                <a:latin typeface="Arial Black" panose="020B0A04020102020204" pitchFamily="34" charset="0"/>
              </a:defRPr>
            </a:lvl1pPr>
          </a:lstStyle>
          <a:p>
            <a:pPr lvl="0"/>
            <a:endParaRPr lang="en-GB"/>
          </a:p>
        </p:txBody>
      </p:sp>
      <p:pic>
        <p:nvPicPr>
          <p:cNvPr id="2" name="Picture 1">
            <a:extLst>
              <a:ext uri="{FF2B5EF4-FFF2-40B4-BE49-F238E27FC236}">
                <a16:creationId xmlns:a16="http://schemas.microsoft.com/office/drawing/2014/main" id="{1567A40E-2118-998C-CB9A-D1702F28CD72}"/>
              </a:ext>
            </a:extLst>
          </p:cNvPr>
          <p:cNvPicPr>
            <a:picLocks noChangeAspect="1"/>
          </p:cNvPicPr>
          <p:nvPr userDrawn="1"/>
        </p:nvPicPr>
        <p:blipFill>
          <a:blip r:embed="rId2"/>
          <a:stretch>
            <a:fillRect/>
          </a:stretch>
        </p:blipFill>
        <p:spPr>
          <a:xfrm>
            <a:off x="386955" y="10178169"/>
            <a:ext cx="2670785" cy="825509"/>
          </a:xfrm>
          <a:prstGeom prst="rect">
            <a:avLst/>
          </a:prstGeom>
        </p:spPr>
      </p:pic>
    </p:spTree>
    <p:extLst>
      <p:ext uri="{BB962C8B-B14F-4D97-AF65-F5344CB8AC3E}">
        <p14:creationId xmlns:p14="http://schemas.microsoft.com/office/powerpoint/2010/main" val="4201254294"/>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2" name="Title 31"/>
          <p:cNvSpPr>
            <a:spLocks noGrp="1"/>
          </p:cNvSpPr>
          <p:nvPr>
            <p:ph type="title" hasCustomPrompt="1"/>
          </p:nvPr>
        </p:nvSpPr>
        <p:spPr>
          <a:xfrm>
            <a:off x="214462" y="2948810"/>
            <a:ext cx="19274651" cy="3401033"/>
          </a:xfrm>
          <a:prstGeom prst="rect">
            <a:avLst/>
          </a:prstGeom>
        </p:spPr>
        <p:txBody>
          <a:bodyPr>
            <a:noAutofit/>
          </a:bodyPr>
          <a:lstStyle>
            <a:lvl1pPr>
              <a:defRPr sz="14952">
                <a:solidFill>
                  <a:srgbClr val="1F355E"/>
                </a:solidFill>
                <a:latin typeface="Arial Black" panose="020B0A04020102020204" pitchFamily="34" charset="0"/>
              </a:defRPr>
            </a:lvl1pPr>
          </a:lstStyle>
          <a:p>
            <a:r>
              <a:rPr lang="en-US"/>
              <a:t>Presentation title</a:t>
            </a:r>
            <a:endParaRPr lang="en-GB"/>
          </a:p>
        </p:txBody>
      </p:sp>
      <p:sp>
        <p:nvSpPr>
          <p:cNvPr id="34" name="Text Placeholder 33"/>
          <p:cNvSpPr>
            <a:spLocks noGrp="1"/>
          </p:cNvSpPr>
          <p:nvPr>
            <p:ph type="body" sz="quarter" idx="10" hasCustomPrompt="1"/>
          </p:nvPr>
        </p:nvSpPr>
        <p:spPr>
          <a:xfrm>
            <a:off x="1382266" y="6349295"/>
            <a:ext cx="17341156" cy="1609138"/>
          </a:xfrm>
          <a:prstGeom prst="rect">
            <a:avLst/>
          </a:prstGeom>
        </p:spPr>
        <p:txBody>
          <a:bodyPr>
            <a:noAutofit/>
          </a:bodyPr>
          <a:lstStyle>
            <a:lvl1pPr marL="0" indent="0">
              <a:buNone/>
              <a:defRPr sz="11874">
                <a:solidFill>
                  <a:srgbClr val="1F355E"/>
                </a:solidFill>
                <a:latin typeface="Arial Black" panose="020B0A04020102020204" pitchFamily="34" charset="0"/>
              </a:defRPr>
            </a:lvl1pPr>
          </a:lstStyle>
          <a:p>
            <a:pPr lvl="0"/>
            <a:r>
              <a:rPr lang="en-GB">
                <a:latin typeface="Gill Sans MT" panose="020B0502020104020203" pitchFamily="34" charset="0"/>
              </a:rPr>
              <a:t>Subtitle</a:t>
            </a:r>
            <a:endParaRPr lang="en-GB"/>
          </a:p>
        </p:txBody>
      </p:sp>
      <p:pic>
        <p:nvPicPr>
          <p:cNvPr id="5" name="Picture 4">
            <a:extLst>
              <a:ext uri="{FF2B5EF4-FFF2-40B4-BE49-F238E27FC236}">
                <a16:creationId xmlns:a16="http://schemas.microsoft.com/office/drawing/2014/main" id="{1D3D4B50-2289-1F46-B80A-5B1DCF9C9EF4}"/>
              </a:ext>
            </a:extLst>
          </p:cNvPr>
          <p:cNvPicPr>
            <a:picLocks noChangeAspect="1"/>
          </p:cNvPicPr>
          <p:nvPr userDrawn="1"/>
        </p:nvPicPr>
        <p:blipFill>
          <a:blip r:embed="rId2"/>
          <a:stretch>
            <a:fillRect/>
          </a:stretch>
        </p:blipFill>
        <p:spPr>
          <a:xfrm>
            <a:off x="386955" y="8496974"/>
            <a:ext cx="8109998" cy="2506705"/>
          </a:xfrm>
          <a:prstGeom prst="rect">
            <a:avLst/>
          </a:prstGeom>
        </p:spPr>
      </p:pic>
    </p:spTree>
    <p:extLst>
      <p:ext uri="{BB962C8B-B14F-4D97-AF65-F5344CB8AC3E}">
        <p14:creationId xmlns:p14="http://schemas.microsoft.com/office/powerpoint/2010/main" val="4225955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a:xfrm>
            <a:off x="2393783" y="1326712"/>
            <a:ext cx="15836651" cy="1730266"/>
          </a:xfrm>
          <a:prstGeom prst="rect">
            <a:avLst/>
          </a:prstGeom>
        </p:spPr>
        <p:txBody>
          <a:bodyPr>
            <a:normAutofit/>
          </a:bodyPr>
          <a:lstStyle>
            <a:lvl1pPr>
              <a:defRPr sz="5277"/>
            </a:lvl1pPr>
          </a:lstStyle>
          <a:p>
            <a:r>
              <a:rPr lang="en-US"/>
              <a:t>Click to edit Master title style</a:t>
            </a:r>
            <a:endParaRPr lang="en-GB"/>
          </a:p>
        </p:txBody>
      </p:sp>
      <p:sp>
        <p:nvSpPr>
          <p:cNvPr id="5" name="Content Placeholder 4"/>
          <p:cNvSpPr>
            <a:spLocks noGrp="1"/>
          </p:cNvSpPr>
          <p:nvPr>
            <p:ph sz="quarter" idx="11"/>
          </p:nvPr>
        </p:nvSpPr>
        <p:spPr>
          <a:xfrm>
            <a:off x="1382266" y="3183372"/>
            <a:ext cx="17341156" cy="6324859"/>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4841239" y="10091944"/>
            <a:ext cx="10423210" cy="825509"/>
          </a:xfrm>
          <a:prstGeom prst="rect">
            <a:avLst/>
          </a:prstGeom>
        </p:spPr>
        <p:txBody>
          <a:bodyPr vert="horz" lIns="91440" tIns="45720" rIns="91440" bIns="45720" rtlCol="0" anchor="ctr"/>
          <a:lstStyle>
            <a:lvl1pPr algn="ctr">
              <a:defRPr sz="3958" b="0">
                <a:solidFill>
                  <a:srgbClr val="1F355E"/>
                </a:solidFill>
                <a:latin typeface="Arial Black" panose="020B0A04020102020204" pitchFamily="34" charset="0"/>
              </a:defRPr>
            </a:lvl1pPr>
          </a:lstStyle>
          <a:p>
            <a:r>
              <a:rPr lang="en-GB"/>
              <a:t>Digitally Enabling </a:t>
            </a:r>
            <a:r>
              <a:rPr lang="en-US"/>
              <a:t>the One Bay Way</a:t>
            </a:r>
          </a:p>
        </p:txBody>
      </p:sp>
      <p:pic>
        <p:nvPicPr>
          <p:cNvPr id="3" name="Picture 2">
            <a:extLst>
              <a:ext uri="{FF2B5EF4-FFF2-40B4-BE49-F238E27FC236}">
                <a16:creationId xmlns:a16="http://schemas.microsoft.com/office/drawing/2014/main" id="{13066B1F-75E8-2A54-0025-90713DEB5667}"/>
              </a:ext>
            </a:extLst>
          </p:cNvPr>
          <p:cNvPicPr>
            <a:picLocks noChangeAspect="1"/>
          </p:cNvPicPr>
          <p:nvPr userDrawn="1"/>
        </p:nvPicPr>
        <p:blipFill>
          <a:blip r:embed="rId2"/>
          <a:stretch>
            <a:fillRect/>
          </a:stretch>
        </p:blipFill>
        <p:spPr>
          <a:xfrm>
            <a:off x="386955" y="10178169"/>
            <a:ext cx="2670785" cy="825509"/>
          </a:xfrm>
          <a:prstGeom prst="rect">
            <a:avLst/>
          </a:prstGeom>
        </p:spPr>
      </p:pic>
    </p:spTree>
    <p:extLst>
      <p:ext uri="{BB962C8B-B14F-4D97-AF65-F5344CB8AC3E}">
        <p14:creationId xmlns:p14="http://schemas.microsoft.com/office/powerpoint/2010/main" val="2145028834"/>
      </p:ext>
    </p:extLst>
  </p:cSld>
  <p:clrMapOvr>
    <a:masterClrMapping/>
  </p:clrMapOvr>
  <p:hf sldNum="0" hd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Paragraph">
    <p:spTree>
      <p:nvGrpSpPr>
        <p:cNvPr id="1" name=""/>
        <p:cNvGrpSpPr/>
        <p:nvPr/>
      </p:nvGrpSpPr>
      <p:grpSpPr>
        <a:xfrm>
          <a:off x="0" y="0"/>
          <a:ext cx="0" cy="0"/>
          <a:chOff x="0" y="0"/>
          <a:chExt cx="0" cy="0"/>
        </a:xfrm>
      </p:grpSpPr>
      <p:sp>
        <p:nvSpPr>
          <p:cNvPr id="2" name="Title 1"/>
          <p:cNvSpPr>
            <a:spLocks noGrp="1"/>
          </p:cNvSpPr>
          <p:nvPr>
            <p:ph type="title"/>
          </p:nvPr>
        </p:nvSpPr>
        <p:spPr>
          <a:xfrm>
            <a:off x="2393783" y="1326712"/>
            <a:ext cx="15836651" cy="1730266"/>
          </a:xfrm>
          <a:prstGeom prst="rect">
            <a:avLst/>
          </a:prstGeom>
        </p:spPr>
        <p:txBody>
          <a:bodyPr>
            <a:normAutofit/>
          </a:bodyPr>
          <a:lstStyle>
            <a:lvl1pPr>
              <a:defRPr sz="5277"/>
            </a:lvl1pPr>
          </a:lstStyle>
          <a:p>
            <a:r>
              <a:rPr lang="en-US"/>
              <a:t>Click to edit Master title style</a:t>
            </a:r>
            <a:endParaRPr lang="en-GB"/>
          </a:p>
        </p:txBody>
      </p:sp>
      <p:sp>
        <p:nvSpPr>
          <p:cNvPr id="5" name="Content Placeholder 4"/>
          <p:cNvSpPr>
            <a:spLocks noGrp="1"/>
          </p:cNvSpPr>
          <p:nvPr>
            <p:ph sz="quarter" idx="11"/>
          </p:nvPr>
        </p:nvSpPr>
        <p:spPr>
          <a:xfrm>
            <a:off x="1382266" y="3183372"/>
            <a:ext cx="17341156" cy="6324859"/>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DF1CEE18-83F2-3D71-AAB8-E21FFFCA5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0188" y="9902661"/>
            <a:ext cx="18053235" cy="1119418"/>
          </a:xfrm>
          <a:prstGeom prst="rect">
            <a:avLst/>
          </a:prstGeom>
        </p:spPr>
      </p:pic>
    </p:spTree>
    <p:extLst>
      <p:ext uri="{BB962C8B-B14F-4D97-AF65-F5344CB8AC3E}">
        <p14:creationId xmlns:p14="http://schemas.microsoft.com/office/powerpoint/2010/main" val="1919052059"/>
      </p:ext>
    </p:extLst>
  </p:cSld>
  <p:clrMapOvr>
    <a:masterClrMapping/>
  </p:clrMapOvr>
  <p:hf sldNum="0"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1466040" y="434044"/>
            <a:ext cx="16861416" cy="9374865"/>
          </a:xfrm>
          <a:prstGeom prst="rect">
            <a:avLst/>
          </a:prstGeom>
        </p:spPr>
      </p:pic>
    </p:spTree>
    <p:extLst>
      <p:ext uri="{BB962C8B-B14F-4D97-AF65-F5344CB8AC3E}">
        <p14:creationId xmlns:p14="http://schemas.microsoft.com/office/powerpoint/2010/main" val="20260731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55" name="Group 54"/>
          <p:cNvGrpSpPr/>
          <p:nvPr userDrawn="1"/>
        </p:nvGrpSpPr>
        <p:grpSpPr>
          <a:xfrm>
            <a:off x="3449901" y="1452066"/>
            <a:ext cx="13500523" cy="8440915"/>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2199"/>
                </a:spcAft>
                <a:tabLst>
                  <a:tab pos="1284539" algn="l"/>
                  <a:tab pos="2569078" algn="l"/>
                  <a:tab pos="3853617" algn="l"/>
                </a:tabLst>
              </a:pPr>
              <a:endParaRPr lang="en-GB" sz="3078">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12093"/>
                </a:spcAft>
              </a:pPr>
              <a:endParaRPr lang="en-GB" sz="5277">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1" y="612131"/>
              <a:ext cx="144518" cy="49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3518">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3518">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3518">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1768090" y="6460013"/>
            <a:ext cx="3972270" cy="727835"/>
          </a:xfrm>
          <a:prstGeom prst="rect">
            <a:avLst/>
          </a:prstGeom>
        </p:spPr>
        <p:txBody>
          <a:bodyPr>
            <a:normAutofit/>
          </a:bodyPr>
          <a:lstStyle>
            <a:lvl1pPr marL="0" indent="0">
              <a:buNone/>
              <a:defRPr sz="3518">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1318049" y="4392302"/>
            <a:ext cx="3972270" cy="727835"/>
          </a:xfrm>
          <a:prstGeom prst="rect">
            <a:avLst/>
          </a:prstGeom>
        </p:spPr>
        <p:txBody>
          <a:bodyPr>
            <a:normAutofit/>
          </a:bodyPr>
          <a:lstStyle>
            <a:lvl1pPr marL="0" indent="0">
              <a:buNone/>
              <a:defRPr sz="3518">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5264743" y="3442455"/>
            <a:ext cx="3972270" cy="727835"/>
          </a:xfrm>
          <a:prstGeom prst="rect">
            <a:avLst/>
          </a:prstGeom>
        </p:spPr>
        <p:txBody>
          <a:bodyPr>
            <a:normAutofit/>
          </a:bodyPr>
          <a:lstStyle>
            <a:lvl1pPr marL="0" indent="0">
              <a:buNone/>
              <a:defRPr sz="3518">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2000112" y="1992631"/>
            <a:ext cx="3972270" cy="727835"/>
          </a:xfrm>
          <a:prstGeom prst="rect">
            <a:avLst/>
          </a:prstGeom>
        </p:spPr>
        <p:txBody>
          <a:bodyPr>
            <a:normAutofit/>
          </a:bodyPr>
          <a:lstStyle>
            <a:lvl1pPr marL="0" indent="0">
              <a:buNone/>
              <a:defRPr sz="3518">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5740360" y="1012228"/>
            <a:ext cx="3972270" cy="727835"/>
          </a:xfrm>
          <a:prstGeom prst="rect">
            <a:avLst/>
          </a:prstGeom>
        </p:spPr>
        <p:txBody>
          <a:bodyPr>
            <a:normAutofit/>
          </a:bodyPr>
          <a:lstStyle>
            <a:lvl1pPr marL="0" indent="0">
              <a:buNone/>
              <a:defRPr sz="3518">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7544924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393783" y="1326712"/>
            <a:ext cx="15836651" cy="1730266"/>
          </a:xfrm>
          <a:prstGeom prst="rect">
            <a:avLst/>
          </a:prstGeom>
        </p:spPr>
        <p:txBody>
          <a:bodyPr/>
          <a:lstStyle/>
          <a:p>
            <a:r>
              <a:rPr lang="en-US"/>
              <a:t>Click to edit Master title style</a:t>
            </a:r>
            <a:endParaRPr lang="en-GB"/>
          </a:p>
        </p:txBody>
      </p:sp>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sp>
        <p:nvSpPr>
          <p:cNvPr id="5" name="Content Placeholder 4"/>
          <p:cNvSpPr>
            <a:spLocks noGrp="1"/>
          </p:cNvSpPr>
          <p:nvPr>
            <p:ph sz="quarter" idx="11"/>
          </p:nvPr>
        </p:nvSpPr>
        <p:spPr>
          <a:xfrm>
            <a:off x="1382266" y="3155448"/>
            <a:ext cx="17341156" cy="625504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448400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a:xfrm>
            <a:off x="2393783" y="1326712"/>
            <a:ext cx="15836651" cy="1730266"/>
          </a:xfrm>
          <a:prstGeom prst="rect">
            <a:avLst/>
          </a:prstGeom>
        </p:spPr>
        <p:txBody>
          <a:bodyPr/>
          <a:lstStyle/>
          <a:p>
            <a:r>
              <a:rPr lang="en-US"/>
              <a:t>Click to edit Master title style</a:t>
            </a:r>
            <a:endParaRPr lang="en-GB"/>
          </a:p>
        </p:txBody>
      </p:sp>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pic>
        <p:nvPicPr>
          <p:cNvPr id="4" name="Picture 3">
            <a:extLst>
              <a:ext uri="{FF2B5EF4-FFF2-40B4-BE49-F238E27FC236}">
                <a16:creationId xmlns:a16="http://schemas.microsoft.com/office/drawing/2014/main" id="{1E22A9DA-273A-BDAA-4003-324A4B2FF78C}"/>
              </a:ext>
            </a:extLst>
          </p:cNvPr>
          <p:cNvPicPr>
            <a:picLocks noChangeAspect="1"/>
          </p:cNvPicPr>
          <p:nvPr userDrawn="1"/>
        </p:nvPicPr>
        <p:blipFill>
          <a:blip r:embed="rId2"/>
          <a:stretch>
            <a:fillRect/>
          </a:stretch>
        </p:blipFill>
        <p:spPr>
          <a:xfrm>
            <a:off x="386955" y="10178169"/>
            <a:ext cx="2670785" cy="825509"/>
          </a:xfrm>
          <a:prstGeom prst="rect">
            <a:avLst/>
          </a:prstGeom>
        </p:spPr>
      </p:pic>
    </p:spTree>
    <p:extLst>
      <p:ext uri="{BB962C8B-B14F-4D97-AF65-F5344CB8AC3E}">
        <p14:creationId xmlns:p14="http://schemas.microsoft.com/office/powerpoint/2010/main" val="2092909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sp>
        <p:nvSpPr>
          <p:cNvPr id="14" name="Date Placeholder 2"/>
          <p:cNvSpPr>
            <a:spLocks noGrp="1"/>
          </p:cNvSpPr>
          <p:nvPr>
            <p:ph type="dt" sz="half" idx="11"/>
          </p:nvPr>
        </p:nvSpPr>
        <p:spPr>
          <a:xfrm>
            <a:off x="1843022" y="13976124"/>
            <a:ext cx="3998437" cy="532196"/>
          </a:xfrm>
          <a:prstGeom prst="rect">
            <a:avLst/>
          </a:prstGeom>
        </p:spPr>
        <p:txBody>
          <a:bodyPr/>
          <a:lstStyle/>
          <a:p>
            <a:endParaRPr lang="en-GB"/>
          </a:p>
        </p:txBody>
      </p:sp>
      <p:sp>
        <p:nvSpPr>
          <p:cNvPr id="15" name="Slide Number Placeholder 4"/>
          <p:cNvSpPr>
            <a:spLocks noGrp="1"/>
          </p:cNvSpPr>
          <p:nvPr>
            <p:ph type="sldNum" sz="quarter" idx="12"/>
          </p:nvPr>
        </p:nvSpPr>
        <p:spPr>
          <a:xfrm>
            <a:off x="18932856" y="13976124"/>
            <a:ext cx="3998437" cy="532196"/>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1480002" y="4345390"/>
            <a:ext cx="17452854" cy="108273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815109" rtl="0" fontAlgn="auto" latinLnBrk="0" hangingPunct="0">
              <a:lnSpc>
                <a:spcPct val="100000"/>
              </a:lnSpc>
              <a:spcBef>
                <a:spcPts val="0"/>
              </a:spcBef>
              <a:spcAft>
                <a:spcPts val="0"/>
              </a:spcAft>
              <a:buClrTx/>
              <a:buSzTx/>
              <a:buFontTx/>
              <a:buNone/>
              <a:tabLst/>
            </a:pPr>
            <a:endParaRPr kumimoji="0" lang="en-GB" sz="7036"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160255"/>
            <a:ext cx="20105688" cy="10060381"/>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70682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70682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70682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70682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70682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2904155" y="1870930"/>
            <a:ext cx="14409076" cy="4467891"/>
          </a:xfrm>
          <a:prstGeom prst="rect">
            <a:avLst/>
          </a:prstGeom>
        </p:spPr>
        <p:txBody>
          <a:bodyPr anchor="ctr">
            <a:normAutofit/>
          </a:bodyPr>
          <a:lstStyle>
            <a:lvl1pPr marL="0" indent="0" algn="ctr">
              <a:buNone/>
              <a:defRPr sz="5277"/>
            </a:lvl1pPr>
          </a:lstStyle>
          <a:p>
            <a:pPr lvl="0"/>
            <a:endParaRPr lang="en-GB"/>
          </a:p>
        </p:txBody>
      </p:sp>
      <p:sp>
        <p:nvSpPr>
          <p:cNvPr id="28" name="Text Placeholder 27"/>
          <p:cNvSpPr>
            <a:spLocks noGrp="1"/>
          </p:cNvSpPr>
          <p:nvPr>
            <p:ph type="body" sz="quarter" idx="14" hasCustomPrompt="1"/>
          </p:nvPr>
        </p:nvSpPr>
        <p:spPr>
          <a:xfrm>
            <a:off x="6841286" y="8060278"/>
            <a:ext cx="10750958" cy="809805"/>
          </a:xfrm>
          <a:prstGeom prst="rect">
            <a:avLst/>
          </a:prstGeom>
        </p:spPr>
        <p:txBody>
          <a:bodyPr>
            <a:noAutofit/>
          </a:bodyPr>
          <a:lstStyle>
            <a:lvl1pPr marL="0" indent="0">
              <a:buNone/>
              <a:defRPr sz="3958" baseline="0">
                <a:solidFill>
                  <a:schemeClr val="bg1"/>
                </a:solidFill>
              </a:defRPr>
            </a:lvl1pPr>
          </a:lstStyle>
          <a:p>
            <a:pPr lvl="0"/>
            <a:r>
              <a:rPr lang="en-GB"/>
              <a:t>Person name</a:t>
            </a:r>
          </a:p>
        </p:txBody>
      </p:sp>
    </p:spTree>
    <p:extLst>
      <p:ext uri="{BB962C8B-B14F-4D97-AF65-F5344CB8AC3E}">
        <p14:creationId xmlns:p14="http://schemas.microsoft.com/office/powerpoint/2010/main" val="2505477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4" name="officeArt object"/>
          <p:cNvGrpSpPr/>
          <p:nvPr userDrawn="1"/>
        </p:nvGrpSpPr>
        <p:grpSpPr>
          <a:xfrm>
            <a:off x="3871414" y="1594959"/>
            <a:ext cx="13068697" cy="735925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sz="3958"/>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sz="3958"/>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sz="3958"/>
              </a:p>
            </p:txBody>
          </p:sp>
        </p:grpSp>
      </p:grpSp>
      <p:sp>
        <p:nvSpPr>
          <p:cNvPr id="10" name="Content Placeholder 9"/>
          <p:cNvSpPr>
            <a:spLocks noGrp="1"/>
          </p:cNvSpPr>
          <p:nvPr>
            <p:ph sz="quarter" idx="11"/>
          </p:nvPr>
        </p:nvSpPr>
        <p:spPr>
          <a:xfrm>
            <a:off x="6981142" y="2429416"/>
            <a:ext cx="7009066" cy="4970529"/>
          </a:xfrm>
          <a:prstGeom prst="rect">
            <a:avLst/>
          </a:prstGeom>
        </p:spPr>
        <p:txBody>
          <a:bodyPr/>
          <a:lstStyle>
            <a:lvl1pPr marL="0" indent="0">
              <a:buNone/>
              <a:defRPr/>
            </a:lvl1pPr>
          </a:lstStyle>
          <a:p>
            <a:pPr lvl="0"/>
            <a:endParaRPr lang="en-GB"/>
          </a:p>
        </p:txBody>
      </p:sp>
    </p:spTree>
    <p:extLst>
      <p:ext uri="{BB962C8B-B14F-4D97-AF65-F5344CB8AC3E}">
        <p14:creationId xmlns:p14="http://schemas.microsoft.com/office/powerpoint/2010/main" val="34544109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sp>
        <p:nvSpPr>
          <p:cNvPr id="4" name="officeArt object"/>
          <p:cNvSpPr/>
          <p:nvPr userDrawn="1"/>
        </p:nvSpPr>
        <p:spPr>
          <a:xfrm>
            <a:off x="3871414" y="1277091"/>
            <a:ext cx="13360146" cy="7910010"/>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sz="3958"/>
          </a:p>
        </p:txBody>
      </p:sp>
      <p:sp>
        <p:nvSpPr>
          <p:cNvPr id="6" name="Content Placeholder 5"/>
          <p:cNvSpPr>
            <a:spLocks noGrp="1"/>
          </p:cNvSpPr>
          <p:nvPr>
            <p:ph sz="quarter" idx="11"/>
          </p:nvPr>
        </p:nvSpPr>
        <p:spPr>
          <a:xfrm>
            <a:off x="6003782" y="2066400"/>
            <a:ext cx="9187182" cy="617127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76187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4" name="Group 3"/>
          <p:cNvGrpSpPr/>
          <p:nvPr userDrawn="1"/>
        </p:nvGrpSpPr>
        <p:grpSpPr>
          <a:xfrm>
            <a:off x="3155476" y="1"/>
            <a:ext cx="13403792" cy="8042000"/>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sz="3958"/>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sz="3958"/>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sz="3958"/>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sz="3958"/>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sz="3958"/>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sz="3958"/>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sz="3958"/>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sz="3958"/>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sz="3958"/>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sz="3958"/>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grpSp>
      <p:sp>
        <p:nvSpPr>
          <p:cNvPr id="53" name="Content Placeholder 55"/>
          <p:cNvSpPr>
            <a:spLocks noGrp="1"/>
          </p:cNvSpPr>
          <p:nvPr>
            <p:ph sz="quarter" idx="11" hasCustomPrompt="1"/>
          </p:nvPr>
        </p:nvSpPr>
        <p:spPr>
          <a:xfrm>
            <a:off x="4194053" y="8489506"/>
            <a:ext cx="11225753" cy="814854"/>
          </a:xfrm>
          <a:prstGeom prst="rect">
            <a:avLst/>
          </a:prstGeom>
        </p:spPr>
        <p:txBody>
          <a:bodyPr>
            <a:noAutofit/>
          </a:bodyPr>
          <a:lstStyle>
            <a:lvl1pPr marL="0" indent="0" algn="ctr">
              <a:buNone/>
              <a:defRPr sz="4398">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35952132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50" name="Group 49"/>
          <p:cNvGrpSpPr/>
          <p:nvPr userDrawn="1"/>
        </p:nvGrpSpPr>
        <p:grpSpPr>
          <a:xfrm>
            <a:off x="1631356" y="1749170"/>
            <a:ext cx="9014699" cy="7102841"/>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sz="3958"/>
            </a:p>
          </p:txBody>
        </p:sp>
      </p:grpSp>
      <p:sp>
        <p:nvSpPr>
          <p:cNvPr id="71" name="Instant communication"/>
          <p:cNvSpPr txBox="1"/>
          <p:nvPr userDrawn="1"/>
        </p:nvSpPr>
        <p:spPr>
          <a:xfrm>
            <a:off x="11150771" y="4644915"/>
            <a:ext cx="7810011" cy="1150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706820" hangingPunct="0">
              <a:spcBef>
                <a:spcPts val="8503"/>
              </a:spcBef>
            </a:pPr>
            <a:r>
              <a:rPr lang="en-GB" sz="7036" kern="0">
                <a:solidFill>
                  <a:schemeClr val="accent1"/>
                </a:solidFill>
                <a:latin typeface="Gill Sans MT" panose="020B0502020104020203" pitchFamily="34" charset="0"/>
              </a:rPr>
              <a:t>Business</a:t>
            </a:r>
            <a:r>
              <a:rPr lang="en-GB" sz="7036" kern="0" baseline="0">
                <a:solidFill>
                  <a:schemeClr val="accent1"/>
                </a:solidFill>
                <a:latin typeface="Gill Sans MT" panose="020B0502020104020203" pitchFamily="34" charset="0"/>
              </a:rPr>
              <a:t> intelligence</a:t>
            </a:r>
            <a:endParaRPr sz="7036"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11152376" y="5794297"/>
            <a:ext cx="6719348" cy="3336956"/>
          </a:xfrm>
          <a:prstGeom prst="rect">
            <a:avLst/>
          </a:prstGeom>
        </p:spPr>
        <p:txBody>
          <a:bodyPr>
            <a:normAutofit/>
          </a:bodyPr>
          <a:lstStyle>
            <a:lvl1pPr marL="0" indent="0">
              <a:buNone/>
              <a:defRPr sz="3078"/>
            </a:lvl1pPr>
          </a:lstStyle>
          <a:p>
            <a:pPr lvl="0"/>
            <a:endParaRPr lang="en-GB"/>
          </a:p>
        </p:txBody>
      </p:sp>
    </p:spTree>
    <p:extLst>
      <p:ext uri="{BB962C8B-B14F-4D97-AF65-F5344CB8AC3E}">
        <p14:creationId xmlns:p14="http://schemas.microsoft.com/office/powerpoint/2010/main" val="13057553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a:xfrm>
            <a:off x="2393783" y="1326712"/>
            <a:ext cx="15836651" cy="1730266"/>
          </a:xfrm>
          <a:prstGeom prst="rect">
            <a:avLst/>
          </a:prstGeom>
        </p:spPr>
        <p:txBody>
          <a:bodyPr/>
          <a:lstStyle/>
          <a:p>
            <a:r>
              <a:rPr lang="en-US"/>
              <a:t>Click to edit Master title style</a:t>
            </a:r>
            <a:endParaRPr lang="en-GB"/>
          </a:p>
        </p:txBody>
      </p:sp>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sp>
        <p:nvSpPr>
          <p:cNvPr id="4" name="Shape"/>
          <p:cNvSpPr/>
          <p:nvPr userDrawn="1"/>
        </p:nvSpPr>
        <p:spPr>
          <a:xfrm>
            <a:off x="16559865" y="6032854"/>
            <a:ext cx="2340354" cy="2340331"/>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31416" tIns="31416" rIns="31416" bIns="31416" anchor="ctr"/>
          <a:lstStyle/>
          <a:p>
            <a:pPr defTabSz="376984">
              <a:lnSpc>
                <a:spcPct val="80000"/>
              </a:lnSpc>
              <a:spcBef>
                <a:spcPts val="4536"/>
              </a:spcBef>
              <a:defRPr sz="5000" b="0">
                <a:solidFill>
                  <a:srgbClr val="333333"/>
                </a:solidFill>
                <a:latin typeface="Helvetica Neue Thin"/>
                <a:ea typeface="Helvetica Neue Thin"/>
                <a:cs typeface="Helvetica Neue Thin"/>
                <a:sym typeface="Helvetica Neue Thin"/>
              </a:defRPr>
            </a:pPr>
            <a:endParaRPr sz="4123"/>
          </a:p>
        </p:txBody>
      </p:sp>
      <p:sp>
        <p:nvSpPr>
          <p:cNvPr id="5" name="Shape"/>
          <p:cNvSpPr/>
          <p:nvPr userDrawn="1"/>
        </p:nvSpPr>
        <p:spPr>
          <a:xfrm>
            <a:off x="14989096" y="7296823"/>
            <a:ext cx="1473502" cy="1473489"/>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31416" tIns="31416" rIns="31416" bIns="31416" anchor="ctr"/>
          <a:lstStyle/>
          <a:p>
            <a:pPr defTabSz="376984">
              <a:lnSpc>
                <a:spcPct val="80000"/>
              </a:lnSpc>
              <a:spcBef>
                <a:spcPts val="4536"/>
              </a:spcBef>
              <a:defRPr sz="5000" b="0">
                <a:solidFill>
                  <a:srgbClr val="333333"/>
                </a:solidFill>
                <a:latin typeface="Helvetica Neue Thin"/>
                <a:ea typeface="Helvetica Neue Thin"/>
                <a:cs typeface="Helvetica Neue Thin"/>
                <a:sym typeface="Helvetica Neue Thin"/>
              </a:defRPr>
            </a:pPr>
            <a:endParaRPr sz="4123"/>
          </a:p>
        </p:txBody>
      </p:sp>
      <p:sp>
        <p:nvSpPr>
          <p:cNvPr id="6" name="Shape"/>
          <p:cNvSpPr/>
          <p:nvPr userDrawn="1"/>
        </p:nvSpPr>
        <p:spPr>
          <a:xfrm>
            <a:off x="17849447" y="4997033"/>
            <a:ext cx="868823" cy="868816"/>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31416" tIns="31416" rIns="31416" bIns="31416" anchor="ctr"/>
          <a:lstStyle/>
          <a:p>
            <a:pPr defTabSz="376984">
              <a:lnSpc>
                <a:spcPct val="80000"/>
              </a:lnSpc>
              <a:spcBef>
                <a:spcPts val="4536"/>
              </a:spcBef>
              <a:defRPr sz="5000" b="0">
                <a:solidFill>
                  <a:srgbClr val="333333"/>
                </a:solidFill>
                <a:latin typeface="Helvetica Neue Thin"/>
                <a:ea typeface="Helvetica Neue Thin"/>
                <a:cs typeface="Helvetica Neue Thin"/>
                <a:sym typeface="Helvetica Neue Thin"/>
              </a:defRPr>
            </a:pPr>
            <a:endParaRPr sz="4123"/>
          </a:p>
        </p:txBody>
      </p:sp>
      <p:sp>
        <p:nvSpPr>
          <p:cNvPr id="7" name="Shape"/>
          <p:cNvSpPr/>
          <p:nvPr userDrawn="1"/>
        </p:nvSpPr>
        <p:spPr>
          <a:xfrm>
            <a:off x="14320894" y="3628090"/>
            <a:ext cx="2809902" cy="2808907"/>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41886" tIns="41886" rIns="41886" bIns="41886" anchor="ctr"/>
          <a:lstStyle/>
          <a:p>
            <a:pPr defTabSz="376984">
              <a:lnSpc>
                <a:spcPct val="80000"/>
              </a:lnSpc>
              <a:spcBef>
                <a:spcPts val="4536"/>
              </a:spcBef>
              <a:defRPr sz="5000" b="0">
                <a:solidFill>
                  <a:srgbClr val="333333"/>
                </a:solidFill>
                <a:latin typeface="Helvetica Neue Thin"/>
                <a:ea typeface="Helvetica Neue Thin"/>
                <a:cs typeface="Helvetica Neue Thin"/>
                <a:sym typeface="Helvetica Neue Thin"/>
              </a:defRPr>
            </a:pPr>
            <a:endParaRPr sz="4123"/>
          </a:p>
        </p:txBody>
      </p:sp>
      <p:sp>
        <p:nvSpPr>
          <p:cNvPr id="9" name="Text Placeholder 8"/>
          <p:cNvSpPr>
            <a:spLocks noGrp="1"/>
          </p:cNvSpPr>
          <p:nvPr>
            <p:ph type="body" sz="quarter" idx="11"/>
          </p:nvPr>
        </p:nvSpPr>
        <p:spPr>
          <a:xfrm>
            <a:off x="1382266" y="3155448"/>
            <a:ext cx="11853979" cy="6199199"/>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091671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4" name="Group"/>
          <p:cNvGrpSpPr/>
          <p:nvPr userDrawn="1"/>
        </p:nvGrpSpPr>
        <p:grpSpPr>
          <a:xfrm>
            <a:off x="1847305" y="949428"/>
            <a:ext cx="5416944" cy="797774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4C4C4C"/>
                    </a:solidFill>
                    <a:latin typeface="Helvetica Neue Thin"/>
                    <a:ea typeface="Helvetica Neue Thin"/>
                    <a:cs typeface="Helvetica Neue Thin"/>
                    <a:sym typeface="Helvetica Neue Thin"/>
                  </a:defRPr>
                </a:pPr>
                <a:endParaRPr sz="7731"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8181898" y="1424142"/>
            <a:ext cx="10527562" cy="7504661"/>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678587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4" name="Group"/>
          <p:cNvGrpSpPr/>
          <p:nvPr userDrawn="1"/>
        </p:nvGrpSpPr>
        <p:grpSpPr>
          <a:xfrm>
            <a:off x="1847305" y="949428"/>
            <a:ext cx="5416944" cy="797774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4C4C4C"/>
                    </a:solidFill>
                    <a:latin typeface="Helvetica Neue Thin"/>
                    <a:ea typeface="Helvetica Neue Thin"/>
                    <a:cs typeface="Helvetica Neue Thin"/>
                    <a:sym typeface="Helvetica Neue Thin"/>
                  </a:defRPr>
                </a:pPr>
                <a:endParaRPr sz="7731"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706820" hangingPunct="0">
                <a:lnSpc>
                  <a:spcPct val="80000"/>
                </a:lnSpc>
                <a:spcBef>
                  <a:spcPts val="8503"/>
                </a:spcBef>
                <a:defRPr sz="5000" b="0">
                  <a:solidFill>
                    <a:srgbClr val="333333"/>
                  </a:solidFill>
                  <a:latin typeface="Helvetica Neue Thin"/>
                  <a:ea typeface="Helvetica Neue Thin"/>
                  <a:cs typeface="Helvetica Neue Thin"/>
                  <a:sym typeface="Helvetica Neue Thin"/>
                </a:defRPr>
              </a:pPr>
              <a:endParaRPr sz="7731"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8181898" y="1424142"/>
            <a:ext cx="10527562" cy="7504661"/>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489694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a:xfrm>
            <a:off x="2393783" y="1326712"/>
            <a:ext cx="15836651" cy="1730266"/>
          </a:xfrm>
          <a:prstGeom prst="rect">
            <a:avLst/>
          </a:prstGeom>
        </p:spPr>
        <p:txBody>
          <a:bodyPr/>
          <a:lstStyle/>
          <a:p>
            <a:r>
              <a:rPr lang="en-US"/>
              <a:t>Click to edit Master title style</a:t>
            </a:r>
            <a:endParaRPr lang="en-GB"/>
          </a:p>
        </p:txBody>
      </p:sp>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sp>
        <p:nvSpPr>
          <p:cNvPr id="48" name="Shape 1073741829"/>
          <p:cNvSpPr/>
          <p:nvPr userDrawn="1"/>
        </p:nvSpPr>
        <p:spPr>
          <a:xfrm>
            <a:off x="1466041" y="4207815"/>
            <a:ext cx="5257050" cy="5371874"/>
          </a:xfrm>
          <a:prstGeom prst="roundRect">
            <a:avLst>
              <a:gd name="adj" fmla="val 5049"/>
            </a:avLst>
          </a:prstGeom>
          <a:solidFill>
            <a:srgbClr val="E5E5E5"/>
          </a:solidFill>
          <a:ln w="12700" cap="flat">
            <a:noFill/>
            <a:miter lim="400000"/>
          </a:ln>
          <a:effectLst/>
        </p:spPr>
        <p:txBody>
          <a:bodyPr/>
          <a:lstStyle/>
          <a:p>
            <a:endParaRPr lang="en-GB" sz="3958"/>
          </a:p>
        </p:txBody>
      </p:sp>
      <p:sp>
        <p:nvSpPr>
          <p:cNvPr id="49" name="Shape 1073741830"/>
          <p:cNvSpPr txBox="1"/>
          <p:nvPr userDrawn="1"/>
        </p:nvSpPr>
        <p:spPr>
          <a:xfrm>
            <a:off x="1782839" y="5489819"/>
            <a:ext cx="4623449" cy="612961"/>
          </a:xfrm>
          <a:prstGeom prst="rect">
            <a:avLst/>
          </a:prstGeom>
          <a:noFill/>
          <a:ln w="12700" cap="flat">
            <a:noFill/>
            <a:miter lim="400000"/>
          </a:ln>
          <a:effectLst/>
        </p:spPr>
        <p:txBody>
          <a:bodyPr wrap="square" lIns="0" tIns="0" rIns="0" bIns="0" numCol="1" anchor="t">
            <a:noAutofit/>
          </a:bodyPr>
          <a:lstStyle/>
          <a:p>
            <a:pPr algn="ctr">
              <a:spcAft>
                <a:spcPts val="0"/>
              </a:spcAft>
              <a:tabLst>
                <a:tab pos="1284539" algn="l"/>
                <a:tab pos="2569078" algn="l"/>
                <a:tab pos="3853617" algn="l"/>
              </a:tabLst>
            </a:pPr>
            <a:r>
              <a:rPr lang="en-GB" sz="4398"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5497"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2893014" y="3200716"/>
            <a:ext cx="2124347" cy="2112281"/>
          </a:xfrm>
          <a:prstGeom prst="ellipse">
            <a:avLst/>
          </a:prstGeom>
          <a:solidFill>
            <a:schemeClr val="accent1"/>
          </a:solidFill>
          <a:ln w="12700" cap="flat">
            <a:noFill/>
            <a:miter lim="400000"/>
          </a:ln>
          <a:effectLst/>
        </p:spPr>
        <p:txBody>
          <a:bodyPr/>
          <a:lstStyle/>
          <a:p>
            <a:endParaRPr lang="en-GB" sz="3958"/>
          </a:p>
        </p:txBody>
      </p:sp>
      <p:sp>
        <p:nvSpPr>
          <p:cNvPr id="64" name="Text Placeholder 63"/>
          <p:cNvSpPr>
            <a:spLocks noGrp="1"/>
          </p:cNvSpPr>
          <p:nvPr>
            <p:ph type="body" sz="quarter" idx="11"/>
          </p:nvPr>
        </p:nvSpPr>
        <p:spPr>
          <a:xfrm>
            <a:off x="1783683" y="6452163"/>
            <a:ext cx="4621516" cy="2932054"/>
          </a:xfrm>
          <a:prstGeom prst="rect">
            <a:avLst/>
          </a:prstGeom>
        </p:spPr>
        <p:txBody>
          <a:bodyPr>
            <a:normAutofit/>
          </a:bodyPr>
          <a:lstStyle>
            <a:lvl1pPr marL="0" indent="0">
              <a:buNone/>
              <a:defRPr sz="3078"/>
            </a:lvl1pPr>
          </a:lstStyle>
          <a:p>
            <a:pPr lvl="0"/>
            <a:endParaRPr lang="en-GB"/>
          </a:p>
        </p:txBody>
      </p:sp>
      <p:sp>
        <p:nvSpPr>
          <p:cNvPr id="65" name="Shape 1073741829"/>
          <p:cNvSpPr/>
          <p:nvPr userDrawn="1"/>
        </p:nvSpPr>
        <p:spPr>
          <a:xfrm>
            <a:off x="7338962" y="4207815"/>
            <a:ext cx="5257050" cy="5371874"/>
          </a:xfrm>
          <a:prstGeom prst="roundRect">
            <a:avLst>
              <a:gd name="adj" fmla="val 5049"/>
            </a:avLst>
          </a:prstGeom>
          <a:solidFill>
            <a:srgbClr val="E5E5E5"/>
          </a:solidFill>
          <a:ln w="12700" cap="flat">
            <a:noFill/>
            <a:miter lim="400000"/>
          </a:ln>
          <a:effectLst/>
        </p:spPr>
        <p:txBody>
          <a:bodyPr/>
          <a:lstStyle/>
          <a:p>
            <a:endParaRPr lang="en-GB" sz="3958"/>
          </a:p>
        </p:txBody>
      </p:sp>
      <p:sp>
        <p:nvSpPr>
          <p:cNvPr id="66" name="Shape 1073741830"/>
          <p:cNvSpPr txBox="1"/>
          <p:nvPr userDrawn="1"/>
        </p:nvSpPr>
        <p:spPr>
          <a:xfrm>
            <a:off x="7655760" y="5489819"/>
            <a:ext cx="4623449" cy="612961"/>
          </a:xfrm>
          <a:prstGeom prst="rect">
            <a:avLst/>
          </a:prstGeom>
          <a:noFill/>
          <a:ln w="12700" cap="flat">
            <a:noFill/>
            <a:miter lim="400000"/>
          </a:ln>
          <a:effectLst/>
        </p:spPr>
        <p:txBody>
          <a:bodyPr wrap="square" lIns="0" tIns="0" rIns="0" bIns="0" numCol="1" anchor="t">
            <a:noAutofit/>
          </a:bodyPr>
          <a:lstStyle/>
          <a:p>
            <a:pPr algn="ctr">
              <a:spcAft>
                <a:spcPts val="0"/>
              </a:spcAft>
              <a:tabLst>
                <a:tab pos="1284539" algn="l"/>
                <a:tab pos="2569078" algn="l"/>
                <a:tab pos="3853617" algn="l"/>
              </a:tabLst>
            </a:pPr>
            <a:r>
              <a:rPr lang="en-GB" sz="4398"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5497"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8765935" y="3200716"/>
            <a:ext cx="2124347" cy="2112281"/>
          </a:xfrm>
          <a:prstGeom prst="ellipse">
            <a:avLst/>
          </a:prstGeom>
          <a:solidFill>
            <a:schemeClr val="accent3"/>
          </a:solidFill>
          <a:ln w="12700" cap="flat">
            <a:noFill/>
            <a:miter lim="400000"/>
          </a:ln>
          <a:effectLst/>
        </p:spPr>
        <p:txBody>
          <a:bodyPr/>
          <a:lstStyle/>
          <a:p>
            <a:endParaRPr lang="en-GB" sz="3958"/>
          </a:p>
        </p:txBody>
      </p:sp>
      <p:sp>
        <p:nvSpPr>
          <p:cNvPr id="68" name="Text Placeholder 63"/>
          <p:cNvSpPr>
            <a:spLocks noGrp="1"/>
          </p:cNvSpPr>
          <p:nvPr>
            <p:ph type="body" sz="quarter" idx="12"/>
          </p:nvPr>
        </p:nvSpPr>
        <p:spPr>
          <a:xfrm>
            <a:off x="7656604" y="6452163"/>
            <a:ext cx="4621516" cy="2932054"/>
          </a:xfrm>
          <a:prstGeom prst="rect">
            <a:avLst/>
          </a:prstGeom>
        </p:spPr>
        <p:txBody>
          <a:bodyPr>
            <a:normAutofit/>
          </a:bodyPr>
          <a:lstStyle>
            <a:lvl1pPr marL="0" indent="0">
              <a:buNone/>
              <a:defRPr sz="3078"/>
            </a:lvl1pPr>
          </a:lstStyle>
          <a:p>
            <a:pPr lvl="0"/>
            <a:endParaRPr lang="en-GB"/>
          </a:p>
        </p:txBody>
      </p:sp>
      <p:sp>
        <p:nvSpPr>
          <p:cNvPr id="69" name="Shape 1073741829"/>
          <p:cNvSpPr/>
          <p:nvPr userDrawn="1"/>
        </p:nvSpPr>
        <p:spPr>
          <a:xfrm>
            <a:off x="13211883" y="4111124"/>
            <a:ext cx="5257050" cy="5371874"/>
          </a:xfrm>
          <a:prstGeom prst="roundRect">
            <a:avLst>
              <a:gd name="adj" fmla="val 5049"/>
            </a:avLst>
          </a:prstGeom>
          <a:solidFill>
            <a:srgbClr val="E5E5E5"/>
          </a:solidFill>
          <a:ln w="12700" cap="flat">
            <a:noFill/>
            <a:miter lim="400000"/>
          </a:ln>
          <a:effectLst/>
        </p:spPr>
        <p:txBody>
          <a:bodyPr/>
          <a:lstStyle/>
          <a:p>
            <a:endParaRPr lang="en-GB" sz="3958"/>
          </a:p>
        </p:txBody>
      </p:sp>
      <p:sp>
        <p:nvSpPr>
          <p:cNvPr id="70" name="Shape 1073741830"/>
          <p:cNvSpPr txBox="1"/>
          <p:nvPr userDrawn="1"/>
        </p:nvSpPr>
        <p:spPr>
          <a:xfrm>
            <a:off x="13528682" y="5393128"/>
            <a:ext cx="4623449" cy="612961"/>
          </a:xfrm>
          <a:prstGeom prst="rect">
            <a:avLst/>
          </a:prstGeom>
          <a:noFill/>
          <a:ln w="12700" cap="flat">
            <a:noFill/>
            <a:miter lim="400000"/>
          </a:ln>
          <a:effectLst/>
        </p:spPr>
        <p:txBody>
          <a:bodyPr wrap="square" lIns="0" tIns="0" rIns="0" bIns="0" numCol="1" anchor="t">
            <a:noAutofit/>
          </a:bodyPr>
          <a:lstStyle/>
          <a:p>
            <a:pPr algn="ctr">
              <a:spcAft>
                <a:spcPts val="0"/>
              </a:spcAft>
              <a:tabLst>
                <a:tab pos="1284539" algn="l"/>
                <a:tab pos="2569078" algn="l"/>
                <a:tab pos="3853617" algn="l"/>
              </a:tabLst>
            </a:pPr>
            <a:r>
              <a:rPr lang="en-GB" sz="4398"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5497"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14638856" y="3104025"/>
            <a:ext cx="2124347" cy="2112281"/>
          </a:xfrm>
          <a:prstGeom prst="ellipse">
            <a:avLst/>
          </a:prstGeom>
          <a:solidFill>
            <a:schemeClr val="accent5"/>
          </a:solidFill>
          <a:ln w="12700" cap="flat">
            <a:noFill/>
            <a:miter lim="400000"/>
          </a:ln>
          <a:effectLst/>
        </p:spPr>
        <p:txBody>
          <a:bodyPr/>
          <a:lstStyle/>
          <a:p>
            <a:endParaRPr lang="en-GB" sz="3958"/>
          </a:p>
        </p:txBody>
      </p:sp>
      <p:sp>
        <p:nvSpPr>
          <p:cNvPr id="72" name="Text Placeholder 63"/>
          <p:cNvSpPr>
            <a:spLocks noGrp="1"/>
          </p:cNvSpPr>
          <p:nvPr>
            <p:ph type="body" sz="quarter" idx="13"/>
          </p:nvPr>
        </p:nvSpPr>
        <p:spPr>
          <a:xfrm>
            <a:off x="13529525" y="6355472"/>
            <a:ext cx="4621516" cy="2932054"/>
          </a:xfrm>
          <a:prstGeom prst="rect">
            <a:avLst/>
          </a:prstGeom>
        </p:spPr>
        <p:txBody>
          <a:bodyPr>
            <a:normAutofit/>
          </a:bodyPr>
          <a:lstStyle>
            <a:lvl1pPr marL="0" indent="0">
              <a:buNone/>
              <a:defRPr sz="3078"/>
            </a:lvl1pPr>
          </a:lstStyle>
          <a:p>
            <a:pPr lvl="0"/>
            <a:endParaRPr lang="en-GB"/>
          </a:p>
        </p:txBody>
      </p:sp>
    </p:spTree>
    <p:extLst>
      <p:ext uri="{BB962C8B-B14F-4D97-AF65-F5344CB8AC3E}">
        <p14:creationId xmlns:p14="http://schemas.microsoft.com/office/powerpoint/2010/main" val="12364496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a:xfrm>
            <a:off x="2393783" y="1326712"/>
            <a:ext cx="15836651" cy="1730266"/>
          </a:xfrm>
          <a:prstGeom prst="rect">
            <a:avLst/>
          </a:prstGeom>
        </p:spPr>
        <p:txBody>
          <a:bodyPr/>
          <a:lstStyle/>
          <a:p>
            <a:r>
              <a:rPr lang="en-US"/>
              <a:t>Click to edit Master title style</a:t>
            </a:r>
            <a:endParaRPr lang="en-GB"/>
          </a:p>
        </p:txBody>
      </p:sp>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4" name="Group 3"/>
          <p:cNvGrpSpPr/>
          <p:nvPr userDrawn="1"/>
        </p:nvGrpSpPr>
        <p:grpSpPr>
          <a:xfrm>
            <a:off x="12482281" y="2338234"/>
            <a:ext cx="7064915" cy="7571900"/>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sz="3958"/>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sz="3958"/>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sz="3958"/>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sz="3958"/>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sz="3958"/>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sz="3958"/>
            </a:p>
          </p:txBody>
        </p:sp>
      </p:grpSp>
    </p:spTree>
    <p:extLst>
      <p:ext uri="{BB962C8B-B14F-4D97-AF65-F5344CB8AC3E}">
        <p14:creationId xmlns:p14="http://schemas.microsoft.com/office/powerpoint/2010/main" val="9485292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a:xfrm>
            <a:off x="2393783" y="1326712"/>
            <a:ext cx="15836651" cy="1730266"/>
          </a:xfrm>
          <a:prstGeom prst="rect">
            <a:avLst/>
          </a:prstGeom>
        </p:spPr>
        <p:txBody>
          <a:bodyPr/>
          <a:lstStyle/>
          <a:p>
            <a:r>
              <a:rPr lang="en-US"/>
              <a:t>Click to edit Master title style</a:t>
            </a:r>
            <a:endParaRPr lang="en-GB"/>
          </a:p>
        </p:txBody>
      </p:sp>
      <p:sp>
        <p:nvSpPr>
          <p:cNvPr id="3" name="Footer Placeholder 2"/>
          <p:cNvSpPr>
            <a:spLocks noGrp="1"/>
          </p:cNvSpPr>
          <p:nvPr>
            <p:ph type="ftr" sz="quarter" idx="10"/>
          </p:nvPr>
        </p:nvSpPr>
        <p:spPr>
          <a:xfrm>
            <a:off x="478578" y="10311549"/>
            <a:ext cx="8095765" cy="585978"/>
          </a:xfrm>
          <a:prstGeom prst="rect">
            <a:avLst/>
          </a:prstGeom>
        </p:spPr>
        <p:txBody>
          <a:bodyPr/>
          <a:lstStyle/>
          <a:p>
            <a:r>
              <a:rPr lang="en-GB"/>
              <a:t>Presentation title</a:t>
            </a:r>
          </a:p>
        </p:txBody>
      </p:sp>
      <p:grpSp>
        <p:nvGrpSpPr>
          <p:cNvPr id="4" name="Group"/>
          <p:cNvGrpSpPr/>
          <p:nvPr userDrawn="1"/>
        </p:nvGrpSpPr>
        <p:grpSpPr>
          <a:xfrm>
            <a:off x="884932" y="2122248"/>
            <a:ext cx="5972964" cy="7794808"/>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1005291">
                    <a:lnSpc>
                      <a:spcPct val="80000"/>
                    </a:lnSpc>
                    <a:spcBef>
                      <a:spcPts val="12093"/>
                    </a:spcBef>
                    <a:defRPr sz="5000" b="0">
                      <a:solidFill>
                        <a:srgbClr val="333333"/>
                      </a:solidFill>
                      <a:latin typeface="Helvetica Neue Thin"/>
                      <a:ea typeface="Helvetica Neue Thin"/>
                      <a:cs typeface="Helvetica Neue Thin"/>
                      <a:sym typeface="Helvetica Neue Thin"/>
                    </a:defRPr>
                  </a:pPr>
                  <a:endParaRPr sz="10994"/>
                </a:p>
              </p:txBody>
            </p:sp>
          </p:grpSp>
        </p:grpSp>
      </p:grpSp>
      <p:sp>
        <p:nvSpPr>
          <p:cNvPr id="19" name="Text Placeholder 18"/>
          <p:cNvSpPr>
            <a:spLocks noGrp="1"/>
          </p:cNvSpPr>
          <p:nvPr>
            <p:ph type="body" sz="quarter" idx="11"/>
          </p:nvPr>
        </p:nvSpPr>
        <p:spPr>
          <a:xfrm>
            <a:off x="7763030" y="3071675"/>
            <a:ext cx="10960392" cy="6227124"/>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98893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1081536" y="4156585"/>
            <a:ext cx="17903262" cy="12265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1886" tIns="41886" rIns="41886" bIns="41886" anchor="ctr">
            <a:spAutoFit/>
          </a:bodyPr>
          <a:lstStyle>
            <a:lvl1pPr algn="l">
              <a:defRPr sz="9000" b="0">
                <a:latin typeface="Gill Sans Light"/>
                <a:ea typeface="Gill Sans Light"/>
                <a:cs typeface="Gill Sans Light"/>
                <a:sym typeface="Gill Sans Light"/>
              </a:defRPr>
            </a:lvl1pPr>
          </a:lstStyle>
          <a:p>
            <a:r>
              <a:rPr sz="7421">
                <a:solidFill>
                  <a:srgbClr val="1F355E"/>
                </a:solidFill>
                <a:latin typeface="Arial Black" panose="020B0A04020102020204" pitchFamily="34" charset="0"/>
              </a:rPr>
              <a:t>Diolch. Thank you.</a:t>
            </a:r>
          </a:p>
        </p:txBody>
      </p:sp>
      <p:sp>
        <p:nvSpPr>
          <p:cNvPr id="8" name="Any questions?"/>
          <p:cNvSpPr txBox="1"/>
          <p:nvPr userDrawn="1"/>
        </p:nvSpPr>
        <p:spPr>
          <a:xfrm>
            <a:off x="1120889" y="5488935"/>
            <a:ext cx="17903264" cy="8966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1886" tIns="41886" rIns="41886" bIns="41886" anchor="ctr">
            <a:spAutoFit/>
          </a:bodyPr>
          <a:lstStyle>
            <a:lvl1pPr algn="l">
              <a:defRPr sz="6400" b="0">
                <a:latin typeface="Gill Sans SemiBold"/>
                <a:ea typeface="Gill Sans SemiBold"/>
                <a:cs typeface="Gill Sans SemiBold"/>
                <a:sym typeface="Gill Sans SemiBold"/>
              </a:defRPr>
            </a:lvl1pPr>
          </a:lstStyle>
          <a:p>
            <a:r>
              <a:rPr sz="5277"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1120889" y="7448687"/>
            <a:ext cx="17903264" cy="9980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1886" tIns="41886" rIns="41886" bIns="41886"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2968">
                <a:solidFill>
                  <a:srgbClr val="1F355E"/>
                </a:solidFill>
                <a:latin typeface="Arial Black" panose="020B0A04020102020204" pitchFamily="34" charset="0"/>
              </a:rPr>
              <a:t>Digital</a:t>
            </a:r>
            <a:r>
              <a:rPr lang="en-GB" sz="2968" baseline="0">
                <a:solidFill>
                  <a:srgbClr val="1F355E"/>
                </a:solidFill>
                <a:latin typeface="Arial Black" panose="020B0A04020102020204" pitchFamily="34" charset="0"/>
              </a:rPr>
              <a:t> Services</a:t>
            </a:r>
            <a:endParaRPr sz="2968">
              <a:solidFill>
                <a:srgbClr val="1F355E"/>
              </a:solidFill>
              <a:latin typeface="Arial Black" panose="020B0A04020102020204" pitchFamily="34" charset="0"/>
            </a:endParaRPr>
          </a:p>
          <a:p>
            <a:pPr algn="l">
              <a:defRPr sz="3600" b="0">
                <a:solidFill>
                  <a:srgbClr val="FFFFFF"/>
                </a:solidFill>
                <a:latin typeface="Helvetica Neue Light"/>
                <a:ea typeface="Helvetica Neue Light"/>
                <a:cs typeface="Helvetica Neue Light"/>
                <a:sym typeface="Helvetica Neue Light"/>
              </a:defRPr>
            </a:pPr>
            <a:r>
              <a:rPr sz="2968">
                <a:solidFill>
                  <a:srgbClr val="1F355E"/>
                </a:solidFill>
                <a:latin typeface="Arial Black" panose="020B0A04020102020204" pitchFamily="34" charset="0"/>
              </a:rPr>
              <a:t>Swansea Bay University Health Board</a:t>
            </a:r>
          </a:p>
        </p:txBody>
      </p:sp>
      <p:pic>
        <p:nvPicPr>
          <p:cNvPr id="11" name="Abertawe_Swansea NHS Health Board WHITE.tif" descr="Abertawe_Swansea NHS Health Board WHITE.tif"/>
          <p:cNvPicPr>
            <a:picLocks noChangeAspect="1"/>
          </p:cNvPicPr>
          <p:nvPr userDrawn="1"/>
        </p:nvPicPr>
        <p:blipFill>
          <a:blip r:embed="rId2"/>
          <a:stretch>
            <a:fillRect/>
          </a:stretch>
        </p:blipFill>
        <p:spPr>
          <a:xfrm>
            <a:off x="13265613" y="9251061"/>
            <a:ext cx="5758540" cy="1470048"/>
          </a:xfrm>
          <a:prstGeom prst="rect">
            <a:avLst/>
          </a:prstGeom>
          <a:ln w="12700">
            <a:miter lim="400000"/>
          </a:ln>
        </p:spPr>
      </p:pic>
    </p:spTree>
    <p:extLst>
      <p:ext uri="{BB962C8B-B14F-4D97-AF65-F5344CB8AC3E}">
        <p14:creationId xmlns:p14="http://schemas.microsoft.com/office/powerpoint/2010/main" val="12004395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a:xfrm>
            <a:off x="2393783" y="1326712"/>
            <a:ext cx="15836651" cy="1730266"/>
          </a:xfrm>
          <a:prstGeom prst="rect">
            <a:avLst/>
          </a:prstGeom>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5035584" y="10589425"/>
            <a:ext cx="10152326" cy="536672"/>
          </a:xfrm>
          <a:prstGeom prst="rect">
            <a:avLst/>
          </a:prstGeom>
        </p:spPr>
        <p:txBody>
          <a:bodyPr anchor="ctr"/>
          <a:lstStyle>
            <a:lvl1pPr marL="296838" indent="-296838">
              <a:spcBef>
                <a:spcPts val="0"/>
              </a:spcBef>
              <a:buNone/>
              <a:defRPr sz="1319"/>
            </a:lvl1pPr>
            <a:lvl2pPr>
              <a:spcBef>
                <a:spcPts val="0"/>
              </a:spcBef>
              <a:defRPr sz="1649"/>
            </a:lvl2pPr>
            <a:lvl3pPr>
              <a:spcBef>
                <a:spcPts val="0"/>
              </a:spcBef>
              <a:defRPr sz="1649"/>
            </a:lvl3pPr>
            <a:lvl4pPr>
              <a:spcBef>
                <a:spcPts val="0"/>
              </a:spcBef>
              <a:defRPr sz="1649"/>
            </a:lvl4pPr>
            <a:lvl5pPr>
              <a:spcBef>
                <a:spcPts val="0"/>
              </a:spcBef>
              <a:defRPr sz="1649"/>
            </a:lvl5pPr>
          </a:lstStyle>
          <a:p>
            <a:pPr lvl="0"/>
            <a:r>
              <a:rPr lang="en-US"/>
              <a:t>Source: Click to edit Master text styles</a:t>
            </a:r>
            <a:endParaRPr lang="en-GB"/>
          </a:p>
        </p:txBody>
      </p:sp>
    </p:spTree>
    <p:extLst>
      <p:ext uri="{BB962C8B-B14F-4D97-AF65-F5344CB8AC3E}">
        <p14:creationId xmlns:p14="http://schemas.microsoft.com/office/powerpoint/2010/main" val="3927098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5277"/>
            </a:lvl1pPr>
          </a:lstStyle>
          <a:p>
            <a:r>
              <a:rPr lang="en-US"/>
              <a:t>Click to edit Master title style</a:t>
            </a:r>
            <a:endParaRPr lang="en-GB"/>
          </a:p>
        </p:txBody>
      </p:sp>
      <p:sp>
        <p:nvSpPr>
          <p:cNvPr id="5" name="Content Placeholder 4"/>
          <p:cNvSpPr>
            <a:spLocks noGrp="1"/>
          </p:cNvSpPr>
          <p:nvPr>
            <p:ph sz="quarter" idx="11"/>
          </p:nvPr>
        </p:nvSpPr>
        <p:spPr>
          <a:xfrm>
            <a:off x="1382266" y="3183372"/>
            <a:ext cx="17341156" cy="63248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478579" y="10311549"/>
            <a:ext cx="6785670" cy="603862"/>
          </a:xfrm>
          <a:prstGeom prst="rect">
            <a:avLst/>
          </a:prstGeom>
        </p:spPr>
        <p:txBody>
          <a:bodyPr vert="horz" lIns="91440" tIns="45720" rIns="91440" bIns="45720" rtlCol="0" anchor="ctr"/>
          <a:lstStyle>
            <a:lvl1pPr algn="l">
              <a:defRPr sz="3958"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012452498"/>
      </p:ext>
    </p:extLst>
  </p:cSld>
  <p:clrMapOvr>
    <a:masterClrMapping/>
  </p:clrMapOvr>
  <p:transition spd="med"/>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65340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962088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5" Type="http://schemas.openxmlformats.org/officeDocument/2006/relationships/theme" Target="../theme/theme5.xml"/><Relationship Id="rId4"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image" Target="../media/image2.png"/><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image" Target="../media/image9.emf"/><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image" Target="../media/image1.emf"/><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theme" Target="../theme/theme6.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9"/>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0"/>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 id="21474837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 id="2147483734" r:id="rId3"/>
    <p:sldLayoutId id="214748378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24"/>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25"/>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26"/>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 id="2147483772" r:id="rId2"/>
    <p:sldLayoutId id="2147483737" r:id="rId3"/>
    <p:sldLayoutId id="2147483738" r:id="rId4"/>
    <p:sldLayoutId id="2147483739" r:id="rId5"/>
    <p:sldLayoutId id="2147483740"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 id="2147483754" r:id="rId19"/>
    <p:sldLayoutId id="2147483755" r:id="rId20"/>
    <p:sldLayoutId id="2147483756" r:id="rId21"/>
    <p:sldLayoutId id="2147483757" r:id="rId22"/>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8.xml"/><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8.xml"/><Relationship Id="rId4" Type="http://schemas.openxmlformats.org/officeDocument/2006/relationships/image" Target="../media/image16.sv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8.xml"/><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8.xml"/><Relationship Id="rId4" Type="http://schemas.openxmlformats.org/officeDocument/2006/relationships/image" Target="../media/image16.sv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8.xml"/><Relationship Id="rId4" Type="http://schemas.openxmlformats.org/officeDocument/2006/relationships/image" Target="../media/image18.sv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8.xml"/><Relationship Id="rId4" Type="http://schemas.openxmlformats.org/officeDocument/2006/relationships/image" Target="../media/image18.sv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8.xml"/><Relationship Id="rId4" Type="http://schemas.openxmlformats.org/officeDocument/2006/relationships/image" Target="../media/image18.sv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8.xml"/><Relationship Id="rId4" Type="http://schemas.openxmlformats.org/officeDocument/2006/relationships/image" Target="../media/image18.sv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8.xml"/><Relationship Id="rId4" Type="http://schemas.openxmlformats.org/officeDocument/2006/relationships/image" Target="../media/image20.svg"/></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8.xml"/><Relationship Id="rId4" Type="http://schemas.openxmlformats.org/officeDocument/2006/relationships/image" Target="../media/image20.sv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8.xml"/><Relationship Id="rId4" Type="http://schemas.openxmlformats.org/officeDocument/2006/relationships/image" Target="../media/image20.sv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8.xml"/><Relationship Id="rId4" Type="http://schemas.openxmlformats.org/officeDocument/2006/relationships/image" Target="../media/image20.sv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7.xml"/><Relationship Id="rId4" Type="http://schemas.openxmlformats.org/officeDocument/2006/relationships/image" Target="../media/image22.sv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7.xml"/><Relationship Id="rId4" Type="http://schemas.openxmlformats.org/officeDocument/2006/relationships/image" Target="../media/image22.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microsoft.com/office/2018/10/relationships/comments" Target="../comments/modernComment_DE9_27973D70.xml"/><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593441" y="2835275"/>
            <a:ext cx="17409186" cy="2106376"/>
          </a:xfrm>
        </p:spPr>
        <p:txBody>
          <a:bodyPr/>
          <a:lstStyle/>
          <a:p>
            <a:r>
              <a:rPr lang="en-US"/>
              <a:t>The SBU 3-Year Digital Roadmap: 2025-2028</a:t>
            </a:r>
            <a:endParaRPr lang="pt-BR"/>
          </a:p>
        </p:txBody>
      </p:sp>
      <p:sp>
        <p:nvSpPr>
          <p:cNvPr id="5" name="Text Placeholder 2">
            <a:extLst>
              <a:ext uri="{FF2B5EF4-FFF2-40B4-BE49-F238E27FC236}">
                <a16:creationId xmlns:a16="http://schemas.microsoft.com/office/drawing/2014/main" id="{FD68BEC2-294C-BDE8-5021-353E5BA1E07F}"/>
              </a:ext>
            </a:extLst>
          </p:cNvPr>
          <p:cNvSpPr txBox="1">
            <a:spLocks/>
          </p:cNvSpPr>
          <p:nvPr/>
        </p:nvSpPr>
        <p:spPr>
          <a:xfrm>
            <a:off x="593441" y="5654675"/>
            <a:ext cx="10779786" cy="2106376"/>
          </a:xfrm>
          <a:prstGeom prst="rect">
            <a:avLst/>
          </a:prstGeom>
        </p:spPr>
        <p:txBody>
          <a:bodyPr>
            <a:normAutofit fontScale="47500" lnSpcReduction="20000"/>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a:spcBef>
                <a:spcPts val="600"/>
              </a:spcBef>
            </a:pPr>
            <a:r>
              <a:rPr lang="en-GB" kern="0"/>
              <a:t>Progressing at pace to advance digital transformation across Swansea Bay University Health Board over the next three years </a:t>
            </a:r>
            <a:br>
              <a:rPr lang="en-GB" kern="0"/>
            </a:br>
            <a:endParaRPr lang="en-GB" kern="0"/>
          </a:p>
          <a:p>
            <a:pPr>
              <a:spcBef>
                <a:spcPts val="600"/>
              </a:spcBef>
            </a:pPr>
            <a:r>
              <a:rPr lang="en-GB" sz="3400" kern="0"/>
              <a:t>April 2024</a:t>
            </a: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92E4C99-78A1-69B6-E004-F008ED7AA98D}"/>
              </a:ext>
            </a:extLst>
          </p:cNvPr>
          <p:cNvGrpSpPr/>
          <p:nvPr/>
        </p:nvGrpSpPr>
        <p:grpSpPr>
          <a:xfrm>
            <a:off x="88" y="-12723"/>
            <a:ext cx="20026353" cy="364105"/>
            <a:chOff x="374266" y="2474302"/>
            <a:chExt cx="11442413" cy="820603"/>
          </a:xfrm>
        </p:grpSpPr>
        <p:sp>
          <p:nvSpPr>
            <p:cNvPr id="3" name="Arrow: Pentagon 2">
              <a:extLst>
                <a:ext uri="{FF2B5EF4-FFF2-40B4-BE49-F238E27FC236}">
                  <a16:creationId xmlns:a16="http://schemas.microsoft.com/office/drawing/2014/main" id="{ECD2AD9E-AE29-58BC-95A1-9A97FB489A2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4" name="Arrow: Chevron 3">
              <a:extLst>
                <a:ext uri="{FF2B5EF4-FFF2-40B4-BE49-F238E27FC236}">
                  <a16:creationId xmlns:a16="http://schemas.microsoft.com/office/drawing/2014/main" id="{ADC8AFB2-8D14-12B7-F6A7-50435BC7224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5" name="Arrow: Chevron 4">
              <a:extLst>
                <a:ext uri="{FF2B5EF4-FFF2-40B4-BE49-F238E27FC236}">
                  <a16:creationId xmlns:a16="http://schemas.microsoft.com/office/drawing/2014/main" id="{D5EE7133-746C-CF86-5A5B-C46F3DA9BB8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6" name="Arrow: Chevron 5">
              <a:extLst>
                <a:ext uri="{FF2B5EF4-FFF2-40B4-BE49-F238E27FC236}">
                  <a16:creationId xmlns:a16="http://schemas.microsoft.com/office/drawing/2014/main" id="{E494D13D-4B92-D09E-76DB-BCCD605F79AA}"/>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7" name="Arrow: Chevron 6">
              <a:extLst>
                <a:ext uri="{FF2B5EF4-FFF2-40B4-BE49-F238E27FC236}">
                  <a16:creationId xmlns:a16="http://schemas.microsoft.com/office/drawing/2014/main" id="{F6812107-09FF-4642-96EC-78F6CFD5671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14" name="Title 1">
            <a:extLst>
              <a:ext uri="{FF2B5EF4-FFF2-40B4-BE49-F238E27FC236}">
                <a16:creationId xmlns:a16="http://schemas.microsoft.com/office/drawing/2014/main" id="{D8DEF8D9-2DEB-B215-86B1-23A40EE64112}"/>
              </a:ext>
            </a:extLst>
          </p:cNvPr>
          <p:cNvSpPr txBox="1">
            <a:spLocks/>
          </p:cNvSpPr>
          <p:nvPr/>
        </p:nvSpPr>
        <p:spPr>
          <a:xfrm>
            <a:off x="205893" y="-12722"/>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Costings Approach</a:t>
            </a:r>
            <a:endParaRPr lang="en-GB" sz="5277"/>
          </a:p>
        </p:txBody>
      </p:sp>
      <p:sp>
        <p:nvSpPr>
          <p:cNvPr id="16" name="Rectangle 15">
            <a:extLst>
              <a:ext uri="{FF2B5EF4-FFF2-40B4-BE49-F238E27FC236}">
                <a16:creationId xmlns:a16="http://schemas.microsoft.com/office/drawing/2014/main" id="{7632D3E6-EF29-8CDE-153E-E05077049B28}"/>
              </a:ext>
            </a:extLst>
          </p:cNvPr>
          <p:cNvSpPr/>
          <p:nvPr/>
        </p:nvSpPr>
        <p:spPr>
          <a:xfrm>
            <a:off x="314237" y="1407700"/>
            <a:ext cx="9738609" cy="5339256"/>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defTabSz="1815109"/>
            <a:r>
              <a:rPr lang="en-GB" sz="2309">
                <a:solidFill>
                  <a:sysClr val="windowText" lastClr="000000"/>
                </a:solidFill>
                <a:latin typeface="Helvetica Neue"/>
                <a:sym typeface="Helvetica Neue Medium"/>
              </a:rPr>
              <a:t>For each of the individual Digital Strategy solutions, we have included high-level indicative costs associated with each of the programmes. These reflect our current best understanding of the solutions – however it is important to acknowledge that many of these solutions are yet to be scoped or comprehensively specified. As such, updates to the costs are anticipated as work programmes progress and more accurate cost information becomes available. We have included here the overarching assumptions and methodology used – further information can be found in the financial implications chapter of this document. </a:t>
            </a:r>
          </a:p>
          <a:p>
            <a:pPr defTabSz="1815109" hangingPunct="0"/>
            <a:endParaRPr lang="en-GB" sz="2309">
              <a:solidFill>
                <a:sysClr val="windowText" lastClr="000000"/>
              </a:solidFill>
              <a:latin typeface="Helvetica Neue"/>
              <a:sym typeface="Helvetica Neue Medium"/>
            </a:endParaRPr>
          </a:p>
          <a:p>
            <a:pPr defTabSz="1815109"/>
            <a:r>
              <a:rPr lang="en-GB" sz="2309">
                <a:solidFill>
                  <a:sysClr val="windowText" lastClr="000000"/>
                </a:solidFill>
                <a:latin typeface="Helvetica Neue"/>
                <a:sym typeface="Helvetica Neue Medium"/>
              </a:rPr>
              <a:t>Even with these caveats, it is clear that to deliver the service-led digitally-enabled transformation set out in the Digital Strategy, it is imperative that a substantial increase in investment is committed to digital and data. This is both to implement the digital strategy solutions, but also to continue delivering the activities required to keep the lights on and continue BAU. </a:t>
            </a:r>
            <a:endParaRPr lang="en-GB" sz="2309">
              <a:solidFill>
                <a:sysClr val="windowText" lastClr="000000"/>
              </a:solidFill>
              <a:latin typeface="Helvetica Neue"/>
            </a:endParaRPr>
          </a:p>
          <a:p>
            <a:pPr defTabSz="1815109" hangingPunct="0"/>
            <a:endParaRPr lang="en-GB" sz="2309">
              <a:solidFill>
                <a:sysClr val="windowText" lastClr="000000"/>
              </a:solidFill>
              <a:sym typeface="Helvetica Neue Medium"/>
            </a:endParaRPr>
          </a:p>
        </p:txBody>
      </p:sp>
      <p:grpSp>
        <p:nvGrpSpPr>
          <p:cNvPr id="17" name="Group 16">
            <a:extLst>
              <a:ext uri="{FF2B5EF4-FFF2-40B4-BE49-F238E27FC236}">
                <a16:creationId xmlns:a16="http://schemas.microsoft.com/office/drawing/2014/main" id="{7EA5C3C3-ADD9-6711-8105-710393CE39C3}"/>
              </a:ext>
            </a:extLst>
          </p:cNvPr>
          <p:cNvGrpSpPr/>
          <p:nvPr/>
        </p:nvGrpSpPr>
        <p:grpSpPr>
          <a:xfrm>
            <a:off x="10161190" y="543686"/>
            <a:ext cx="9643753" cy="6442401"/>
            <a:chOff x="10161190" y="543686"/>
            <a:chExt cx="9643753" cy="6442401"/>
          </a:xfrm>
        </p:grpSpPr>
        <p:sp>
          <p:nvSpPr>
            <p:cNvPr id="18" name="Rectangle 17">
              <a:extLst>
                <a:ext uri="{FF2B5EF4-FFF2-40B4-BE49-F238E27FC236}">
                  <a16:creationId xmlns:a16="http://schemas.microsoft.com/office/drawing/2014/main" id="{874FBEA3-8224-6058-09A4-B53D5833123E}"/>
                </a:ext>
              </a:extLst>
            </p:cNvPr>
            <p:cNvSpPr/>
            <p:nvPr/>
          </p:nvSpPr>
          <p:spPr>
            <a:xfrm>
              <a:off x="10161190" y="543686"/>
              <a:ext cx="9643753" cy="6442401"/>
            </a:xfrm>
            <a:prstGeom prst="rect">
              <a:avLst/>
            </a:prstGeom>
            <a:solidFill>
              <a:schemeClr val="bg1"/>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2" spcCol="38100" rtlCol="0" anchor="t">
              <a:noAutofit/>
            </a:bodyPr>
            <a:lstStyle/>
            <a:p>
              <a:pPr defTabSz="1815109">
                <a:spcAft>
                  <a:spcPts val="2639"/>
                </a:spcAft>
              </a:pPr>
              <a:endParaRPr lang="en-GB" sz="1759">
                <a:solidFill>
                  <a:sysClr val="windowText" lastClr="000000"/>
                </a:solidFill>
                <a:sym typeface="Helvetica Neue Medium"/>
              </a:endParaRPr>
            </a:p>
          </p:txBody>
        </p:sp>
        <p:grpSp>
          <p:nvGrpSpPr>
            <p:cNvPr id="19" name="Group 18">
              <a:extLst>
                <a:ext uri="{FF2B5EF4-FFF2-40B4-BE49-F238E27FC236}">
                  <a16:creationId xmlns:a16="http://schemas.microsoft.com/office/drawing/2014/main" id="{4BAB482F-361D-A7DC-9A47-D575231B532B}"/>
                </a:ext>
              </a:extLst>
            </p:cNvPr>
            <p:cNvGrpSpPr/>
            <p:nvPr/>
          </p:nvGrpSpPr>
          <p:grpSpPr>
            <a:xfrm>
              <a:off x="10545114" y="696240"/>
              <a:ext cx="9179048" cy="5863109"/>
              <a:chOff x="10612403" y="1221689"/>
              <a:chExt cx="9179048" cy="5863109"/>
            </a:xfrm>
          </p:grpSpPr>
          <p:sp>
            <p:nvSpPr>
              <p:cNvPr id="20" name="Freeform: Shape 19">
                <a:extLst>
                  <a:ext uri="{FF2B5EF4-FFF2-40B4-BE49-F238E27FC236}">
                    <a16:creationId xmlns:a16="http://schemas.microsoft.com/office/drawing/2014/main" id="{9F0B3CCC-C476-8EBA-F3C4-6674FDDE2835}"/>
                  </a:ext>
                </a:extLst>
              </p:cNvPr>
              <p:cNvSpPr/>
              <p:nvPr/>
            </p:nvSpPr>
            <p:spPr>
              <a:xfrm>
                <a:off x="10612405" y="1221690"/>
                <a:ext cx="2284559" cy="1604186"/>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7030A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886" tIns="1583111" rIns="41889" bIns="1184165" numCol="1" spcCol="1270" anchor="ctr" anchorCtr="0">
                <a:noAutofit/>
              </a:bodyPr>
              <a:lstStyle/>
              <a:p>
                <a:pPr algn="ctr" defTabSz="2932100">
                  <a:lnSpc>
                    <a:spcPct val="90000"/>
                  </a:lnSpc>
                  <a:spcBef>
                    <a:spcPct val="0"/>
                  </a:spcBef>
                  <a:spcAft>
                    <a:spcPct val="35000"/>
                  </a:spcAft>
                </a:pPr>
                <a:r>
                  <a:rPr lang="en-GB" sz="5277"/>
                  <a:t>1</a:t>
                </a:r>
              </a:p>
            </p:txBody>
          </p:sp>
          <p:sp>
            <p:nvSpPr>
              <p:cNvPr id="21" name="Freeform: Shape 20">
                <a:extLst>
                  <a:ext uri="{FF2B5EF4-FFF2-40B4-BE49-F238E27FC236}">
                    <a16:creationId xmlns:a16="http://schemas.microsoft.com/office/drawing/2014/main" id="{19643750-2140-76C2-222E-B23624EEBE1B}"/>
                  </a:ext>
                </a:extLst>
              </p:cNvPr>
              <p:cNvSpPr/>
              <p:nvPr/>
            </p:nvSpPr>
            <p:spPr>
              <a:xfrm>
                <a:off x="10612403" y="2641333"/>
                <a:ext cx="2284557" cy="160418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7030A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886" tIns="1583111" rIns="41886" bIns="1184165" numCol="1" spcCol="1270" anchor="ctr" anchorCtr="0">
                <a:noAutofit/>
              </a:bodyPr>
              <a:lstStyle/>
              <a:p>
                <a:pPr algn="ctr" defTabSz="2932100">
                  <a:lnSpc>
                    <a:spcPct val="90000"/>
                  </a:lnSpc>
                  <a:spcBef>
                    <a:spcPct val="0"/>
                  </a:spcBef>
                  <a:spcAft>
                    <a:spcPct val="35000"/>
                  </a:spcAft>
                </a:pPr>
                <a:r>
                  <a:rPr lang="en-GB" sz="5277"/>
                  <a:t>2</a:t>
                </a:r>
              </a:p>
            </p:txBody>
          </p:sp>
          <p:sp>
            <p:nvSpPr>
              <p:cNvPr id="22" name="Freeform: Shape 21">
                <a:extLst>
                  <a:ext uri="{FF2B5EF4-FFF2-40B4-BE49-F238E27FC236}">
                    <a16:creationId xmlns:a16="http://schemas.microsoft.com/office/drawing/2014/main" id="{EB34F3EF-41B6-5E07-9D68-EEFE1648F3E7}"/>
                  </a:ext>
                </a:extLst>
              </p:cNvPr>
              <p:cNvSpPr/>
              <p:nvPr/>
            </p:nvSpPr>
            <p:spPr>
              <a:xfrm>
                <a:off x="10612403" y="4060975"/>
                <a:ext cx="2284557" cy="160418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7030A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886" tIns="1583111" rIns="41886" bIns="1184165" numCol="1" spcCol="1270" anchor="ctr" anchorCtr="0">
                <a:noAutofit/>
              </a:bodyPr>
              <a:lstStyle/>
              <a:p>
                <a:pPr algn="ctr" defTabSz="2932100">
                  <a:lnSpc>
                    <a:spcPct val="90000"/>
                  </a:lnSpc>
                  <a:spcBef>
                    <a:spcPct val="0"/>
                  </a:spcBef>
                  <a:spcAft>
                    <a:spcPct val="35000"/>
                  </a:spcAft>
                </a:pPr>
                <a:r>
                  <a:rPr lang="en-GB" sz="5277"/>
                  <a:t>3</a:t>
                </a:r>
              </a:p>
            </p:txBody>
          </p:sp>
          <p:sp>
            <p:nvSpPr>
              <p:cNvPr id="23" name="Freeform: Shape 22">
                <a:extLst>
                  <a:ext uri="{FF2B5EF4-FFF2-40B4-BE49-F238E27FC236}">
                    <a16:creationId xmlns:a16="http://schemas.microsoft.com/office/drawing/2014/main" id="{280DD81C-4D59-B8AC-FE15-EE121D33CF68}"/>
                  </a:ext>
                </a:extLst>
              </p:cNvPr>
              <p:cNvSpPr/>
              <p:nvPr/>
            </p:nvSpPr>
            <p:spPr>
              <a:xfrm>
                <a:off x="10612403" y="5480614"/>
                <a:ext cx="2284557" cy="160418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7030A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886" tIns="1583111" rIns="41886" bIns="1184165" numCol="1" spcCol="1270" anchor="ctr" anchorCtr="0">
                <a:noAutofit/>
              </a:bodyPr>
              <a:lstStyle/>
              <a:p>
                <a:pPr algn="ctr" defTabSz="2932100">
                  <a:lnSpc>
                    <a:spcPct val="90000"/>
                  </a:lnSpc>
                  <a:spcBef>
                    <a:spcPct val="0"/>
                  </a:spcBef>
                  <a:spcAft>
                    <a:spcPct val="35000"/>
                  </a:spcAft>
                </a:pPr>
                <a:r>
                  <a:rPr lang="en-GB" sz="5277"/>
                  <a:t>4</a:t>
                </a:r>
              </a:p>
            </p:txBody>
          </p:sp>
          <p:sp>
            <p:nvSpPr>
              <p:cNvPr id="24" name="Rectangle 23">
                <a:extLst>
                  <a:ext uri="{FF2B5EF4-FFF2-40B4-BE49-F238E27FC236}">
                    <a16:creationId xmlns:a16="http://schemas.microsoft.com/office/drawing/2014/main" id="{4B19F48F-5CCF-D6E5-E150-A476F277CB9E}"/>
                  </a:ext>
                </a:extLst>
              </p:cNvPr>
              <p:cNvSpPr/>
              <p:nvPr/>
            </p:nvSpPr>
            <p:spPr>
              <a:xfrm>
                <a:off x="13146971" y="1221689"/>
                <a:ext cx="6644480" cy="14196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109" hangingPunct="0"/>
                <a:r>
                  <a:rPr lang="en-GB" sz="1759">
                    <a:solidFill>
                      <a:sysClr val="windowText" lastClr="000000"/>
                    </a:solidFill>
                    <a:latin typeface="Helvetica Neue"/>
                    <a:sym typeface="Helvetica Neue Medium"/>
                  </a:rPr>
                  <a:t>For each of the key solutions included in the Digital Strategy portfolio, we used a </a:t>
                </a:r>
                <a:r>
                  <a:rPr lang="en-GB" sz="1759" b="1">
                    <a:solidFill>
                      <a:sysClr val="windowText" lastClr="000000"/>
                    </a:solidFill>
                    <a:latin typeface="Helvetica Neue"/>
                    <a:sym typeface="Helvetica Neue Medium"/>
                  </a:rPr>
                  <a:t>bottom-up approach </a:t>
                </a:r>
                <a:r>
                  <a:rPr lang="en-GB" sz="1759">
                    <a:solidFill>
                      <a:sysClr val="windowText" lastClr="000000"/>
                    </a:solidFill>
                    <a:latin typeface="Helvetica Neue"/>
                    <a:sym typeface="Helvetica Neue Medium"/>
                  </a:rPr>
                  <a:t>to develop an indicative cost for the portfolio. First, we created</a:t>
                </a:r>
                <a:r>
                  <a:rPr lang="en-GB" sz="1759" b="1">
                    <a:solidFill>
                      <a:sysClr val="windowText" lastClr="000000"/>
                    </a:solidFill>
                    <a:latin typeface="Helvetica Neue"/>
                    <a:sym typeface="Helvetica Neue Medium"/>
                  </a:rPr>
                  <a:t> high-level specifications</a:t>
                </a:r>
                <a:r>
                  <a:rPr lang="en-GB" sz="1759">
                    <a:solidFill>
                      <a:sysClr val="windowText" lastClr="000000"/>
                    </a:solidFill>
                    <a:latin typeface="Helvetica Neue"/>
                    <a:sym typeface="Helvetica Neue Medium"/>
                  </a:rPr>
                  <a:t> for each of the solutions (outlined in this chapter).</a:t>
                </a:r>
              </a:p>
            </p:txBody>
          </p:sp>
          <p:sp>
            <p:nvSpPr>
              <p:cNvPr id="25" name="Rectangle 24">
                <a:extLst>
                  <a:ext uri="{FF2B5EF4-FFF2-40B4-BE49-F238E27FC236}">
                    <a16:creationId xmlns:a16="http://schemas.microsoft.com/office/drawing/2014/main" id="{F9FACA82-4CE1-8AC6-0FBD-4C74A748BA32}"/>
                  </a:ext>
                </a:extLst>
              </p:cNvPr>
              <p:cNvSpPr/>
              <p:nvPr/>
            </p:nvSpPr>
            <p:spPr>
              <a:xfrm>
                <a:off x="13146971" y="2641331"/>
                <a:ext cx="6644480" cy="12138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109" hangingPunct="0"/>
                <a:r>
                  <a:rPr lang="en-GB" sz="1759">
                    <a:solidFill>
                      <a:sysClr val="windowText" lastClr="000000"/>
                    </a:solidFill>
                    <a:latin typeface="Helvetica Neue"/>
                    <a:sym typeface="Helvetica Neue Medium"/>
                  </a:rPr>
                  <a:t>To inform the timings and phasing of activities, we used </a:t>
                </a:r>
                <a:r>
                  <a:rPr lang="en-GB" sz="1759" b="1">
                    <a:solidFill>
                      <a:sysClr val="windowText" lastClr="000000"/>
                    </a:solidFill>
                    <a:latin typeface="Helvetica Neue"/>
                    <a:sym typeface="Helvetica Neue Medium"/>
                  </a:rPr>
                  <a:t>the 3-year Digital Roadmap</a:t>
                </a:r>
                <a:r>
                  <a:rPr lang="en-GB" sz="1759">
                    <a:solidFill>
                      <a:sysClr val="windowText" lastClr="000000"/>
                    </a:solidFill>
                    <a:latin typeface="Helvetica Neue"/>
                    <a:sym typeface="Helvetica Neue Medium"/>
                  </a:rPr>
                  <a:t> and </a:t>
                </a:r>
                <a:r>
                  <a:rPr lang="en-GB" sz="1759" b="1">
                    <a:solidFill>
                      <a:sysClr val="windowText" lastClr="000000"/>
                    </a:solidFill>
                    <a:latin typeface="Helvetica Neue"/>
                    <a:sym typeface="Helvetica Neue Medium"/>
                  </a:rPr>
                  <a:t>10-year Digital Strategy Plan.</a:t>
                </a:r>
              </a:p>
              <a:p>
                <a:pPr defTabSz="1815109" hangingPunct="0"/>
                <a:endParaRPr lang="en-GB" sz="1759">
                  <a:solidFill>
                    <a:sysClr val="windowText" lastClr="000000"/>
                  </a:solidFill>
                  <a:sym typeface="Helvetica Neue Medium"/>
                </a:endParaRPr>
              </a:p>
            </p:txBody>
          </p:sp>
          <p:sp>
            <p:nvSpPr>
              <p:cNvPr id="26" name="Rectangle 25">
                <a:extLst>
                  <a:ext uri="{FF2B5EF4-FFF2-40B4-BE49-F238E27FC236}">
                    <a16:creationId xmlns:a16="http://schemas.microsoft.com/office/drawing/2014/main" id="{8BD07442-4916-2678-C9CC-809CFBBC9F54}"/>
                  </a:ext>
                </a:extLst>
              </p:cNvPr>
              <p:cNvSpPr/>
              <p:nvPr/>
            </p:nvSpPr>
            <p:spPr>
              <a:xfrm>
                <a:off x="13146971" y="5576353"/>
                <a:ext cx="6644480" cy="12138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109" hangingPunct="0">
                  <a:spcAft>
                    <a:spcPts val="1319"/>
                  </a:spcAft>
                </a:pPr>
                <a:r>
                  <a:rPr lang="en-GB" sz="1759">
                    <a:latin typeface="Helvetica Neue"/>
                    <a:sym typeface="Helvetica Neue Medium"/>
                  </a:rPr>
                  <a:t>In addition to the key Digital Strategy solutions, using the existing </a:t>
                </a:r>
                <a:r>
                  <a:rPr lang="en-GB" sz="1759" b="1">
                    <a:latin typeface="Helvetica Neue"/>
                    <a:sym typeface="Helvetica Neue Medium"/>
                  </a:rPr>
                  <a:t>10-year Digital Investment plan </a:t>
                </a:r>
                <a:r>
                  <a:rPr lang="en-GB" sz="1759">
                    <a:latin typeface="Helvetica Neue"/>
                    <a:sym typeface="Helvetica Neue Medium"/>
                  </a:rPr>
                  <a:t>developed by the Digital Services team, we calculated the cost of any other activities which sit outside of these 12 key solutions – we aggregated this in one bucket named </a:t>
                </a:r>
                <a:r>
                  <a:rPr lang="en-GB" sz="1759" b="1">
                    <a:latin typeface="Helvetica Neue"/>
                    <a:sym typeface="Helvetica Neue Medium"/>
                  </a:rPr>
                  <a:t>Other Solutions.</a:t>
                </a:r>
              </a:p>
            </p:txBody>
          </p:sp>
          <p:sp>
            <p:nvSpPr>
              <p:cNvPr id="27" name="Rectangle 26">
                <a:extLst>
                  <a:ext uri="{FF2B5EF4-FFF2-40B4-BE49-F238E27FC236}">
                    <a16:creationId xmlns:a16="http://schemas.microsoft.com/office/drawing/2014/main" id="{B79E8EF5-83C5-9C21-D1BD-8749FC754582}"/>
                  </a:ext>
                </a:extLst>
              </p:cNvPr>
              <p:cNvSpPr/>
              <p:nvPr/>
            </p:nvSpPr>
            <p:spPr>
              <a:xfrm>
                <a:off x="13146971" y="4060972"/>
                <a:ext cx="6644480" cy="12138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109" hangingPunct="0">
                  <a:spcAft>
                    <a:spcPts val="1319"/>
                  </a:spcAft>
                </a:pPr>
                <a:r>
                  <a:rPr lang="en-GB" sz="1759">
                    <a:latin typeface="Helvetica Neue"/>
                    <a:sym typeface="Helvetica Neue Medium"/>
                  </a:rPr>
                  <a:t>Indicative costs for individual line items were based on consultation with </a:t>
                </a:r>
                <a:r>
                  <a:rPr lang="en-GB" sz="1759" b="1">
                    <a:latin typeface="Helvetica Neue"/>
                    <a:sym typeface="Helvetica Neue Medium"/>
                  </a:rPr>
                  <a:t>digital experts, </a:t>
                </a:r>
                <a:r>
                  <a:rPr lang="en-GB" sz="1759">
                    <a:latin typeface="Helvetica Neue"/>
                    <a:sym typeface="Helvetica Neue Medium"/>
                  </a:rPr>
                  <a:t>line items already costed in the </a:t>
                </a:r>
                <a:r>
                  <a:rPr lang="en-GB" sz="1759" b="1">
                    <a:latin typeface="Helvetica Neue"/>
                    <a:sym typeface="Helvetica Neue Medium"/>
                  </a:rPr>
                  <a:t>10-year Digital Investment Plan </a:t>
                </a:r>
                <a:r>
                  <a:rPr lang="en-GB" sz="1759">
                    <a:latin typeface="Helvetica Neue"/>
                    <a:sym typeface="Helvetica Neue Medium"/>
                  </a:rPr>
                  <a:t>and </a:t>
                </a:r>
                <a:r>
                  <a:rPr lang="en-GB" sz="1759" b="1">
                    <a:latin typeface="Helvetica Neue"/>
                    <a:sym typeface="Helvetica Neue Medium"/>
                  </a:rPr>
                  <a:t>benchmarking against best practice.</a:t>
                </a:r>
                <a:endParaRPr lang="en-GB" sz="1759" b="1">
                  <a:solidFill>
                    <a:sysClr val="windowText" lastClr="000000"/>
                  </a:solidFill>
                  <a:latin typeface="Helvetica Neue"/>
                  <a:sym typeface="Helvetica Neue Medium"/>
                </a:endParaRPr>
              </a:p>
            </p:txBody>
          </p:sp>
        </p:grpSp>
      </p:grpSp>
      <p:sp>
        <p:nvSpPr>
          <p:cNvPr id="28" name="Rectangle 27">
            <a:extLst>
              <a:ext uri="{FF2B5EF4-FFF2-40B4-BE49-F238E27FC236}">
                <a16:creationId xmlns:a16="http://schemas.microsoft.com/office/drawing/2014/main" id="{B1C80300-5E38-BE87-9934-50D9644D72D5}"/>
              </a:ext>
            </a:extLst>
          </p:cNvPr>
          <p:cNvSpPr/>
          <p:nvPr/>
        </p:nvSpPr>
        <p:spPr>
          <a:xfrm>
            <a:off x="314235" y="7130885"/>
            <a:ext cx="19477218" cy="3403520"/>
          </a:xfrm>
          <a:prstGeom prst="rect">
            <a:avLst/>
          </a:prstGeom>
          <a:solidFill>
            <a:schemeClr val="bg1"/>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2" spcCol="38100" rtlCol="0" anchor="t">
            <a:noAutofit/>
          </a:bodyPr>
          <a:lstStyle/>
          <a:p>
            <a:pPr defTabSz="1815109">
              <a:spcAft>
                <a:spcPts val="2639"/>
              </a:spcAft>
            </a:pPr>
            <a:r>
              <a:rPr lang="en-GB" sz="2309" b="1">
                <a:solidFill>
                  <a:srgbClr val="7030A0"/>
                </a:solidFill>
                <a:latin typeface="Helvetica Neue"/>
                <a:sym typeface="Helvetica Neue Medium"/>
              </a:rPr>
              <a:t>Overarching assumptions</a:t>
            </a:r>
          </a:p>
          <a:p>
            <a:pPr marL="376984" indent="-376984" defTabSz="1815109">
              <a:spcAft>
                <a:spcPts val="2639"/>
              </a:spcAft>
              <a:buFont typeface="Arial" panose="020B0604020202020204" pitchFamily="34" charset="0"/>
              <a:buChar char="•"/>
            </a:pPr>
            <a:r>
              <a:rPr lang="en-GB" sz="1759" b="1">
                <a:solidFill>
                  <a:sysClr val="windowText" lastClr="000000"/>
                </a:solidFill>
                <a:latin typeface="Helvetica Neue"/>
                <a:sym typeface="Helvetica Neue Medium"/>
              </a:rPr>
              <a:t>Inflation: </a:t>
            </a:r>
            <a:r>
              <a:rPr lang="en-GB" sz="1759">
                <a:solidFill>
                  <a:sysClr val="windowText" lastClr="000000"/>
                </a:solidFill>
                <a:latin typeface="Helvetica Neue"/>
                <a:sym typeface="Helvetica Neue Medium"/>
              </a:rPr>
              <a:t>The model is intentionally constructed without adjusting for inflation due to its significant fluctuation and uncertainty over time. The purpose of this model is to demonstrate the degree to which current spending will need to increase to achieve the Digital vision. </a:t>
            </a:r>
          </a:p>
          <a:p>
            <a:pPr marL="376984" indent="-376984" defTabSz="1815109">
              <a:spcAft>
                <a:spcPts val="2639"/>
              </a:spcAft>
              <a:buFont typeface="Arial" panose="020B0604020202020204" pitchFamily="34" charset="0"/>
              <a:buChar char="•"/>
            </a:pPr>
            <a:r>
              <a:rPr lang="en-GB" sz="1759" b="1">
                <a:solidFill>
                  <a:sysClr val="windowText" lastClr="000000"/>
                </a:solidFill>
                <a:latin typeface="Helvetica Neue"/>
                <a:sym typeface="Helvetica Neue Medium"/>
              </a:rPr>
              <a:t>Team capacity: </a:t>
            </a:r>
            <a:r>
              <a:rPr lang="en-GB" sz="1759">
                <a:solidFill>
                  <a:sysClr val="windowText" lastClr="000000"/>
                </a:solidFill>
                <a:latin typeface="Helvetica Neue"/>
                <a:sym typeface="Helvetica Neue Medium"/>
              </a:rPr>
              <a:t>We have assumed that the Digital Services team are operating at maximum capacity, unable to take on new activities and so have costed in additional resources to undertake this work. Where we are able to free up capacity by stopping current activities and re-directing the resource there will be opportunities to save costs. However, these opportunities are likely limited as most current resources are spent on BAU. </a:t>
            </a:r>
          </a:p>
          <a:p>
            <a:pPr marL="376984" indent="-376984" defTabSz="1815109">
              <a:spcAft>
                <a:spcPts val="2639"/>
              </a:spcAft>
              <a:buFont typeface="Arial" panose="020B0604020202020204" pitchFamily="34" charset="0"/>
              <a:buChar char="•"/>
            </a:pPr>
            <a:endParaRPr lang="en-GB" sz="1759">
              <a:solidFill>
                <a:sysClr val="windowText" lastClr="000000"/>
              </a:solidFill>
              <a:latin typeface="Helvetica Neue"/>
              <a:sym typeface="Helvetica Neue Medium"/>
            </a:endParaRPr>
          </a:p>
          <a:p>
            <a:pPr marL="376984" indent="-376984" defTabSz="1815109">
              <a:spcAft>
                <a:spcPts val="2639"/>
              </a:spcAft>
              <a:buFont typeface="Arial" panose="020B0604020202020204" pitchFamily="34" charset="0"/>
              <a:buChar char="•"/>
            </a:pPr>
            <a:r>
              <a:rPr lang="en-GB" sz="1759" b="1">
                <a:solidFill>
                  <a:sysClr val="windowText" lastClr="000000"/>
                </a:solidFill>
                <a:latin typeface="Helvetica Neue"/>
                <a:sym typeface="Helvetica Neue Medium"/>
              </a:rPr>
              <a:t>Depreciation/Amortisation: </a:t>
            </a:r>
            <a:r>
              <a:rPr lang="en-GB" sz="1759">
                <a:solidFill>
                  <a:sysClr val="windowText" lastClr="000000"/>
                </a:solidFill>
                <a:latin typeface="Helvetica Neue"/>
                <a:sym typeface="Helvetica Neue Medium"/>
              </a:rPr>
              <a:t>To align with the 10-year Digital Investment Plan, the model does not include the revenue implications of the depreciation of capital assets.</a:t>
            </a:r>
          </a:p>
          <a:p>
            <a:pPr marL="376984" indent="-376984" defTabSz="1815109">
              <a:spcAft>
                <a:spcPts val="2639"/>
              </a:spcAft>
              <a:buFont typeface="Arial" panose="020B0604020202020204" pitchFamily="34" charset="0"/>
              <a:buChar char="•"/>
            </a:pPr>
            <a:r>
              <a:rPr lang="en-GB" sz="1759" b="1">
                <a:solidFill>
                  <a:sysClr val="windowText" lastClr="000000"/>
                </a:solidFill>
                <a:latin typeface="Helvetica Neue"/>
                <a:sym typeface="Helvetica Neue Medium"/>
              </a:rPr>
              <a:t>10-year Digital Investment Plan: </a:t>
            </a:r>
            <a:r>
              <a:rPr lang="en-GB" sz="1759">
                <a:solidFill>
                  <a:sysClr val="windowText" lastClr="000000"/>
                </a:solidFill>
                <a:latin typeface="Helvetica Neue"/>
                <a:sym typeface="Helvetica Neue Medium"/>
              </a:rPr>
              <a:t>Where it has been obvious [e.g. ‘SBPP (re-procurement &amp; implementation)’ was included in the costs associated with Patient-facing services], we have included the costings of activities from the 10-year Digital Investment Plan directly in our solution costs, however we have not made an assessment on which further cost savings might occur from consolidating the activities proposed in the Digital Investment Plan with those in the Digital Strategy.</a:t>
            </a:r>
          </a:p>
        </p:txBody>
      </p:sp>
    </p:spTree>
    <p:extLst>
      <p:ext uri="{BB962C8B-B14F-4D97-AF65-F5344CB8AC3E}">
        <p14:creationId xmlns:p14="http://schemas.microsoft.com/office/powerpoint/2010/main" val="3506476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C3BDC-70E9-8BAB-C431-30AA71A9BF7A}"/>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F3FF130D-E274-EED7-CF60-E2CEE4DEFB64}"/>
              </a:ext>
            </a:extLst>
          </p:cNvPr>
          <p:cNvSpPr/>
          <p:nvPr/>
        </p:nvSpPr>
        <p:spPr>
          <a:xfrm>
            <a:off x="7047669" y="2362959"/>
            <a:ext cx="3892701" cy="274425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Real-time clinical and operational data are available through a modern BI platform.</a:t>
            </a:r>
          </a:p>
          <a:p>
            <a:pPr marL="376984" indent="-376984" defTabSz="1361332">
              <a:buFont typeface="Arial" panose="020B0604020202020204" pitchFamily="34" charset="0"/>
              <a:buChar char="•"/>
            </a:pPr>
            <a:r>
              <a:rPr lang="en-GB" sz="1759">
                <a:latin typeface="Helvetica Neue"/>
                <a:sym typeface="Helvetica Neue Medium"/>
              </a:rPr>
              <a:t>Effective and engaging training programmes are developed to increase the digital literacy and adoption of BI capabilities throughout SBU.</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F61A8F1C-060C-8ADB-97D0-35B42C9298AD}"/>
              </a:ext>
            </a:extLst>
          </p:cNvPr>
          <p:cNvSpPr/>
          <p:nvPr/>
        </p:nvSpPr>
        <p:spPr>
          <a:xfrm>
            <a:off x="11213620" y="2331441"/>
            <a:ext cx="3892701" cy="2775768"/>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Managing patient cohorts with by making use of data at scale.</a:t>
            </a:r>
          </a:p>
          <a:p>
            <a:pPr marL="376984" indent="-376984" defTabSz="1361332">
              <a:buFont typeface="Arial" panose="020B0604020202020204" pitchFamily="34" charset="0"/>
              <a:buChar char="•"/>
            </a:pPr>
            <a:r>
              <a:rPr lang="en-GB" sz="1759">
                <a:latin typeface="Helvetica Neue"/>
                <a:sym typeface="Helvetica Neue Medium"/>
              </a:rPr>
              <a:t>Developing a predictive model to analyse population health trends and patterns for Swansea Bay as well as to identify individual high-risk patients in a care setting.</a:t>
            </a:r>
          </a:p>
        </p:txBody>
      </p:sp>
      <p:sp>
        <p:nvSpPr>
          <p:cNvPr id="25" name="Rectangle 24">
            <a:extLst>
              <a:ext uri="{FF2B5EF4-FFF2-40B4-BE49-F238E27FC236}">
                <a16:creationId xmlns:a16="http://schemas.microsoft.com/office/drawing/2014/main" id="{C436C124-9F11-ABFF-A9AE-3A0F28CD13B4}"/>
              </a:ext>
            </a:extLst>
          </p:cNvPr>
          <p:cNvSpPr/>
          <p:nvPr/>
        </p:nvSpPr>
        <p:spPr>
          <a:xfrm>
            <a:off x="15379574" y="2324756"/>
            <a:ext cx="3892701" cy="2782453"/>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Establish a BI capability which makes best use of AI opportunities now and in the future. </a:t>
            </a:r>
          </a:p>
          <a:p>
            <a:pPr marL="376984" indent="-376984" defTabSz="1361332">
              <a:buFont typeface="Arial" panose="020B0604020202020204" pitchFamily="34" charset="0"/>
              <a:buChar char="•"/>
            </a:pPr>
            <a:r>
              <a:rPr lang="en-GB" sz="1759">
                <a:latin typeface="Helvetica Neue"/>
                <a:sym typeface="Helvetica Neue Medium"/>
              </a:rPr>
              <a:t>Develop longitudinal data sets to enhance insights.</a:t>
            </a:r>
          </a:p>
          <a:p>
            <a:pPr marL="376984" indent="-376984" defTabSz="1361332">
              <a:buFont typeface="Arial" panose="020B0604020202020204" pitchFamily="34" charset="0"/>
              <a:buChar char="•"/>
            </a:pPr>
            <a:r>
              <a:rPr lang="en-GB" sz="1759">
                <a:latin typeface="Helvetica Neue"/>
                <a:sym typeface="Helvetica Neue Medium"/>
              </a:rPr>
              <a:t>Enhance partnership with and dataflow to SAIL and other organisations.</a:t>
            </a:r>
          </a:p>
        </p:txBody>
      </p:sp>
      <p:sp>
        <p:nvSpPr>
          <p:cNvPr id="3" name="Rectangle 2">
            <a:extLst>
              <a:ext uri="{FF2B5EF4-FFF2-40B4-BE49-F238E27FC236}">
                <a16:creationId xmlns:a16="http://schemas.microsoft.com/office/drawing/2014/main" id="{6DB0AE9B-D70F-C95B-1429-6EF483D7B8CD}"/>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hangingPunct="0"/>
            <a:r>
              <a:rPr lang="en-GB" sz="1759">
                <a:latin typeface="Helvetica Neue"/>
              </a:rPr>
              <a:t>Establishing a best-practice Business Intelligence capability. This requires a centralised resource capable of analysing trends and providing predictive insight into population health management, organisational finance and workforce, and making best use of the opportunities that new AI tooling presents for data &amp; analytics. This central resource needs to be coupled with an increase in digital literacy and adoption of BI capabilities throughout organisation as a whole. </a:t>
            </a:r>
            <a:endParaRPr lang="en-GB" sz="1759">
              <a:solidFill>
                <a:srgbClr val="000000"/>
              </a:solidFill>
              <a:latin typeface="Helvetica Neue"/>
            </a:endParaRPr>
          </a:p>
          <a:p>
            <a:pPr defTabSz="1507900"/>
            <a:endParaRPr lang="en-GB" sz="1733" i="1">
              <a:solidFill>
                <a:prstClr val="black"/>
              </a:solidFill>
              <a:latin typeface="+mj-lt"/>
            </a:endParaRPr>
          </a:p>
          <a:p>
            <a:pPr defTabSz="1507900"/>
            <a:endParaRPr lang="en-GB" sz="1733" i="1">
              <a:solidFill>
                <a:prstClr val="black"/>
              </a:solidFill>
              <a:latin typeface="+mj-lt"/>
            </a:endParaRPr>
          </a:p>
          <a:p>
            <a:pPr defTabSz="1507900"/>
            <a:endParaRPr lang="en-GB" sz="1733" i="1">
              <a:solidFill>
                <a:prstClr val="black"/>
              </a:solidFill>
              <a:latin typeface="+mj-lt"/>
            </a:endParaRPr>
          </a:p>
          <a:p>
            <a:pPr marL="376984" indent="-376984" defTabSz="1507900">
              <a:buAutoNum type="arabicPeriod"/>
            </a:pPr>
            <a:r>
              <a:rPr lang="en-US" sz="1759" b="1">
                <a:solidFill>
                  <a:srgbClr val="0D0D0D"/>
                </a:solidFill>
                <a:latin typeface="Helvetica Neue"/>
              </a:rPr>
              <a:t>User Adoption and Satisfaction: </a:t>
            </a:r>
            <a:r>
              <a:rPr lang="en-US" sz="1759">
                <a:solidFill>
                  <a:srgbClr val="0D0D0D"/>
                </a:solidFill>
                <a:latin typeface="Helvetica Neue"/>
              </a:rPr>
              <a:t>Gather feedback from BI users, including clinicians and operational staff, on the effectiveness and usability of BI tools.</a:t>
            </a:r>
          </a:p>
          <a:p>
            <a:pPr marL="376984" indent="-376984" defTabSz="1507900">
              <a:buAutoNum type="arabicPeriod"/>
            </a:pPr>
            <a:r>
              <a:rPr lang="en-US" sz="1759" b="1">
                <a:solidFill>
                  <a:srgbClr val="0D0D0D"/>
                </a:solidFill>
                <a:latin typeface="Helvetica Neue"/>
              </a:rPr>
              <a:t>Clinical Effectiveness: </a:t>
            </a:r>
            <a:r>
              <a:rPr lang="en-US" sz="1759">
                <a:solidFill>
                  <a:srgbClr val="0D0D0D"/>
                </a:solidFill>
                <a:latin typeface="Helvetica Neue"/>
              </a:rPr>
              <a:t>Measure the extent to which BI tools support clinicians in making informed decisions at the point of care and triangulate with their patient outcomes.</a:t>
            </a:r>
          </a:p>
          <a:p>
            <a:pPr marL="376984" indent="-376984" defTabSz="1507900">
              <a:buAutoNum type="arabicPeriod"/>
            </a:pPr>
            <a:r>
              <a:rPr lang="en-US" sz="1759" b="1">
                <a:solidFill>
                  <a:srgbClr val="0D0D0D"/>
                </a:solidFill>
                <a:latin typeface="Helvetica Neue"/>
              </a:rPr>
              <a:t>Data Quality: </a:t>
            </a:r>
            <a:r>
              <a:rPr lang="en-US" sz="1759">
                <a:solidFill>
                  <a:srgbClr val="0D0D0D"/>
                </a:solidFill>
                <a:latin typeface="Helvetica Neue"/>
              </a:rPr>
              <a:t>Assess the accuracy, completeness and timeliness of the data on which insights are generated.</a:t>
            </a:r>
          </a:p>
          <a:p>
            <a:pPr marL="376984" indent="-376984" defTabSz="1507900">
              <a:buAutoNum type="arabicPeriod"/>
            </a:pPr>
            <a:endParaRPr lang="en-US" sz="1759">
              <a:solidFill>
                <a:srgbClr val="0D0D0D"/>
              </a:solidFill>
            </a:endParaRPr>
          </a:p>
        </p:txBody>
      </p:sp>
      <p:sp>
        <p:nvSpPr>
          <p:cNvPr id="19" name="Rectangle 18">
            <a:extLst>
              <a:ext uri="{FF2B5EF4-FFF2-40B4-BE49-F238E27FC236}">
                <a16:creationId xmlns:a16="http://schemas.microsoft.com/office/drawing/2014/main" id="{6947D463-12CC-BCE9-24CD-C1990F2840D8}"/>
              </a:ext>
            </a:extLst>
          </p:cNvPr>
          <p:cNvSpPr/>
          <p:nvPr/>
        </p:nvSpPr>
        <p:spPr>
          <a:xfrm>
            <a:off x="314238" y="1304658"/>
            <a:ext cx="6566708" cy="812033"/>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Data &amp; Analytics </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8F4A72E7-110A-63C7-6240-114046101792}"/>
              </a:ext>
            </a:extLst>
          </p:cNvPr>
          <p:cNvSpPr/>
          <p:nvPr/>
        </p:nvSpPr>
        <p:spPr>
          <a:xfrm>
            <a:off x="314236" y="7454349"/>
            <a:ext cx="4685132" cy="554089"/>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BBFCFBF8-86B5-B805-D731-245BC5A8D5EF}"/>
              </a:ext>
            </a:extLst>
          </p:cNvPr>
          <p:cNvSpPr/>
          <p:nvPr/>
        </p:nvSpPr>
        <p:spPr>
          <a:xfrm>
            <a:off x="305494" y="8157310"/>
            <a:ext cx="6575025" cy="288386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GB" sz="1759" b="1">
                <a:solidFill>
                  <a:prstClr val="black"/>
                </a:solidFill>
                <a:latin typeface="Helvetica Neue"/>
              </a:rPr>
              <a:t>Population Health Management: </a:t>
            </a:r>
            <a:r>
              <a:rPr lang="en-GB" sz="1759">
                <a:solidFill>
                  <a:prstClr val="black"/>
                </a:solidFill>
                <a:latin typeface="Helvetica Neue"/>
              </a:rPr>
              <a:t>Identify, analyse &amp; evaluate health trends, patterns and interventions to improve population health and reduce unwarranted variation in health outcomes.</a:t>
            </a:r>
          </a:p>
          <a:p>
            <a:pPr marL="376984" indent="-376984" defTabSz="1507900">
              <a:buAutoNum type="arabicPeriod"/>
            </a:pPr>
            <a:r>
              <a:rPr lang="en-GB" sz="1759" b="1">
                <a:solidFill>
                  <a:prstClr val="black"/>
                </a:solidFill>
                <a:latin typeface="Helvetica Neue"/>
              </a:rPr>
              <a:t>Financial Performance Optimisation: </a:t>
            </a:r>
            <a:r>
              <a:rPr lang="en-GB" sz="1759">
                <a:solidFill>
                  <a:prstClr val="black"/>
                </a:solidFill>
                <a:latin typeface="Helvetica Neue"/>
              </a:rPr>
              <a:t>Use data insights to identify cost saving opportunities and help inform financial planning processes.</a:t>
            </a:r>
          </a:p>
          <a:p>
            <a:pPr marL="376984" indent="-376984" defTabSz="1507900">
              <a:buAutoNum type="arabicPeriod"/>
            </a:pPr>
            <a:r>
              <a:rPr lang="en-GB" sz="1759" b="1">
                <a:solidFill>
                  <a:prstClr val="black"/>
                </a:solidFill>
                <a:latin typeface="Helvetica Neue"/>
              </a:rPr>
              <a:t>Operational Efficiency &amp; Resource Allocation: </a:t>
            </a:r>
            <a:r>
              <a:rPr lang="en-GB" sz="1759">
                <a:solidFill>
                  <a:prstClr val="black"/>
                </a:solidFill>
                <a:latin typeface="Helvetica Neue"/>
              </a:rPr>
              <a:t>Implement performance dashboards, identify bottlenecks and optimise management of resources.</a:t>
            </a:r>
          </a:p>
        </p:txBody>
      </p:sp>
      <p:sp>
        <p:nvSpPr>
          <p:cNvPr id="24" name="Rectangle 23">
            <a:extLst>
              <a:ext uri="{FF2B5EF4-FFF2-40B4-BE49-F238E27FC236}">
                <a16:creationId xmlns:a16="http://schemas.microsoft.com/office/drawing/2014/main" id="{143C72FC-8B3D-87B1-08FD-FBFAC26837DA}"/>
              </a:ext>
            </a:extLst>
          </p:cNvPr>
          <p:cNvSpPr/>
          <p:nvPr/>
        </p:nvSpPr>
        <p:spPr>
          <a:xfrm>
            <a:off x="7047669" y="1304657"/>
            <a:ext cx="12224606"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latin typeface="Helvetica Neue Medium"/>
              </a:rPr>
              <a:t>High</a:t>
            </a:r>
            <a:r>
              <a:rPr lang="en-GB" sz="2309" b="1">
                <a:latin typeface="Helvetica Neue Medium"/>
              </a:rPr>
              <a:t>-Level Activities &amp; Milestones</a:t>
            </a:r>
          </a:p>
        </p:txBody>
      </p:sp>
      <p:sp>
        <p:nvSpPr>
          <p:cNvPr id="31" name="Rectangle 30">
            <a:extLst>
              <a:ext uri="{FF2B5EF4-FFF2-40B4-BE49-F238E27FC236}">
                <a16:creationId xmlns:a16="http://schemas.microsoft.com/office/drawing/2014/main" id="{E96FC85F-3C06-57E2-B00B-2040B96F740D}"/>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08704EE2-3D15-33D1-7D75-5CDD69AD6F8C}"/>
              </a:ext>
            </a:extLst>
          </p:cNvPr>
          <p:cNvSpPr/>
          <p:nvPr/>
        </p:nvSpPr>
        <p:spPr>
          <a:xfrm>
            <a:off x="314236" y="4536819"/>
            <a:ext cx="4685132" cy="554089"/>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5110935C-20BC-A0E1-1A05-42D24A3D8433}"/>
              </a:ext>
            </a:extLst>
          </p:cNvPr>
          <p:cNvSpPr/>
          <p:nvPr/>
        </p:nvSpPr>
        <p:spPr>
          <a:xfrm>
            <a:off x="7084436" y="5866610"/>
            <a:ext cx="5880361" cy="517456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Increase in data expertise: </a:t>
            </a:r>
            <a:r>
              <a:rPr lang="en-US" sz="1759">
                <a:solidFill>
                  <a:prstClr val="black"/>
                </a:solidFill>
                <a:latin typeface="Helvetica Neue"/>
                <a:sym typeface="Helvetica Neue Medium"/>
              </a:rPr>
              <a:t>There is an anticipated need to increase the level of data analysis expertise within SBU through the recruitment of additional data analysts. In total, an anticipated 9.0 WTE is expected.</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Digital literacy: </a:t>
            </a:r>
            <a:r>
              <a:rPr lang="en-US" sz="1759">
                <a:solidFill>
                  <a:prstClr val="black"/>
                </a:solidFill>
                <a:latin typeface="Helvetica Neue"/>
                <a:sym typeface="Helvetica Neue Medium"/>
              </a:rPr>
              <a:t>To make best use of these more advanced BI capabilities the digital literacy of staff needs to be elevated throughout the health board. Training and support initiatives focused on different staff needs in combination with a continued focus on supporting SBUs digital culture will work towards achieving this.</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Embracing AI: </a:t>
            </a:r>
            <a:r>
              <a:rPr lang="en-US" sz="1759">
                <a:solidFill>
                  <a:prstClr val="black"/>
                </a:solidFill>
                <a:latin typeface="Helvetica Neue"/>
                <a:sym typeface="Helvetica Neue Medium"/>
              </a:rPr>
              <a:t>SBU colleagues will need support and guidance to help them to be receptive to integrating AI tools into their roles overtime, thereby maximising benefits for both themselves and the patients they care for.</a:t>
            </a:r>
          </a:p>
          <a:p>
            <a:pPr defTabSz="1815063"/>
            <a:endParaRPr lang="en-US" sz="175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9F4E5599-1066-84D1-555F-019BBE7D498E}"/>
              </a:ext>
            </a:extLst>
          </p:cNvPr>
          <p:cNvSpPr/>
          <p:nvPr/>
        </p:nvSpPr>
        <p:spPr>
          <a:xfrm>
            <a:off x="7047669" y="5145412"/>
            <a:ext cx="5954989"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Workforce Implications </a:t>
            </a:r>
            <a:endParaRPr lang="en-GB" sz="2309" b="1">
              <a:latin typeface="Helvetica Neue"/>
              <a:sym typeface="Helvetica Neue Medium"/>
            </a:endParaRPr>
          </a:p>
        </p:txBody>
      </p:sp>
      <p:sp>
        <p:nvSpPr>
          <p:cNvPr id="36" name="Rectangle 35">
            <a:extLst>
              <a:ext uri="{FF2B5EF4-FFF2-40B4-BE49-F238E27FC236}">
                <a16:creationId xmlns:a16="http://schemas.microsoft.com/office/drawing/2014/main" id="{4AC691F9-A133-6266-296B-DEF0ECF27DDE}"/>
              </a:ext>
            </a:extLst>
          </p:cNvPr>
          <p:cNvSpPr/>
          <p:nvPr/>
        </p:nvSpPr>
        <p:spPr>
          <a:xfrm>
            <a:off x="13278649" y="5142149"/>
            <a:ext cx="5954989"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Indicative Cost Implications</a:t>
            </a:r>
            <a:endParaRPr lang="en-GB" sz="2309" b="1">
              <a:latin typeface="Helvetica Neue"/>
              <a:sym typeface="Helvetica Neue Medium"/>
            </a:endParaRPr>
          </a:p>
        </p:txBody>
      </p:sp>
      <p:cxnSp>
        <p:nvCxnSpPr>
          <p:cNvPr id="38" name="Straight Connector 37">
            <a:extLst>
              <a:ext uri="{FF2B5EF4-FFF2-40B4-BE49-F238E27FC236}">
                <a16:creationId xmlns:a16="http://schemas.microsoft.com/office/drawing/2014/main" id="{DDD60810-14E7-EDD8-BA2F-248FF92E7227}"/>
              </a:ext>
            </a:extLst>
          </p:cNvPr>
          <p:cNvCxnSpPr>
            <a:cxnSpLocks/>
            <a:stCxn id="31" idx="0"/>
            <a:endCxn id="31" idx="2"/>
          </p:cNvCxnSpPr>
          <p:nvPr/>
        </p:nvCxnSpPr>
        <p:spPr>
          <a:xfrm>
            <a:off x="13159972" y="5755962"/>
            <a:ext cx="0" cy="5389124"/>
          </a:xfrm>
          <a:prstGeom prst="line">
            <a:avLst/>
          </a:prstGeom>
          <a:ln/>
        </p:spPr>
        <p:style>
          <a:lnRef idx="1">
            <a:schemeClr val="accent3"/>
          </a:lnRef>
          <a:fillRef idx="0">
            <a:schemeClr val="accent3"/>
          </a:fillRef>
          <a:effectRef idx="0">
            <a:schemeClr val="accent3"/>
          </a:effectRef>
          <a:fontRef idx="minor">
            <a:schemeClr val="tx1"/>
          </a:fontRef>
        </p:style>
      </p:cxnSp>
      <p:pic>
        <p:nvPicPr>
          <p:cNvPr id="5" name="Graphic 4" descr="Server with solid fill">
            <a:extLst>
              <a:ext uri="{FF2B5EF4-FFF2-40B4-BE49-F238E27FC236}">
                <a16:creationId xmlns:a16="http://schemas.microsoft.com/office/drawing/2014/main" id="{25F854B1-CE0D-ED20-31F4-45E075D9220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0560" y="1432960"/>
            <a:ext cx="581367" cy="581367"/>
          </a:xfrm>
          <a:prstGeom prst="rect">
            <a:avLst/>
          </a:prstGeom>
        </p:spPr>
      </p:pic>
      <p:sp>
        <p:nvSpPr>
          <p:cNvPr id="9" name="Title 1">
            <a:extLst>
              <a:ext uri="{FF2B5EF4-FFF2-40B4-BE49-F238E27FC236}">
                <a16:creationId xmlns:a16="http://schemas.microsoft.com/office/drawing/2014/main" id="{C2F1B252-0045-EDE2-5F24-89198BCDA216}"/>
              </a:ext>
            </a:extLst>
          </p:cNvPr>
          <p:cNvSpPr txBox="1">
            <a:spLocks/>
          </p:cNvSpPr>
          <p:nvPr/>
        </p:nvSpPr>
        <p:spPr>
          <a:xfrm>
            <a:off x="205893" y="-12722"/>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Data &amp; Analytics: BI Capability</a:t>
            </a:r>
            <a:endParaRPr lang="en-GB" sz="5277"/>
          </a:p>
        </p:txBody>
      </p:sp>
      <p:sp>
        <p:nvSpPr>
          <p:cNvPr id="13" name="Rectangle 12">
            <a:extLst>
              <a:ext uri="{FF2B5EF4-FFF2-40B4-BE49-F238E27FC236}">
                <a16:creationId xmlns:a16="http://schemas.microsoft.com/office/drawing/2014/main" id="{3B175D55-D153-DF32-A599-31CC07488528}"/>
              </a:ext>
            </a:extLst>
          </p:cNvPr>
          <p:cNvSpPr/>
          <p:nvPr/>
        </p:nvSpPr>
        <p:spPr>
          <a:xfrm>
            <a:off x="7047669"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Real-Time Data Access</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7C2F3687-C025-0BC7-0416-6D68EA2AE3FB}"/>
              </a:ext>
            </a:extLst>
          </p:cNvPr>
          <p:cNvSpPr/>
          <p:nvPr/>
        </p:nvSpPr>
        <p:spPr>
          <a:xfrm>
            <a:off x="11213620"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Supporting PHM</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4165A979-D884-3345-7F0E-DE0625D9D695}"/>
              </a:ext>
            </a:extLst>
          </p:cNvPr>
          <p:cNvSpPr/>
          <p:nvPr/>
        </p:nvSpPr>
        <p:spPr>
          <a:xfrm>
            <a:off x="15379574"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Extensive BI Capability</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C4C5C51D-8C46-95E8-05E6-531E1CE6B1DE}"/>
              </a:ext>
            </a:extLst>
          </p:cNvPr>
          <p:cNvGraphicFramePr>
            <a:graphicFrameLocks noGrp="1"/>
          </p:cNvGraphicFramePr>
          <p:nvPr>
            <p:extLst>
              <p:ext uri="{D42A27DB-BD31-4B8C-83A1-F6EECF244321}">
                <p14:modId xmlns:p14="http://schemas.microsoft.com/office/powerpoint/2010/main" val="1981196164"/>
              </p:ext>
            </p:extLst>
          </p:nvPr>
        </p:nvGraphicFramePr>
        <p:xfrm>
          <a:off x="13391724" y="5809613"/>
          <a:ext cx="5728836" cy="2004848"/>
        </p:xfrm>
        <a:graphic>
          <a:graphicData uri="http://schemas.openxmlformats.org/drawingml/2006/table">
            <a:tbl>
              <a:tblPr>
                <a:tableStyleId>{5940675A-B579-460E-94D1-54222C63F5DA}</a:tableStyleId>
              </a:tblPr>
              <a:tblGrid>
                <a:gridCol w="1503956">
                  <a:extLst>
                    <a:ext uri="{9D8B030D-6E8A-4147-A177-3AD203B41FA5}">
                      <a16:colId xmlns:a16="http://schemas.microsoft.com/office/drawing/2014/main" val="2825258825"/>
                    </a:ext>
                  </a:extLst>
                </a:gridCol>
                <a:gridCol w="2112440">
                  <a:extLst>
                    <a:ext uri="{9D8B030D-6E8A-4147-A177-3AD203B41FA5}">
                      <a16:colId xmlns:a16="http://schemas.microsoft.com/office/drawing/2014/main" val="1087440010"/>
                    </a:ext>
                  </a:extLst>
                </a:gridCol>
                <a:gridCol w="2112440">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ysClr val="windowText" lastClr="000000"/>
                          </a:solidFill>
                          <a:effectLst/>
                          <a:latin typeface="+mj-lt"/>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DC5D"/>
                    </a:solidFill>
                  </a:tcPr>
                </a:tc>
                <a:tc>
                  <a:txBody>
                    <a:bodyPr/>
                    <a:lstStyle/>
                    <a:p>
                      <a:pPr algn="ctr" fontAlgn="t"/>
                      <a:r>
                        <a:rPr lang="en-GB" sz="1800" b="1" i="0" u="none" strike="noStrike">
                          <a:solidFill>
                            <a:sysClr val="windowText" lastClr="000000"/>
                          </a:solidFill>
                          <a:effectLst/>
                          <a:latin typeface="+mj-lt"/>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DC5D"/>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mj-lt"/>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mj-lt"/>
                        </a:rPr>
                        <a:t>£896,000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mj-lt"/>
                        </a:rPr>
                        <a:t>£10,107,000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mj-lt"/>
                        </a:rPr>
                        <a:t>Capital</a:t>
                      </a:r>
                      <a:endParaRPr lang="en-GB" sz="1800" b="0" i="0" u="none" strike="noStrike">
                        <a:solidFill>
                          <a:schemeClr val="tx1"/>
                        </a:solidFill>
                        <a:effectLst/>
                        <a:latin typeface="+mj-lt"/>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mj-lt"/>
                        </a:rPr>
                        <a:t>£ -</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mj-lt"/>
                        </a:rPr>
                        <a:t>£ -</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mj-lt"/>
                        </a:rPr>
                        <a:t>Revenue</a:t>
                      </a:r>
                      <a:endParaRPr lang="en-GB" sz="1800" b="0" i="0" u="none" strike="noStrike">
                        <a:solidFill>
                          <a:schemeClr val="tx1"/>
                        </a:solidFill>
                        <a:effectLst/>
                        <a:latin typeface="+mj-lt"/>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mj-lt"/>
                        </a:rPr>
                        <a:t>£896,000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mj-lt"/>
                        </a:rPr>
                        <a:t>£10,107,000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E12B93A5-74E0-F84B-1D05-C49AA9B1638F}"/>
              </a:ext>
            </a:extLst>
          </p:cNvPr>
          <p:cNvSpPr/>
          <p:nvPr/>
        </p:nvSpPr>
        <p:spPr>
          <a:xfrm>
            <a:off x="13355836" y="7924602"/>
            <a:ext cx="5880361" cy="3116574"/>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Minimal costs anticipated in the first 3-years, as the focus is on increasing the adoption of BI tools.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Ramp up in costs beyond the three years, representing the anticipated increase in data expertise required to deliver the solution components and the expansion of AI.</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There are no anticipated capital costs associated with this solution. </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759">
              <a:solidFill>
                <a:prstClr val="black"/>
              </a:solidFill>
              <a:latin typeface="Helvetica Neue Medium"/>
              <a:sym typeface="Helvetica Neue Medium"/>
            </a:endParaRPr>
          </a:p>
        </p:txBody>
      </p:sp>
      <p:grpSp>
        <p:nvGrpSpPr>
          <p:cNvPr id="2" name="Group 1">
            <a:extLst>
              <a:ext uri="{FF2B5EF4-FFF2-40B4-BE49-F238E27FC236}">
                <a16:creationId xmlns:a16="http://schemas.microsoft.com/office/drawing/2014/main" id="{10F83B9A-7864-8929-2080-DF14FD02DF4D}"/>
              </a:ext>
            </a:extLst>
          </p:cNvPr>
          <p:cNvGrpSpPr/>
          <p:nvPr/>
        </p:nvGrpSpPr>
        <p:grpSpPr>
          <a:xfrm>
            <a:off x="88" y="-12723"/>
            <a:ext cx="20026353" cy="364105"/>
            <a:chOff x="374266" y="2474302"/>
            <a:chExt cx="11442413" cy="820603"/>
          </a:xfrm>
        </p:grpSpPr>
        <p:sp>
          <p:nvSpPr>
            <p:cNvPr id="4" name="Arrow: Pentagon 3">
              <a:extLst>
                <a:ext uri="{FF2B5EF4-FFF2-40B4-BE49-F238E27FC236}">
                  <a16:creationId xmlns:a16="http://schemas.microsoft.com/office/drawing/2014/main" id="{561CDA17-A552-C28E-586A-088CCB7D766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AEE76537-10B7-6AD2-A714-946A3AE843B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E7C2D38-A2CD-8C07-84EA-ABFC95F8DDE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CCAC59ED-AF0B-0FE7-2118-8A1707148F29}"/>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D90DC08E-BD28-263B-BFEB-412CA9EE6E7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989856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940CD-D6E7-9EEE-1207-475484375209}"/>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57D1FBE4-D9D9-A123-DE9E-188FB56259A2}"/>
              </a:ext>
            </a:extLst>
          </p:cNvPr>
          <p:cNvSpPr/>
          <p:nvPr/>
        </p:nvSpPr>
        <p:spPr>
          <a:xfrm>
            <a:off x="7047670" y="2296554"/>
            <a:ext cx="3892698" cy="281065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Comprehensive assessment of existing SBU digital systems, data sources and current data quality. </a:t>
            </a:r>
          </a:p>
          <a:p>
            <a:pPr marL="376984" indent="-376984" defTabSz="1361332">
              <a:buFont typeface="Arial" panose="020B0604020202020204" pitchFamily="34" charset="0"/>
              <a:buChar char="•"/>
            </a:pPr>
            <a:r>
              <a:rPr lang="en-GB" sz="1759">
                <a:latin typeface="Helvetica Neue"/>
                <a:sym typeface="Helvetica Neue Medium"/>
              </a:rPr>
              <a:t>Mapping the data entities within different systems to identify overlaps and discrepancies.</a:t>
            </a:r>
          </a:p>
          <a:p>
            <a:pPr marL="376984" indent="-376984" defTabSz="1361332">
              <a:buFont typeface="Arial" panose="020B0604020202020204" pitchFamily="34" charset="0"/>
              <a:buChar char="•"/>
            </a:pPr>
            <a:r>
              <a:rPr lang="en-GB" sz="1759">
                <a:latin typeface="Helvetica Neue"/>
                <a:sym typeface="Helvetica Neue Medium"/>
              </a:rPr>
              <a:t>Defining data transformation rules and procedures to convert data into the new standard.</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C3281A2F-245E-A9A8-A6FF-DF98B142ABC5}"/>
              </a:ext>
            </a:extLst>
          </p:cNvPr>
          <p:cNvSpPr/>
          <p:nvPr/>
        </p:nvSpPr>
        <p:spPr>
          <a:xfrm>
            <a:off x="11213620" y="2296554"/>
            <a:ext cx="3892701" cy="281065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Implement an incremental migration approach to reduce risk.</a:t>
            </a:r>
          </a:p>
          <a:p>
            <a:pPr marL="376984" indent="-376984" defTabSz="1361332">
              <a:buFont typeface="Arial" panose="020B0604020202020204" pitchFamily="34" charset="0"/>
              <a:buChar char="•"/>
            </a:pPr>
            <a:r>
              <a:rPr lang="en-GB" sz="1759">
                <a:latin typeface="Helvetica Neue"/>
                <a:sym typeface="Helvetica Neue Medium"/>
              </a:rPr>
              <a:t>Clean and extract data and apply earlier defined transformation rules to convert data to the new standard.</a:t>
            </a:r>
          </a:p>
          <a:p>
            <a:pPr marL="376984" indent="-376984" defTabSz="1361332">
              <a:buFont typeface="Arial" panose="020B0604020202020204" pitchFamily="34" charset="0"/>
              <a:buChar char="•"/>
            </a:pPr>
            <a:r>
              <a:rPr lang="en-GB" sz="1759">
                <a:latin typeface="Helvetica Neue"/>
                <a:sym typeface="Helvetica Neue Medium"/>
              </a:rPr>
              <a:t>Validate the converted data to ensure accuracy, completeness and consistency.</a:t>
            </a:r>
          </a:p>
        </p:txBody>
      </p:sp>
      <p:sp>
        <p:nvSpPr>
          <p:cNvPr id="25" name="Rectangle 24">
            <a:extLst>
              <a:ext uri="{FF2B5EF4-FFF2-40B4-BE49-F238E27FC236}">
                <a16:creationId xmlns:a16="http://schemas.microsoft.com/office/drawing/2014/main" id="{79C03971-41C4-7D64-48F8-BF0E9C0FA2DA}"/>
              </a:ext>
            </a:extLst>
          </p:cNvPr>
          <p:cNvSpPr/>
          <p:nvPr/>
        </p:nvSpPr>
        <p:spPr>
          <a:xfrm>
            <a:off x="15379574" y="2296554"/>
            <a:ext cx="3892701" cy="281065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Conduct a post-migration verification to ensure data standard is applied as intended – this should be repeated every three years as a part of a data standard audit process. </a:t>
            </a:r>
          </a:p>
          <a:p>
            <a:pPr marL="376984" indent="-376984" defTabSz="1361332">
              <a:buFont typeface="Arial" panose="020B0604020202020204" pitchFamily="34" charset="0"/>
              <a:buChar char="•"/>
            </a:pPr>
            <a:r>
              <a:rPr lang="en-GB" sz="1759">
                <a:latin typeface="Helvetica Neue"/>
                <a:sym typeface="Helvetica Neue Medium"/>
              </a:rPr>
              <a:t>Provide training to clinical users and digital services team on the data standard, and the implications for their roles.</a:t>
            </a:r>
          </a:p>
        </p:txBody>
      </p:sp>
      <p:sp>
        <p:nvSpPr>
          <p:cNvPr id="3" name="Rectangle 2">
            <a:extLst>
              <a:ext uri="{FF2B5EF4-FFF2-40B4-BE49-F238E27FC236}">
                <a16:creationId xmlns:a16="http://schemas.microsoft.com/office/drawing/2014/main" id="{2159BAB8-2835-323B-0899-DD0326A94112}"/>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r>
              <a:rPr lang="en-GB" sz="1759">
                <a:latin typeface="Helvetica Neue"/>
              </a:rPr>
              <a:t>Implementing a consistent data standard across the Health Board to allow easier data sharing between clinical systems, programmes, and partner organisations, as well as to increase the potential for powerful and insightful analysis. A consistent data standard underpins the success of many of the digital strategy solutions including CDR and EPR implementation. </a:t>
            </a:r>
          </a:p>
          <a:p>
            <a:pPr defTabSz="1507900"/>
            <a:endParaRPr lang="en-GB" sz="1733" i="1">
              <a:solidFill>
                <a:prstClr val="black"/>
              </a:solidFill>
              <a:latin typeface="+mj-lt"/>
            </a:endParaRPr>
          </a:p>
          <a:p>
            <a:pPr defTabSz="1507900"/>
            <a:endParaRPr lang="en-GB" sz="1733" i="1">
              <a:solidFill>
                <a:prstClr val="black"/>
              </a:solidFill>
              <a:latin typeface="+mj-lt"/>
            </a:endParaRPr>
          </a:p>
          <a:p>
            <a:pPr defTabSz="1507900"/>
            <a:endParaRPr lang="en-GB" sz="1733" i="1">
              <a:solidFill>
                <a:prstClr val="black"/>
              </a:solidFill>
              <a:latin typeface="+mj-lt"/>
            </a:endParaRPr>
          </a:p>
          <a:p>
            <a:pPr marL="376984" indent="-376984" defTabSz="1507900">
              <a:buAutoNum type="arabicPeriod"/>
            </a:pPr>
            <a:r>
              <a:rPr lang="en-US" sz="1759" b="1">
                <a:solidFill>
                  <a:srgbClr val="0D0D0D"/>
                </a:solidFill>
                <a:latin typeface="Helvetica Neue"/>
              </a:rPr>
              <a:t>Data Standard Compliance Rate: </a:t>
            </a:r>
            <a:r>
              <a:rPr lang="en-US" sz="1759">
                <a:solidFill>
                  <a:srgbClr val="0D0D0D"/>
                </a:solidFill>
                <a:latin typeface="Helvetica Neue"/>
              </a:rPr>
              <a:t>Percentage of digital systems and data sources within the board that adhere to the established data standard.</a:t>
            </a:r>
          </a:p>
          <a:p>
            <a:pPr marL="376984" indent="-376984" defTabSz="1507900">
              <a:buAutoNum type="arabicPeriod"/>
            </a:pPr>
            <a:r>
              <a:rPr lang="en-US" sz="1759" b="1">
                <a:solidFill>
                  <a:srgbClr val="0D0D0D"/>
                </a:solidFill>
                <a:latin typeface="Helvetica Neue"/>
              </a:rPr>
              <a:t>Interoperability: </a:t>
            </a:r>
            <a:r>
              <a:rPr lang="en-US" sz="1759">
                <a:solidFill>
                  <a:srgbClr val="0D0D0D"/>
                </a:solidFill>
                <a:latin typeface="Helvetica Neue"/>
              </a:rPr>
              <a:t>Quantify the interoperability of digital systems by assessing the ease and effectiveness of data exchange.</a:t>
            </a:r>
          </a:p>
          <a:p>
            <a:pPr marL="376984" indent="-376984" defTabSz="1507900">
              <a:buAutoNum type="arabicPeriod"/>
            </a:pPr>
            <a:r>
              <a:rPr lang="en-US" sz="1759" b="1">
                <a:solidFill>
                  <a:srgbClr val="0D0D0D"/>
                </a:solidFill>
                <a:latin typeface="Helvetica Neue"/>
              </a:rPr>
              <a:t>Data Quality Improvement: </a:t>
            </a:r>
            <a:r>
              <a:rPr lang="en-US" sz="1759">
                <a:solidFill>
                  <a:srgbClr val="0D0D0D"/>
                </a:solidFill>
                <a:latin typeface="Helvetica Neue"/>
              </a:rPr>
              <a:t>Comparing data quality metrics before and after the implementation, such as accuracy, completeness and consistency.</a:t>
            </a:r>
          </a:p>
        </p:txBody>
      </p:sp>
      <p:sp>
        <p:nvSpPr>
          <p:cNvPr id="19" name="Rectangle 18">
            <a:extLst>
              <a:ext uri="{FF2B5EF4-FFF2-40B4-BE49-F238E27FC236}">
                <a16:creationId xmlns:a16="http://schemas.microsoft.com/office/drawing/2014/main" id="{59867D81-02FE-70D7-E611-EB8F25EBF5CB}"/>
              </a:ext>
            </a:extLst>
          </p:cNvPr>
          <p:cNvSpPr/>
          <p:nvPr/>
        </p:nvSpPr>
        <p:spPr>
          <a:xfrm>
            <a:off x="314238" y="1304658"/>
            <a:ext cx="6566708" cy="812033"/>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Data &amp; Analytics </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40E62D6E-5E33-CD94-A023-043DF406DAEE}"/>
              </a:ext>
            </a:extLst>
          </p:cNvPr>
          <p:cNvSpPr/>
          <p:nvPr/>
        </p:nvSpPr>
        <p:spPr>
          <a:xfrm>
            <a:off x="314236" y="7194964"/>
            <a:ext cx="4685132" cy="554089"/>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C6E94A6E-6DF6-9B05-6024-D7E19046726A}"/>
              </a:ext>
            </a:extLst>
          </p:cNvPr>
          <p:cNvSpPr/>
          <p:nvPr/>
        </p:nvSpPr>
        <p:spPr>
          <a:xfrm>
            <a:off x="304687" y="7814461"/>
            <a:ext cx="6395523" cy="3242593"/>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US" sz="1759" b="1">
                <a:solidFill>
                  <a:prstClr val="black"/>
                </a:solidFill>
                <a:latin typeface="Helvetica Neue"/>
              </a:rPr>
              <a:t>Secondary Care Patient Record Integration: </a:t>
            </a:r>
            <a:r>
              <a:rPr lang="en-US" sz="1759">
                <a:solidFill>
                  <a:srgbClr val="0D0D0D"/>
                </a:solidFill>
                <a:latin typeface="Helvetica Neue"/>
              </a:rPr>
              <a:t>Patient information in a secondary care setting is more seamlessly shared across the various clinical systems in place.</a:t>
            </a:r>
          </a:p>
          <a:p>
            <a:pPr marL="376984" indent="-376984" defTabSz="1507900">
              <a:buAutoNum type="arabicPeriod"/>
            </a:pPr>
            <a:r>
              <a:rPr lang="en-US" sz="1759" b="1">
                <a:solidFill>
                  <a:prstClr val="black"/>
                </a:solidFill>
                <a:latin typeface="Helvetica Neue"/>
              </a:rPr>
              <a:t>Better Data for Clinical Decision Making: </a:t>
            </a:r>
            <a:r>
              <a:rPr lang="en-US" sz="1759">
                <a:solidFill>
                  <a:prstClr val="black"/>
                </a:solidFill>
                <a:latin typeface="Helvetica Neue"/>
              </a:rPr>
              <a:t>Access to consistent data empower clinicians to make well-informed care decisions tailored to each patient’s needs.</a:t>
            </a:r>
          </a:p>
          <a:p>
            <a:pPr marL="376984" indent="-376984" defTabSz="1507900">
              <a:buAutoNum type="arabicPeriod"/>
            </a:pPr>
            <a:r>
              <a:rPr lang="en-US" sz="1759" b="1">
                <a:solidFill>
                  <a:prstClr val="black"/>
                </a:solidFill>
                <a:latin typeface="Helvetica Neue"/>
              </a:rPr>
              <a:t>Research &amp; Analytics: </a:t>
            </a:r>
            <a:r>
              <a:rPr lang="en-US" sz="1759">
                <a:solidFill>
                  <a:prstClr val="black"/>
                </a:solidFill>
                <a:latin typeface="Helvetica Neue"/>
              </a:rPr>
              <a:t>Researchers have access to standardised data, reducing time spent on data-cleaning and enabling more insightful analysis.</a:t>
            </a:r>
            <a:endParaRPr lang="en-GB" sz="1979" i="1">
              <a:solidFill>
                <a:prstClr val="black"/>
              </a:solidFill>
              <a:latin typeface="Helvetica Neue"/>
            </a:endParaRPr>
          </a:p>
        </p:txBody>
      </p:sp>
      <p:sp>
        <p:nvSpPr>
          <p:cNvPr id="24" name="Rectangle 23">
            <a:extLst>
              <a:ext uri="{FF2B5EF4-FFF2-40B4-BE49-F238E27FC236}">
                <a16:creationId xmlns:a16="http://schemas.microsoft.com/office/drawing/2014/main" id="{9989D95F-E1BF-C931-8E36-E7C09C6C893B}"/>
              </a:ext>
            </a:extLst>
          </p:cNvPr>
          <p:cNvSpPr/>
          <p:nvPr/>
        </p:nvSpPr>
        <p:spPr>
          <a:xfrm>
            <a:off x="7047669" y="1304657"/>
            <a:ext cx="12224606"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solidFill>
                  <a:sysClr val="windowText" lastClr="000000"/>
                </a:solidFill>
                <a:latin typeface="Helvetica Neue Medium"/>
              </a:rPr>
              <a:t>High</a:t>
            </a:r>
            <a:r>
              <a:rPr lang="en-GB" sz="2309" b="1">
                <a:solidFill>
                  <a:sysClr val="windowText" lastClr="000000"/>
                </a:solidFill>
                <a:latin typeface="Helvetica Neue Medium"/>
              </a:rPr>
              <a:t>-Level Activities &amp; Milestones</a:t>
            </a:r>
          </a:p>
        </p:txBody>
      </p:sp>
      <p:sp>
        <p:nvSpPr>
          <p:cNvPr id="31" name="Rectangle 30">
            <a:extLst>
              <a:ext uri="{FF2B5EF4-FFF2-40B4-BE49-F238E27FC236}">
                <a16:creationId xmlns:a16="http://schemas.microsoft.com/office/drawing/2014/main" id="{AC2BB289-DD69-24FB-30C5-A893167184F6}"/>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E9FD0DC1-F69C-C2BB-EB94-E62B5AB3A04A}"/>
              </a:ext>
            </a:extLst>
          </p:cNvPr>
          <p:cNvSpPr/>
          <p:nvPr/>
        </p:nvSpPr>
        <p:spPr>
          <a:xfrm>
            <a:off x="314236" y="4033879"/>
            <a:ext cx="4685132" cy="554089"/>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a:t>
            </a:r>
            <a:r>
              <a:rPr lang="en-GB" sz="2309" b="1" err="1">
                <a:solidFill>
                  <a:prstClr val="black"/>
                </a:solidFill>
                <a:latin typeface="Helvetica Neue Medium"/>
                <a:sym typeface="Helvetica Neue Medium"/>
              </a:rPr>
              <a:t>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9946F05A-5A34-B38E-C3F1-A3CFEE5AA57F}"/>
              </a:ext>
            </a:extLst>
          </p:cNvPr>
          <p:cNvSpPr/>
          <p:nvPr/>
        </p:nvSpPr>
        <p:spPr>
          <a:xfrm>
            <a:off x="7084436" y="5866610"/>
            <a:ext cx="5880361" cy="5190444"/>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Data standards training: </a:t>
            </a:r>
            <a:r>
              <a:rPr lang="en-US" sz="1759">
                <a:solidFill>
                  <a:prstClr val="black"/>
                </a:solidFill>
                <a:latin typeface="Helvetica Neue"/>
                <a:sym typeface="Helvetica Neue Medium"/>
              </a:rPr>
              <a:t>Training for clinical users and relevant digital services team on the new data standards, to give them the knowledge and skills required to make best use of the consistent data.</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No anticipated new roles required: </a:t>
            </a:r>
            <a:r>
              <a:rPr lang="en-US" sz="1759">
                <a:solidFill>
                  <a:prstClr val="black"/>
                </a:solidFill>
                <a:latin typeface="Helvetica Neue"/>
                <a:sym typeface="Helvetica Neue Medium"/>
              </a:rPr>
              <a:t>Assumption that the existing team can be retrained to implement and maintain the new data standards.</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Data Stewardship: </a:t>
            </a:r>
            <a:r>
              <a:rPr lang="en-US" sz="1759">
                <a:solidFill>
                  <a:srgbClr val="0D0D0D"/>
                </a:solidFill>
                <a:latin typeface="Helvetica Neue"/>
                <a:sym typeface="Helvetica Neue Medium"/>
              </a:rPr>
              <a:t>E</a:t>
            </a:r>
            <a:r>
              <a:rPr lang="en-US" sz="1759">
                <a:solidFill>
                  <a:srgbClr val="0D0D0D"/>
                </a:solidFill>
                <a:latin typeface="Helvetica Neue"/>
              </a:rPr>
              <a:t>nsuring the integrity, security, and privacy of patient data. Assigning responsibility for defining &amp; monitoring data standards, policies, and procedures.</a:t>
            </a:r>
            <a:endParaRPr lang="en-US" sz="1759">
              <a:solidFill>
                <a:prstClr val="black"/>
              </a:solidFill>
              <a:latin typeface="Helvetica Neue"/>
              <a:sym typeface="Helvetica Neue Medium"/>
            </a:endParaRP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A4745BD7-D951-DC7F-05E0-89A59DF82174}"/>
              </a:ext>
            </a:extLst>
          </p:cNvPr>
          <p:cNvSpPr/>
          <p:nvPr/>
        </p:nvSpPr>
        <p:spPr>
          <a:xfrm>
            <a:off x="7047669" y="5145412"/>
            <a:ext cx="5954989"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solidFill>
                  <a:sysClr val="windowText" lastClr="000000"/>
                </a:solidFill>
                <a:latin typeface="Helvetica Neue"/>
                <a:sym typeface="Helvetica Neue Medium"/>
              </a:rPr>
              <a:t>Workforce Implications </a:t>
            </a:r>
            <a:endParaRPr lang="en-GB" sz="2309" b="1">
              <a:solidFill>
                <a:sysClr val="windowText" lastClr="000000"/>
              </a:solidFill>
              <a:latin typeface="Helvetica Neue"/>
              <a:sym typeface="Helvetica Neue Medium"/>
            </a:endParaRPr>
          </a:p>
        </p:txBody>
      </p:sp>
      <p:sp>
        <p:nvSpPr>
          <p:cNvPr id="36" name="Rectangle 35">
            <a:extLst>
              <a:ext uri="{FF2B5EF4-FFF2-40B4-BE49-F238E27FC236}">
                <a16:creationId xmlns:a16="http://schemas.microsoft.com/office/drawing/2014/main" id="{472883A7-0716-FA57-2660-C14C140E0B78}"/>
              </a:ext>
            </a:extLst>
          </p:cNvPr>
          <p:cNvSpPr/>
          <p:nvPr/>
        </p:nvSpPr>
        <p:spPr>
          <a:xfrm>
            <a:off x="13278649" y="5142149"/>
            <a:ext cx="5993626"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solidFill>
                  <a:sysClr val="windowText" lastClr="000000"/>
                </a:solidFill>
                <a:latin typeface="Helvetica Neue"/>
                <a:sym typeface="Helvetica Neue Medium"/>
              </a:rPr>
              <a:t>Indicative Cost Implications</a:t>
            </a:r>
            <a:endParaRPr lang="en-GB" sz="2309" b="1">
              <a:solidFill>
                <a:sysClr val="windowText" lastClr="000000"/>
              </a:solidFill>
              <a:latin typeface="Helvetica Neue"/>
              <a:sym typeface="Helvetica Neue Medium"/>
            </a:endParaRPr>
          </a:p>
        </p:txBody>
      </p:sp>
      <p:pic>
        <p:nvPicPr>
          <p:cNvPr id="5" name="Graphic 4" descr="Server with solid fill">
            <a:extLst>
              <a:ext uri="{FF2B5EF4-FFF2-40B4-BE49-F238E27FC236}">
                <a16:creationId xmlns:a16="http://schemas.microsoft.com/office/drawing/2014/main" id="{58A26200-1864-B549-239B-1FFD8FE914D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0560" y="1432960"/>
            <a:ext cx="581367" cy="581367"/>
          </a:xfrm>
          <a:prstGeom prst="rect">
            <a:avLst/>
          </a:prstGeom>
        </p:spPr>
      </p:pic>
      <p:sp>
        <p:nvSpPr>
          <p:cNvPr id="9" name="Title 1">
            <a:extLst>
              <a:ext uri="{FF2B5EF4-FFF2-40B4-BE49-F238E27FC236}">
                <a16:creationId xmlns:a16="http://schemas.microsoft.com/office/drawing/2014/main" id="{5ACC97BA-EF8B-6C75-5ED3-41B92EAB16EB}"/>
              </a:ext>
            </a:extLst>
          </p:cNvPr>
          <p:cNvSpPr txBox="1">
            <a:spLocks/>
          </p:cNvSpPr>
          <p:nvPr/>
        </p:nvSpPr>
        <p:spPr>
          <a:xfrm>
            <a:off x="205893" y="-12722"/>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Data &amp; Analytics: Consistent Data Standard</a:t>
            </a:r>
            <a:endParaRPr lang="en-GB" sz="5277"/>
          </a:p>
        </p:txBody>
      </p:sp>
      <p:sp>
        <p:nvSpPr>
          <p:cNvPr id="13" name="Rectangle 12">
            <a:extLst>
              <a:ext uri="{FF2B5EF4-FFF2-40B4-BE49-F238E27FC236}">
                <a16:creationId xmlns:a16="http://schemas.microsoft.com/office/drawing/2014/main" id="{23D815B5-758F-F865-81BE-A5D6A2939C91}"/>
              </a:ext>
            </a:extLst>
          </p:cNvPr>
          <p:cNvSpPr/>
          <p:nvPr/>
        </p:nvSpPr>
        <p:spPr>
          <a:xfrm>
            <a:off x="7047670" y="1951440"/>
            <a:ext cx="3892698" cy="338430"/>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Data Assessment &amp; Mapping</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874414FD-CBA9-1D87-9489-3DEE689E7F88}"/>
              </a:ext>
            </a:extLst>
          </p:cNvPr>
          <p:cNvSpPr/>
          <p:nvPr/>
        </p:nvSpPr>
        <p:spPr>
          <a:xfrm>
            <a:off x="11213621" y="1951440"/>
            <a:ext cx="3892698" cy="335166"/>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Data Conversion &amp; Migration</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DD9AE101-0E4B-7764-E816-2B13E8193A4F}"/>
              </a:ext>
            </a:extLst>
          </p:cNvPr>
          <p:cNvSpPr/>
          <p:nvPr/>
        </p:nvSpPr>
        <p:spPr>
          <a:xfrm>
            <a:off x="15379574" y="1951439"/>
            <a:ext cx="3892701" cy="33516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Data Standard Audit &amp; Training</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D2FE1AB4-69DF-5ED9-56C5-EF700B206CAB}"/>
              </a:ext>
            </a:extLst>
          </p:cNvPr>
          <p:cNvGraphicFramePr>
            <a:graphicFrameLocks noGrp="1"/>
          </p:cNvGraphicFramePr>
          <p:nvPr>
            <p:extLst>
              <p:ext uri="{D42A27DB-BD31-4B8C-83A1-F6EECF244321}">
                <p14:modId xmlns:p14="http://schemas.microsoft.com/office/powerpoint/2010/main" val="2165980053"/>
              </p:ext>
            </p:extLst>
          </p:nvPr>
        </p:nvGraphicFramePr>
        <p:xfrm>
          <a:off x="13391724" y="5809613"/>
          <a:ext cx="5728836" cy="2004848"/>
        </p:xfrm>
        <a:graphic>
          <a:graphicData uri="http://schemas.openxmlformats.org/drawingml/2006/table">
            <a:tbl>
              <a:tblPr>
                <a:tableStyleId>{5940675A-B579-460E-94D1-54222C63F5DA}</a:tableStyleId>
              </a:tblPr>
              <a:tblGrid>
                <a:gridCol w="1503956">
                  <a:extLst>
                    <a:ext uri="{9D8B030D-6E8A-4147-A177-3AD203B41FA5}">
                      <a16:colId xmlns:a16="http://schemas.microsoft.com/office/drawing/2014/main" val="2825258825"/>
                    </a:ext>
                  </a:extLst>
                </a:gridCol>
                <a:gridCol w="2112440">
                  <a:extLst>
                    <a:ext uri="{9D8B030D-6E8A-4147-A177-3AD203B41FA5}">
                      <a16:colId xmlns:a16="http://schemas.microsoft.com/office/drawing/2014/main" val="1087440010"/>
                    </a:ext>
                  </a:extLst>
                </a:gridCol>
                <a:gridCol w="2112440">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ysClr val="windowText" lastClr="000000"/>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DC5D"/>
                    </a:solidFill>
                  </a:tcPr>
                </a:tc>
                <a:tc>
                  <a:txBody>
                    <a:bodyPr/>
                    <a:lstStyle/>
                    <a:p>
                      <a:pPr algn="ctr" fontAlgn="t"/>
                      <a:r>
                        <a:rPr lang="en-GB" sz="1800" b="1" i="0" u="none" strike="noStrike">
                          <a:solidFill>
                            <a:sysClr val="windowText" lastClr="000000"/>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DC5D"/>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£1,486,000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£2,368,000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 -</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 -</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£1,486,000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£2,368,000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61E8C3D4-1829-4329-1AAC-F4D3DF9C4D91}"/>
              </a:ext>
            </a:extLst>
          </p:cNvPr>
          <p:cNvSpPr/>
          <p:nvPr/>
        </p:nvSpPr>
        <p:spPr>
          <a:xfrm>
            <a:off x="13355836" y="7924602"/>
            <a:ext cx="5880361" cy="3132452"/>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The large majority of costs are expected in the next three years corresponding to the anticipated resource to complete the business case and external outsourcing of the data assessment, mapping, conversion and migration processes.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Ongoing costs correspond to ongoing training requirements, comms and data audits.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There are no anticipated capital costs associated with this solution.</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grpSp>
        <p:nvGrpSpPr>
          <p:cNvPr id="2" name="Group 1">
            <a:extLst>
              <a:ext uri="{FF2B5EF4-FFF2-40B4-BE49-F238E27FC236}">
                <a16:creationId xmlns:a16="http://schemas.microsoft.com/office/drawing/2014/main" id="{3C5E9E7C-7EEB-9EBF-23B1-DEE8F16BC970}"/>
              </a:ext>
            </a:extLst>
          </p:cNvPr>
          <p:cNvGrpSpPr/>
          <p:nvPr/>
        </p:nvGrpSpPr>
        <p:grpSpPr>
          <a:xfrm>
            <a:off x="88" y="-12723"/>
            <a:ext cx="20026353" cy="364105"/>
            <a:chOff x="374266" y="2474302"/>
            <a:chExt cx="11442413" cy="820603"/>
          </a:xfrm>
        </p:grpSpPr>
        <p:sp>
          <p:nvSpPr>
            <p:cNvPr id="4" name="Arrow: Pentagon 3">
              <a:extLst>
                <a:ext uri="{FF2B5EF4-FFF2-40B4-BE49-F238E27FC236}">
                  <a16:creationId xmlns:a16="http://schemas.microsoft.com/office/drawing/2014/main" id="{DE9B2364-83F5-7FFC-36E3-F2DA0F156F7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9ADDE125-AC09-F25E-E070-52B5C2B19B9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74115B8A-AA6C-05CC-3FF9-4AE34353C374}"/>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817E136E-2DCD-7395-CD64-B1972D71B6A0}"/>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E175D586-CA97-1C0E-C6DC-95EF9EE3A17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cxnSp>
        <p:nvCxnSpPr>
          <p:cNvPr id="14" name="Straight Connector 13">
            <a:extLst>
              <a:ext uri="{FF2B5EF4-FFF2-40B4-BE49-F238E27FC236}">
                <a16:creationId xmlns:a16="http://schemas.microsoft.com/office/drawing/2014/main" id="{C1106C07-C571-B196-7C11-CA409A2BC55C}"/>
              </a:ext>
            </a:extLst>
          </p:cNvPr>
          <p:cNvCxnSpPr>
            <a:cxnSpLocks/>
          </p:cNvCxnSpPr>
          <p:nvPr/>
        </p:nvCxnSpPr>
        <p:spPr>
          <a:xfrm>
            <a:off x="13159972" y="5755962"/>
            <a:ext cx="0" cy="5301092"/>
          </a:xfrm>
          <a:prstGeom prst="line">
            <a:avLst/>
          </a:prstGeom>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83813995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A4E8E-FC49-546F-7F77-FC191DC8F889}"/>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B38372E6-D51F-F264-3D60-98405C353E95}"/>
              </a:ext>
            </a:extLst>
          </p:cNvPr>
          <p:cNvSpPr/>
          <p:nvPr/>
        </p:nvSpPr>
        <p:spPr>
          <a:xfrm>
            <a:off x="7047669" y="2362959"/>
            <a:ext cx="3892701" cy="274425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Assessment of current digital infrastructure, data assets, and analytics capabilities.</a:t>
            </a:r>
          </a:p>
          <a:p>
            <a:pPr marL="376984" indent="-376984" defTabSz="1361332">
              <a:buFont typeface="Arial" panose="020B0604020202020204" pitchFamily="34" charset="0"/>
              <a:buChar char="•"/>
            </a:pPr>
            <a:r>
              <a:rPr lang="en-GB" sz="1759">
                <a:latin typeface="Helvetica Neue"/>
                <a:sym typeface="Helvetica Neue Medium"/>
              </a:rPr>
              <a:t>Develop target cloud infrastructure.</a:t>
            </a:r>
          </a:p>
          <a:p>
            <a:pPr marL="376984" indent="-376984" defTabSz="1361332">
              <a:buFont typeface="Arial" panose="020B0604020202020204" pitchFamily="34" charset="0"/>
              <a:buChar char="•"/>
            </a:pPr>
            <a:r>
              <a:rPr lang="en-GB" sz="1759">
                <a:latin typeface="Helvetica Neue"/>
                <a:sym typeface="Helvetica Neue Medium"/>
              </a:rPr>
              <a:t>Develop a detailed migration plan outlining tasks, timelines, resource requirements, and dependencies.</a:t>
            </a:r>
          </a:p>
          <a:p>
            <a:pPr marL="376984" indent="-376984" defTabSz="1361332">
              <a:buFont typeface="Arial" panose="020B0604020202020204" pitchFamily="34" charset="0"/>
              <a:buChar char="•"/>
            </a:pPr>
            <a:r>
              <a:rPr lang="en-GB" sz="1759">
                <a:latin typeface="Helvetica Neue"/>
                <a:sym typeface="Helvetica Neue Medium"/>
              </a:rPr>
              <a:t>Evaluate cloud suppliers.</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F0A0A5CA-431B-A5C7-DC0E-4766297E70C7}"/>
              </a:ext>
            </a:extLst>
          </p:cNvPr>
          <p:cNvSpPr/>
          <p:nvPr/>
        </p:nvSpPr>
        <p:spPr>
          <a:xfrm>
            <a:off x="11213620" y="2355115"/>
            <a:ext cx="3892701" cy="2752094"/>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Deliver training for Digital Services infrastructure and systems team.</a:t>
            </a:r>
          </a:p>
          <a:p>
            <a:pPr marL="376984" indent="-376984" defTabSz="1361332">
              <a:buFont typeface="Arial" panose="020B0604020202020204" pitchFamily="34" charset="0"/>
              <a:buChar char="•"/>
            </a:pPr>
            <a:r>
              <a:rPr lang="en-GB" sz="1759">
                <a:latin typeface="Helvetica Neue"/>
                <a:sym typeface="Helvetica Neue Medium"/>
              </a:rPr>
              <a:t>Implement an incremental migration of selected data &amp; analytic workloads. </a:t>
            </a:r>
          </a:p>
          <a:p>
            <a:pPr marL="376984" indent="-376984" defTabSz="1361332">
              <a:buFont typeface="Arial" panose="020B0604020202020204" pitchFamily="34" charset="0"/>
              <a:buChar char="•"/>
            </a:pPr>
            <a:r>
              <a:rPr lang="en-GB" sz="1759">
                <a:latin typeface="Helvetica Neue"/>
                <a:sym typeface="Helvetica Neue Medium"/>
              </a:rPr>
              <a:t>Develop and test disaster recovery &amp; business continuity plan.</a:t>
            </a:r>
          </a:p>
          <a:p>
            <a:pPr marL="376984" indent="-376984" defTabSz="1361332">
              <a:buFont typeface="Arial" panose="020B0604020202020204" pitchFamily="34" charset="0"/>
              <a:buChar char="•"/>
            </a:pPr>
            <a:r>
              <a:rPr lang="en-GB" sz="1759">
                <a:latin typeface="Helvetica Neue"/>
                <a:sym typeface="Helvetica Neue Medium"/>
              </a:rPr>
              <a:t>User satisfaction engagement.</a:t>
            </a:r>
          </a:p>
        </p:txBody>
      </p:sp>
      <p:sp>
        <p:nvSpPr>
          <p:cNvPr id="25" name="Rectangle 24">
            <a:extLst>
              <a:ext uri="{FF2B5EF4-FFF2-40B4-BE49-F238E27FC236}">
                <a16:creationId xmlns:a16="http://schemas.microsoft.com/office/drawing/2014/main" id="{8F10B9C8-3491-9E1F-D322-071CA817EF9C}"/>
              </a:ext>
            </a:extLst>
          </p:cNvPr>
          <p:cNvSpPr/>
          <p:nvPr/>
        </p:nvSpPr>
        <p:spPr>
          <a:xfrm>
            <a:off x="15379574" y="2355115"/>
            <a:ext cx="3892701" cy="2752094"/>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Large scale migration of most systems and data -  acknowledging that not all systems will currently be suitable for migration.</a:t>
            </a:r>
          </a:p>
          <a:p>
            <a:pPr marL="376984" indent="-376984" defTabSz="1361332">
              <a:buFont typeface="Arial" panose="020B0604020202020204" pitchFamily="34" charset="0"/>
              <a:buChar char="•"/>
            </a:pPr>
            <a:r>
              <a:rPr lang="en-GB" sz="1759">
                <a:latin typeface="Helvetica Neue"/>
                <a:sym typeface="Helvetica Neue Medium"/>
              </a:rPr>
              <a:t>Provide ongoing training &amp; support to improve adoption and make best use of services.</a:t>
            </a:r>
          </a:p>
          <a:p>
            <a:pPr marL="376984" indent="-376984" defTabSz="1361332">
              <a:buFont typeface="Arial" panose="020B0604020202020204" pitchFamily="34" charset="0"/>
              <a:buChar char="•"/>
            </a:pPr>
            <a:r>
              <a:rPr lang="en-GB" sz="1759">
                <a:latin typeface="Helvetica Neue"/>
                <a:sym typeface="Helvetica Neue Medium"/>
              </a:rPr>
              <a:t>Continue post migration reviews &amp; assessments.</a:t>
            </a:r>
          </a:p>
        </p:txBody>
      </p:sp>
      <p:sp>
        <p:nvSpPr>
          <p:cNvPr id="3" name="Rectangle 2">
            <a:extLst>
              <a:ext uri="{FF2B5EF4-FFF2-40B4-BE49-F238E27FC236}">
                <a16:creationId xmlns:a16="http://schemas.microsoft.com/office/drawing/2014/main" id="{1445FCC2-AD8B-4E44-14BF-E698FF8A292F}"/>
              </a:ext>
            </a:extLst>
          </p:cNvPr>
          <p:cNvSpPr/>
          <p:nvPr/>
        </p:nvSpPr>
        <p:spPr>
          <a:xfrm>
            <a:off x="314236" y="2116691"/>
            <a:ext cx="6575025" cy="8958338"/>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680667" fontAlgn="base" hangingPunct="0">
              <a:defRPr/>
            </a:pPr>
            <a:r>
              <a:rPr lang="en-GB" sz="1759" kern="0">
                <a:solidFill>
                  <a:srgbClr val="000000"/>
                </a:solidFill>
                <a:latin typeface="Helvetica Neue"/>
                <a:sym typeface="Helvetica Neue"/>
              </a:rPr>
              <a:t>Migrating, at pace, to a cloud-first compute and storage solution throughout the entire health board, underpinned by a robust Cloud Strategy</a:t>
            </a:r>
            <a:r>
              <a:rPr lang="en-GB" sz="1759">
                <a:latin typeface="Helvetica Neue"/>
              </a:rPr>
              <a:t>, which recognises the need for some continued on-prem compute and storage for business continuity purposes. Including conducting an infrastructure review with a view to creating the best environment available to deliver data and analytics. Establishing cloud-based PaaS and IaaS as an underpinning principle in the development and procurement of digital systems. </a:t>
            </a:r>
            <a:endParaRPr lang="en-GB" sz="1759" kern="0">
              <a:solidFill>
                <a:prstClr val="black"/>
              </a:solidFill>
              <a:latin typeface="Helvetica Neue"/>
              <a:sym typeface="Helvetica Neue Medium"/>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Data &amp; System Migration Rate: </a:t>
            </a:r>
            <a:r>
              <a:rPr lang="en-US" sz="1759">
                <a:solidFill>
                  <a:srgbClr val="0D0D0D"/>
                </a:solidFill>
                <a:latin typeface="Helvetica Neue"/>
              </a:rPr>
              <a:t>The percentage of data and systems successfully migrated from on-prem hosting to the cloud infrastructure.</a:t>
            </a:r>
          </a:p>
          <a:p>
            <a:pPr marL="376984" indent="-376984" defTabSz="1507900">
              <a:buAutoNum type="arabicPeriod"/>
            </a:pPr>
            <a:r>
              <a:rPr lang="en-US" sz="1759" b="1">
                <a:solidFill>
                  <a:srgbClr val="0D0D0D"/>
                </a:solidFill>
                <a:latin typeface="Helvetica Neue"/>
              </a:rPr>
              <a:t>System Performance: </a:t>
            </a:r>
            <a:r>
              <a:rPr lang="en-US" sz="1759">
                <a:solidFill>
                  <a:srgbClr val="0D0D0D"/>
                </a:solidFill>
                <a:latin typeface="Helvetica Neue"/>
              </a:rPr>
              <a:t>Monitor metrics such as response time, downtime and security incidents measured against pre-migration levels.</a:t>
            </a:r>
          </a:p>
          <a:p>
            <a:pPr marL="376984" indent="-376984" defTabSz="1507900">
              <a:buAutoNum type="arabicPeriod"/>
            </a:pPr>
            <a:r>
              <a:rPr lang="en-US" sz="1759" b="1">
                <a:solidFill>
                  <a:srgbClr val="0D0D0D"/>
                </a:solidFill>
                <a:latin typeface="Helvetica Neue"/>
              </a:rPr>
              <a:t>User Adoption &amp; Satisfaction: </a:t>
            </a:r>
            <a:r>
              <a:rPr lang="en-US" sz="1759">
                <a:solidFill>
                  <a:srgbClr val="0D0D0D"/>
                </a:solidFill>
                <a:latin typeface="Helvetica Neue"/>
              </a:rPr>
              <a:t>User engagement, utilisation rates, and training completion to measure adoption and satisfaction levels.</a:t>
            </a:r>
          </a:p>
        </p:txBody>
      </p:sp>
      <p:sp>
        <p:nvSpPr>
          <p:cNvPr id="19" name="Rectangle 18">
            <a:extLst>
              <a:ext uri="{FF2B5EF4-FFF2-40B4-BE49-F238E27FC236}">
                <a16:creationId xmlns:a16="http://schemas.microsoft.com/office/drawing/2014/main" id="{83C1FBB4-E2CC-40CD-E3B9-AF2BF571D2BE}"/>
              </a:ext>
            </a:extLst>
          </p:cNvPr>
          <p:cNvSpPr/>
          <p:nvPr/>
        </p:nvSpPr>
        <p:spPr>
          <a:xfrm>
            <a:off x="314238" y="1304658"/>
            <a:ext cx="6566708" cy="812033"/>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Data &amp; Analytics </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35BF16C2-0C82-756B-88D8-68946AB295E5}"/>
              </a:ext>
            </a:extLst>
          </p:cNvPr>
          <p:cNvSpPr/>
          <p:nvPr/>
        </p:nvSpPr>
        <p:spPr>
          <a:xfrm>
            <a:off x="314236" y="7930737"/>
            <a:ext cx="4685132" cy="554089"/>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a:solidFill>
                  <a:prstClr val="black"/>
                </a:solidFill>
                <a:latin typeface="Helvetica Neue Medium"/>
                <a:sym typeface="Helvetica Neue Medium"/>
              </a:rPr>
              <a:t>Specific Use Cases</a:t>
            </a:r>
            <a:endParaRPr lang="en-GB" sz="2309">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1EF6A281-216E-539B-22CC-D7E2BD761815}"/>
              </a:ext>
            </a:extLst>
          </p:cNvPr>
          <p:cNvSpPr/>
          <p:nvPr/>
        </p:nvSpPr>
        <p:spPr>
          <a:xfrm>
            <a:off x="314236" y="8548424"/>
            <a:ext cx="6395523" cy="2628969"/>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GB" sz="1759" b="1">
                <a:solidFill>
                  <a:prstClr val="black"/>
                </a:solidFill>
                <a:latin typeface="Helvetica Neue"/>
              </a:rPr>
              <a:t>Scalability &amp; Capacity Management: </a:t>
            </a:r>
            <a:r>
              <a:rPr lang="en-GB" sz="1759">
                <a:solidFill>
                  <a:prstClr val="black"/>
                </a:solidFill>
                <a:latin typeface="Helvetica Neue"/>
              </a:rPr>
              <a:t>Much easier to scale than traditional on-prem environments in response to growing acute requirements, coupled with a more flexible costings model.</a:t>
            </a:r>
          </a:p>
          <a:p>
            <a:pPr marL="376984" indent="-376984" defTabSz="1507900">
              <a:buAutoNum type="arabicPeriod"/>
            </a:pPr>
            <a:r>
              <a:rPr lang="en-GB" sz="1759" b="1">
                <a:solidFill>
                  <a:prstClr val="black"/>
                </a:solidFill>
                <a:latin typeface="Helvetica Neue"/>
              </a:rPr>
              <a:t>Resilience &amp; Security: </a:t>
            </a:r>
            <a:r>
              <a:rPr lang="en-GB" sz="1759">
                <a:solidFill>
                  <a:prstClr val="black"/>
                </a:solidFill>
                <a:latin typeface="Helvetica Neue"/>
              </a:rPr>
              <a:t>Cloud datacentres provide high availability of services as well as high-levels of security benefits.</a:t>
            </a:r>
          </a:p>
          <a:p>
            <a:pPr marL="376984" indent="-376984" defTabSz="1507900">
              <a:buAutoNum type="arabicPeriod"/>
            </a:pPr>
            <a:r>
              <a:rPr lang="en-GB" sz="1759" b="1">
                <a:solidFill>
                  <a:prstClr val="black"/>
                </a:solidFill>
                <a:latin typeface="Helvetica Neue"/>
              </a:rPr>
              <a:t>Carbon Benefits: </a:t>
            </a:r>
            <a:r>
              <a:rPr lang="en-GB" sz="1759">
                <a:solidFill>
                  <a:prstClr val="black"/>
                </a:solidFill>
                <a:latin typeface="Helvetica Neue"/>
              </a:rPr>
              <a:t>The move towards cloud computing will lessen our impact on the environment.</a:t>
            </a:r>
          </a:p>
        </p:txBody>
      </p:sp>
      <p:sp>
        <p:nvSpPr>
          <p:cNvPr id="24" name="Rectangle 23">
            <a:extLst>
              <a:ext uri="{FF2B5EF4-FFF2-40B4-BE49-F238E27FC236}">
                <a16:creationId xmlns:a16="http://schemas.microsoft.com/office/drawing/2014/main" id="{F6A14B1A-4463-DD3C-40CF-3A88CDA01F08}"/>
              </a:ext>
            </a:extLst>
          </p:cNvPr>
          <p:cNvSpPr/>
          <p:nvPr/>
        </p:nvSpPr>
        <p:spPr>
          <a:xfrm>
            <a:off x="7047669" y="1304657"/>
            <a:ext cx="12224606"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solidFill>
                  <a:sysClr val="windowText" lastClr="000000"/>
                </a:solidFill>
                <a:latin typeface="Helvetica Neue Medium"/>
              </a:rPr>
              <a:t>High</a:t>
            </a:r>
            <a:r>
              <a:rPr lang="en-GB" sz="2309" b="1">
                <a:solidFill>
                  <a:sysClr val="windowText" lastClr="000000"/>
                </a:solidFill>
                <a:latin typeface="Helvetica Neue Medium"/>
              </a:rPr>
              <a:t>-Level Activities &amp; Milestones</a:t>
            </a:r>
          </a:p>
        </p:txBody>
      </p:sp>
      <p:sp>
        <p:nvSpPr>
          <p:cNvPr id="31" name="Rectangle 30">
            <a:extLst>
              <a:ext uri="{FF2B5EF4-FFF2-40B4-BE49-F238E27FC236}">
                <a16:creationId xmlns:a16="http://schemas.microsoft.com/office/drawing/2014/main" id="{1D07DA5D-43EF-F698-2A6C-14148F4E32AD}"/>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0AC5A5B8-4170-9DBA-B562-51E45547C9FF}"/>
              </a:ext>
            </a:extLst>
          </p:cNvPr>
          <p:cNvSpPr/>
          <p:nvPr/>
        </p:nvSpPr>
        <p:spPr>
          <a:xfrm>
            <a:off x="336754" y="4830164"/>
            <a:ext cx="4685132" cy="554089"/>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a:solidFill>
                  <a:prstClr val="black"/>
                </a:solidFill>
                <a:latin typeface="Helvetica Neue Medium"/>
                <a:sym typeface="Helvetica Neue Medium"/>
              </a:rPr>
              <a:t>Key</a:t>
            </a:r>
            <a:r>
              <a:rPr lang="en-GB" sz="2309">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80962CB1-CE65-1261-9871-0355BAA2C306}"/>
              </a:ext>
            </a:extLst>
          </p:cNvPr>
          <p:cNvSpPr/>
          <p:nvPr/>
        </p:nvSpPr>
        <p:spPr>
          <a:xfrm>
            <a:off x="7084436" y="5866609"/>
            <a:ext cx="5880361" cy="523643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Cloud skills: </a:t>
            </a:r>
            <a:r>
              <a:rPr lang="en-US" sz="1759">
                <a:solidFill>
                  <a:prstClr val="black"/>
                </a:solidFill>
                <a:latin typeface="Helvetica Neue"/>
                <a:sym typeface="Helvetica Neue Medium"/>
              </a:rPr>
              <a:t>Expertise within the workforce on cloud architecture, cloud security and data management in the cloud will be required. It is anticipated that this will be created through a combination of training of the existing workforce and hiring of expert staff.</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Cultural change &amp; adoption: </a:t>
            </a:r>
            <a:r>
              <a:rPr lang="en-US" sz="1759">
                <a:solidFill>
                  <a:prstClr val="black"/>
                </a:solidFill>
                <a:latin typeface="Helvetica Neue"/>
                <a:sym typeface="Helvetica Neue Medium"/>
              </a:rPr>
              <a:t>A shift will be required towards a more agile and innovative way of working.</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Vendor and financial management &amp; governance: </a:t>
            </a:r>
            <a:r>
              <a:rPr lang="en-US" sz="1759">
                <a:solidFill>
                  <a:prstClr val="black"/>
                </a:solidFill>
                <a:latin typeface="Helvetica Neue"/>
                <a:sym typeface="Helvetica Neue Medium"/>
              </a:rPr>
              <a:t>There is a high business dependency on the cloud supplier, this means that managing vendor relationships will be crucial, alongside ensuring compliance with contractual terms and regulatory requirements. Additionally, cloud compute and process drives a shift away from traditional capital-based funding of on-prem solutions, necessitating an increased level of financial management. </a:t>
            </a:r>
          </a:p>
          <a:p>
            <a:pPr defTabSz="1815063"/>
            <a:endParaRPr lang="en-US" sz="197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79707073-742A-B39B-AEE9-E086539D52A0}"/>
              </a:ext>
            </a:extLst>
          </p:cNvPr>
          <p:cNvSpPr/>
          <p:nvPr/>
        </p:nvSpPr>
        <p:spPr>
          <a:xfrm>
            <a:off x="7047669" y="5145412"/>
            <a:ext cx="5954989"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solidFill>
                  <a:sysClr val="windowText" lastClr="000000"/>
                </a:solidFill>
                <a:latin typeface="Helvetica Neue"/>
                <a:sym typeface="Helvetica Neue Medium"/>
              </a:rPr>
              <a:t>Workforce Implications </a:t>
            </a:r>
            <a:endParaRPr lang="en-GB" sz="2309" b="1">
              <a:solidFill>
                <a:sysClr val="windowText" lastClr="000000"/>
              </a:solidFill>
              <a:latin typeface="Helvetica Neue"/>
              <a:sym typeface="Helvetica Neue Medium"/>
            </a:endParaRPr>
          </a:p>
        </p:txBody>
      </p:sp>
      <p:sp>
        <p:nvSpPr>
          <p:cNvPr id="36" name="Rectangle 35">
            <a:extLst>
              <a:ext uri="{FF2B5EF4-FFF2-40B4-BE49-F238E27FC236}">
                <a16:creationId xmlns:a16="http://schemas.microsoft.com/office/drawing/2014/main" id="{C9A991D7-0435-1B86-2555-CD22757F9A2B}"/>
              </a:ext>
            </a:extLst>
          </p:cNvPr>
          <p:cNvSpPr/>
          <p:nvPr/>
        </p:nvSpPr>
        <p:spPr>
          <a:xfrm>
            <a:off x="13278649" y="5142149"/>
            <a:ext cx="5993626" cy="603865"/>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solidFill>
                  <a:sysClr val="windowText" lastClr="000000"/>
                </a:solidFill>
                <a:latin typeface="Helvetica Neue"/>
                <a:sym typeface="Helvetica Neue Medium"/>
              </a:rPr>
              <a:t>Indicative Cost Implications</a:t>
            </a:r>
            <a:endParaRPr lang="en-GB" sz="2309" b="1">
              <a:solidFill>
                <a:sysClr val="windowText" lastClr="000000"/>
              </a:solidFill>
              <a:latin typeface="Helvetica Neue"/>
              <a:sym typeface="Helvetica Neue Medium"/>
            </a:endParaRPr>
          </a:p>
        </p:txBody>
      </p:sp>
      <p:pic>
        <p:nvPicPr>
          <p:cNvPr id="5" name="Graphic 4" descr="Server with solid fill">
            <a:extLst>
              <a:ext uri="{FF2B5EF4-FFF2-40B4-BE49-F238E27FC236}">
                <a16:creationId xmlns:a16="http://schemas.microsoft.com/office/drawing/2014/main" id="{B753D9D8-84F3-24F8-CC36-F4A80525DD4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0560" y="1432960"/>
            <a:ext cx="581367" cy="581367"/>
          </a:xfrm>
          <a:prstGeom prst="rect">
            <a:avLst/>
          </a:prstGeom>
        </p:spPr>
      </p:pic>
      <p:sp>
        <p:nvSpPr>
          <p:cNvPr id="9" name="Title 1">
            <a:extLst>
              <a:ext uri="{FF2B5EF4-FFF2-40B4-BE49-F238E27FC236}">
                <a16:creationId xmlns:a16="http://schemas.microsoft.com/office/drawing/2014/main" id="{1A159FF6-8A33-1169-6866-D9F50FD74638}"/>
              </a:ext>
            </a:extLst>
          </p:cNvPr>
          <p:cNvSpPr txBox="1">
            <a:spLocks/>
          </p:cNvSpPr>
          <p:nvPr/>
        </p:nvSpPr>
        <p:spPr>
          <a:xfrm>
            <a:off x="205893" y="-12722"/>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Data &amp; Analytics: Cloud Strategy</a:t>
            </a:r>
            <a:endParaRPr lang="en-GB" sz="5277"/>
          </a:p>
        </p:txBody>
      </p:sp>
      <p:sp>
        <p:nvSpPr>
          <p:cNvPr id="13" name="Rectangle 12">
            <a:extLst>
              <a:ext uri="{FF2B5EF4-FFF2-40B4-BE49-F238E27FC236}">
                <a16:creationId xmlns:a16="http://schemas.microsoft.com/office/drawing/2014/main" id="{B6CBAD6E-4D0C-39F1-807D-6788FB9B4F34}"/>
              </a:ext>
            </a:extLst>
          </p:cNvPr>
          <p:cNvSpPr/>
          <p:nvPr/>
        </p:nvSpPr>
        <p:spPr>
          <a:xfrm>
            <a:off x="7047669"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Scoping &amp; Business Case</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557675FE-0948-B218-3D9A-9B4237AE7C4E}"/>
              </a:ext>
            </a:extLst>
          </p:cNvPr>
          <p:cNvSpPr/>
          <p:nvPr/>
        </p:nvSpPr>
        <p:spPr>
          <a:xfrm>
            <a:off x="11213620"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Pilot Migration &amp; Testing</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C5B522B5-DB73-726F-85DE-14EB6D8065D9}"/>
              </a:ext>
            </a:extLst>
          </p:cNvPr>
          <p:cNvSpPr/>
          <p:nvPr/>
        </p:nvSpPr>
        <p:spPr>
          <a:xfrm>
            <a:off x="15379574"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Full Scale Migration</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69B5A681-8CE5-B79C-C0C9-7D62E5575648}"/>
              </a:ext>
            </a:extLst>
          </p:cNvPr>
          <p:cNvGraphicFramePr>
            <a:graphicFrameLocks noGrp="1"/>
          </p:cNvGraphicFramePr>
          <p:nvPr>
            <p:extLst>
              <p:ext uri="{D42A27DB-BD31-4B8C-83A1-F6EECF244321}">
                <p14:modId xmlns:p14="http://schemas.microsoft.com/office/powerpoint/2010/main" val="3892606115"/>
              </p:ext>
            </p:extLst>
          </p:nvPr>
        </p:nvGraphicFramePr>
        <p:xfrm>
          <a:off x="13318380" y="5809613"/>
          <a:ext cx="5953895" cy="2004848"/>
        </p:xfrm>
        <a:graphic>
          <a:graphicData uri="http://schemas.openxmlformats.org/drawingml/2006/table">
            <a:tbl>
              <a:tblPr>
                <a:tableStyleId>{5940675A-B579-460E-94D1-54222C63F5DA}</a:tableStyleId>
              </a:tblPr>
              <a:tblGrid>
                <a:gridCol w="1563039">
                  <a:extLst>
                    <a:ext uri="{9D8B030D-6E8A-4147-A177-3AD203B41FA5}">
                      <a16:colId xmlns:a16="http://schemas.microsoft.com/office/drawing/2014/main" val="2825258825"/>
                    </a:ext>
                  </a:extLst>
                </a:gridCol>
                <a:gridCol w="2195428">
                  <a:extLst>
                    <a:ext uri="{9D8B030D-6E8A-4147-A177-3AD203B41FA5}">
                      <a16:colId xmlns:a16="http://schemas.microsoft.com/office/drawing/2014/main" val="1087440010"/>
                    </a:ext>
                  </a:extLst>
                </a:gridCol>
                <a:gridCol w="2195428">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ysClr val="windowText" lastClr="000000"/>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DC5D"/>
                    </a:solidFill>
                  </a:tcPr>
                </a:tc>
                <a:tc>
                  <a:txBody>
                    <a:bodyPr/>
                    <a:lstStyle/>
                    <a:p>
                      <a:pPr algn="ctr" fontAlgn="t"/>
                      <a:r>
                        <a:rPr lang="en-GB" sz="1800" b="1" i="0" u="none" strike="noStrike">
                          <a:solidFill>
                            <a:sysClr val="windowText" lastClr="000000"/>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DC5D"/>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£1,723,000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£12,303,000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 -</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 -</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£1,723,000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£12,303,000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814E70E6-C2F0-64B3-0155-EF834661E1FD}"/>
              </a:ext>
            </a:extLst>
          </p:cNvPr>
          <p:cNvSpPr/>
          <p:nvPr/>
        </p:nvSpPr>
        <p:spPr>
          <a:xfrm>
            <a:off x="13318382" y="7844820"/>
            <a:ext cx="5917816" cy="325822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The costs for the next 3-years correspond largely to the preparatory work including training and recruitment of the appropriate cloud experts.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Costs will increase annually as more data and systems are migrated to the cloud, and the quantum of data stored increases.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There are no anticipated capital costs associated with this solution; however, it may be possible to capitalise some of the development costs. The cloud strategy is the major driver of the shift from capital funding to revenue funding, with implications on the cost break-down of other solutions. </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grpSp>
        <p:nvGrpSpPr>
          <p:cNvPr id="2" name="Group 1">
            <a:extLst>
              <a:ext uri="{FF2B5EF4-FFF2-40B4-BE49-F238E27FC236}">
                <a16:creationId xmlns:a16="http://schemas.microsoft.com/office/drawing/2014/main" id="{80822B4B-9269-DB5B-5262-2691BCF77685}"/>
              </a:ext>
            </a:extLst>
          </p:cNvPr>
          <p:cNvGrpSpPr/>
          <p:nvPr/>
        </p:nvGrpSpPr>
        <p:grpSpPr>
          <a:xfrm>
            <a:off x="88" y="-12723"/>
            <a:ext cx="20026353" cy="364105"/>
            <a:chOff x="374266" y="2474302"/>
            <a:chExt cx="11442413" cy="820603"/>
          </a:xfrm>
        </p:grpSpPr>
        <p:sp>
          <p:nvSpPr>
            <p:cNvPr id="4" name="Arrow: Pentagon 3">
              <a:extLst>
                <a:ext uri="{FF2B5EF4-FFF2-40B4-BE49-F238E27FC236}">
                  <a16:creationId xmlns:a16="http://schemas.microsoft.com/office/drawing/2014/main" id="{F7A1B7CA-CDA1-7125-646A-EA5EE8274E1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27224FC-EE74-6E12-9AEA-85FD7FB52BD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351874D2-FC8F-EBF5-5797-B03206B9A3C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CB81F4B4-EBE5-9B69-D43D-69BCD3A100E4}"/>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7326AEBC-6A2F-77D0-FC0E-7BF1DC4C0A7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cxnSp>
        <p:nvCxnSpPr>
          <p:cNvPr id="12" name="Straight Connector 11">
            <a:extLst>
              <a:ext uri="{FF2B5EF4-FFF2-40B4-BE49-F238E27FC236}">
                <a16:creationId xmlns:a16="http://schemas.microsoft.com/office/drawing/2014/main" id="{8AB39888-F79E-DA52-846D-0940D6393F78}"/>
              </a:ext>
            </a:extLst>
          </p:cNvPr>
          <p:cNvCxnSpPr>
            <a:cxnSpLocks/>
          </p:cNvCxnSpPr>
          <p:nvPr/>
        </p:nvCxnSpPr>
        <p:spPr>
          <a:xfrm>
            <a:off x="13159972" y="5755962"/>
            <a:ext cx="0" cy="5301092"/>
          </a:xfrm>
          <a:prstGeom prst="line">
            <a:avLst/>
          </a:prstGeom>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94706957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A7D79-5CA5-B7DB-2BDB-8C2BE8BE88FC}"/>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6698A463-FCAE-63F5-8D27-8BF227F2DCA9}"/>
              </a:ext>
            </a:extLst>
          </p:cNvPr>
          <p:cNvSpPr/>
          <p:nvPr/>
        </p:nvSpPr>
        <p:spPr>
          <a:xfrm>
            <a:off x="7047669" y="2331441"/>
            <a:ext cx="3892701" cy="2775768"/>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Comprehensive assessment of SBU’s current data stores and sources.</a:t>
            </a:r>
          </a:p>
          <a:p>
            <a:pPr marL="376984" indent="-376984" defTabSz="1361332">
              <a:buFont typeface="Arial" panose="020B0604020202020204" pitchFamily="34" charset="0"/>
              <a:buChar char="•"/>
            </a:pPr>
            <a:r>
              <a:rPr lang="en-GB" sz="1759">
                <a:latin typeface="Helvetica Neue"/>
                <a:sym typeface="Helvetica Neue Medium"/>
              </a:rPr>
              <a:t>Mapping the data entities within different systems to identify overlaps and discrepancies.</a:t>
            </a:r>
          </a:p>
          <a:p>
            <a:pPr marL="376984" indent="-376984" defTabSz="1361332">
              <a:buFont typeface="Arial" panose="020B0604020202020204" pitchFamily="34" charset="0"/>
              <a:buChar char="•"/>
            </a:pPr>
            <a:r>
              <a:rPr lang="en-GB" sz="1759">
                <a:latin typeface="Helvetica Neue"/>
                <a:sym typeface="Helvetica Neue Medium"/>
              </a:rPr>
              <a:t>Defining CDR scope in terms of what data it will hold and defining the requirements for curation and ingestion.</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D0BFDB09-2587-4E36-1FF8-5A5D5ED91585}"/>
              </a:ext>
            </a:extLst>
          </p:cNvPr>
          <p:cNvSpPr/>
          <p:nvPr/>
        </p:nvSpPr>
        <p:spPr>
          <a:xfrm>
            <a:off x="11213620" y="2359696"/>
            <a:ext cx="3892701" cy="2747513"/>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Develop target architecture of the CDR.</a:t>
            </a:r>
          </a:p>
          <a:p>
            <a:pPr marL="376984" indent="-376984" defTabSz="1361332">
              <a:buFont typeface="Arial" panose="020B0604020202020204" pitchFamily="34" charset="0"/>
              <a:buChar char="•"/>
            </a:pPr>
            <a:r>
              <a:rPr lang="en-GB" sz="1759">
                <a:latin typeface="Helvetica Neue"/>
                <a:sym typeface="Helvetica Neue Medium"/>
              </a:rPr>
              <a:t>Procure / develop components of the CDR infrastructure.</a:t>
            </a:r>
          </a:p>
          <a:p>
            <a:pPr marL="376984" indent="-376984" defTabSz="1361332">
              <a:buFont typeface="Arial" panose="020B0604020202020204" pitchFamily="34" charset="0"/>
              <a:buChar char="•"/>
            </a:pPr>
            <a:r>
              <a:rPr lang="en-GB" sz="1759">
                <a:latin typeface="Helvetica Neue"/>
                <a:sym typeface="Helvetica Neue Medium"/>
              </a:rPr>
              <a:t>Implement an incremental transfer of selected data, until all scoped data and data sources have been migrated to the CDR.</a:t>
            </a:r>
          </a:p>
          <a:p>
            <a:pPr marL="376984" indent="-376984" defTabSz="1361332">
              <a:buFont typeface="Arial" panose="020B0604020202020204" pitchFamily="34" charset="0"/>
              <a:buChar char="•"/>
            </a:pPr>
            <a:endParaRPr lang="en-GB" sz="1759">
              <a:sym typeface="Helvetica Neue Medium"/>
            </a:endParaRPr>
          </a:p>
        </p:txBody>
      </p:sp>
      <p:sp>
        <p:nvSpPr>
          <p:cNvPr id="25" name="Rectangle 24">
            <a:extLst>
              <a:ext uri="{FF2B5EF4-FFF2-40B4-BE49-F238E27FC236}">
                <a16:creationId xmlns:a16="http://schemas.microsoft.com/office/drawing/2014/main" id="{DEC9FA60-0ACA-81A4-FC60-7C22B8A43D72}"/>
              </a:ext>
            </a:extLst>
          </p:cNvPr>
          <p:cNvSpPr/>
          <p:nvPr/>
        </p:nvSpPr>
        <p:spPr>
          <a:xfrm>
            <a:off x="15379574" y="2324756"/>
            <a:ext cx="3892701" cy="2782453"/>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Dependent on progress of the NDR national programme, his will likely involve close working with the national team to integrate the SBU CDR with the NDR over time.</a:t>
            </a:r>
          </a:p>
          <a:p>
            <a:pPr marL="376984" indent="-376984" defTabSz="1361332">
              <a:buFont typeface="Arial" panose="020B0604020202020204" pitchFamily="34" charset="0"/>
              <a:buChar char="•"/>
            </a:pPr>
            <a:endParaRPr lang="en-GB" sz="1759">
              <a:sym typeface="Helvetica Neue Medium"/>
            </a:endParaRPr>
          </a:p>
        </p:txBody>
      </p:sp>
      <p:sp>
        <p:nvSpPr>
          <p:cNvPr id="3" name="Rectangle 2">
            <a:extLst>
              <a:ext uri="{FF2B5EF4-FFF2-40B4-BE49-F238E27FC236}">
                <a16:creationId xmlns:a16="http://schemas.microsoft.com/office/drawing/2014/main" id="{51767C8E-2425-60DA-3311-5AF8499F72EC}"/>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hangingPunct="0"/>
            <a:r>
              <a:rPr lang="en-GB" sz="1759">
                <a:solidFill>
                  <a:srgbClr val="000000"/>
                </a:solidFill>
                <a:latin typeface="Helvetica Neue"/>
              </a:rPr>
              <a:t>Delivering a data repository for SBU’s health and care data, linking data from across the organisation, helping to create a full picture of the health of </a:t>
            </a:r>
            <a:r>
              <a:rPr lang="en-GB" sz="1759">
                <a:latin typeface="Helvetica Neue"/>
              </a:rPr>
              <a:t>patients and the population. This would allow data to be inputted once but used many times. The CDR is critical to </a:t>
            </a:r>
            <a:r>
              <a:rPr lang="en-GB" sz="1759">
                <a:solidFill>
                  <a:srgbClr val="000000"/>
                </a:solidFill>
                <a:latin typeface="Helvetica Neue"/>
              </a:rPr>
              <a:t>SBU</a:t>
            </a:r>
            <a:r>
              <a:rPr lang="en-GB" sz="1759">
                <a:latin typeface="Helvetica Neue"/>
              </a:rPr>
              <a:t> achieving a more advanced</a:t>
            </a:r>
            <a:r>
              <a:rPr lang="en-GB" sz="1759">
                <a:solidFill>
                  <a:srgbClr val="000000"/>
                </a:solidFill>
                <a:latin typeface="Helvetica Neue"/>
              </a:rPr>
              <a:t> HIMSS Stage a</a:t>
            </a:r>
            <a:r>
              <a:rPr lang="en-GB" sz="1759">
                <a:latin typeface="Helvetica Neue"/>
              </a:rPr>
              <a:t>s well as being able to</a:t>
            </a:r>
            <a:r>
              <a:rPr lang="en-GB" sz="1759">
                <a:solidFill>
                  <a:srgbClr val="000000"/>
                </a:solidFill>
                <a:latin typeface="Helvetica Neue"/>
              </a:rPr>
              <a:t> influence and shape the development </a:t>
            </a:r>
            <a:r>
              <a:rPr lang="en-GB" sz="1759">
                <a:latin typeface="Helvetica Neue"/>
              </a:rPr>
              <a:t>and delivery of </a:t>
            </a:r>
            <a:r>
              <a:rPr lang="en-GB" sz="1759">
                <a:solidFill>
                  <a:srgbClr val="000000"/>
                </a:solidFill>
                <a:latin typeface="Helvetica Neue"/>
              </a:rPr>
              <a:t>the NDR national programme.</a:t>
            </a:r>
            <a:endParaRPr lang="en-GB" sz="1759">
              <a:latin typeface="Helvetica Neue"/>
            </a:endParaRPr>
          </a:p>
          <a:p>
            <a:pPr defTabSz="1815109" hangingPunct="0"/>
            <a:endParaRPr lang="en-GB" sz="1733" i="1">
              <a:solidFill>
                <a:prstClr val="black"/>
              </a:solidFill>
              <a:latin typeface="Helvetica Neue"/>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Data Accessibility: </a:t>
            </a:r>
            <a:r>
              <a:rPr lang="en-US" sz="1759">
                <a:solidFill>
                  <a:srgbClr val="0D0D0D"/>
                </a:solidFill>
                <a:latin typeface="Helvetica Neue"/>
              </a:rPr>
              <a:t>Measure the average time it takes for users to retrieve the data they need.</a:t>
            </a:r>
          </a:p>
          <a:p>
            <a:pPr marL="376984" indent="-376984" defTabSz="1507900">
              <a:buAutoNum type="arabicPeriod"/>
            </a:pPr>
            <a:r>
              <a:rPr lang="en-US" sz="1759" b="1">
                <a:solidFill>
                  <a:srgbClr val="0D0D0D"/>
                </a:solidFill>
                <a:latin typeface="Helvetica Neue"/>
              </a:rPr>
              <a:t>Data Quality: </a:t>
            </a:r>
            <a:r>
              <a:rPr lang="en-US" sz="1759">
                <a:solidFill>
                  <a:srgbClr val="0D0D0D"/>
                </a:solidFill>
                <a:latin typeface="Helvetica Neue"/>
              </a:rPr>
              <a:t>Assess the data accuracy, completeness and consistency.</a:t>
            </a:r>
          </a:p>
          <a:p>
            <a:pPr marL="376984" indent="-376984" defTabSz="1507900">
              <a:buAutoNum type="arabicPeriod"/>
            </a:pPr>
            <a:r>
              <a:rPr lang="en-US" sz="1759" b="1">
                <a:solidFill>
                  <a:srgbClr val="0D0D0D"/>
                </a:solidFill>
                <a:latin typeface="Helvetica Neue"/>
              </a:rPr>
              <a:t>Data Security &amp; Compliance: </a:t>
            </a:r>
            <a:r>
              <a:rPr lang="en-US" sz="1759">
                <a:solidFill>
                  <a:srgbClr val="0D0D0D"/>
                </a:solidFill>
                <a:latin typeface="Helvetica Neue"/>
              </a:rPr>
              <a:t>Track the number of security incidents related to data stored in the repository.</a:t>
            </a:r>
          </a:p>
          <a:p>
            <a:pPr marL="376984" indent="-376984" defTabSz="1507900">
              <a:buAutoNum type="arabicPeriod"/>
            </a:pPr>
            <a:r>
              <a:rPr lang="en-US" sz="1759" b="1">
                <a:solidFill>
                  <a:srgbClr val="0D0D0D"/>
                </a:solidFill>
                <a:latin typeface="Helvetica Neue"/>
              </a:rPr>
              <a:t>Interoperability &amp; Integration: </a:t>
            </a:r>
            <a:r>
              <a:rPr lang="en-US" sz="1759">
                <a:solidFill>
                  <a:srgbClr val="0D0D0D"/>
                </a:solidFill>
                <a:latin typeface="Helvetica Neue"/>
              </a:rPr>
              <a:t>Assess improvements in data exchange and interoperability between systems.</a:t>
            </a:r>
          </a:p>
        </p:txBody>
      </p:sp>
      <p:sp>
        <p:nvSpPr>
          <p:cNvPr id="19" name="Rectangle 18">
            <a:extLst>
              <a:ext uri="{FF2B5EF4-FFF2-40B4-BE49-F238E27FC236}">
                <a16:creationId xmlns:a16="http://schemas.microsoft.com/office/drawing/2014/main" id="{3972F532-68F7-C7AF-5870-DB13DDEE7D7A}"/>
              </a:ext>
            </a:extLst>
          </p:cNvPr>
          <p:cNvSpPr/>
          <p:nvPr/>
        </p:nvSpPr>
        <p:spPr>
          <a:xfrm>
            <a:off x="314238" y="1304658"/>
            <a:ext cx="6566708" cy="812033"/>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Data &amp; Analytics </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7EF8C1A2-DF10-246A-EC27-EF885E346E84}"/>
              </a:ext>
            </a:extLst>
          </p:cNvPr>
          <p:cNvSpPr/>
          <p:nvPr/>
        </p:nvSpPr>
        <p:spPr>
          <a:xfrm>
            <a:off x="314238" y="7119871"/>
            <a:ext cx="4685132" cy="554089"/>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7A7F9AAC-D3A6-C381-A202-17D957A8B72F}"/>
              </a:ext>
            </a:extLst>
          </p:cNvPr>
          <p:cNvSpPr/>
          <p:nvPr/>
        </p:nvSpPr>
        <p:spPr>
          <a:xfrm>
            <a:off x="314236" y="7768954"/>
            <a:ext cx="6395523" cy="3334089"/>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GB" sz="1759" b="1">
                <a:solidFill>
                  <a:prstClr val="black"/>
                </a:solidFill>
                <a:latin typeface="Helvetica Neue"/>
              </a:rPr>
              <a:t>Population Health Management: </a:t>
            </a:r>
            <a:r>
              <a:rPr lang="en-GB" sz="1759">
                <a:solidFill>
                  <a:prstClr val="black"/>
                </a:solidFill>
                <a:latin typeface="Helvetica Neue"/>
              </a:rPr>
              <a:t>Linking data across the health board to aggregate and analyse in order to identify trends and disparities in outcomes.</a:t>
            </a:r>
          </a:p>
          <a:p>
            <a:pPr marL="376984" indent="-376984" defTabSz="1507900">
              <a:buAutoNum type="arabicPeriod"/>
            </a:pPr>
            <a:r>
              <a:rPr lang="en-GB" sz="1759" b="1">
                <a:solidFill>
                  <a:prstClr val="black"/>
                </a:solidFill>
                <a:latin typeface="Helvetica Neue"/>
              </a:rPr>
              <a:t>Clinical Research &amp; Studies: </a:t>
            </a:r>
            <a:r>
              <a:rPr lang="en-GB" sz="1759">
                <a:solidFill>
                  <a:prstClr val="black"/>
                </a:solidFill>
                <a:latin typeface="Helvetica Neue"/>
              </a:rPr>
              <a:t>Linked data sets enable the possibility for large scale studies to evaluate treatment outcomes and gain insights into optimising care delivery, with the appropriate patient consent.</a:t>
            </a:r>
          </a:p>
          <a:p>
            <a:pPr marL="376984" indent="-376984" defTabSz="1507900">
              <a:buAutoNum type="arabicPeriod"/>
            </a:pPr>
            <a:r>
              <a:rPr lang="en-GB" sz="1759" b="1">
                <a:solidFill>
                  <a:prstClr val="black"/>
                </a:solidFill>
                <a:latin typeface="Helvetica Neue"/>
              </a:rPr>
              <a:t>Collaborative Working: </a:t>
            </a:r>
            <a:r>
              <a:rPr lang="en-GB" sz="1759">
                <a:solidFill>
                  <a:prstClr val="black"/>
                </a:solidFill>
                <a:latin typeface="Helvetica Neue"/>
              </a:rPr>
              <a:t>Clinicians in different care setting can access the same data, e.g. recording allergies in a theatre system will save it to the CDR, when the patient presents in ED the next day the ED system retrieves the allergies information from the CDR.</a:t>
            </a:r>
          </a:p>
        </p:txBody>
      </p:sp>
      <p:sp>
        <p:nvSpPr>
          <p:cNvPr id="24" name="Rectangle 23">
            <a:extLst>
              <a:ext uri="{FF2B5EF4-FFF2-40B4-BE49-F238E27FC236}">
                <a16:creationId xmlns:a16="http://schemas.microsoft.com/office/drawing/2014/main" id="{E07F1F5F-98F2-9F85-B080-DEF0F18EAEB4}"/>
              </a:ext>
            </a:extLst>
          </p:cNvPr>
          <p:cNvSpPr/>
          <p:nvPr/>
        </p:nvSpPr>
        <p:spPr>
          <a:xfrm>
            <a:off x="7047669" y="1304657"/>
            <a:ext cx="12224606" cy="603865"/>
          </a:xfrm>
          <a:prstGeom prst="rect">
            <a:avLst/>
          </a:prstGeom>
          <a:solidFill>
            <a:srgbClr val="FFDC5D"/>
          </a:solidFill>
          <a:ln w="12700"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solidFill>
                  <a:sysClr val="windowText" lastClr="000000"/>
                </a:solidFill>
                <a:latin typeface="Helvetica Neue Medium"/>
              </a:rPr>
              <a:t>High</a:t>
            </a:r>
            <a:r>
              <a:rPr lang="en-GB" sz="2309" b="1">
                <a:solidFill>
                  <a:sysClr val="windowText" lastClr="000000"/>
                </a:solidFill>
                <a:latin typeface="Helvetica Neue Medium"/>
              </a:rPr>
              <a:t>-Level Activities &amp; Milestones</a:t>
            </a:r>
          </a:p>
        </p:txBody>
      </p:sp>
      <p:sp>
        <p:nvSpPr>
          <p:cNvPr id="31" name="Rectangle 30">
            <a:extLst>
              <a:ext uri="{FF2B5EF4-FFF2-40B4-BE49-F238E27FC236}">
                <a16:creationId xmlns:a16="http://schemas.microsoft.com/office/drawing/2014/main" id="{9C415347-4E89-ABD5-5988-F93C02371451}"/>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1AB2023B-F76D-E493-1753-46BC0CDE4DB1}"/>
              </a:ext>
            </a:extLst>
          </p:cNvPr>
          <p:cNvSpPr/>
          <p:nvPr/>
        </p:nvSpPr>
        <p:spPr>
          <a:xfrm>
            <a:off x="314238" y="4257584"/>
            <a:ext cx="4685132" cy="554089"/>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a:t>
            </a:r>
            <a:r>
              <a:rPr lang="en-GB" sz="2309" b="1" err="1">
                <a:solidFill>
                  <a:prstClr val="black"/>
                </a:solidFill>
                <a:latin typeface="Helvetica Neue Medium"/>
                <a:sym typeface="Helvetica Neue Medium"/>
              </a:rPr>
              <a:t>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ED45AB97-11D5-EC35-159E-B818F80FD5BA}"/>
              </a:ext>
            </a:extLst>
          </p:cNvPr>
          <p:cNvSpPr/>
          <p:nvPr/>
        </p:nvSpPr>
        <p:spPr>
          <a:xfrm>
            <a:off x="7084436" y="5866609"/>
            <a:ext cx="5880361" cy="5236433"/>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Recruitment of programme team: </a:t>
            </a:r>
            <a:r>
              <a:rPr lang="en-US" sz="1759">
                <a:solidFill>
                  <a:prstClr val="black"/>
                </a:solidFill>
                <a:latin typeface="Helvetica Neue"/>
                <a:sym typeface="Helvetica Neue Medium"/>
              </a:rPr>
              <a:t>It is anticipated that a small programme team will need to be recruited to help oversee and deliver the CDR.</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Training &amp; adoption: </a:t>
            </a:r>
            <a:r>
              <a:rPr lang="en-US" sz="1759">
                <a:solidFill>
                  <a:prstClr val="black"/>
                </a:solidFill>
                <a:latin typeface="Helvetica Neue"/>
                <a:sym typeface="Helvetica Neue Medium"/>
              </a:rPr>
              <a:t>Users of clinical systems will need to receive training on the implications of the CDR for their role, e.g., when data is inputted in one clinical system, it is automatically pulled into all other relevant clinical systems.</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National partnership: </a:t>
            </a:r>
            <a:r>
              <a:rPr lang="en-US" sz="1759">
                <a:solidFill>
                  <a:prstClr val="black"/>
                </a:solidFill>
                <a:latin typeface="Helvetica Neue"/>
                <a:sym typeface="Helvetica Neue Medium"/>
              </a:rPr>
              <a:t>In order to deliver the integration with the NDR, continuing to enhance ways of working with national partners is critical.</a:t>
            </a:r>
          </a:p>
          <a:p>
            <a:pPr marL="376984" indent="-376984" defTabSz="1815063">
              <a:buFont typeface="Arial" panose="020B0604020202020204" pitchFamily="34" charset="0"/>
              <a:buChar char="•"/>
            </a:pPr>
            <a:endParaRPr lang="en-US" sz="1759">
              <a:solidFill>
                <a:prstClr val="black"/>
              </a:solidFill>
              <a:latin typeface="Helvetica Neue"/>
              <a:sym typeface="Helvetica Neue Medium"/>
            </a:endParaRPr>
          </a:p>
          <a:p>
            <a:pPr marL="376984" indent="-376984" defTabSz="1815063">
              <a:buFont typeface="Arial" panose="020B0604020202020204" pitchFamily="34" charset="0"/>
              <a:buChar char="•"/>
            </a:pPr>
            <a:endParaRPr lang="en-US" sz="1759">
              <a:solidFill>
                <a:prstClr val="black"/>
              </a:solidFill>
              <a:latin typeface="Helvetica Neue"/>
              <a:sym typeface="Helvetica Neue Medium"/>
            </a:endParaRPr>
          </a:p>
          <a:p>
            <a:pPr defTabSz="1815063"/>
            <a:endParaRPr lang="en-US" sz="197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B7563D9E-9E15-0DD4-737C-289E0FE575BA}"/>
              </a:ext>
            </a:extLst>
          </p:cNvPr>
          <p:cNvSpPr/>
          <p:nvPr/>
        </p:nvSpPr>
        <p:spPr>
          <a:xfrm>
            <a:off x="7047669" y="5145412"/>
            <a:ext cx="5954989" cy="603865"/>
          </a:xfrm>
          <a:prstGeom prst="rect">
            <a:avLst/>
          </a:prstGeom>
          <a:solidFill>
            <a:srgbClr val="FFDC5D"/>
          </a:solidFill>
          <a:ln w="12700"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solidFill>
                  <a:sysClr val="windowText" lastClr="000000"/>
                </a:solidFill>
                <a:latin typeface="Helvetica Neue"/>
                <a:sym typeface="Helvetica Neue Medium"/>
              </a:rPr>
              <a:t>Workforce Implications </a:t>
            </a:r>
            <a:endParaRPr lang="en-GB" sz="2309" b="1">
              <a:solidFill>
                <a:sysClr val="windowText" lastClr="000000"/>
              </a:solidFill>
              <a:latin typeface="Helvetica Neue"/>
              <a:sym typeface="Helvetica Neue Medium"/>
            </a:endParaRPr>
          </a:p>
        </p:txBody>
      </p:sp>
      <p:sp>
        <p:nvSpPr>
          <p:cNvPr id="36" name="Rectangle 35">
            <a:extLst>
              <a:ext uri="{FF2B5EF4-FFF2-40B4-BE49-F238E27FC236}">
                <a16:creationId xmlns:a16="http://schemas.microsoft.com/office/drawing/2014/main" id="{774CACE6-3F67-8D7D-97CC-5AFD938774A3}"/>
              </a:ext>
            </a:extLst>
          </p:cNvPr>
          <p:cNvSpPr/>
          <p:nvPr/>
        </p:nvSpPr>
        <p:spPr>
          <a:xfrm>
            <a:off x="13278649" y="5142149"/>
            <a:ext cx="5954989" cy="603865"/>
          </a:xfrm>
          <a:prstGeom prst="rect">
            <a:avLst/>
          </a:prstGeom>
          <a:solidFill>
            <a:srgbClr val="FFDC5D"/>
          </a:solidFill>
          <a:ln w="12700"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solidFill>
                  <a:sysClr val="windowText" lastClr="000000"/>
                </a:solidFill>
                <a:latin typeface="Helvetica Neue"/>
                <a:sym typeface="Helvetica Neue Medium"/>
              </a:rPr>
              <a:t>Indicative Cost Implications</a:t>
            </a:r>
            <a:endParaRPr lang="en-GB" sz="2309" b="1">
              <a:solidFill>
                <a:sysClr val="windowText" lastClr="000000"/>
              </a:solidFill>
              <a:latin typeface="Helvetica Neue"/>
              <a:sym typeface="Helvetica Neue Medium"/>
            </a:endParaRPr>
          </a:p>
        </p:txBody>
      </p:sp>
      <p:pic>
        <p:nvPicPr>
          <p:cNvPr id="5" name="Graphic 4" descr="Server with solid fill">
            <a:extLst>
              <a:ext uri="{FF2B5EF4-FFF2-40B4-BE49-F238E27FC236}">
                <a16:creationId xmlns:a16="http://schemas.microsoft.com/office/drawing/2014/main" id="{7E0983DF-865B-8764-B461-9BED0A054AE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0560" y="1432960"/>
            <a:ext cx="581367" cy="581367"/>
          </a:xfrm>
          <a:prstGeom prst="rect">
            <a:avLst/>
          </a:prstGeom>
        </p:spPr>
      </p:pic>
      <p:sp>
        <p:nvSpPr>
          <p:cNvPr id="9" name="Title 1">
            <a:extLst>
              <a:ext uri="{FF2B5EF4-FFF2-40B4-BE49-F238E27FC236}">
                <a16:creationId xmlns:a16="http://schemas.microsoft.com/office/drawing/2014/main" id="{F6C47B80-81A1-C93E-211D-E197483D61B4}"/>
              </a:ext>
            </a:extLst>
          </p:cNvPr>
          <p:cNvSpPr txBox="1">
            <a:spLocks/>
          </p:cNvSpPr>
          <p:nvPr/>
        </p:nvSpPr>
        <p:spPr>
          <a:xfrm>
            <a:off x="205893" y="-12722"/>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Data &amp; Analytics: Care Data Repository</a:t>
            </a:r>
            <a:endParaRPr lang="en-GB" sz="5277"/>
          </a:p>
        </p:txBody>
      </p:sp>
      <p:sp>
        <p:nvSpPr>
          <p:cNvPr id="13" name="Rectangle 12">
            <a:extLst>
              <a:ext uri="{FF2B5EF4-FFF2-40B4-BE49-F238E27FC236}">
                <a16:creationId xmlns:a16="http://schemas.microsoft.com/office/drawing/2014/main" id="{1A1438E9-15EB-0662-CF39-C82A36BF9401}"/>
              </a:ext>
            </a:extLst>
          </p:cNvPr>
          <p:cNvSpPr/>
          <p:nvPr/>
        </p:nvSpPr>
        <p:spPr>
          <a:xfrm>
            <a:off x="7047669"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Planning &amp; Scoping</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42BD0B6C-4161-768F-16D4-827DFB332C8B}"/>
              </a:ext>
            </a:extLst>
          </p:cNvPr>
          <p:cNvSpPr/>
          <p:nvPr/>
        </p:nvSpPr>
        <p:spPr>
          <a:xfrm>
            <a:off x="11213620"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Development of Infrastructure</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C011A50C-1D4B-5ABC-681C-683B456940F1}"/>
              </a:ext>
            </a:extLst>
          </p:cNvPr>
          <p:cNvSpPr/>
          <p:nvPr/>
        </p:nvSpPr>
        <p:spPr>
          <a:xfrm>
            <a:off x="15379574" y="1951439"/>
            <a:ext cx="3892701" cy="373317"/>
          </a:xfrm>
          <a:prstGeom prst="rect">
            <a:avLst/>
          </a:prstGeom>
          <a:no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Integration of CDR with NDR</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3AA44933-D745-0B09-2483-5FEC9226D784}"/>
              </a:ext>
            </a:extLst>
          </p:cNvPr>
          <p:cNvGraphicFramePr>
            <a:graphicFrameLocks noGrp="1"/>
          </p:cNvGraphicFramePr>
          <p:nvPr>
            <p:extLst>
              <p:ext uri="{D42A27DB-BD31-4B8C-83A1-F6EECF244321}">
                <p14:modId xmlns:p14="http://schemas.microsoft.com/office/powerpoint/2010/main" val="2816957010"/>
              </p:ext>
            </p:extLst>
          </p:nvPr>
        </p:nvGraphicFramePr>
        <p:xfrm>
          <a:off x="13391724" y="5809613"/>
          <a:ext cx="5728836" cy="2004848"/>
        </p:xfrm>
        <a:graphic>
          <a:graphicData uri="http://schemas.openxmlformats.org/drawingml/2006/table">
            <a:tbl>
              <a:tblPr>
                <a:tableStyleId>{5940675A-B579-460E-94D1-54222C63F5DA}</a:tableStyleId>
              </a:tblPr>
              <a:tblGrid>
                <a:gridCol w="1503956">
                  <a:extLst>
                    <a:ext uri="{9D8B030D-6E8A-4147-A177-3AD203B41FA5}">
                      <a16:colId xmlns:a16="http://schemas.microsoft.com/office/drawing/2014/main" val="2825258825"/>
                    </a:ext>
                  </a:extLst>
                </a:gridCol>
                <a:gridCol w="2112440">
                  <a:extLst>
                    <a:ext uri="{9D8B030D-6E8A-4147-A177-3AD203B41FA5}">
                      <a16:colId xmlns:a16="http://schemas.microsoft.com/office/drawing/2014/main" val="1087440010"/>
                    </a:ext>
                  </a:extLst>
                </a:gridCol>
                <a:gridCol w="2112440">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ysClr val="windowText" lastClr="000000"/>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DC5D"/>
                    </a:solidFill>
                  </a:tcPr>
                </a:tc>
                <a:tc>
                  <a:txBody>
                    <a:bodyPr/>
                    <a:lstStyle/>
                    <a:p>
                      <a:pPr algn="ctr" fontAlgn="t"/>
                      <a:r>
                        <a:rPr lang="en-GB" sz="1800" b="1" i="0" u="none" strike="noStrike">
                          <a:solidFill>
                            <a:sysClr val="windowText" lastClr="000000"/>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DC5D"/>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£1,056,000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£5,214,000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£300,000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£335,000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£756,000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£4,879,000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F2D8D742-EC4A-27E2-1460-A7E8113E959E}"/>
              </a:ext>
            </a:extLst>
          </p:cNvPr>
          <p:cNvSpPr/>
          <p:nvPr/>
        </p:nvSpPr>
        <p:spPr>
          <a:xfrm>
            <a:off x="13355836" y="7924602"/>
            <a:ext cx="5880361" cy="317844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The capital costs are associated with infrastructure hosting costs – they are anticipated to move to revenue as part of the cloud migration in the medium-term.</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Revenue costs are associated with the team required to deliver the solution as well as the applications and software required. It may be possible to capitalise some of the revenue costs associated with the development of the asset.</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grpSp>
        <p:nvGrpSpPr>
          <p:cNvPr id="2" name="Group 1">
            <a:extLst>
              <a:ext uri="{FF2B5EF4-FFF2-40B4-BE49-F238E27FC236}">
                <a16:creationId xmlns:a16="http://schemas.microsoft.com/office/drawing/2014/main" id="{1DEA05C1-F112-0AF4-B98F-F4B17DDAA68E}"/>
              </a:ext>
            </a:extLst>
          </p:cNvPr>
          <p:cNvGrpSpPr/>
          <p:nvPr/>
        </p:nvGrpSpPr>
        <p:grpSpPr>
          <a:xfrm>
            <a:off x="88" y="-12723"/>
            <a:ext cx="20026353" cy="364105"/>
            <a:chOff x="374266" y="2474302"/>
            <a:chExt cx="11442413" cy="820603"/>
          </a:xfrm>
        </p:grpSpPr>
        <p:sp>
          <p:nvSpPr>
            <p:cNvPr id="4" name="Arrow: Pentagon 3">
              <a:extLst>
                <a:ext uri="{FF2B5EF4-FFF2-40B4-BE49-F238E27FC236}">
                  <a16:creationId xmlns:a16="http://schemas.microsoft.com/office/drawing/2014/main" id="{508F5B1F-63ED-202C-65DD-67490FE5339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8D1B809-008B-DE3C-1A8D-0F5386A4F63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612D6A6-9FFB-D31B-DBD3-63B694B9425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475BE4D8-24F4-E7DF-0E9F-45D9F072B7D9}"/>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A8BF38F3-B91B-B7FC-CE1E-41F84D19307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cxnSp>
        <p:nvCxnSpPr>
          <p:cNvPr id="12" name="Straight Connector 11">
            <a:extLst>
              <a:ext uri="{FF2B5EF4-FFF2-40B4-BE49-F238E27FC236}">
                <a16:creationId xmlns:a16="http://schemas.microsoft.com/office/drawing/2014/main" id="{A8D729A9-B14B-79F5-F292-62994AA1D33A}"/>
              </a:ext>
            </a:extLst>
          </p:cNvPr>
          <p:cNvCxnSpPr>
            <a:cxnSpLocks/>
          </p:cNvCxnSpPr>
          <p:nvPr/>
        </p:nvCxnSpPr>
        <p:spPr>
          <a:xfrm>
            <a:off x="13159972" y="5755962"/>
            <a:ext cx="0" cy="5301092"/>
          </a:xfrm>
          <a:prstGeom prst="line">
            <a:avLst/>
          </a:prstGeom>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08769178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3DADC6-5A1D-477A-0103-6B6322A0D553}"/>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F751BE43-51A4-7BA4-719D-27E6DA5B0531}"/>
              </a:ext>
            </a:extLst>
          </p:cNvPr>
          <p:cNvSpPr/>
          <p:nvPr/>
        </p:nvSpPr>
        <p:spPr>
          <a:xfrm>
            <a:off x="7047669" y="2324756"/>
            <a:ext cx="3892701" cy="2782453"/>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Complete a mapping exercise of all SBU clinical systems to understand overlap and duplication.</a:t>
            </a:r>
          </a:p>
          <a:p>
            <a:pPr marL="376984" indent="-376984" defTabSz="1361332">
              <a:buFont typeface="Arial" panose="020B0604020202020204" pitchFamily="34" charset="0"/>
              <a:buChar char="•"/>
            </a:pPr>
            <a:r>
              <a:rPr lang="en-GB" sz="1759">
                <a:latin typeface="Helvetica Neue"/>
                <a:sym typeface="Helvetica Neue Medium"/>
              </a:rPr>
              <a:t>Determine scope and desired capabilities of EPR and define approach including elements suited to in-house development versus third-party procurement. </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BC021B24-6059-DD4D-5E34-34F4FA7E6AF7}"/>
              </a:ext>
            </a:extLst>
          </p:cNvPr>
          <p:cNvSpPr/>
          <p:nvPr/>
        </p:nvSpPr>
        <p:spPr>
          <a:xfrm>
            <a:off x="11213620" y="2324756"/>
            <a:ext cx="3892701" cy="2782453"/>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Begin procurement of specified third-party EPR modules.</a:t>
            </a:r>
          </a:p>
          <a:p>
            <a:pPr marL="376984" indent="-376984" defTabSz="1361332">
              <a:buFont typeface="Arial" panose="020B0604020202020204" pitchFamily="34" charset="0"/>
              <a:buChar char="•"/>
            </a:pPr>
            <a:r>
              <a:rPr lang="en-GB" sz="1759">
                <a:latin typeface="Helvetica Neue"/>
                <a:sym typeface="Helvetica Neue Medium"/>
              </a:rPr>
              <a:t>Develop any in-house modules.</a:t>
            </a:r>
          </a:p>
          <a:p>
            <a:pPr marL="376984" indent="-376984" defTabSz="1361332">
              <a:buFont typeface="Arial" panose="020B0604020202020204" pitchFamily="34" charset="0"/>
              <a:buChar char="•"/>
            </a:pPr>
            <a:r>
              <a:rPr lang="en-GB" sz="1759">
                <a:latin typeface="Helvetica Neue"/>
                <a:sym typeface="Helvetica Neue Medium"/>
              </a:rPr>
              <a:t>Work collaboratively to ensure integration and interoperability between these two approaches.</a:t>
            </a:r>
          </a:p>
          <a:p>
            <a:pPr marL="376984" indent="-376984" defTabSz="1361332">
              <a:buFont typeface="Arial" panose="020B0604020202020204" pitchFamily="34" charset="0"/>
              <a:buChar char="•"/>
            </a:pPr>
            <a:r>
              <a:rPr lang="en-GB" sz="1759">
                <a:latin typeface="Helvetica Neue"/>
                <a:sym typeface="Helvetica Neue Medium"/>
              </a:rPr>
              <a:t>APIs and technical and data standards will be critical to integrating the EPR with national technical architecture.</a:t>
            </a:r>
          </a:p>
          <a:p>
            <a:pPr marL="376984" indent="-376984" defTabSz="1361332">
              <a:buFont typeface="Arial" panose="020B0604020202020204" pitchFamily="34" charset="0"/>
              <a:buChar char="•"/>
            </a:pPr>
            <a:endParaRPr lang="en-GB" sz="1759">
              <a:sym typeface="Helvetica Neue Medium"/>
            </a:endParaRPr>
          </a:p>
        </p:txBody>
      </p:sp>
      <p:sp>
        <p:nvSpPr>
          <p:cNvPr id="25" name="Rectangle 24">
            <a:extLst>
              <a:ext uri="{FF2B5EF4-FFF2-40B4-BE49-F238E27FC236}">
                <a16:creationId xmlns:a16="http://schemas.microsoft.com/office/drawing/2014/main" id="{365D76E8-0668-A0E2-5685-E2DBE2A2823D}"/>
              </a:ext>
            </a:extLst>
          </p:cNvPr>
          <p:cNvSpPr/>
          <p:nvPr/>
        </p:nvSpPr>
        <p:spPr>
          <a:xfrm>
            <a:off x="15379575" y="2324756"/>
            <a:ext cx="3854056" cy="2782453"/>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Mobilise and implement the EPR through an agile delivery programme.</a:t>
            </a:r>
          </a:p>
          <a:p>
            <a:pPr marL="376984" indent="-376984" defTabSz="1361332">
              <a:buFont typeface="Arial" panose="020B0604020202020204" pitchFamily="34" charset="0"/>
              <a:buChar char="•"/>
            </a:pPr>
            <a:r>
              <a:rPr lang="en-GB" sz="1759">
                <a:latin typeface="Helvetica Neue"/>
                <a:sym typeface="Helvetica Neue Medium"/>
              </a:rPr>
              <a:t>Couple with a comms and training drive to give colleagues the necessary information and skills to adopt and make use of the EPR model quickly.</a:t>
            </a:r>
          </a:p>
          <a:p>
            <a:pPr marL="376984" indent="-376984" defTabSz="1361332">
              <a:buFont typeface="Arial" panose="020B0604020202020204" pitchFamily="34" charset="0"/>
              <a:buChar char="•"/>
            </a:pPr>
            <a:endParaRPr lang="en-GB" sz="1759">
              <a:sym typeface="Helvetica Neue Medium"/>
            </a:endParaRPr>
          </a:p>
        </p:txBody>
      </p:sp>
      <p:sp>
        <p:nvSpPr>
          <p:cNvPr id="3" name="Rectangle 2">
            <a:extLst>
              <a:ext uri="{FF2B5EF4-FFF2-40B4-BE49-F238E27FC236}">
                <a16:creationId xmlns:a16="http://schemas.microsoft.com/office/drawing/2014/main" id="{563C4199-CC16-4CA7-8F38-06D080340EE9}"/>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hangingPunct="0"/>
            <a:r>
              <a:rPr lang="en-GB" sz="1759">
                <a:solidFill>
                  <a:srgbClr val="000000"/>
                </a:solidFill>
                <a:latin typeface="Helvetica Neue"/>
              </a:rPr>
              <a:t>Implementing an integrated EPR model across the entire health board, including MH&amp; LD and primary and community care, which consolidates multiple patient record functions into a single front facing solution. Where possible, users can access the EPR solution through all existing clinical systems, and where this is not possible, these clinical systems are replaced or meaningfully integrated. </a:t>
            </a: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Patient Safety &amp; Quality of Care: </a:t>
            </a:r>
            <a:r>
              <a:rPr lang="en-US" sz="1759">
                <a:solidFill>
                  <a:srgbClr val="0D0D0D"/>
                </a:solidFill>
                <a:latin typeface="Helvetica Neue"/>
              </a:rPr>
              <a:t>Monitor the occurrence of adverse events related to patient care and improvements in patient outcomes before and after EPR implementation.</a:t>
            </a:r>
          </a:p>
          <a:p>
            <a:pPr marL="376984" indent="-376984" defTabSz="1507900">
              <a:buAutoNum type="arabicPeriod"/>
            </a:pPr>
            <a:r>
              <a:rPr lang="en-US" sz="1759" b="1">
                <a:solidFill>
                  <a:srgbClr val="0D0D0D"/>
                </a:solidFill>
                <a:latin typeface="Helvetica Neue"/>
              </a:rPr>
              <a:t>Efficiency &amp; Productivity: </a:t>
            </a:r>
            <a:r>
              <a:rPr lang="en-US" sz="1759">
                <a:solidFill>
                  <a:srgbClr val="0D0D0D"/>
                </a:solidFill>
                <a:latin typeface="Helvetica Neue"/>
              </a:rPr>
              <a:t>Quantify the time saved in clinical workflows due to streamlined access to patient information.</a:t>
            </a:r>
          </a:p>
          <a:p>
            <a:pPr marL="376984" indent="-376984" defTabSz="1507900">
              <a:buAutoNum type="arabicPeriod"/>
            </a:pPr>
            <a:r>
              <a:rPr lang="en-US" sz="1759" b="1">
                <a:solidFill>
                  <a:srgbClr val="0D0D0D"/>
                </a:solidFill>
                <a:latin typeface="Helvetica Neue"/>
              </a:rPr>
              <a:t>Clinical Decision Support: </a:t>
            </a:r>
            <a:r>
              <a:rPr lang="en-US" sz="1759">
                <a:solidFill>
                  <a:srgbClr val="0D0D0D"/>
                </a:solidFill>
                <a:latin typeface="Helvetica Neue"/>
              </a:rPr>
              <a:t>Assess the extent to which clinical decisions are influenced by insights provided by the EPR.</a:t>
            </a:r>
          </a:p>
          <a:p>
            <a:pPr marL="376984" indent="-376984" defTabSz="1507900">
              <a:buAutoNum type="arabicPeriod"/>
            </a:pPr>
            <a:endParaRPr lang="en-US" sz="1759">
              <a:solidFill>
                <a:srgbClr val="0D0D0D"/>
              </a:solidFill>
              <a:latin typeface="+mj-lt"/>
            </a:endParaRPr>
          </a:p>
        </p:txBody>
      </p:sp>
      <p:sp>
        <p:nvSpPr>
          <p:cNvPr id="19" name="Rectangle 18">
            <a:extLst>
              <a:ext uri="{FF2B5EF4-FFF2-40B4-BE49-F238E27FC236}">
                <a16:creationId xmlns:a16="http://schemas.microsoft.com/office/drawing/2014/main" id="{F6585A2F-58F4-B73F-14B9-2A8052107FEA}"/>
              </a:ext>
            </a:extLst>
          </p:cNvPr>
          <p:cNvSpPr/>
          <p:nvPr/>
        </p:nvSpPr>
        <p:spPr>
          <a:xfrm>
            <a:off x="314238" y="1304658"/>
            <a:ext cx="6566708" cy="812033"/>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Technology &amp; Digital</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1E7970ED-FC88-CFDE-B5A3-72827382FAA5}"/>
              </a:ext>
            </a:extLst>
          </p:cNvPr>
          <p:cNvSpPr/>
          <p:nvPr/>
        </p:nvSpPr>
        <p:spPr>
          <a:xfrm>
            <a:off x="314236" y="7419927"/>
            <a:ext cx="4685132" cy="554089"/>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047AA7BE-328D-89E5-F48C-6B4AE5B19B21}"/>
              </a:ext>
            </a:extLst>
          </p:cNvPr>
          <p:cNvSpPr/>
          <p:nvPr/>
        </p:nvSpPr>
        <p:spPr>
          <a:xfrm>
            <a:off x="314236" y="8169275"/>
            <a:ext cx="6544534" cy="2975811"/>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GB" sz="1759" b="1">
                <a:solidFill>
                  <a:prstClr val="black"/>
                </a:solidFill>
                <a:latin typeface="Helvetica Neue"/>
              </a:rPr>
              <a:t>Secondary Care Settings: </a:t>
            </a:r>
            <a:r>
              <a:rPr lang="en-GB" sz="1759">
                <a:solidFill>
                  <a:prstClr val="black"/>
                </a:solidFill>
                <a:latin typeface="Helvetica Neue"/>
              </a:rPr>
              <a:t>Reducing the number of clinical systems that a secondary care clinician needs to use to access all the necessary patient information through providing a more streamlined process.</a:t>
            </a:r>
          </a:p>
          <a:p>
            <a:pPr marL="376984" indent="-376984" defTabSz="1507900">
              <a:buAutoNum type="arabicPeriod"/>
            </a:pPr>
            <a:r>
              <a:rPr lang="en-US" sz="1759" b="1">
                <a:solidFill>
                  <a:srgbClr val="0D0D0D"/>
                </a:solidFill>
                <a:latin typeface="Helvetica Neue"/>
              </a:rPr>
              <a:t>Improved Care Coordination: </a:t>
            </a:r>
            <a:r>
              <a:rPr lang="en-US" sz="1759">
                <a:solidFill>
                  <a:srgbClr val="0D0D0D"/>
                </a:solidFill>
                <a:latin typeface="Helvetica Neue"/>
              </a:rPr>
              <a:t>Facilitate more seamless communication between different clinical services to improve care coordination across the patient pathway.</a:t>
            </a:r>
          </a:p>
          <a:p>
            <a:pPr marL="376984" indent="-376984" defTabSz="1507900">
              <a:buAutoNum type="arabicPeriod"/>
            </a:pPr>
            <a:r>
              <a:rPr lang="en-US" sz="1759" b="1">
                <a:solidFill>
                  <a:srgbClr val="0D0D0D"/>
                </a:solidFill>
                <a:latin typeface="Helvetica Neue"/>
              </a:rPr>
              <a:t>Enhanced Patient Safety</a:t>
            </a:r>
            <a:r>
              <a:rPr lang="en-US" sz="1759">
                <a:solidFill>
                  <a:srgbClr val="0D0D0D"/>
                </a:solidFill>
                <a:latin typeface="Helvetica Neue"/>
              </a:rPr>
              <a:t>: Reduce the risk of errors associated with complex access to data, medication reconciliation, and treatment planning.</a:t>
            </a:r>
          </a:p>
          <a:p>
            <a:pPr marL="376984" indent="-376984" defTabSz="1507900">
              <a:buAutoNum type="arabicPeriod"/>
            </a:pPr>
            <a:endParaRPr lang="en-GB" sz="1759">
              <a:solidFill>
                <a:prstClr val="black"/>
              </a:solidFill>
              <a:latin typeface="+mj-lt"/>
            </a:endParaRPr>
          </a:p>
        </p:txBody>
      </p:sp>
      <p:sp>
        <p:nvSpPr>
          <p:cNvPr id="24" name="Rectangle 23">
            <a:extLst>
              <a:ext uri="{FF2B5EF4-FFF2-40B4-BE49-F238E27FC236}">
                <a16:creationId xmlns:a16="http://schemas.microsoft.com/office/drawing/2014/main" id="{C0246F10-B61D-9E88-C232-59D7E444C3BD}"/>
              </a:ext>
            </a:extLst>
          </p:cNvPr>
          <p:cNvSpPr/>
          <p:nvPr/>
        </p:nvSpPr>
        <p:spPr>
          <a:xfrm>
            <a:off x="7047669" y="1304657"/>
            <a:ext cx="12169722"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solidFill>
                  <a:sysClr val="windowText" lastClr="000000"/>
                </a:solidFill>
                <a:latin typeface="Helvetica Neue Medium"/>
              </a:rPr>
              <a:t>High</a:t>
            </a:r>
            <a:r>
              <a:rPr lang="en-GB" sz="2309" b="1">
                <a:solidFill>
                  <a:sysClr val="windowText" lastClr="000000"/>
                </a:solidFill>
                <a:latin typeface="Helvetica Neue Medium"/>
              </a:rPr>
              <a:t>-Level Activities &amp; Milestones</a:t>
            </a:r>
          </a:p>
        </p:txBody>
      </p:sp>
      <p:sp>
        <p:nvSpPr>
          <p:cNvPr id="31" name="Rectangle 30">
            <a:extLst>
              <a:ext uri="{FF2B5EF4-FFF2-40B4-BE49-F238E27FC236}">
                <a16:creationId xmlns:a16="http://schemas.microsoft.com/office/drawing/2014/main" id="{CBCA1D09-35A4-450F-8820-BE4085368145}"/>
              </a:ext>
            </a:extLst>
          </p:cNvPr>
          <p:cNvSpPr/>
          <p:nvPr/>
        </p:nvSpPr>
        <p:spPr>
          <a:xfrm>
            <a:off x="7047669" y="5755962"/>
            <a:ext cx="12224606" cy="53891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noFill/>
              <a:latin typeface="Helvetica Neue Medium"/>
            </a:endParaRPr>
          </a:p>
        </p:txBody>
      </p:sp>
      <p:sp>
        <p:nvSpPr>
          <p:cNvPr id="32" name="Rectangle 31">
            <a:extLst>
              <a:ext uri="{FF2B5EF4-FFF2-40B4-BE49-F238E27FC236}">
                <a16:creationId xmlns:a16="http://schemas.microsoft.com/office/drawing/2014/main" id="{BA725579-F9D5-5E2F-BFB9-B48EF68A0CDB}"/>
              </a:ext>
            </a:extLst>
          </p:cNvPr>
          <p:cNvSpPr/>
          <p:nvPr/>
        </p:nvSpPr>
        <p:spPr>
          <a:xfrm>
            <a:off x="314236" y="4261769"/>
            <a:ext cx="4685132" cy="554089"/>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GB" sz="2309" b="1">
                <a:solidFill>
                  <a:prstClr val="black"/>
                </a:solidFill>
                <a:latin typeface="Helvetica Neue Medium"/>
                <a:sym typeface="Helvetica Neue Medium"/>
              </a:rPr>
              <a:t>Key Performance Indicators </a:t>
            </a:r>
          </a:p>
        </p:txBody>
      </p:sp>
      <p:sp>
        <p:nvSpPr>
          <p:cNvPr id="6" name="Rectangle 5">
            <a:extLst>
              <a:ext uri="{FF2B5EF4-FFF2-40B4-BE49-F238E27FC236}">
                <a16:creationId xmlns:a16="http://schemas.microsoft.com/office/drawing/2014/main" id="{A00D94E2-0C18-4EAE-B0A7-35C453AAF91F}"/>
              </a:ext>
            </a:extLst>
          </p:cNvPr>
          <p:cNvSpPr/>
          <p:nvPr/>
        </p:nvSpPr>
        <p:spPr>
          <a:xfrm>
            <a:off x="7060367" y="5866610"/>
            <a:ext cx="5932877" cy="5278476"/>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Medium"/>
                <a:sym typeface="Helvetica Neue Medium"/>
              </a:rPr>
              <a:t>Collaboration with third-party supplier: </a:t>
            </a:r>
            <a:r>
              <a:rPr lang="en-US" sz="1759">
                <a:solidFill>
                  <a:prstClr val="black"/>
                </a:solidFill>
                <a:latin typeface="Helvetica Neue Medium"/>
                <a:sym typeface="Helvetica Neue Medium"/>
              </a:rPr>
              <a:t>The two branches of the EPR (third-party and in-house developed) need to be able to integrate seamlessly, and so effective ways of working between the two teams is essential.</a:t>
            </a:r>
          </a:p>
          <a:p>
            <a:pPr marL="376984" indent="-376984" defTabSz="1815063">
              <a:buFont typeface="Arial" panose="020B0604020202020204" pitchFamily="34" charset="0"/>
              <a:buChar char="•"/>
            </a:pPr>
            <a:r>
              <a:rPr lang="en-US" sz="1759" b="1">
                <a:solidFill>
                  <a:prstClr val="black"/>
                </a:solidFill>
                <a:latin typeface="Helvetica Neue Medium"/>
                <a:sym typeface="Helvetica Neue Medium"/>
              </a:rPr>
              <a:t>Recruitment of programme team: </a:t>
            </a:r>
            <a:r>
              <a:rPr lang="en-US" sz="1759">
                <a:solidFill>
                  <a:prstClr val="black"/>
                </a:solidFill>
                <a:latin typeface="Helvetica Neue Medium"/>
                <a:sym typeface="Helvetica Neue Medium"/>
              </a:rPr>
              <a:t>It is anticipated that a programme team will need to be recruited to help oversee the delivery and provide maintenance support for the EPR.</a:t>
            </a:r>
          </a:p>
          <a:p>
            <a:pPr marL="376984" indent="-376984" defTabSz="1815063">
              <a:buFont typeface="Arial" panose="020B0604020202020204" pitchFamily="34" charset="0"/>
              <a:buChar char="•"/>
            </a:pPr>
            <a:r>
              <a:rPr lang="en-GB" sz="1759" b="1">
                <a:solidFill>
                  <a:prstClr val="black"/>
                </a:solidFill>
                <a:latin typeface="Helvetica Neue Medium"/>
                <a:sym typeface="Helvetica Neue Medium"/>
              </a:rPr>
              <a:t>Vendor management: </a:t>
            </a:r>
            <a:r>
              <a:rPr lang="en-GB" sz="1759">
                <a:solidFill>
                  <a:prstClr val="black"/>
                </a:solidFill>
                <a:latin typeface="Helvetica Neue Medium"/>
                <a:sym typeface="Helvetica Neue Medium"/>
              </a:rPr>
              <a:t>There will likely be a high business dependency on the EPR supplier, so managing vendor relationships is crucial.</a:t>
            </a:r>
            <a:endParaRPr lang="en-US" sz="1759">
              <a:solidFill>
                <a:prstClr val="black"/>
              </a:solidFill>
              <a:latin typeface="Helvetica Neue Medium"/>
              <a:sym typeface="Helvetica Neue Medium"/>
            </a:endParaRPr>
          </a:p>
          <a:p>
            <a:pPr marL="376984" indent="-376984" defTabSz="1815063">
              <a:buFont typeface="Arial" panose="020B0604020202020204" pitchFamily="34" charset="0"/>
              <a:buChar char="•"/>
            </a:pPr>
            <a:r>
              <a:rPr lang="en-US" sz="1759" b="1">
                <a:solidFill>
                  <a:prstClr val="black"/>
                </a:solidFill>
                <a:latin typeface="Helvetica Neue Medium"/>
                <a:sym typeface="Helvetica Neue Medium"/>
              </a:rPr>
              <a:t>Training &amp; adoption: </a:t>
            </a:r>
            <a:r>
              <a:rPr lang="en-US" sz="1759">
                <a:solidFill>
                  <a:prstClr val="black"/>
                </a:solidFill>
                <a:latin typeface="Helvetica Neue Medium"/>
                <a:sym typeface="Helvetica Neue Medium"/>
              </a:rPr>
              <a:t>Users of clinical systems will need to receive training on the implications of the EPR for their role.</a:t>
            </a:r>
          </a:p>
          <a:p>
            <a:pPr marL="376984" indent="-376984" defTabSz="1815063">
              <a:buFont typeface="Arial" panose="020B0604020202020204" pitchFamily="34" charset="0"/>
              <a:buChar char="•"/>
            </a:pPr>
            <a:r>
              <a:rPr lang="en-US" sz="1759" b="1">
                <a:solidFill>
                  <a:prstClr val="black"/>
                </a:solidFill>
                <a:latin typeface="Helvetica Neue Medium"/>
                <a:sym typeface="Helvetica Neue Medium"/>
              </a:rPr>
              <a:t>Specialised procurement support: </a:t>
            </a:r>
            <a:r>
              <a:rPr lang="en-US" sz="1759">
                <a:solidFill>
                  <a:prstClr val="black"/>
                </a:solidFill>
                <a:latin typeface="Helvetica Neue Medium"/>
                <a:sym typeface="Helvetica Neue Medium"/>
              </a:rPr>
              <a:t>The EPR model is likely to involve the procurement of multiple components, and we may require specialised support for this.</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99EA44F8-414C-1D35-19B7-C05D78106C67}"/>
              </a:ext>
            </a:extLst>
          </p:cNvPr>
          <p:cNvSpPr/>
          <p:nvPr/>
        </p:nvSpPr>
        <p:spPr>
          <a:xfrm>
            <a:off x="7047669" y="5145412"/>
            <a:ext cx="5954989"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solidFill>
                  <a:sysClr val="windowText" lastClr="000000"/>
                </a:solidFill>
                <a:latin typeface="Helvetica Neue"/>
                <a:sym typeface="Helvetica Neue Medium"/>
              </a:rPr>
              <a:t>Workforce Implications </a:t>
            </a:r>
            <a:endParaRPr lang="en-GB" sz="2309" b="1">
              <a:solidFill>
                <a:sysClr val="windowText" lastClr="000000"/>
              </a:solidFill>
              <a:latin typeface="Helvetica Neue"/>
              <a:sym typeface="Helvetica Neue Medium"/>
            </a:endParaRPr>
          </a:p>
        </p:txBody>
      </p:sp>
      <p:sp>
        <p:nvSpPr>
          <p:cNvPr id="36" name="Rectangle 35">
            <a:extLst>
              <a:ext uri="{FF2B5EF4-FFF2-40B4-BE49-F238E27FC236}">
                <a16:creationId xmlns:a16="http://schemas.microsoft.com/office/drawing/2014/main" id="{A63F8604-558F-5C10-8AAB-B352178D18CD}"/>
              </a:ext>
            </a:extLst>
          </p:cNvPr>
          <p:cNvSpPr/>
          <p:nvPr/>
        </p:nvSpPr>
        <p:spPr>
          <a:xfrm>
            <a:off x="13278649" y="5142149"/>
            <a:ext cx="5954989"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solidFill>
                  <a:sysClr val="windowText" lastClr="000000"/>
                </a:solidFill>
                <a:latin typeface="Helvetica Neue"/>
                <a:sym typeface="Helvetica Neue Medium"/>
              </a:rPr>
              <a:t>Indicative Cost Implications</a:t>
            </a:r>
            <a:endParaRPr lang="en-GB" sz="2309" b="1">
              <a:solidFill>
                <a:sysClr val="windowText" lastClr="000000"/>
              </a:solidFill>
              <a:latin typeface="Helvetica Neue"/>
              <a:sym typeface="Helvetica Neue Medium"/>
            </a:endParaRPr>
          </a:p>
        </p:txBody>
      </p:sp>
      <p:cxnSp>
        <p:nvCxnSpPr>
          <p:cNvPr id="38" name="Straight Connector 37">
            <a:extLst>
              <a:ext uri="{FF2B5EF4-FFF2-40B4-BE49-F238E27FC236}">
                <a16:creationId xmlns:a16="http://schemas.microsoft.com/office/drawing/2014/main" id="{326B422D-65F3-704A-FB64-F885770EAA63}"/>
              </a:ext>
            </a:extLst>
          </p:cNvPr>
          <p:cNvCxnSpPr>
            <a:cxnSpLocks/>
            <a:stCxn id="31" idx="0"/>
            <a:endCxn id="31" idx="2"/>
          </p:cNvCxnSpPr>
          <p:nvPr/>
        </p:nvCxnSpPr>
        <p:spPr>
          <a:xfrm>
            <a:off x="13159972" y="5755962"/>
            <a:ext cx="0" cy="5389124"/>
          </a:xfrm>
          <a:prstGeom prst="line">
            <a:avLst/>
          </a:prstGeom>
          <a:ln/>
        </p:spPr>
        <p:style>
          <a:lnRef idx="1">
            <a:schemeClr val="accent5"/>
          </a:lnRef>
          <a:fillRef idx="0">
            <a:schemeClr val="accent5"/>
          </a:fillRef>
          <a:effectRef idx="0">
            <a:schemeClr val="accent5"/>
          </a:effectRef>
          <a:fontRef idx="minor">
            <a:schemeClr val="tx1"/>
          </a:fontRef>
        </p:style>
      </p:cxnSp>
      <p:sp>
        <p:nvSpPr>
          <p:cNvPr id="9" name="Title 1">
            <a:extLst>
              <a:ext uri="{FF2B5EF4-FFF2-40B4-BE49-F238E27FC236}">
                <a16:creationId xmlns:a16="http://schemas.microsoft.com/office/drawing/2014/main" id="{65B9219F-0F38-FC33-6543-6738ECF1A772}"/>
              </a:ext>
            </a:extLst>
          </p:cNvPr>
          <p:cNvSpPr txBox="1">
            <a:spLocks/>
          </p:cNvSpPr>
          <p:nvPr/>
        </p:nvSpPr>
        <p:spPr>
          <a:xfrm>
            <a:off x="205893" y="-12722"/>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Technology &amp; Digital: Integrated EPR Model</a:t>
            </a:r>
          </a:p>
        </p:txBody>
      </p:sp>
      <p:sp>
        <p:nvSpPr>
          <p:cNvPr id="13" name="Rectangle 12">
            <a:extLst>
              <a:ext uri="{FF2B5EF4-FFF2-40B4-BE49-F238E27FC236}">
                <a16:creationId xmlns:a16="http://schemas.microsoft.com/office/drawing/2014/main" id="{9A28464A-5587-EC80-932C-C26F380BCF1C}"/>
              </a:ext>
            </a:extLst>
          </p:cNvPr>
          <p:cNvSpPr/>
          <p:nvPr/>
        </p:nvSpPr>
        <p:spPr>
          <a:xfrm>
            <a:off x="7047669" y="1951439"/>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Developing EPR Model</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F2C05DAE-C084-3CA1-E37D-67296B2CDC5F}"/>
              </a:ext>
            </a:extLst>
          </p:cNvPr>
          <p:cNvSpPr/>
          <p:nvPr/>
        </p:nvSpPr>
        <p:spPr>
          <a:xfrm>
            <a:off x="11213620" y="1951439"/>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Procuring/Developing Modules</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58EBCB6F-91D5-4A5F-8FB7-ED3937D25954}"/>
              </a:ext>
            </a:extLst>
          </p:cNvPr>
          <p:cNvSpPr/>
          <p:nvPr/>
        </p:nvSpPr>
        <p:spPr>
          <a:xfrm>
            <a:off x="15379575" y="1951439"/>
            <a:ext cx="3837816"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Implementation &amp; Adoption</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008F1D9A-6BF2-E88F-4F5B-491F712D94D4}"/>
              </a:ext>
            </a:extLst>
          </p:cNvPr>
          <p:cNvGraphicFramePr>
            <a:graphicFrameLocks noGrp="1"/>
          </p:cNvGraphicFramePr>
          <p:nvPr>
            <p:extLst>
              <p:ext uri="{D42A27DB-BD31-4B8C-83A1-F6EECF244321}">
                <p14:modId xmlns:p14="http://schemas.microsoft.com/office/powerpoint/2010/main" val="1185054043"/>
              </p:ext>
            </p:extLst>
          </p:nvPr>
        </p:nvGraphicFramePr>
        <p:xfrm>
          <a:off x="13355835" y="5809613"/>
          <a:ext cx="5877795" cy="2004848"/>
        </p:xfrm>
        <a:graphic>
          <a:graphicData uri="http://schemas.openxmlformats.org/drawingml/2006/table">
            <a:tbl>
              <a:tblPr>
                <a:tableStyleId>{5940675A-B579-460E-94D1-54222C63F5DA}</a:tableStyleId>
              </a:tblPr>
              <a:tblGrid>
                <a:gridCol w="1543061">
                  <a:extLst>
                    <a:ext uri="{9D8B030D-6E8A-4147-A177-3AD203B41FA5}">
                      <a16:colId xmlns:a16="http://schemas.microsoft.com/office/drawing/2014/main" val="2825258825"/>
                    </a:ext>
                  </a:extLst>
                </a:gridCol>
                <a:gridCol w="2167367">
                  <a:extLst>
                    <a:ext uri="{9D8B030D-6E8A-4147-A177-3AD203B41FA5}">
                      <a16:colId xmlns:a16="http://schemas.microsoft.com/office/drawing/2014/main" val="1087440010"/>
                    </a:ext>
                  </a:extLst>
                </a:gridCol>
                <a:gridCol w="2167367">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ysClr val="windowText" lastClr="000000"/>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5A9BE7"/>
                    </a:solidFill>
                  </a:tcPr>
                </a:tc>
                <a:tc>
                  <a:txBody>
                    <a:bodyPr/>
                    <a:lstStyle/>
                    <a:p>
                      <a:pPr algn="ctr" fontAlgn="t"/>
                      <a:r>
                        <a:rPr lang="en-GB" sz="1800" b="1" i="0" u="none" strike="noStrike">
                          <a:solidFill>
                            <a:sysClr val="windowText" lastClr="000000"/>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5A9BE7"/>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£4,755,000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£37,963,000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£3,698,000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£17,220,000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£1,057,000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£20,743,000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9CF89673-E95A-C460-EC9E-57C14EC89C82}"/>
              </a:ext>
            </a:extLst>
          </p:cNvPr>
          <p:cNvSpPr/>
          <p:nvPr/>
        </p:nvSpPr>
        <p:spPr>
          <a:xfrm>
            <a:off x="13355836" y="7924602"/>
            <a:ext cx="5880361" cy="3178442"/>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The integrated EPR model contributes the largest cost in the portfolio as this arguably represents the single largest transformation in the Digital Strategy.</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 costs are driven by the requirement to have an internal programme delivery team as well as a third-party supplier.</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It is a mixture of capital and revenue funding, however there will be an increasingly large reliance on revenue overtime. This balance will be influenced by the choice of third-party components vs in-house developments.</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pic>
        <p:nvPicPr>
          <p:cNvPr id="2" name="Graphic 1" descr="Double Tap Gesture with solid fill">
            <a:extLst>
              <a:ext uri="{FF2B5EF4-FFF2-40B4-BE49-F238E27FC236}">
                <a16:creationId xmlns:a16="http://schemas.microsoft.com/office/drawing/2014/main" id="{380F8955-2298-A9CE-7B0C-CBFB7260689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1503" y="1379046"/>
            <a:ext cx="633244" cy="633244"/>
          </a:xfrm>
          <a:prstGeom prst="rect">
            <a:avLst/>
          </a:prstGeom>
        </p:spPr>
      </p:pic>
      <p:grpSp>
        <p:nvGrpSpPr>
          <p:cNvPr id="4" name="Group 3">
            <a:extLst>
              <a:ext uri="{FF2B5EF4-FFF2-40B4-BE49-F238E27FC236}">
                <a16:creationId xmlns:a16="http://schemas.microsoft.com/office/drawing/2014/main" id="{802BE465-126F-10F5-4C8A-4B2B1FF3A93B}"/>
              </a:ext>
            </a:extLst>
          </p:cNvPr>
          <p:cNvGrpSpPr/>
          <p:nvPr/>
        </p:nvGrpSpPr>
        <p:grpSpPr>
          <a:xfrm>
            <a:off x="88" y="-12723"/>
            <a:ext cx="20026353" cy="364105"/>
            <a:chOff x="374266" y="2474302"/>
            <a:chExt cx="11442413" cy="820603"/>
          </a:xfrm>
        </p:grpSpPr>
        <p:sp>
          <p:nvSpPr>
            <p:cNvPr id="5" name="Arrow: Pentagon 4">
              <a:extLst>
                <a:ext uri="{FF2B5EF4-FFF2-40B4-BE49-F238E27FC236}">
                  <a16:creationId xmlns:a16="http://schemas.microsoft.com/office/drawing/2014/main" id="{373726B5-4242-E1D4-5752-F28C5442897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9DEE7CEC-B07C-6D38-7246-193D61A70ED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281537E3-4691-ABD6-A1DF-4C2DC0838F2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E2AF033D-A843-6382-64BF-E6B1B89AB6EB}"/>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A0D62FDA-FA24-D9DC-4505-15EB48DC67DB}"/>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36962760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9F221-1058-F2C3-BD06-8ABDBA20DBA2}"/>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2E41579E-0F22-E99E-03C4-7E484F6C213F}"/>
              </a:ext>
            </a:extLst>
          </p:cNvPr>
          <p:cNvSpPr/>
          <p:nvPr/>
        </p:nvSpPr>
        <p:spPr>
          <a:xfrm>
            <a:off x="7047670" y="2353403"/>
            <a:ext cx="3906082" cy="281065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Reprocure SBPP.</a:t>
            </a:r>
          </a:p>
          <a:p>
            <a:pPr marL="376984" indent="-376984" defTabSz="1361332">
              <a:buFont typeface="Arial" panose="020B0604020202020204" pitchFamily="34" charset="0"/>
              <a:buChar char="•"/>
            </a:pPr>
            <a:r>
              <a:rPr lang="en-GB" sz="1759">
                <a:latin typeface="Helvetica Neue"/>
                <a:sym typeface="Helvetica Neue Medium"/>
              </a:rPr>
              <a:t>Conduct needs gathering and prioritisation exercise to understand patient and clinician needs for expanding patient-facing digital services.</a:t>
            </a:r>
          </a:p>
          <a:p>
            <a:pPr marL="376984" indent="-376984" defTabSz="1361332">
              <a:buFont typeface="Arial" panose="020B0604020202020204" pitchFamily="34" charset="0"/>
              <a:buChar char="•"/>
            </a:pPr>
            <a:r>
              <a:rPr lang="en-GB" sz="1759">
                <a:latin typeface="Helvetica Neue"/>
                <a:sym typeface="Helvetica Neue Medium"/>
              </a:rPr>
              <a:t>Deliver expanded functionality of SBPP.</a:t>
            </a:r>
          </a:p>
          <a:p>
            <a:pPr marL="376984" indent="-376984" defTabSz="1361332">
              <a:buFont typeface="Arial" panose="020B0604020202020204" pitchFamily="34" charset="0"/>
              <a:buChar char="•"/>
            </a:pPr>
            <a:r>
              <a:rPr lang="en-GB" sz="1759">
                <a:latin typeface="Helvetica Neue"/>
                <a:sym typeface="Helvetica Neue Medium"/>
              </a:rPr>
              <a:t>Continue supporting the roll-out of the NHS Wales App.</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895DFE50-AB2B-1850-3D75-7B4714FD7BB2}"/>
              </a:ext>
            </a:extLst>
          </p:cNvPr>
          <p:cNvSpPr/>
          <p:nvPr/>
        </p:nvSpPr>
        <p:spPr>
          <a:xfrm>
            <a:off x="11213620" y="2296554"/>
            <a:ext cx="3892701" cy="281065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Work closely with the Value Based Healthcare team to continue to increase the number of services which use PROMs digital tools.</a:t>
            </a:r>
          </a:p>
          <a:p>
            <a:pPr marL="376984" indent="-376984" defTabSz="1361332">
              <a:buFont typeface="Arial" panose="020B0604020202020204" pitchFamily="34" charset="0"/>
              <a:buChar char="•"/>
            </a:pPr>
            <a:r>
              <a:rPr lang="en-GB" sz="1759">
                <a:latin typeface="Helvetica Neue"/>
                <a:sym typeface="Helvetica Neue Medium"/>
              </a:rPr>
              <a:t>Integrating PROMs with other clinical systems.</a:t>
            </a:r>
          </a:p>
          <a:p>
            <a:pPr marL="376984" indent="-376984" defTabSz="1361332">
              <a:buFont typeface="Arial" panose="020B0604020202020204" pitchFamily="34" charset="0"/>
              <a:buChar char="•"/>
            </a:pPr>
            <a:r>
              <a:rPr lang="en-GB" sz="1759">
                <a:latin typeface="Helvetica Neue"/>
                <a:sym typeface="Helvetica Neue Medium"/>
              </a:rPr>
              <a:t>Developing tools to help understand data captured.</a:t>
            </a:r>
          </a:p>
          <a:p>
            <a:pPr marL="376984" indent="-376984" defTabSz="1361332">
              <a:buFont typeface="Arial" panose="020B0604020202020204" pitchFamily="34" charset="0"/>
              <a:buChar char="•"/>
            </a:pPr>
            <a:endParaRPr lang="en-GB" sz="1759">
              <a:sym typeface="Helvetica Neue Medium"/>
            </a:endParaRPr>
          </a:p>
        </p:txBody>
      </p:sp>
      <p:sp>
        <p:nvSpPr>
          <p:cNvPr id="25" name="Rectangle 24">
            <a:extLst>
              <a:ext uri="{FF2B5EF4-FFF2-40B4-BE49-F238E27FC236}">
                <a16:creationId xmlns:a16="http://schemas.microsoft.com/office/drawing/2014/main" id="{43BCE996-6572-59E8-502B-A4E488165B88}"/>
              </a:ext>
            </a:extLst>
          </p:cNvPr>
          <p:cNvSpPr/>
          <p:nvPr/>
        </p:nvSpPr>
        <p:spPr>
          <a:xfrm>
            <a:off x="15379574" y="2296554"/>
            <a:ext cx="3892701" cy="281065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Work closely with the national team to integrate SBPP with the NHS Wales App enabling it to become the single front door for patients in Wales.</a:t>
            </a:r>
          </a:p>
          <a:p>
            <a:pPr marL="376984" indent="-376984" defTabSz="1361332">
              <a:buFont typeface="Arial" panose="020B0604020202020204" pitchFamily="34" charset="0"/>
              <a:buChar char="•"/>
            </a:pPr>
            <a:endParaRPr lang="en-GB" sz="1759">
              <a:sym typeface="Helvetica Neue Medium"/>
            </a:endParaRPr>
          </a:p>
        </p:txBody>
      </p:sp>
      <p:sp>
        <p:nvSpPr>
          <p:cNvPr id="3" name="Rectangle 2">
            <a:extLst>
              <a:ext uri="{FF2B5EF4-FFF2-40B4-BE49-F238E27FC236}">
                <a16:creationId xmlns:a16="http://schemas.microsoft.com/office/drawing/2014/main" id="{061FA6D1-56C7-D3FE-4872-A23A540D1CC0}"/>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hangingPunct="0"/>
            <a:r>
              <a:rPr lang="en-GB" sz="1759">
                <a:solidFill>
                  <a:srgbClr val="000000"/>
                </a:solidFill>
                <a:latin typeface="Helvetica Neue"/>
              </a:rPr>
              <a:t>Committing to improving the offering of patient-facing digital services to empower patients to manage their care, including the ability for patients to manage their own appointments, interact with clinicians and report their health and care outcomes in line with Value Based Healthcare priorities. Working towards establishing the NHS Wales App as the single front door for patients in Wales.</a:t>
            </a:r>
          </a:p>
          <a:p>
            <a:pPr defTabSz="1815109" hangingPunct="0"/>
            <a:endParaRPr lang="en-GB" sz="1733" i="1">
              <a:solidFill>
                <a:prstClr val="black"/>
              </a:solidFill>
              <a:latin typeface="Helvetica Neue"/>
            </a:endParaRPr>
          </a:p>
          <a:p>
            <a:pPr defTabSz="1815109" hangingPunct="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Patient Adoption: </a:t>
            </a:r>
            <a:r>
              <a:rPr lang="en-US" sz="1759">
                <a:solidFill>
                  <a:srgbClr val="0D0D0D"/>
                </a:solidFill>
                <a:latin typeface="Helvetica Neue"/>
              </a:rPr>
              <a:t>Monitoring the number of active users engaging with the services.</a:t>
            </a:r>
          </a:p>
          <a:p>
            <a:pPr marL="376984" indent="-376984" defTabSz="1507900">
              <a:buAutoNum type="arabicPeriod"/>
            </a:pPr>
            <a:r>
              <a:rPr lang="en-US" sz="1759" b="1">
                <a:solidFill>
                  <a:srgbClr val="0D0D0D"/>
                </a:solidFill>
                <a:latin typeface="Helvetica Neue"/>
              </a:rPr>
              <a:t>Patient Satisfaction: </a:t>
            </a:r>
            <a:r>
              <a:rPr lang="en-US" sz="1759">
                <a:solidFill>
                  <a:srgbClr val="0D0D0D"/>
                </a:solidFill>
                <a:latin typeface="Helvetica Neue"/>
              </a:rPr>
              <a:t>Through embedding a patient feedback mechanism, gather feedback from patients on their satisfaction with the service.</a:t>
            </a:r>
          </a:p>
          <a:p>
            <a:pPr marL="376984" indent="-376984" defTabSz="1507900">
              <a:buAutoNum type="arabicPeriod"/>
            </a:pPr>
            <a:r>
              <a:rPr lang="en-US" sz="1759" b="1">
                <a:solidFill>
                  <a:srgbClr val="0D0D0D"/>
                </a:solidFill>
                <a:latin typeface="Helvetica Neue"/>
              </a:rPr>
              <a:t>Functionality &amp; Performance: </a:t>
            </a:r>
            <a:r>
              <a:rPr lang="en-US" sz="1759">
                <a:solidFill>
                  <a:srgbClr val="0D0D0D"/>
                </a:solidFill>
                <a:latin typeface="Helvetica Neue"/>
              </a:rPr>
              <a:t>Monitor the reliability, responsiveness and issues arising for users when using the solutions.</a:t>
            </a:r>
          </a:p>
          <a:p>
            <a:pPr marL="376984" indent="-376984" defTabSz="1507900">
              <a:buAutoNum type="arabicPeriod"/>
            </a:pPr>
            <a:endParaRPr lang="en-US" sz="1759">
              <a:solidFill>
                <a:srgbClr val="0D0D0D"/>
              </a:solidFill>
              <a:latin typeface="+mj-lt"/>
            </a:endParaRPr>
          </a:p>
        </p:txBody>
      </p:sp>
      <p:sp>
        <p:nvSpPr>
          <p:cNvPr id="19" name="Rectangle 18">
            <a:extLst>
              <a:ext uri="{FF2B5EF4-FFF2-40B4-BE49-F238E27FC236}">
                <a16:creationId xmlns:a16="http://schemas.microsoft.com/office/drawing/2014/main" id="{CB2F208C-A36E-E8C9-60B9-31CD738EB34B}"/>
              </a:ext>
            </a:extLst>
          </p:cNvPr>
          <p:cNvSpPr/>
          <p:nvPr/>
        </p:nvSpPr>
        <p:spPr>
          <a:xfrm>
            <a:off x="314238" y="1304658"/>
            <a:ext cx="6566708" cy="812033"/>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Technology &amp; Digital</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EBB02556-C477-05CA-B170-0349CC9F86ED}"/>
              </a:ext>
            </a:extLst>
          </p:cNvPr>
          <p:cNvSpPr/>
          <p:nvPr/>
        </p:nvSpPr>
        <p:spPr>
          <a:xfrm>
            <a:off x="314236" y="7156254"/>
            <a:ext cx="4685132" cy="554089"/>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7370A749-66EE-9851-D50D-C6BB54CE56BB}"/>
              </a:ext>
            </a:extLst>
          </p:cNvPr>
          <p:cNvSpPr/>
          <p:nvPr/>
        </p:nvSpPr>
        <p:spPr>
          <a:xfrm>
            <a:off x="329246" y="7783226"/>
            <a:ext cx="6566708" cy="3232192"/>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GB" sz="1759" b="1">
                <a:solidFill>
                  <a:prstClr val="black"/>
                </a:solidFill>
                <a:latin typeface="Helvetica Neue"/>
              </a:rPr>
              <a:t>Appointment Management: </a:t>
            </a:r>
            <a:r>
              <a:rPr lang="en-GB" sz="1759">
                <a:solidFill>
                  <a:prstClr val="black"/>
                </a:solidFill>
                <a:latin typeface="Helvetica Neue"/>
              </a:rPr>
              <a:t>Empowering patients to actively book, rearrange and manage their own appointments.</a:t>
            </a:r>
          </a:p>
          <a:p>
            <a:pPr marL="376984" indent="-376984" defTabSz="1507900">
              <a:buAutoNum type="arabicPeriod"/>
            </a:pPr>
            <a:r>
              <a:rPr lang="en-US" sz="1759" b="1">
                <a:solidFill>
                  <a:srgbClr val="0D0D0D"/>
                </a:solidFill>
                <a:latin typeface="Helvetica Neue"/>
              </a:rPr>
              <a:t>Patient-Clinician Communication: </a:t>
            </a:r>
            <a:r>
              <a:rPr lang="en-US" sz="1759">
                <a:solidFill>
                  <a:srgbClr val="0D0D0D"/>
                </a:solidFill>
                <a:latin typeface="Helvetica Neue"/>
              </a:rPr>
              <a:t>Enable patients and clinicians to communicate digitally rather than relying on paper-based processes or face-to-face interactions only.</a:t>
            </a:r>
          </a:p>
          <a:p>
            <a:pPr marL="376984" indent="-376984" defTabSz="1507900">
              <a:buAutoNum type="arabicPeriod"/>
            </a:pPr>
            <a:r>
              <a:rPr lang="en-US" sz="1759" b="1">
                <a:solidFill>
                  <a:srgbClr val="0D0D0D"/>
                </a:solidFill>
                <a:latin typeface="Helvetica Neue"/>
              </a:rPr>
              <a:t>Health Record Read &amp; Write Access: </a:t>
            </a:r>
            <a:r>
              <a:rPr lang="en-US" sz="1759">
                <a:solidFill>
                  <a:srgbClr val="0D0D0D"/>
                </a:solidFill>
                <a:latin typeface="Helvetica Neue"/>
              </a:rPr>
              <a:t>In some specific instances, grant patients read and write access to their own health records – where clinical safety and information governance allows.</a:t>
            </a:r>
          </a:p>
          <a:p>
            <a:pPr marL="376984" indent="-376984" defTabSz="1507900">
              <a:buAutoNum type="arabicPeriod"/>
            </a:pPr>
            <a:endParaRPr lang="en-GB" sz="1759">
              <a:solidFill>
                <a:prstClr val="black"/>
              </a:solidFill>
              <a:latin typeface="+mj-lt"/>
            </a:endParaRPr>
          </a:p>
        </p:txBody>
      </p:sp>
      <p:sp>
        <p:nvSpPr>
          <p:cNvPr id="24" name="Rectangle 23">
            <a:extLst>
              <a:ext uri="{FF2B5EF4-FFF2-40B4-BE49-F238E27FC236}">
                <a16:creationId xmlns:a16="http://schemas.microsoft.com/office/drawing/2014/main" id="{373E0F68-56D4-57B6-34A0-A8F4B10AEDDC}"/>
              </a:ext>
            </a:extLst>
          </p:cNvPr>
          <p:cNvSpPr/>
          <p:nvPr/>
        </p:nvSpPr>
        <p:spPr>
          <a:xfrm>
            <a:off x="7047669" y="1304657"/>
            <a:ext cx="12261373"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latin typeface="Helvetica Neue Medium"/>
              </a:rPr>
              <a:t>High</a:t>
            </a:r>
            <a:r>
              <a:rPr lang="en-GB" sz="2309" b="1">
                <a:latin typeface="Helvetica Neue Medium"/>
              </a:rPr>
              <a:t>-Level Activities &amp; Milestones</a:t>
            </a:r>
          </a:p>
        </p:txBody>
      </p:sp>
      <p:sp>
        <p:nvSpPr>
          <p:cNvPr id="31" name="Rectangle 30">
            <a:extLst>
              <a:ext uri="{FF2B5EF4-FFF2-40B4-BE49-F238E27FC236}">
                <a16:creationId xmlns:a16="http://schemas.microsoft.com/office/drawing/2014/main" id="{8D49E6AD-A032-FED0-97BC-87F6BA727E9C}"/>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BBE730CE-07E5-7E58-1C7C-72BC73019651}"/>
              </a:ext>
            </a:extLst>
          </p:cNvPr>
          <p:cNvSpPr/>
          <p:nvPr/>
        </p:nvSpPr>
        <p:spPr>
          <a:xfrm>
            <a:off x="314238" y="4295310"/>
            <a:ext cx="4685132" cy="554089"/>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GB" sz="2309" b="1">
                <a:solidFill>
                  <a:prstClr val="black"/>
                </a:solidFill>
                <a:latin typeface="Helvetica Neue Medium"/>
                <a:sym typeface="Helvetica Neue Medium"/>
              </a:rPr>
              <a:t>Key Performance Indicators </a:t>
            </a:r>
          </a:p>
        </p:txBody>
      </p:sp>
      <p:sp>
        <p:nvSpPr>
          <p:cNvPr id="6" name="Rectangle 5">
            <a:extLst>
              <a:ext uri="{FF2B5EF4-FFF2-40B4-BE49-F238E27FC236}">
                <a16:creationId xmlns:a16="http://schemas.microsoft.com/office/drawing/2014/main" id="{76C0F629-E946-065E-73ED-F9DF9D664A91}"/>
              </a:ext>
            </a:extLst>
          </p:cNvPr>
          <p:cNvSpPr/>
          <p:nvPr/>
        </p:nvSpPr>
        <p:spPr>
          <a:xfrm>
            <a:off x="7047670" y="5866610"/>
            <a:ext cx="5917128" cy="5235682"/>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Patient co-production: </a:t>
            </a:r>
            <a:r>
              <a:rPr lang="en-US" sz="1759">
                <a:solidFill>
                  <a:prstClr val="black"/>
                </a:solidFill>
                <a:latin typeface="Helvetica Neue"/>
                <a:sym typeface="Helvetica Neue Medium"/>
              </a:rPr>
              <a:t>It is critical that the end-user is core to the solutions design – the Digital Services team will need to establish a patient co-production capability.</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Information governance &amp; cyber security: </a:t>
            </a:r>
            <a:r>
              <a:rPr lang="en-US" sz="1759">
                <a:solidFill>
                  <a:prstClr val="black"/>
                </a:solidFill>
                <a:latin typeface="Helvetica Neue"/>
                <a:sym typeface="Helvetica Neue Medium"/>
              </a:rPr>
              <a:t>Specialist expertise will be needed to ensure that whilst making data directly accessible to patients for specific use cases, SBU is still maintaining high-levels of data security with the appropriate information governance processes in place.</a:t>
            </a:r>
            <a:endParaRPr lang="en-US" sz="1979">
              <a:solidFill>
                <a:prstClr val="black"/>
              </a:solidFill>
              <a:latin typeface="Helvetica Neue"/>
              <a:sym typeface="Helvetica Neue Medium"/>
            </a:endParaRP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Recruitment of programme team: </a:t>
            </a:r>
            <a:r>
              <a:rPr lang="en-US" sz="1759">
                <a:solidFill>
                  <a:prstClr val="black"/>
                </a:solidFill>
                <a:latin typeface="Helvetica Neue"/>
                <a:sym typeface="Helvetica Neue Medium"/>
              </a:rPr>
              <a:t>A programme team will likely need to be recruited to deliver the development of SBPP as well as the integration with NHS Wales App over the longer term.</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Mitigate digital exclusion:</a:t>
            </a:r>
            <a:r>
              <a:rPr lang="en-US" sz="1759">
                <a:solidFill>
                  <a:prstClr val="black"/>
                </a:solidFill>
                <a:latin typeface="Helvetica Neue"/>
                <a:sym typeface="Helvetica Neue Medium"/>
              </a:rPr>
              <a:t> While we will design in a user-</a:t>
            </a:r>
            <a:r>
              <a:rPr lang="en-US" sz="1759" err="1">
                <a:solidFill>
                  <a:prstClr val="black"/>
                </a:solidFill>
                <a:latin typeface="Helvetica Neue"/>
                <a:sym typeface="Helvetica Neue Medium"/>
              </a:rPr>
              <a:t>centred</a:t>
            </a:r>
            <a:r>
              <a:rPr lang="en-US" sz="1759">
                <a:solidFill>
                  <a:prstClr val="black"/>
                </a:solidFill>
                <a:latin typeface="Helvetica Neue"/>
                <a:sym typeface="Helvetica Neue Medium"/>
              </a:rPr>
              <a:t> intuitive way, there will be some patients who will not engage digitally – we need to ensure that patient-facing digital services, do not create barriers to access or quality in care.</a:t>
            </a:r>
          </a:p>
        </p:txBody>
      </p:sp>
      <p:sp>
        <p:nvSpPr>
          <p:cNvPr id="35" name="Rectangle 34">
            <a:extLst>
              <a:ext uri="{FF2B5EF4-FFF2-40B4-BE49-F238E27FC236}">
                <a16:creationId xmlns:a16="http://schemas.microsoft.com/office/drawing/2014/main" id="{B364CCB2-43A5-9CCD-EBE1-796EF20CF4B4}"/>
              </a:ext>
            </a:extLst>
          </p:cNvPr>
          <p:cNvSpPr/>
          <p:nvPr/>
        </p:nvSpPr>
        <p:spPr>
          <a:xfrm>
            <a:off x="7047670" y="5145412"/>
            <a:ext cx="5991756"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Workforce Implications </a:t>
            </a:r>
            <a:endParaRPr lang="en-GB" sz="2309" b="1">
              <a:latin typeface="Helvetica Neue"/>
              <a:sym typeface="Helvetica Neue Medium"/>
            </a:endParaRPr>
          </a:p>
        </p:txBody>
      </p:sp>
      <p:sp>
        <p:nvSpPr>
          <p:cNvPr id="36" name="Rectangle 35">
            <a:extLst>
              <a:ext uri="{FF2B5EF4-FFF2-40B4-BE49-F238E27FC236}">
                <a16:creationId xmlns:a16="http://schemas.microsoft.com/office/drawing/2014/main" id="{31A829A3-567C-3BD0-BCD8-7E91A8463A3C}"/>
              </a:ext>
            </a:extLst>
          </p:cNvPr>
          <p:cNvSpPr/>
          <p:nvPr/>
        </p:nvSpPr>
        <p:spPr>
          <a:xfrm>
            <a:off x="13278649" y="5142149"/>
            <a:ext cx="5954989"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Indicative Cost Implications</a:t>
            </a:r>
            <a:endParaRPr lang="en-GB" sz="2309" b="1">
              <a:latin typeface="Helvetica Neue"/>
              <a:sym typeface="Helvetica Neue Medium"/>
            </a:endParaRPr>
          </a:p>
        </p:txBody>
      </p:sp>
      <p:cxnSp>
        <p:nvCxnSpPr>
          <p:cNvPr id="38" name="Straight Connector 37">
            <a:extLst>
              <a:ext uri="{FF2B5EF4-FFF2-40B4-BE49-F238E27FC236}">
                <a16:creationId xmlns:a16="http://schemas.microsoft.com/office/drawing/2014/main" id="{A605DCDA-A60C-981E-8B93-1EB50A8AE74A}"/>
              </a:ext>
            </a:extLst>
          </p:cNvPr>
          <p:cNvCxnSpPr>
            <a:cxnSpLocks/>
            <a:stCxn id="31" idx="0"/>
          </p:cNvCxnSpPr>
          <p:nvPr/>
        </p:nvCxnSpPr>
        <p:spPr>
          <a:xfrm>
            <a:off x="13159972" y="5755962"/>
            <a:ext cx="0" cy="5235683"/>
          </a:xfrm>
          <a:prstGeom prst="line">
            <a:avLst/>
          </a:prstGeom>
          <a:ln/>
        </p:spPr>
        <p:style>
          <a:lnRef idx="1">
            <a:schemeClr val="accent5"/>
          </a:lnRef>
          <a:fillRef idx="0">
            <a:schemeClr val="accent5"/>
          </a:fillRef>
          <a:effectRef idx="0">
            <a:schemeClr val="accent5"/>
          </a:effectRef>
          <a:fontRef idx="minor">
            <a:schemeClr val="tx1"/>
          </a:fontRef>
        </p:style>
      </p:cxnSp>
      <p:sp>
        <p:nvSpPr>
          <p:cNvPr id="9" name="Title 1">
            <a:extLst>
              <a:ext uri="{FF2B5EF4-FFF2-40B4-BE49-F238E27FC236}">
                <a16:creationId xmlns:a16="http://schemas.microsoft.com/office/drawing/2014/main" id="{D70784EF-7D0A-9746-72FD-7009AA4AA1D8}"/>
              </a:ext>
            </a:extLst>
          </p:cNvPr>
          <p:cNvSpPr txBox="1">
            <a:spLocks/>
          </p:cNvSpPr>
          <p:nvPr/>
        </p:nvSpPr>
        <p:spPr>
          <a:xfrm>
            <a:off x="205893" y="-12722"/>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Technology &amp; Digital: Patient-Facing Digital Services</a:t>
            </a:r>
          </a:p>
        </p:txBody>
      </p:sp>
      <p:sp>
        <p:nvSpPr>
          <p:cNvPr id="13" name="Rectangle 12">
            <a:extLst>
              <a:ext uri="{FF2B5EF4-FFF2-40B4-BE49-F238E27FC236}">
                <a16:creationId xmlns:a16="http://schemas.microsoft.com/office/drawing/2014/main" id="{2F38836C-A44D-18DE-F51F-96B8DB1B2AE5}"/>
              </a:ext>
            </a:extLst>
          </p:cNvPr>
          <p:cNvSpPr/>
          <p:nvPr/>
        </p:nvSpPr>
        <p:spPr>
          <a:xfrm>
            <a:off x="7047669" y="1930031"/>
            <a:ext cx="3906082" cy="41668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SBPP Expanded Functionality</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75629411-866D-8452-8301-2C7D6BBE6716}"/>
              </a:ext>
            </a:extLst>
          </p:cNvPr>
          <p:cNvSpPr/>
          <p:nvPr/>
        </p:nvSpPr>
        <p:spPr>
          <a:xfrm>
            <a:off x="11213619" y="1930031"/>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PROMs</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86460D7D-F0D0-293E-D60F-237A85A0621D}"/>
              </a:ext>
            </a:extLst>
          </p:cNvPr>
          <p:cNvSpPr/>
          <p:nvPr/>
        </p:nvSpPr>
        <p:spPr>
          <a:xfrm>
            <a:off x="15379573" y="1930031"/>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361332"/>
            <a:r>
              <a:rPr lang="en-US" sz="1759" b="1">
                <a:latin typeface="Helvetica Neue"/>
                <a:sym typeface="Helvetica Neue Medium"/>
              </a:rPr>
              <a:t>Integrating with NHS Wales App</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96CC30BC-3D24-0F31-57B7-EB30C2460982}"/>
              </a:ext>
            </a:extLst>
          </p:cNvPr>
          <p:cNvGraphicFramePr>
            <a:graphicFrameLocks noGrp="1"/>
          </p:cNvGraphicFramePr>
          <p:nvPr>
            <p:extLst>
              <p:ext uri="{D42A27DB-BD31-4B8C-83A1-F6EECF244321}">
                <p14:modId xmlns:p14="http://schemas.microsoft.com/office/powerpoint/2010/main" val="3176142683"/>
              </p:ext>
            </p:extLst>
          </p:nvPr>
        </p:nvGraphicFramePr>
        <p:xfrm>
          <a:off x="13391724" y="5809613"/>
          <a:ext cx="5728836" cy="2004848"/>
        </p:xfrm>
        <a:graphic>
          <a:graphicData uri="http://schemas.openxmlformats.org/drawingml/2006/table">
            <a:tbl>
              <a:tblPr>
                <a:tableStyleId>{5940675A-B579-460E-94D1-54222C63F5DA}</a:tableStyleId>
              </a:tblPr>
              <a:tblGrid>
                <a:gridCol w="1503956">
                  <a:extLst>
                    <a:ext uri="{9D8B030D-6E8A-4147-A177-3AD203B41FA5}">
                      <a16:colId xmlns:a16="http://schemas.microsoft.com/office/drawing/2014/main" val="2825258825"/>
                    </a:ext>
                  </a:extLst>
                </a:gridCol>
                <a:gridCol w="2112440">
                  <a:extLst>
                    <a:ext uri="{9D8B030D-6E8A-4147-A177-3AD203B41FA5}">
                      <a16:colId xmlns:a16="http://schemas.microsoft.com/office/drawing/2014/main" val="1087440010"/>
                    </a:ext>
                  </a:extLst>
                </a:gridCol>
                <a:gridCol w="2112440">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chemeClr val="tx1"/>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5A9BE7"/>
                    </a:solidFill>
                  </a:tcPr>
                </a:tc>
                <a:tc>
                  <a:txBody>
                    <a:bodyPr/>
                    <a:lstStyle/>
                    <a:p>
                      <a:pPr algn="ctr" fontAlgn="t"/>
                      <a:r>
                        <a:rPr lang="en-GB" sz="1800" b="1" i="0" u="none" strike="noStrike">
                          <a:solidFill>
                            <a:schemeClr val="tx1"/>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5A9BE7"/>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£2,558,000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£11,872,000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£750,000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£2,750,000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£1,808,000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£9,122,000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F3D8903E-3081-6F8A-D0DD-A820743DE48C}"/>
              </a:ext>
            </a:extLst>
          </p:cNvPr>
          <p:cNvSpPr/>
          <p:nvPr/>
        </p:nvSpPr>
        <p:spPr>
          <a:xfrm>
            <a:off x="13355836" y="7924602"/>
            <a:ext cx="5880361" cy="3220484"/>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Revenue costs are predominantly driven by pay costs associated with the development and maintenance team of patient facing services.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Capital costs are representative of the cost of the implementation of remote patient monitoring.</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pic>
        <p:nvPicPr>
          <p:cNvPr id="2" name="Graphic 1" descr="Double Tap Gesture with solid fill">
            <a:extLst>
              <a:ext uri="{FF2B5EF4-FFF2-40B4-BE49-F238E27FC236}">
                <a16:creationId xmlns:a16="http://schemas.microsoft.com/office/drawing/2014/main" id="{78228BDD-AC16-EB78-FDAC-FAEDCD1BD1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1503" y="1379046"/>
            <a:ext cx="633244" cy="633244"/>
          </a:xfrm>
          <a:prstGeom prst="rect">
            <a:avLst/>
          </a:prstGeom>
        </p:spPr>
      </p:pic>
      <p:grpSp>
        <p:nvGrpSpPr>
          <p:cNvPr id="4" name="Group 3">
            <a:extLst>
              <a:ext uri="{FF2B5EF4-FFF2-40B4-BE49-F238E27FC236}">
                <a16:creationId xmlns:a16="http://schemas.microsoft.com/office/drawing/2014/main" id="{17A672CD-1FF7-80CB-B093-8BD1C1A1C7B7}"/>
              </a:ext>
            </a:extLst>
          </p:cNvPr>
          <p:cNvGrpSpPr/>
          <p:nvPr/>
        </p:nvGrpSpPr>
        <p:grpSpPr>
          <a:xfrm>
            <a:off x="88" y="-12723"/>
            <a:ext cx="20026353" cy="364105"/>
            <a:chOff x="374266" y="2474302"/>
            <a:chExt cx="11442413" cy="820603"/>
          </a:xfrm>
        </p:grpSpPr>
        <p:sp>
          <p:nvSpPr>
            <p:cNvPr id="5" name="Arrow: Pentagon 4">
              <a:extLst>
                <a:ext uri="{FF2B5EF4-FFF2-40B4-BE49-F238E27FC236}">
                  <a16:creationId xmlns:a16="http://schemas.microsoft.com/office/drawing/2014/main" id="{0B7DAC40-40AC-9BD9-4527-5BBCC2A8BB7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EE94CDDC-99F7-AD48-0E4F-EC9EDDA0F74E}"/>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0C27E8ED-423B-1376-7D60-278553D03CE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3A833452-FACF-4EC3-E855-FEF31F0055BE}"/>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3CA43D8E-7A62-048A-8D5D-D482DB8886A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37271404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C3D2B-58DF-4794-6790-0077E43E2306}"/>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7A39A6E4-3B96-08D9-1012-4BC149A8B0BB}"/>
              </a:ext>
            </a:extLst>
          </p:cNvPr>
          <p:cNvSpPr/>
          <p:nvPr/>
        </p:nvSpPr>
        <p:spPr>
          <a:xfrm>
            <a:off x="7047669" y="2324756"/>
            <a:ext cx="3892701" cy="2782453"/>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Medium"/>
                <a:sym typeface="Helvetica Neue Medium"/>
              </a:rPr>
              <a:t>Mapping of current clinical systems to understand scope for SSO.</a:t>
            </a:r>
          </a:p>
          <a:p>
            <a:pPr marL="376984" indent="-376984" defTabSz="1361332">
              <a:buFont typeface="Arial" panose="020B0604020202020204" pitchFamily="34" charset="0"/>
              <a:buChar char="•"/>
            </a:pPr>
            <a:r>
              <a:rPr lang="en-GB" sz="1759">
                <a:latin typeface="Helvetica Neue Medium"/>
                <a:sym typeface="Helvetica Neue Medium"/>
              </a:rPr>
              <a:t>Conduct a gap analysis with the current use of Imprivata.</a:t>
            </a:r>
          </a:p>
          <a:p>
            <a:pPr marL="376984" indent="-376984" defTabSz="1361332">
              <a:buFont typeface="Arial" panose="020B0604020202020204" pitchFamily="34" charset="0"/>
              <a:buChar char="•"/>
            </a:pPr>
            <a:r>
              <a:rPr lang="en-GB" sz="1759">
                <a:latin typeface="Helvetica Neue Medium"/>
                <a:sym typeface="Helvetica Neue Medium"/>
              </a:rPr>
              <a:t>Develop and deliver interim SSO solution.</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D1CE6A30-0D33-9407-9349-5EC16471773A}"/>
              </a:ext>
            </a:extLst>
          </p:cNvPr>
          <p:cNvSpPr/>
          <p:nvPr/>
        </p:nvSpPr>
        <p:spPr>
          <a:xfrm>
            <a:off x="11213620" y="2331441"/>
            <a:ext cx="3892701" cy="2775768"/>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Medium"/>
                <a:sym typeface="Helvetica Neue Medium"/>
              </a:rPr>
              <a:t>Purchase SSO solution as part of the EPR model to ensure integration and interoperability. </a:t>
            </a:r>
          </a:p>
          <a:p>
            <a:pPr marL="376984" indent="-376984" defTabSz="1361332">
              <a:buFont typeface="Arial" panose="020B0604020202020204" pitchFamily="34" charset="0"/>
              <a:buChar char="•"/>
            </a:pPr>
            <a:r>
              <a:rPr lang="en-GB" sz="1759">
                <a:latin typeface="Helvetica Neue Medium"/>
                <a:sym typeface="Helvetica Neue Medium"/>
              </a:rPr>
              <a:t>Continued integration and interoperability of SSO solution across all clinical systems</a:t>
            </a:r>
            <a:r>
              <a:rPr lang="en-GB" sz="1759">
                <a:sym typeface="Helvetica Neue Medium"/>
              </a:rPr>
              <a:t>.</a:t>
            </a:r>
          </a:p>
          <a:p>
            <a:pPr marL="376984" indent="-376984" defTabSz="1361332">
              <a:buFont typeface="Arial" panose="020B0604020202020204" pitchFamily="34" charset="0"/>
              <a:buChar char="•"/>
            </a:pPr>
            <a:endParaRPr lang="en-GB" sz="1759">
              <a:sym typeface="Helvetica Neue Medium"/>
            </a:endParaRPr>
          </a:p>
        </p:txBody>
      </p:sp>
      <p:sp>
        <p:nvSpPr>
          <p:cNvPr id="25" name="Rectangle 24">
            <a:extLst>
              <a:ext uri="{FF2B5EF4-FFF2-40B4-BE49-F238E27FC236}">
                <a16:creationId xmlns:a16="http://schemas.microsoft.com/office/drawing/2014/main" id="{97C56220-7A3B-731B-72ED-246A83B45A94}"/>
              </a:ext>
            </a:extLst>
          </p:cNvPr>
          <p:cNvSpPr/>
          <p:nvPr/>
        </p:nvSpPr>
        <p:spPr>
          <a:xfrm>
            <a:off x="15379574" y="2324756"/>
            <a:ext cx="3892701" cy="2812419"/>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Medium"/>
                <a:sym typeface="Helvetica Neue Medium"/>
              </a:rPr>
              <a:t>Continue post implementation review, assessments and audit, particularly from a security angle</a:t>
            </a:r>
            <a:r>
              <a:rPr lang="en-GB" sz="1759">
                <a:sym typeface="Helvetica Neue Medium"/>
              </a:rPr>
              <a:t>.</a:t>
            </a:r>
          </a:p>
          <a:p>
            <a:pPr marL="376984" indent="-376984" defTabSz="1361332">
              <a:buFont typeface="Arial" panose="020B0604020202020204" pitchFamily="34" charset="0"/>
              <a:buChar char="•"/>
            </a:pPr>
            <a:endParaRPr lang="en-GB" sz="1759">
              <a:sym typeface="Helvetica Neue Medium"/>
            </a:endParaRPr>
          </a:p>
        </p:txBody>
      </p:sp>
      <p:sp>
        <p:nvSpPr>
          <p:cNvPr id="3" name="Rectangle 2">
            <a:extLst>
              <a:ext uri="{FF2B5EF4-FFF2-40B4-BE49-F238E27FC236}">
                <a16:creationId xmlns:a16="http://schemas.microsoft.com/office/drawing/2014/main" id="{325CBB42-42FB-ED8F-B086-50D8E3A6AD02}"/>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a:r>
              <a:rPr lang="en-GB" sz="1759">
                <a:solidFill>
                  <a:srgbClr val="000000"/>
                </a:solidFill>
                <a:latin typeface="Helvetica Neue"/>
              </a:rPr>
              <a:t>Implementing an identity management solution which ensures staff only need to log-in once to access all the systems they need for their session. </a:t>
            </a: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User Adoption: </a:t>
            </a:r>
            <a:r>
              <a:rPr lang="en-US" sz="1759">
                <a:solidFill>
                  <a:srgbClr val="0D0D0D"/>
                </a:solidFill>
                <a:latin typeface="Helvetica Neue"/>
              </a:rPr>
              <a:t>Monitor the percentage of staff who actively use the SSO solution for accessing applications.</a:t>
            </a:r>
          </a:p>
          <a:p>
            <a:pPr marL="376984" indent="-376984" defTabSz="1507900">
              <a:buAutoNum type="arabicPeriod"/>
            </a:pPr>
            <a:r>
              <a:rPr lang="en-US" sz="1759" b="1">
                <a:solidFill>
                  <a:srgbClr val="0D0D0D"/>
                </a:solidFill>
                <a:latin typeface="Helvetica Neue"/>
              </a:rPr>
              <a:t>User Productivity &amp; Workflow Efficiency</a:t>
            </a:r>
            <a:r>
              <a:rPr lang="en-US" sz="1759">
                <a:solidFill>
                  <a:srgbClr val="0D0D0D"/>
                </a:solidFill>
                <a:latin typeface="Helvetica Neue"/>
              </a:rPr>
              <a:t>: Assess the time saved by users in simplified workflows and accessing multiple applications through SSO leading to increased productivity.</a:t>
            </a:r>
          </a:p>
          <a:p>
            <a:pPr marL="376984" indent="-376984" defTabSz="1507900">
              <a:buAutoNum type="arabicPeriod"/>
            </a:pPr>
            <a:r>
              <a:rPr lang="en-US" sz="1759" b="1">
                <a:solidFill>
                  <a:srgbClr val="0D0D0D"/>
                </a:solidFill>
                <a:latin typeface="Helvetica Neue"/>
              </a:rPr>
              <a:t>Security: </a:t>
            </a:r>
            <a:r>
              <a:rPr lang="en-US" sz="1759">
                <a:solidFill>
                  <a:srgbClr val="0D0D0D"/>
                </a:solidFill>
                <a:latin typeface="Helvetica Neue"/>
              </a:rPr>
              <a:t>Measure the decrease in password-related incidents, such as forgotten passwords, or password resets, after implementing SSO.</a:t>
            </a:r>
          </a:p>
          <a:p>
            <a:pPr marL="376984" indent="-376984" defTabSz="1507900">
              <a:buAutoNum type="arabicPeriod"/>
            </a:pPr>
            <a:r>
              <a:rPr lang="en-US" sz="1759" b="1">
                <a:solidFill>
                  <a:srgbClr val="0D0D0D"/>
                </a:solidFill>
                <a:latin typeface="Helvetica Neue"/>
              </a:rPr>
              <a:t>Access Control &amp; Auditing: </a:t>
            </a:r>
            <a:r>
              <a:rPr lang="en-US" sz="1759">
                <a:solidFill>
                  <a:srgbClr val="0D0D0D"/>
                </a:solidFill>
                <a:latin typeface="Helvetica Neue"/>
              </a:rPr>
              <a:t>Evaluate the ability of the SSO solution to enforce access control policies and permissions to different user roles.</a:t>
            </a:r>
          </a:p>
          <a:p>
            <a:pPr marL="376984" indent="-376984" defTabSz="1507900">
              <a:buAutoNum type="arabicPeriod"/>
            </a:pPr>
            <a:endParaRPr lang="en-US" sz="1759">
              <a:solidFill>
                <a:srgbClr val="0D0D0D"/>
              </a:solidFill>
              <a:latin typeface="+mj-lt"/>
            </a:endParaRPr>
          </a:p>
        </p:txBody>
      </p:sp>
      <p:sp>
        <p:nvSpPr>
          <p:cNvPr id="19" name="Rectangle 18">
            <a:extLst>
              <a:ext uri="{FF2B5EF4-FFF2-40B4-BE49-F238E27FC236}">
                <a16:creationId xmlns:a16="http://schemas.microsoft.com/office/drawing/2014/main" id="{6BECC68A-1610-6009-A010-B461AD531C0A}"/>
              </a:ext>
            </a:extLst>
          </p:cNvPr>
          <p:cNvSpPr/>
          <p:nvPr/>
        </p:nvSpPr>
        <p:spPr>
          <a:xfrm>
            <a:off x="314238" y="1304658"/>
            <a:ext cx="6566708" cy="812033"/>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Technology &amp; Digital</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185A38DD-241D-919C-B6D7-97CA66902747}"/>
              </a:ext>
            </a:extLst>
          </p:cNvPr>
          <p:cNvSpPr/>
          <p:nvPr/>
        </p:nvSpPr>
        <p:spPr>
          <a:xfrm>
            <a:off x="313676" y="7186213"/>
            <a:ext cx="4685132" cy="554089"/>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0AA13273-09D5-5EF8-BA49-663671D5C735}"/>
              </a:ext>
            </a:extLst>
          </p:cNvPr>
          <p:cNvSpPr/>
          <p:nvPr/>
        </p:nvSpPr>
        <p:spPr>
          <a:xfrm>
            <a:off x="314235" y="7905076"/>
            <a:ext cx="6395523" cy="3107966"/>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GB" sz="1759" b="1">
                <a:solidFill>
                  <a:prstClr val="black"/>
                </a:solidFill>
                <a:latin typeface="Helvetica Neue"/>
              </a:rPr>
              <a:t>Enhanced User Convenience: </a:t>
            </a:r>
            <a:r>
              <a:rPr lang="en-GB" sz="1759">
                <a:solidFill>
                  <a:prstClr val="black"/>
                </a:solidFill>
                <a:latin typeface="Helvetica Neue"/>
              </a:rPr>
              <a:t>Reducing the number of different log-ins (both instances and username and password combinations) which clinicians must use when accessing various clinical systems.</a:t>
            </a:r>
          </a:p>
          <a:p>
            <a:pPr marL="376984" indent="-376984" defTabSz="1507900">
              <a:buAutoNum type="arabicPeriod"/>
            </a:pPr>
            <a:r>
              <a:rPr lang="en-US" sz="1759" b="1">
                <a:solidFill>
                  <a:srgbClr val="0D0D0D"/>
                </a:solidFill>
                <a:latin typeface="Helvetica Neue"/>
              </a:rPr>
              <a:t>Improved Security Compliance: </a:t>
            </a:r>
            <a:r>
              <a:rPr lang="en-US" sz="1759">
                <a:solidFill>
                  <a:srgbClr val="0D0D0D"/>
                </a:solidFill>
                <a:latin typeface="Helvetica Neue"/>
              </a:rPr>
              <a:t>Enabling SBU to enforce stronger security policies such as multifactor authentication and password complexity requirements.</a:t>
            </a:r>
          </a:p>
          <a:p>
            <a:pPr marL="376984" indent="-376984" defTabSz="1507900">
              <a:buAutoNum type="arabicPeriod"/>
            </a:pPr>
            <a:r>
              <a:rPr lang="en-US" sz="1759" b="1">
                <a:solidFill>
                  <a:srgbClr val="0D0D0D"/>
                </a:solidFill>
                <a:latin typeface="Helvetica Neue"/>
              </a:rPr>
              <a:t>Increased Productivity: </a:t>
            </a:r>
            <a:r>
              <a:rPr lang="en-US" sz="1759">
                <a:solidFill>
                  <a:srgbClr val="0D0D0D"/>
                </a:solidFill>
                <a:latin typeface="Helvetica Neue"/>
              </a:rPr>
              <a:t>By providing a more seamless user experience, we free up time for our clinicians to focus on their core responsibilities and tasks.</a:t>
            </a:r>
          </a:p>
          <a:p>
            <a:pPr marL="376984" indent="-376984" defTabSz="1507900">
              <a:buAutoNum type="arabicPeriod"/>
            </a:pPr>
            <a:endParaRPr lang="en-GB" sz="1759">
              <a:solidFill>
                <a:prstClr val="black"/>
              </a:solidFill>
              <a:latin typeface="+mj-lt"/>
            </a:endParaRPr>
          </a:p>
        </p:txBody>
      </p:sp>
      <p:sp>
        <p:nvSpPr>
          <p:cNvPr id="24" name="Rectangle 23">
            <a:extLst>
              <a:ext uri="{FF2B5EF4-FFF2-40B4-BE49-F238E27FC236}">
                <a16:creationId xmlns:a16="http://schemas.microsoft.com/office/drawing/2014/main" id="{3FAAE344-A946-39DC-5F61-3FB7A2D25A58}"/>
              </a:ext>
            </a:extLst>
          </p:cNvPr>
          <p:cNvSpPr/>
          <p:nvPr/>
        </p:nvSpPr>
        <p:spPr>
          <a:xfrm>
            <a:off x="7047669" y="1304657"/>
            <a:ext cx="12224606"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latin typeface="Helvetica Neue Medium"/>
              </a:rPr>
              <a:t>High</a:t>
            </a:r>
            <a:r>
              <a:rPr lang="en-GB" sz="2309" b="1">
                <a:latin typeface="Helvetica Neue Medium"/>
              </a:rPr>
              <a:t>-Level Activities &amp; Milestones</a:t>
            </a:r>
          </a:p>
        </p:txBody>
      </p:sp>
      <p:sp>
        <p:nvSpPr>
          <p:cNvPr id="31" name="Rectangle 30">
            <a:extLst>
              <a:ext uri="{FF2B5EF4-FFF2-40B4-BE49-F238E27FC236}">
                <a16:creationId xmlns:a16="http://schemas.microsoft.com/office/drawing/2014/main" id="{A6815ED8-48CA-016E-66A6-67422EFABD83}"/>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2BEBE005-CB01-ED2A-5043-0124E16CC6D7}"/>
              </a:ext>
            </a:extLst>
          </p:cNvPr>
          <p:cNvSpPr/>
          <p:nvPr/>
        </p:nvSpPr>
        <p:spPr>
          <a:xfrm>
            <a:off x="313676" y="3169614"/>
            <a:ext cx="4685132" cy="554089"/>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A169180F-90FB-0EBF-E413-8083CBAFFF57}"/>
              </a:ext>
            </a:extLst>
          </p:cNvPr>
          <p:cNvSpPr/>
          <p:nvPr/>
        </p:nvSpPr>
        <p:spPr>
          <a:xfrm>
            <a:off x="7058068" y="5888006"/>
            <a:ext cx="5880361" cy="5125036"/>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Training &amp; adoption: </a:t>
            </a:r>
            <a:r>
              <a:rPr lang="en-US" sz="1759">
                <a:solidFill>
                  <a:prstClr val="black"/>
                </a:solidFill>
                <a:latin typeface="Helvetica Neue"/>
                <a:sym typeface="Helvetica Neue Medium"/>
              </a:rPr>
              <a:t>Users of clinical systems affected by the SSO solution will need to receive training to equip them with skills required to adopt the SSO solution with minimal disruption to their work.</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Recruitment of programme team: </a:t>
            </a:r>
            <a:r>
              <a:rPr lang="en-US" sz="1759">
                <a:solidFill>
                  <a:prstClr val="black"/>
                </a:solidFill>
                <a:latin typeface="Helvetica Neue"/>
                <a:sym typeface="Helvetica Neue Medium"/>
              </a:rPr>
              <a:t>It is anticipated that a small programme team will need to be recruited to deliver and support the SSO solution.</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E18ABFB1-F804-EED5-CAD0-A906C378EEAA}"/>
              </a:ext>
            </a:extLst>
          </p:cNvPr>
          <p:cNvSpPr/>
          <p:nvPr/>
        </p:nvSpPr>
        <p:spPr>
          <a:xfrm>
            <a:off x="7047670" y="5145412"/>
            <a:ext cx="5890760"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Workforce Implications </a:t>
            </a:r>
            <a:endParaRPr lang="en-GB" sz="2309" b="1">
              <a:latin typeface="Helvetica Neue"/>
              <a:sym typeface="Helvetica Neue Medium"/>
            </a:endParaRPr>
          </a:p>
        </p:txBody>
      </p:sp>
      <p:sp>
        <p:nvSpPr>
          <p:cNvPr id="36" name="Rectangle 35">
            <a:extLst>
              <a:ext uri="{FF2B5EF4-FFF2-40B4-BE49-F238E27FC236}">
                <a16:creationId xmlns:a16="http://schemas.microsoft.com/office/drawing/2014/main" id="{407B0E30-1D87-E877-81C8-2F6AE8B0937F}"/>
              </a:ext>
            </a:extLst>
          </p:cNvPr>
          <p:cNvSpPr/>
          <p:nvPr/>
        </p:nvSpPr>
        <p:spPr>
          <a:xfrm>
            <a:off x="13278649" y="5142149"/>
            <a:ext cx="5993625"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Indicative Cost Implications</a:t>
            </a:r>
            <a:endParaRPr lang="en-GB" sz="2309" b="1">
              <a:latin typeface="Helvetica Neue"/>
              <a:sym typeface="Helvetica Neue Medium"/>
            </a:endParaRPr>
          </a:p>
        </p:txBody>
      </p:sp>
      <p:cxnSp>
        <p:nvCxnSpPr>
          <p:cNvPr id="38" name="Straight Connector 37">
            <a:extLst>
              <a:ext uri="{FF2B5EF4-FFF2-40B4-BE49-F238E27FC236}">
                <a16:creationId xmlns:a16="http://schemas.microsoft.com/office/drawing/2014/main" id="{AE154821-6FC4-BC1B-AB5E-B4ADF07787B1}"/>
              </a:ext>
            </a:extLst>
          </p:cNvPr>
          <p:cNvCxnSpPr>
            <a:cxnSpLocks/>
          </p:cNvCxnSpPr>
          <p:nvPr/>
        </p:nvCxnSpPr>
        <p:spPr>
          <a:xfrm>
            <a:off x="13100844" y="5746014"/>
            <a:ext cx="0" cy="5257080"/>
          </a:xfrm>
          <a:prstGeom prst="line">
            <a:avLst/>
          </a:prstGeom>
          <a:ln/>
        </p:spPr>
        <p:style>
          <a:lnRef idx="1">
            <a:schemeClr val="accent5"/>
          </a:lnRef>
          <a:fillRef idx="0">
            <a:schemeClr val="accent5"/>
          </a:fillRef>
          <a:effectRef idx="0">
            <a:schemeClr val="accent5"/>
          </a:effectRef>
          <a:fontRef idx="minor">
            <a:schemeClr val="tx1"/>
          </a:fontRef>
        </p:style>
      </p:cxnSp>
      <p:sp>
        <p:nvSpPr>
          <p:cNvPr id="9" name="Title 1">
            <a:extLst>
              <a:ext uri="{FF2B5EF4-FFF2-40B4-BE49-F238E27FC236}">
                <a16:creationId xmlns:a16="http://schemas.microsoft.com/office/drawing/2014/main" id="{3E164182-447B-C4F0-26F1-56061D052488}"/>
              </a:ext>
            </a:extLst>
          </p:cNvPr>
          <p:cNvSpPr txBox="1">
            <a:spLocks/>
          </p:cNvSpPr>
          <p:nvPr/>
        </p:nvSpPr>
        <p:spPr>
          <a:xfrm>
            <a:off x="205892" y="-12722"/>
            <a:ext cx="19749665"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Technology &amp; Digital: Single-sign-on Process</a:t>
            </a:r>
          </a:p>
        </p:txBody>
      </p:sp>
      <p:sp>
        <p:nvSpPr>
          <p:cNvPr id="13" name="Rectangle 12">
            <a:extLst>
              <a:ext uri="{FF2B5EF4-FFF2-40B4-BE49-F238E27FC236}">
                <a16:creationId xmlns:a16="http://schemas.microsoft.com/office/drawing/2014/main" id="{4C1AB1AD-BC30-A8D5-2ABE-CB94076BA69F}"/>
              </a:ext>
            </a:extLst>
          </p:cNvPr>
          <p:cNvSpPr/>
          <p:nvPr/>
        </p:nvSpPr>
        <p:spPr>
          <a:xfrm>
            <a:off x="7047669" y="1951439"/>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Medium"/>
                <a:sym typeface="Helvetica Neue Medium"/>
              </a:rPr>
              <a:t>Deliver Interim SSO Solution</a:t>
            </a:r>
            <a:endParaRPr lang="en-GB" sz="1759" b="1">
              <a:latin typeface="Helvetica Neue Medium"/>
              <a:sym typeface="Helvetica Neue Medium"/>
            </a:endParaRPr>
          </a:p>
        </p:txBody>
      </p:sp>
      <p:sp>
        <p:nvSpPr>
          <p:cNvPr id="15" name="Rectangle 14">
            <a:extLst>
              <a:ext uri="{FF2B5EF4-FFF2-40B4-BE49-F238E27FC236}">
                <a16:creationId xmlns:a16="http://schemas.microsoft.com/office/drawing/2014/main" id="{D73272D2-4EFB-D678-FFCB-03C3657F5C50}"/>
              </a:ext>
            </a:extLst>
          </p:cNvPr>
          <p:cNvSpPr/>
          <p:nvPr/>
        </p:nvSpPr>
        <p:spPr>
          <a:xfrm>
            <a:off x="11213620" y="1951439"/>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Medium"/>
                <a:sym typeface="Helvetica Neue Medium"/>
              </a:rPr>
              <a:t>SSO Solution via EPR</a:t>
            </a:r>
            <a:endParaRPr lang="en-GB" sz="1759" b="1">
              <a:latin typeface="Helvetica Neue Medium"/>
              <a:sym typeface="Helvetica Neue Medium"/>
            </a:endParaRPr>
          </a:p>
        </p:txBody>
      </p:sp>
      <p:sp>
        <p:nvSpPr>
          <p:cNvPr id="16" name="Rectangle 15">
            <a:extLst>
              <a:ext uri="{FF2B5EF4-FFF2-40B4-BE49-F238E27FC236}">
                <a16:creationId xmlns:a16="http://schemas.microsoft.com/office/drawing/2014/main" id="{991B66C5-D8CC-EC24-49C1-E6F7F3E9E8E3}"/>
              </a:ext>
            </a:extLst>
          </p:cNvPr>
          <p:cNvSpPr/>
          <p:nvPr/>
        </p:nvSpPr>
        <p:spPr>
          <a:xfrm>
            <a:off x="15379574" y="1951439"/>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Medium"/>
                <a:sym typeface="Helvetica Neue Medium"/>
              </a:rPr>
              <a:t>Post Implementation Review</a:t>
            </a:r>
            <a:endParaRPr lang="en-GB" sz="1759" b="1">
              <a:latin typeface="Helvetica Neue Medium"/>
              <a:sym typeface="Helvetica Neue Medium"/>
            </a:endParaRPr>
          </a:p>
        </p:txBody>
      </p:sp>
      <p:graphicFrame>
        <p:nvGraphicFramePr>
          <p:cNvPr id="27" name="Table 26">
            <a:extLst>
              <a:ext uri="{FF2B5EF4-FFF2-40B4-BE49-F238E27FC236}">
                <a16:creationId xmlns:a16="http://schemas.microsoft.com/office/drawing/2014/main" id="{525DD74C-DF25-5E95-92BE-FA7FC1CF9B27}"/>
              </a:ext>
            </a:extLst>
          </p:cNvPr>
          <p:cNvGraphicFramePr>
            <a:graphicFrameLocks noGrp="1"/>
          </p:cNvGraphicFramePr>
          <p:nvPr>
            <p:extLst>
              <p:ext uri="{D42A27DB-BD31-4B8C-83A1-F6EECF244321}">
                <p14:modId xmlns:p14="http://schemas.microsoft.com/office/powerpoint/2010/main" val="4010314445"/>
              </p:ext>
            </p:extLst>
          </p:nvPr>
        </p:nvGraphicFramePr>
        <p:xfrm>
          <a:off x="13278649" y="5809613"/>
          <a:ext cx="5998702" cy="2004848"/>
        </p:xfrm>
        <a:graphic>
          <a:graphicData uri="http://schemas.openxmlformats.org/drawingml/2006/table">
            <a:tbl>
              <a:tblPr>
                <a:tableStyleId>{5940675A-B579-460E-94D1-54222C63F5DA}</a:tableStyleId>
              </a:tblPr>
              <a:tblGrid>
                <a:gridCol w="1574802">
                  <a:extLst>
                    <a:ext uri="{9D8B030D-6E8A-4147-A177-3AD203B41FA5}">
                      <a16:colId xmlns:a16="http://schemas.microsoft.com/office/drawing/2014/main" val="2825258825"/>
                    </a:ext>
                  </a:extLst>
                </a:gridCol>
                <a:gridCol w="2211950">
                  <a:extLst>
                    <a:ext uri="{9D8B030D-6E8A-4147-A177-3AD203B41FA5}">
                      <a16:colId xmlns:a16="http://schemas.microsoft.com/office/drawing/2014/main" val="1087440010"/>
                    </a:ext>
                  </a:extLst>
                </a:gridCol>
                <a:gridCol w="2211950">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chemeClr val="tx1"/>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5A9BE7"/>
                    </a:solidFill>
                  </a:tcPr>
                </a:tc>
                <a:tc>
                  <a:txBody>
                    <a:bodyPr/>
                    <a:lstStyle/>
                    <a:p>
                      <a:pPr algn="ctr" fontAlgn="t"/>
                      <a:r>
                        <a:rPr lang="en-GB" sz="1800" b="1" i="0" u="none" strike="noStrike">
                          <a:solidFill>
                            <a:schemeClr val="tx1"/>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5A9BE7"/>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£947,000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£4,419,000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 -</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 -</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£947,000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£4,419,000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E661703F-70D9-4EDD-A782-BBD16762B623}"/>
              </a:ext>
            </a:extLst>
          </p:cNvPr>
          <p:cNvSpPr/>
          <p:nvPr/>
        </p:nvSpPr>
        <p:spPr>
          <a:xfrm>
            <a:off x="13278649" y="7924602"/>
            <a:ext cx="6004017" cy="3090816"/>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The high early revenue costs are under the assumption that we will purchase an interim SSO solution, and in the future the SSO solution will be incorporated as part of the EPR model reducing the overall cost.</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There are no anticipated capital costs associated with this solution.</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pic>
        <p:nvPicPr>
          <p:cNvPr id="2" name="Graphic 1" descr="Double Tap Gesture with solid fill">
            <a:extLst>
              <a:ext uri="{FF2B5EF4-FFF2-40B4-BE49-F238E27FC236}">
                <a16:creationId xmlns:a16="http://schemas.microsoft.com/office/drawing/2014/main" id="{4B53E3AE-5FEB-D01F-60CE-AE4B9A7D755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1503" y="1379046"/>
            <a:ext cx="633244" cy="633244"/>
          </a:xfrm>
          <a:prstGeom prst="rect">
            <a:avLst/>
          </a:prstGeom>
        </p:spPr>
      </p:pic>
      <p:grpSp>
        <p:nvGrpSpPr>
          <p:cNvPr id="4" name="Group 3">
            <a:extLst>
              <a:ext uri="{FF2B5EF4-FFF2-40B4-BE49-F238E27FC236}">
                <a16:creationId xmlns:a16="http://schemas.microsoft.com/office/drawing/2014/main" id="{7E799163-E488-C7EE-0C4A-A5666643D8A6}"/>
              </a:ext>
            </a:extLst>
          </p:cNvPr>
          <p:cNvGrpSpPr/>
          <p:nvPr/>
        </p:nvGrpSpPr>
        <p:grpSpPr>
          <a:xfrm>
            <a:off x="88" y="-12723"/>
            <a:ext cx="20026353" cy="364105"/>
            <a:chOff x="374266" y="2474302"/>
            <a:chExt cx="11442413" cy="820603"/>
          </a:xfrm>
        </p:grpSpPr>
        <p:sp>
          <p:nvSpPr>
            <p:cNvPr id="5" name="Arrow: Pentagon 4">
              <a:extLst>
                <a:ext uri="{FF2B5EF4-FFF2-40B4-BE49-F238E27FC236}">
                  <a16:creationId xmlns:a16="http://schemas.microsoft.com/office/drawing/2014/main" id="{E5A0EE11-36BB-442A-E118-DDE013B9719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55894E49-3AF9-6B13-CBE3-B3B9B3D0EBCE}"/>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F21EC5EE-6360-010B-4E4D-08923628CCC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478CB67C-AF18-A51E-7304-7D6FA5E0DD3A}"/>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CF4C97BE-C19D-3F77-EB5A-EF4313405A5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404954743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BE39C-83E7-4BFC-487C-E5F9CBFDE756}"/>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F54800B8-A838-5FB6-7523-9C73E8F4C871}"/>
              </a:ext>
            </a:extLst>
          </p:cNvPr>
          <p:cNvSpPr/>
          <p:nvPr/>
        </p:nvSpPr>
        <p:spPr>
          <a:xfrm>
            <a:off x="7118074" y="2362959"/>
            <a:ext cx="3822293" cy="2744250"/>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Continued hardware and digital equipment refresh to ensure clinicians have dependable  digital tools and equipment available to them.</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57ABE9E1-CFE1-8781-FDFD-A289883B10F9}"/>
              </a:ext>
            </a:extLst>
          </p:cNvPr>
          <p:cNvSpPr/>
          <p:nvPr/>
        </p:nvSpPr>
        <p:spPr>
          <a:xfrm>
            <a:off x="11213620" y="2359696"/>
            <a:ext cx="3892701" cy="2747513"/>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Scoping and business case for the interim clinical systems for MH &amp; LD, Community Care, Allied Health Professionals and Therapies.</a:t>
            </a:r>
          </a:p>
          <a:p>
            <a:pPr marL="376984" indent="-376984" defTabSz="1361332">
              <a:buFont typeface="Arial" panose="020B0604020202020204" pitchFamily="34" charset="0"/>
              <a:buChar char="•"/>
            </a:pPr>
            <a:r>
              <a:rPr lang="en-GB" sz="1759">
                <a:latin typeface="Helvetica Neue"/>
                <a:sym typeface="Helvetica Neue Medium"/>
              </a:rPr>
              <a:t>Implement (likely third-party) interim clinical systems.</a:t>
            </a:r>
          </a:p>
          <a:p>
            <a:pPr defTabSz="1361332"/>
            <a:endParaRPr lang="en-GB" sz="1759">
              <a:sym typeface="Helvetica Neue Medium"/>
            </a:endParaRPr>
          </a:p>
        </p:txBody>
      </p:sp>
      <p:sp>
        <p:nvSpPr>
          <p:cNvPr id="25" name="Rectangle 24">
            <a:extLst>
              <a:ext uri="{FF2B5EF4-FFF2-40B4-BE49-F238E27FC236}">
                <a16:creationId xmlns:a16="http://schemas.microsoft.com/office/drawing/2014/main" id="{4EB3DCDB-85E4-5FF5-7DDB-2AC353DEB0A2}"/>
              </a:ext>
            </a:extLst>
          </p:cNvPr>
          <p:cNvSpPr/>
          <p:nvPr/>
        </p:nvSpPr>
        <p:spPr>
          <a:xfrm>
            <a:off x="15379574" y="2331441"/>
            <a:ext cx="3892701" cy="2775768"/>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Work closely with the national team to develop and implement the national Connecting Care solution.</a:t>
            </a:r>
          </a:p>
          <a:p>
            <a:pPr marL="376984" indent="-376984" defTabSz="1361332">
              <a:buFont typeface="Arial" panose="020B0604020202020204" pitchFamily="34" charset="0"/>
              <a:buChar char="•"/>
            </a:pPr>
            <a:r>
              <a:rPr lang="en-GB" sz="1759">
                <a:latin typeface="Helvetica Neue"/>
                <a:sym typeface="Helvetica Neue Medium"/>
              </a:rPr>
              <a:t>Integration of Connecting Care solution / interim solution with the EPR model.</a:t>
            </a:r>
          </a:p>
          <a:p>
            <a:pPr marL="376984" indent="-376984" defTabSz="1361332">
              <a:buFont typeface="Arial" panose="020B0604020202020204" pitchFamily="34" charset="0"/>
              <a:buChar char="•"/>
            </a:pPr>
            <a:endParaRPr lang="en-GB" sz="1759">
              <a:sym typeface="Helvetica Neue Medium"/>
            </a:endParaRPr>
          </a:p>
        </p:txBody>
      </p:sp>
      <p:sp>
        <p:nvSpPr>
          <p:cNvPr id="3" name="Rectangle 2">
            <a:extLst>
              <a:ext uri="{FF2B5EF4-FFF2-40B4-BE49-F238E27FC236}">
                <a16:creationId xmlns:a16="http://schemas.microsoft.com/office/drawing/2014/main" id="{24A0E9CE-61E7-5E20-453E-143D71E04BD4}"/>
              </a:ext>
            </a:extLst>
          </p:cNvPr>
          <p:cNvSpPr/>
          <p:nvPr/>
        </p:nvSpPr>
        <p:spPr>
          <a:xfrm>
            <a:off x="314237" y="2116690"/>
            <a:ext cx="667505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a:r>
              <a:rPr lang="en-US" sz="1759">
                <a:solidFill>
                  <a:srgbClr val="000000"/>
                </a:solidFill>
                <a:latin typeface="Helvetica Neue"/>
              </a:rPr>
              <a:t>Replacing and consolidating legacy paper systems across mental health, learning disabilities and </a:t>
            </a:r>
            <a:r>
              <a:rPr lang="en-US" sz="1759">
                <a:latin typeface="Helvetica Neue"/>
              </a:rPr>
              <a:t>care closer to home</a:t>
            </a:r>
            <a:r>
              <a:rPr lang="en-US" sz="1759">
                <a:solidFill>
                  <a:srgbClr val="000000"/>
                </a:solidFill>
                <a:latin typeface="Helvetica Neue"/>
              </a:rPr>
              <a:t> into a new consistent digital clinical record system. This will ensure patient information can be more reliably accessed and to transform ways of working, delivering benefits through moving away from paper-based processes whilst targeting the gaps identified in the KLAS review. Additionally, addressing the need for dependable </a:t>
            </a:r>
            <a:r>
              <a:rPr lang="en-US" sz="1759">
                <a:latin typeface="Helvetica Neue"/>
              </a:rPr>
              <a:t>equipment and hardware for clinicians.</a:t>
            </a:r>
            <a:endParaRPr lang="en-GB" sz="1759">
              <a:latin typeface="Helvetica Neue"/>
              <a:sym typeface="Helvetica Neue Medium"/>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Patient Safety &amp; Quality of Care: </a:t>
            </a:r>
            <a:r>
              <a:rPr lang="en-US" sz="1759">
                <a:solidFill>
                  <a:srgbClr val="0D0D0D"/>
                </a:solidFill>
                <a:latin typeface="Helvetica Neue"/>
              </a:rPr>
              <a:t>Monitor the occurrence of adverse events related to patient care and improvements in patient outcomes before and after clinical system implementation.</a:t>
            </a:r>
          </a:p>
          <a:p>
            <a:pPr marL="376984" indent="-376984" defTabSz="1507900">
              <a:buAutoNum type="arabicPeriod"/>
            </a:pPr>
            <a:r>
              <a:rPr lang="en-US" sz="1759" b="1">
                <a:solidFill>
                  <a:srgbClr val="0D0D0D"/>
                </a:solidFill>
                <a:latin typeface="Helvetica Neue"/>
              </a:rPr>
              <a:t>Efficiency &amp; Productivity: </a:t>
            </a:r>
            <a:r>
              <a:rPr lang="en-US" sz="1759">
                <a:solidFill>
                  <a:srgbClr val="0D0D0D"/>
                </a:solidFill>
                <a:latin typeface="Helvetica Neue"/>
              </a:rPr>
              <a:t>Quantify the time saved in clinical workflows due to consistent access to patient information and improved IT equipment and hardware.</a:t>
            </a:r>
          </a:p>
          <a:p>
            <a:pPr marL="376984" indent="-376984" defTabSz="1507900">
              <a:buAutoNum type="arabicPeriod"/>
            </a:pPr>
            <a:r>
              <a:rPr lang="en-US" sz="1759" b="1">
                <a:solidFill>
                  <a:srgbClr val="0D0D0D"/>
                </a:solidFill>
                <a:latin typeface="Helvetica Neue"/>
              </a:rPr>
              <a:t>Paper Based Records: </a:t>
            </a:r>
            <a:r>
              <a:rPr lang="en-US" sz="1759">
                <a:solidFill>
                  <a:srgbClr val="0D0D0D"/>
                </a:solidFill>
                <a:latin typeface="Helvetica Neue"/>
              </a:rPr>
              <a:t>Assess the extent to which clinical records in specific clinical programmes are slide paper-based.</a:t>
            </a:r>
          </a:p>
          <a:p>
            <a:pPr marL="376984" indent="-376984" defTabSz="1507900">
              <a:buAutoNum type="arabicPeriod"/>
            </a:pPr>
            <a:endParaRPr lang="en-US" sz="1759">
              <a:solidFill>
                <a:srgbClr val="0D0D0D"/>
              </a:solidFill>
              <a:latin typeface="+mj-lt"/>
            </a:endParaRPr>
          </a:p>
        </p:txBody>
      </p:sp>
      <p:sp>
        <p:nvSpPr>
          <p:cNvPr id="19" name="Rectangle 18">
            <a:extLst>
              <a:ext uri="{FF2B5EF4-FFF2-40B4-BE49-F238E27FC236}">
                <a16:creationId xmlns:a16="http://schemas.microsoft.com/office/drawing/2014/main" id="{3F648400-B3C9-9D6A-8696-331DE328035D}"/>
              </a:ext>
            </a:extLst>
          </p:cNvPr>
          <p:cNvSpPr/>
          <p:nvPr/>
        </p:nvSpPr>
        <p:spPr>
          <a:xfrm>
            <a:off x="314237" y="1304658"/>
            <a:ext cx="6662547" cy="812033"/>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Technology &amp; Digital</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1B83C567-1D3C-4301-DBC9-51B198996796}"/>
              </a:ext>
            </a:extLst>
          </p:cNvPr>
          <p:cNvSpPr/>
          <p:nvPr/>
        </p:nvSpPr>
        <p:spPr>
          <a:xfrm>
            <a:off x="335177" y="7896434"/>
            <a:ext cx="4685132" cy="554089"/>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A3F08822-648D-437A-0EF7-F22C8ECAC9C5}"/>
              </a:ext>
            </a:extLst>
          </p:cNvPr>
          <p:cNvSpPr/>
          <p:nvPr/>
        </p:nvSpPr>
        <p:spPr>
          <a:xfrm>
            <a:off x="335177" y="8540289"/>
            <a:ext cx="6654115" cy="2481698"/>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GB" sz="1759" b="1">
                <a:solidFill>
                  <a:prstClr val="black"/>
                </a:solidFill>
                <a:latin typeface="Helvetica Neue Medium"/>
              </a:rPr>
              <a:t>MH &amp; LD: </a:t>
            </a:r>
            <a:r>
              <a:rPr lang="en-GB" sz="1759">
                <a:solidFill>
                  <a:prstClr val="black"/>
                </a:solidFill>
                <a:latin typeface="Helvetica Neue Medium"/>
              </a:rPr>
              <a:t>Delivering a consistent clinical record system to MH &amp; LD teams will allow colleagues from across different services to share patient information, where appropriate.</a:t>
            </a:r>
          </a:p>
          <a:p>
            <a:pPr marL="376984" indent="-376984" defTabSz="1507900">
              <a:buFontTx/>
              <a:buAutoNum type="arabicPeriod"/>
            </a:pPr>
            <a:r>
              <a:rPr lang="en-US" sz="1759" b="1">
                <a:solidFill>
                  <a:srgbClr val="0D0D0D"/>
                </a:solidFill>
                <a:latin typeface="Helvetica Neue Medium"/>
              </a:rPr>
              <a:t>Community Care: </a:t>
            </a:r>
            <a:r>
              <a:rPr lang="en-US" sz="1759">
                <a:solidFill>
                  <a:srgbClr val="0D0D0D"/>
                </a:solidFill>
                <a:latin typeface="Helvetica Neue Medium"/>
              </a:rPr>
              <a:t>Implementing a consistent clinical record system for Community Care teams will reduce the dependence on legacy paper-based systems.</a:t>
            </a:r>
            <a:endParaRPr lang="en-GB" sz="1759">
              <a:solidFill>
                <a:prstClr val="black"/>
              </a:solidFill>
              <a:latin typeface="Helvetica Neue Medium"/>
            </a:endParaRPr>
          </a:p>
          <a:p>
            <a:pPr marL="376984" indent="-376984" defTabSz="1507900">
              <a:buFontTx/>
              <a:buAutoNum type="arabicPeriod"/>
            </a:pPr>
            <a:r>
              <a:rPr lang="en-GB" sz="1759" b="1">
                <a:solidFill>
                  <a:prstClr val="black"/>
                </a:solidFill>
                <a:latin typeface="Helvetica Neue Medium"/>
              </a:rPr>
              <a:t>Social Care: </a:t>
            </a:r>
            <a:r>
              <a:rPr lang="en-GB" sz="1759">
                <a:solidFill>
                  <a:prstClr val="black"/>
                </a:solidFill>
                <a:latin typeface="Helvetica Neue Medium"/>
              </a:rPr>
              <a:t>Implementing a clinical system that enables us to work in an integrated way with social care.</a:t>
            </a:r>
            <a:endParaRPr lang="en-US" sz="1759">
              <a:solidFill>
                <a:srgbClr val="0D0D0D"/>
              </a:solidFill>
              <a:latin typeface="Helvetica Neue Medium"/>
            </a:endParaRPr>
          </a:p>
        </p:txBody>
      </p:sp>
      <p:sp>
        <p:nvSpPr>
          <p:cNvPr id="24" name="Rectangle 23">
            <a:extLst>
              <a:ext uri="{FF2B5EF4-FFF2-40B4-BE49-F238E27FC236}">
                <a16:creationId xmlns:a16="http://schemas.microsoft.com/office/drawing/2014/main" id="{8A82AD51-0824-CB87-6210-5933EE007A4D}"/>
              </a:ext>
            </a:extLst>
          </p:cNvPr>
          <p:cNvSpPr/>
          <p:nvPr/>
        </p:nvSpPr>
        <p:spPr>
          <a:xfrm>
            <a:off x="7129593" y="1304657"/>
            <a:ext cx="12142681"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latin typeface="Helvetica Neue Medium"/>
              </a:rPr>
              <a:t>High</a:t>
            </a:r>
            <a:r>
              <a:rPr lang="en-GB" sz="2309" b="1">
                <a:latin typeface="Helvetica Neue Medium"/>
              </a:rPr>
              <a:t>-Level Activities &amp; Milestones</a:t>
            </a:r>
          </a:p>
        </p:txBody>
      </p:sp>
      <p:sp>
        <p:nvSpPr>
          <p:cNvPr id="31" name="Rectangle 30">
            <a:extLst>
              <a:ext uri="{FF2B5EF4-FFF2-40B4-BE49-F238E27FC236}">
                <a16:creationId xmlns:a16="http://schemas.microsoft.com/office/drawing/2014/main" id="{C00917F7-F09E-EF95-A4EB-E1F44C2956BC}"/>
              </a:ext>
            </a:extLst>
          </p:cNvPr>
          <p:cNvSpPr/>
          <p:nvPr/>
        </p:nvSpPr>
        <p:spPr>
          <a:xfrm>
            <a:off x="7129591" y="5755962"/>
            <a:ext cx="12142683"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AEA72D07-14A7-43E0-2828-6860EE6C9466}"/>
              </a:ext>
            </a:extLst>
          </p:cNvPr>
          <p:cNvSpPr/>
          <p:nvPr/>
        </p:nvSpPr>
        <p:spPr>
          <a:xfrm>
            <a:off x="314238" y="4530616"/>
            <a:ext cx="4685132" cy="554089"/>
          </a:xfrm>
          <a:prstGeom prst="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BB70F200-1AC8-DCC6-F2D5-4F591AA80576}"/>
              </a:ext>
            </a:extLst>
          </p:cNvPr>
          <p:cNvSpPr/>
          <p:nvPr/>
        </p:nvSpPr>
        <p:spPr>
          <a:xfrm>
            <a:off x="7118074" y="5888005"/>
            <a:ext cx="5890181" cy="5133981"/>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National partnership: </a:t>
            </a:r>
            <a:r>
              <a:rPr lang="en-US" sz="1759">
                <a:solidFill>
                  <a:prstClr val="black"/>
                </a:solidFill>
                <a:latin typeface="Helvetica Neue"/>
                <a:sym typeface="Helvetica Neue Medium"/>
              </a:rPr>
              <a:t>In order to deliver the Connecting Care solution long-term, working closely with national counterparts is critical.</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Recruitment of programme team: </a:t>
            </a:r>
            <a:r>
              <a:rPr lang="en-US" sz="1759">
                <a:solidFill>
                  <a:prstClr val="black"/>
                </a:solidFill>
                <a:latin typeface="Helvetica Neue"/>
                <a:sym typeface="Helvetica Neue Medium"/>
              </a:rPr>
              <a:t>It is anticipated that a small programme team will need to be recruited to deliver and support clinical systems and Connecting Care national solution implementation.</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Training &amp; adoption</a:t>
            </a:r>
            <a:r>
              <a:rPr lang="en-US" sz="1759">
                <a:solidFill>
                  <a:prstClr val="black"/>
                </a:solidFill>
                <a:latin typeface="Helvetica Neue"/>
                <a:sym typeface="Helvetica Neue Medium"/>
              </a:rPr>
              <a:t>: Users of both interim and longer-term clinical systems will need to receive training on how to make best use of these systems.</a:t>
            </a:r>
          </a:p>
          <a:p>
            <a:pPr defTabSz="1815063"/>
            <a:endParaRPr lang="en-US" sz="197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349103D7-177D-4082-85EF-63B42003535C}"/>
              </a:ext>
            </a:extLst>
          </p:cNvPr>
          <p:cNvSpPr/>
          <p:nvPr/>
        </p:nvSpPr>
        <p:spPr>
          <a:xfrm>
            <a:off x="7129593" y="5145412"/>
            <a:ext cx="5873065"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Workforce Implications </a:t>
            </a:r>
            <a:endParaRPr lang="en-GB" sz="2309" b="1">
              <a:latin typeface="Helvetica Neue"/>
              <a:sym typeface="Helvetica Neue Medium"/>
            </a:endParaRPr>
          </a:p>
        </p:txBody>
      </p:sp>
      <p:sp>
        <p:nvSpPr>
          <p:cNvPr id="36" name="Rectangle 35">
            <a:extLst>
              <a:ext uri="{FF2B5EF4-FFF2-40B4-BE49-F238E27FC236}">
                <a16:creationId xmlns:a16="http://schemas.microsoft.com/office/drawing/2014/main" id="{6BED9048-9300-7FED-D6BA-A02A0078E6F6}"/>
              </a:ext>
            </a:extLst>
          </p:cNvPr>
          <p:cNvSpPr/>
          <p:nvPr/>
        </p:nvSpPr>
        <p:spPr>
          <a:xfrm>
            <a:off x="13278649" y="5142149"/>
            <a:ext cx="5993625" cy="603865"/>
          </a:xfrm>
          <a:prstGeom prst="rect">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Indicative Cost Implications</a:t>
            </a:r>
            <a:endParaRPr lang="en-GB" sz="2309" b="1">
              <a:latin typeface="Helvetica Neue"/>
              <a:sym typeface="Helvetica Neue Medium"/>
            </a:endParaRPr>
          </a:p>
        </p:txBody>
      </p:sp>
      <p:cxnSp>
        <p:nvCxnSpPr>
          <p:cNvPr id="38" name="Straight Connector 37">
            <a:extLst>
              <a:ext uri="{FF2B5EF4-FFF2-40B4-BE49-F238E27FC236}">
                <a16:creationId xmlns:a16="http://schemas.microsoft.com/office/drawing/2014/main" id="{5AD5F09E-4EC8-50AB-A4D6-CE7DF9ECDACA}"/>
              </a:ext>
            </a:extLst>
          </p:cNvPr>
          <p:cNvCxnSpPr>
            <a:cxnSpLocks/>
          </p:cNvCxnSpPr>
          <p:nvPr/>
        </p:nvCxnSpPr>
        <p:spPr>
          <a:xfrm>
            <a:off x="13157359" y="5755962"/>
            <a:ext cx="0" cy="5176260"/>
          </a:xfrm>
          <a:prstGeom prst="line">
            <a:avLst/>
          </a:prstGeom>
          <a:ln/>
        </p:spPr>
        <p:style>
          <a:lnRef idx="1">
            <a:schemeClr val="accent5"/>
          </a:lnRef>
          <a:fillRef idx="0">
            <a:schemeClr val="accent5"/>
          </a:fillRef>
          <a:effectRef idx="0">
            <a:schemeClr val="accent5"/>
          </a:effectRef>
          <a:fontRef idx="minor">
            <a:schemeClr val="tx1"/>
          </a:fontRef>
        </p:style>
      </p:cxnSp>
      <p:sp>
        <p:nvSpPr>
          <p:cNvPr id="9" name="Title 1">
            <a:extLst>
              <a:ext uri="{FF2B5EF4-FFF2-40B4-BE49-F238E27FC236}">
                <a16:creationId xmlns:a16="http://schemas.microsoft.com/office/drawing/2014/main" id="{76836D4B-D277-8DFE-2009-A6492AA5E679}"/>
              </a:ext>
            </a:extLst>
          </p:cNvPr>
          <p:cNvSpPr txBox="1">
            <a:spLocks/>
          </p:cNvSpPr>
          <p:nvPr/>
        </p:nvSpPr>
        <p:spPr>
          <a:xfrm>
            <a:off x="205892" y="-12722"/>
            <a:ext cx="19749665"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Technology &amp; Digital: Filling Core Digital Gaps in Clinical Programmes</a:t>
            </a:r>
          </a:p>
        </p:txBody>
      </p:sp>
      <p:sp>
        <p:nvSpPr>
          <p:cNvPr id="13" name="Rectangle 12">
            <a:extLst>
              <a:ext uri="{FF2B5EF4-FFF2-40B4-BE49-F238E27FC236}">
                <a16:creationId xmlns:a16="http://schemas.microsoft.com/office/drawing/2014/main" id="{DF39FA84-DB51-6CFF-8C31-0EEA1DF5A174}"/>
              </a:ext>
            </a:extLst>
          </p:cNvPr>
          <p:cNvSpPr/>
          <p:nvPr/>
        </p:nvSpPr>
        <p:spPr>
          <a:xfrm>
            <a:off x="7129594" y="1951440"/>
            <a:ext cx="3810773" cy="373316"/>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Hardware Refresh</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ED23A71C-926B-F3A0-E363-6B3D1542CB24}"/>
              </a:ext>
            </a:extLst>
          </p:cNvPr>
          <p:cNvSpPr/>
          <p:nvPr/>
        </p:nvSpPr>
        <p:spPr>
          <a:xfrm>
            <a:off x="11213620" y="1951439"/>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361332"/>
            <a:r>
              <a:rPr lang="en-US" sz="1759" b="1">
                <a:latin typeface="Helvetica Neue"/>
                <a:sym typeface="Helvetica Neue Medium"/>
              </a:rPr>
              <a:t>Implementing Interim Solutions</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003F234C-7086-696F-AD48-6B1DDAFA79D6}"/>
              </a:ext>
            </a:extLst>
          </p:cNvPr>
          <p:cNvSpPr/>
          <p:nvPr/>
        </p:nvSpPr>
        <p:spPr>
          <a:xfrm>
            <a:off x="15379574" y="1951439"/>
            <a:ext cx="3892701" cy="373317"/>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Implementation of WCCIS</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A6FA144C-12F9-8441-65CA-224B4FF6E670}"/>
              </a:ext>
            </a:extLst>
          </p:cNvPr>
          <p:cNvGraphicFramePr>
            <a:graphicFrameLocks noGrp="1"/>
          </p:cNvGraphicFramePr>
          <p:nvPr>
            <p:extLst>
              <p:ext uri="{D42A27DB-BD31-4B8C-83A1-F6EECF244321}">
                <p14:modId xmlns:p14="http://schemas.microsoft.com/office/powerpoint/2010/main" val="2886520827"/>
              </p:ext>
            </p:extLst>
          </p:nvPr>
        </p:nvGraphicFramePr>
        <p:xfrm>
          <a:off x="13297658" y="5809613"/>
          <a:ext cx="5974617" cy="2004848"/>
        </p:xfrm>
        <a:graphic>
          <a:graphicData uri="http://schemas.openxmlformats.org/drawingml/2006/table">
            <a:tbl>
              <a:tblPr>
                <a:tableStyleId>{5940675A-B579-460E-94D1-54222C63F5DA}</a:tableStyleId>
              </a:tblPr>
              <a:tblGrid>
                <a:gridCol w="1568479">
                  <a:extLst>
                    <a:ext uri="{9D8B030D-6E8A-4147-A177-3AD203B41FA5}">
                      <a16:colId xmlns:a16="http://schemas.microsoft.com/office/drawing/2014/main" val="2825258825"/>
                    </a:ext>
                  </a:extLst>
                </a:gridCol>
                <a:gridCol w="2203069">
                  <a:extLst>
                    <a:ext uri="{9D8B030D-6E8A-4147-A177-3AD203B41FA5}">
                      <a16:colId xmlns:a16="http://schemas.microsoft.com/office/drawing/2014/main" val="1087440010"/>
                    </a:ext>
                  </a:extLst>
                </a:gridCol>
                <a:gridCol w="2203069">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chemeClr val="tx1"/>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5A9BE7"/>
                    </a:solidFill>
                  </a:tcPr>
                </a:tc>
                <a:tc>
                  <a:txBody>
                    <a:bodyPr/>
                    <a:lstStyle/>
                    <a:p>
                      <a:pPr algn="ctr" fontAlgn="t"/>
                      <a:r>
                        <a:rPr lang="en-GB" sz="1800" b="1" i="0" u="none" strike="noStrike">
                          <a:solidFill>
                            <a:schemeClr val="tx1"/>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5A9BE7"/>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£6,122,000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£21,990,000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£1,000,000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£5,000,000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£5,122,000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£16,990,000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4B085D8C-D8A8-5137-7DEE-CBF7BC586858}"/>
              </a:ext>
            </a:extLst>
          </p:cNvPr>
          <p:cNvSpPr/>
          <p:nvPr/>
        </p:nvSpPr>
        <p:spPr>
          <a:xfrm>
            <a:off x="13297658" y="7924602"/>
            <a:ext cx="5974616" cy="3097384"/>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The large driver of the revenue costs are the delivery costs of the national Connecting Care solution – these timelines and costs are yet to be confirmed.</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 other revenue costs are driven by the cost of purchasing a third-party interim clinical system solution for MH &amp; LD and Community Care.</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 capital costs are an allocation for further digital hardware upgrades within clinical programmes.</a:t>
            </a: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pic>
        <p:nvPicPr>
          <p:cNvPr id="2" name="Graphic 1" descr="Double Tap Gesture with solid fill">
            <a:extLst>
              <a:ext uri="{FF2B5EF4-FFF2-40B4-BE49-F238E27FC236}">
                <a16:creationId xmlns:a16="http://schemas.microsoft.com/office/drawing/2014/main" id="{0ACFDAF1-E99F-BCDB-C120-28EB88205DE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1503" y="1379046"/>
            <a:ext cx="633244" cy="633244"/>
          </a:xfrm>
          <a:prstGeom prst="rect">
            <a:avLst/>
          </a:prstGeom>
        </p:spPr>
      </p:pic>
      <p:grpSp>
        <p:nvGrpSpPr>
          <p:cNvPr id="4" name="Group 3">
            <a:extLst>
              <a:ext uri="{FF2B5EF4-FFF2-40B4-BE49-F238E27FC236}">
                <a16:creationId xmlns:a16="http://schemas.microsoft.com/office/drawing/2014/main" id="{30B58583-A3C7-C0C3-6849-EBD97C27EF23}"/>
              </a:ext>
            </a:extLst>
          </p:cNvPr>
          <p:cNvGrpSpPr/>
          <p:nvPr/>
        </p:nvGrpSpPr>
        <p:grpSpPr>
          <a:xfrm>
            <a:off x="88" y="-12723"/>
            <a:ext cx="20026353" cy="364105"/>
            <a:chOff x="374266" y="2474302"/>
            <a:chExt cx="11442413" cy="820603"/>
          </a:xfrm>
        </p:grpSpPr>
        <p:sp>
          <p:nvSpPr>
            <p:cNvPr id="5" name="Arrow: Pentagon 4">
              <a:extLst>
                <a:ext uri="{FF2B5EF4-FFF2-40B4-BE49-F238E27FC236}">
                  <a16:creationId xmlns:a16="http://schemas.microsoft.com/office/drawing/2014/main" id="{B4C291BA-2AF1-68E8-9ED4-63E88C62724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ECD82D6A-6BDD-4E7F-6D64-D8D5E9321C2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CCA66AEE-871F-E689-7BBA-6CD7787270B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C1006BE1-112E-B5A3-A28B-A87B09B9D800}"/>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74366E0C-D043-B349-B0C6-F287B527F8B7}"/>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226393642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CAA7B7-587C-E2CD-91CF-E0A5CD38125D}"/>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0931A24B-3CA2-1291-8CD0-B97DF3DC1427}"/>
              </a:ext>
            </a:extLst>
          </p:cNvPr>
          <p:cNvSpPr/>
          <p:nvPr/>
        </p:nvSpPr>
        <p:spPr>
          <a:xfrm>
            <a:off x="7047669" y="2296554"/>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Establish a clear vision for the co-production model and develop the framework.</a:t>
            </a:r>
          </a:p>
          <a:p>
            <a:pPr marL="376984" indent="-376984" defTabSz="1361332">
              <a:buFont typeface="Arial" panose="020B0604020202020204" pitchFamily="34" charset="0"/>
              <a:buChar char="•"/>
            </a:pPr>
            <a:r>
              <a:rPr lang="en-GB" sz="1759">
                <a:latin typeface="Helvetica Neue"/>
                <a:sym typeface="Helvetica Neue Medium"/>
              </a:rPr>
              <a:t>Identify key digital co-production stakeholders.</a:t>
            </a:r>
          </a:p>
          <a:p>
            <a:pPr marL="376984" indent="-376984" defTabSz="1361332">
              <a:buFont typeface="Arial" panose="020B0604020202020204" pitchFamily="34" charset="0"/>
              <a:buChar char="•"/>
            </a:pPr>
            <a:r>
              <a:rPr lang="en-GB" sz="1759">
                <a:latin typeface="Helvetica Neue"/>
                <a:sym typeface="Helvetica Neue Medium"/>
              </a:rPr>
              <a:t>Pilot implementation of framework either at a pilot site or for a pilot solution.</a:t>
            </a:r>
          </a:p>
          <a:p>
            <a:pPr marL="376984" indent="-376984" defTabSz="1361332">
              <a:buFont typeface="Arial" panose="020B0604020202020204" pitchFamily="34" charset="0"/>
              <a:buChar char="•"/>
            </a:pPr>
            <a:r>
              <a:rPr lang="en-GB" sz="1759">
                <a:latin typeface="Helvetica Neue"/>
                <a:sym typeface="Helvetica Neue Medium"/>
              </a:rPr>
              <a:t>Iterate the model for further scale up and expansion.</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2A2E480C-DF91-53F5-B1F3-4AC0BB68B2CC}"/>
              </a:ext>
            </a:extLst>
          </p:cNvPr>
          <p:cNvSpPr/>
          <p:nvPr/>
        </p:nvSpPr>
        <p:spPr>
          <a:xfrm>
            <a:off x="11213620" y="2296554"/>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Develop a patient feedback mechanism.</a:t>
            </a:r>
          </a:p>
          <a:p>
            <a:pPr marL="376984" indent="-376984" defTabSz="1361332">
              <a:buFont typeface="Arial" panose="020B0604020202020204" pitchFamily="34" charset="0"/>
              <a:buChar char="•"/>
            </a:pPr>
            <a:r>
              <a:rPr lang="en-GB" sz="1759">
                <a:latin typeface="Helvetica Neue"/>
                <a:sym typeface="Helvetica Neue Medium"/>
              </a:rPr>
              <a:t>Embed the patient feedback mechanism at all levels of Digital Services.</a:t>
            </a:r>
          </a:p>
          <a:p>
            <a:pPr marL="376984" indent="-376984" defTabSz="1361332">
              <a:buFont typeface="Arial" panose="020B0604020202020204" pitchFamily="34" charset="0"/>
              <a:buChar char="•"/>
            </a:pPr>
            <a:r>
              <a:rPr lang="en-GB" sz="1759">
                <a:latin typeface="Helvetica Neue"/>
                <a:sym typeface="Helvetica Neue Medium"/>
              </a:rPr>
              <a:t>Complete an evaluation of co-production and innovation model and identify opportunities for continuous improvement.</a:t>
            </a:r>
          </a:p>
        </p:txBody>
      </p:sp>
      <p:sp>
        <p:nvSpPr>
          <p:cNvPr id="25" name="Rectangle 24">
            <a:extLst>
              <a:ext uri="{FF2B5EF4-FFF2-40B4-BE49-F238E27FC236}">
                <a16:creationId xmlns:a16="http://schemas.microsoft.com/office/drawing/2014/main" id="{E4753F41-49D9-AF84-B318-1537ADFAA7B9}"/>
              </a:ext>
            </a:extLst>
          </p:cNvPr>
          <p:cNvSpPr/>
          <p:nvPr/>
        </p:nvSpPr>
        <p:spPr>
          <a:xfrm>
            <a:off x="15379574" y="2296554"/>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Clinical and patient co-production is established as BAU, and the Digital Services team continue to support clinical and patient co-production in digital services.</a:t>
            </a:r>
          </a:p>
          <a:p>
            <a:pPr marL="376984" indent="-376984" defTabSz="1361332">
              <a:buFont typeface="Arial" panose="020B0604020202020204" pitchFamily="34" charset="0"/>
              <a:buChar char="•"/>
            </a:pPr>
            <a:endParaRPr lang="en-GB" sz="1759">
              <a:sym typeface="Helvetica Neue Medium"/>
            </a:endParaRPr>
          </a:p>
        </p:txBody>
      </p:sp>
      <p:sp>
        <p:nvSpPr>
          <p:cNvPr id="3" name="Rectangle 2">
            <a:extLst>
              <a:ext uri="{FF2B5EF4-FFF2-40B4-BE49-F238E27FC236}">
                <a16:creationId xmlns:a16="http://schemas.microsoft.com/office/drawing/2014/main" id="{AFD38306-C41C-B848-2DCC-16E0970FEBA6}"/>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a:r>
              <a:rPr lang="en-GB" sz="1759">
                <a:solidFill>
                  <a:srgbClr val="000000"/>
                </a:solidFill>
                <a:latin typeface="Helvetica Neue"/>
              </a:rPr>
              <a:t>Developing an SBU delivery framework that outlines how digital services, end-users and the broader health board can come together to collaborate, pilot and implement new digital innovation</a:t>
            </a:r>
            <a:r>
              <a:rPr lang="en-GB" sz="1759">
                <a:latin typeface="Helvetica Neue"/>
              </a:rPr>
              <a:t> and initiatives</a:t>
            </a:r>
            <a:r>
              <a:rPr lang="en-GB" sz="1759">
                <a:solidFill>
                  <a:srgbClr val="000000"/>
                </a:solidFill>
                <a:latin typeface="Helvetica Neue"/>
              </a:rPr>
              <a:t> in the process of designing and delivering service-led digital transformation.</a:t>
            </a: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User Satisfaction: </a:t>
            </a:r>
            <a:r>
              <a:rPr lang="en-US" sz="1759">
                <a:solidFill>
                  <a:srgbClr val="0D0D0D"/>
                </a:solidFill>
                <a:latin typeface="Helvetica Neue"/>
              </a:rPr>
              <a:t>Gather feedback from end-users on their satisfaction with the digital solutions co-produced through the model.</a:t>
            </a:r>
          </a:p>
          <a:p>
            <a:pPr marL="376984" indent="-376984" defTabSz="1507900">
              <a:buAutoNum type="arabicPeriod"/>
            </a:pPr>
            <a:r>
              <a:rPr lang="en-US" sz="1759" b="1">
                <a:solidFill>
                  <a:srgbClr val="0D0D0D"/>
                </a:solidFill>
                <a:latin typeface="Helvetica Neue"/>
              </a:rPr>
              <a:t>Collaboration Effectiveness: </a:t>
            </a:r>
            <a:r>
              <a:rPr lang="en-US" sz="1759">
                <a:solidFill>
                  <a:srgbClr val="0D0D0D"/>
                </a:solidFill>
                <a:latin typeface="Helvetica Neue"/>
              </a:rPr>
              <a:t>Evaluate the effectiveness of the co-production model, e.g., the number of co-production programmes established and frequency of communication across teams.</a:t>
            </a:r>
          </a:p>
          <a:p>
            <a:pPr marL="376984" indent="-376984" defTabSz="1507900">
              <a:buAutoNum type="arabicPeriod"/>
            </a:pPr>
            <a:r>
              <a:rPr lang="en-US" sz="1759" b="1">
                <a:solidFill>
                  <a:srgbClr val="0D0D0D"/>
                </a:solidFill>
                <a:latin typeface="Helvetica Neue"/>
              </a:rPr>
              <a:t>Co-Production Engagement: </a:t>
            </a:r>
            <a:r>
              <a:rPr lang="en-US" sz="1759">
                <a:solidFill>
                  <a:srgbClr val="0D0D0D"/>
                </a:solidFill>
                <a:latin typeface="Helvetica Neue"/>
              </a:rPr>
              <a:t>Assess the level of engagement, participation and diversity in co-production activities.</a:t>
            </a:r>
          </a:p>
          <a:p>
            <a:pPr marL="376984" indent="-376984" defTabSz="1507900">
              <a:buAutoNum type="arabicPeriod"/>
            </a:pPr>
            <a:r>
              <a:rPr lang="en-US" sz="1759" b="1">
                <a:solidFill>
                  <a:srgbClr val="0D0D0D"/>
                </a:solidFill>
                <a:latin typeface="Helvetica Neue"/>
              </a:rPr>
              <a:t>Patient Outcomes: </a:t>
            </a:r>
            <a:r>
              <a:rPr lang="en-US" sz="1759">
                <a:solidFill>
                  <a:srgbClr val="0D0D0D"/>
                </a:solidFill>
                <a:latin typeface="Helvetica Neue"/>
              </a:rPr>
              <a:t>Evaluate the impact of co-produced digital solutions on patient health outcomes.</a:t>
            </a:r>
          </a:p>
          <a:p>
            <a:pPr marL="376984" indent="-376984" defTabSz="1507900">
              <a:buAutoNum type="arabicPeriod"/>
            </a:pPr>
            <a:endParaRPr lang="en-US" sz="1759">
              <a:solidFill>
                <a:srgbClr val="0D0D0D"/>
              </a:solidFill>
              <a:latin typeface="+mj-lt"/>
            </a:endParaRPr>
          </a:p>
        </p:txBody>
      </p:sp>
      <p:sp>
        <p:nvSpPr>
          <p:cNvPr id="19" name="Rectangle 18">
            <a:extLst>
              <a:ext uri="{FF2B5EF4-FFF2-40B4-BE49-F238E27FC236}">
                <a16:creationId xmlns:a16="http://schemas.microsoft.com/office/drawing/2014/main" id="{B83F97DA-C7BD-B591-2485-42CADAF3F8DF}"/>
              </a:ext>
            </a:extLst>
          </p:cNvPr>
          <p:cNvSpPr/>
          <p:nvPr/>
        </p:nvSpPr>
        <p:spPr>
          <a:xfrm>
            <a:off x="314238" y="1304658"/>
            <a:ext cx="6566708" cy="812033"/>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Workforce &amp; Culture</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037EA6CC-C909-82EC-E9F7-2837C7FBFF2F}"/>
              </a:ext>
            </a:extLst>
          </p:cNvPr>
          <p:cNvSpPr/>
          <p:nvPr/>
        </p:nvSpPr>
        <p:spPr>
          <a:xfrm>
            <a:off x="314238" y="7707846"/>
            <a:ext cx="4685132" cy="554089"/>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8D76870F-C18D-C263-2C83-BF7FC596D505}"/>
              </a:ext>
            </a:extLst>
          </p:cNvPr>
          <p:cNvSpPr/>
          <p:nvPr/>
        </p:nvSpPr>
        <p:spPr>
          <a:xfrm>
            <a:off x="326067" y="8345294"/>
            <a:ext cx="6575025" cy="2757750"/>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GB" sz="1759" b="1">
                <a:solidFill>
                  <a:prstClr val="black"/>
                </a:solidFill>
                <a:latin typeface="Helvetica Neue Medium"/>
              </a:rPr>
              <a:t>EPR Model: </a:t>
            </a:r>
            <a:r>
              <a:rPr lang="en-GB" sz="1759">
                <a:solidFill>
                  <a:prstClr val="black"/>
                </a:solidFill>
                <a:latin typeface="Helvetica Neue Medium"/>
              </a:rPr>
              <a:t>Ensure clinical input in developing the integrated EPR model will be essential to increasing the impact and effectiveness of the solution.</a:t>
            </a:r>
          </a:p>
          <a:p>
            <a:pPr marL="376984" indent="-376984" defTabSz="1507900">
              <a:buAutoNum type="arabicPeriod"/>
            </a:pPr>
            <a:r>
              <a:rPr lang="en-GB" sz="1759" b="1">
                <a:solidFill>
                  <a:prstClr val="black"/>
                </a:solidFill>
                <a:latin typeface="Helvetica Neue Medium"/>
              </a:rPr>
              <a:t>Patient-Facing Services: </a:t>
            </a:r>
            <a:r>
              <a:rPr lang="en-GB" sz="1759">
                <a:solidFill>
                  <a:prstClr val="black"/>
                </a:solidFill>
                <a:latin typeface="Helvetica Neue Medium"/>
              </a:rPr>
              <a:t>Embedding patient and clinical co-production in enhancing the offer of patient facing digital services will ensure that we are meeting the end user-needs.</a:t>
            </a:r>
          </a:p>
          <a:p>
            <a:pPr marL="376984" indent="-376984" defTabSz="1507900">
              <a:buAutoNum type="arabicPeriod"/>
            </a:pPr>
            <a:r>
              <a:rPr lang="en-GB" sz="1759" b="1">
                <a:solidFill>
                  <a:prstClr val="black"/>
                </a:solidFill>
                <a:latin typeface="Helvetica Neue Medium"/>
              </a:rPr>
              <a:t>Digital Inclusion: </a:t>
            </a:r>
            <a:r>
              <a:rPr lang="en-GB" sz="1759">
                <a:solidFill>
                  <a:prstClr val="black"/>
                </a:solidFill>
                <a:latin typeface="Helvetica Neue Medium"/>
              </a:rPr>
              <a:t>By designing solutions collaboratively with the end-users ensures we are building with everybody’s needs in mind.</a:t>
            </a:r>
          </a:p>
        </p:txBody>
      </p:sp>
      <p:sp>
        <p:nvSpPr>
          <p:cNvPr id="24" name="Rectangle 23">
            <a:extLst>
              <a:ext uri="{FF2B5EF4-FFF2-40B4-BE49-F238E27FC236}">
                <a16:creationId xmlns:a16="http://schemas.microsoft.com/office/drawing/2014/main" id="{8FF435C2-F7DF-2112-3DCB-E5989B40B203}"/>
              </a:ext>
            </a:extLst>
          </p:cNvPr>
          <p:cNvSpPr/>
          <p:nvPr/>
        </p:nvSpPr>
        <p:spPr>
          <a:xfrm>
            <a:off x="7047669" y="1304657"/>
            <a:ext cx="12224606"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latin typeface="Helvetica Neue Medium"/>
              </a:rPr>
              <a:t>High</a:t>
            </a:r>
            <a:r>
              <a:rPr lang="en-GB" sz="2309" b="1">
                <a:latin typeface="Helvetica Neue Medium"/>
              </a:rPr>
              <a:t>-Level Activities &amp; Milestones</a:t>
            </a:r>
          </a:p>
        </p:txBody>
      </p:sp>
      <p:sp>
        <p:nvSpPr>
          <p:cNvPr id="31" name="Rectangle 30">
            <a:extLst>
              <a:ext uri="{FF2B5EF4-FFF2-40B4-BE49-F238E27FC236}">
                <a16:creationId xmlns:a16="http://schemas.microsoft.com/office/drawing/2014/main" id="{2D8A99DD-C58B-0E87-8765-C4BCBC7AF6FB}"/>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41446E22-1AE2-23FB-14E9-4B086E86D8FA}"/>
              </a:ext>
            </a:extLst>
          </p:cNvPr>
          <p:cNvSpPr/>
          <p:nvPr/>
        </p:nvSpPr>
        <p:spPr>
          <a:xfrm>
            <a:off x="314238" y="3701881"/>
            <a:ext cx="4685132" cy="554089"/>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AD5FBC41-BAD5-6150-BBE0-08BEA2F58501}"/>
              </a:ext>
            </a:extLst>
          </p:cNvPr>
          <p:cNvSpPr/>
          <p:nvPr/>
        </p:nvSpPr>
        <p:spPr>
          <a:xfrm>
            <a:off x="7045378" y="5866610"/>
            <a:ext cx="5919420" cy="5236434"/>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Co-production team: </a:t>
            </a:r>
            <a:r>
              <a:rPr lang="en-US" sz="1759">
                <a:solidFill>
                  <a:prstClr val="black"/>
                </a:solidFill>
                <a:latin typeface="Helvetica Neue"/>
                <a:sym typeface="Helvetica Neue Medium"/>
              </a:rPr>
              <a:t>It is anticipated that a new dedicated co-production team of ~5.0 WTE are required to develop and support the delivery of this solution.</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Collaborative ways of working: </a:t>
            </a:r>
            <a:r>
              <a:rPr lang="en-US" sz="1759">
                <a:solidFill>
                  <a:prstClr val="black"/>
                </a:solidFill>
                <a:latin typeface="Helvetica Neue"/>
                <a:sym typeface="Helvetica Neue Medium"/>
              </a:rPr>
              <a:t>There needs to be a shift in the clinical and digital teams’ ways of working in line with the co-production and innovation model framework developed.</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Patient co-production training: </a:t>
            </a:r>
            <a:r>
              <a:rPr lang="en-US" sz="1759">
                <a:solidFill>
                  <a:prstClr val="black"/>
                </a:solidFill>
                <a:latin typeface="Helvetica Neue"/>
                <a:sym typeface="Helvetica Neue Medium"/>
              </a:rPr>
              <a:t>Digital services colleagues will need the appropriate training to ensure they are able to conduct clinical co-production appropriately.</a:t>
            </a:r>
          </a:p>
          <a:p>
            <a:pPr defTabSz="1815063"/>
            <a:endParaRPr lang="en-US" sz="197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2F169C39-3209-6475-1C63-09C39E350212}"/>
              </a:ext>
            </a:extLst>
          </p:cNvPr>
          <p:cNvSpPr/>
          <p:nvPr/>
        </p:nvSpPr>
        <p:spPr>
          <a:xfrm>
            <a:off x="7047669" y="5145412"/>
            <a:ext cx="5954989"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Workforce Implications </a:t>
            </a:r>
            <a:endParaRPr lang="en-GB" sz="2309" b="1">
              <a:latin typeface="Helvetica Neue"/>
              <a:sym typeface="Helvetica Neue Medium"/>
            </a:endParaRPr>
          </a:p>
        </p:txBody>
      </p:sp>
      <p:sp>
        <p:nvSpPr>
          <p:cNvPr id="36" name="Rectangle 35">
            <a:extLst>
              <a:ext uri="{FF2B5EF4-FFF2-40B4-BE49-F238E27FC236}">
                <a16:creationId xmlns:a16="http://schemas.microsoft.com/office/drawing/2014/main" id="{BF2F238D-5D88-DFF4-F9E1-67C9776F0717}"/>
              </a:ext>
            </a:extLst>
          </p:cNvPr>
          <p:cNvSpPr/>
          <p:nvPr/>
        </p:nvSpPr>
        <p:spPr>
          <a:xfrm>
            <a:off x="13278646" y="5142149"/>
            <a:ext cx="5993629"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Indicative Cost Implications</a:t>
            </a:r>
            <a:endParaRPr lang="en-GB" sz="2309" b="1">
              <a:latin typeface="Helvetica Neue"/>
              <a:sym typeface="Helvetica Neue Medium"/>
            </a:endParaRPr>
          </a:p>
        </p:txBody>
      </p:sp>
      <p:cxnSp>
        <p:nvCxnSpPr>
          <p:cNvPr id="38" name="Straight Connector 37">
            <a:extLst>
              <a:ext uri="{FF2B5EF4-FFF2-40B4-BE49-F238E27FC236}">
                <a16:creationId xmlns:a16="http://schemas.microsoft.com/office/drawing/2014/main" id="{8A8A980F-EF7C-48B7-F806-F6E9D8DE4AA5}"/>
              </a:ext>
            </a:extLst>
          </p:cNvPr>
          <p:cNvCxnSpPr>
            <a:cxnSpLocks/>
          </p:cNvCxnSpPr>
          <p:nvPr/>
        </p:nvCxnSpPr>
        <p:spPr>
          <a:xfrm>
            <a:off x="13096335" y="5755962"/>
            <a:ext cx="0" cy="5389124"/>
          </a:xfrm>
          <a:prstGeom prst="line">
            <a:avLst/>
          </a:prstGeom>
          <a:ln/>
        </p:spPr>
        <p:style>
          <a:lnRef idx="1">
            <a:schemeClr val="accent3"/>
          </a:lnRef>
          <a:fillRef idx="0">
            <a:schemeClr val="accent3"/>
          </a:fillRef>
          <a:effectRef idx="0">
            <a:schemeClr val="accent3"/>
          </a:effectRef>
          <a:fontRef idx="minor">
            <a:schemeClr val="tx1"/>
          </a:fontRef>
        </p:style>
      </p:cxnSp>
      <p:sp>
        <p:nvSpPr>
          <p:cNvPr id="9" name="Title 1">
            <a:extLst>
              <a:ext uri="{FF2B5EF4-FFF2-40B4-BE49-F238E27FC236}">
                <a16:creationId xmlns:a16="http://schemas.microsoft.com/office/drawing/2014/main" id="{54AE461B-6B95-69A6-DEED-CD4287A25A88}"/>
              </a:ext>
            </a:extLst>
          </p:cNvPr>
          <p:cNvSpPr txBox="1">
            <a:spLocks/>
          </p:cNvSpPr>
          <p:nvPr/>
        </p:nvSpPr>
        <p:spPr>
          <a:xfrm>
            <a:off x="205892" y="-12722"/>
            <a:ext cx="19749665"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Workforce &amp; Culture: Digital Co-production &amp; Innovation Model</a:t>
            </a:r>
          </a:p>
        </p:txBody>
      </p:sp>
      <p:sp>
        <p:nvSpPr>
          <p:cNvPr id="13" name="Rectangle 12">
            <a:extLst>
              <a:ext uri="{FF2B5EF4-FFF2-40B4-BE49-F238E27FC236}">
                <a16:creationId xmlns:a16="http://schemas.microsoft.com/office/drawing/2014/main" id="{A7A02FA0-D5DD-6481-5BA8-C43C23CA7EA1}"/>
              </a:ext>
            </a:extLst>
          </p:cNvPr>
          <p:cNvSpPr/>
          <p:nvPr/>
        </p:nvSpPr>
        <p:spPr>
          <a:xfrm>
            <a:off x="7047669" y="1922452"/>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361332"/>
            <a:r>
              <a:rPr lang="en-US" sz="1759" b="1">
                <a:latin typeface="Helvetica Neue"/>
                <a:sym typeface="Helvetica Neue Medium"/>
              </a:rPr>
              <a:t>Develop Framework</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DA6744E5-A9C2-8FB9-B6DB-DE47DB6918BC}"/>
              </a:ext>
            </a:extLst>
          </p:cNvPr>
          <p:cNvSpPr/>
          <p:nvPr/>
        </p:nvSpPr>
        <p:spPr>
          <a:xfrm>
            <a:off x="11213620" y="1932940"/>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361332"/>
            <a:r>
              <a:rPr lang="en-US" sz="1759" b="1">
                <a:latin typeface="Helvetica Neue"/>
                <a:sym typeface="Helvetica Neue Medium"/>
              </a:rPr>
              <a:t>Embed Patient Feedback</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2096050B-D5E4-BA48-280E-024FCF98FDB7}"/>
              </a:ext>
            </a:extLst>
          </p:cNvPr>
          <p:cNvSpPr/>
          <p:nvPr/>
        </p:nvSpPr>
        <p:spPr>
          <a:xfrm>
            <a:off x="15379574" y="1938260"/>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Supporting Co-Production</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46FE45D2-1BEA-E18E-E075-D1B4D56AABE9}"/>
              </a:ext>
            </a:extLst>
          </p:cNvPr>
          <p:cNvGraphicFramePr>
            <a:graphicFrameLocks noGrp="1"/>
          </p:cNvGraphicFramePr>
          <p:nvPr>
            <p:extLst>
              <p:ext uri="{D42A27DB-BD31-4B8C-83A1-F6EECF244321}">
                <p14:modId xmlns:p14="http://schemas.microsoft.com/office/powerpoint/2010/main" val="3766638703"/>
              </p:ext>
            </p:extLst>
          </p:nvPr>
        </p:nvGraphicFramePr>
        <p:xfrm>
          <a:off x="13278650" y="5809613"/>
          <a:ext cx="5993436" cy="2004848"/>
        </p:xfrm>
        <a:graphic>
          <a:graphicData uri="http://schemas.openxmlformats.org/drawingml/2006/table">
            <a:tbl>
              <a:tblPr>
                <a:tableStyleId>{5940675A-B579-460E-94D1-54222C63F5DA}</a:tableStyleId>
              </a:tblPr>
              <a:tblGrid>
                <a:gridCol w="1573420">
                  <a:extLst>
                    <a:ext uri="{9D8B030D-6E8A-4147-A177-3AD203B41FA5}">
                      <a16:colId xmlns:a16="http://schemas.microsoft.com/office/drawing/2014/main" val="2825258825"/>
                    </a:ext>
                  </a:extLst>
                </a:gridCol>
                <a:gridCol w="2210008">
                  <a:extLst>
                    <a:ext uri="{9D8B030D-6E8A-4147-A177-3AD203B41FA5}">
                      <a16:colId xmlns:a16="http://schemas.microsoft.com/office/drawing/2014/main" val="1087440010"/>
                    </a:ext>
                  </a:extLst>
                </a:gridCol>
                <a:gridCol w="2210008">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ysClr val="windowText" lastClr="000000"/>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A569CA"/>
                    </a:solidFill>
                  </a:tcPr>
                </a:tc>
                <a:tc>
                  <a:txBody>
                    <a:bodyPr/>
                    <a:lstStyle/>
                    <a:p>
                      <a:pPr algn="ctr" fontAlgn="t"/>
                      <a:r>
                        <a:rPr lang="en-GB" sz="1800" b="1" i="0" u="none" strike="noStrike">
                          <a:solidFill>
                            <a:sysClr val="windowText" lastClr="000000"/>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A569CA"/>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£147,000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£2,346,000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 -</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cap="none" spc="0" baseline="0">
                          <a:solidFill>
                            <a:schemeClr val="tx1"/>
                          </a:solidFill>
                          <a:effectLst/>
                          <a:uFillTx/>
                          <a:latin typeface="Helvetica Neue"/>
                          <a:ea typeface="+mn-ea"/>
                          <a:cs typeface="+mn-cs"/>
                          <a:sym typeface="Helvetica Neue Light"/>
                        </a:rPr>
                        <a:t>£ -</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£147,000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£2,346,000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368F6076-6050-F134-0275-EA9E50FD3ED8}"/>
              </a:ext>
            </a:extLst>
          </p:cNvPr>
          <p:cNvSpPr/>
          <p:nvPr/>
        </p:nvSpPr>
        <p:spPr>
          <a:xfrm>
            <a:off x="13278646" y="7924602"/>
            <a:ext cx="5993436" cy="3178442"/>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The entirety of the revenue costs are pay costs associated with the required team to develop and deliver the Co-Production and Innovation model.</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It is anticipated that delivery of this solution is only </a:t>
            </a:r>
            <a:r>
              <a:rPr lang="en-US" sz="1759" err="1">
                <a:solidFill>
                  <a:prstClr val="black"/>
                </a:solidFill>
                <a:latin typeface="Helvetica Neue"/>
                <a:sym typeface="Helvetica Neue Medium"/>
              </a:rPr>
              <a:t>mobilised</a:t>
            </a:r>
            <a:r>
              <a:rPr lang="en-US" sz="1759">
                <a:solidFill>
                  <a:prstClr val="black"/>
                </a:solidFill>
                <a:latin typeface="Helvetica Neue"/>
                <a:sym typeface="Helvetica Neue Medium"/>
              </a:rPr>
              <a:t> in FY 27/28, leading to the low 3-year transformation costs.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There are no anticipated capital costs associated with this solution.</a:t>
            </a:r>
            <a:endParaRPr lang="en-US" sz="1979">
              <a:solidFill>
                <a:prstClr val="black"/>
              </a:solidFill>
              <a:latin typeface="Helvetica Neue"/>
              <a:sym typeface="Helvetica Neue Medium"/>
            </a:endParaRPr>
          </a:p>
        </p:txBody>
      </p:sp>
      <p:pic>
        <p:nvPicPr>
          <p:cNvPr id="4" name="Graphic 3" descr="Group of people with solid fill">
            <a:extLst>
              <a:ext uri="{FF2B5EF4-FFF2-40B4-BE49-F238E27FC236}">
                <a16:creationId xmlns:a16="http://schemas.microsoft.com/office/drawing/2014/main" id="{F6790C72-18EA-2F31-B2F2-72539F9C0B4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2698" y="1322218"/>
            <a:ext cx="775155" cy="775155"/>
          </a:xfrm>
          <a:prstGeom prst="rect">
            <a:avLst/>
          </a:prstGeom>
        </p:spPr>
      </p:pic>
      <p:grpSp>
        <p:nvGrpSpPr>
          <p:cNvPr id="2" name="Group 1">
            <a:extLst>
              <a:ext uri="{FF2B5EF4-FFF2-40B4-BE49-F238E27FC236}">
                <a16:creationId xmlns:a16="http://schemas.microsoft.com/office/drawing/2014/main" id="{76C5AED1-D31C-3B1B-A274-D93DC7888229}"/>
              </a:ext>
            </a:extLst>
          </p:cNvPr>
          <p:cNvGrpSpPr/>
          <p:nvPr/>
        </p:nvGrpSpPr>
        <p:grpSpPr>
          <a:xfrm>
            <a:off x="88" y="-12723"/>
            <a:ext cx="20026353" cy="364105"/>
            <a:chOff x="374266" y="2474302"/>
            <a:chExt cx="11442413" cy="820603"/>
          </a:xfrm>
        </p:grpSpPr>
        <p:sp>
          <p:nvSpPr>
            <p:cNvPr id="5" name="Arrow: Pentagon 4">
              <a:extLst>
                <a:ext uri="{FF2B5EF4-FFF2-40B4-BE49-F238E27FC236}">
                  <a16:creationId xmlns:a16="http://schemas.microsoft.com/office/drawing/2014/main" id="{8C8397BF-B22F-931B-82A0-86E9A60D7BE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D9CA5C47-7F4F-975A-665A-46E577A2598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C8EB9C9-AF1D-22CB-F760-29F2EE7FBB1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C681D6EF-D30E-840C-0E57-C32F8723690B}"/>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472C6FCB-CB1F-46C6-60AF-1A202C3E20C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7242205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504C4-1071-30F8-F359-65CFA6FE9221}"/>
            </a:ext>
          </a:extLst>
        </p:cNvPr>
        <p:cNvGrpSpPr/>
        <p:nvPr/>
      </p:nvGrpSpPr>
      <p:grpSpPr>
        <a:xfrm>
          <a:off x="0" y="0"/>
          <a:ext cx="0" cy="0"/>
          <a:chOff x="0" y="0"/>
          <a:chExt cx="0" cy="0"/>
        </a:xfrm>
      </p:grpSpPr>
      <p:pic>
        <p:nvPicPr>
          <p:cNvPr id="1026" name="Picture 2" descr="Rhossili Bay in Wales is named the best beach in Europe | The Independent |  The Independent">
            <a:extLst>
              <a:ext uri="{FF2B5EF4-FFF2-40B4-BE49-F238E27FC236}">
                <a16:creationId xmlns:a16="http://schemas.microsoft.com/office/drawing/2014/main" id="{46C198CE-E666-2559-28C4-7DBF488355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560" r="13073"/>
          <a:stretch/>
        </p:blipFill>
        <p:spPr bwMode="auto">
          <a:xfrm>
            <a:off x="11401747" y="0"/>
            <a:ext cx="8703844" cy="99840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AA1C24D-C718-3EA3-58A3-48F25C638A6B}"/>
              </a:ext>
            </a:extLst>
          </p:cNvPr>
          <p:cNvSpPr>
            <a:spLocks noGrp="1"/>
          </p:cNvSpPr>
          <p:nvPr>
            <p:ph type="title"/>
          </p:nvPr>
        </p:nvSpPr>
        <p:spPr>
          <a:xfrm>
            <a:off x="205893" y="-13994"/>
            <a:ext cx="18506424" cy="1597106"/>
          </a:xfrm>
        </p:spPr>
        <p:txBody>
          <a:bodyPr>
            <a:normAutofit/>
          </a:bodyPr>
          <a:lstStyle/>
          <a:p>
            <a:r>
              <a:rPr lang="en-GB">
                <a:solidFill>
                  <a:schemeClr val="bg1"/>
                </a:solidFill>
                <a:latin typeface="Gill Sans MT"/>
              </a:rPr>
              <a:t>Contents</a:t>
            </a:r>
            <a:r>
              <a:rPr lang="en-GB" sz="7036">
                <a:solidFill>
                  <a:schemeClr val="bg1"/>
                </a:solidFill>
                <a:latin typeface="Gill Sans MT"/>
              </a:rPr>
              <a:t> </a:t>
            </a:r>
          </a:p>
        </p:txBody>
      </p:sp>
      <p:sp>
        <p:nvSpPr>
          <p:cNvPr id="4" name="Footer Placeholder 3">
            <a:extLst>
              <a:ext uri="{FF2B5EF4-FFF2-40B4-BE49-F238E27FC236}">
                <a16:creationId xmlns:a16="http://schemas.microsoft.com/office/drawing/2014/main" id="{5C861981-8983-2D64-90A3-47462BD08074}"/>
              </a:ext>
            </a:extLst>
          </p:cNvPr>
          <p:cNvSpPr>
            <a:spLocks noGrp="1"/>
          </p:cNvSpPr>
          <p:nvPr>
            <p:ph type="ftr" sz="quarter" idx="3"/>
          </p:nvPr>
        </p:nvSpPr>
        <p:spPr>
          <a:xfrm>
            <a:off x="582085" y="10705488"/>
            <a:ext cx="8862755" cy="603862"/>
          </a:xfrm>
        </p:spPr>
        <p:txBody>
          <a:bodyPr/>
          <a:lstStyle/>
          <a:p>
            <a:pPr>
              <a:spcBef>
                <a:spcPts val="1319"/>
              </a:spcBef>
            </a:pPr>
            <a:r>
              <a:rPr lang="en-US"/>
              <a:t>SBU 3-Year Digital Roadmap: 2025-2028</a:t>
            </a:r>
          </a:p>
        </p:txBody>
      </p:sp>
      <p:graphicFrame>
        <p:nvGraphicFramePr>
          <p:cNvPr id="7" name="Table 6">
            <a:extLst>
              <a:ext uri="{FF2B5EF4-FFF2-40B4-BE49-F238E27FC236}">
                <a16:creationId xmlns:a16="http://schemas.microsoft.com/office/drawing/2014/main" id="{5FDAB3C3-D609-7E88-5FAB-AF59E7DC7280}"/>
              </a:ext>
            </a:extLst>
          </p:cNvPr>
          <p:cNvGraphicFramePr>
            <a:graphicFrameLocks noGrp="1"/>
          </p:cNvGraphicFramePr>
          <p:nvPr>
            <p:extLst>
              <p:ext uri="{D42A27DB-BD31-4B8C-83A1-F6EECF244321}">
                <p14:modId xmlns:p14="http://schemas.microsoft.com/office/powerpoint/2010/main" val="3081446809"/>
              </p:ext>
            </p:extLst>
          </p:nvPr>
        </p:nvGraphicFramePr>
        <p:xfrm>
          <a:off x="314237" y="1325298"/>
          <a:ext cx="11087508" cy="7394979"/>
        </p:xfrm>
        <a:graphic>
          <a:graphicData uri="http://schemas.openxmlformats.org/drawingml/2006/table">
            <a:tbl>
              <a:tblPr firstRow="1" bandRow="1">
                <a:tableStyleId>{5940675A-B579-460E-94D1-54222C63F5DA}</a:tableStyleId>
              </a:tblPr>
              <a:tblGrid>
                <a:gridCol w="1009117">
                  <a:extLst>
                    <a:ext uri="{9D8B030D-6E8A-4147-A177-3AD203B41FA5}">
                      <a16:colId xmlns:a16="http://schemas.microsoft.com/office/drawing/2014/main" val="2275579043"/>
                    </a:ext>
                  </a:extLst>
                </a:gridCol>
                <a:gridCol w="8158697">
                  <a:extLst>
                    <a:ext uri="{9D8B030D-6E8A-4147-A177-3AD203B41FA5}">
                      <a16:colId xmlns:a16="http://schemas.microsoft.com/office/drawing/2014/main" val="1870967752"/>
                    </a:ext>
                  </a:extLst>
                </a:gridCol>
                <a:gridCol w="1919694">
                  <a:extLst>
                    <a:ext uri="{9D8B030D-6E8A-4147-A177-3AD203B41FA5}">
                      <a16:colId xmlns:a16="http://schemas.microsoft.com/office/drawing/2014/main" val="3850148591"/>
                    </a:ext>
                  </a:extLst>
                </a:gridCol>
              </a:tblGrid>
              <a:tr h="956518">
                <a:tc>
                  <a:txBody>
                    <a:bodyPr/>
                    <a:lstStyle/>
                    <a:p>
                      <a:r>
                        <a:rPr lang="en-GB" sz="2300" b="1">
                          <a:latin typeface="Helvetica Neue Medium"/>
                        </a:rPr>
                        <a:t>1.</a:t>
                      </a: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2300" b="1">
                          <a:latin typeface="Helvetica Neue Medium"/>
                        </a:rPr>
                        <a:t>Executive Summary</a:t>
                      </a:r>
                    </a:p>
                    <a:p>
                      <a:pPr algn="l"/>
                      <a:endParaRPr lang="en-GB" sz="2300" b="1">
                        <a:latin typeface="Helvetica Neue Medium"/>
                      </a:endParaRP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2300">
                          <a:latin typeface="Helvetica Neue Medium"/>
                        </a:rPr>
                        <a:t>p. 3</a:t>
                      </a: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93017670"/>
                  </a:ext>
                </a:extLst>
              </a:tr>
              <a:tr h="1256594">
                <a:tc>
                  <a:txBody>
                    <a:bodyPr/>
                    <a:lstStyle/>
                    <a:p>
                      <a:r>
                        <a:rPr lang="en-GB" sz="2300" b="1">
                          <a:latin typeface="Helvetica Neue Medium"/>
                        </a:rPr>
                        <a:t>2. </a:t>
                      </a: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2300" b="1" i="0" u="none" strike="noStrike" kern="0" cap="none" spc="0" normalizeH="0" baseline="0" noProof="0">
                          <a:ln>
                            <a:noFill/>
                          </a:ln>
                          <a:solidFill>
                            <a:prstClr val="black"/>
                          </a:solidFill>
                          <a:effectLst/>
                          <a:uLnTx/>
                          <a:uFillTx/>
                          <a:latin typeface="Helvetica Neue Medium"/>
                          <a:sym typeface="Helvetica Neue Light"/>
                        </a:rPr>
                        <a:t>SBU Digital Capabilities</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300" b="0" i="0" u="none" strike="noStrike" kern="0" cap="none" spc="0" normalizeH="0" baseline="0" noProof="0">
                          <a:ln>
                            <a:noFill/>
                          </a:ln>
                          <a:solidFill>
                            <a:prstClr val="black"/>
                          </a:solidFill>
                          <a:effectLst/>
                          <a:uLnTx/>
                          <a:uFillTx/>
                          <a:latin typeface="Helvetica Neue Medium"/>
                          <a:sym typeface="Helvetica Neue Light"/>
                        </a:rPr>
                        <a:t>Readiness for Delivery </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300" b="0" i="0" u="none" strike="noStrike" kern="0" cap="none" spc="0" normalizeH="0" baseline="0" noProof="0">
                          <a:ln>
                            <a:noFill/>
                          </a:ln>
                          <a:solidFill>
                            <a:prstClr val="black"/>
                          </a:solidFill>
                          <a:effectLst/>
                          <a:uLnTx/>
                          <a:uFillTx/>
                          <a:latin typeface="Helvetica Neue Medium"/>
                          <a:sym typeface="Helvetica Neue Light"/>
                        </a:rPr>
                        <a:t>Current &amp; Future Digital Capabilities</a:t>
                      </a: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2300">
                          <a:latin typeface="Helvetica Neue Medium"/>
                        </a:rPr>
                        <a:t>p. 5</a:t>
                      </a: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03382097"/>
                  </a:ext>
                </a:extLst>
              </a:tr>
              <a:tr h="1608441">
                <a:tc>
                  <a:txBody>
                    <a:bodyPr/>
                    <a:lstStyle/>
                    <a:p>
                      <a:r>
                        <a:rPr lang="en-GB" sz="2300" b="1">
                          <a:latin typeface="Helvetica Neue Medium"/>
                        </a:rPr>
                        <a:t>3. </a:t>
                      </a: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2300" b="1" i="0" u="none" strike="noStrike" kern="0" cap="none" spc="0" normalizeH="0" baseline="0" noProof="0">
                          <a:ln>
                            <a:noFill/>
                          </a:ln>
                          <a:solidFill>
                            <a:prstClr val="black"/>
                          </a:solidFill>
                          <a:effectLst/>
                          <a:uLnTx/>
                          <a:uFillTx/>
                          <a:latin typeface="Helvetica Neue Medium"/>
                          <a:sym typeface="Helvetica Neue Light"/>
                        </a:rPr>
                        <a:t>Digital Strategy Portfolio</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300" b="0" i="0" u="none" strike="noStrike" kern="0" cap="none" spc="0" normalizeH="0" baseline="0" noProof="0">
                          <a:ln>
                            <a:noFill/>
                          </a:ln>
                          <a:solidFill>
                            <a:prstClr val="black"/>
                          </a:solidFill>
                          <a:effectLst/>
                          <a:uLnTx/>
                          <a:uFillTx/>
                          <a:latin typeface="Helvetica Neue Medium"/>
                          <a:sym typeface="Helvetica Neue Light"/>
                        </a:rPr>
                        <a:t>Data &amp; Analytics </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300" b="0" i="0" u="none" strike="noStrike" kern="0" cap="none" spc="0" normalizeH="0" baseline="0" noProof="0">
                          <a:ln>
                            <a:noFill/>
                          </a:ln>
                          <a:solidFill>
                            <a:prstClr val="black"/>
                          </a:solidFill>
                          <a:effectLst/>
                          <a:uLnTx/>
                          <a:uFillTx/>
                          <a:latin typeface="Helvetica Neue Medium"/>
                          <a:sym typeface="Helvetica Neue Light"/>
                        </a:rPr>
                        <a:t>Technology &amp; Digital </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300" b="0" i="0" u="none" strike="noStrike" kern="0" cap="none" spc="0" normalizeH="0" baseline="0" noProof="0">
                          <a:ln>
                            <a:noFill/>
                          </a:ln>
                          <a:solidFill>
                            <a:prstClr val="black"/>
                          </a:solidFill>
                          <a:effectLst/>
                          <a:uLnTx/>
                          <a:uFillTx/>
                          <a:latin typeface="Helvetica Neue Medium"/>
                          <a:sym typeface="Helvetica Neue Light"/>
                        </a:rPr>
                        <a:t>Workforce &amp; Culture</a:t>
                      </a: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2300">
                          <a:latin typeface="Helvetica Neue Medium"/>
                        </a:rPr>
                        <a:t>p. 9</a:t>
                      </a:r>
                    </a:p>
                    <a:p>
                      <a:pPr algn="l"/>
                      <a:endParaRPr lang="en-GB" sz="2300">
                        <a:latin typeface="Helvetica Neue Medium"/>
                      </a:endParaRP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115126988"/>
                  </a:ext>
                </a:extLst>
              </a:tr>
              <a:tr h="1191142">
                <a:tc>
                  <a:txBody>
                    <a:bodyPr/>
                    <a:lstStyle/>
                    <a:p>
                      <a:r>
                        <a:rPr lang="en-GB" sz="2300" b="1">
                          <a:latin typeface="Helvetica Neue Medium"/>
                        </a:rPr>
                        <a:t>4. </a:t>
                      </a: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2300" b="1" i="0" u="none" strike="noStrike" kern="0" cap="none" spc="0" normalizeH="0" baseline="0" noProof="0">
                          <a:ln>
                            <a:noFill/>
                          </a:ln>
                          <a:solidFill>
                            <a:prstClr val="black"/>
                          </a:solidFill>
                          <a:effectLst/>
                          <a:uLnTx/>
                          <a:uFillTx/>
                          <a:latin typeface="Helvetica Neue Medium"/>
                          <a:sym typeface="Helvetica Neue Light"/>
                        </a:rPr>
                        <a:t>High-Level Financial Implications</a:t>
                      </a:r>
                    </a:p>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2300" b="1" i="0" u="none" strike="noStrike" kern="0" cap="none" spc="0" normalizeH="0" baseline="0" noProof="0">
                        <a:ln>
                          <a:noFill/>
                        </a:ln>
                        <a:solidFill>
                          <a:prstClr val="black"/>
                        </a:solidFill>
                        <a:effectLst/>
                        <a:uLnTx/>
                        <a:uFillTx/>
                        <a:latin typeface="Helvetica Neue Medium"/>
                        <a:sym typeface="Helvetica Neue Light"/>
                      </a:endParaRP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2300">
                          <a:latin typeface="Helvetica Neue Medium"/>
                        </a:rPr>
                        <a:t>p. 22</a:t>
                      </a:r>
                    </a:p>
                    <a:p>
                      <a:pPr algn="l"/>
                      <a:endParaRPr lang="en-GB" sz="2300">
                        <a:latin typeface="Helvetica Neue Medium"/>
                      </a:endParaRP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823227583"/>
                  </a:ext>
                </a:extLst>
              </a:tr>
              <a:tr h="1191142">
                <a:tc>
                  <a:txBody>
                    <a:bodyPr/>
                    <a:lstStyle/>
                    <a:p>
                      <a:endParaRPr lang="en-GB" sz="2300" b="1"/>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2300" b="1" i="0" u="none" strike="noStrike" kern="0" cap="none" spc="0" normalizeH="0" baseline="0" noProof="0">
                        <a:ln>
                          <a:noFill/>
                        </a:ln>
                        <a:solidFill>
                          <a:prstClr val="black"/>
                        </a:solidFill>
                        <a:effectLst/>
                        <a:uLnTx/>
                        <a:uFillTx/>
                        <a:latin typeface="Helvetica Neue Medium"/>
                        <a:sym typeface="Helvetica Neue Light"/>
                      </a:endParaRP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endParaRPr lang="en-GB" sz="2300"/>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992284410"/>
                  </a:ext>
                </a:extLst>
              </a:tr>
              <a:tr h="1191142">
                <a:tc>
                  <a:txBody>
                    <a:bodyPr/>
                    <a:lstStyle/>
                    <a:p>
                      <a:endParaRPr lang="en-GB" sz="2300" b="1"/>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2300" b="1" i="0" u="none" strike="noStrike" kern="0" cap="none" spc="0" normalizeH="0" baseline="0" noProof="0">
                        <a:ln>
                          <a:noFill/>
                        </a:ln>
                        <a:solidFill>
                          <a:prstClr val="black"/>
                        </a:solidFill>
                        <a:effectLst/>
                        <a:uLnTx/>
                        <a:uFillTx/>
                        <a:latin typeface="Helvetica Neue Medium"/>
                        <a:sym typeface="Helvetica Neue Light"/>
                      </a:endParaRPr>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endParaRPr lang="en-GB" sz="2300"/>
                    </a:p>
                  </a:txBody>
                  <a:tcPr marL="201055" marR="201055" marT="100528" marB="100528">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36061042"/>
                  </a:ext>
                </a:extLst>
              </a:tr>
            </a:tbl>
          </a:graphicData>
        </a:graphic>
      </p:graphicFrame>
      <p:grpSp>
        <p:nvGrpSpPr>
          <p:cNvPr id="9" name="Group 8">
            <a:extLst>
              <a:ext uri="{FF2B5EF4-FFF2-40B4-BE49-F238E27FC236}">
                <a16:creationId xmlns:a16="http://schemas.microsoft.com/office/drawing/2014/main" id="{5A5C8904-4631-41E9-F0DA-2E98DA3A410D}"/>
              </a:ext>
            </a:extLst>
          </p:cNvPr>
          <p:cNvGrpSpPr/>
          <p:nvPr/>
        </p:nvGrpSpPr>
        <p:grpSpPr>
          <a:xfrm>
            <a:off x="88" y="-12723"/>
            <a:ext cx="20026353" cy="364105"/>
            <a:chOff x="374266" y="2474302"/>
            <a:chExt cx="11442413" cy="820603"/>
          </a:xfrm>
        </p:grpSpPr>
        <p:sp>
          <p:nvSpPr>
            <p:cNvPr id="10" name="Arrow: Pentagon 9">
              <a:extLst>
                <a:ext uri="{FF2B5EF4-FFF2-40B4-BE49-F238E27FC236}">
                  <a16:creationId xmlns:a16="http://schemas.microsoft.com/office/drawing/2014/main" id="{E216DFAD-240B-72F9-1769-C2AA48D831E7}"/>
                </a:ext>
              </a:extLst>
            </p:cNvPr>
            <p:cNvSpPr/>
            <p:nvPr/>
          </p:nvSpPr>
          <p:spPr>
            <a:xfrm>
              <a:off x="374266" y="2474302"/>
              <a:ext cx="2448389" cy="820603"/>
            </a:xfrm>
            <a:prstGeom prst="homePlate">
              <a:avLst/>
            </a:prstGeom>
            <a:solidFill>
              <a:schemeClr val="accent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4CB47CE8-70D6-64A6-DDB5-B380947B520E}"/>
                </a:ext>
              </a:extLst>
            </p:cNvPr>
            <p:cNvSpPr/>
            <p:nvPr/>
          </p:nvSpPr>
          <p:spPr>
            <a:xfrm>
              <a:off x="2612999" y="2474302"/>
              <a:ext cx="2697137"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CEBC51CE-A542-78ED-7E8B-5E54AEA64DF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3" name="Arrow: Chevron 12">
              <a:extLst>
                <a:ext uri="{FF2B5EF4-FFF2-40B4-BE49-F238E27FC236}">
                  <a16:creationId xmlns:a16="http://schemas.microsoft.com/office/drawing/2014/main" id="{E453319C-7519-5D8C-6A66-9CE242ED93D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4" name="Arrow: Chevron 13">
              <a:extLst>
                <a:ext uri="{FF2B5EF4-FFF2-40B4-BE49-F238E27FC236}">
                  <a16:creationId xmlns:a16="http://schemas.microsoft.com/office/drawing/2014/main" id="{D9F041C3-208E-0580-E29A-120E520961E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52433176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EFC74E-5C61-A194-FD9C-1FB6060D7F3B}"/>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1B51D1BD-0520-A97D-AC42-B7D410F40533}"/>
              </a:ext>
            </a:extLst>
          </p:cNvPr>
          <p:cNvSpPr/>
          <p:nvPr/>
        </p:nvSpPr>
        <p:spPr>
          <a:xfrm>
            <a:off x="7047669" y="2296554"/>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Develop a solution to address the need for 24/7 working digital support.</a:t>
            </a:r>
          </a:p>
          <a:p>
            <a:pPr marL="376984" indent="-376984" defTabSz="1361332">
              <a:buFont typeface="Arial" panose="020B0604020202020204" pitchFamily="34" charset="0"/>
              <a:buChar char="•"/>
            </a:pPr>
            <a:r>
              <a:rPr lang="en-GB" sz="1759">
                <a:latin typeface="Helvetica Neue"/>
                <a:sym typeface="Helvetica Neue Medium"/>
              </a:rPr>
              <a:t>Likely mobilise a recruitment drive to increase the Digital Services workforce to address this need.</a:t>
            </a:r>
          </a:p>
          <a:p>
            <a:pPr marL="376984" indent="-376984" defTabSz="1361332">
              <a:buFont typeface="Arial" panose="020B0604020202020204" pitchFamily="34" charset="0"/>
              <a:buChar char="•"/>
            </a:pPr>
            <a:r>
              <a:rPr lang="en-GB" sz="1759">
                <a:latin typeface="Helvetica Neue"/>
                <a:sym typeface="Helvetica Neue Medium"/>
              </a:rPr>
              <a:t>Recruitment of further Digital Service training team members will also be required.</a:t>
            </a:r>
          </a:p>
        </p:txBody>
      </p:sp>
      <p:sp>
        <p:nvSpPr>
          <p:cNvPr id="18" name="Rectangle 17">
            <a:extLst>
              <a:ext uri="{FF2B5EF4-FFF2-40B4-BE49-F238E27FC236}">
                <a16:creationId xmlns:a16="http://schemas.microsoft.com/office/drawing/2014/main" id="{0BE9982B-8298-12A5-4A6B-E2EE9FCCF7D9}"/>
              </a:ext>
            </a:extLst>
          </p:cNvPr>
          <p:cNvSpPr/>
          <p:nvPr/>
        </p:nvSpPr>
        <p:spPr>
          <a:xfrm>
            <a:off x="11213620" y="2296554"/>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Develop a modular universal training model providing a clear learning trajectory for staff across the organisation to improve their digital skills.</a:t>
            </a:r>
          </a:p>
          <a:p>
            <a:pPr marL="376984" indent="-376984" defTabSz="1361332">
              <a:buFont typeface="Arial" panose="020B0604020202020204" pitchFamily="34" charset="0"/>
              <a:buChar char="•"/>
            </a:pPr>
            <a:r>
              <a:rPr lang="en-GB" sz="1759">
                <a:latin typeface="Helvetica Neue"/>
                <a:sym typeface="Helvetica Neue Medium"/>
              </a:rPr>
              <a:t>Includes developing digital induction packages and methods of interfacing with clinical training</a:t>
            </a:r>
            <a:r>
              <a:rPr lang="en-GB" sz="1759">
                <a:sym typeface="Helvetica Neue Medium"/>
              </a:rPr>
              <a:t>.</a:t>
            </a:r>
          </a:p>
        </p:txBody>
      </p:sp>
      <p:sp>
        <p:nvSpPr>
          <p:cNvPr id="25" name="Rectangle 24">
            <a:extLst>
              <a:ext uri="{FF2B5EF4-FFF2-40B4-BE49-F238E27FC236}">
                <a16:creationId xmlns:a16="http://schemas.microsoft.com/office/drawing/2014/main" id="{577FF5BF-8D59-B468-C9F3-7DFCB074C4D3}"/>
              </a:ext>
            </a:extLst>
          </p:cNvPr>
          <p:cNvSpPr/>
          <p:nvPr/>
        </p:nvSpPr>
        <p:spPr>
          <a:xfrm>
            <a:off x="15379574" y="2296554"/>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Develop or procure specialised digital training modules for access to learning on more advanced skills.</a:t>
            </a:r>
          </a:p>
          <a:p>
            <a:pPr marL="376984" indent="-376984" defTabSz="1361332">
              <a:buFont typeface="Arial" panose="020B0604020202020204" pitchFamily="34" charset="0"/>
              <a:buChar char="•"/>
            </a:pPr>
            <a:r>
              <a:rPr lang="en-GB" sz="1759">
                <a:latin typeface="Helvetica Neue"/>
                <a:sym typeface="Helvetica Neue Medium"/>
              </a:rPr>
              <a:t>As an example, this could include modules on: Analytics, PowerBI, SQL,  Cybersecurity and AI.</a:t>
            </a:r>
          </a:p>
        </p:txBody>
      </p:sp>
      <p:sp>
        <p:nvSpPr>
          <p:cNvPr id="3" name="Rectangle 2">
            <a:extLst>
              <a:ext uri="{FF2B5EF4-FFF2-40B4-BE49-F238E27FC236}">
                <a16:creationId xmlns:a16="http://schemas.microsoft.com/office/drawing/2014/main" id="{6A6BF430-9240-1271-74ED-FC915A067F2D}"/>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hangingPunct="0">
              <a:defRPr/>
            </a:pPr>
            <a:r>
              <a:rPr lang="en-GB" sz="1759" kern="0">
                <a:solidFill>
                  <a:srgbClr val="000000"/>
                </a:solidFill>
                <a:latin typeface="Helvetica Neue"/>
                <a:sym typeface="Helvetica Neue"/>
              </a:rPr>
              <a:t>Developing an accessible, high quality modular training pathway for the entire health board staff, which provides a clear development trajectory for staff across the organisation to improve their digital skills</a:t>
            </a:r>
            <a:r>
              <a:rPr lang="en-GB" sz="1759">
                <a:latin typeface="Helvetica Neue"/>
              </a:rPr>
              <a:t> - interfacing</a:t>
            </a:r>
            <a:r>
              <a:rPr lang="en-GB" sz="1759" kern="0">
                <a:solidFill>
                  <a:srgbClr val="000000"/>
                </a:solidFill>
                <a:latin typeface="Helvetica Neue"/>
                <a:sym typeface="Helvetica Neue"/>
              </a:rPr>
              <a:t> with</a:t>
            </a:r>
            <a:r>
              <a:rPr lang="en-GB" sz="1759">
                <a:latin typeface="Helvetica Neue"/>
              </a:rPr>
              <a:t> a</a:t>
            </a:r>
            <a:r>
              <a:rPr lang="en-GB" sz="1759" kern="0">
                <a:solidFill>
                  <a:srgbClr val="000000"/>
                </a:solidFill>
                <a:latin typeface="Helvetica Neue"/>
                <a:sym typeface="Helvetica Neue"/>
              </a:rPr>
              <a:t> broader digital support offer, digital induction packages and cloud adoption training ensuring integration of digital training into existing clinical training arrangements.</a:t>
            </a:r>
            <a:endParaRPr lang="en-GB" sz="1759" kern="0">
              <a:solidFill>
                <a:prstClr val="black"/>
              </a:solidFill>
              <a:latin typeface="Helvetica Neue"/>
              <a:sym typeface="Helvetica Neue Medium"/>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Productivity &amp; Performance: </a:t>
            </a:r>
            <a:r>
              <a:rPr lang="en-US" sz="1759">
                <a:solidFill>
                  <a:srgbClr val="0D0D0D"/>
                </a:solidFill>
                <a:latin typeface="Helvetica Neue"/>
              </a:rPr>
              <a:t>Assess improvements in productivity and efficiency among users following digital training and support interventions.</a:t>
            </a:r>
          </a:p>
          <a:p>
            <a:pPr marL="376984" indent="-376984" defTabSz="1507900">
              <a:buAutoNum type="arabicPeriod"/>
            </a:pPr>
            <a:r>
              <a:rPr lang="en-US" sz="1759" b="1">
                <a:solidFill>
                  <a:srgbClr val="0D0D0D"/>
                </a:solidFill>
                <a:latin typeface="Helvetica Neue"/>
              </a:rPr>
              <a:t>Digital Adoption &amp; </a:t>
            </a:r>
            <a:r>
              <a:rPr lang="en-GB" sz="1759" b="1">
                <a:solidFill>
                  <a:srgbClr val="0D0D0D"/>
                </a:solidFill>
                <a:latin typeface="Helvetica Neue"/>
              </a:rPr>
              <a:t>Utilisation</a:t>
            </a:r>
            <a:r>
              <a:rPr lang="en-US" sz="1759" b="1">
                <a:solidFill>
                  <a:srgbClr val="0D0D0D"/>
                </a:solidFill>
                <a:latin typeface="Helvetica Neue"/>
              </a:rPr>
              <a:t>: </a:t>
            </a:r>
            <a:r>
              <a:rPr lang="en-US" sz="1759">
                <a:solidFill>
                  <a:srgbClr val="0D0D0D"/>
                </a:solidFill>
                <a:latin typeface="Helvetica Neue"/>
              </a:rPr>
              <a:t>Track the rate of adoption of digital tools and the frequency and extent to which staff </a:t>
            </a:r>
            <a:r>
              <a:rPr lang="en-GB" sz="1759">
                <a:solidFill>
                  <a:srgbClr val="0D0D0D"/>
                </a:solidFill>
                <a:latin typeface="Helvetica Neue"/>
              </a:rPr>
              <a:t>utilise</a:t>
            </a:r>
            <a:r>
              <a:rPr lang="en-US" sz="1759">
                <a:solidFill>
                  <a:srgbClr val="0D0D0D"/>
                </a:solidFill>
                <a:latin typeface="Helvetica Neue"/>
              </a:rPr>
              <a:t> digital solutions in their workflows.</a:t>
            </a:r>
          </a:p>
          <a:p>
            <a:pPr marL="376984" indent="-376984" defTabSz="1507900">
              <a:buAutoNum type="arabicPeriod"/>
            </a:pPr>
            <a:r>
              <a:rPr lang="en-US" sz="1759" b="1">
                <a:solidFill>
                  <a:srgbClr val="0D0D0D"/>
                </a:solidFill>
                <a:latin typeface="Helvetica Neue"/>
              </a:rPr>
              <a:t>Training Completion &amp; Success Rate: </a:t>
            </a:r>
            <a:r>
              <a:rPr lang="en-US" sz="1759">
                <a:solidFill>
                  <a:srgbClr val="0D0D0D"/>
                </a:solidFill>
                <a:latin typeface="Helvetica Neue"/>
              </a:rPr>
              <a:t>Track the percentage of colleagues who complete digital training modules and achieve increased digital proficiency levels.</a:t>
            </a:r>
          </a:p>
          <a:p>
            <a:pPr marL="376984" indent="-376984" defTabSz="1507900">
              <a:buAutoNum type="arabicPeriod"/>
            </a:pPr>
            <a:endParaRPr lang="en-US" sz="1759">
              <a:solidFill>
                <a:srgbClr val="0D0D0D"/>
              </a:solidFill>
              <a:latin typeface="+mj-lt"/>
            </a:endParaRPr>
          </a:p>
          <a:p>
            <a:pPr marL="376984" indent="-376984" defTabSz="1507900">
              <a:buAutoNum type="arabicPeriod"/>
            </a:pPr>
            <a:endParaRPr lang="en-US" sz="1759">
              <a:solidFill>
                <a:srgbClr val="0D0D0D"/>
              </a:solidFill>
              <a:latin typeface="+mj-lt"/>
            </a:endParaRPr>
          </a:p>
        </p:txBody>
      </p:sp>
      <p:sp>
        <p:nvSpPr>
          <p:cNvPr id="19" name="Rectangle 18">
            <a:extLst>
              <a:ext uri="{FF2B5EF4-FFF2-40B4-BE49-F238E27FC236}">
                <a16:creationId xmlns:a16="http://schemas.microsoft.com/office/drawing/2014/main" id="{E2292647-0D5B-AAD3-6465-BFA2DD8B1412}"/>
              </a:ext>
            </a:extLst>
          </p:cNvPr>
          <p:cNvSpPr/>
          <p:nvPr/>
        </p:nvSpPr>
        <p:spPr>
          <a:xfrm>
            <a:off x="314238" y="1304658"/>
            <a:ext cx="6566708" cy="812033"/>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Workforce &amp; Culture</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AB65E2A1-A531-083E-1D17-E24466E99B51}"/>
              </a:ext>
            </a:extLst>
          </p:cNvPr>
          <p:cNvSpPr/>
          <p:nvPr/>
        </p:nvSpPr>
        <p:spPr>
          <a:xfrm>
            <a:off x="314238" y="7462734"/>
            <a:ext cx="4685132" cy="554089"/>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B9FB8C16-04E1-AF42-5F43-59EC77872F22}"/>
              </a:ext>
            </a:extLst>
          </p:cNvPr>
          <p:cNvSpPr/>
          <p:nvPr/>
        </p:nvSpPr>
        <p:spPr>
          <a:xfrm>
            <a:off x="321171" y="8119866"/>
            <a:ext cx="6575025" cy="2835649"/>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US" sz="1759" b="1">
                <a:solidFill>
                  <a:prstClr val="black"/>
                </a:solidFill>
                <a:latin typeface="Helvetica Neue"/>
              </a:rPr>
              <a:t>Just in time training: </a:t>
            </a:r>
            <a:r>
              <a:rPr lang="en-US" sz="1759">
                <a:solidFill>
                  <a:prstClr val="black"/>
                </a:solidFill>
                <a:latin typeface="Helvetica Neue"/>
              </a:rPr>
              <a:t>Clinical staff who require digital functionality they don’t feel confident with will access online resources to help them at the point of need.</a:t>
            </a:r>
          </a:p>
          <a:p>
            <a:pPr marL="376984" indent="-376984" defTabSz="1507900">
              <a:buAutoNum type="arabicPeriod"/>
            </a:pPr>
            <a:r>
              <a:rPr lang="en-US" sz="1759" b="1">
                <a:solidFill>
                  <a:prstClr val="black"/>
                </a:solidFill>
                <a:latin typeface="Helvetica Neue"/>
              </a:rPr>
              <a:t>Increase Adoption of initiatives: </a:t>
            </a:r>
            <a:r>
              <a:rPr lang="en-US" sz="1759">
                <a:solidFill>
                  <a:prstClr val="black"/>
                </a:solidFill>
                <a:latin typeface="Helvetica Neue"/>
              </a:rPr>
              <a:t>Staff with higher baseline digital literacy will be more likely to confidently adopt new digital ways of working.</a:t>
            </a:r>
          </a:p>
          <a:p>
            <a:pPr marL="376984" indent="-376984" defTabSz="1507900">
              <a:buAutoNum type="arabicPeriod"/>
            </a:pPr>
            <a:r>
              <a:rPr lang="en-US" sz="1759" b="1">
                <a:solidFill>
                  <a:prstClr val="black"/>
                </a:solidFill>
                <a:latin typeface="Helvetica Neue"/>
              </a:rPr>
              <a:t>Increasing Digital Ownership: </a:t>
            </a:r>
            <a:r>
              <a:rPr lang="en-US" sz="1759">
                <a:solidFill>
                  <a:prstClr val="black"/>
                </a:solidFill>
                <a:latin typeface="Helvetica Neue"/>
              </a:rPr>
              <a:t>More digitally confident staff have a better understanding of digital systems, enabling them to better decipher unmet capabilities and help in quality improvement. </a:t>
            </a:r>
          </a:p>
          <a:p>
            <a:pPr marL="376984" indent="-376984" defTabSz="1507900">
              <a:buAutoNum type="arabicPeriod"/>
            </a:pPr>
            <a:endParaRPr lang="en-US" sz="1759">
              <a:solidFill>
                <a:prstClr val="black"/>
              </a:solidFill>
              <a:latin typeface="+mj-lt"/>
            </a:endParaRPr>
          </a:p>
          <a:p>
            <a:pPr marL="376984" indent="-376984" defTabSz="1507900">
              <a:buAutoNum type="arabicPeriod"/>
            </a:pPr>
            <a:endParaRPr lang="en-US" sz="1759">
              <a:solidFill>
                <a:prstClr val="black"/>
              </a:solidFill>
              <a:latin typeface="+mj-lt"/>
            </a:endParaRPr>
          </a:p>
          <a:p>
            <a:pPr marL="376984" indent="-376984" defTabSz="1507900">
              <a:buAutoNum type="arabicPeriod"/>
            </a:pPr>
            <a:endParaRPr lang="en-GB" sz="1759">
              <a:solidFill>
                <a:prstClr val="black"/>
              </a:solidFill>
              <a:latin typeface="+mj-lt"/>
            </a:endParaRPr>
          </a:p>
        </p:txBody>
      </p:sp>
      <p:sp>
        <p:nvSpPr>
          <p:cNvPr id="24" name="Rectangle 23">
            <a:extLst>
              <a:ext uri="{FF2B5EF4-FFF2-40B4-BE49-F238E27FC236}">
                <a16:creationId xmlns:a16="http://schemas.microsoft.com/office/drawing/2014/main" id="{0DF9800C-2C41-F0D9-4CA2-C5876228BAA1}"/>
              </a:ext>
            </a:extLst>
          </p:cNvPr>
          <p:cNvSpPr/>
          <p:nvPr/>
        </p:nvSpPr>
        <p:spPr>
          <a:xfrm>
            <a:off x="7047669" y="1304657"/>
            <a:ext cx="12224606"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latin typeface="Helvetica Neue Medium"/>
              </a:rPr>
              <a:t>High</a:t>
            </a:r>
            <a:r>
              <a:rPr lang="en-GB" sz="2309" b="1">
                <a:latin typeface="Helvetica Neue Medium"/>
              </a:rPr>
              <a:t>-Level Activities &amp; Milestones</a:t>
            </a:r>
          </a:p>
        </p:txBody>
      </p:sp>
      <p:sp>
        <p:nvSpPr>
          <p:cNvPr id="31" name="Rectangle 30">
            <a:extLst>
              <a:ext uri="{FF2B5EF4-FFF2-40B4-BE49-F238E27FC236}">
                <a16:creationId xmlns:a16="http://schemas.microsoft.com/office/drawing/2014/main" id="{EC11F91B-9CA4-7D04-7426-675991001904}"/>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9B2BF741-8A11-9BDE-738D-8B8F4793FE9F}"/>
              </a:ext>
            </a:extLst>
          </p:cNvPr>
          <p:cNvSpPr/>
          <p:nvPr/>
        </p:nvSpPr>
        <p:spPr>
          <a:xfrm>
            <a:off x="321171" y="4213763"/>
            <a:ext cx="4685132" cy="554089"/>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13A96A07-AC32-44B7-22C4-80458F88C058}"/>
              </a:ext>
            </a:extLst>
          </p:cNvPr>
          <p:cNvSpPr/>
          <p:nvPr/>
        </p:nvSpPr>
        <p:spPr>
          <a:xfrm>
            <a:off x="7045378" y="5866610"/>
            <a:ext cx="5919420" cy="508890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24/7 support model: </a:t>
            </a:r>
            <a:r>
              <a:rPr lang="en-US" sz="1759">
                <a:solidFill>
                  <a:prstClr val="black"/>
                </a:solidFill>
                <a:latin typeface="Helvetica Neue"/>
                <a:sym typeface="Helvetica Neue Medium"/>
              </a:rPr>
              <a:t>With the increased embedding of digital solutions throughout SBU there is an increased need for 24/7 digital support – the SBU workforce needs to grow and adapt to address this need.</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Increased training team size: </a:t>
            </a:r>
            <a:r>
              <a:rPr lang="en-US" sz="1759">
                <a:solidFill>
                  <a:prstClr val="black"/>
                </a:solidFill>
                <a:latin typeface="Helvetica Neue"/>
                <a:sym typeface="Helvetica Neue Medium"/>
              </a:rPr>
              <a:t>It is anticipated that ~6.0 WTE will need to be recruited to supplement the current Digital Training team in order to deliver the digital training required to the entire organization.</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Training approach: </a:t>
            </a:r>
            <a:r>
              <a:rPr lang="en-US" sz="1759">
                <a:solidFill>
                  <a:prstClr val="black"/>
                </a:solidFill>
                <a:latin typeface="Helvetica Neue"/>
                <a:sym typeface="Helvetica Neue Medium"/>
              </a:rPr>
              <a:t>The SBU workforce will need to embrace the new digital training offering and set aside protected learning time to complete the training.</a:t>
            </a:r>
          </a:p>
          <a:p>
            <a:pPr defTabSz="1815063"/>
            <a:endParaRPr lang="en-US" sz="1979">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07F9E6E8-1668-4B65-9B2C-7FFE0C5D7F51}"/>
              </a:ext>
            </a:extLst>
          </p:cNvPr>
          <p:cNvSpPr/>
          <p:nvPr/>
        </p:nvSpPr>
        <p:spPr>
          <a:xfrm>
            <a:off x="7047669" y="5145412"/>
            <a:ext cx="5954989"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Workforce Implications </a:t>
            </a:r>
            <a:endParaRPr lang="en-GB" sz="2309" b="1">
              <a:latin typeface="Helvetica Neue"/>
              <a:sym typeface="Helvetica Neue Medium"/>
            </a:endParaRPr>
          </a:p>
        </p:txBody>
      </p:sp>
      <p:sp>
        <p:nvSpPr>
          <p:cNvPr id="36" name="Rectangle 35">
            <a:extLst>
              <a:ext uri="{FF2B5EF4-FFF2-40B4-BE49-F238E27FC236}">
                <a16:creationId xmlns:a16="http://schemas.microsoft.com/office/drawing/2014/main" id="{7382C7B5-BCBD-46D9-4938-AF7E8DCD7DEE}"/>
              </a:ext>
            </a:extLst>
          </p:cNvPr>
          <p:cNvSpPr/>
          <p:nvPr/>
        </p:nvSpPr>
        <p:spPr>
          <a:xfrm>
            <a:off x="13278649" y="5142149"/>
            <a:ext cx="5993626"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Indicative Cost Implications</a:t>
            </a:r>
            <a:endParaRPr lang="en-GB" sz="2309" b="1">
              <a:latin typeface="Helvetica Neue"/>
              <a:sym typeface="Helvetica Neue Medium"/>
            </a:endParaRPr>
          </a:p>
        </p:txBody>
      </p:sp>
      <p:cxnSp>
        <p:nvCxnSpPr>
          <p:cNvPr id="38" name="Straight Connector 37">
            <a:extLst>
              <a:ext uri="{FF2B5EF4-FFF2-40B4-BE49-F238E27FC236}">
                <a16:creationId xmlns:a16="http://schemas.microsoft.com/office/drawing/2014/main" id="{8D923874-D972-D716-9BF3-1714A56F1F60}"/>
              </a:ext>
            </a:extLst>
          </p:cNvPr>
          <p:cNvCxnSpPr>
            <a:cxnSpLocks/>
            <a:stCxn id="31" idx="0"/>
          </p:cNvCxnSpPr>
          <p:nvPr/>
        </p:nvCxnSpPr>
        <p:spPr>
          <a:xfrm>
            <a:off x="13159972" y="5755962"/>
            <a:ext cx="0" cy="5199553"/>
          </a:xfrm>
          <a:prstGeom prst="line">
            <a:avLst/>
          </a:prstGeom>
          <a:ln/>
        </p:spPr>
        <p:style>
          <a:lnRef idx="1">
            <a:schemeClr val="accent3"/>
          </a:lnRef>
          <a:fillRef idx="0">
            <a:schemeClr val="accent3"/>
          </a:fillRef>
          <a:effectRef idx="0">
            <a:schemeClr val="accent3"/>
          </a:effectRef>
          <a:fontRef idx="minor">
            <a:schemeClr val="tx1"/>
          </a:fontRef>
        </p:style>
      </p:cxnSp>
      <p:sp>
        <p:nvSpPr>
          <p:cNvPr id="9" name="Title 1">
            <a:extLst>
              <a:ext uri="{FF2B5EF4-FFF2-40B4-BE49-F238E27FC236}">
                <a16:creationId xmlns:a16="http://schemas.microsoft.com/office/drawing/2014/main" id="{8B594A4D-2C04-00E8-586C-25772B0E0729}"/>
              </a:ext>
            </a:extLst>
          </p:cNvPr>
          <p:cNvSpPr txBox="1">
            <a:spLocks/>
          </p:cNvSpPr>
          <p:nvPr/>
        </p:nvSpPr>
        <p:spPr>
          <a:xfrm>
            <a:off x="205892" y="-12722"/>
            <a:ext cx="19749665"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Workforce &amp; Culture: Digital Training, Literacy &amp; Support </a:t>
            </a:r>
          </a:p>
        </p:txBody>
      </p:sp>
      <p:sp>
        <p:nvSpPr>
          <p:cNvPr id="13" name="Rectangle 12">
            <a:extLst>
              <a:ext uri="{FF2B5EF4-FFF2-40B4-BE49-F238E27FC236}">
                <a16:creationId xmlns:a16="http://schemas.microsoft.com/office/drawing/2014/main" id="{68A891E0-703C-C2B4-A2D8-03D684B63CCB}"/>
              </a:ext>
            </a:extLst>
          </p:cNvPr>
          <p:cNvSpPr/>
          <p:nvPr/>
        </p:nvSpPr>
        <p:spPr>
          <a:xfrm>
            <a:off x="7047669" y="1923237"/>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24/7 Working Support</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AF41C272-087B-21B2-7788-524758EE1B3C}"/>
              </a:ext>
            </a:extLst>
          </p:cNvPr>
          <p:cNvSpPr/>
          <p:nvPr/>
        </p:nvSpPr>
        <p:spPr>
          <a:xfrm>
            <a:off x="11213620" y="1923237"/>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361332"/>
            <a:r>
              <a:rPr lang="en-US" sz="1759" b="1">
                <a:latin typeface="Helvetica Neue"/>
                <a:sym typeface="Helvetica Neue Medium"/>
              </a:rPr>
              <a:t>Universal Training Model</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6807BC3B-FEE7-9D29-7FF4-4A81B145F50B}"/>
              </a:ext>
            </a:extLst>
          </p:cNvPr>
          <p:cNvSpPr/>
          <p:nvPr/>
        </p:nvSpPr>
        <p:spPr>
          <a:xfrm>
            <a:off x="15379574" y="1923237"/>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Specialised Digital Training</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FD00613E-918A-DE7D-6E83-C6B811980C80}"/>
              </a:ext>
            </a:extLst>
          </p:cNvPr>
          <p:cNvGraphicFramePr>
            <a:graphicFrameLocks noGrp="1"/>
          </p:cNvGraphicFramePr>
          <p:nvPr>
            <p:extLst>
              <p:ext uri="{D42A27DB-BD31-4B8C-83A1-F6EECF244321}">
                <p14:modId xmlns:p14="http://schemas.microsoft.com/office/powerpoint/2010/main" val="971449109"/>
              </p:ext>
            </p:extLst>
          </p:nvPr>
        </p:nvGraphicFramePr>
        <p:xfrm>
          <a:off x="13278649" y="5809613"/>
          <a:ext cx="5993433" cy="2004848"/>
        </p:xfrm>
        <a:graphic>
          <a:graphicData uri="http://schemas.openxmlformats.org/drawingml/2006/table">
            <a:tbl>
              <a:tblPr>
                <a:tableStyleId>{5940675A-B579-460E-94D1-54222C63F5DA}</a:tableStyleId>
              </a:tblPr>
              <a:tblGrid>
                <a:gridCol w="1573419">
                  <a:extLst>
                    <a:ext uri="{9D8B030D-6E8A-4147-A177-3AD203B41FA5}">
                      <a16:colId xmlns:a16="http://schemas.microsoft.com/office/drawing/2014/main" val="2825258825"/>
                    </a:ext>
                  </a:extLst>
                </a:gridCol>
                <a:gridCol w="2210007">
                  <a:extLst>
                    <a:ext uri="{9D8B030D-6E8A-4147-A177-3AD203B41FA5}">
                      <a16:colId xmlns:a16="http://schemas.microsoft.com/office/drawing/2014/main" val="1087440010"/>
                    </a:ext>
                  </a:extLst>
                </a:gridCol>
                <a:gridCol w="2210007">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chemeClr val="tx1"/>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A569CA"/>
                    </a:solidFill>
                  </a:tcPr>
                </a:tc>
                <a:tc>
                  <a:txBody>
                    <a:bodyPr/>
                    <a:lstStyle/>
                    <a:p>
                      <a:pPr algn="ctr" fontAlgn="t"/>
                      <a:r>
                        <a:rPr lang="en-GB" sz="1800" b="1" i="0" u="none" strike="noStrike">
                          <a:solidFill>
                            <a:schemeClr val="tx1"/>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A569CA"/>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£1,352,000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£9,656,000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 -</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cap="none" spc="0" baseline="0">
                          <a:solidFill>
                            <a:schemeClr val="tx1"/>
                          </a:solidFill>
                          <a:effectLst/>
                          <a:uFillTx/>
                          <a:latin typeface="Helvetica Neue"/>
                          <a:ea typeface="+mn-ea"/>
                          <a:cs typeface="+mn-cs"/>
                          <a:sym typeface="Helvetica Neue Light"/>
                        </a:rPr>
                        <a:t>£ -</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£1,352,000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£9,656,000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76A17557-F01F-8F39-3056-29D654845882}"/>
              </a:ext>
            </a:extLst>
          </p:cNvPr>
          <p:cNvSpPr/>
          <p:nvPr/>
        </p:nvSpPr>
        <p:spPr>
          <a:xfrm>
            <a:off x="13278650" y="7924602"/>
            <a:ext cx="5993432" cy="3030913"/>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Revenue costs are largely driven by the need to increase the workforce size in order to deliver a 24/7 working support model, as well as some non-pay costs to develop and host a digital training solution.</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There are no anticipated capital costs associated with this solution.</a:t>
            </a:r>
            <a:endParaRPr lang="en-US" sz="1979">
              <a:solidFill>
                <a:prstClr val="black"/>
              </a:solidFill>
              <a:latin typeface="Helvetica Neue"/>
              <a:sym typeface="Helvetica Neue Medium"/>
            </a:endParaRP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marL="376984" indent="-376984" defTabSz="1815063">
              <a:buFont typeface="Arial" panose="020B0604020202020204" pitchFamily="34" charset="0"/>
              <a:buChar char="•"/>
            </a:pPr>
            <a:endParaRPr lang="en-US" sz="1759">
              <a:solidFill>
                <a:prstClr val="black"/>
              </a:solidFill>
              <a:latin typeface="+mj-lt"/>
              <a:sym typeface="Helvetica Neue Medium"/>
            </a:endParaRPr>
          </a:p>
          <a:p>
            <a:pPr defTabSz="1815063"/>
            <a:endParaRPr lang="en-US" sz="1979">
              <a:solidFill>
                <a:prstClr val="black"/>
              </a:solidFill>
              <a:latin typeface="Helvetica Neue Medium"/>
              <a:sym typeface="Helvetica Neue Medium"/>
            </a:endParaRPr>
          </a:p>
        </p:txBody>
      </p:sp>
      <p:pic>
        <p:nvPicPr>
          <p:cNvPr id="4" name="Graphic 3" descr="Group of people with solid fill">
            <a:extLst>
              <a:ext uri="{FF2B5EF4-FFF2-40B4-BE49-F238E27FC236}">
                <a16:creationId xmlns:a16="http://schemas.microsoft.com/office/drawing/2014/main" id="{FB77A4AB-44BC-3B35-8EB8-61ACF9904B2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2698" y="1322218"/>
            <a:ext cx="775155" cy="775155"/>
          </a:xfrm>
          <a:prstGeom prst="rect">
            <a:avLst/>
          </a:prstGeom>
        </p:spPr>
      </p:pic>
      <p:grpSp>
        <p:nvGrpSpPr>
          <p:cNvPr id="2" name="Group 1">
            <a:extLst>
              <a:ext uri="{FF2B5EF4-FFF2-40B4-BE49-F238E27FC236}">
                <a16:creationId xmlns:a16="http://schemas.microsoft.com/office/drawing/2014/main" id="{BD70406E-BF9F-5059-2FBB-2CB3018255E2}"/>
              </a:ext>
            </a:extLst>
          </p:cNvPr>
          <p:cNvGrpSpPr/>
          <p:nvPr/>
        </p:nvGrpSpPr>
        <p:grpSpPr>
          <a:xfrm>
            <a:off x="88" y="-12723"/>
            <a:ext cx="20026353" cy="364105"/>
            <a:chOff x="374266" y="2474302"/>
            <a:chExt cx="11442413" cy="820603"/>
          </a:xfrm>
        </p:grpSpPr>
        <p:sp>
          <p:nvSpPr>
            <p:cNvPr id="5" name="Arrow: Pentagon 4">
              <a:extLst>
                <a:ext uri="{FF2B5EF4-FFF2-40B4-BE49-F238E27FC236}">
                  <a16:creationId xmlns:a16="http://schemas.microsoft.com/office/drawing/2014/main" id="{DE218BF5-4F91-AAC1-0330-ADD7EBB0D10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8" name="Arrow: Chevron 7">
              <a:extLst>
                <a:ext uri="{FF2B5EF4-FFF2-40B4-BE49-F238E27FC236}">
                  <a16:creationId xmlns:a16="http://schemas.microsoft.com/office/drawing/2014/main" id="{D0267F4A-05E8-B227-02B1-80B4309D763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10" name="Arrow: Chevron 9">
              <a:extLst>
                <a:ext uri="{FF2B5EF4-FFF2-40B4-BE49-F238E27FC236}">
                  <a16:creationId xmlns:a16="http://schemas.microsoft.com/office/drawing/2014/main" id="{AF091448-515E-2C05-95FA-64BF29DA2A6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1" name="Arrow: Chevron 10">
              <a:extLst>
                <a:ext uri="{FF2B5EF4-FFF2-40B4-BE49-F238E27FC236}">
                  <a16:creationId xmlns:a16="http://schemas.microsoft.com/office/drawing/2014/main" id="{E362B6EB-040B-9AE6-4A72-4A781DB7D25D}"/>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2" name="Arrow: Chevron 11">
              <a:extLst>
                <a:ext uri="{FF2B5EF4-FFF2-40B4-BE49-F238E27FC236}">
                  <a16:creationId xmlns:a16="http://schemas.microsoft.com/office/drawing/2014/main" id="{A99871F2-2116-31A0-B467-B10F5EDDE51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128433878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00401-42F1-F3CE-AD9C-1087160B7BD0}"/>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AD0E4D9D-729B-999F-70CD-BF89C0618F1A}"/>
              </a:ext>
            </a:extLst>
          </p:cNvPr>
          <p:cNvSpPr/>
          <p:nvPr/>
        </p:nvSpPr>
        <p:spPr>
          <a:xfrm>
            <a:off x="7047669" y="2296552"/>
            <a:ext cx="3892701" cy="2810658"/>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t">
            <a:noAutofit/>
          </a:bodyPr>
          <a:lstStyle/>
          <a:p>
            <a:pPr marL="376984" indent="-376984" defTabSz="1361332">
              <a:buFont typeface="Arial" panose="020B0604020202020204" pitchFamily="34" charset="0"/>
              <a:buChar char="•"/>
            </a:pPr>
            <a:r>
              <a:rPr lang="en-US" sz="1759">
                <a:solidFill>
                  <a:srgbClr val="0D0D0D"/>
                </a:solidFill>
                <a:latin typeface="Helvetica Neue"/>
              </a:rPr>
              <a:t>Deliver a Digital Services Workforce Strategy which defines the workforce vision, objectives and requirements.</a:t>
            </a:r>
          </a:p>
          <a:p>
            <a:pPr marL="376984" indent="-376984" defTabSz="1361332">
              <a:buFont typeface="Arial" panose="020B0604020202020204" pitchFamily="34" charset="0"/>
              <a:buChar char="•"/>
            </a:pPr>
            <a:r>
              <a:rPr lang="en-US" sz="1759">
                <a:solidFill>
                  <a:srgbClr val="0D0D0D"/>
                </a:solidFill>
                <a:latin typeface="Helvetica Neue"/>
              </a:rPr>
              <a:t>Conduct a skills gap analysis </a:t>
            </a:r>
            <a:r>
              <a:rPr lang="en-US" sz="1759">
                <a:latin typeface="Helvetica Neue"/>
                <a:sym typeface="Helvetica Neue Medium"/>
              </a:rPr>
              <a:t>Develop a target operating model outlining digital team structure, roles, responsibilities, and governance mechanisms.</a:t>
            </a:r>
            <a:endParaRPr lang="en-GB" sz="1759">
              <a:latin typeface="Helvetica Neue"/>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02D169C3-86B0-4515-A96A-9282DA019F23}"/>
              </a:ext>
            </a:extLst>
          </p:cNvPr>
          <p:cNvSpPr/>
          <p:nvPr/>
        </p:nvSpPr>
        <p:spPr>
          <a:xfrm>
            <a:off x="11213620" y="2296554"/>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t">
            <a:noAutofit/>
          </a:bodyPr>
          <a:lstStyle/>
          <a:p>
            <a:pPr marL="376984" indent="-376984" defTabSz="1361332">
              <a:buFont typeface="Arial" panose="020B0604020202020204" pitchFamily="34" charset="0"/>
              <a:buChar char="•"/>
            </a:pPr>
            <a:r>
              <a:rPr lang="en-US" sz="1759">
                <a:latin typeface="Helvetica Neue"/>
                <a:sym typeface="Helvetica Neue Medium"/>
              </a:rPr>
              <a:t>Identify key digital talent needs and prioritise recruitment efforts.</a:t>
            </a:r>
          </a:p>
          <a:p>
            <a:pPr marL="376984" indent="-376984" defTabSz="1361332">
              <a:buFont typeface="Arial" panose="020B0604020202020204" pitchFamily="34" charset="0"/>
              <a:buChar char="•"/>
            </a:pPr>
            <a:r>
              <a:rPr lang="en-US" sz="1759">
                <a:latin typeface="Helvetica Neue"/>
                <a:sym typeface="Helvetica Neue Medium"/>
              </a:rPr>
              <a:t>Develop targeted recruitment strategies to attract candidates with expertise in digital health, informatics, data analytics, and clinical leadership.</a:t>
            </a:r>
          </a:p>
          <a:p>
            <a:pPr marL="376984" indent="-376984" defTabSz="1361332">
              <a:buFont typeface="Arial" panose="020B0604020202020204" pitchFamily="34" charset="0"/>
              <a:buChar char="•"/>
            </a:pPr>
            <a:r>
              <a:rPr lang="en-US" sz="1759">
                <a:latin typeface="Helvetica Neue"/>
                <a:sym typeface="Helvetica Neue Medium"/>
              </a:rPr>
              <a:t>Focus on the recruitment of clinical digital leads. </a:t>
            </a:r>
            <a:endParaRPr lang="en-GB" sz="1759">
              <a:latin typeface="Helvetica Neue"/>
              <a:sym typeface="Helvetica Neue Medium"/>
            </a:endParaRPr>
          </a:p>
        </p:txBody>
      </p:sp>
      <p:sp>
        <p:nvSpPr>
          <p:cNvPr id="25" name="Rectangle 24">
            <a:extLst>
              <a:ext uri="{FF2B5EF4-FFF2-40B4-BE49-F238E27FC236}">
                <a16:creationId xmlns:a16="http://schemas.microsoft.com/office/drawing/2014/main" id="{C93A7820-8208-8D9E-BCB0-34346529615F}"/>
              </a:ext>
            </a:extLst>
          </p:cNvPr>
          <p:cNvSpPr/>
          <p:nvPr/>
        </p:nvSpPr>
        <p:spPr>
          <a:xfrm>
            <a:off x="15379574" y="2296554"/>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t">
            <a:noAutofit/>
          </a:bodyPr>
          <a:lstStyle/>
          <a:p>
            <a:pPr marL="376984" indent="-376984" defTabSz="1361332">
              <a:buFont typeface="Arial" panose="020B0604020202020204" pitchFamily="34" charset="0"/>
              <a:buChar char="•"/>
            </a:pPr>
            <a:r>
              <a:rPr lang="en-US" sz="1759">
                <a:latin typeface="Helvetica Neue"/>
                <a:sym typeface="Helvetica Neue Medium"/>
              </a:rPr>
              <a:t>Identify clinical leaders with a strong interest in digital health and innovation.</a:t>
            </a:r>
          </a:p>
          <a:p>
            <a:pPr marL="376984" indent="-376984" defTabSz="1361332">
              <a:buFont typeface="Arial" panose="020B0604020202020204" pitchFamily="34" charset="0"/>
              <a:buChar char="•"/>
            </a:pPr>
            <a:r>
              <a:rPr lang="en-US" sz="1759">
                <a:latin typeface="Helvetica Neue"/>
                <a:sym typeface="Helvetica Neue Medium"/>
              </a:rPr>
              <a:t>Provide leadership development opportunities and training programmes.</a:t>
            </a:r>
          </a:p>
          <a:p>
            <a:pPr marL="376984" indent="-376984" defTabSz="1361332">
              <a:buFont typeface="Arial" panose="020B0604020202020204" pitchFamily="34" charset="0"/>
              <a:buChar char="•"/>
            </a:pPr>
            <a:r>
              <a:rPr lang="en-GB" sz="1759">
                <a:latin typeface="Helvetica Neue"/>
                <a:sym typeface="Helvetica Neue Medium"/>
              </a:rPr>
              <a:t>Establish horizon scanning taskforce.</a:t>
            </a:r>
          </a:p>
          <a:p>
            <a:pPr marL="376984" indent="-376984" defTabSz="1361332">
              <a:buFont typeface="Arial" panose="020B0604020202020204" pitchFamily="34" charset="0"/>
              <a:buChar char="•"/>
            </a:pPr>
            <a:r>
              <a:rPr lang="en-GB" sz="1759">
                <a:latin typeface="Helvetica Neue"/>
                <a:sym typeface="Helvetica Neue Medium"/>
              </a:rPr>
              <a:t>Explore partnerships with universities.</a:t>
            </a:r>
          </a:p>
          <a:p>
            <a:pPr marL="376984" indent="-376984" defTabSz="1361332">
              <a:buFont typeface="Arial" panose="020B0604020202020204" pitchFamily="34" charset="0"/>
              <a:buChar char="•"/>
            </a:pPr>
            <a:endParaRPr lang="en-GB" sz="1759">
              <a:sym typeface="Helvetica Neue Medium"/>
            </a:endParaRPr>
          </a:p>
        </p:txBody>
      </p:sp>
      <p:sp>
        <p:nvSpPr>
          <p:cNvPr id="3" name="Rectangle 2">
            <a:extLst>
              <a:ext uri="{FF2B5EF4-FFF2-40B4-BE49-F238E27FC236}">
                <a16:creationId xmlns:a16="http://schemas.microsoft.com/office/drawing/2014/main" id="{BAC08C25-9FF1-9AF9-7F53-29D5F63B5FB6}"/>
              </a:ext>
            </a:extLst>
          </p:cNvPr>
          <p:cNvSpPr/>
          <p:nvPr/>
        </p:nvSpPr>
        <p:spPr>
          <a:xfrm>
            <a:off x="314238" y="2114933"/>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hangingPunct="0">
              <a:defRPr/>
            </a:pPr>
            <a:r>
              <a:rPr lang="en-US" sz="1759">
                <a:latin typeface="Helvetica Neue"/>
              </a:rPr>
              <a:t>Developing a comprehensive workforce strategy that sets out the workforce requirement to deliver and sustain the digital transformation including the recruitment and establishment of a Clinical Digital Leadership team with the responsibility of leading the Clinical Design Authority - establishing a strategy to increase the retention </a:t>
            </a:r>
            <a:r>
              <a:rPr lang="en-GB" sz="1759" kern="0">
                <a:solidFill>
                  <a:srgbClr val="000000"/>
                </a:solidFill>
                <a:latin typeface="Helvetica Neue"/>
                <a:sym typeface="Helvetica Neue"/>
              </a:rPr>
              <a:t>and recruitment of digital services staff by reviewing the employee value proposition and ensuring opportunities for progression, including protected learning time and regular development time with managers.</a:t>
            </a:r>
          </a:p>
          <a:p>
            <a:pPr defTabSz="1815109" hangingPunct="0">
              <a:defRPr/>
            </a:pPr>
            <a:endParaRPr lang="en-GB" sz="1759" kern="0">
              <a:solidFill>
                <a:prstClr val="black"/>
              </a:solidFill>
              <a:latin typeface="Helvetica Neue"/>
              <a:sym typeface="Helvetica Neue Medium"/>
            </a:endParaRPr>
          </a:p>
          <a:p>
            <a:pPr defTabSz="1507900"/>
            <a:endParaRPr lang="en-GB" sz="1733" i="1">
              <a:solidFill>
                <a:prstClr val="black"/>
              </a:solidFill>
              <a:latin typeface="Helvetica Neue"/>
            </a:endParaRPr>
          </a:p>
          <a:p>
            <a:pPr defTabSz="1507900"/>
            <a:endParaRPr lang="en-GB" sz="1733" i="1">
              <a:solidFill>
                <a:prstClr val="black"/>
              </a:solidFill>
              <a:latin typeface="Helvetica Neue"/>
            </a:endParaRPr>
          </a:p>
          <a:p>
            <a:pPr marL="376984" indent="-376984" defTabSz="1507900">
              <a:buAutoNum type="arabicPeriod"/>
            </a:pPr>
            <a:r>
              <a:rPr lang="en-US" sz="1759" b="1">
                <a:solidFill>
                  <a:srgbClr val="0D0D0D"/>
                </a:solidFill>
                <a:latin typeface="Helvetica Neue"/>
              </a:rPr>
              <a:t>Workforce Digital Skills Assessment: </a:t>
            </a:r>
            <a:r>
              <a:rPr lang="en-US" sz="1759">
                <a:solidFill>
                  <a:srgbClr val="0D0D0D"/>
                </a:solidFill>
                <a:latin typeface="Helvetica Neue"/>
              </a:rPr>
              <a:t>Evaluate the improvement in the aggregate skillset of the digital team following the implementation of the strategy.</a:t>
            </a:r>
          </a:p>
          <a:p>
            <a:pPr marL="376984" indent="-376984" defTabSz="1507900">
              <a:buAutoNum type="arabicPeriod"/>
            </a:pPr>
            <a:r>
              <a:rPr lang="en-US" sz="1759" b="1">
                <a:solidFill>
                  <a:srgbClr val="0D0D0D"/>
                </a:solidFill>
                <a:latin typeface="Helvetica Neue"/>
              </a:rPr>
              <a:t>Clinical Digital Leadership Effectiveness: </a:t>
            </a:r>
            <a:r>
              <a:rPr lang="en-US" sz="1759">
                <a:solidFill>
                  <a:srgbClr val="0D0D0D"/>
                </a:solidFill>
                <a:latin typeface="Helvetica Neue"/>
              </a:rPr>
              <a:t>At the outset, establish desired capabilities and outcomes of a clinical digital leadership team. As the team is recruited and integrated, evaluate ability to meet these criteria.</a:t>
            </a:r>
          </a:p>
          <a:p>
            <a:pPr marL="376984" indent="-376984" defTabSz="1507900">
              <a:buAutoNum type="arabicPeriod"/>
            </a:pPr>
            <a:r>
              <a:rPr lang="en-US" sz="1759" b="1">
                <a:solidFill>
                  <a:srgbClr val="0D0D0D"/>
                </a:solidFill>
                <a:latin typeface="Helvetica Neue"/>
              </a:rPr>
              <a:t>Employee Retention Rate: </a:t>
            </a:r>
            <a:r>
              <a:rPr lang="en-US" sz="1759">
                <a:solidFill>
                  <a:srgbClr val="0D0D0D"/>
                </a:solidFill>
                <a:latin typeface="Helvetica Neue"/>
              </a:rPr>
              <a:t>Measure satisfaction levels and retention rates among staff following review of the employee value proposition. </a:t>
            </a:r>
          </a:p>
        </p:txBody>
      </p:sp>
      <p:sp>
        <p:nvSpPr>
          <p:cNvPr id="19" name="Rectangle 18">
            <a:extLst>
              <a:ext uri="{FF2B5EF4-FFF2-40B4-BE49-F238E27FC236}">
                <a16:creationId xmlns:a16="http://schemas.microsoft.com/office/drawing/2014/main" id="{82DE077F-CA4E-FA72-CC01-922B63FFDC9C}"/>
              </a:ext>
            </a:extLst>
          </p:cNvPr>
          <p:cNvSpPr/>
          <p:nvPr/>
        </p:nvSpPr>
        <p:spPr>
          <a:xfrm>
            <a:off x="314238" y="1304658"/>
            <a:ext cx="6566708" cy="812033"/>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Workforce &amp; Culture</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41FB194B-F636-B183-694B-9718A8FB2B66}"/>
              </a:ext>
            </a:extLst>
          </p:cNvPr>
          <p:cNvSpPr/>
          <p:nvPr/>
        </p:nvSpPr>
        <p:spPr>
          <a:xfrm>
            <a:off x="326169" y="8209754"/>
            <a:ext cx="4685132" cy="554089"/>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CFEB8DE7-73DE-2000-54CE-9E045F8A3F97}"/>
              </a:ext>
            </a:extLst>
          </p:cNvPr>
          <p:cNvSpPr/>
          <p:nvPr/>
        </p:nvSpPr>
        <p:spPr>
          <a:xfrm>
            <a:off x="326169" y="8763843"/>
            <a:ext cx="6554777" cy="2481698"/>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US" sz="1759" b="1">
                <a:solidFill>
                  <a:prstClr val="black"/>
                </a:solidFill>
                <a:latin typeface="Helvetica Neue"/>
              </a:rPr>
              <a:t>Cultivating Essential Team Skillsets: </a:t>
            </a:r>
            <a:r>
              <a:rPr lang="en-US" sz="1759">
                <a:solidFill>
                  <a:prstClr val="black"/>
                </a:solidFill>
                <a:latin typeface="Helvetica Neue"/>
              </a:rPr>
              <a:t>Recruitment of highly skilled specialists will be essential to capably implement our digital agenda over the next ten years.</a:t>
            </a:r>
          </a:p>
          <a:p>
            <a:pPr marL="376984" indent="-376984" defTabSz="1507900">
              <a:buAutoNum type="arabicPeriod"/>
            </a:pPr>
            <a:r>
              <a:rPr lang="en-US" sz="1759" b="1">
                <a:solidFill>
                  <a:prstClr val="black"/>
                </a:solidFill>
                <a:latin typeface="Helvetica Neue"/>
              </a:rPr>
              <a:t>Increasing Team Bandwidth: </a:t>
            </a:r>
            <a:r>
              <a:rPr lang="en-US" sz="1759">
                <a:solidFill>
                  <a:prstClr val="black"/>
                </a:solidFill>
                <a:latin typeface="Helvetica Neue"/>
              </a:rPr>
              <a:t>Retaining our highly skilled staff, reducing attrition and maintaining the skills and experience we need to deliver the digital vision </a:t>
            </a:r>
          </a:p>
          <a:p>
            <a:pPr marL="376984" indent="-376984" defTabSz="1507900">
              <a:buAutoNum type="arabicPeriod"/>
            </a:pPr>
            <a:r>
              <a:rPr lang="en-US" sz="1759" b="1">
                <a:solidFill>
                  <a:prstClr val="black"/>
                </a:solidFill>
                <a:latin typeface="Helvetica Neue"/>
              </a:rPr>
              <a:t>Embedding Cooperation: </a:t>
            </a:r>
            <a:r>
              <a:rPr lang="en-US" sz="1759">
                <a:solidFill>
                  <a:prstClr val="black"/>
                </a:solidFill>
                <a:latin typeface="Helvetica Neue"/>
              </a:rPr>
              <a:t>The Clinical Digital Leadership Team will deepen information exchange and co-working between clinical and digital teams.</a:t>
            </a:r>
          </a:p>
          <a:p>
            <a:pPr marL="376984" indent="-376984" defTabSz="1507900">
              <a:buAutoNum type="arabicPeriod"/>
            </a:pPr>
            <a:endParaRPr lang="en-US" sz="1759">
              <a:solidFill>
                <a:prstClr val="black"/>
              </a:solidFill>
              <a:latin typeface="+mj-lt"/>
            </a:endParaRPr>
          </a:p>
          <a:p>
            <a:pPr marL="376984" indent="-376984" defTabSz="1507900">
              <a:buAutoNum type="arabicPeriod"/>
            </a:pPr>
            <a:endParaRPr lang="en-GB" sz="1759">
              <a:solidFill>
                <a:prstClr val="black"/>
              </a:solidFill>
              <a:latin typeface="+mj-lt"/>
            </a:endParaRPr>
          </a:p>
        </p:txBody>
      </p:sp>
      <p:sp>
        <p:nvSpPr>
          <p:cNvPr id="24" name="Rectangle 23">
            <a:extLst>
              <a:ext uri="{FF2B5EF4-FFF2-40B4-BE49-F238E27FC236}">
                <a16:creationId xmlns:a16="http://schemas.microsoft.com/office/drawing/2014/main" id="{4C06C610-E367-E560-EA71-B928F41AD4C2}"/>
              </a:ext>
            </a:extLst>
          </p:cNvPr>
          <p:cNvSpPr/>
          <p:nvPr/>
        </p:nvSpPr>
        <p:spPr>
          <a:xfrm>
            <a:off x="7047669" y="1304657"/>
            <a:ext cx="12224606"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latin typeface="Helvetica Neue Medium"/>
              </a:rPr>
              <a:t>High</a:t>
            </a:r>
            <a:r>
              <a:rPr lang="en-GB" sz="2309" b="1">
                <a:latin typeface="Helvetica Neue Medium"/>
              </a:rPr>
              <a:t>-Level Activities &amp; Milestones</a:t>
            </a:r>
          </a:p>
        </p:txBody>
      </p:sp>
      <p:sp>
        <p:nvSpPr>
          <p:cNvPr id="31" name="Rectangle 30">
            <a:extLst>
              <a:ext uri="{FF2B5EF4-FFF2-40B4-BE49-F238E27FC236}">
                <a16:creationId xmlns:a16="http://schemas.microsoft.com/office/drawing/2014/main" id="{0F8875DF-3D04-EDD7-6952-F993063C26F6}"/>
              </a:ext>
            </a:extLst>
          </p:cNvPr>
          <p:cNvSpPr/>
          <p:nvPr/>
        </p:nvSpPr>
        <p:spPr>
          <a:xfrm>
            <a:off x="7047669" y="5755962"/>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9B507D69-9F20-2122-1C07-7B39B1D77B0D}"/>
              </a:ext>
            </a:extLst>
          </p:cNvPr>
          <p:cNvSpPr/>
          <p:nvPr/>
        </p:nvSpPr>
        <p:spPr>
          <a:xfrm>
            <a:off x="314235" y="4774324"/>
            <a:ext cx="4685132" cy="554089"/>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D516F2FC-235B-4228-642F-9DFDDC13D8F8}"/>
              </a:ext>
            </a:extLst>
          </p:cNvPr>
          <p:cNvSpPr/>
          <p:nvPr/>
        </p:nvSpPr>
        <p:spPr>
          <a:xfrm>
            <a:off x="7047670" y="5866608"/>
            <a:ext cx="5917128" cy="5256093"/>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b="1">
                <a:solidFill>
                  <a:prstClr val="black"/>
                </a:solidFill>
                <a:latin typeface="Helvetica Neue"/>
                <a:sym typeface="Helvetica Neue Medium"/>
              </a:rPr>
              <a:t>Clinical digital leads: </a:t>
            </a:r>
            <a:r>
              <a:rPr lang="en-US" sz="1759">
                <a:solidFill>
                  <a:prstClr val="black"/>
                </a:solidFill>
                <a:latin typeface="Helvetica Neue"/>
                <a:sym typeface="Helvetica Neue Medium"/>
              </a:rPr>
              <a:t>It is recommended that ~5.0 WTE Clinical Digital Leads are recruited to build out the clinical leadership within digital, including the recruitment of Clinical Inclusion Officers and a Clinical Safety Officer. These roles are likely to form the leadership of a Clinical Design Authority.</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Leadership development programmes: </a:t>
            </a:r>
            <a:r>
              <a:rPr lang="en-US" sz="1759">
                <a:solidFill>
                  <a:prstClr val="black"/>
                </a:solidFill>
                <a:latin typeface="Helvetica Neue"/>
                <a:sym typeface="Helvetica Neue Medium"/>
              </a:rPr>
              <a:t>Establishing further leadership training and development programmes for our current and aspirational leaders within Digital Services.</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Partnerships with universities: </a:t>
            </a:r>
            <a:r>
              <a:rPr lang="en-US" sz="1759">
                <a:solidFill>
                  <a:prstClr val="black"/>
                </a:solidFill>
                <a:latin typeface="Helvetica Neue"/>
                <a:sym typeface="Helvetica Neue Medium"/>
              </a:rPr>
              <a:t>Strengthening partnerships with universities through exploring opportunities to higher entry-level roles via universities.</a:t>
            </a:r>
          </a:p>
          <a:p>
            <a:pPr marL="376984" indent="-376984" defTabSz="1815063">
              <a:buFont typeface="Arial" panose="020B0604020202020204" pitchFamily="34" charset="0"/>
              <a:buChar char="•"/>
            </a:pPr>
            <a:r>
              <a:rPr lang="en-US" sz="1759" b="1">
                <a:solidFill>
                  <a:prstClr val="black"/>
                </a:solidFill>
                <a:latin typeface="Helvetica Neue"/>
                <a:sym typeface="Helvetica Neue Medium"/>
              </a:rPr>
              <a:t>Horizon scanning taskforce</a:t>
            </a:r>
            <a:r>
              <a:rPr lang="en-US" sz="1759">
                <a:solidFill>
                  <a:prstClr val="black"/>
                </a:solidFill>
                <a:latin typeface="Helvetica Neue"/>
                <a:sym typeface="Helvetica Neue Medium"/>
              </a:rPr>
              <a:t>: In the medium-term, establishing a horizon scanning workforce with ~ 5.0 WTE to identify and assess opportunities for further innovation and improvement enabled through digital transformation.</a:t>
            </a:r>
          </a:p>
        </p:txBody>
      </p:sp>
      <p:sp>
        <p:nvSpPr>
          <p:cNvPr id="35" name="Rectangle 34">
            <a:extLst>
              <a:ext uri="{FF2B5EF4-FFF2-40B4-BE49-F238E27FC236}">
                <a16:creationId xmlns:a16="http://schemas.microsoft.com/office/drawing/2014/main" id="{10A7075A-74A4-AE84-A614-DA2DA429AEA2}"/>
              </a:ext>
            </a:extLst>
          </p:cNvPr>
          <p:cNvSpPr/>
          <p:nvPr/>
        </p:nvSpPr>
        <p:spPr>
          <a:xfrm>
            <a:off x="7047669" y="5145412"/>
            <a:ext cx="5954989"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Workforce Implications </a:t>
            </a:r>
            <a:endParaRPr lang="en-GB" sz="2309" b="1">
              <a:latin typeface="Helvetica Neue"/>
              <a:sym typeface="Helvetica Neue Medium"/>
            </a:endParaRPr>
          </a:p>
        </p:txBody>
      </p:sp>
      <p:sp>
        <p:nvSpPr>
          <p:cNvPr id="36" name="Rectangle 35">
            <a:extLst>
              <a:ext uri="{FF2B5EF4-FFF2-40B4-BE49-F238E27FC236}">
                <a16:creationId xmlns:a16="http://schemas.microsoft.com/office/drawing/2014/main" id="{122E9DDF-64EE-E4D9-937F-BECC4704BDD2}"/>
              </a:ext>
            </a:extLst>
          </p:cNvPr>
          <p:cNvSpPr/>
          <p:nvPr/>
        </p:nvSpPr>
        <p:spPr>
          <a:xfrm>
            <a:off x="13278649" y="5142149"/>
            <a:ext cx="5954989"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Indicative Cost Implications</a:t>
            </a:r>
            <a:endParaRPr lang="en-GB" sz="2309" b="1">
              <a:latin typeface="Helvetica Neue"/>
              <a:sym typeface="Helvetica Neue Medium"/>
            </a:endParaRPr>
          </a:p>
        </p:txBody>
      </p:sp>
      <p:cxnSp>
        <p:nvCxnSpPr>
          <p:cNvPr id="38" name="Straight Connector 37">
            <a:extLst>
              <a:ext uri="{FF2B5EF4-FFF2-40B4-BE49-F238E27FC236}">
                <a16:creationId xmlns:a16="http://schemas.microsoft.com/office/drawing/2014/main" id="{5995B138-330E-A1A4-45E5-CAE2D1AA899B}"/>
              </a:ext>
            </a:extLst>
          </p:cNvPr>
          <p:cNvCxnSpPr>
            <a:cxnSpLocks/>
            <a:stCxn id="31" idx="0"/>
          </p:cNvCxnSpPr>
          <p:nvPr/>
        </p:nvCxnSpPr>
        <p:spPr>
          <a:xfrm>
            <a:off x="13159972" y="5755962"/>
            <a:ext cx="0" cy="5320344"/>
          </a:xfrm>
          <a:prstGeom prst="line">
            <a:avLst/>
          </a:prstGeom>
          <a:ln/>
        </p:spPr>
        <p:style>
          <a:lnRef idx="1">
            <a:schemeClr val="accent3"/>
          </a:lnRef>
          <a:fillRef idx="0">
            <a:schemeClr val="accent3"/>
          </a:fillRef>
          <a:effectRef idx="0">
            <a:schemeClr val="accent3"/>
          </a:effectRef>
          <a:fontRef idx="minor">
            <a:schemeClr val="tx1"/>
          </a:fontRef>
        </p:style>
      </p:cxnSp>
      <p:sp>
        <p:nvSpPr>
          <p:cNvPr id="9" name="Title 1">
            <a:extLst>
              <a:ext uri="{FF2B5EF4-FFF2-40B4-BE49-F238E27FC236}">
                <a16:creationId xmlns:a16="http://schemas.microsoft.com/office/drawing/2014/main" id="{C27CADB7-0229-A754-6B0A-D1327D77FFD4}"/>
              </a:ext>
            </a:extLst>
          </p:cNvPr>
          <p:cNvSpPr txBox="1">
            <a:spLocks/>
          </p:cNvSpPr>
          <p:nvPr/>
        </p:nvSpPr>
        <p:spPr>
          <a:xfrm>
            <a:off x="205892" y="-12722"/>
            <a:ext cx="19749665"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Workforce &amp; Culture: Digital Workforce Strategy</a:t>
            </a:r>
          </a:p>
        </p:txBody>
      </p:sp>
      <p:sp>
        <p:nvSpPr>
          <p:cNvPr id="13" name="Rectangle 12">
            <a:extLst>
              <a:ext uri="{FF2B5EF4-FFF2-40B4-BE49-F238E27FC236}">
                <a16:creationId xmlns:a16="http://schemas.microsoft.com/office/drawing/2014/main" id="{B9486369-2AA0-F3E8-AB57-F1A32A595A07}"/>
              </a:ext>
            </a:extLst>
          </p:cNvPr>
          <p:cNvSpPr/>
          <p:nvPr/>
        </p:nvSpPr>
        <p:spPr>
          <a:xfrm>
            <a:off x="7047669" y="1908522"/>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Workforce Strategy &amp; T.O.M </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C7A09DC9-FF78-A689-B303-7293AD0D35D2}"/>
              </a:ext>
            </a:extLst>
          </p:cNvPr>
          <p:cNvSpPr/>
          <p:nvPr/>
        </p:nvSpPr>
        <p:spPr>
          <a:xfrm>
            <a:off x="11213620" y="1908522"/>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361332"/>
            <a:r>
              <a:rPr lang="en-US" sz="1759" b="1">
                <a:latin typeface="Helvetica Neue"/>
                <a:sym typeface="Helvetica Neue Medium"/>
              </a:rPr>
              <a:t>Recruitment Drive  </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42400879-B369-424F-060D-2CCF72BA5809}"/>
              </a:ext>
            </a:extLst>
          </p:cNvPr>
          <p:cNvSpPr/>
          <p:nvPr/>
        </p:nvSpPr>
        <p:spPr>
          <a:xfrm>
            <a:off x="15381513" y="1905767"/>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Strengthen Workforce</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21A45B1B-C233-4FE3-86F2-CB0029739704}"/>
              </a:ext>
            </a:extLst>
          </p:cNvPr>
          <p:cNvGraphicFramePr>
            <a:graphicFrameLocks noGrp="1"/>
          </p:cNvGraphicFramePr>
          <p:nvPr>
            <p:extLst>
              <p:ext uri="{D42A27DB-BD31-4B8C-83A1-F6EECF244321}">
                <p14:modId xmlns:p14="http://schemas.microsoft.com/office/powerpoint/2010/main" val="4140808201"/>
              </p:ext>
            </p:extLst>
          </p:nvPr>
        </p:nvGraphicFramePr>
        <p:xfrm>
          <a:off x="13391724" y="5809613"/>
          <a:ext cx="5728836" cy="2004848"/>
        </p:xfrm>
        <a:graphic>
          <a:graphicData uri="http://schemas.openxmlformats.org/drawingml/2006/table">
            <a:tbl>
              <a:tblPr>
                <a:tableStyleId>{5940675A-B579-460E-94D1-54222C63F5DA}</a:tableStyleId>
              </a:tblPr>
              <a:tblGrid>
                <a:gridCol w="1503956">
                  <a:extLst>
                    <a:ext uri="{9D8B030D-6E8A-4147-A177-3AD203B41FA5}">
                      <a16:colId xmlns:a16="http://schemas.microsoft.com/office/drawing/2014/main" val="2825258825"/>
                    </a:ext>
                  </a:extLst>
                </a:gridCol>
                <a:gridCol w="2112440">
                  <a:extLst>
                    <a:ext uri="{9D8B030D-6E8A-4147-A177-3AD203B41FA5}">
                      <a16:colId xmlns:a16="http://schemas.microsoft.com/office/drawing/2014/main" val="1087440010"/>
                    </a:ext>
                  </a:extLst>
                </a:gridCol>
                <a:gridCol w="2112440">
                  <a:extLst>
                    <a:ext uri="{9D8B030D-6E8A-4147-A177-3AD203B41FA5}">
                      <a16:colId xmlns:a16="http://schemas.microsoft.com/office/drawing/2014/main" val="1319656388"/>
                    </a:ext>
                  </a:extLst>
                </a:gridCol>
              </a:tblGrid>
              <a:tr h="694458">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chemeClr val="tx1"/>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A569CA"/>
                    </a:solidFill>
                  </a:tcPr>
                </a:tc>
                <a:tc>
                  <a:txBody>
                    <a:bodyPr/>
                    <a:lstStyle/>
                    <a:p>
                      <a:pPr algn="ctr" fontAlgn="t"/>
                      <a:r>
                        <a:rPr lang="en-GB" sz="1800" b="1" i="0" u="none" strike="noStrike">
                          <a:solidFill>
                            <a:schemeClr val="tx1"/>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A569CA"/>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£736,000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£6,207,000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marL="0" marR="0" lvl="0" indent="0" algn="r" defTabSz="309563" eaLnBrk="1" fontAlgn="t"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latin typeface="Helvetica Neue"/>
                          <a:sym typeface="Helvetica Neue Light"/>
                        </a:rPr>
                        <a:t>£ -</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309563" eaLnBrk="1" fontAlgn="t"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latin typeface="Helvetica Neue"/>
                          <a:sym typeface="Helvetica Neue Light"/>
                        </a:rPr>
                        <a:t>£ -</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£736,000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£6,207,000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51621672-A726-AE5B-2E01-7F8EBCE885C0}"/>
              </a:ext>
            </a:extLst>
          </p:cNvPr>
          <p:cNvSpPr/>
          <p:nvPr/>
        </p:nvSpPr>
        <p:spPr>
          <a:xfrm>
            <a:off x="13355836" y="7924601"/>
            <a:ext cx="5880361" cy="3168119"/>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Early revenue costs are driven by the recruitment of clinical digital leads. Further revenue costs are driven by the expansion of a leadership training programme, establishing a horizon scanning taskforce and recruitment pathways via universities.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There are no anticipated capital costs associated with this solution.</a:t>
            </a:r>
            <a:endParaRPr lang="en-US" sz="1979">
              <a:solidFill>
                <a:prstClr val="black"/>
              </a:solidFill>
              <a:latin typeface="Helvetica Neue"/>
              <a:sym typeface="Helvetica Neue Medium"/>
            </a:endParaRPr>
          </a:p>
        </p:txBody>
      </p:sp>
      <p:pic>
        <p:nvPicPr>
          <p:cNvPr id="4" name="Graphic 3" descr="Group of people with solid fill">
            <a:extLst>
              <a:ext uri="{FF2B5EF4-FFF2-40B4-BE49-F238E27FC236}">
                <a16:creationId xmlns:a16="http://schemas.microsoft.com/office/drawing/2014/main" id="{18623BA5-AD01-CF46-38CC-30FFC56F0FE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2698" y="1322218"/>
            <a:ext cx="775155" cy="775155"/>
          </a:xfrm>
          <a:prstGeom prst="rect">
            <a:avLst/>
          </a:prstGeom>
        </p:spPr>
      </p:pic>
      <p:grpSp>
        <p:nvGrpSpPr>
          <p:cNvPr id="2" name="Group 1">
            <a:extLst>
              <a:ext uri="{FF2B5EF4-FFF2-40B4-BE49-F238E27FC236}">
                <a16:creationId xmlns:a16="http://schemas.microsoft.com/office/drawing/2014/main" id="{BD5D4977-DBBB-9C0A-86F6-8E180826D892}"/>
              </a:ext>
            </a:extLst>
          </p:cNvPr>
          <p:cNvGrpSpPr/>
          <p:nvPr/>
        </p:nvGrpSpPr>
        <p:grpSpPr>
          <a:xfrm>
            <a:off x="88" y="-12723"/>
            <a:ext cx="20026353" cy="364105"/>
            <a:chOff x="374266" y="2474302"/>
            <a:chExt cx="11442413" cy="820603"/>
          </a:xfrm>
        </p:grpSpPr>
        <p:sp>
          <p:nvSpPr>
            <p:cNvPr id="5" name="Arrow: Pentagon 4">
              <a:extLst>
                <a:ext uri="{FF2B5EF4-FFF2-40B4-BE49-F238E27FC236}">
                  <a16:creationId xmlns:a16="http://schemas.microsoft.com/office/drawing/2014/main" id="{FDC32DB2-F987-574A-980B-BA13B0CC58A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A1FCC802-6B7E-BEF5-8F60-C9A99CF1FE2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72296D01-791C-6DE9-0493-B3EA857261E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0ED82093-666E-D5E5-3DC2-2CAC33DB4309}"/>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4B44A309-95CA-D6AD-7441-E72ED97AD8CE}"/>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403112564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AF5CC-99E6-7939-3076-CD296B475290}"/>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144476E6-A746-1D84-B627-C306D815FC48}"/>
              </a:ext>
            </a:extLst>
          </p:cNvPr>
          <p:cNvSpPr/>
          <p:nvPr/>
        </p:nvSpPr>
        <p:spPr>
          <a:xfrm>
            <a:off x="7060197" y="2269037"/>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GB" sz="1759">
                <a:latin typeface="Helvetica Neue"/>
                <a:sym typeface="Helvetica Neue Medium"/>
              </a:rPr>
              <a:t>Understanding the intended role and scope of the Digital Champions. </a:t>
            </a:r>
          </a:p>
          <a:p>
            <a:pPr marL="376984" indent="-376984" defTabSz="1361332">
              <a:buFont typeface="Arial" panose="020B0604020202020204" pitchFamily="34" charset="0"/>
              <a:buChar char="•"/>
            </a:pPr>
            <a:r>
              <a:rPr lang="en-GB" sz="1759">
                <a:latin typeface="Helvetica Neue"/>
                <a:sym typeface="Helvetica Neue Medium"/>
              </a:rPr>
              <a:t>Identification of clinical volunteers.</a:t>
            </a:r>
          </a:p>
          <a:p>
            <a:pPr marL="376984" indent="-376984" defTabSz="1361332">
              <a:buFont typeface="Arial" panose="020B0604020202020204" pitchFamily="34" charset="0"/>
              <a:buChar char="•"/>
            </a:pPr>
            <a:r>
              <a:rPr lang="en-GB" sz="1759">
                <a:latin typeface="Helvetica Neue"/>
                <a:sym typeface="Helvetica Neue Medium"/>
              </a:rPr>
              <a:t>Developing and implementing a training programme. </a:t>
            </a:r>
          </a:p>
          <a:p>
            <a:pPr marL="376984" indent="-376984" defTabSz="1361332">
              <a:buFont typeface="Arial" panose="020B0604020202020204" pitchFamily="34" charset="0"/>
              <a:buChar char="•"/>
            </a:pPr>
            <a:r>
              <a:rPr lang="en-GB" sz="1759">
                <a:latin typeface="Helvetica Neue"/>
                <a:sym typeface="Helvetica Neue Medium"/>
              </a:rPr>
              <a:t>Conducting a limited pilot scheme</a:t>
            </a:r>
            <a:r>
              <a:rPr lang="en-GB" sz="1759">
                <a:sym typeface="Helvetica Neue Medium"/>
              </a:rPr>
              <a:t>.</a:t>
            </a: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a:p>
            <a:pPr marL="376984" indent="-376984" defTabSz="1361332">
              <a:buFont typeface="Arial" panose="020B0604020202020204" pitchFamily="34" charset="0"/>
              <a:buChar char="•"/>
            </a:pPr>
            <a:endParaRPr lang="en-GB" sz="1759">
              <a:sym typeface="Helvetica Neue Medium"/>
            </a:endParaRPr>
          </a:p>
        </p:txBody>
      </p:sp>
      <p:sp>
        <p:nvSpPr>
          <p:cNvPr id="18" name="Rectangle 17">
            <a:extLst>
              <a:ext uri="{FF2B5EF4-FFF2-40B4-BE49-F238E27FC236}">
                <a16:creationId xmlns:a16="http://schemas.microsoft.com/office/drawing/2014/main" id="{180496BF-D543-5854-8D85-C6431A8F4606}"/>
              </a:ext>
            </a:extLst>
          </p:cNvPr>
          <p:cNvSpPr/>
          <p:nvPr/>
        </p:nvSpPr>
        <p:spPr>
          <a:xfrm>
            <a:off x="11224904" y="2278522"/>
            <a:ext cx="3892701" cy="2796584"/>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US" sz="1759">
                <a:solidFill>
                  <a:srgbClr val="0D0D0D"/>
                </a:solidFill>
                <a:latin typeface="Helvetica Neue"/>
              </a:rPr>
              <a:t>Integrate Clinical Digital Champions into clinical teams and workflows, assigning them roles and responsibilities aligned with their areas of expertise.</a:t>
            </a:r>
          </a:p>
          <a:p>
            <a:pPr marL="376984" indent="-376984" defTabSz="1361332">
              <a:buFont typeface="Arial" panose="020B0604020202020204" pitchFamily="34" charset="0"/>
              <a:buChar char="•"/>
            </a:pPr>
            <a:r>
              <a:rPr lang="en-US" sz="1759">
                <a:solidFill>
                  <a:srgbClr val="0D0D0D"/>
                </a:solidFill>
                <a:latin typeface="Helvetica Neue"/>
              </a:rPr>
              <a:t>Implement Digital Business Partners within service delivery groups to support delivery and benefits realization. </a:t>
            </a:r>
            <a:endParaRPr lang="en-GB" sz="1759">
              <a:latin typeface="Helvetica Neue"/>
              <a:sym typeface="Helvetica Neue Medium"/>
            </a:endParaRPr>
          </a:p>
        </p:txBody>
      </p:sp>
      <p:sp>
        <p:nvSpPr>
          <p:cNvPr id="25" name="Rectangle 24">
            <a:extLst>
              <a:ext uri="{FF2B5EF4-FFF2-40B4-BE49-F238E27FC236}">
                <a16:creationId xmlns:a16="http://schemas.microsoft.com/office/drawing/2014/main" id="{903D0820-647D-C2DA-0A31-CF6DD431D559}"/>
              </a:ext>
            </a:extLst>
          </p:cNvPr>
          <p:cNvSpPr/>
          <p:nvPr/>
        </p:nvSpPr>
        <p:spPr>
          <a:xfrm>
            <a:off x="15373934" y="2276423"/>
            <a:ext cx="3892701" cy="2810655"/>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361332">
              <a:buFont typeface="Arial" panose="020B0604020202020204" pitchFamily="34" charset="0"/>
              <a:buChar char="•"/>
            </a:pPr>
            <a:r>
              <a:rPr lang="en-US" sz="1759">
                <a:solidFill>
                  <a:srgbClr val="0D0D0D"/>
                </a:solidFill>
                <a:latin typeface="Helvetica Neue"/>
              </a:rPr>
              <a:t>Collect feedback from Clinical Digital Champions, clinical staff, and key stakeholders to identify successes &amp; areas for improvement.</a:t>
            </a:r>
          </a:p>
          <a:p>
            <a:pPr marL="376984" indent="-376984" defTabSz="1361332">
              <a:buFont typeface="Arial" panose="020B0604020202020204" pitchFamily="34" charset="0"/>
              <a:buChar char="•"/>
            </a:pPr>
            <a:r>
              <a:rPr lang="en-US" sz="1759">
                <a:solidFill>
                  <a:srgbClr val="0D0D0D"/>
                </a:solidFill>
                <a:latin typeface="Helvetica Neue"/>
                <a:sym typeface="Helvetica Neue Medium"/>
              </a:rPr>
              <a:t>Establish and embed mechanisms for understanding and increasing impact of the Clinical Digital Champions Scheme.</a:t>
            </a:r>
            <a:endParaRPr lang="en-GB" sz="1759">
              <a:latin typeface="Helvetica Neue"/>
              <a:sym typeface="Helvetica Neue Medium"/>
            </a:endParaRPr>
          </a:p>
        </p:txBody>
      </p:sp>
      <p:sp>
        <p:nvSpPr>
          <p:cNvPr id="3" name="Rectangle 2">
            <a:extLst>
              <a:ext uri="{FF2B5EF4-FFF2-40B4-BE49-F238E27FC236}">
                <a16:creationId xmlns:a16="http://schemas.microsoft.com/office/drawing/2014/main" id="{03DB152A-BDDC-658D-FC04-DA903C6766CF}"/>
              </a:ext>
            </a:extLst>
          </p:cNvPr>
          <p:cNvSpPr/>
          <p:nvPr/>
        </p:nvSpPr>
        <p:spPr>
          <a:xfrm>
            <a:off x="314237" y="2116690"/>
            <a:ext cx="6575025" cy="89863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815109">
              <a:defRPr/>
            </a:pPr>
            <a:r>
              <a:rPr lang="en-GB" sz="1759">
                <a:latin typeface="Helvetica Neue"/>
              </a:rPr>
              <a:t>Establishing a network of ‘Clinical Digital Champions’ across the organisation to advocate for the digital vision, providing support and feedback on challenges and opportunities, and supporting joint ownership across projects – service led digitally delivered. Embedding Digital Business Partners within the service delivery groups.</a:t>
            </a:r>
          </a:p>
          <a:p>
            <a:pPr defTabSz="1507900"/>
            <a:endParaRPr lang="en-GB" sz="1733" i="1">
              <a:solidFill>
                <a:prstClr val="black"/>
              </a:solidFill>
              <a:latin typeface="Helvetica Neue"/>
            </a:endParaRPr>
          </a:p>
          <a:p>
            <a:pPr defTabSz="1507900"/>
            <a:endParaRPr lang="en-GB" sz="1759" i="1">
              <a:solidFill>
                <a:prstClr val="black"/>
              </a:solidFill>
              <a:latin typeface="Helvetica Neue"/>
            </a:endParaRPr>
          </a:p>
          <a:p>
            <a:pPr defTabSz="1507900"/>
            <a:endParaRPr lang="en-GB" sz="1759" i="1">
              <a:solidFill>
                <a:prstClr val="black"/>
              </a:solidFill>
              <a:latin typeface="Helvetica Neue"/>
            </a:endParaRPr>
          </a:p>
          <a:p>
            <a:pPr marL="376984" indent="-376984" defTabSz="1507900">
              <a:buAutoNum type="arabicPeriod"/>
            </a:pPr>
            <a:r>
              <a:rPr lang="en-US" sz="1759" b="1">
                <a:solidFill>
                  <a:srgbClr val="0D0D0D"/>
                </a:solidFill>
                <a:latin typeface="Helvetica Neue"/>
              </a:rPr>
              <a:t>Clinical Digital Champions Engagement: </a:t>
            </a:r>
            <a:r>
              <a:rPr lang="en-US" sz="1759">
                <a:solidFill>
                  <a:srgbClr val="0D0D0D"/>
                </a:solidFill>
                <a:latin typeface="Helvetica Neue"/>
              </a:rPr>
              <a:t>Monitor whether clinical staff are consistently volunteering for being Clinical Digital Champions. </a:t>
            </a:r>
          </a:p>
          <a:p>
            <a:pPr marL="376984" indent="-376984" defTabSz="1507900">
              <a:buAutoNum type="arabicPeriod"/>
            </a:pPr>
            <a:r>
              <a:rPr lang="en-US" sz="1759" b="1">
                <a:solidFill>
                  <a:srgbClr val="0D0D0D"/>
                </a:solidFill>
                <a:latin typeface="Helvetica Neue"/>
              </a:rPr>
              <a:t>Digital Skills Improvement: </a:t>
            </a:r>
            <a:r>
              <a:rPr lang="en-US" sz="1759">
                <a:solidFill>
                  <a:srgbClr val="0D0D0D"/>
                </a:solidFill>
                <a:latin typeface="Helvetica Neue"/>
              </a:rPr>
              <a:t>Assess the level of improvement in digital skills and competencies among clinical staff following the introduction of the Clinical Digital Champions Scheme. </a:t>
            </a:r>
          </a:p>
          <a:p>
            <a:pPr marL="376984" indent="-376984" defTabSz="1507900">
              <a:buAutoNum type="arabicPeriod"/>
            </a:pPr>
            <a:r>
              <a:rPr lang="en-US" sz="1759" b="1">
                <a:solidFill>
                  <a:srgbClr val="0D0D0D"/>
                </a:solidFill>
                <a:latin typeface="Helvetica Neue"/>
              </a:rPr>
              <a:t>Digital Adoption Improvement: </a:t>
            </a:r>
            <a:r>
              <a:rPr lang="en-US" sz="1759">
                <a:solidFill>
                  <a:srgbClr val="0D0D0D"/>
                </a:solidFill>
                <a:latin typeface="Helvetica Neue"/>
              </a:rPr>
              <a:t>Evaluate the impact of Clinical Digital Champions on the adoption and utilisation of digital health technologies within clinical areas.</a:t>
            </a:r>
          </a:p>
        </p:txBody>
      </p:sp>
      <p:sp>
        <p:nvSpPr>
          <p:cNvPr id="19" name="Rectangle 18">
            <a:extLst>
              <a:ext uri="{FF2B5EF4-FFF2-40B4-BE49-F238E27FC236}">
                <a16:creationId xmlns:a16="http://schemas.microsoft.com/office/drawing/2014/main" id="{8F2727B6-979B-8246-FD6C-B25B1C6DE20A}"/>
              </a:ext>
            </a:extLst>
          </p:cNvPr>
          <p:cNvSpPr/>
          <p:nvPr/>
        </p:nvSpPr>
        <p:spPr>
          <a:xfrm>
            <a:off x="314238" y="1304658"/>
            <a:ext cx="6566708" cy="812033"/>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063"/>
            <a:r>
              <a:rPr lang="en-US" sz="2639" b="1">
                <a:solidFill>
                  <a:prstClr val="black"/>
                </a:solidFill>
                <a:latin typeface="Helvetica Neue Medium"/>
                <a:sym typeface="Helvetica Neue Medium"/>
              </a:rPr>
              <a:t>Workforce &amp; Culture</a:t>
            </a:r>
            <a:endParaRPr lang="en-GB" sz="2639" b="1">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AD8FE720-8A4A-B883-1DC0-7C0B33F4F035}"/>
              </a:ext>
            </a:extLst>
          </p:cNvPr>
          <p:cNvSpPr/>
          <p:nvPr/>
        </p:nvSpPr>
        <p:spPr>
          <a:xfrm>
            <a:off x="314238" y="7398416"/>
            <a:ext cx="4685132" cy="554089"/>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Specific Use Cases</a:t>
            </a:r>
            <a:endParaRPr lang="en-GB" sz="2309" b="1">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F4EA1CB9-0792-C454-A43A-C29B9716D973}"/>
              </a:ext>
            </a:extLst>
          </p:cNvPr>
          <p:cNvSpPr/>
          <p:nvPr/>
        </p:nvSpPr>
        <p:spPr>
          <a:xfrm>
            <a:off x="314236" y="8063993"/>
            <a:ext cx="6566708" cy="3039052"/>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507900">
              <a:buAutoNum type="arabicPeriod"/>
            </a:pPr>
            <a:r>
              <a:rPr lang="en-US" sz="1759" b="1">
                <a:solidFill>
                  <a:prstClr val="black"/>
                </a:solidFill>
                <a:latin typeface="Helvetica Neue"/>
                <a:ea typeface="Calibri" panose="020F0502020204030204" pitchFamily="34" charset="0"/>
                <a:cs typeface="Calibri" panose="020F0502020204030204" pitchFamily="34" charset="0"/>
              </a:rPr>
              <a:t>EPR Adoption: </a:t>
            </a:r>
            <a:r>
              <a:rPr lang="en-US" sz="1759">
                <a:solidFill>
                  <a:srgbClr val="0D0D0D"/>
                </a:solidFill>
                <a:latin typeface="Helvetica Neue"/>
                <a:ea typeface="Calibri" panose="020F0502020204030204" pitchFamily="34" charset="0"/>
                <a:cs typeface="Calibri" panose="020F0502020204030204" pitchFamily="34" charset="0"/>
              </a:rPr>
              <a:t>Conducting training sessions and providing ongoing support to clinical colleagues on using advanced features of the EPR. Clinical </a:t>
            </a:r>
            <a:r>
              <a:rPr lang="en-US" sz="1759">
                <a:solidFill>
                  <a:prstClr val="black"/>
                </a:solidFill>
                <a:latin typeface="Helvetica Neue"/>
                <a:ea typeface="Calibri" panose="020F0502020204030204" pitchFamily="34" charset="0"/>
                <a:cs typeface="Calibri" panose="020F0502020204030204" pitchFamily="34" charset="0"/>
              </a:rPr>
              <a:t>Digital Champions can play a key role in promoting the adoption and optimization of EPR within their clinical departments.</a:t>
            </a:r>
          </a:p>
          <a:p>
            <a:pPr marL="376984" indent="-376984" defTabSz="1507900">
              <a:buAutoNum type="arabicPeriod"/>
            </a:pPr>
            <a:r>
              <a:rPr lang="en-US" sz="1759" b="1">
                <a:solidFill>
                  <a:prstClr val="black"/>
                </a:solidFill>
                <a:latin typeface="Helvetica Neue"/>
                <a:ea typeface="Calibri" panose="020F0502020204030204" pitchFamily="34" charset="0"/>
                <a:cs typeface="Calibri" panose="020F0502020204030204" pitchFamily="34" charset="0"/>
              </a:rPr>
              <a:t>Patient Engagement Initiatives: </a:t>
            </a:r>
            <a:r>
              <a:rPr lang="en-US" sz="1759">
                <a:solidFill>
                  <a:srgbClr val="0D0D0D"/>
                </a:solidFill>
                <a:latin typeface="Helvetica Neue"/>
                <a:ea typeface="Calibri" panose="020F0502020204030204" pitchFamily="34" charset="0"/>
                <a:cs typeface="Calibri" panose="020F0502020204030204" pitchFamily="34" charset="0"/>
              </a:rPr>
              <a:t>Leading initiatives to enhance patient engagement and empowerment through digital health tools and patient portals.</a:t>
            </a:r>
          </a:p>
          <a:p>
            <a:pPr marL="376984" indent="-376984" defTabSz="1507900">
              <a:buAutoNum type="arabicPeriod"/>
            </a:pPr>
            <a:r>
              <a:rPr lang="en-US" sz="1759" b="1">
                <a:solidFill>
                  <a:srgbClr val="0D0D0D"/>
                </a:solidFill>
                <a:latin typeface="Helvetica Neue"/>
                <a:ea typeface="Calibri" panose="020F0502020204030204" pitchFamily="34" charset="0"/>
                <a:cs typeface="Calibri" panose="020F0502020204030204" pitchFamily="34" charset="0"/>
              </a:rPr>
              <a:t>Quality Improvement: </a:t>
            </a:r>
            <a:r>
              <a:rPr lang="en-US" sz="1759">
                <a:solidFill>
                  <a:srgbClr val="0D0D0D"/>
                </a:solidFill>
                <a:latin typeface="Helvetica Neue"/>
                <a:ea typeface="Calibri" panose="020F0502020204030204" pitchFamily="34" charset="0"/>
                <a:cs typeface="Calibri" panose="020F0502020204030204" pitchFamily="34" charset="0"/>
              </a:rPr>
              <a:t>Collaborating with clinical teams to analyse data and identify opportunities for improving digital processes.</a:t>
            </a:r>
          </a:p>
          <a:p>
            <a:pPr marL="376984" indent="-376984" defTabSz="1507900">
              <a:buAutoNum type="arabicPeriod"/>
            </a:pPr>
            <a:endParaRPr lang="en-GB" sz="1759">
              <a:solidFill>
                <a:prstClr val="black"/>
              </a:solidFill>
              <a:latin typeface="+mj-lt"/>
            </a:endParaRPr>
          </a:p>
        </p:txBody>
      </p:sp>
      <p:sp>
        <p:nvSpPr>
          <p:cNvPr id="24" name="Rectangle 23">
            <a:extLst>
              <a:ext uri="{FF2B5EF4-FFF2-40B4-BE49-F238E27FC236}">
                <a16:creationId xmlns:a16="http://schemas.microsoft.com/office/drawing/2014/main" id="{96C51DAC-DE9A-B180-01D5-3FB45ACE6FF5}"/>
              </a:ext>
            </a:extLst>
          </p:cNvPr>
          <p:cNvSpPr/>
          <p:nvPr/>
        </p:nvSpPr>
        <p:spPr>
          <a:xfrm>
            <a:off x="7047669" y="1304657"/>
            <a:ext cx="12224606"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algn="ctr" defTabSz="1507900">
              <a:spcAft>
                <a:spcPts val="989"/>
              </a:spcAft>
            </a:pPr>
            <a:r>
              <a:rPr lang="en-US" sz="2309" b="1">
                <a:latin typeface="Helvetica Neue Medium"/>
              </a:rPr>
              <a:t>High</a:t>
            </a:r>
            <a:r>
              <a:rPr lang="en-GB" sz="2309" b="1">
                <a:latin typeface="Helvetica Neue Medium"/>
              </a:rPr>
              <a:t>-Level Activities &amp; Milestones</a:t>
            </a:r>
          </a:p>
        </p:txBody>
      </p:sp>
      <p:sp>
        <p:nvSpPr>
          <p:cNvPr id="31" name="Rectangle 30">
            <a:extLst>
              <a:ext uri="{FF2B5EF4-FFF2-40B4-BE49-F238E27FC236}">
                <a16:creationId xmlns:a16="http://schemas.microsoft.com/office/drawing/2014/main" id="{B50EC38C-4AC2-2F5B-193F-81E2D7F8C120}"/>
              </a:ext>
            </a:extLst>
          </p:cNvPr>
          <p:cNvSpPr/>
          <p:nvPr/>
        </p:nvSpPr>
        <p:spPr>
          <a:xfrm>
            <a:off x="7009420" y="5746014"/>
            <a:ext cx="12224606" cy="538912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48417" tIns="148417" rIns="148417" bIns="148417" numCol="1" spcCol="38100" rtlCol="0" anchor="t">
            <a:noAutofit/>
          </a:bodyPr>
          <a:lstStyle/>
          <a:p>
            <a:pPr defTabSz="1507900">
              <a:spcAft>
                <a:spcPts val="989"/>
              </a:spcAft>
            </a:pPr>
            <a:endParaRPr lang="en-GB" sz="1759" i="1">
              <a:solidFill>
                <a:prstClr val="black"/>
              </a:solidFill>
              <a:latin typeface="Helvetica Neue Medium"/>
            </a:endParaRPr>
          </a:p>
        </p:txBody>
      </p:sp>
      <p:sp>
        <p:nvSpPr>
          <p:cNvPr id="32" name="Rectangle 31">
            <a:extLst>
              <a:ext uri="{FF2B5EF4-FFF2-40B4-BE49-F238E27FC236}">
                <a16:creationId xmlns:a16="http://schemas.microsoft.com/office/drawing/2014/main" id="{791EC43A-E822-C44A-AEE4-728F635AD507}"/>
              </a:ext>
            </a:extLst>
          </p:cNvPr>
          <p:cNvSpPr/>
          <p:nvPr/>
        </p:nvSpPr>
        <p:spPr>
          <a:xfrm>
            <a:off x="314238" y="3987929"/>
            <a:ext cx="4685132" cy="554089"/>
          </a:xfrm>
          <a:prstGeom prst="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defTabSz="1815063"/>
            <a:r>
              <a:rPr lang="en-US" sz="2309" b="1">
                <a:solidFill>
                  <a:prstClr val="black"/>
                </a:solidFill>
                <a:latin typeface="Helvetica Neue Medium"/>
                <a:sym typeface="Helvetica Neue Medium"/>
              </a:rPr>
              <a:t>K</a:t>
            </a:r>
            <a:r>
              <a:rPr lang="en-GB" sz="2309" b="1" err="1">
                <a:solidFill>
                  <a:prstClr val="black"/>
                </a:solidFill>
                <a:latin typeface="Helvetica Neue Medium"/>
                <a:sym typeface="Helvetica Neue Medium"/>
              </a:rPr>
              <a:t>ey</a:t>
            </a:r>
            <a:r>
              <a:rPr lang="en-GB" sz="2309" b="1">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D588FCF2-936D-0926-77AF-A7B5A47E9944}"/>
              </a:ext>
            </a:extLst>
          </p:cNvPr>
          <p:cNvSpPr/>
          <p:nvPr/>
        </p:nvSpPr>
        <p:spPr>
          <a:xfrm>
            <a:off x="7045378" y="5809612"/>
            <a:ext cx="5919420" cy="5293432"/>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GB" sz="1759" b="1">
                <a:solidFill>
                  <a:prstClr val="black"/>
                </a:solidFill>
                <a:latin typeface="Helvetica Neue"/>
                <a:sym typeface="Helvetica Neue Medium"/>
              </a:rPr>
              <a:t>Shift in roles &amp; responsibilities: </a:t>
            </a:r>
            <a:r>
              <a:rPr lang="en-GB" sz="1759">
                <a:solidFill>
                  <a:prstClr val="black"/>
                </a:solidFill>
                <a:latin typeface="Helvetica Neue"/>
                <a:sym typeface="Helvetica Neue Medium"/>
              </a:rPr>
              <a:t>As clinical digital champions take on new tasks, there will need to be adjustments in team workload distribution.</a:t>
            </a:r>
          </a:p>
          <a:p>
            <a:pPr marL="376984" indent="-376984" defTabSz="1815063">
              <a:buFont typeface="Arial" panose="020B0604020202020204" pitchFamily="34" charset="0"/>
              <a:buChar char="•"/>
            </a:pPr>
            <a:r>
              <a:rPr lang="en-GB" sz="1759" b="1">
                <a:solidFill>
                  <a:prstClr val="black"/>
                </a:solidFill>
                <a:latin typeface="Helvetica Neue"/>
                <a:sym typeface="Helvetica Neue Medium"/>
              </a:rPr>
              <a:t>Increasing digital literacy: </a:t>
            </a:r>
            <a:r>
              <a:rPr lang="en-GB" sz="1759">
                <a:solidFill>
                  <a:prstClr val="black"/>
                </a:solidFill>
                <a:latin typeface="Helvetica Neue"/>
                <a:sym typeface="Helvetica Neue Medium"/>
              </a:rPr>
              <a:t>Clinical digital champions enhance their own digital capabilities as well as those that work around them. </a:t>
            </a:r>
          </a:p>
          <a:p>
            <a:pPr marL="376984" indent="-376984" defTabSz="1815063">
              <a:buFont typeface="Arial" panose="020B0604020202020204" pitchFamily="34" charset="0"/>
              <a:buChar char="•"/>
            </a:pPr>
            <a:r>
              <a:rPr lang="en-GB" sz="1759" b="1">
                <a:solidFill>
                  <a:prstClr val="black"/>
                </a:solidFill>
                <a:latin typeface="Helvetica Neue"/>
                <a:sym typeface="Helvetica Neue Medium"/>
              </a:rPr>
              <a:t>Culture of joint ownership: </a:t>
            </a:r>
            <a:r>
              <a:rPr lang="en-GB" sz="1759">
                <a:solidFill>
                  <a:prstClr val="black"/>
                </a:solidFill>
                <a:latin typeface="Helvetica Neue"/>
                <a:sym typeface="Helvetica Neue Medium"/>
              </a:rPr>
              <a:t>The presence of clinical digital champions fosters a culture of innovation clinical ownership of digital innovation, encouraging experimentation with new technologies and ways of working.  </a:t>
            </a:r>
          </a:p>
          <a:p>
            <a:pPr marL="376984" indent="-376984" defTabSz="1815063">
              <a:buFont typeface="Arial" panose="020B0604020202020204" pitchFamily="34" charset="0"/>
              <a:buChar char="•"/>
            </a:pPr>
            <a:r>
              <a:rPr lang="en-GB" sz="1759" b="1">
                <a:solidFill>
                  <a:prstClr val="black"/>
                </a:solidFill>
                <a:latin typeface="Helvetica Neue"/>
                <a:sym typeface="Helvetica Neue Medium"/>
              </a:rPr>
              <a:t>Digital Business Partners: </a:t>
            </a:r>
            <a:r>
              <a:rPr lang="en-GB" sz="1759">
                <a:solidFill>
                  <a:prstClr val="black"/>
                </a:solidFill>
                <a:latin typeface="Helvetica Neue"/>
                <a:sym typeface="Helvetica Neue Medium"/>
              </a:rPr>
              <a:t>The recruitment of 9 WTE Digital Business Partners is anticipate – this corresponds to one Band 8a (starting in 2025/26) and one Band 6 (starting in 2027/28) for each SDG, as well as one Band 8a to work with corporate services. </a:t>
            </a:r>
          </a:p>
        </p:txBody>
      </p:sp>
      <p:sp>
        <p:nvSpPr>
          <p:cNvPr id="35" name="Rectangle 34">
            <a:extLst>
              <a:ext uri="{FF2B5EF4-FFF2-40B4-BE49-F238E27FC236}">
                <a16:creationId xmlns:a16="http://schemas.microsoft.com/office/drawing/2014/main" id="{33249D4E-E76F-B2AF-0AF4-9EEA583AA593}"/>
              </a:ext>
            </a:extLst>
          </p:cNvPr>
          <p:cNvSpPr/>
          <p:nvPr/>
        </p:nvSpPr>
        <p:spPr>
          <a:xfrm>
            <a:off x="7047669" y="5145412"/>
            <a:ext cx="5954989"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Workforce Implications </a:t>
            </a:r>
            <a:endParaRPr lang="en-GB" sz="2309" b="1">
              <a:latin typeface="Helvetica Neue"/>
              <a:sym typeface="Helvetica Neue Medium"/>
            </a:endParaRPr>
          </a:p>
        </p:txBody>
      </p:sp>
      <p:sp>
        <p:nvSpPr>
          <p:cNvPr id="36" name="Rectangle 35">
            <a:extLst>
              <a:ext uri="{FF2B5EF4-FFF2-40B4-BE49-F238E27FC236}">
                <a16:creationId xmlns:a16="http://schemas.microsoft.com/office/drawing/2014/main" id="{058A9DDA-7850-369C-42B3-75B9EDFBA753}"/>
              </a:ext>
            </a:extLst>
          </p:cNvPr>
          <p:cNvSpPr/>
          <p:nvPr/>
        </p:nvSpPr>
        <p:spPr>
          <a:xfrm>
            <a:off x="13278649" y="5142149"/>
            <a:ext cx="5987986" cy="603865"/>
          </a:xfrm>
          <a:prstGeom prst="rect">
            <a:avLst/>
          </a:prstGeom>
          <a:solidFill>
            <a:srgbClr val="A569C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361332"/>
            <a:r>
              <a:rPr lang="en-US" sz="2309" b="1">
                <a:latin typeface="Helvetica Neue"/>
                <a:sym typeface="Helvetica Neue Medium"/>
              </a:rPr>
              <a:t>Indicative Cost Implications</a:t>
            </a:r>
            <a:endParaRPr lang="en-GB" sz="2309" b="1">
              <a:latin typeface="Helvetica Neue"/>
              <a:sym typeface="Helvetica Neue Medium"/>
            </a:endParaRPr>
          </a:p>
        </p:txBody>
      </p:sp>
      <p:cxnSp>
        <p:nvCxnSpPr>
          <p:cNvPr id="38" name="Straight Connector 37">
            <a:extLst>
              <a:ext uri="{FF2B5EF4-FFF2-40B4-BE49-F238E27FC236}">
                <a16:creationId xmlns:a16="http://schemas.microsoft.com/office/drawing/2014/main" id="{3306ED73-5920-0A65-1727-0BCC9B68BF58}"/>
              </a:ext>
            </a:extLst>
          </p:cNvPr>
          <p:cNvCxnSpPr>
            <a:cxnSpLocks/>
            <a:stCxn id="31" idx="0"/>
          </p:cNvCxnSpPr>
          <p:nvPr/>
        </p:nvCxnSpPr>
        <p:spPr>
          <a:xfrm>
            <a:off x="13121723" y="5746014"/>
            <a:ext cx="0" cy="5277385"/>
          </a:xfrm>
          <a:prstGeom prst="line">
            <a:avLst/>
          </a:prstGeom>
          <a:ln/>
        </p:spPr>
        <p:style>
          <a:lnRef idx="1">
            <a:schemeClr val="accent3"/>
          </a:lnRef>
          <a:fillRef idx="0">
            <a:schemeClr val="accent3"/>
          </a:fillRef>
          <a:effectRef idx="0">
            <a:schemeClr val="accent3"/>
          </a:effectRef>
          <a:fontRef idx="minor">
            <a:schemeClr val="tx1"/>
          </a:fontRef>
        </p:style>
      </p:cxnSp>
      <p:sp>
        <p:nvSpPr>
          <p:cNvPr id="9" name="Title 1">
            <a:extLst>
              <a:ext uri="{FF2B5EF4-FFF2-40B4-BE49-F238E27FC236}">
                <a16:creationId xmlns:a16="http://schemas.microsoft.com/office/drawing/2014/main" id="{95B21602-1771-A633-DAD7-4A0FD4AAD31D}"/>
              </a:ext>
            </a:extLst>
          </p:cNvPr>
          <p:cNvSpPr txBox="1">
            <a:spLocks/>
          </p:cNvSpPr>
          <p:nvPr/>
        </p:nvSpPr>
        <p:spPr>
          <a:xfrm>
            <a:off x="205892" y="-12722"/>
            <a:ext cx="19749665"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latin typeface="Gill Sans MT"/>
              </a:rPr>
              <a:t>Workforce &amp; Culture: Clinical Digital Champions &amp; Joint Ownership</a:t>
            </a:r>
          </a:p>
        </p:txBody>
      </p:sp>
      <p:sp>
        <p:nvSpPr>
          <p:cNvPr id="13" name="Rectangle 12">
            <a:extLst>
              <a:ext uri="{FF2B5EF4-FFF2-40B4-BE49-F238E27FC236}">
                <a16:creationId xmlns:a16="http://schemas.microsoft.com/office/drawing/2014/main" id="{32CA473C-C7D3-ED73-205C-7148FB3221F4}"/>
              </a:ext>
            </a:extLst>
          </p:cNvPr>
          <p:cNvSpPr/>
          <p:nvPr/>
        </p:nvSpPr>
        <p:spPr>
          <a:xfrm>
            <a:off x="7070234" y="1895720"/>
            <a:ext cx="3892701"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Pilot Digital Champions </a:t>
            </a:r>
            <a:endParaRPr lang="en-GB" sz="1759" b="1">
              <a:latin typeface="Helvetica Neue"/>
              <a:sym typeface="Helvetica Neue Medium"/>
            </a:endParaRPr>
          </a:p>
        </p:txBody>
      </p:sp>
      <p:sp>
        <p:nvSpPr>
          <p:cNvPr id="15" name="Rectangle 14">
            <a:extLst>
              <a:ext uri="{FF2B5EF4-FFF2-40B4-BE49-F238E27FC236}">
                <a16:creationId xmlns:a16="http://schemas.microsoft.com/office/drawing/2014/main" id="{4B5C370D-05FA-3C85-884C-0258B5771019}"/>
              </a:ext>
            </a:extLst>
          </p:cNvPr>
          <p:cNvSpPr/>
          <p:nvPr/>
        </p:nvSpPr>
        <p:spPr>
          <a:xfrm>
            <a:off x="11224904" y="1908522"/>
            <a:ext cx="3892701" cy="367901"/>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361332"/>
            <a:r>
              <a:rPr lang="en-US" sz="1759" b="1">
                <a:latin typeface="Helvetica Neue"/>
                <a:sym typeface="Helvetica Neue Medium"/>
              </a:rPr>
              <a:t>Further Expansion</a:t>
            </a:r>
            <a:endParaRPr lang="en-GB" sz="1759" b="1">
              <a:latin typeface="Helvetica Neue"/>
              <a:sym typeface="Helvetica Neue Medium"/>
            </a:endParaRPr>
          </a:p>
        </p:txBody>
      </p:sp>
      <p:sp>
        <p:nvSpPr>
          <p:cNvPr id="16" name="Rectangle 15">
            <a:extLst>
              <a:ext uri="{FF2B5EF4-FFF2-40B4-BE49-F238E27FC236}">
                <a16:creationId xmlns:a16="http://schemas.microsoft.com/office/drawing/2014/main" id="{F486D2C5-ADEB-AE28-B50F-FB7102304146}"/>
              </a:ext>
            </a:extLst>
          </p:cNvPr>
          <p:cNvSpPr/>
          <p:nvPr/>
        </p:nvSpPr>
        <p:spPr>
          <a:xfrm>
            <a:off x="15379575" y="1895718"/>
            <a:ext cx="3883416" cy="373317"/>
          </a:xfrm>
          <a:prstGeom prst="rect">
            <a:avLst/>
          </a:prstGeom>
          <a:no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ctr">
            <a:noAutofit/>
          </a:bodyPr>
          <a:lstStyle/>
          <a:p>
            <a:pPr algn="ctr" defTabSz="1361332"/>
            <a:r>
              <a:rPr lang="en-US" sz="1759" b="1">
                <a:latin typeface="Helvetica Neue"/>
                <a:sym typeface="Helvetica Neue Medium"/>
              </a:rPr>
              <a:t>Increasing collaboration</a:t>
            </a:r>
            <a:endParaRPr lang="en-GB" sz="1759" b="1">
              <a:latin typeface="Helvetica Neue"/>
              <a:sym typeface="Helvetica Neue Medium"/>
            </a:endParaRPr>
          </a:p>
        </p:txBody>
      </p:sp>
      <p:graphicFrame>
        <p:nvGraphicFramePr>
          <p:cNvPr id="27" name="Table 26">
            <a:extLst>
              <a:ext uri="{FF2B5EF4-FFF2-40B4-BE49-F238E27FC236}">
                <a16:creationId xmlns:a16="http://schemas.microsoft.com/office/drawing/2014/main" id="{8ED943E4-6529-5CD8-A852-D580D77E7DFA}"/>
              </a:ext>
            </a:extLst>
          </p:cNvPr>
          <p:cNvGraphicFramePr>
            <a:graphicFrameLocks noGrp="1"/>
          </p:cNvGraphicFramePr>
          <p:nvPr>
            <p:extLst>
              <p:ext uri="{D42A27DB-BD31-4B8C-83A1-F6EECF244321}">
                <p14:modId xmlns:p14="http://schemas.microsoft.com/office/powerpoint/2010/main" val="2422131340"/>
              </p:ext>
            </p:extLst>
          </p:nvPr>
        </p:nvGraphicFramePr>
        <p:xfrm>
          <a:off x="13278649" y="5887660"/>
          <a:ext cx="5983708" cy="2004848"/>
        </p:xfrm>
        <a:graphic>
          <a:graphicData uri="http://schemas.openxmlformats.org/drawingml/2006/table">
            <a:tbl>
              <a:tblPr>
                <a:tableStyleId>{5940675A-B579-460E-94D1-54222C63F5DA}</a:tableStyleId>
              </a:tblPr>
              <a:tblGrid>
                <a:gridCol w="1570866">
                  <a:extLst>
                    <a:ext uri="{9D8B030D-6E8A-4147-A177-3AD203B41FA5}">
                      <a16:colId xmlns:a16="http://schemas.microsoft.com/office/drawing/2014/main" val="2825258825"/>
                    </a:ext>
                  </a:extLst>
                </a:gridCol>
                <a:gridCol w="2206421">
                  <a:extLst>
                    <a:ext uri="{9D8B030D-6E8A-4147-A177-3AD203B41FA5}">
                      <a16:colId xmlns:a16="http://schemas.microsoft.com/office/drawing/2014/main" val="1087440010"/>
                    </a:ext>
                  </a:extLst>
                </a:gridCol>
                <a:gridCol w="2206421">
                  <a:extLst>
                    <a:ext uri="{9D8B030D-6E8A-4147-A177-3AD203B41FA5}">
                      <a16:colId xmlns:a16="http://schemas.microsoft.com/office/drawing/2014/main" val="1319656388"/>
                    </a:ext>
                  </a:extLst>
                </a:gridCol>
              </a:tblGrid>
              <a:tr h="468396">
                <a:tc>
                  <a:txBody>
                    <a:bodyPr/>
                    <a:lstStyle/>
                    <a:p>
                      <a:pPr algn="l" fontAlgn="t"/>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1800" b="1" i="0" u="none" strike="noStrike">
                          <a:solidFill>
                            <a:schemeClr val="tx1"/>
                          </a:solidFill>
                          <a:effectLst/>
                          <a:latin typeface="Helvetica Neue"/>
                        </a:rPr>
                        <a:t>3-Year Transformation</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A569CA"/>
                    </a:solidFill>
                  </a:tcPr>
                </a:tc>
                <a:tc>
                  <a:txBody>
                    <a:bodyPr/>
                    <a:lstStyle/>
                    <a:p>
                      <a:pPr algn="ctr" fontAlgn="t"/>
                      <a:r>
                        <a:rPr lang="en-GB" sz="1800" b="1" i="0" u="none" strike="noStrike">
                          <a:solidFill>
                            <a:schemeClr val="tx1"/>
                          </a:solidFill>
                          <a:effectLst/>
                          <a:latin typeface="Helvetica Neue"/>
                        </a:rPr>
                        <a:t>Digital Strategy to 2036</a:t>
                      </a:r>
                    </a:p>
                  </a:txBody>
                  <a:tcPr marL="158311" marR="158311" marT="79156" marB="79156">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A569CA"/>
                    </a:solidFill>
                  </a:tcPr>
                </a:tc>
                <a:extLst>
                  <a:ext uri="{0D108BD9-81ED-4DB2-BD59-A6C34878D82A}">
                    <a16:rowId xmlns:a16="http://schemas.microsoft.com/office/drawing/2014/main" val="2868575349"/>
                  </a:ext>
                </a:extLst>
              </a:tr>
              <a:tr h="426385">
                <a:tc>
                  <a:txBody>
                    <a:bodyPr/>
                    <a:lstStyle/>
                    <a:p>
                      <a:pPr algn="l" fontAlgn="t"/>
                      <a:r>
                        <a:rPr lang="en-GB" sz="1800" b="1" i="0" u="none" strike="noStrike">
                          <a:solidFill>
                            <a:schemeClr val="tx1"/>
                          </a:solidFill>
                          <a:effectLst/>
                          <a:latin typeface="Helvetica Neue"/>
                        </a:rPr>
                        <a:t>Total</a:t>
                      </a:r>
                    </a:p>
                  </a:txBody>
                  <a:tcPr marL="158311" marR="158311" marT="79156" marB="79156">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1" i="0" u="none" strike="noStrike">
                          <a:solidFill>
                            <a:schemeClr val="tx1"/>
                          </a:solidFill>
                          <a:effectLst/>
                          <a:latin typeface="Helvetica Neue"/>
                        </a:rPr>
                        <a:t>£891,000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1" i="0" u="none" strike="noStrike">
                          <a:solidFill>
                            <a:schemeClr val="tx1"/>
                          </a:solidFill>
                          <a:effectLst/>
                          <a:latin typeface="Helvetica Neue"/>
                        </a:rPr>
                        <a:t>£5,446,000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426385">
                <a:tc>
                  <a:txBody>
                    <a:bodyPr/>
                    <a:lstStyle/>
                    <a:p>
                      <a:pPr algn="l" fontAlgn="t"/>
                      <a:r>
                        <a:rPr lang="en-GB" sz="1800" u="none" strike="noStrike">
                          <a:solidFill>
                            <a:schemeClr val="tx1"/>
                          </a:solidFill>
                          <a:effectLst/>
                          <a:latin typeface="Helvetica Neue"/>
                        </a:rPr>
                        <a:t>Capital</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marL="0" marR="0" lvl="0" indent="0" algn="r" defTabSz="309563" eaLnBrk="1" fontAlgn="t"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latin typeface="Helvetica Neue"/>
                          <a:sym typeface="Helvetica Neue Light"/>
                        </a:rPr>
                        <a:t>£ -</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309563" eaLnBrk="1" fontAlgn="t"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latin typeface="Helvetica Neue"/>
                          <a:sym typeface="Helvetica Neue Light"/>
                        </a:rPr>
                        <a:t>£ -</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426385">
                <a:tc>
                  <a:txBody>
                    <a:bodyPr/>
                    <a:lstStyle/>
                    <a:p>
                      <a:pPr algn="l" fontAlgn="t"/>
                      <a:r>
                        <a:rPr lang="en-GB" sz="1800" u="none" strike="noStrike">
                          <a:solidFill>
                            <a:schemeClr val="tx1"/>
                          </a:solidFill>
                          <a:effectLst/>
                          <a:latin typeface="Helvetica Neue"/>
                        </a:rPr>
                        <a:t>Revenue</a:t>
                      </a:r>
                      <a:endParaRPr lang="en-GB" sz="1800" b="0" i="0" u="none" strike="noStrike">
                        <a:solidFill>
                          <a:schemeClr val="tx1"/>
                        </a:solidFill>
                        <a:effectLst/>
                        <a:latin typeface="Helvetica Neue"/>
                      </a:endParaRPr>
                    </a:p>
                  </a:txBody>
                  <a:tcPr marL="158311" marR="158311" marT="79156" marB="79156">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1800" b="0" i="0" u="none" strike="noStrike">
                          <a:solidFill>
                            <a:schemeClr val="tx1"/>
                          </a:solidFill>
                          <a:effectLst/>
                          <a:latin typeface="Helvetica Neue"/>
                        </a:rPr>
                        <a:t>£891,000</a:t>
                      </a:r>
                    </a:p>
                  </a:txBody>
                  <a:tcPr marL="158311" marR="158311" marT="79156" marB="79156">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1800" b="0" i="0" u="none" strike="noStrike">
                          <a:solidFill>
                            <a:schemeClr val="tx1"/>
                          </a:solidFill>
                          <a:effectLst/>
                          <a:latin typeface="Helvetica Neue"/>
                        </a:rPr>
                        <a:t>£5,446,000</a:t>
                      </a:r>
                    </a:p>
                  </a:txBody>
                  <a:tcPr marL="158311" marR="158311" marT="79156" marB="79156">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9C9DB65D-740A-AD98-A064-7BB33EB8BAFD}"/>
              </a:ext>
            </a:extLst>
          </p:cNvPr>
          <p:cNvSpPr/>
          <p:nvPr/>
        </p:nvSpPr>
        <p:spPr>
          <a:xfrm>
            <a:off x="13278650" y="7924602"/>
            <a:ext cx="5983712" cy="3178442"/>
          </a:xfrm>
          <a:prstGeom prst="rect">
            <a:avLst/>
          </a:prstGeom>
          <a:solidFill>
            <a:srgbClr val="E1CDE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376984" indent="-376984" defTabSz="1815063">
              <a:buFont typeface="Arial" panose="020B0604020202020204" pitchFamily="34" charset="0"/>
              <a:buChar char="•"/>
            </a:pPr>
            <a:r>
              <a:rPr lang="en-US" sz="1759">
                <a:solidFill>
                  <a:prstClr val="black"/>
                </a:solidFill>
                <a:latin typeface="Helvetica Neue"/>
                <a:sym typeface="Helvetica Neue Medium"/>
              </a:rPr>
              <a:t>Revenue costs are predominantly driven from the recruitment of Digital Business Partners, which steadily grows over the period.</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 remaining revenue costs are non-pay costs associated with the training required for the Clinical Digital Champions.</a:t>
            </a:r>
          </a:p>
          <a:p>
            <a:pPr marL="376984" indent="-376984" defTabSz="1815063">
              <a:buFont typeface="Arial" panose="020B0604020202020204" pitchFamily="34" charset="0"/>
              <a:buChar char="•"/>
            </a:pPr>
            <a:r>
              <a:rPr lang="en-US" sz="1759">
                <a:solidFill>
                  <a:prstClr val="black"/>
                </a:solidFill>
                <a:latin typeface="Helvetica Neue"/>
                <a:sym typeface="Helvetica Neue Medium"/>
              </a:rPr>
              <a:t>There are no anticipated capital costs associated with this solution.</a:t>
            </a:r>
            <a:endParaRPr lang="en-US" sz="1979">
              <a:solidFill>
                <a:prstClr val="black"/>
              </a:solidFill>
              <a:latin typeface="Helvetica Neue"/>
              <a:sym typeface="Helvetica Neue Medium"/>
            </a:endParaRPr>
          </a:p>
        </p:txBody>
      </p:sp>
      <p:pic>
        <p:nvPicPr>
          <p:cNvPr id="4" name="Graphic 3" descr="Group of people with solid fill">
            <a:extLst>
              <a:ext uri="{FF2B5EF4-FFF2-40B4-BE49-F238E27FC236}">
                <a16:creationId xmlns:a16="http://schemas.microsoft.com/office/drawing/2014/main" id="{C4D6B28D-B266-8A7C-1C78-88B1EC9BF6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2698" y="1322218"/>
            <a:ext cx="775155" cy="775155"/>
          </a:xfrm>
          <a:prstGeom prst="rect">
            <a:avLst/>
          </a:prstGeom>
        </p:spPr>
      </p:pic>
      <p:grpSp>
        <p:nvGrpSpPr>
          <p:cNvPr id="2" name="Group 1">
            <a:extLst>
              <a:ext uri="{FF2B5EF4-FFF2-40B4-BE49-F238E27FC236}">
                <a16:creationId xmlns:a16="http://schemas.microsoft.com/office/drawing/2014/main" id="{20B1F640-C0DC-87FD-9456-40714198B861}"/>
              </a:ext>
            </a:extLst>
          </p:cNvPr>
          <p:cNvGrpSpPr/>
          <p:nvPr/>
        </p:nvGrpSpPr>
        <p:grpSpPr>
          <a:xfrm>
            <a:off x="88" y="-12723"/>
            <a:ext cx="20026353" cy="364105"/>
            <a:chOff x="374266" y="2474302"/>
            <a:chExt cx="11442413" cy="820603"/>
          </a:xfrm>
        </p:grpSpPr>
        <p:sp>
          <p:nvSpPr>
            <p:cNvPr id="5" name="Arrow: Pentagon 4">
              <a:extLst>
                <a:ext uri="{FF2B5EF4-FFF2-40B4-BE49-F238E27FC236}">
                  <a16:creationId xmlns:a16="http://schemas.microsoft.com/office/drawing/2014/main" id="{1007A7AB-34A6-4ADB-CC11-C6F25B8D799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EF8CCF48-4254-6F7B-D555-0FF44896721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2845C1D3-55CB-8E00-7E1B-18F7D509BAA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246C82FC-4C9E-4E6A-0805-C79466DA8469}"/>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524F706F-FB1A-C5EA-81E9-99A39FE7968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206442507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a:extLst>
              <a:ext uri="{FF2B5EF4-FFF2-40B4-BE49-F238E27FC236}">
                <a16:creationId xmlns:a16="http://schemas.microsoft.com/office/drawing/2014/main" id="{DA53AB0A-08F4-6605-1973-0FA3EF0D190C}"/>
              </a:ext>
            </a:extLst>
          </p:cNvPr>
          <p:cNvSpPr txBox="1">
            <a:spLocks/>
          </p:cNvSpPr>
          <p:nvPr/>
        </p:nvSpPr>
        <p:spPr>
          <a:xfrm>
            <a:off x="3918288" y="10226675"/>
            <a:ext cx="11182624" cy="645034"/>
          </a:xfrm>
          <a:prstGeom prst="rect">
            <a:avLst/>
          </a:prstGeom>
        </p:spPr>
        <p:txBody>
          <a:bodyPr anchor="ct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l" defTabSz="309563" rtl="0" eaLnBrk="1" fontAlgn="auto" latinLnBrk="0" hangingPunct="0">
              <a:lnSpc>
                <a:spcPct val="100000"/>
              </a:lnSpc>
              <a:spcBef>
                <a:spcPts val="1319"/>
              </a:spcBef>
              <a:spcAft>
                <a:spcPts val="0"/>
              </a:spcAft>
              <a:buClrTx/>
              <a:buSzTx/>
              <a:buFontTx/>
              <a:buNone/>
              <a:tabLst/>
              <a:defRPr/>
            </a:pPr>
            <a:r>
              <a:rPr kumimoji="0" lang="en-US" sz="3958" b="0" i="0" u="none" strike="noStrike" kern="1200" cap="none" spc="0" normalizeH="0" baseline="0" noProof="0">
                <a:ln>
                  <a:noFill/>
                </a:ln>
                <a:solidFill>
                  <a:prstClr val="black"/>
                </a:solidFill>
                <a:effectLst/>
                <a:uLnTx/>
                <a:uFillTx/>
                <a:latin typeface="Gill Sans MT" panose="020B0502020104020203" pitchFamily="34" charset="0"/>
                <a:sym typeface="Helvetica Neue"/>
              </a:rPr>
              <a:t>SBU 3-Year Digital Roadmap: 2025-2028</a:t>
            </a:r>
          </a:p>
        </p:txBody>
      </p:sp>
      <p:grpSp>
        <p:nvGrpSpPr>
          <p:cNvPr id="10" name="Group 9">
            <a:extLst>
              <a:ext uri="{FF2B5EF4-FFF2-40B4-BE49-F238E27FC236}">
                <a16:creationId xmlns:a16="http://schemas.microsoft.com/office/drawing/2014/main" id="{3D3180F1-04DD-33E8-81EE-819C2344571A}"/>
              </a:ext>
            </a:extLst>
          </p:cNvPr>
          <p:cNvGrpSpPr/>
          <p:nvPr/>
        </p:nvGrpSpPr>
        <p:grpSpPr>
          <a:xfrm>
            <a:off x="88" y="-12723"/>
            <a:ext cx="20026354" cy="364105"/>
            <a:chOff x="374266" y="2474302"/>
            <a:chExt cx="11442413" cy="820603"/>
          </a:xfrm>
        </p:grpSpPr>
        <p:sp>
          <p:nvSpPr>
            <p:cNvPr id="11" name="Arrow: Pentagon 10">
              <a:extLst>
                <a:ext uri="{FF2B5EF4-FFF2-40B4-BE49-F238E27FC236}">
                  <a16:creationId xmlns:a16="http://schemas.microsoft.com/office/drawing/2014/main" id="{8264A992-1841-17F8-8062-4D20DBDB8EE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CC825EED-2D9B-E287-C680-C31506977A4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D7544766-0F1B-7C3A-3A2B-58EB097C480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4" name="Arrow: Chevron 13">
              <a:extLst>
                <a:ext uri="{FF2B5EF4-FFF2-40B4-BE49-F238E27FC236}">
                  <a16:creationId xmlns:a16="http://schemas.microsoft.com/office/drawing/2014/main" id="{F29A082D-835F-A843-52C9-00B307A46031}"/>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5" name="Arrow: Chevron 14">
              <a:extLst>
                <a:ext uri="{FF2B5EF4-FFF2-40B4-BE49-F238E27FC236}">
                  <a16:creationId xmlns:a16="http://schemas.microsoft.com/office/drawing/2014/main" id="{328BC0C0-33E4-69E4-A56F-BF8635E8C9D0}"/>
                </a:ext>
              </a:extLst>
            </p:cNvPr>
            <p:cNvSpPr/>
            <p:nvPr/>
          </p:nvSpPr>
          <p:spPr>
            <a:xfrm>
              <a:off x="9329198" y="2474302"/>
              <a:ext cx="2487481" cy="820603"/>
            </a:xfrm>
            <a:prstGeom prst="chevron">
              <a:avLst/>
            </a:prstGeom>
            <a:solidFill>
              <a:srgbClr val="00B05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18" name="Espaço Reservado para Texto 1">
            <a:extLst>
              <a:ext uri="{FF2B5EF4-FFF2-40B4-BE49-F238E27FC236}">
                <a16:creationId xmlns:a16="http://schemas.microsoft.com/office/drawing/2014/main" id="{5A091D90-922B-54CA-804C-EAEB7EA36042}"/>
              </a:ext>
            </a:extLst>
          </p:cNvPr>
          <p:cNvSpPr>
            <a:spLocks noGrp="1"/>
          </p:cNvSpPr>
          <p:nvPr>
            <p:ph type="body" sz="quarter" idx="11"/>
          </p:nvPr>
        </p:nvSpPr>
        <p:spPr>
          <a:xfrm>
            <a:off x="5637152" y="4361941"/>
            <a:ext cx="9906000" cy="1752599"/>
          </a:xfrm>
        </p:spPr>
        <p:txBody>
          <a:bodyPr>
            <a:noAutofit/>
          </a:bodyPr>
          <a:lstStyle/>
          <a:p>
            <a:pPr>
              <a:spcBef>
                <a:spcPts val="1319"/>
              </a:spcBef>
            </a:pPr>
            <a:r>
              <a:rPr lang="en-US" sz="5280">
                <a:solidFill>
                  <a:schemeClr val="tx1"/>
                </a:solidFill>
                <a:latin typeface="Gill Sans MT" panose="020B0502020104020203" pitchFamily="34" charset="0"/>
              </a:rPr>
              <a:t>High-Level Financial Implications</a:t>
            </a:r>
          </a:p>
          <a:p>
            <a:pPr>
              <a:spcBef>
                <a:spcPts val="1319"/>
              </a:spcBef>
            </a:pPr>
            <a:r>
              <a:rPr lang="en-US" sz="5280">
                <a:solidFill>
                  <a:schemeClr val="tx1"/>
                </a:solidFill>
                <a:latin typeface="Gill Sans MT" panose="020B0502020104020203" pitchFamily="34" charset="0"/>
              </a:rPr>
              <a:t>2025-28</a:t>
            </a:r>
            <a:endParaRPr lang="en-GB" sz="5280">
              <a:solidFill>
                <a:schemeClr val="tx1"/>
              </a:solidFill>
              <a:latin typeface="Gill Sans MT" panose="020B0502020104020203" pitchFamily="34" charset="0"/>
            </a:endParaRPr>
          </a:p>
        </p:txBody>
      </p:sp>
    </p:spTree>
    <p:extLst>
      <p:ext uri="{BB962C8B-B14F-4D97-AF65-F5344CB8AC3E}">
        <p14:creationId xmlns:p14="http://schemas.microsoft.com/office/powerpoint/2010/main" val="343609234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87059" y="569653"/>
            <a:ext cx="12293600" cy="816878"/>
          </a:xfrm>
        </p:spPr>
        <p:txBody>
          <a:bodyPr/>
          <a:lstStyle/>
          <a:p>
            <a:r>
              <a:rPr lang="en-GB" sz="4000">
                <a:solidFill>
                  <a:schemeClr val="tx1"/>
                </a:solidFill>
                <a:latin typeface="Gill Sans MT" panose="020B0502020104020203" pitchFamily="34" charset="0"/>
              </a:rPr>
              <a:t>High-Level Cost Implications 2025-28</a:t>
            </a:r>
          </a:p>
          <a:p>
            <a:endParaRPr lang="pt-BR"/>
          </a:p>
        </p:txBody>
      </p:sp>
      <p:grpSp>
        <p:nvGrpSpPr>
          <p:cNvPr id="4" name="Group 3">
            <a:extLst>
              <a:ext uri="{FF2B5EF4-FFF2-40B4-BE49-F238E27FC236}">
                <a16:creationId xmlns:a16="http://schemas.microsoft.com/office/drawing/2014/main" id="{53F244AA-2A86-C86D-AECF-8777A825DA74}"/>
              </a:ext>
            </a:extLst>
          </p:cNvPr>
          <p:cNvGrpSpPr/>
          <p:nvPr/>
        </p:nvGrpSpPr>
        <p:grpSpPr>
          <a:xfrm>
            <a:off x="88" y="-12723"/>
            <a:ext cx="20026354" cy="364105"/>
            <a:chOff x="374266" y="2474302"/>
            <a:chExt cx="11442413" cy="820603"/>
          </a:xfrm>
        </p:grpSpPr>
        <p:sp>
          <p:nvSpPr>
            <p:cNvPr id="5" name="Arrow: Pentagon 4">
              <a:extLst>
                <a:ext uri="{FF2B5EF4-FFF2-40B4-BE49-F238E27FC236}">
                  <a16:creationId xmlns:a16="http://schemas.microsoft.com/office/drawing/2014/main" id="{0A007F48-8AD3-7FC1-8047-A9E90B4D316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67886B28-766F-0257-A6C1-2A700101334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4EF7AA49-B4DF-68AB-DD82-0F708FE762C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8" name="Arrow: Chevron 7">
              <a:extLst>
                <a:ext uri="{FF2B5EF4-FFF2-40B4-BE49-F238E27FC236}">
                  <a16:creationId xmlns:a16="http://schemas.microsoft.com/office/drawing/2014/main" id="{02CC4822-B52D-6432-B8F1-19B4953929C8}"/>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9" name="Arrow: Chevron 8">
              <a:extLst>
                <a:ext uri="{FF2B5EF4-FFF2-40B4-BE49-F238E27FC236}">
                  <a16:creationId xmlns:a16="http://schemas.microsoft.com/office/drawing/2014/main" id="{0076E8FB-EA23-6C5B-901A-47377F09DBAD}"/>
                </a:ext>
              </a:extLst>
            </p:cNvPr>
            <p:cNvSpPr/>
            <p:nvPr/>
          </p:nvSpPr>
          <p:spPr>
            <a:xfrm>
              <a:off x="9329198" y="2474302"/>
              <a:ext cx="2487481" cy="820603"/>
            </a:xfrm>
            <a:prstGeom prst="chevron">
              <a:avLst/>
            </a:prstGeom>
            <a:solidFill>
              <a:srgbClr val="00B05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12" name="Rectangle 11">
            <a:extLst>
              <a:ext uri="{FF2B5EF4-FFF2-40B4-BE49-F238E27FC236}">
                <a16:creationId xmlns:a16="http://schemas.microsoft.com/office/drawing/2014/main" id="{63F48F55-7AEA-9562-3945-8516B05A6981}"/>
              </a:ext>
            </a:extLst>
          </p:cNvPr>
          <p:cNvSpPr/>
          <p:nvPr/>
        </p:nvSpPr>
        <p:spPr>
          <a:xfrm>
            <a:off x="351985" y="1158875"/>
            <a:ext cx="10234259" cy="829346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defTabSz="1815109"/>
            <a:r>
              <a:rPr lang="en-GB" sz="1900">
                <a:solidFill>
                  <a:sysClr val="windowText" lastClr="000000"/>
                </a:solidFill>
                <a:latin typeface="Helvetica Neue"/>
                <a:sym typeface="Helvetica Neue Medium"/>
              </a:rPr>
              <a:t>Digital transformation sits within the context of a complex and constrained financial landscape both for SBU and for NHS Wales more broadly. However, to achieve the service-led digitally-enabled transformation set out in the Digital Strategy vision, a considerable increase in investment into data and digital will be required from the Health Board. Digital experts suggest that allocating 5-10% of total Health Board expenditure to digital and data is the benchmark for achieving Digital Transformation and reaching HIMSS Stage 7. This is much higher than the current annual spend on Data and Digital at SBU of around 2%.</a:t>
            </a:r>
          </a:p>
          <a:p>
            <a:pPr defTabSz="1815109" hangingPunct="0"/>
            <a:endParaRPr lang="en-GB" sz="1900">
              <a:solidFill>
                <a:sysClr val="windowText" lastClr="000000"/>
              </a:solidFill>
              <a:latin typeface="Helvetica Neue"/>
              <a:sym typeface="Helvetica Neue Medium"/>
            </a:endParaRPr>
          </a:p>
          <a:p>
            <a:pPr defTabSz="1815109" hangingPunct="0"/>
            <a:r>
              <a:rPr lang="en-GB" sz="1900">
                <a:solidFill>
                  <a:sysClr val="windowText" lastClr="000000"/>
                </a:solidFill>
                <a:latin typeface="Helvetica Neue"/>
                <a:sym typeface="Helvetica Neue Medium"/>
              </a:rPr>
              <a:t>Given that SBU is already making good progress against higher HIMSS levels, we believe that SBU can achieve our digital vision by allocating less that the suggest 5-10% of Health Board budget (~£1.16bn), however the financial modelling suggests that a rapid increase in funding across the next 3-years will be crucial to deliver the Digital Transformation. Indicative costings suggest an increase from £23 million in spending on digital and data to £53 million over the next 3 years will be required to achieve the digital vision. This represents an increase from ~2.0% of the total Health Board budget to ~4.6%. </a:t>
            </a:r>
          </a:p>
          <a:p>
            <a:pPr defTabSz="1815109" hangingPunct="0"/>
            <a:endParaRPr lang="en-GB" sz="1900">
              <a:solidFill>
                <a:sysClr val="windowText" lastClr="000000"/>
              </a:solidFill>
              <a:latin typeface="Helvetica Neue"/>
              <a:sym typeface="Helvetica Neue Medium"/>
            </a:endParaRPr>
          </a:p>
          <a:p>
            <a:pPr defTabSz="1815109" hangingPunct="0"/>
            <a:r>
              <a:rPr lang="en-GB" sz="1900">
                <a:solidFill>
                  <a:sysClr val="windowText" lastClr="000000"/>
                </a:solidFill>
                <a:latin typeface="Helvetica Neue"/>
                <a:sym typeface="Helvetica Neue Medium"/>
              </a:rPr>
              <a:t>This spending is made up of:</a:t>
            </a:r>
          </a:p>
          <a:p>
            <a:pPr marL="502646" indent="-502646" defTabSz="1815109" hangingPunct="0">
              <a:buFont typeface="+mj-lt"/>
              <a:buAutoNum type="arabicPeriod"/>
            </a:pPr>
            <a:r>
              <a:rPr lang="en-GB" sz="1900">
                <a:solidFill>
                  <a:sysClr val="windowText" lastClr="000000"/>
                </a:solidFill>
                <a:latin typeface="Helvetica Neue"/>
                <a:sym typeface="Helvetica Neue Medium"/>
              </a:rPr>
              <a:t>Baseline Spending: The spending required to sustain the current Digital Services initiatives including re-procurement and replacement of existing systems. It represents the spending required to ‘keep the lights on’ for the Digital Services team and their activities. </a:t>
            </a:r>
          </a:p>
          <a:p>
            <a:pPr marL="502646" indent="-502646" defTabSz="1815109" hangingPunct="0">
              <a:buFont typeface="+mj-lt"/>
              <a:buAutoNum type="arabicPeriod"/>
            </a:pPr>
            <a:r>
              <a:rPr lang="en-GB" sz="1900">
                <a:solidFill>
                  <a:sysClr val="windowText" lastClr="000000"/>
                </a:solidFill>
                <a:latin typeface="Helvetica Neue"/>
                <a:sym typeface="Helvetica Neue Medium"/>
              </a:rPr>
              <a:t>Digital Strategy Solutions: The investment required to deliver the Digital Strategy outside of the existing activities the Digital Services team already undertake. </a:t>
            </a:r>
          </a:p>
          <a:p>
            <a:pPr marL="502646" indent="-502646" defTabSz="1815109" hangingPunct="0">
              <a:buFont typeface="+mj-lt"/>
              <a:buAutoNum type="arabicPeriod"/>
            </a:pPr>
            <a:endParaRPr lang="en-GB" sz="1900">
              <a:solidFill>
                <a:sysClr val="windowText" lastClr="000000"/>
              </a:solidFill>
              <a:latin typeface="Helvetica Neue"/>
              <a:sym typeface="Helvetica Neue Medium"/>
            </a:endParaRPr>
          </a:p>
          <a:p>
            <a:pPr defTabSz="1815109" hangingPunct="0"/>
            <a:r>
              <a:rPr lang="en-GB" sz="1900">
                <a:solidFill>
                  <a:sysClr val="windowText" lastClr="000000"/>
                </a:solidFill>
                <a:latin typeface="Helvetica Neue"/>
                <a:sym typeface="Helvetica Neue Medium"/>
              </a:rPr>
              <a:t>In order to make best use of the increase in funding to unlock benefits from the Digital programmes, it is imperative that the Digital Services team has the necessary capacity, capabilities and change management processes in place. As such, the next financial year must be viewed as critical in planning and preparing to ensure the successful mobilisation of the Digital Strategy.  </a:t>
            </a:r>
          </a:p>
          <a:p>
            <a:pPr defTabSz="1815109" hangingPunct="0"/>
            <a:endParaRPr lang="en-GB" sz="1759">
              <a:solidFill>
                <a:sysClr val="windowText" lastClr="000000"/>
              </a:solidFill>
              <a:sym typeface="Helvetica Neue Medium"/>
            </a:endParaRPr>
          </a:p>
        </p:txBody>
      </p:sp>
      <p:sp>
        <p:nvSpPr>
          <p:cNvPr id="13" name="Rectangle 12">
            <a:extLst>
              <a:ext uri="{FF2B5EF4-FFF2-40B4-BE49-F238E27FC236}">
                <a16:creationId xmlns:a16="http://schemas.microsoft.com/office/drawing/2014/main" id="{C3D1E62E-FD39-4816-900A-B7B11D3EBD79}"/>
              </a:ext>
            </a:extLst>
          </p:cNvPr>
          <p:cNvSpPr/>
          <p:nvPr/>
        </p:nvSpPr>
        <p:spPr>
          <a:xfrm>
            <a:off x="10739548" y="1154078"/>
            <a:ext cx="9040681" cy="2102229"/>
          </a:xfrm>
          <a:prstGeom prst="rect">
            <a:avLst/>
          </a:prstGeom>
          <a:solidFill>
            <a:schemeClr val="accent1">
              <a:lumMod val="75000"/>
            </a:schemeClr>
          </a:solidFill>
          <a:ln w="1270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r>
              <a:rPr lang="en-GB" sz="4398" b="1">
                <a:solidFill>
                  <a:schemeClr val="bg1"/>
                </a:solidFill>
                <a:latin typeface="Helvetica Neue"/>
                <a:sym typeface="Helvetica Neue Medium"/>
              </a:rPr>
              <a:t>£136 million </a:t>
            </a:r>
          </a:p>
          <a:p>
            <a:pPr algn="ctr" defTabSz="1815109" hangingPunct="0"/>
            <a:r>
              <a:rPr lang="en-GB" sz="2639">
                <a:solidFill>
                  <a:schemeClr val="bg1"/>
                </a:solidFill>
                <a:latin typeface="Helvetica Neue"/>
                <a:sym typeface="Helvetica Neue Medium"/>
              </a:rPr>
              <a:t>Projected total investment required to deliver the 3-Year Digital Roadmap (2025-28)</a:t>
            </a:r>
          </a:p>
        </p:txBody>
      </p:sp>
      <p:sp>
        <p:nvSpPr>
          <p:cNvPr id="15" name="Flowchart: Extract 14">
            <a:extLst>
              <a:ext uri="{FF2B5EF4-FFF2-40B4-BE49-F238E27FC236}">
                <a16:creationId xmlns:a16="http://schemas.microsoft.com/office/drawing/2014/main" id="{C2F627B4-09C4-8ECB-5639-B89ED984D427}"/>
              </a:ext>
            </a:extLst>
          </p:cNvPr>
          <p:cNvSpPr/>
          <p:nvPr/>
        </p:nvSpPr>
        <p:spPr>
          <a:xfrm>
            <a:off x="15078804" y="3953943"/>
            <a:ext cx="362167" cy="274127"/>
          </a:xfrm>
          <a:prstGeom prst="flowChartExtra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endParaRPr lang="en-GB" sz="3078">
              <a:sym typeface="Helvetica Neue Medium"/>
            </a:endParaRPr>
          </a:p>
        </p:txBody>
      </p:sp>
      <p:sp>
        <p:nvSpPr>
          <p:cNvPr id="16" name="Rectangle: Rounded Corners 15">
            <a:extLst>
              <a:ext uri="{FF2B5EF4-FFF2-40B4-BE49-F238E27FC236}">
                <a16:creationId xmlns:a16="http://schemas.microsoft.com/office/drawing/2014/main" id="{4CAB965C-B937-04A9-C071-167241E1D4E2}"/>
              </a:ext>
            </a:extLst>
          </p:cNvPr>
          <p:cNvSpPr/>
          <p:nvPr/>
        </p:nvSpPr>
        <p:spPr>
          <a:xfrm>
            <a:off x="13135839" y="3352920"/>
            <a:ext cx="4248098" cy="51061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900">
                <a:solidFill>
                  <a:prstClr val="black"/>
                </a:solidFill>
                <a:latin typeface="Helvetica Neue Medium"/>
                <a:sym typeface="Helvetica Neue Medium"/>
              </a:rPr>
              <a:t>Digital Strategy </a:t>
            </a:r>
          </a:p>
          <a:p>
            <a:pPr algn="ctr" defTabSz="1815109" hangingPunct="0">
              <a:defRPr/>
            </a:pPr>
            <a:r>
              <a:rPr lang="en-GB" sz="1900" kern="0">
                <a:solidFill>
                  <a:prstClr val="black"/>
                </a:solidFill>
                <a:latin typeface="Helvetica Neue Medium"/>
                <a:sym typeface="Helvetica Neue Medium"/>
              </a:rPr>
              <a:t>mobilised</a:t>
            </a:r>
          </a:p>
        </p:txBody>
      </p:sp>
      <p:graphicFrame>
        <p:nvGraphicFramePr>
          <p:cNvPr id="17" name="Table 16">
            <a:extLst>
              <a:ext uri="{FF2B5EF4-FFF2-40B4-BE49-F238E27FC236}">
                <a16:creationId xmlns:a16="http://schemas.microsoft.com/office/drawing/2014/main" id="{028AD01F-674F-31F0-70D3-FE28936DF90B}"/>
              </a:ext>
            </a:extLst>
          </p:cNvPr>
          <p:cNvGraphicFramePr>
            <a:graphicFrameLocks noGrp="1"/>
          </p:cNvGraphicFramePr>
          <p:nvPr>
            <p:extLst>
              <p:ext uri="{D42A27DB-BD31-4B8C-83A1-F6EECF244321}">
                <p14:modId xmlns:p14="http://schemas.microsoft.com/office/powerpoint/2010/main" val="1335740039"/>
              </p:ext>
            </p:extLst>
          </p:nvPr>
        </p:nvGraphicFramePr>
        <p:xfrm>
          <a:off x="10809171" y="4318476"/>
          <a:ext cx="8901432" cy="5160414"/>
        </p:xfrm>
        <a:graphic>
          <a:graphicData uri="http://schemas.openxmlformats.org/drawingml/2006/table">
            <a:tbl>
              <a:tblPr/>
              <a:tblGrid>
                <a:gridCol w="2484985">
                  <a:extLst>
                    <a:ext uri="{9D8B030D-6E8A-4147-A177-3AD203B41FA5}">
                      <a16:colId xmlns:a16="http://schemas.microsoft.com/office/drawing/2014/main" val="2069001132"/>
                    </a:ext>
                  </a:extLst>
                </a:gridCol>
                <a:gridCol w="1695057">
                  <a:extLst>
                    <a:ext uri="{9D8B030D-6E8A-4147-A177-3AD203B41FA5}">
                      <a16:colId xmlns:a16="http://schemas.microsoft.com/office/drawing/2014/main" val="3986354173"/>
                    </a:ext>
                  </a:extLst>
                </a:gridCol>
                <a:gridCol w="1519191">
                  <a:extLst>
                    <a:ext uri="{9D8B030D-6E8A-4147-A177-3AD203B41FA5}">
                      <a16:colId xmlns:a16="http://schemas.microsoft.com/office/drawing/2014/main" val="2916532664"/>
                    </a:ext>
                  </a:extLst>
                </a:gridCol>
                <a:gridCol w="1649281">
                  <a:extLst>
                    <a:ext uri="{9D8B030D-6E8A-4147-A177-3AD203B41FA5}">
                      <a16:colId xmlns:a16="http://schemas.microsoft.com/office/drawing/2014/main" val="1931063625"/>
                    </a:ext>
                  </a:extLst>
                </a:gridCol>
                <a:gridCol w="1552918">
                  <a:extLst>
                    <a:ext uri="{9D8B030D-6E8A-4147-A177-3AD203B41FA5}">
                      <a16:colId xmlns:a16="http://schemas.microsoft.com/office/drawing/2014/main" val="3087305027"/>
                    </a:ext>
                  </a:extLst>
                </a:gridCol>
              </a:tblGrid>
              <a:tr h="368601">
                <a:tc>
                  <a:txBody>
                    <a:bodyPr/>
                    <a:lstStyle/>
                    <a:p>
                      <a:pPr algn="l" fontAlgn="t"/>
                      <a:r>
                        <a:rPr lang="en-GB" sz="2400" b="0" i="0" u="none" strike="noStrike">
                          <a:solidFill>
                            <a:srgbClr val="3D454B"/>
                          </a:solidFill>
                          <a:effectLst/>
                          <a:latin typeface="Century Gothic" panose="020B0502020202020204" pitchFamily="34" charset="0"/>
                        </a:rPr>
                        <a:t>(£ million)</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t"/>
                      <a:r>
                        <a:rPr lang="en-GB" sz="2400" b="0" i="0" u="none" strike="noStrike">
                          <a:solidFill>
                            <a:srgbClr val="FFFFFF"/>
                          </a:solidFill>
                          <a:effectLst/>
                          <a:highlight>
                            <a:srgbClr val="1B1E56"/>
                          </a:highlight>
                          <a:latin typeface="Century Gothic" panose="020B0502020202020204" pitchFamily="34" charset="0"/>
                        </a:rPr>
                        <a:t>2024/2025</a:t>
                      </a:r>
                    </a:p>
                  </a:txBody>
                  <a:tcPr marL="0" marR="0" marT="0" marB="0">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2400" b="0" i="0" u="none" strike="noStrike">
                          <a:solidFill>
                            <a:srgbClr val="FFFFFF"/>
                          </a:solidFill>
                          <a:effectLst/>
                          <a:highlight>
                            <a:srgbClr val="1B1E56"/>
                          </a:highlight>
                          <a:latin typeface="Century Gothic" panose="020B0502020202020204" pitchFamily="34" charset="0"/>
                        </a:rPr>
                        <a:t>2025/2026</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2400" b="0" i="0" u="none" strike="noStrike">
                          <a:solidFill>
                            <a:srgbClr val="FFFFFF"/>
                          </a:solidFill>
                          <a:effectLst/>
                          <a:highlight>
                            <a:srgbClr val="1B1E56"/>
                          </a:highlight>
                          <a:latin typeface="Century Gothic" panose="020B0502020202020204" pitchFamily="34" charset="0"/>
                        </a:rPr>
                        <a:t>2026/2027</a:t>
                      </a:r>
                    </a:p>
                  </a:txBody>
                  <a:tcPr marL="0" marR="0" marT="0" marB="0">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2400" b="0" i="0" u="none" strike="noStrike">
                          <a:solidFill>
                            <a:srgbClr val="FFFFFF"/>
                          </a:solidFill>
                          <a:effectLst/>
                          <a:highlight>
                            <a:srgbClr val="1B1E56"/>
                          </a:highlight>
                          <a:latin typeface="Century Gothic" panose="020B0502020202020204" pitchFamily="34" charset="0"/>
                        </a:rPr>
                        <a:t>2027/2028</a:t>
                      </a:r>
                    </a:p>
                  </a:txBody>
                  <a:tcPr marL="0" marR="0" marT="0" marB="0">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extLst>
                  <a:ext uri="{0D108BD9-81ED-4DB2-BD59-A6C34878D82A}">
                    <a16:rowId xmlns:a16="http://schemas.microsoft.com/office/drawing/2014/main" val="1354397585"/>
                  </a:ext>
                </a:extLst>
              </a:tr>
              <a:tr h="368601">
                <a:tc>
                  <a:txBody>
                    <a:bodyPr/>
                    <a:lstStyle/>
                    <a:p>
                      <a:pPr algn="l" fontAlgn="t"/>
                      <a:r>
                        <a:rPr lang="en-GB" sz="2400" b="1" i="0" u="none" strike="noStrike">
                          <a:solidFill>
                            <a:srgbClr val="3D454B"/>
                          </a:solidFill>
                          <a:effectLst/>
                          <a:highlight>
                            <a:srgbClr val="F4F4F2"/>
                          </a:highlight>
                          <a:latin typeface="Century Gothic" panose="020B0502020202020204" pitchFamily="34" charset="0"/>
                        </a:rPr>
                        <a:t>Capital</a:t>
                      </a: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2400" b="0" i="0" u="none" strike="noStrike">
                          <a:solidFill>
                            <a:srgbClr val="3D454B"/>
                          </a:solidFill>
                          <a:effectLst/>
                          <a:latin typeface="Century Gothic" panose="020B0502020202020204" pitchFamily="34" charset="0"/>
                        </a:rPr>
                        <a:t>£2.47</a:t>
                      </a:r>
                    </a:p>
                  </a:txBody>
                  <a:tcPr marL="0" marR="0" marT="0" marB="0">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£3.62</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£12.41</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£12.28</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88404741"/>
                  </a:ext>
                </a:extLst>
              </a:tr>
              <a:tr h="737202">
                <a:tc>
                  <a:txBody>
                    <a:bodyPr/>
                    <a:lstStyle/>
                    <a:p>
                      <a:pPr algn="l" fontAlgn="t"/>
                      <a:r>
                        <a:rPr lang="en-GB" sz="2400" b="0" i="0" u="none" strike="noStrike">
                          <a:solidFill>
                            <a:srgbClr val="3D454B"/>
                          </a:solidFill>
                          <a:effectLst/>
                          <a:latin typeface="Century Gothic" panose="020B0502020202020204" pitchFamily="34" charset="0"/>
                        </a:rPr>
                        <a:t>Baseline Spending</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£2.47</a:t>
                      </a:r>
                    </a:p>
                  </a:txBody>
                  <a:tcPr marL="0" marR="0" marT="0" marB="0">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2400" b="0" i="0" u="none" strike="noStrike">
                          <a:solidFill>
                            <a:srgbClr val="3D454B"/>
                          </a:solidFill>
                          <a:effectLst/>
                          <a:latin typeface="Century Gothic" panose="020B0502020202020204" pitchFamily="34" charset="0"/>
                        </a:rPr>
                        <a:t>£3.46</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2400" b="0" i="0" u="none" strike="noStrike">
                          <a:solidFill>
                            <a:srgbClr val="3D454B"/>
                          </a:solidFill>
                          <a:effectLst/>
                          <a:latin typeface="Century Gothic" panose="020B0502020202020204" pitchFamily="34" charset="0"/>
                        </a:rPr>
                        <a:t>£8.60</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2400" b="0" i="0" u="none" strike="noStrike">
                          <a:solidFill>
                            <a:srgbClr val="3D454B"/>
                          </a:solidFill>
                          <a:effectLst/>
                          <a:latin typeface="Century Gothic" panose="020B0502020202020204" pitchFamily="34" charset="0"/>
                        </a:rPr>
                        <a:t>£6.47</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148200809"/>
                  </a:ext>
                </a:extLst>
              </a:tr>
              <a:tr h="737202">
                <a:tc>
                  <a:txBody>
                    <a:bodyPr/>
                    <a:lstStyle/>
                    <a:p>
                      <a:pPr algn="l" fontAlgn="t"/>
                      <a:r>
                        <a:rPr lang="en-GB" sz="2400" b="0" i="0" u="none" strike="noStrike">
                          <a:solidFill>
                            <a:srgbClr val="3D454B"/>
                          </a:solidFill>
                          <a:effectLst/>
                          <a:latin typeface="Century Gothic" panose="020B0502020202020204" pitchFamily="34" charset="0"/>
                        </a:rPr>
                        <a:t>Digital Strategy Solutions</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£0.00</a:t>
                      </a:r>
                    </a:p>
                  </a:txBody>
                  <a:tcPr marL="0" marR="0" marT="0" marB="0">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£0.16</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£3.80</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£5.81</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4477229"/>
                  </a:ext>
                </a:extLst>
              </a:tr>
              <a:tr h="368601">
                <a:tc>
                  <a:txBody>
                    <a:bodyPr/>
                    <a:lstStyle/>
                    <a:p>
                      <a:pPr algn="l" fontAlgn="t"/>
                      <a:r>
                        <a:rPr lang="en-GB" sz="2400" b="1" i="0" u="none" strike="noStrike">
                          <a:solidFill>
                            <a:srgbClr val="3D454B"/>
                          </a:solidFill>
                          <a:effectLst/>
                          <a:highlight>
                            <a:srgbClr val="F4F4F2"/>
                          </a:highlight>
                          <a:latin typeface="Century Gothic" panose="020B0502020202020204" pitchFamily="34" charset="0"/>
                        </a:rPr>
                        <a:t>Revenue</a:t>
                      </a: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2400" b="0" i="0" u="none" strike="noStrike">
                          <a:solidFill>
                            <a:srgbClr val="3D454B"/>
                          </a:solidFill>
                          <a:effectLst/>
                          <a:latin typeface="Century Gothic" panose="020B0502020202020204" pitchFamily="34" charset="0"/>
                        </a:rPr>
                        <a:t>£23.76</a:t>
                      </a:r>
                    </a:p>
                  </a:txBody>
                  <a:tcPr marL="0" marR="0" marT="0" marB="0">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£30.67</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£36.62</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£40.80</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4359237"/>
                  </a:ext>
                </a:extLst>
              </a:tr>
              <a:tr h="737202">
                <a:tc>
                  <a:txBody>
                    <a:bodyPr/>
                    <a:lstStyle/>
                    <a:p>
                      <a:pPr algn="l" fontAlgn="t"/>
                      <a:r>
                        <a:rPr lang="en-GB" sz="2400" b="0" i="0" u="none" strike="noStrike">
                          <a:solidFill>
                            <a:srgbClr val="3D454B"/>
                          </a:solidFill>
                          <a:effectLst/>
                          <a:latin typeface="Century Gothic" panose="020B0502020202020204" pitchFamily="34" charset="0"/>
                        </a:rPr>
                        <a:t>Baseline Spending</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£23.76</a:t>
                      </a:r>
                    </a:p>
                  </a:txBody>
                  <a:tcPr marL="0" marR="0" marT="0" marB="0">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2400" b="0" i="0" u="none" strike="noStrike">
                          <a:solidFill>
                            <a:srgbClr val="3D454B"/>
                          </a:solidFill>
                          <a:effectLst/>
                          <a:latin typeface="Century Gothic" panose="020B0502020202020204" pitchFamily="34" charset="0"/>
                        </a:rPr>
                        <a:t>£27.39</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2400" b="0" i="0" u="none" strike="noStrike">
                          <a:solidFill>
                            <a:srgbClr val="3D454B"/>
                          </a:solidFill>
                          <a:effectLst/>
                          <a:latin typeface="Century Gothic" panose="020B0502020202020204" pitchFamily="34" charset="0"/>
                        </a:rPr>
                        <a:t>£29.01</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2400" b="0" i="0" u="none" strike="noStrike">
                          <a:solidFill>
                            <a:srgbClr val="3D454B"/>
                          </a:solidFill>
                          <a:effectLst/>
                          <a:latin typeface="Century Gothic" panose="020B0502020202020204" pitchFamily="34" charset="0"/>
                        </a:rPr>
                        <a:t>£29.28</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78421572"/>
                  </a:ext>
                </a:extLst>
              </a:tr>
              <a:tr h="737202">
                <a:tc>
                  <a:txBody>
                    <a:bodyPr/>
                    <a:lstStyle/>
                    <a:p>
                      <a:pPr algn="l" fontAlgn="t"/>
                      <a:r>
                        <a:rPr lang="en-GB" sz="2400" b="0" i="0" u="none" strike="noStrike">
                          <a:solidFill>
                            <a:srgbClr val="3D454B"/>
                          </a:solidFill>
                          <a:effectLst/>
                          <a:latin typeface="Century Gothic" panose="020B0502020202020204" pitchFamily="34" charset="0"/>
                        </a:rPr>
                        <a:t>Digital Strategy Solutions</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£0.00</a:t>
                      </a:r>
                    </a:p>
                  </a:txBody>
                  <a:tcPr marL="0" marR="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£3.28</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£7.61</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2400" b="0" i="0" u="none" strike="noStrike">
                          <a:solidFill>
                            <a:srgbClr val="3D454B"/>
                          </a:solidFill>
                          <a:effectLst/>
                          <a:latin typeface="Century Gothic" panose="020B0502020202020204" pitchFamily="34" charset="0"/>
                        </a:rPr>
                        <a:t>£11.52</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01791592"/>
                  </a:ext>
                </a:extLst>
              </a:tr>
              <a:tr h="368601">
                <a:tc>
                  <a:txBody>
                    <a:bodyPr/>
                    <a:lstStyle/>
                    <a:p>
                      <a:pPr algn="l" fontAlgn="t"/>
                      <a:r>
                        <a:rPr lang="en-GB" sz="2400" b="1" i="0" u="none" strike="noStrike">
                          <a:solidFill>
                            <a:srgbClr val="3D454B"/>
                          </a:solidFill>
                          <a:effectLst/>
                          <a:highlight>
                            <a:srgbClr val="F4F4F2"/>
                          </a:highlight>
                          <a:latin typeface="Century Gothic" panose="020B0502020202020204" pitchFamily="34" charset="0"/>
                        </a:rPr>
                        <a:t>Total Spending</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2400" b="1" i="0" u="none" strike="noStrike">
                          <a:solidFill>
                            <a:srgbClr val="3D454B"/>
                          </a:solidFill>
                          <a:effectLst/>
                          <a:latin typeface="Century Gothic" panose="020B0502020202020204" pitchFamily="34" charset="0"/>
                        </a:rPr>
                        <a:t>£26.23</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2400" b="1" i="0" u="none" strike="noStrike">
                          <a:solidFill>
                            <a:srgbClr val="3D454B"/>
                          </a:solidFill>
                          <a:effectLst/>
                          <a:latin typeface="Century Gothic" panose="020B0502020202020204" pitchFamily="34" charset="0"/>
                        </a:rPr>
                        <a:t>£34.29</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2400" b="1" i="0" u="none" strike="noStrike">
                          <a:solidFill>
                            <a:srgbClr val="3D454B"/>
                          </a:solidFill>
                          <a:effectLst/>
                          <a:latin typeface="Century Gothic" panose="020B0502020202020204" pitchFamily="34" charset="0"/>
                        </a:rPr>
                        <a:t>£49.02</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2400" b="1" i="0" u="none" strike="noStrike">
                          <a:solidFill>
                            <a:srgbClr val="3D454B"/>
                          </a:solidFill>
                          <a:effectLst/>
                          <a:latin typeface="Century Gothic" panose="020B0502020202020204" pitchFamily="34" charset="0"/>
                        </a:rPr>
                        <a:t>£53.07</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8897831"/>
                  </a:ext>
                </a:extLst>
              </a:tr>
              <a:tr h="737202">
                <a:tc>
                  <a:txBody>
                    <a:bodyPr/>
                    <a:lstStyle/>
                    <a:p>
                      <a:pPr algn="l" fontAlgn="t"/>
                      <a:r>
                        <a:rPr lang="en-GB" sz="2400" b="0" i="0" u="none" strike="noStrike">
                          <a:solidFill>
                            <a:srgbClr val="3D454B"/>
                          </a:solidFill>
                          <a:effectLst/>
                          <a:latin typeface="Century Gothic" panose="020B0502020202020204" pitchFamily="34" charset="0"/>
                        </a:rPr>
                        <a:t>% of health board budget </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2400" b="0" i="1" u="none" strike="noStrike">
                          <a:solidFill>
                            <a:srgbClr val="3D454B"/>
                          </a:solidFill>
                          <a:effectLst/>
                          <a:latin typeface="Century Gothic" panose="020B0502020202020204" pitchFamily="34" charset="0"/>
                        </a:rPr>
                        <a:t>2.3%</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2400" b="0" i="1" u="none" strike="noStrike">
                          <a:solidFill>
                            <a:srgbClr val="3D454B"/>
                          </a:solidFill>
                          <a:effectLst/>
                          <a:latin typeface="Century Gothic" panose="020B0502020202020204" pitchFamily="34" charset="0"/>
                        </a:rPr>
                        <a:t>3.0%</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2400" b="0" i="1" u="none" strike="noStrike">
                          <a:solidFill>
                            <a:srgbClr val="3D454B"/>
                          </a:solidFill>
                          <a:effectLst/>
                          <a:latin typeface="Century Gothic" panose="020B0502020202020204" pitchFamily="34" charset="0"/>
                        </a:rPr>
                        <a:t>4.2%</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2400" b="0" i="1" u="none" strike="noStrike">
                          <a:solidFill>
                            <a:srgbClr val="3D454B"/>
                          </a:solidFill>
                          <a:effectLst/>
                          <a:latin typeface="Century Gothic" panose="020B0502020202020204" pitchFamily="34" charset="0"/>
                        </a:rPr>
                        <a:t>4.6%</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985254631"/>
                  </a:ext>
                </a:extLst>
              </a:tr>
            </a:tbl>
          </a:graphicData>
        </a:graphic>
      </p:graphicFrame>
      <p:sp>
        <p:nvSpPr>
          <p:cNvPr id="10" name="Espaço Reservado para Texto 1">
            <a:extLst>
              <a:ext uri="{FF2B5EF4-FFF2-40B4-BE49-F238E27FC236}">
                <a16:creationId xmlns:a16="http://schemas.microsoft.com/office/drawing/2014/main" id="{EFF710E4-0022-2315-6098-691E3828EB94}"/>
              </a:ext>
            </a:extLst>
          </p:cNvPr>
          <p:cNvSpPr txBox="1">
            <a:spLocks/>
          </p:cNvSpPr>
          <p:nvPr/>
        </p:nvSpPr>
        <p:spPr>
          <a:xfrm>
            <a:off x="2285550" y="10271005"/>
            <a:ext cx="12293600" cy="558800"/>
          </a:xfrm>
          <a:prstGeom prst="rect">
            <a:avLst/>
          </a:prstGeom>
        </p:spPr>
        <p:txBody>
          <a:bodyPr/>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319"/>
              </a:spcBef>
            </a:pPr>
            <a:r>
              <a:rPr lang="en-US" sz="3800">
                <a:solidFill>
                  <a:schemeClr val="tx1"/>
                </a:solidFill>
                <a:latin typeface="Gill Sans MT" panose="020B0502020104020203" pitchFamily="34" charset="0"/>
              </a:rPr>
              <a:t>SBU 3-Year </a:t>
            </a:r>
            <a:r>
              <a:rPr lang="en-US" sz="3960">
                <a:solidFill>
                  <a:schemeClr val="tx1"/>
                </a:solidFill>
                <a:latin typeface="Gill Sans MT" panose="020B0502020104020203" pitchFamily="34" charset="0"/>
              </a:rPr>
              <a:t>Digital</a:t>
            </a:r>
            <a:r>
              <a:rPr lang="en-US" sz="3800">
                <a:solidFill>
                  <a:schemeClr val="tx1"/>
                </a:solidFill>
                <a:latin typeface="Gill Sans MT" panose="020B0502020104020203" pitchFamily="34" charset="0"/>
              </a:rPr>
              <a:t> Roadmap: 2025-2028</a:t>
            </a:r>
          </a:p>
          <a:p>
            <a:endParaRPr lang="pt-BR"/>
          </a:p>
        </p:txBody>
      </p:sp>
      <p:pic>
        <p:nvPicPr>
          <p:cNvPr id="3" name="Graphic 2" descr="Money with solid fill">
            <a:extLst>
              <a:ext uri="{FF2B5EF4-FFF2-40B4-BE49-F238E27FC236}">
                <a16:creationId xmlns:a16="http://schemas.microsoft.com/office/drawing/2014/main" id="{6ED5BAC7-8C62-2060-69DE-604DCADBC3C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438510" y="1222428"/>
            <a:ext cx="822305" cy="822305"/>
          </a:xfrm>
          <a:prstGeom prst="rect">
            <a:avLst/>
          </a:prstGeom>
        </p:spPr>
      </p:pic>
    </p:spTree>
    <p:extLst>
      <p:ext uri="{BB962C8B-B14F-4D97-AF65-F5344CB8AC3E}">
        <p14:creationId xmlns:p14="http://schemas.microsoft.com/office/powerpoint/2010/main" val="1077569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119921" y="358165"/>
            <a:ext cx="15285830" cy="616730"/>
          </a:xfrm>
        </p:spPr>
        <p:txBody>
          <a:bodyPr/>
          <a:lstStyle/>
          <a:p>
            <a:r>
              <a:rPr lang="en-GB" sz="4000" b="1">
                <a:latin typeface="Gill Sans MT"/>
              </a:rPr>
              <a:t>Indicative Digital Strategy Portfolio Cost Implications 2025-28</a:t>
            </a:r>
            <a:endParaRPr lang="en-GB" sz="4000" b="1"/>
          </a:p>
        </p:txBody>
      </p:sp>
      <p:grpSp>
        <p:nvGrpSpPr>
          <p:cNvPr id="4" name="Group 3">
            <a:extLst>
              <a:ext uri="{FF2B5EF4-FFF2-40B4-BE49-F238E27FC236}">
                <a16:creationId xmlns:a16="http://schemas.microsoft.com/office/drawing/2014/main" id="{53F244AA-2A86-C86D-AECF-8777A825DA74}"/>
              </a:ext>
            </a:extLst>
          </p:cNvPr>
          <p:cNvGrpSpPr/>
          <p:nvPr/>
        </p:nvGrpSpPr>
        <p:grpSpPr>
          <a:xfrm>
            <a:off x="88" y="-12723"/>
            <a:ext cx="20026354" cy="364105"/>
            <a:chOff x="374266" y="2474302"/>
            <a:chExt cx="11442413" cy="820603"/>
          </a:xfrm>
        </p:grpSpPr>
        <p:sp>
          <p:nvSpPr>
            <p:cNvPr id="5" name="Arrow: Pentagon 4">
              <a:extLst>
                <a:ext uri="{FF2B5EF4-FFF2-40B4-BE49-F238E27FC236}">
                  <a16:creationId xmlns:a16="http://schemas.microsoft.com/office/drawing/2014/main" id="{0A007F48-8AD3-7FC1-8047-A9E90B4D316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67886B28-766F-0257-A6C1-2A700101334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4EF7AA49-B4DF-68AB-DD82-0F708FE762C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8" name="Arrow: Chevron 7">
              <a:extLst>
                <a:ext uri="{FF2B5EF4-FFF2-40B4-BE49-F238E27FC236}">
                  <a16:creationId xmlns:a16="http://schemas.microsoft.com/office/drawing/2014/main" id="{02CC4822-B52D-6432-B8F1-19B4953929C8}"/>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9" name="Arrow: Chevron 8">
              <a:extLst>
                <a:ext uri="{FF2B5EF4-FFF2-40B4-BE49-F238E27FC236}">
                  <a16:creationId xmlns:a16="http://schemas.microsoft.com/office/drawing/2014/main" id="{0076E8FB-EA23-6C5B-901A-47377F09DBAD}"/>
                </a:ext>
              </a:extLst>
            </p:cNvPr>
            <p:cNvSpPr/>
            <p:nvPr/>
          </p:nvSpPr>
          <p:spPr>
            <a:xfrm>
              <a:off x="9329198" y="2474302"/>
              <a:ext cx="2487481" cy="820603"/>
            </a:xfrm>
            <a:prstGeom prst="chevron">
              <a:avLst/>
            </a:prstGeom>
            <a:solidFill>
              <a:srgbClr val="00B05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10" name="Espaço Reservado para Texto 1">
            <a:extLst>
              <a:ext uri="{FF2B5EF4-FFF2-40B4-BE49-F238E27FC236}">
                <a16:creationId xmlns:a16="http://schemas.microsoft.com/office/drawing/2014/main" id="{EFF710E4-0022-2315-6098-691E3828EB94}"/>
              </a:ext>
            </a:extLst>
          </p:cNvPr>
          <p:cNvSpPr txBox="1">
            <a:spLocks/>
          </p:cNvSpPr>
          <p:nvPr/>
        </p:nvSpPr>
        <p:spPr>
          <a:xfrm>
            <a:off x="2280444" y="10341238"/>
            <a:ext cx="12293600" cy="558800"/>
          </a:xfrm>
          <a:prstGeom prst="rect">
            <a:avLst/>
          </a:prstGeom>
        </p:spPr>
        <p:txBody>
          <a:bodyPr/>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319"/>
              </a:spcBef>
            </a:pPr>
            <a:r>
              <a:rPr lang="en-US" sz="3960">
                <a:solidFill>
                  <a:schemeClr val="tx1"/>
                </a:solidFill>
                <a:latin typeface="Gill Sans MT" panose="020B0502020104020203" pitchFamily="34" charset="0"/>
              </a:rPr>
              <a:t>SBU 3-Year Digital Roadmap: 2025-2028</a:t>
            </a:r>
          </a:p>
          <a:p>
            <a:endParaRPr lang="pt-BR"/>
          </a:p>
        </p:txBody>
      </p:sp>
      <p:sp>
        <p:nvSpPr>
          <p:cNvPr id="3" name="Rectangle 2">
            <a:extLst>
              <a:ext uri="{FF2B5EF4-FFF2-40B4-BE49-F238E27FC236}">
                <a16:creationId xmlns:a16="http://schemas.microsoft.com/office/drawing/2014/main" id="{6F13EA66-C45A-E104-5FBD-8D90CCE0205F}"/>
              </a:ext>
            </a:extLst>
          </p:cNvPr>
          <p:cNvSpPr/>
          <p:nvPr/>
        </p:nvSpPr>
        <p:spPr>
          <a:xfrm>
            <a:off x="119920" y="968112"/>
            <a:ext cx="8027924" cy="2227934"/>
          </a:xfrm>
          <a:prstGeom prst="rect">
            <a:avLst/>
          </a:prstGeom>
          <a:solidFill>
            <a:srgbClr val="13457F"/>
          </a:solidFill>
          <a:ln w="1270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r>
              <a:rPr lang="en-GB" sz="4398" b="1">
                <a:solidFill>
                  <a:schemeClr val="bg1"/>
                </a:solidFill>
                <a:latin typeface="Helvetica Neue"/>
                <a:sym typeface="Helvetica Neue Medium"/>
              </a:rPr>
              <a:t>£32.2 million </a:t>
            </a:r>
          </a:p>
          <a:p>
            <a:pPr algn="ctr" defTabSz="1815109" hangingPunct="0"/>
            <a:r>
              <a:rPr lang="en-GB" sz="2639">
                <a:solidFill>
                  <a:schemeClr val="bg1"/>
                </a:solidFill>
                <a:latin typeface="Helvetica Neue"/>
                <a:sym typeface="Helvetica Neue Medium"/>
              </a:rPr>
              <a:t>Projected total cost required to implement  the Digital Strategy solutions in the 3-year Roadmap (2025-28)</a:t>
            </a:r>
          </a:p>
        </p:txBody>
      </p:sp>
      <p:sp>
        <p:nvSpPr>
          <p:cNvPr id="14" name="Rectangle 13">
            <a:extLst>
              <a:ext uri="{FF2B5EF4-FFF2-40B4-BE49-F238E27FC236}">
                <a16:creationId xmlns:a16="http://schemas.microsoft.com/office/drawing/2014/main" id="{5D126425-2B70-7126-4B61-5C180F83E235}"/>
              </a:ext>
            </a:extLst>
          </p:cNvPr>
          <p:cNvSpPr/>
          <p:nvPr/>
        </p:nvSpPr>
        <p:spPr>
          <a:xfrm>
            <a:off x="119921" y="3196046"/>
            <a:ext cx="8027923" cy="6830044"/>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defTabSz="1815109" hangingPunct="0"/>
            <a:r>
              <a:rPr lang="en-GB" sz="1759">
                <a:solidFill>
                  <a:sysClr val="windowText" lastClr="000000"/>
                </a:solidFill>
                <a:latin typeface="Helvetica Neue"/>
                <a:sym typeface="Helvetica Neue Medium"/>
              </a:rPr>
              <a:t>In the next three years, it is anticipated that several business cases for the Digital Strategy solutions will be required. A key component of this is the financial implications of each solution. The table to the right provides a summary view of indicative 3-year costs of the solution components in the Digital Strategy portfolio. Further information can be seen in the individual solution slides. </a:t>
            </a:r>
          </a:p>
          <a:p>
            <a:pPr defTabSz="1815109" hangingPunct="0"/>
            <a:endParaRPr lang="en-GB" sz="1759">
              <a:solidFill>
                <a:sysClr val="windowText" lastClr="000000"/>
              </a:solidFill>
              <a:latin typeface="Helvetica Neue"/>
              <a:sym typeface="Helvetica Neue Medium"/>
            </a:endParaRPr>
          </a:p>
          <a:p>
            <a:pPr defTabSz="1815109"/>
            <a:r>
              <a:rPr lang="en-GB" sz="1759">
                <a:solidFill>
                  <a:sysClr val="windowText" lastClr="000000"/>
                </a:solidFill>
                <a:latin typeface="Helvetica Neue"/>
                <a:sym typeface="Helvetica Neue Medium"/>
              </a:rPr>
              <a:t>It is important to note that this view represents the current understanding of the indicative costs associated with each of the key solutions in the Digital Strategy portfolio, based on our current understanding of the solution specifications. ‘Other Solutions’ represents the additional activities included in the 10-year Digital Investment Plan, beyond the 12 key solutions listed that will also drive the digital transformation.  </a:t>
            </a:r>
          </a:p>
          <a:p>
            <a:pPr defTabSz="1815109"/>
            <a:endParaRPr lang="en-GB" sz="1759">
              <a:solidFill>
                <a:sysClr val="windowText" lastClr="000000"/>
              </a:solidFill>
              <a:latin typeface="Helvetica Neue"/>
              <a:sym typeface="Helvetica Neue Medium"/>
            </a:endParaRPr>
          </a:p>
          <a:p>
            <a:pPr defTabSz="1815109"/>
            <a:r>
              <a:rPr lang="en-GB" sz="1759">
                <a:solidFill>
                  <a:sysClr val="windowText" lastClr="000000"/>
                </a:solidFill>
                <a:latin typeface="Helvetica Neue"/>
                <a:sym typeface="Helvetica Neue Medium"/>
              </a:rPr>
              <a:t>Please note, these costs are not reflective of budgeted or formally approved funding allocations. Updates to the costs are likely to occur as programmes of work progress and as more accurate costings information becomes available. As part of developing any business cases, there would be a need to build out the costs and benefits of each solution in more detail. </a:t>
            </a:r>
          </a:p>
          <a:p>
            <a:pPr defTabSz="1815109" hangingPunct="0"/>
            <a:endParaRPr lang="en-GB" sz="1759">
              <a:solidFill>
                <a:sysClr val="windowText" lastClr="000000"/>
              </a:solidFill>
              <a:latin typeface="Helvetica Neue"/>
              <a:sym typeface="Helvetica Neue Medium"/>
            </a:endParaRPr>
          </a:p>
          <a:p>
            <a:pPr defTabSz="1815109" hangingPunct="0"/>
            <a:r>
              <a:rPr lang="en-GB" sz="1759">
                <a:solidFill>
                  <a:sysClr val="windowText" lastClr="000000"/>
                </a:solidFill>
                <a:latin typeface="Helvetica Neue"/>
                <a:sym typeface="Helvetica Neue Medium"/>
              </a:rPr>
              <a:t>Finally, these figures assume the Digital Services team is operating at maximum capacity, unable to take on further activity, and therefore assumes capacity will be delivered through recruitment. While freeing up existing capacity could offer some cost-saving opportunities, they are likely limited as most current resources are spent on BAU. </a:t>
            </a:r>
          </a:p>
        </p:txBody>
      </p:sp>
      <p:graphicFrame>
        <p:nvGraphicFramePr>
          <p:cNvPr id="18" name="Table 17">
            <a:extLst>
              <a:ext uri="{FF2B5EF4-FFF2-40B4-BE49-F238E27FC236}">
                <a16:creationId xmlns:a16="http://schemas.microsoft.com/office/drawing/2014/main" id="{9C2ED689-8EB3-E1D0-1D9B-C80BB303406C}"/>
              </a:ext>
            </a:extLst>
          </p:cNvPr>
          <p:cNvGraphicFramePr>
            <a:graphicFrameLocks noGrp="1"/>
          </p:cNvGraphicFramePr>
          <p:nvPr>
            <p:extLst>
              <p:ext uri="{D42A27DB-BD31-4B8C-83A1-F6EECF244321}">
                <p14:modId xmlns:p14="http://schemas.microsoft.com/office/powerpoint/2010/main" val="2655958417"/>
              </p:ext>
            </p:extLst>
          </p:nvPr>
        </p:nvGraphicFramePr>
        <p:xfrm>
          <a:off x="8376444" y="968112"/>
          <a:ext cx="11399327" cy="9124961"/>
        </p:xfrm>
        <a:graphic>
          <a:graphicData uri="http://schemas.openxmlformats.org/drawingml/2006/table">
            <a:tbl>
              <a:tblPr firstRow="1" bandRow="1"/>
              <a:tblGrid>
                <a:gridCol w="3832960">
                  <a:extLst>
                    <a:ext uri="{9D8B030D-6E8A-4147-A177-3AD203B41FA5}">
                      <a16:colId xmlns:a16="http://schemas.microsoft.com/office/drawing/2014/main" val="4233989242"/>
                    </a:ext>
                  </a:extLst>
                </a:gridCol>
                <a:gridCol w="1727198">
                  <a:extLst>
                    <a:ext uri="{9D8B030D-6E8A-4147-A177-3AD203B41FA5}">
                      <a16:colId xmlns:a16="http://schemas.microsoft.com/office/drawing/2014/main" val="1704467291"/>
                    </a:ext>
                  </a:extLst>
                </a:gridCol>
                <a:gridCol w="1727198">
                  <a:extLst>
                    <a:ext uri="{9D8B030D-6E8A-4147-A177-3AD203B41FA5}">
                      <a16:colId xmlns:a16="http://schemas.microsoft.com/office/drawing/2014/main" val="2073805140"/>
                    </a:ext>
                  </a:extLst>
                </a:gridCol>
                <a:gridCol w="1727198">
                  <a:extLst>
                    <a:ext uri="{9D8B030D-6E8A-4147-A177-3AD203B41FA5}">
                      <a16:colId xmlns:a16="http://schemas.microsoft.com/office/drawing/2014/main" val="10096865"/>
                    </a:ext>
                  </a:extLst>
                </a:gridCol>
                <a:gridCol w="2384773">
                  <a:extLst>
                    <a:ext uri="{9D8B030D-6E8A-4147-A177-3AD203B41FA5}">
                      <a16:colId xmlns:a16="http://schemas.microsoft.com/office/drawing/2014/main" val="3759259024"/>
                    </a:ext>
                  </a:extLst>
                </a:gridCol>
              </a:tblGrid>
              <a:tr h="64509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r>
                        <a:rPr lang="en-GB" sz="1400" b="1">
                          <a:solidFill>
                            <a:schemeClr val="bg1"/>
                          </a:solidFill>
                          <a:latin typeface="Helvetica Neue Medium"/>
                        </a:rPr>
                        <a:t>Digital Strategy Solution</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95CAA"/>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1400" b="1">
                          <a:solidFill>
                            <a:schemeClr val="bg1"/>
                          </a:solidFill>
                          <a:latin typeface="Helvetica Neue Medium"/>
                        </a:rPr>
                        <a:t>2025/2026</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95CAA"/>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1400" b="1">
                          <a:solidFill>
                            <a:schemeClr val="bg1"/>
                          </a:solidFill>
                          <a:latin typeface="Helvetica Neue Medium"/>
                        </a:rPr>
                        <a:t>2026/27</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95CAA"/>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1400" b="1">
                          <a:solidFill>
                            <a:schemeClr val="bg1"/>
                          </a:solidFill>
                          <a:latin typeface="Helvetica Neue Medium"/>
                        </a:rPr>
                        <a:t>2027/28</a:t>
                      </a:r>
                    </a:p>
                  </a:txBody>
                  <a:tcPr marL="72000" marR="72000" marT="36000" marB="36000" anchor="ctr">
                    <a:lnL w="12700" cap="flat" cmpd="sng" algn="ctr">
                      <a:solidFill>
                        <a:sysClr val="window" lastClr="FFFFFF"/>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95CAA"/>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ctr"/>
                      <a:r>
                        <a:rPr lang="en-GB" sz="1400" b="1">
                          <a:solidFill>
                            <a:schemeClr val="bg1"/>
                          </a:solidFill>
                          <a:latin typeface="Helvetica Neue Medium"/>
                        </a:rPr>
                        <a:t>Total Indicative Investment Required until 2028</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28575" cap="flat" cmpd="sng" algn="ctr">
                      <a:solidFill>
                        <a:srgbClr val="195CAA">
                          <a:lumMod val="50000"/>
                        </a:srgbClr>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95CAA"/>
                    </a:solidFill>
                  </a:tcPr>
                </a:tc>
                <a:extLst>
                  <a:ext uri="{0D108BD9-81ED-4DB2-BD59-A6C34878D82A}">
                    <a16:rowId xmlns:a16="http://schemas.microsoft.com/office/drawing/2014/main" val="3752003224"/>
                  </a:ext>
                </a:extLst>
              </a:tr>
              <a:tr h="64509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Filling Core Digital Gaps in Clinical Programmes</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8DEF7"/>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£515,000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£2,677,000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£2,929,000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£6,122,000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51708739"/>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a:solidFill>
                            <a:schemeClr val="tx1"/>
                          </a:solidFill>
                          <a:effectLst/>
                          <a:latin typeface="Helvetica Neue Medium"/>
                        </a:rPr>
                        <a:t>Integrated EPR Model</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8DEF7"/>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£517,000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£4,239,000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£4,756,000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12711424"/>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a:solidFill>
                            <a:schemeClr val="tx1"/>
                          </a:solidFill>
                          <a:effectLst/>
                          <a:latin typeface="Helvetica Neue Medium"/>
                        </a:rPr>
                        <a:t>Patient-Facing Services</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8DEF7"/>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£109,000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£933,000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£1,516,000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£2,558,000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66982649"/>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Cloud Strategy</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F3C5"/>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£179,</a:t>
                      </a:r>
                      <a:r>
                        <a:rPr lang="en-GB" sz="1400" b="0" i="0" u="none" strike="noStrike" cap="none" spc="0" baseline="0">
                          <a:solidFill>
                            <a:schemeClr val="tx1"/>
                          </a:solidFill>
                          <a:effectLst/>
                          <a:uFillTx/>
                          <a:latin typeface="Helvetica Neue Medium"/>
                          <a:ea typeface="+mn-ea"/>
                          <a:cs typeface="+mn-cs"/>
                          <a:sym typeface="Helvetica Neue Light"/>
                        </a:rPr>
                        <a:t>000</a:t>
                      </a:r>
                      <a:endParaRPr lang="en-GB" sz="1400" b="0" i="0" u="none" strike="noStrike">
                        <a:solidFill>
                          <a:schemeClr val="tx1"/>
                        </a:solidFill>
                        <a:effectLst/>
                        <a:latin typeface="Helvetica Neue Medium"/>
                      </a:endParaRP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£354,000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£1,191,000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£1,723,000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15095009"/>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Consistent Data Standards</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F3C5"/>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£80,000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£623,000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£783,000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£1,486,000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35359549"/>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Digital Training &amp; Support</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1CDED"/>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£210,000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£400,000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£742,000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£1,352,000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341127838"/>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Care Data Repository</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1CDED"/>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£65,000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£495,000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£495,000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£1,056,000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779700698"/>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Single Sign-On</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8DEF7"/>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£417,000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£530,000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£947,000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116706520"/>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BI Capabilities</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8DEF7"/>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£423,000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£473,000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£896,000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00275133"/>
                  </a:ext>
                </a:extLst>
              </a:tr>
              <a:tr h="64509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Digital Workforce Strategy: Recruitment &amp; Retention</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1CDED"/>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£5,000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£333,000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£553,000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£891,000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134444467"/>
                  </a:ext>
                </a:extLst>
              </a:tr>
              <a:tr h="64509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indent="0" algn="l" defTabSz="309563" fontAlgn="t" latinLnBrk="0">
                        <a:lnSpc>
                          <a:spcPct val="100000"/>
                        </a:lnSpc>
                        <a:spcBef>
                          <a:spcPts val="0"/>
                        </a:spcBef>
                        <a:spcAft>
                          <a:spcPts val="0"/>
                        </a:spcAft>
                        <a:buClrTx/>
                        <a:buSzTx/>
                        <a:buFontTx/>
                        <a:buNone/>
                        <a:tabLst/>
                      </a:pPr>
                      <a:r>
                        <a:rPr lang="en-GB" sz="1400" b="1" i="0" u="none" strike="noStrike" cap="none" spc="0" baseline="0">
                          <a:solidFill>
                            <a:schemeClr val="tx1"/>
                          </a:solidFill>
                          <a:effectLst/>
                          <a:uFillTx/>
                          <a:latin typeface="Helvetica Neue Medium"/>
                          <a:ea typeface="+mn-ea"/>
                          <a:cs typeface="+mn-cs"/>
                          <a:sym typeface="Helvetica Neue Light"/>
                        </a:rPr>
                        <a:t>Digital Co-production and Innovation Model</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1CDED"/>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£76,000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£292,000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£368,000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£736,000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177753870"/>
                  </a:ext>
                </a:extLst>
              </a:tr>
              <a:tr h="64509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lvl="0" indent="0" algn="l" defTabSz="309563" eaLnBrk="1" fontAlgn="t" latinLnBrk="0" hangingPunct="1">
                        <a:lnSpc>
                          <a:spcPct val="100000"/>
                        </a:lnSpc>
                        <a:spcBef>
                          <a:spcPts val="0"/>
                        </a:spcBef>
                        <a:spcAft>
                          <a:spcPts val="0"/>
                        </a:spcAft>
                        <a:buClrTx/>
                        <a:buSzTx/>
                        <a:buFontTx/>
                        <a:buNone/>
                        <a:tabLst/>
                        <a:defRPr/>
                      </a:pPr>
                      <a:r>
                        <a:rPr lang="en-GB" sz="1400" b="1" i="0" u="none" strike="noStrike" cap="none" spc="0" baseline="0">
                          <a:solidFill>
                            <a:schemeClr val="tx1"/>
                          </a:solidFill>
                          <a:effectLst/>
                          <a:uFillTx/>
                          <a:latin typeface="Helvetica Neue Medium"/>
                          <a:ea typeface="+mn-ea"/>
                          <a:cs typeface="+mn-cs"/>
                          <a:sym typeface="Helvetica Neue Light"/>
                        </a:rPr>
                        <a:t>Clinical Digital Champions and Joint Ownership </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F3C5"/>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£147,000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£147,000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4187321978"/>
                  </a:ext>
                </a:extLst>
              </a:tr>
              <a:tr h="716483">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marL="0" marR="0" indent="0" algn="l" defTabSz="309563" fontAlgn="t" latinLnBrk="0">
                        <a:lnSpc>
                          <a:spcPct val="100000"/>
                        </a:lnSpc>
                        <a:spcBef>
                          <a:spcPts val="0"/>
                        </a:spcBef>
                        <a:spcAft>
                          <a:spcPts val="0"/>
                        </a:spcAft>
                        <a:buClrTx/>
                        <a:buSzTx/>
                        <a:buFontTx/>
                        <a:buNone/>
                        <a:tabLst/>
                      </a:pPr>
                      <a:r>
                        <a:rPr lang="en-GB" sz="1400" b="1" i="0" u="none" strike="noStrike" cap="none" spc="0" baseline="0">
                          <a:solidFill>
                            <a:schemeClr val="tx1"/>
                          </a:solidFill>
                          <a:effectLst/>
                          <a:uFillTx/>
                          <a:latin typeface="Helvetica Neue Medium"/>
                          <a:ea typeface="+mn-ea"/>
                          <a:cs typeface="+mn-cs"/>
                          <a:sym typeface="Helvetica Neue Light"/>
                        </a:rPr>
                        <a:t>Other Solutions</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7F7F7F"/>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£2,206,000</a:t>
                      </a:r>
                    </a:p>
                  </a:txBody>
                  <a:tcPr marL="72000" marR="72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£3,947,000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£3,365,000</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0" i="0" u="none" strike="noStrike">
                          <a:solidFill>
                            <a:schemeClr val="tx1"/>
                          </a:solidFill>
                          <a:effectLst/>
                          <a:latin typeface="Helvetica Neue Medium"/>
                        </a:rPr>
                        <a:t>£9,518,000</a:t>
                      </a:r>
                    </a:p>
                  </a:txBody>
                  <a:tcPr marL="72000" marR="72000" marT="36000" marB="36000" anchor="ctr">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776272056"/>
                  </a:ext>
                </a:extLst>
              </a:tr>
              <a:tr h="568446">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l" fontAlgn="t"/>
                      <a:r>
                        <a:rPr lang="en-GB" sz="1400" b="1" i="0" u="none" strike="noStrike">
                          <a:solidFill>
                            <a:schemeClr val="tx1"/>
                          </a:solidFill>
                          <a:effectLst/>
                          <a:latin typeface="Helvetica Neue Medium"/>
                        </a:rPr>
                        <a:t>TOTAL:</a:t>
                      </a:r>
                    </a:p>
                  </a:txBody>
                  <a:tcPr marL="72000" marR="72000" marT="36000" marB="36000" anchor="ctr">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1" u="none" strike="noStrike">
                          <a:solidFill>
                            <a:schemeClr val="tx1"/>
                          </a:solidFill>
                          <a:effectLst/>
                          <a:latin typeface="Helvetica Neue Medium"/>
                        </a:rPr>
                        <a:t>£3,445,000</a:t>
                      </a:r>
                      <a:endParaRPr lang="en-GB" sz="1400" b="1" i="0" u="none" strike="noStrike">
                        <a:solidFill>
                          <a:schemeClr val="tx1"/>
                        </a:solidFill>
                        <a:effectLst/>
                        <a:latin typeface="Helvetica Neue Medium"/>
                      </a:endParaRPr>
                    </a:p>
                  </a:txBody>
                  <a:tcPr marL="72000" marR="72000" marT="36000" marB="36000">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1" u="none" strike="noStrike">
                          <a:solidFill>
                            <a:schemeClr val="tx1"/>
                          </a:solidFill>
                          <a:effectLst/>
                          <a:latin typeface="Helvetica Neue Medium"/>
                        </a:rPr>
                        <a:t>£11,411,000</a:t>
                      </a:r>
                      <a:endParaRPr lang="en-GB" sz="1400" b="1" i="0" u="none" strike="noStrike">
                        <a:solidFill>
                          <a:schemeClr val="tx1"/>
                        </a:solidFill>
                        <a:effectLst/>
                        <a:latin typeface="Helvetica Neue Medium"/>
                      </a:endParaRPr>
                    </a:p>
                  </a:txBody>
                  <a:tcPr marL="72000" marR="72000" marT="36000" marB="36000">
                    <a:lnL w="12700" cap="flat" cmpd="sng" algn="ctr">
                      <a:solidFill>
                        <a:sysClr val="window" lastClr="FFFFFF">
                          <a:lumMod val="75000"/>
                        </a:sysClr>
                      </a:solidFill>
                      <a:prstDash val="solid"/>
                      <a:round/>
                      <a:headEnd type="none" w="med" len="med"/>
                      <a:tailEnd type="none" w="med" len="med"/>
                    </a:lnL>
                    <a:lnR w="12700" cap="flat" cmpd="sng" algn="ctr">
                      <a:solidFill>
                        <a:sysClr val="window" lastClr="FFFFFF">
                          <a:lumMod val="75000"/>
                        </a:sys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1" u="none" strike="noStrike">
                          <a:solidFill>
                            <a:schemeClr val="tx1"/>
                          </a:solidFill>
                          <a:effectLst/>
                          <a:latin typeface="Helvetica Neue Medium"/>
                        </a:rPr>
                        <a:t>£17,330,000</a:t>
                      </a:r>
                      <a:endParaRPr lang="en-GB" sz="1400" b="1" i="0" u="none" strike="noStrike">
                        <a:solidFill>
                          <a:schemeClr val="tx1"/>
                        </a:solidFill>
                        <a:effectLst/>
                        <a:latin typeface="Helvetica Neue Medium"/>
                      </a:endParaRPr>
                    </a:p>
                  </a:txBody>
                  <a:tcPr marL="72000" marR="72000" marT="36000" marB="36000">
                    <a:lnL w="12700" cap="flat" cmpd="sng" algn="ctr">
                      <a:solidFill>
                        <a:sysClr val="window" lastClr="FFFFFF">
                          <a:lumMod val="75000"/>
                        </a:sys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914400" rtl="0" eaLnBrk="1" latinLnBrk="0" hangingPunct="1">
                        <a:defRPr sz="1800" kern="1200">
                          <a:solidFill>
                            <a:schemeClr val="tx1"/>
                          </a:solidFill>
                          <a:latin typeface="Helvetica Neue Medium"/>
                          <a:ea typeface="Helvetica Neue Medium"/>
                          <a:cs typeface="Helvetica Neue Medium"/>
                        </a:defRPr>
                      </a:lvl1pPr>
                      <a:lvl2pPr marL="457200" algn="l" defTabSz="914400" rtl="0" eaLnBrk="1" latinLnBrk="0" hangingPunct="1">
                        <a:defRPr sz="1800" kern="1200">
                          <a:solidFill>
                            <a:schemeClr val="tx1"/>
                          </a:solidFill>
                          <a:latin typeface="Helvetica Neue Medium"/>
                          <a:ea typeface="Helvetica Neue Medium"/>
                          <a:cs typeface="Helvetica Neue Medium"/>
                        </a:defRPr>
                      </a:lvl2pPr>
                      <a:lvl3pPr marL="914400" algn="l" defTabSz="914400" rtl="0" eaLnBrk="1" latinLnBrk="0" hangingPunct="1">
                        <a:defRPr sz="1800" kern="1200">
                          <a:solidFill>
                            <a:schemeClr val="tx1"/>
                          </a:solidFill>
                          <a:latin typeface="Helvetica Neue Medium"/>
                          <a:ea typeface="Helvetica Neue Medium"/>
                          <a:cs typeface="Helvetica Neue Medium"/>
                        </a:defRPr>
                      </a:lvl3pPr>
                      <a:lvl4pPr marL="1371600" algn="l" defTabSz="914400" rtl="0" eaLnBrk="1" latinLnBrk="0" hangingPunct="1">
                        <a:defRPr sz="1800" kern="1200">
                          <a:solidFill>
                            <a:schemeClr val="tx1"/>
                          </a:solidFill>
                          <a:latin typeface="Helvetica Neue Medium"/>
                          <a:ea typeface="Helvetica Neue Medium"/>
                          <a:cs typeface="Helvetica Neue Medium"/>
                        </a:defRPr>
                      </a:lvl4pPr>
                      <a:lvl5pPr marL="1828800" algn="l" defTabSz="914400" rtl="0" eaLnBrk="1" latinLnBrk="0" hangingPunct="1">
                        <a:defRPr sz="1800" kern="1200">
                          <a:solidFill>
                            <a:schemeClr val="tx1"/>
                          </a:solidFill>
                          <a:latin typeface="Helvetica Neue Medium"/>
                          <a:ea typeface="Helvetica Neue Medium"/>
                          <a:cs typeface="Helvetica Neue Medium"/>
                        </a:defRPr>
                      </a:lvl5pPr>
                      <a:lvl6pPr marL="2286000" algn="l" defTabSz="914400" rtl="0" eaLnBrk="1" latinLnBrk="0" hangingPunct="1">
                        <a:defRPr sz="1800" kern="1200">
                          <a:solidFill>
                            <a:schemeClr val="tx1"/>
                          </a:solidFill>
                          <a:latin typeface="Helvetica Neue Medium"/>
                          <a:ea typeface="Helvetica Neue Medium"/>
                          <a:cs typeface="Helvetica Neue Medium"/>
                        </a:defRPr>
                      </a:lvl6pPr>
                      <a:lvl7pPr marL="2743200" algn="l" defTabSz="914400" rtl="0" eaLnBrk="1" latinLnBrk="0" hangingPunct="1">
                        <a:defRPr sz="1800" kern="1200">
                          <a:solidFill>
                            <a:schemeClr val="tx1"/>
                          </a:solidFill>
                          <a:latin typeface="Helvetica Neue Medium"/>
                          <a:ea typeface="Helvetica Neue Medium"/>
                          <a:cs typeface="Helvetica Neue Medium"/>
                        </a:defRPr>
                      </a:lvl7pPr>
                      <a:lvl8pPr marL="3200400" algn="l" defTabSz="914400" rtl="0" eaLnBrk="1" latinLnBrk="0" hangingPunct="1">
                        <a:defRPr sz="1800" kern="1200">
                          <a:solidFill>
                            <a:schemeClr val="tx1"/>
                          </a:solidFill>
                          <a:latin typeface="Helvetica Neue Medium"/>
                          <a:ea typeface="Helvetica Neue Medium"/>
                          <a:cs typeface="Helvetica Neue Medium"/>
                        </a:defRPr>
                      </a:lvl8pPr>
                      <a:lvl9pPr marL="3657600" algn="l" defTabSz="914400" rtl="0" eaLnBrk="1" latinLnBrk="0" hangingPunct="1">
                        <a:defRPr sz="1800" kern="1200">
                          <a:solidFill>
                            <a:schemeClr val="tx1"/>
                          </a:solidFill>
                          <a:latin typeface="Helvetica Neue Medium"/>
                          <a:ea typeface="Helvetica Neue Medium"/>
                          <a:cs typeface="Helvetica Neue Medium"/>
                        </a:defRPr>
                      </a:lvl9pPr>
                    </a:lstStyle>
                    <a:p>
                      <a:pPr algn="r" fontAlgn="t"/>
                      <a:r>
                        <a:rPr lang="en-GB" sz="1400" b="1" u="none" strike="noStrike">
                          <a:solidFill>
                            <a:schemeClr val="tx1"/>
                          </a:solidFill>
                          <a:effectLst/>
                          <a:latin typeface="Helvetica Neue Medium"/>
                        </a:rPr>
                        <a:t>£32,186,000</a:t>
                      </a:r>
                      <a:endParaRPr lang="en-GB" sz="1400" b="1" i="0" u="none" strike="noStrike">
                        <a:solidFill>
                          <a:schemeClr val="tx1"/>
                        </a:solidFill>
                        <a:effectLst/>
                        <a:latin typeface="Helvetica Neue Medium"/>
                      </a:endParaRPr>
                    </a:p>
                  </a:txBody>
                  <a:tcPr marL="72000" marR="72000" marT="36000" marB="36000">
                    <a:lnL w="28575" cap="flat" cmpd="sng" algn="ctr">
                      <a:solidFill>
                        <a:srgbClr val="195CAA">
                          <a:lumMod val="50000"/>
                        </a:srgbClr>
                      </a:solidFill>
                      <a:prstDash val="solid"/>
                      <a:round/>
                      <a:headEnd type="none" w="med" len="med"/>
                      <a:tailEnd type="none" w="med" len="med"/>
                    </a:lnL>
                    <a:lnR w="28575" cap="flat" cmpd="sng" algn="ctr">
                      <a:solidFill>
                        <a:srgbClr val="195CAA">
                          <a:lumMod val="50000"/>
                        </a:srgbClr>
                      </a:solid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28575" cap="flat" cmpd="sng" algn="ctr">
                      <a:solidFill>
                        <a:srgbClr val="195CAA">
                          <a:lumMod val="50000"/>
                        </a:srgb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038118849"/>
                  </a:ext>
                </a:extLst>
              </a:tr>
            </a:tbl>
          </a:graphicData>
        </a:graphic>
      </p:graphicFrame>
      <p:pic>
        <p:nvPicPr>
          <p:cNvPr id="11" name="Graphic 10" descr="Money with solid fill">
            <a:extLst>
              <a:ext uri="{FF2B5EF4-FFF2-40B4-BE49-F238E27FC236}">
                <a16:creationId xmlns:a16="http://schemas.microsoft.com/office/drawing/2014/main" id="{DF623C55-2B98-8782-971D-E716CC0E422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06623" y="1013654"/>
            <a:ext cx="914400" cy="802510"/>
          </a:xfrm>
          <a:prstGeom prst="rect">
            <a:avLst/>
          </a:prstGeom>
        </p:spPr>
      </p:pic>
    </p:spTree>
    <p:extLst>
      <p:ext uri="{BB962C8B-B14F-4D97-AF65-F5344CB8AC3E}">
        <p14:creationId xmlns:p14="http://schemas.microsoft.com/office/powerpoint/2010/main" val="1191473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289633" y="351382"/>
            <a:ext cx="12267342" cy="912566"/>
          </a:xfrm>
        </p:spPr>
        <p:txBody>
          <a:bodyPr/>
          <a:lstStyle/>
          <a:p>
            <a:r>
              <a:rPr lang="en-GB" sz="4200">
                <a:solidFill>
                  <a:schemeClr val="tx1"/>
                </a:solidFill>
                <a:latin typeface="Gill Sans MT" panose="020B0502020104020203" pitchFamily="34" charset="0"/>
              </a:rPr>
              <a:t>The SBU 3-Year Digital Roadmap</a:t>
            </a:r>
          </a:p>
          <a:p>
            <a:endParaRPr lang="pt-BR"/>
          </a:p>
        </p:txBody>
      </p:sp>
      <p:sp>
        <p:nvSpPr>
          <p:cNvPr id="4" name="Content Placeholder 2">
            <a:extLst>
              <a:ext uri="{FF2B5EF4-FFF2-40B4-BE49-F238E27FC236}">
                <a16:creationId xmlns:a16="http://schemas.microsoft.com/office/drawing/2014/main" id="{33878114-8112-8DA8-3F21-38F0A49BD829}"/>
              </a:ext>
            </a:extLst>
          </p:cNvPr>
          <p:cNvSpPr txBox="1">
            <a:spLocks/>
          </p:cNvSpPr>
          <p:nvPr/>
        </p:nvSpPr>
        <p:spPr>
          <a:xfrm>
            <a:off x="276056" y="930276"/>
            <a:ext cx="15383253" cy="8788890"/>
          </a:xfrm>
          <a:prstGeom prst="rect">
            <a:avLst/>
          </a:prstGeom>
          <a:solidFill>
            <a:schemeClr val="bg1"/>
          </a:solidFill>
          <a:ln w="12700">
            <a:solidFill>
              <a:schemeClr val="accent1"/>
            </a:solidFill>
          </a:ln>
        </p:spPr>
        <p:txBody>
          <a:bodyPr vert="horz" lIns="201055" tIns="100528" rIns="201055" bIns="100528" rtlCol="0" anchor="t">
            <a:noAutofit/>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1759"/>
              </a:spcBef>
              <a:buFont typeface="Arial" panose="020B0604020202020204" pitchFamily="34" charset="0"/>
              <a:buChar char="•"/>
            </a:pPr>
            <a:r>
              <a:rPr lang="en-GB" sz="2000" b="1">
                <a:solidFill>
                  <a:schemeClr val="accent1"/>
                </a:solidFill>
                <a:latin typeface="Helvetica Neue"/>
                <a:cs typeface="Arial"/>
              </a:rPr>
              <a:t>Swansea Bay University Health Board (SBU) has established itself as a leading digital innovator in health and care in Wales. </a:t>
            </a:r>
            <a:r>
              <a:rPr lang="en-GB" sz="2000">
                <a:latin typeface="Helvetica Neue"/>
                <a:cs typeface="Arial"/>
              </a:rPr>
              <a:t>We have led the way as a key partner to several NHS Wales national digital programmes, while also forging ahead with our own digital initiatives. As an organisation, we believe that our strength as a digital innovator stems from always striving for excellence, acknowledging mistakes or gaps and having a clear, innovative and ambitious vision of our future. </a:t>
            </a:r>
          </a:p>
          <a:p>
            <a:pPr marL="342900" indent="-342900">
              <a:spcBef>
                <a:spcPts val="1759"/>
              </a:spcBef>
              <a:buFont typeface="Arial" panose="020B0604020202020204" pitchFamily="34" charset="0"/>
              <a:buChar char="•"/>
            </a:pPr>
            <a:r>
              <a:rPr lang="en-GB" sz="2000">
                <a:latin typeface="Helvetica Neue"/>
                <a:cs typeface="Arial"/>
              </a:rPr>
              <a:t>As we look ahead to 2036 </a:t>
            </a:r>
            <a:r>
              <a:rPr lang="en-GB" sz="2000" b="1">
                <a:solidFill>
                  <a:schemeClr val="accent1"/>
                </a:solidFill>
                <a:latin typeface="Helvetica Neue"/>
                <a:cs typeface="Arial"/>
              </a:rPr>
              <a:t>there are key challenges we need to address if we are to realise our ambitious digital vision. </a:t>
            </a:r>
            <a:r>
              <a:rPr lang="en-GB" sz="2000">
                <a:latin typeface="Helvetica Neue"/>
              </a:rPr>
              <a:t>The SBU digital landscape needs to be rationalising, consolidating current systems and developing a central</a:t>
            </a:r>
            <a:r>
              <a:rPr lang="en-GB" sz="2000" b="1">
                <a:solidFill>
                  <a:schemeClr val="accent1"/>
                </a:solidFill>
                <a:latin typeface="Helvetica Neue"/>
              </a:rPr>
              <a:t> Electronic Patient Record (EPR) model and Care Data Resource (CDR).</a:t>
            </a:r>
            <a:r>
              <a:rPr lang="en-GB" sz="2000" b="1">
                <a:solidFill>
                  <a:schemeClr val="accent1"/>
                </a:solidFill>
                <a:latin typeface="Helvetica Neue"/>
                <a:cs typeface="Arial"/>
              </a:rPr>
              <a:t> </a:t>
            </a:r>
            <a:r>
              <a:rPr lang="en-GB" sz="2000">
                <a:latin typeface="Helvetica Neue"/>
                <a:cs typeface="Arial"/>
              </a:rPr>
              <a:t>By contrast, our</a:t>
            </a:r>
            <a:r>
              <a:rPr lang="en-GB" sz="2000">
                <a:latin typeface="Helvetica Neue"/>
              </a:rPr>
              <a:t> current digital infrastructure can feel clunky and difficult to navigate, and this negatively impacts staff confidence and enthusiasm for using digital tools. There are lots of different systems to manage and data is often recorded in different ways across systems, making it complicated to analyse effectively</a:t>
            </a:r>
          </a:p>
          <a:p>
            <a:pPr marL="342900" indent="-342900">
              <a:spcBef>
                <a:spcPts val="1759"/>
              </a:spcBef>
              <a:buFont typeface="Arial" panose="020B0604020202020204" pitchFamily="34" charset="0"/>
              <a:buChar char="•"/>
            </a:pPr>
            <a:r>
              <a:rPr lang="en-GB" sz="2000">
                <a:latin typeface="Helvetica Neue"/>
                <a:cs typeface="Arial"/>
              </a:rPr>
              <a:t>We believe the key to the success of our strategy in the long term is </a:t>
            </a:r>
            <a:r>
              <a:rPr lang="en-GB" sz="2000" b="1">
                <a:solidFill>
                  <a:schemeClr val="accent1"/>
                </a:solidFill>
                <a:latin typeface="Helvetica Neue"/>
                <a:cs typeface="Arial"/>
              </a:rPr>
              <a:t>rapid yet thoughtful change within the next three years to 2028</a:t>
            </a:r>
            <a:r>
              <a:rPr lang="en-GB" sz="2000">
                <a:latin typeface="Helvetica Neue"/>
                <a:cs typeface="Arial"/>
              </a:rPr>
              <a:t>. As an organisation, we have previously suffered from t</a:t>
            </a:r>
            <a:r>
              <a:rPr lang="en-GB" sz="2000">
                <a:latin typeface="Helvetica Neue"/>
              </a:rPr>
              <a:t>oo many competing priorities, resulting in a proliferation of siloed projects focussing on solving specific problems that don’t support the broader digital agenda</a:t>
            </a:r>
            <a:r>
              <a:rPr lang="en-GB" sz="2000">
                <a:latin typeface="Helvetica Neue"/>
                <a:cs typeface="Arial"/>
              </a:rPr>
              <a:t>. Our</a:t>
            </a:r>
            <a:r>
              <a:rPr lang="en-GB" sz="2000">
                <a:latin typeface="Helvetica Neue"/>
              </a:rPr>
              <a:t> digital workforce has been stretched with limited resources, forced too often to focus their time on reacting to user needs and requests, instead of delivering ambitious and lasting digital transformation. </a:t>
            </a:r>
          </a:p>
          <a:p>
            <a:pPr marL="342900" indent="-342900">
              <a:spcBef>
                <a:spcPts val="1759"/>
              </a:spcBef>
              <a:buFont typeface="Arial" panose="020B0604020202020204" pitchFamily="34" charset="0"/>
              <a:buChar char="•"/>
            </a:pPr>
            <a:r>
              <a:rPr lang="en-GB" sz="2000" b="1">
                <a:solidFill>
                  <a:schemeClr val="accent1"/>
                </a:solidFill>
                <a:latin typeface="Helvetica Neue"/>
              </a:rPr>
              <a:t>Our</a:t>
            </a:r>
            <a:r>
              <a:rPr lang="en-GB" sz="2000">
                <a:latin typeface="Helvetica Neue"/>
              </a:rPr>
              <a:t> </a:t>
            </a:r>
            <a:r>
              <a:rPr lang="en-GB" sz="2000" b="1">
                <a:solidFill>
                  <a:schemeClr val="accent1"/>
                </a:solidFill>
                <a:latin typeface="Helvetica Neue"/>
              </a:rPr>
              <a:t>ambitious 3-year roadmap maximises the enormous potential of SBU</a:t>
            </a:r>
            <a:r>
              <a:rPr lang="en-GB" sz="2000">
                <a:latin typeface="Helvetica Neue"/>
              </a:rPr>
              <a:t> by focussing on a prioritised list of strong digital foundations, building a robust, modern, and consolidated suite of digital and data capabilities. </a:t>
            </a:r>
          </a:p>
          <a:p>
            <a:pPr marL="342900" indent="-342900">
              <a:spcBef>
                <a:spcPts val="1759"/>
              </a:spcBef>
              <a:buFont typeface="Arial" panose="020B0604020202020204" pitchFamily="34" charset="0"/>
              <a:buChar char="•"/>
            </a:pPr>
            <a:r>
              <a:rPr lang="en-GB" sz="2000">
                <a:latin typeface="Helvetica Neue"/>
                <a:cs typeface="Arial"/>
              </a:rPr>
              <a:t>Many of</a:t>
            </a:r>
            <a:r>
              <a:rPr lang="en-GB" sz="2000" b="1">
                <a:solidFill>
                  <a:schemeClr val="accent1"/>
                </a:solidFill>
                <a:latin typeface="Helvetica Neue"/>
                <a:cs typeface="Arial"/>
              </a:rPr>
              <a:t> our most pressing tasks are in improving the capabilities and environment of our digital and clinical colleagues</a:t>
            </a:r>
            <a:r>
              <a:rPr lang="en-GB" sz="2000">
                <a:latin typeface="Helvetica Neue"/>
                <a:cs typeface="Arial"/>
              </a:rPr>
              <a:t>. We will improve our digital colleague retention through delivering a digital workforce strategy, as well as recruiting new hires to give us highly specialist skills in areas where we currently have gaps. We will co-own our digital solutions with our end-users, both patients and our colleagues. This will mean </a:t>
            </a:r>
            <a:r>
              <a:rPr lang="en-GB" sz="2000" b="1">
                <a:solidFill>
                  <a:schemeClr val="accent1"/>
                </a:solidFill>
                <a:latin typeface="Helvetica Neue"/>
                <a:cs typeface="Arial"/>
              </a:rPr>
              <a:t>changing the way we work to include embedded collaboration with clinical staff and greatly increasing their access to digital training.</a:t>
            </a:r>
          </a:p>
          <a:p>
            <a:pPr marL="342900" indent="-342900">
              <a:spcBef>
                <a:spcPts val="1759"/>
              </a:spcBef>
              <a:buFont typeface="Arial" panose="020B0604020202020204" pitchFamily="34" charset="0"/>
              <a:buChar char="•"/>
            </a:pPr>
            <a:r>
              <a:rPr lang="en-GB" sz="2000">
                <a:latin typeface="Helvetica Neue"/>
                <a:cs typeface="Arial"/>
              </a:rPr>
              <a:t>By 2028, we will have a </a:t>
            </a:r>
            <a:r>
              <a:rPr lang="en-GB" sz="2000" b="1">
                <a:solidFill>
                  <a:schemeClr val="accent1"/>
                </a:solidFill>
                <a:latin typeface="Helvetica Neue"/>
                <a:cs typeface="Arial"/>
              </a:rPr>
              <a:t>fully developed Electronic Patient Record (EPR) model strategy </a:t>
            </a:r>
            <a:r>
              <a:rPr lang="en-GB" sz="2000">
                <a:latin typeface="Helvetica Neue"/>
                <a:cs typeface="Arial"/>
              </a:rPr>
              <a:t>and begun the procurement of the components necessary for its execution. We will have made </a:t>
            </a:r>
            <a:r>
              <a:rPr lang="en-GB" sz="2000" b="1">
                <a:solidFill>
                  <a:schemeClr val="accent1"/>
                </a:solidFill>
                <a:latin typeface="Helvetica Neue"/>
                <a:cs typeface="Arial"/>
              </a:rPr>
              <a:t>significant strides in establishing the Care Data Resource (CDR) </a:t>
            </a:r>
            <a:r>
              <a:rPr lang="en-GB" sz="2000">
                <a:latin typeface="Helvetica Neue"/>
                <a:cs typeface="Arial"/>
              </a:rPr>
              <a:t> as well as progress towards the </a:t>
            </a:r>
            <a:r>
              <a:rPr lang="en-GB" sz="2000" b="1">
                <a:solidFill>
                  <a:schemeClr val="accent1"/>
                </a:solidFill>
                <a:latin typeface="Helvetica Neue"/>
                <a:cs typeface="Arial"/>
              </a:rPr>
              <a:t>implementation of a cloud-based data storage solution and</a:t>
            </a:r>
            <a:r>
              <a:rPr lang="en-GB" sz="2000">
                <a:latin typeface="Helvetica Neue"/>
                <a:cs typeface="Arial"/>
              </a:rPr>
              <a:t> introducing a </a:t>
            </a:r>
            <a:r>
              <a:rPr lang="en-GB" sz="2000" b="1">
                <a:solidFill>
                  <a:schemeClr val="accent1"/>
                </a:solidFill>
                <a:latin typeface="Helvetica Neue"/>
                <a:cs typeface="Arial"/>
              </a:rPr>
              <a:t>consistent data standard. </a:t>
            </a:r>
            <a:r>
              <a:rPr lang="en-GB" sz="2000">
                <a:latin typeface="Helvetica Neue"/>
                <a:cs typeface="Arial"/>
              </a:rPr>
              <a:t>Together, these measures will propel us towards a more powerfully insightful and rationalised use of data, yielding better quality care for our patients.</a:t>
            </a:r>
            <a:endParaRPr lang="en-GB" sz="1759">
              <a:highlight>
                <a:srgbClr val="FFFF00"/>
              </a:highlight>
              <a:latin typeface="Helvetica Neue"/>
              <a:cs typeface="Arial"/>
            </a:endParaRPr>
          </a:p>
          <a:p>
            <a:pPr>
              <a:spcBef>
                <a:spcPts val="1759"/>
              </a:spcBef>
            </a:pPr>
            <a:endParaRPr lang="en-GB" sz="1759" b="1">
              <a:solidFill>
                <a:schemeClr val="accent1"/>
              </a:solidFill>
              <a:highlight>
                <a:srgbClr val="FFFF00"/>
              </a:highlight>
              <a:latin typeface="Arial"/>
              <a:cs typeface="Arial"/>
            </a:endParaRPr>
          </a:p>
          <a:p>
            <a:pPr>
              <a:spcBef>
                <a:spcPts val="1759"/>
              </a:spcBef>
            </a:pPr>
            <a:endParaRPr lang="en-GB" sz="2419" b="1">
              <a:solidFill>
                <a:schemeClr val="accent1"/>
              </a:solidFill>
              <a:latin typeface="Arial"/>
              <a:cs typeface="Arial"/>
            </a:endParaRPr>
          </a:p>
          <a:p>
            <a:pPr>
              <a:spcBef>
                <a:spcPts val="1759"/>
              </a:spcBef>
            </a:pPr>
            <a:endParaRPr lang="en-GB" sz="2419" b="1">
              <a:solidFill>
                <a:schemeClr val="accent1"/>
              </a:solidFill>
              <a:latin typeface="Arial"/>
              <a:cs typeface="Arial"/>
            </a:endParaRPr>
          </a:p>
          <a:p>
            <a:pPr>
              <a:spcBef>
                <a:spcPts val="1759"/>
              </a:spcBef>
            </a:pPr>
            <a:endParaRPr lang="en-GB" sz="2419" b="1">
              <a:solidFill>
                <a:schemeClr val="accent1"/>
              </a:solidFill>
              <a:latin typeface="Arial"/>
              <a:cs typeface="Arial"/>
            </a:endParaRPr>
          </a:p>
          <a:p>
            <a:pPr>
              <a:spcBef>
                <a:spcPts val="1759"/>
              </a:spcBef>
            </a:pPr>
            <a:endParaRPr lang="en-GB" sz="2419" b="1">
              <a:solidFill>
                <a:schemeClr val="accent1"/>
              </a:solidFill>
              <a:latin typeface="Arial"/>
              <a:cs typeface="Arial"/>
            </a:endParaRPr>
          </a:p>
          <a:p>
            <a:pPr>
              <a:spcBef>
                <a:spcPts val="1759"/>
              </a:spcBef>
            </a:pPr>
            <a:endParaRPr lang="en-GB" sz="2419" b="1">
              <a:solidFill>
                <a:schemeClr val="accent1"/>
              </a:solidFill>
              <a:latin typeface="Arial"/>
              <a:cs typeface="Arial"/>
            </a:endParaRPr>
          </a:p>
          <a:p>
            <a:pPr>
              <a:spcBef>
                <a:spcPts val="1759"/>
              </a:spcBef>
            </a:pPr>
            <a:endParaRPr lang="en-GB" sz="2419" b="1">
              <a:solidFill>
                <a:schemeClr val="accent1"/>
              </a:solidFill>
              <a:latin typeface="Arial"/>
              <a:cs typeface="Arial"/>
            </a:endParaRPr>
          </a:p>
          <a:p>
            <a:pPr>
              <a:spcBef>
                <a:spcPts val="1759"/>
              </a:spcBef>
            </a:pPr>
            <a:endParaRPr lang="en-GB" sz="2419" b="1">
              <a:solidFill>
                <a:schemeClr val="accent1"/>
              </a:solidFill>
              <a:latin typeface="Arial"/>
              <a:cs typeface="Arial"/>
            </a:endParaRPr>
          </a:p>
          <a:p>
            <a:pPr>
              <a:spcBef>
                <a:spcPts val="1759"/>
              </a:spcBef>
            </a:pPr>
            <a:endParaRPr lang="en-GB" sz="2419" b="1">
              <a:solidFill>
                <a:schemeClr val="accent1"/>
              </a:solidFill>
              <a:latin typeface="Arial"/>
              <a:cs typeface="Arial"/>
            </a:endParaRPr>
          </a:p>
          <a:p>
            <a:pPr>
              <a:spcBef>
                <a:spcPts val="1759"/>
              </a:spcBef>
            </a:pPr>
            <a:endParaRPr lang="en-GB" sz="2419">
              <a:cs typeface="Arial"/>
            </a:endParaRPr>
          </a:p>
        </p:txBody>
      </p:sp>
      <p:sp>
        <p:nvSpPr>
          <p:cNvPr id="5" name="Rectangle 4">
            <a:extLst>
              <a:ext uri="{FF2B5EF4-FFF2-40B4-BE49-F238E27FC236}">
                <a16:creationId xmlns:a16="http://schemas.microsoft.com/office/drawing/2014/main" id="{235AC79F-9687-CFED-6E51-126AE5825D4D}"/>
              </a:ext>
            </a:extLst>
          </p:cNvPr>
          <p:cNvSpPr/>
          <p:nvPr/>
        </p:nvSpPr>
        <p:spPr>
          <a:xfrm>
            <a:off x="15672886" y="930275"/>
            <a:ext cx="4009993" cy="886227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0" rIns="158311" bIns="0" numCol="1" spcCol="38100" rtlCol="0" anchor="ctr">
            <a:noAutofit/>
          </a:bodyPr>
          <a:lstStyle/>
          <a:p>
            <a:pPr algn="ctr" defTabSz="1815063" hangingPunct="0">
              <a:defRPr/>
            </a:pPr>
            <a:r>
              <a:rPr lang="en-GB" sz="2800" b="1">
                <a:solidFill>
                  <a:prstClr val="white"/>
                </a:solidFill>
                <a:latin typeface="Helvetica Neue Medium"/>
                <a:sym typeface="Helvetica Neue Medium"/>
              </a:rPr>
              <a:t>Our Digital Vision</a:t>
            </a:r>
          </a:p>
          <a:p>
            <a:pPr algn="ctr" defTabSz="1815063" hangingPunct="0">
              <a:defRPr/>
            </a:pPr>
            <a:endParaRPr lang="en-GB" sz="2639" i="1">
              <a:solidFill>
                <a:prstClr val="white"/>
              </a:solidFill>
              <a:latin typeface="Helvetica Neue Medium"/>
              <a:sym typeface="Helvetica Neue Medium"/>
            </a:endParaRPr>
          </a:p>
          <a:p>
            <a:pPr algn="ctr" defTabSz="1815063" hangingPunct="0">
              <a:defRPr/>
            </a:pPr>
            <a:r>
              <a:rPr lang="en-GB" sz="2639" i="1">
                <a:solidFill>
                  <a:prstClr val="white"/>
                </a:solidFill>
                <a:latin typeface="Helvetica Neue Medium"/>
                <a:sym typeface="Helvetica Neue Medium"/>
              </a:rPr>
              <a:t>Cultivating a collaborative and inclusive digital culture that realises our organisational ambitions and delivers tangible benefits to every citizen and colleague, by driving digital ways of working and enabling service driven transformation - supporting and sustaining our high-quality organisation and establishing SBU as a UK exempla for digital, technology and data innovation in health and care. </a:t>
            </a:r>
          </a:p>
        </p:txBody>
      </p:sp>
      <p:grpSp>
        <p:nvGrpSpPr>
          <p:cNvPr id="6" name="Group 5">
            <a:extLst>
              <a:ext uri="{FF2B5EF4-FFF2-40B4-BE49-F238E27FC236}">
                <a16:creationId xmlns:a16="http://schemas.microsoft.com/office/drawing/2014/main" id="{7C265F0F-53FD-952F-2B77-AFCAE344C1E4}"/>
              </a:ext>
            </a:extLst>
          </p:cNvPr>
          <p:cNvGrpSpPr/>
          <p:nvPr/>
        </p:nvGrpSpPr>
        <p:grpSpPr>
          <a:xfrm>
            <a:off x="88" y="-12723"/>
            <a:ext cx="20026353" cy="364105"/>
            <a:chOff x="374266" y="2474302"/>
            <a:chExt cx="11442413" cy="820603"/>
          </a:xfrm>
        </p:grpSpPr>
        <p:sp>
          <p:nvSpPr>
            <p:cNvPr id="7" name="Arrow: Pentagon 6">
              <a:extLst>
                <a:ext uri="{FF2B5EF4-FFF2-40B4-BE49-F238E27FC236}">
                  <a16:creationId xmlns:a16="http://schemas.microsoft.com/office/drawing/2014/main" id="{BF8C0271-3440-3987-0A0F-9CDFE44AC94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8" name="Arrow: Chevron 7">
              <a:extLst>
                <a:ext uri="{FF2B5EF4-FFF2-40B4-BE49-F238E27FC236}">
                  <a16:creationId xmlns:a16="http://schemas.microsoft.com/office/drawing/2014/main" id="{76DD9A74-E2E9-AD98-3A05-90EA43EBE2D0}"/>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9" name="Arrow: Chevron 8">
              <a:extLst>
                <a:ext uri="{FF2B5EF4-FFF2-40B4-BE49-F238E27FC236}">
                  <a16:creationId xmlns:a16="http://schemas.microsoft.com/office/drawing/2014/main" id="{9CE64D34-6AEB-7547-FCF3-EBF416A125D5}"/>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B3A3C55D-A4F0-EB8E-E604-B90B8F7C17F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9F3F39DC-BF9A-E334-2B8A-E14B796E8AFE}"/>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12" name="Espaço Reservado para Texto 1">
            <a:extLst>
              <a:ext uri="{FF2B5EF4-FFF2-40B4-BE49-F238E27FC236}">
                <a16:creationId xmlns:a16="http://schemas.microsoft.com/office/drawing/2014/main" id="{99154E6C-9FE0-7C31-CC0E-2E08B466C77D}"/>
              </a:ext>
            </a:extLst>
          </p:cNvPr>
          <p:cNvSpPr txBox="1">
            <a:spLocks/>
          </p:cNvSpPr>
          <p:nvPr/>
        </p:nvSpPr>
        <p:spPr>
          <a:xfrm>
            <a:off x="2864644" y="10355569"/>
            <a:ext cx="12293600" cy="558800"/>
          </a:xfrm>
          <a:prstGeom prst="rect">
            <a:avLst/>
          </a:prstGeom>
        </p:spPr>
        <p:txBody>
          <a:bodyPr/>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319"/>
              </a:spcBef>
            </a:pPr>
            <a:r>
              <a:rPr lang="en-US" sz="3960">
                <a:solidFill>
                  <a:schemeClr val="tx1"/>
                </a:solidFill>
                <a:latin typeface="Gill Sans MT" panose="020B0502020104020203" pitchFamily="34" charset="0"/>
              </a:rPr>
              <a:t>SBU 3-Year Digital Roadmap: 2025-2028</a:t>
            </a:r>
          </a:p>
          <a:p>
            <a:endParaRPr lang="pt-BR"/>
          </a:p>
        </p:txBody>
      </p:sp>
    </p:spTree>
    <p:extLst>
      <p:ext uri="{BB962C8B-B14F-4D97-AF65-F5344CB8AC3E}">
        <p14:creationId xmlns:p14="http://schemas.microsoft.com/office/powerpoint/2010/main" val="2532979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57563-809C-D63E-8B93-950E23ED320E}"/>
            </a:ext>
          </a:extLst>
        </p:cNvPr>
        <p:cNvGrpSpPr/>
        <p:nvPr/>
      </p:nvGrpSpPr>
      <p:grpSpPr>
        <a:xfrm>
          <a:off x="0" y="0"/>
          <a:ext cx="0" cy="0"/>
          <a:chOff x="0" y="0"/>
          <a:chExt cx="0" cy="0"/>
        </a:xfrm>
      </p:grpSpPr>
      <p:sp>
        <p:nvSpPr>
          <p:cNvPr id="59" name="Rectangle 58">
            <a:extLst>
              <a:ext uri="{FF2B5EF4-FFF2-40B4-BE49-F238E27FC236}">
                <a16:creationId xmlns:a16="http://schemas.microsoft.com/office/drawing/2014/main" id="{96C9FB2E-573E-DEB4-BFFB-238180C3923F}"/>
              </a:ext>
            </a:extLst>
          </p:cNvPr>
          <p:cNvSpPr/>
          <p:nvPr/>
        </p:nvSpPr>
        <p:spPr>
          <a:xfrm>
            <a:off x="-21485" y="2818206"/>
            <a:ext cx="850432" cy="2374667"/>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79156" tIns="79156" rIns="79156" bIns="79156" numCol="1" spcCol="38100" rtlCol="0" anchor="ctr">
            <a:noAutofit/>
          </a:bodyPr>
          <a:lstStyle/>
          <a:p>
            <a:pPr algn="ctr" defTabSz="1815109" hangingPunct="0"/>
            <a:r>
              <a:rPr lang="en-US" sz="2309" b="1">
                <a:solidFill>
                  <a:schemeClr val="tx2"/>
                </a:solidFill>
                <a:latin typeface="Helvetica Neue"/>
                <a:sym typeface="Helvetica Neue Medium"/>
              </a:rPr>
              <a:t>Data &amp; </a:t>
            </a:r>
            <a:r>
              <a:rPr lang="en-US" sz="2309" b="1">
                <a:solidFill>
                  <a:schemeClr val="accent1">
                    <a:lumMod val="50000"/>
                  </a:schemeClr>
                </a:solidFill>
                <a:latin typeface="Helvetica Neue"/>
                <a:sym typeface="Helvetica Neue Medium"/>
              </a:rPr>
              <a:t>Analytics</a:t>
            </a:r>
            <a:r>
              <a:rPr lang="en-US" sz="2309" b="1">
                <a:solidFill>
                  <a:schemeClr val="tx2"/>
                </a:solidFill>
                <a:latin typeface="Helvetica Neue"/>
                <a:sym typeface="Helvetica Neue Medium"/>
              </a:rPr>
              <a:t> </a:t>
            </a:r>
            <a:endParaRPr lang="en-GB" sz="2309" b="1">
              <a:solidFill>
                <a:schemeClr val="tx2"/>
              </a:solidFill>
              <a:latin typeface="Helvetica Neue"/>
              <a:sym typeface="Helvetica Neue Medium"/>
            </a:endParaRPr>
          </a:p>
        </p:txBody>
      </p:sp>
      <p:sp>
        <p:nvSpPr>
          <p:cNvPr id="60" name="Rectangle 59">
            <a:extLst>
              <a:ext uri="{FF2B5EF4-FFF2-40B4-BE49-F238E27FC236}">
                <a16:creationId xmlns:a16="http://schemas.microsoft.com/office/drawing/2014/main" id="{C2B5E878-5490-BF91-1A33-E6DE5916E9D4}"/>
              </a:ext>
            </a:extLst>
          </p:cNvPr>
          <p:cNvSpPr/>
          <p:nvPr/>
        </p:nvSpPr>
        <p:spPr>
          <a:xfrm>
            <a:off x="-15645" y="7439597"/>
            <a:ext cx="850432" cy="2374667"/>
          </a:xfrm>
          <a:prstGeom prst="rect">
            <a:avLst/>
          </a:prstGeom>
          <a:solidFill>
            <a:srgbClr val="5A9BE7"/>
          </a:solidFill>
          <a:ln w="12700"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79156" tIns="79156" rIns="79156" bIns="79156" numCol="1" spcCol="38100" rtlCol="0" anchor="ctr">
            <a:noAutofit/>
          </a:bodyPr>
          <a:lstStyle/>
          <a:p>
            <a:pPr algn="ctr" defTabSz="1815109" hangingPunct="0"/>
            <a:r>
              <a:rPr lang="en-US" sz="2309" b="1">
                <a:solidFill>
                  <a:schemeClr val="accent1">
                    <a:lumMod val="50000"/>
                  </a:schemeClr>
                </a:solidFill>
                <a:latin typeface="Helvetica Neue"/>
                <a:sym typeface="Helvetica Neue Medium"/>
              </a:rPr>
              <a:t>Technology &amp; Digital  </a:t>
            </a:r>
            <a:endParaRPr lang="en-GB" sz="2309" b="1">
              <a:solidFill>
                <a:schemeClr val="accent1">
                  <a:lumMod val="50000"/>
                </a:schemeClr>
              </a:solidFill>
              <a:latin typeface="Helvetica Neue"/>
              <a:sym typeface="Helvetica Neue Medium"/>
            </a:endParaRPr>
          </a:p>
        </p:txBody>
      </p:sp>
      <p:sp>
        <p:nvSpPr>
          <p:cNvPr id="61" name="Rectangle 60">
            <a:extLst>
              <a:ext uri="{FF2B5EF4-FFF2-40B4-BE49-F238E27FC236}">
                <a16:creationId xmlns:a16="http://schemas.microsoft.com/office/drawing/2014/main" id="{B10C5DC7-9049-61D2-F0BB-B4C0DEE7F743}"/>
              </a:ext>
            </a:extLst>
          </p:cNvPr>
          <p:cNvSpPr/>
          <p:nvPr/>
        </p:nvSpPr>
        <p:spPr>
          <a:xfrm rot="5400000">
            <a:off x="16625775" y="9700293"/>
            <a:ext cx="850432" cy="2374667"/>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79156" tIns="79156" rIns="79156" bIns="79156" numCol="1" spcCol="38100" rtlCol="0" anchor="ctr">
            <a:noAutofit/>
          </a:bodyPr>
          <a:lstStyle/>
          <a:p>
            <a:pPr algn="ctr" defTabSz="1815109" hangingPunct="0"/>
            <a:r>
              <a:rPr lang="en-US" sz="2309" b="1">
                <a:solidFill>
                  <a:schemeClr val="bg1"/>
                </a:solidFill>
                <a:latin typeface="Helvetica Neue"/>
                <a:sym typeface="Helvetica Neue Medium"/>
              </a:rPr>
              <a:t>Organisational Functions  </a:t>
            </a:r>
            <a:endParaRPr lang="en-GB" sz="2309" b="1">
              <a:solidFill>
                <a:schemeClr val="bg1"/>
              </a:solidFill>
              <a:latin typeface="Helvetica Neue"/>
              <a:sym typeface="Helvetica Neue Medium"/>
            </a:endParaRPr>
          </a:p>
        </p:txBody>
      </p:sp>
      <p:cxnSp>
        <p:nvCxnSpPr>
          <p:cNvPr id="64" name="Straight Connector 63">
            <a:extLst>
              <a:ext uri="{FF2B5EF4-FFF2-40B4-BE49-F238E27FC236}">
                <a16:creationId xmlns:a16="http://schemas.microsoft.com/office/drawing/2014/main" id="{9B3FE14A-4BC7-3C04-4151-B5F632A0B88A}"/>
              </a:ext>
            </a:extLst>
          </p:cNvPr>
          <p:cNvCxnSpPr>
            <a:cxnSpLocks/>
            <a:endCxn id="98" idx="3"/>
          </p:cNvCxnSpPr>
          <p:nvPr/>
        </p:nvCxnSpPr>
        <p:spPr>
          <a:xfrm flipV="1">
            <a:off x="-21486" y="2818200"/>
            <a:ext cx="16017632" cy="3360569"/>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7" name="Straight Connector 66">
            <a:extLst>
              <a:ext uri="{FF2B5EF4-FFF2-40B4-BE49-F238E27FC236}">
                <a16:creationId xmlns:a16="http://schemas.microsoft.com/office/drawing/2014/main" id="{B2EF9C78-6A7D-7549-B762-1BA090806B5C}"/>
              </a:ext>
            </a:extLst>
          </p:cNvPr>
          <p:cNvCxnSpPr>
            <a:cxnSpLocks/>
          </p:cNvCxnSpPr>
          <p:nvPr/>
        </p:nvCxnSpPr>
        <p:spPr>
          <a:xfrm flipV="1">
            <a:off x="1770768" y="3523006"/>
            <a:ext cx="14435871" cy="7786345"/>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8" name="Straight Connector 67">
            <a:extLst>
              <a:ext uri="{FF2B5EF4-FFF2-40B4-BE49-F238E27FC236}">
                <a16:creationId xmlns:a16="http://schemas.microsoft.com/office/drawing/2014/main" id="{2B1751D0-1C82-8436-2E26-BBD6C1B0E72E}"/>
              </a:ext>
            </a:extLst>
          </p:cNvPr>
          <p:cNvCxnSpPr>
            <a:cxnSpLocks/>
          </p:cNvCxnSpPr>
          <p:nvPr/>
        </p:nvCxnSpPr>
        <p:spPr>
          <a:xfrm flipV="1">
            <a:off x="13187017" y="4229857"/>
            <a:ext cx="4066647" cy="7079493"/>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EE3A943-C4C5-BD2B-8554-89AAF65B6223}"/>
              </a:ext>
            </a:extLst>
          </p:cNvPr>
          <p:cNvCxnSpPr>
            <a:cxnSpLocks/>
          </p:cNvCxnSpPr>
          <p:nvPr/>
        </p:nvCxnSpPr>
        <p:spPr>
          <a:xfrm flipV="1">
            <a:off x="87" y="2031331"/>
            <a:ext cx="16329600" cy="103665"/>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90" name="Freeform: Shape 89">
            <a:extLst>
              <a:ext uri="{FF2B5EF4-FFF2-40B4-BE49-F238E27FC236}">
                <a16:creationId xmlns:a16="http://schemas.microsoft.com/office/drawing/2014/main" id="{964839A2-8D70-C76D-4732-6DBA3990FEF4}"/>
              </a:ext>
            </a:extLst>
          </p:cNvPr>
          <p:cNvSpPr/>
          <p:nvPr/>
        </p:nvSpPr>
        <p:spPr>
          <a:xfrm>
            <a:off x="3596197" y="2141318"/>
            <a:ext cx="16444019" cy="6423957"/>
          </a:xfrm>
          <a:custGeom>
            <a:avLst/>
            <a:gdLst>
              <a:gd name="connsiteX0" fmla="*/ 0 w 7478751"/>
              <a:gd name="connsiteY0" fmla="*/ 0 h 2921620"/>
              <a:gd name="connsiteX1" fmla="*/ 7478751 w 7478751"/>
              <a:gd name="connsiteY1" fmla="*/ 2921620 h 2921620"/>
            </a:gdLst>
            <a:ahLst/>
            <a:cxnLst>
              <a:cxn ang="0">
                <a:pos x="connsiteX0" y="connsiteY0"/>
              </a:cxn>
              <a:cxn ang="0">
                <a:pos x="connsiteX1" y="connsiteY1"/>
              </a:cxn>
            </a:cxnLst>
            <a:rect l="l" t="t" r="r" b="b"/>
            <a:pathLst>
              <a:path w="7478751" h="2921620">
                <a:moveTo>
                  <a:pt x="0" y="0"/>
                </a:moveTo>
                <a:cubicBezTo>
                  <a:pt x="3567770" y="1326995"/>
                  <a:pt x="7135541" y="2653991"/>
                  <a:pt x="7478751" y="292162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01053" tIns="100525" rIns="201053" bIns="100525" numCol="1" spcCol="38100" rtlCol="0" anchor="t">
            <a:noAutofit/>
          </a:bodyPr>
          <a:lstStyle/>
          <a:p>
            <a:pPr defTabSz="2010583" latinLnBrk="1" hangingPunct="0"/>
            <a:endParaRPr lang="en-GB" sz="3958">
              <a:solidFill>
                <a:srgbClr val="000000"/>
              </a:solidFill>
            </a:endParaRPr>
          </a:p>
        </p:txBody>
      </p:sp>
      <p:sp>
        <p:nvSpPr>
          <p:cNvPr id="95" name="Arc 94">
            <a:extLst>
              <a:ext uri="{FF2B5EF4-FFF2-40B4-BE49-F238E27FC236}">
                <a16:creationId xmlns:a16="http://schemas.microsoft.com/office/drawing/2014/main" id="{D595466D-D7BE-715D-1346-500D9A10554E}"/>
              </a:ext>
            </a:extLst>
          </p:cNvPr>
          <p:cNvSpPr/>
          <p:nvPr/>
        </p:nvSpPr>
        <p:spPr>
          <a:xfrm rot="10800000">
            <a:off x="9928269" y="-3926596"/>
            <a:ext cx="23294983" cy="10187001"/>
          </a:xfrm>
          <a:prstGeom prst="arc">
            <a:avLst>
              <a:gd name="adj1" fmla="val 17207071"/>
              <a:gd name="adj2" fmla="val 21306021"/>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01053" tIns="100525" rIns="201053" bIns="100525" numCol="1" spcCol="38100" rtlCol="0" anchor="t">
            <a:noAutofit/>
          </a:bodyPr>
          <a:lstStyle/>
          <a:p>
            <a:pPr defTabSz="2010583" latinLnBrk="1" hangingPunct="0"/>
            <a:endParaRPr lang="en-GB" sz="3958">
              <a:solidFill>
                <a:srgbClr val="000000"/>
              </a:solidFill>
            </a:endParaRPr>
          </a:p>
        </p:txBody>
      </p:sp>
      <p:sp>
        <p:nvSpPr>
          <p:cNvPr id="96" name="Arc 95">
            <a:extLst>
              <a:ext uri="{FF2B5EF4-FFF2-40B4-BE49-F238E27FC236}">
                <a16:creationId xmlns:a16="http://schemas.microsoft.com/office/drawing/2014/main" id="{0AE99D45-021F-FC71-75C6-E6A9B91F5CF8}"/>
              </a:ext>
            </a:extLst>
          </p:cNvPr>
          <p:cNvSpPr/>
          <p:nvPr/>
        </p:nvSpPr>
        <p:spPr>
          <a:xfrm rot="11250502">
            <a:off x="4007946" y="-2439052"/>
            <a:ext cx="24270969" cy="11763815"/>
          </a:xfrm>
          <a:prstGeom prst="arc">
            <a:avLst>
              <a:gd name="adj1" fmla="val 13736810"/>
              <a:gd name="adj2" fmla="val 21513943"/>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01053" tIns="100525" rIns="201053" bIns="100525" numCol="1" spcCol="38100" rtlCol="0" anchor="t">
            <a:noAutofit/>
          </a:bodyPr>
          <a:lstStyle/>
          <a:p>
            <a:pPr defTabSz="2010583" latinLnBrk="1" hangingPunct="0"/>
            <a:endParaRPr lang="en-GB" sz="3958">
              <a:solidFill>
                <a:srgbClr val="000000"/>
              </a:solidFill>
            </a:endParaRPr>
          </a:p>
        </p:txBody>
      </p:sp>
      <p:sp>
        <p:nvSpPr>
          <p:cNvPr id="98" name="Flowchart: Delay 97">
            <a:extLst>
              <a:ext uri="{FF2B5EF4-FFF2-40B4-BE49-F238E27FC236}">
                <a16:creationId xmlns:a16="http://schemas.microsoft.com/office/drawing/2014/main" id="{491868B9-961D-8D6F-D5A0-124969BC368A}"/>
              </a:ext>
            </a:extLst>
          </p:cNvPr>
          <p:cNvSpPr/>
          <p:nvPr/>
        </p:nvSpPr>
        <p:spPr>
          <a:xfrm rot="10800000">
            <a:off x="15996148" y="1332121"/>
            <a:ext cx="4109451" cy="2972161"/>
          </a:xfrm>
          <a:prstGeom prst="flowChartDelay">
            <a:avLst/>
          </a:prstGeom>
          <a:solidFill>
            <a:srgbClr val="602D80"/>
          </a:solidFill>
          <a:ln w="28575" cap="flat">
            <a:solidFill>
              <a:schemeClr val="bg2">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 wrap="square" lIns="0" tIns="0" rIns="0" bIns="0" numCol="1" spcCol="38100" rtlCol="0" anchor="ctr">
            <a:noAutofit/>
          </a:bodyPr>
          <a:lstStyle/>
          <a:p>
            <a:pPr algn="ctr" defTabSz="1815109" hangingPunct="0"/>
            <a:endParaRPr lang="en-GB" sz="3078">
              <a:solidFill>
                <a:schemeClr val="bg1"/>
              </a:solidFill>
              <a:sym typeface="Helvetica Neue Medium"/>
            </a:endParaRPr>
          </a:p>
        </p:txBody>
      </p:sp>
      <p:sp>
        <p:nvSpPr>
          <p:cNvPr id="106" name="Rectangle 105">
            <a:extLst>
              <a:ext uri="{FF2B5EF4-FFF2-40B4-BE49-F238E27FC236}">
                <a16:creationId xmlns:a16="http://schemas.microsoft.com/office/drawing/2014/main" id="{08403956-F3C1-4495-37F3-4C2155CDD9B6}"/>
              </a:ext>
            </a:extLst>
          </p:cNvPr>
          <p:cNvSpPr/>
          <p:nvPr/>
        </p:nvSpPr>
        <p:spPr>
          <a:xfrm rot="5400000">
            <a:off x="12724655" y="567780"/>
            <a:ext cx="599685" cy="2374667"/>
          </a:xfrm>
          <a:prstGeom prst="rect">
            <a:avLst/>
          </a:prstGeom>
          <a:solidFill>
            <a:srgbClr val="602D8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algn="ctr" defTabSz="1815109" hangingPunct="0"/>
            <a:r>
              <a:rPr lang="en-US" sz="2309">
                <a:solidFill>
                  <a:schemeClr val="bg1"/>
                </a:solidFill>
                <a:latin typeface="Helvetica Neue"/>
                <a:sym typeface="Helvetica Neue Medium"/>
              </a:rPr>
              <a:t>2027/28</a:t>
            </a:r>
            <a:endParaRPr lang="en-GB" sz="2309">
              <a:solidFill>
                <a:schemeClr val="bg1"/>
              </a:solidFill>
              <a:latin typeface="Helvetica Neue"/>
              <a:sym typeface="Helvetica Neue Medium"/>
            </a:endParaRPr>
          </a:p>
        </p:txBody>
      </p:sp>
      <p:sp>
        <p:nvSpPr>
          <p:cNvPr id="107" name="Rectangle 106">
            <a:extLst>
              <a:ext uri="{FF2B5EF4-FFF2-40B4-BE49-F238E27FC236}">
                <a16:creationId xmlns:a16="http://schemas.microsoft.com/office/drawing/2014/main" id="{50F893FA-277F-3F6F-0197-C2AFE704883A}"/>
              </a:ext>
            </a:extLst>
          </p:cNvPr>
          <p:cNvSpPr/>
          <p:nvPr/>
        </p:nvSpPr>
        <p:spPr>
          <a:xfrm rot="5400000">
            <a:off x="2477082" y="609306"/>
            <a:ext cx="599685" cy="2374667"/>
          </a:xfrm>
          <a:prstGeom prst="rect">
            <a:avLst/>
          </a:prstGeom>
          <a:solidFill>
            <a:srgbClr val="602D8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algn="ctr" defTabSz="1815109" hangingPunct="0"/>
            <a:r>
              <a:rPr lang="en-US" sz="2309">
                <a:solidFill>
                  <a:schemeClr val="bg1"/>
                </a:solidFill>
                <a:latin typeface="Helvetica Neue"/>
                <a:sym typeface="Helvetica Neue Medium"/>
              </a:rPr>
              <a:t>2025/26</a:t>
            </a:r>
            <a:endParaRPr lang="en-GB" sz="2309">
              <a:solidFill>
                <a:schemeClr val="bg1"/>
              </a:solidFill>
              <a:latin typeface="Helvetica Neue"/>
              <a:sym typeface="Helvetica Neue Medium"/>
            </a:endParaRPr>
          </a:p>
        </p:txBody>
      </p:sp>
      <p:sp>
        <p:nvSpPr>
          <p:cNvPr id="108" name="Rectangle 107">
            <a:extLst>
              <a:ext uri="{FF2B5EF4-FFF2-40B4-BE49-F238E27FC236}">
                <a16:creationId xmlns:a16="http://schemas.microsoft.com/office/drawing/2014/main" id="{69B5F728-9D19-2722-C6CF-915F6079816E}"/>
              </a:ext>
            </a:extLst>
          </p:cNvPr>
          <p:cNvSpPr/>
          <p:nvPr/>
        </p:nvSpPr>
        <p:spPr>
          <a:xfrm rot="5400000">
            <a:off x="7278898" y="600474"/>
            <a:ext cx="599685" cy="2374667"/>
          </a:xfrm>
          <a:prstGeom prst="rect">
            <a:avLst/>
          </a:prstGeom>
          <a:solidFill>
            <a:srgbClr val="602D8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algn="ctr" defTabSz="1815109" hangingPunct="0"/>
            <a:r>
              <a:rPr lang="en-US" sz="2309">
                <a:solidFill>
                  <a:schemeClr val="bg1"/>
                </a:solidFill>
                <a:latin typeface="Helvetica Neue"/>
                <a:sym typeface="Helvetica Neue Medium"/>
              </a:rPr>
              <a:t>2026/27</a:t>
            </a:r>
            <a:endParaRPr lang="en-GB" sz="2309">
              <a:solidFill>
                <a:schemeClr val="bg1"/>
              </a:solidFill>
              <a:latin typeface="Helvetica Neue"/>
              <a:sym typeface="Helvetica Neue Medium"/>
            </a:endParaRPr>
          </a:p>
        </p:txBody>
      </p:sp>
      <p:sp>
        <p:nvSpPr>
          <p:cNvPr id="109" name="Rectangle 108">
            <a:extLst>
              <a:ext uri="{FF2B5EF4-FFF2-40B4-BE49-F238E27FC236}">
                <a16:creationId xmlns:a16="http://schemas.microsoft.com/office/drawing/2014/main" id="{4971479E-7939-3DA8-EFB1-19EEC548AFD6}"/>
              </a:ext>
            </a:extLst>
          </p:cNvPr>
          <p:cNvSpPr/>
          <p:nvPr/>
        </p:nvSpPr>
        <p:spPr>
          <a:xfrm rot="5400000">
            <a:off x="8853968" y="9700293"/>
            <a:ext cx="850432" cy="2374667"/>
          </a:xfrm>
          <a:prstGeom prst="rect">
            <a:avLst/>
          </a:prstGeom>
          <a:solidFill>
            <a:srgbClr val="C39BDC"/>
          </a:solidFill>
          <a:ln w="12700"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79156" tIns="79156" rIns="79156" bIns="79156" numCol="1" spcCol="38100" rtlCol="0" anchor="ctr">
            <a:noAutofit/>
          </a:bodyPr>
          <a:lstStyle/>
          <a:p>
            <a:pPr algn="ctr" defTabSz="1815109" hangingPunct="0"/>
            <a:r>
              <a:rPr lang="en-US" sz="2309" b="1">
                <a:solidFill>
                  <a:schemeClr val="accent1">
                    <a:lumMod val="50000"/>
                  </a:schemeClr>
                </a:solidFill>
                <a:latin typeface="Helvetica Neue"/>
                <a:sym typeface="Helvetica Neue Medium"/>
              </a:rPr>
              <a:t>Workforce &amp; Culture   </a:t>
            </a:r>
            <a:endParaRPr lang="en-GB" sz="2309" b="1">
              <a:solidFill>
                <a:schemeClr val="accent1">
                  <a:lumMod val="50000"/>
                </a:schemeClr>
              </a:solidFill>
              <a:latin typeface="Helvetica Neue"/>
              <a:sym typeface="Helvetica Neue Medium"/>
            </a:endParaRPr>
          </a:p>
        </p:txBody>
      </p:sp>
      <p:sp>
        <p:nvSpPr>
          <p:cNvPr id="114" name="TextBox 113">
            <a:extLst>
              <a:ext uri="{FF2B5EF4-FFF2-40B4-BE49-F238E27FC236}">
                <a16:creationId xmlns:a16="http://schemas.microsoft.com/office/drawing/2014/main" id="{4DC2D37D-C575-2151-71F5-8CDDF8E4ADBC}"/>
              </a:ext>
            </a:extLst>
          </p:cNvPr>
          <p:cNvSpPr txBox="1"/>
          <p:nvPr/>
        </p:nvSpPr>
        <p:spPr>
          <a:xfrm>
            <a:off x="16461528" y="1864439"/>
            <a:ext cx="3644071" cy="18496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11697" tIns="111697" rIns="111697" bIns="111697" numCol="1" spcCol="38100" rtlCol="0" anchor="ctr">
            <a:spAutoFit/>
          </a:bodyPr>
          <a:lstStyle/>
          <a:p>
            <a:pPr algn="ctr" defTabSz="1815109" hangingPunct="0"/>
            <a:r>
              <a:rPr lang="en-US" sz="3518" b="1">
                <a:solidFill>
                  <a:schemeClr val="bg1"/>
                </a:solidFill>
                <a:latin typeface="Helvetica Neue"/>
                <a:ea typeface="Helvetica Neue"/>
                <a:cs typeface="Helvetica Neue"/>
                <a:sym typeface="Helvetica Neue"/>
              </a:rPr>
              <a:t>Our 3-year Transformation Plan</a:t>
            </a:r>
            <a:endParaRPr lang="en-GB" sz="3518" b="1">
              <a:solidFill>
                <a:schemeClr val="bg1"/>
              </a:solidFill>
              <a:latin typeface="Helvetica Neue"/>
              <a:ea typeface="Helvetica Neue"/>
              <a:cs typeface="Helvetica Neue"/>
              <a:sym typeface="Helvetica Neue"/>
            </a:endParaRPr>
          </a:p>
        </p:txBody>
      </p:sp>
      <p:sp>
        <p:nvSpPr>
          <p:cNvPr id="58" name="Rectangle 57">
            <a:extLst>
              <a:ext uri="{FF2B5EF4-FFF2-40B4-BE49-F238E27FC236}">
                <a16:creationId xmlns:a16="http://schemas.microsoft.com/office/drawing/2014/main" id="{865A8828-0392-2FDC-1794-22A6AA302A60}"/>
              </a:ext>
            </a:extLst>
          </p:cNvPr>
          <p:cNvSpPr/>
          <p:nvPr/>
        </p:nvSpPr>
        <p:spPr>
          <a:xfrm>
            <a:off x="8162499" y="5879582"/>
            <a:ext cx="1973511" cy="791556"/>
          </a:xfrm>
          <a:prstGeom prst="rect">
            <a:avLst/>
          </a:prstGeom>
          <a:solidFill>
            <a:srgbClr val="C8DEF7"/>
          </a:solidFill>
          <a:ln w="28575"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Developing EPR Model</a:t>
            </a:r>
            <a:endParaRPr lang="en-GB" sz="1759">
              <a:latin typeface="Helvetica Neue"/>
              <a:sym typeface="Helvetica Neue Medium"/>
            </a:endParaRPr>
          </a:p>
        </p:txBody>
      </p:sp>
      <p:sp>
        <p:nvSpPr>
          <p:cNvPr id="65" name="Rectangle 64">
            <a:extLst>
              <a:ext uri="{FF2B5EF4-FFF2-40B4-BE49-F238E27FC236}">
                <a16:creationId xmlns:a16="http://schemas.microsoft.com/office/drawing/2014/main" id="{40138A98-B04A-724E-9FCD-FD6CA1E28568}"/>
              </a:ext>
            </a:extLst>
          </p:cNvPr>
          <p:cNvSpPr/>
          <p:nvPr/>
        </p:nvSpPr>
        <p:spPr>
          <a:xfrm>
            <a:off x="1052242" y="3260063"/>
            <a:ext cx="1978889" cy="791556"/>
          </a:xfrm>
          <a:prstGeom prst="rect">
            <a:avLst/>
          </a:prstGeom>
          <a:solidFill>
            <a:srgbClr val="FFF3C5"/>
          </a:solidFill>
          <a:ln w="28575"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Business Case for Cloud Strategy</a:t>
            </a:r>
            <a:endParaRPr lang="en-GB" sz="1759">
              <a:latin typeface="Helvetica Neue"/>
              <a:sym typeface="Helvetica Neue Medium"/>
            </a:endParaRPr>
          </a:p>
        </p:txBody>
      </p:sp>
      <p:sp>
        <p:nvSpPr>
          <p:cNvPr id="73" name="Rectangle 72">
            <a:extLst>
              <a:ext uri="{FF2B5EF4-FFF2-40B4-BE49-F238E27FC236}">
                <a16:creationId xmlns:a16="http://schemas.microsoft.com/office/drawing/2014/main" id="{BD268066-FC49-8835-C836-A12FD1DCF626}"/>
              </a:ext>
            </a:extLst>
          </p:cNvPr>
          <p:cNvSpPr/>
          <p:nvPr/>
        </p:nvSpPr>
        <p:spPr>
          <a:xfrm>
            <a:off x="8246508" y="2346878"/>
            <a:ext cx="1619254" cy="791556"/>
          </a:xfrm>
          <a:prstGeom prst="rect">
            <a:avLst/>
          </a:prstGeom>
          <a:solidFill>
            <a:srgbClr val="FFF3C5"/>
          </a:solidFill>
          <a:ln w="28575"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Procure &amp; pilot cloud storage</a:t>
            </a:r>
            <a:endParaRPr lang="en-GB" sz="1759">
              <a:latin typeface="Helvetica Neue"/>
              <a:sym typeface="Helvetica Neue Medium"/>
            </a:endParaRPr>
          </a:p>
        </p:txBody>
      </p:sp>
      <p:sp>
        <p:nvSpPr>
          <p:cNvPr id="74" name="Rectangle 73">
            <a:extLst>
              <a:ext uri="{FF2B5EF4-FFF2-40B4-BE49-F238E27FC236}">
                <a16:creationId xmlns:a16="http://schemas.microsoft.com/office/drawing/2014/main" id="{A0173EBD-37B6-B716-877C-24D7C847BCA4}"/>
              </a:ext>
            </a:extLst>
          </p:cNvPr>
          <p:cNvSpPr/>
          <p:nvPr/>
        </p:nvSpPr>
        <p:spPr>
          <a:xfrm>
            <a:off x="4986948" y="2242741"/>
            <a:ext cx="2176778" cy="957782"/>
          </a:xfrm>
          <a:prstGeom prst="rect">
            <a:avLst/>
          </a:prstGeom>
          <a:solidFill>
            <a:srgbClr val="FFF3C5"/>
          </a:solidFill>
          <a:ln w="28575"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rPr>
              <a:t>Real-time data available through a modern BI platform </a:t>
            </a:r>
            <a:endParaRPr lang="en-GB" sz="1759">
              <a:highlight>
                <a:srgbClr val="FFFF00"/>
              </a:highlight>
              <a:latin typeface="Helvetica Neue"/>
              <a:sym typeface="Helvetica Neue Medium"/>
            </a:endParaRPr>
          </a:p>
        </p:txBody>
      </p:sp>
      <p:sp>
        <p:nvSpPr>
          <p:cNvPr id="75" name="Rectangle 74">
            <a:extLst>
              <a:ext uri="{FF2B5EF4-FFF2-40B4-BE49-F238E27FC236}">
                <a16:creationId xmlns:a16="http://schemas.microsoft.com/office/drawing/2014/main" id="{9FB7856C-F721-9629-1DFC-125425C8C13B}"/>
              </a:ext>
            </a:extLst>
          </p:cNvPr>
          <p:cNvSpPr/>
          <p:nvPr/>
        </p:nvSpPr>
        <p:spPr>
          <a:xfrm>
            <a:off x="10093033" y="2140913"/>
            <a:ext cx="1978889" cy="791556"/>
          </a:xfrm>
          <a:prstGeom prst="rect">
            <a:avLst/>
          </a:prstGeom>
          <a:solidFill>
            <a:srgbClr val="FFF3C5"/>
          </a:solidFill>
          <a:ln w="28575"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Managing patient cohorts with holistic data </a:t>
            </a:r>
            <a:endParaRPr lang="en-GB" sz="1759">
              <a:latin typeface="Helvetica Neue"/>
              <a:sym typeface="Helvetica Neue Medium"/>
            </a:endParaRPr>
          </a:p>
        </p:txBody>
      </p:sp>
      <p:sp>
        <p:nvSpPr>
          <p:cNvPr id="83" name="Rectangle 82">
            <a:extLst>
              <a:ext uri="{FF2B5EF4-FFF2-40B4-BE49-F238E27FC236}">
                <a16:creationId xmlns:a16="http://schemas.microsoft.com/office/drawing/2014/main" id="{6CE22C87-54F0-3220-12AB-789841D3346F}"/>
              </a:ext>
            </a:extLst>
          </p:cNvPr>
          <p:cNvSpPr/>
          <p:nvPr/>
        </p:nvSpPr>
        <p:spPr>
          <a:xfrm>
            <a:off x="3280844" y="4158939"/>
            <a:ext cx="1978889" cy="808726"/>
          </a:xfrm>
          <a:prstGeom prst="rect">
            <a:avLst/>
          </a:prstGeom>
          <a:solidFill>
            <a:srgbClr val="FFF3C5"/>
          </a:solidFill>
          <a:ln w="28575" cap="flat">
            <a:solidFill>
              <a:srgbClr val="FFDC5D"/>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Data assessment and mapping</a:t>
            </a:r>
            <a:endParaRPr lang="en-GB" sz="1759">
              <a:latin typeface="Helvetica Neue"/>
              <a:sym typeface="Helvetica Neue Medium"/>
            </a:endParaRPr>
          </a:p>
        </p:txBody>
      </p:sp>
      <p:sp>
        <p:nvSpPr>
          <p:cNvPr id="84" name="Rectangle 83">
            <a:extLst>
              <a:ext uri="{FF2B5EF4-FFF2-40B4-BE49-F238E27FC236}">
                <a16:creationId xmlns:a16="http://schemas.microsoft.com/office/drawing/2014/main" id="{3A4DCC2A-4A09-08C3-75CF-C5064B29926B}"/>
              </a:ext>
            </a:extLst>
          </p:cNvPr>
          <p:cNvSpPr/>
          <p:nvPr/>
        </p:nvSpPr>
        <p:spPr>
          <a:xfrm>
            <a:off x="2347147" y="2312677"/>
            <a:ext cx="1978889" cy="791556"/>
          </a:xfrm>
          <a:prstGeom prst="rect">
            <a:avLst/>
          </a:prstGeom>
          <a:solidFill>
            <a:srgbClr val="FFF3C5"/>
          </a:solidFill>
          <a:ln w="28575"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Planning and scoping of CDR</a:t>
            </a:r>
            <a:endParaRPr lang="en-GB" sz="1759">
              <a:latin typeface="Helvetica Neue"/>
              <a:sym typeface="Helvetica Neue Medium"/>
            </a:endParaRPr>
          </a:p>
        </p:txBody>
      </p:sp>
      <p:sp>
        <p:nvSpPr>
          <p:cNvPr id="85" name="Rectangle 84">
            <a:extLst>
              <a:ext uri="{FF2B5EF4-FFF2-40B4-BE49-F238E27FC236}">
                <a16:creationId xmlns:a16="http://schemas.microsoft.com/office/drawing/2014/main" id="{C824836E-AEB7-7ACB-2740-8F4EA836CBE2}"/>
              </a:ext>
            </a:extLst>
          </p:cNvPr>
          <p:cNvSpPr/>
          <p:nvPr/>
        </p:nvSpPr>
        <p:spPr>
          <a:xfrm>
            <a:off x="10021593" y="3152871"/>
            <a:ext cx="1978889" cy="791556"/>
          </a:xfrm>
          <a:prstGeom prst="rect">
            <a:avLst/>
          </a:prstGeom>
          <a:solidFill>
            <a:srgbClr val="FFF3C5"/>
          </a:solidFill>
          <a:ln w="28575"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Development of CDR infrastructure</a:t>
            </a:r>
            <a:endParaRPr lang="en-GB" sz="1759">
              <a:latin typeface="Helvetica Neue"/>
              <a:sym typeface="Helvetica Neue Medium"/>
            </a:endParaRPr>
          </a:p>
        </p:txBody>
      </p:sp>
      <p:sp>
        <p:nvSpPr>
          <p:cNvPr id="87" name="Rectangle 86">
            <a:extLst>
              <a:ext uri="{FF2B5EF4-FFF2-40B4-BE49-F238E27FC236}">
                <a16:creationId xmlns:a16="http://schemas.microsoft.com/office/drawing/2014/main" id="{85E50DC3-32D4-5E75-FEA9-65BE398D027A}"/>
              </a:ext>
            </a:extLst>
          </p:cNvPr>
          <p:cNvSpPr/>
          <p:nvPr/>
        </p:nvSpPr>
        <p:spPr>
          <a:xfrm>
            <a:off x="14124186" y="2123748"/>
            <a:ext cx="1798990" cy="791556"/>
          </a:xfrm>
          <a:prstGeom prst="rect">
            <a:avLst/>
          </a:prstGeom>
          <a:solidFill>
            <a:srgbClr val="FFF3C5"/>
          </a:solidFill>
          <a:ln w="28575" cap="flat">
            <a:solidFill>
              <a:srgbClr val="FFDC5D"/>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Migration of data to CDR</a:t>
            </a:r>
            <a:endParaRPr lang="en-GB" sz="1759">
              <a:latin typeface="Helvetica Neue"/>
              <a:sym typeface="Helvetica Neue Medium"/>
            </a:endParaRPr>
          </a:p>
        </p:txBody>
      </p:sp>
      <p:sp>
        <p:nvSpPr>
          <p:cNvPr id="88" name="Rectangle 87">
            <a:extLst>
              <a:ext uri="{FF2B5EF4-FFF2-40B4-BE49-F238E27FC236}">
                <a16:creationId xmlns:a16="http://schemas.microsoft.com/office/drawing/2014/main" id="{0B9CA5BE-429A-DF75-9680-4BEA819EE5B3}"/>
              </a:ext>
            </a:extLst>
          </p:cNvPr>
          <p:cNvSpPr/>
          <p:nvPr/>
        </p:nvSpPr>
        <p:spPr>
          <a:xfrm>
            <a:off x="12168904" y="2372040"/>
            <a:ext cx="1798990" cy="791556"/>
          </a:xfrm>
          <a:prstGeom prst="rect">
            <a:avLst/>
          </a:prstGeom>
          <a:solidFill>
            <a:srgbClr val="FFF3C5"/>
          </a:solidFill>
          <a:ln w="28575" cap="flat">
            <a:solidFill>
              <a:srgbClr val="FFDC5D"/>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ea typeface="Calibri" panose="020F0502020204030204" pitchFamily="34" charset="0"/>
                <a:cs typeface="Calibri" panose="020F0502020204030204" pitchFamily="34" charset="0"/>
                <a:sym typeface="Helvetica Neue Medium"/>
              </a:rPr>
              <a:t>Adopting consistent data standards</a:t>
            </a:r>
            <a:endParaRPr lang="en-GB" sz="1759">
              <a:latin typeface="Helvetica Neue"/>
              <a:ea typeface="Calibri" panose="020F0502020204030204" pitchFamily="34" charset="0"/>
              <a:cs typeface="Calibri" panose="020F0502020204030204" pitchFamily="34" charset="0"/>
              <a:sym typeface="Helvetica Neue Medium"/>
            </a:endParaRPr>
          </a:p>
        </p:txBody>
      </p:sp>
      <p:sp>
        <p:nvSpPr>
          <p:cNvPr id="89" name="Rectangle 88">
            <a:extLst>
              <a:ext uri="{FF2B5EF4-FFF2-40B4-BE49-F238E27FC236}">
                <a16:creationId xmlns:a16="http://schemas.microsoft.com/office/drawing/2014/main" id="{668D52D0-611E-9C05-DD5C-390E5F10BD10}"/>
              </a:ext>
            </a:extLst>
          </p:cNvPr>
          <p:cNvSpPr/>
          <p:nvPr/>
        </p:nvSpPr>
        <p:spPr>
          <a:xfrm>
            <a:off x="5534685" y="4924778"/>
            <a:ext cx="2319051" cy="1044957"/>
          </a:xfrm>
          <a:prstGeom prst="rect">
            <a:avLst/>
          </a:prstGeom>
          <a:solidFill>
            <a:srgbClr val="C8DEF7"/>
          </a:solidFill>
          <a:ln w="28575" cap="flat">
            <a:solidFill>
              <a:srgbClr val="5A9BE7"/>
            </a:solidFill>
            <a:prstDash val="solid"/>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Implementing interim clinical system for MH&amp;LD/Community</a:t>
            </a:r>
            <a:endParaRPr lang="en-GB" sz="1759">
              <a:latin typeface="Helvetica Neue"/>
              <a:sym typeface="Helvetica Neue Medium"/>
            </a:endParaRPr>
          </a:p>
        </p:txBody>
      </p:sp>
      <p:sp>
        <p:nvSpPr>
          <p:cNvPr id="91" name="Rectangle 90">
            <a:extLst>
              <a:ext uri="{FF2B5EF4-FFF2-40B4-BE49-F238E27FC236}">
                <a16:creationId xmlns:a16="http://schemas.microsoft.com/office/drawing/2014/main" id="{DAA32C2B-C937-F935-0149-F16381AF54D4}"/>
              </a:ext>
            </a:extLst>
          </p:cNvPr>
          <p:cNvSpPr/>
          <p:nvPr/>
        </p:nvSpPr>
        <p:spPr>
          <a:xfrm>
            <a:off x="10294062" y="4929168"/>
            <a:ext cx="2366298" cy="791556"/>
          </a:xfrm>
          <a:prstGeom prst="rect">
            <a:avLst/>
          </a:prstGeom>
          <a:solidFill>
            <a:srgbClr val="C8DEF7"/>
          </a:solidFill>
          <a:ln w="28575"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ea typeface="Calibri" panose="020F0502020204030204" pitchFamily="34" charset="0"/>
                <a:cs typeface="Calibri" panose="020F0502020204030204" pitchFamily="34" charset="0"/>
                <a:sym typeface="Helvetica Neue Medium"/>
              </a:rPr>
              <a:t>SBPP re-procurement and expanded functionality</a:t>
            </a:r>
            <a:endParaRPr lang="en-GB" sz="1759">
              <a:latin typeface="Helvetica Neue"/>
              <a:ea typeface="Calibri" panose="020F0502020204030204" pitchFamily="34" charset="0"/>
              <a:cs typeface="Calibri" panose="020F0502020204030204" pitchFamily="34" charset="0"/>
              <a:sym typeface="Helvetica Neue Medium"/>
            </a:endParaRPr>
          </a:p>
        </p:txBody>
      </p:sp>
      <p:sp>
        <p:nvSpPr>
          <p:cNvPr id="92" name="Rectangle 91">
            <a:extLst>
              <a:ext uri="{FF2B5EF4-FFF2-40B4-BE49-F238E27FC236}">
                <a16:creationId xmlns:a16="http://schemas.microsoft.com/office/drawing/2014/main" id="{55817045-933C-2DD8-EED8-D3F652D39D8D}"/>
              </a:ext>
            </a:extLst>
          </p:cNvPr>
          <p:cNvSpPr/>
          <p:nvPr/>
        </p:nvSpPr>
        <p:spPr>
          <a:xfrm>
            <a:off x="1646447" y="8222899"/>
            <a:ext cx="2374667" cy="1290944"/>
          </a:xfrm>
          <a:prstGeom prst="rect">
            <a:avLst/>
          </a:prstGeom>
          <a:solidFill>
            <a:srgbClr val="C8DEF7"/>
          </a:solidFill>
          <a:ln w="28575" cap="flat">
            <a:solidFill>
              <a:srgbClr val="5A9BE7"/>
            </a:solidFill>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err="1">
                <a:latin typeface="Helvetica Neue"/>
                <a:sym typeface="Helvetica Neue Medium"/>
              </a:rPr>
              <a:t>Optimisation</a:t>
            </a:r>
            <a:r>
              <a:rPr lang="en-US" sz="1759">
                <a:latin typeface="Helvetica Neue"/>
                <a:sym typeface="Helvetica Neue Medium"/>
              </a:rPr>
              <a:t> of </a:t>
            </a:r>
            <a:r>
              <a:rPr lang="en-US" sz="1759" err="1">
                <a:latin typeface="Helvetica Neue"/>
                <a:sym typeface="Helvetica Neue Medium"/>
              </a:rPr>
              <a:t>organisational</a:t>
            </a:r>
            <a:r>
              <a:rPr lang="en-US" sz="1759">
                <a:latin typeface="Helvetica Neue"/>
                <a:sym typeface="Helvetica Neue Medium"/>
              </a:rPr>
              <a:t> user hardware e.g.: </a:t>
            </a:r>
            <a:r>
              <a:rPr lang="en-US" sz="1759" err="1">
                <a:latin typeface="Helvetica Neue"/>
                <a:sym typeface="Helvetica Neue Medium"/>
              </a:rPr>
              <a:t>WiFi</a:t>
            </a:r>
            <a:r>
              <a:rPr lang="en-US" sz="1759">
                <a:latin typeface="Helvetica Neue"/>
                <a:sym typeface="Helvetica Neue Medium"/>
              </a:rPr>
              <a:t>, computers, devices</a:t>
            </a:r>
            <a:endParaRPr lang="en-GB" sz="1759">
              <a:latin typeface="Helvetica Neue"/>
              <a:sym typeface="Helvetica Neue Medium"/>
            </a:endParaRPr>
          </a:p>
        </p:txBody>
      </p:sp>
      <p:sp>
        <p:nvSpPr>
          <p:cNvPr id="93" name="Rectangle 92">
            <a:extLst>
              <a:ext uri="{FF2B5EF4-FFF2-40B4-BE49-F238E27FC236}">
                <a16:creationId xmlns:a16="http://schemas.microsoft.com/office/drawing/2014/main" id="{6EA3D314-0093-7ECF-863C-55DD1D2498BD}"/>
              </a:ext>
            </a:extLst>
          </p:cNvPr>
          <p:cNvSpPr/>
          <p:nvPr/>
        </p:nvSpPr>
        <p:spPr>
          <a:xfrm>
            <a:off x="8142297" y="4378698"/>
            <a:ext cx="1978889" cy="1173584"/>
          </a:xfrm>
          <a:prstGeom prst="rect">
            <a:avLst/>
          </a:prstGeom>
          <a:solidFill>
            <a:srgbClr val="C8DEF7"/>
          </a:solidFill>
          <a:ln w="28575"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Implementation of identity management solution</a:t>
            </a:r>
            <a:endParaRPr lang="en-GB" sz="1759">
              <a:latin typeface="Helvetica Neue"/>
              <a:sym typeface="Helvetica Neue Medium"/>
            </a:endParaRPr>
          </a:p>
        </p:txBody>
      </p:sp>
      <p:sp>
        <p:nvSpPr>
          <p:cNvPr id="94" name="Rectangle 93">
            <a:extLst>
              <a:ext uri="{FF2B5EF4-FFF2-40B4-BE49-F238E27FC236}">
                <a16:creationId xmlns:a16="http://schemas.microsoft.com/office/drawing/2014/main" id="{D7B8BD6B-0844-48FC-F786-3B47C03A9A48}"/>
              </a:ext>
            </a:extLst>
          </p:cNvPr>
          <p:cNvSpPr/>
          <p:nvPr/>
        </p:nvSpPr>
        <p:spPr>
          <a:xfrm>
            <a:off x="13754993" y="6681402"/>
            <a:ext cx="1978889" cy="791556"/>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Pilot clinical digital champions </a:t>
            </a:r>
            <a:endParaRPr lang="en-GB" sz="1759">
              <a:latin typeface="Helvetica Neue"/>
              <a:sym typeface="Helvetica Neue Medium"/>
            </a:endParaRPr>
          </a:p>
        </p:txBody>
      </p:sp>
      <p:sp>
        <p:nvSpPr>
          <p:cNvPr id="97" name="Rectangle 96">
            <a:extLst>
              <a:ext uri="{FF2B5EF4-FFF2-40B4-BE49-F238E27FC236}">
                <a16:creationId xmlns:a16="http://schemas.microsoft.com/office/drawing/2014/main" id="{601E39E3-6A0D-7D28-30B1-1CAFAEE3F9FA}"/>
              </a:ext>
            </a:extLst>
          </p:cNvPr>
          <p:cNvSpPr/>
          <p:nvPr/>
        </p:nvSpPr>
        <p:spPr>
          <a:xfrm>
            <a:off x="11895860" y="7520312"/>
            <a:ext cx="2699868" cy="1226878"/>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Development and roll out of universal digital training approach for all SBU staff</a:t>
            </a:r>
            <a:endParaRPr lang="en-GB" sz="1759">
              <a:latin typeface="Helvetica Neue"/>
              <a:sym typeface="Helvetica Neue Medium"/>
            </a:endParaRPr>
          </a:p>
        </p:txBody>
      </p:sp>
      <p:sp>
        <p:nvSpPr>
          <p:cNvPr id="100" name="Rectangle 99">
            <a:extLst>
              <a:ext uri="{FF2B5EF4-FFF2-40B4-BE49-F238E27FC236}">
                <a16:creationId xmlns:a16="http://schemas.microsoft.com/office/drawing/2014/main" id="{1B7EEDB1-B887-48ED-2470-89ADB736066B}"/>
              </a:ext>
            </a:extLst>
          </p:cNvPr>
          <p:cNvSpPr/>
          <p:nvPr/>
        </p:nvSpPr>
        <p:spPr>
          <a:xfrm>
            <a:off x="12748554" y="4919900"/>
            <a:ext cx="2502065" cy="791556"/>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Developing collaborative delivery framework</a:t>
            </a:r>
            <a:endParaRPr lang="en-GB" sz="1759">
              <a:latin typeface="Helvetica Neue"/>
              <a:sym typeface="Helvetica Neue Medium"/>
            </a:endParaRPr>
          </a:p>
        </p:txBody>
      </p:sp>
      <p:sp>
        <p:nvSpPr>
          <p:cNvPr id="101" name="Rectangle 100">
            <a:extLst>
              <a:ext uri="{FF2B5EF4-FFF2-40B4-BE49-F238E27FC236}">
                <a16:creationId xmlns:a16="http://schemas.microsoft.com/office/drawing/2014/main" id="{33D6DD8A-132B-3C82-070E-CFD6E0164E4D}"/>
              </a:ext>
            </a:extLst>
          </p:cNvPr>
          <p:cNvSpPr/>
          <p:nvPr/>
        </p:nvSpPr>
        <p:spPr>
          <a:xfrm>
            <a:off x="10313819" y="9277471"/>
            <a:ext cx="2371265" cy="791556"/>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Expanding workforce  to deliver 24/7 working support</a:t>
            </a:r>
            <a:endParaRPr lang="en-GB" sz="1759">
              <a:latin typeface="Helvetica Neue"/>
              <a:sym typeface="Helvetica Neue Medium"/>
            </a:endParaRPr>
          </a:p>
        </p:txBody>
      </p:sp>
      <p:sp>
        <p:nvSpPr>
          <p:cNvPr id="102" name="Rectangle 101">
            <a:extLst>
              <a:ext uri="{FF2B5EF4-FFF2-40B4-BE49-F238E27FC236}">
                <a16:creationId xmlns:a16="http://schemas.microsoft.com/office/drawing/2014/main" id="{0932C4BD-9AC5-5630-A859-562DA2DE5632}"/>
              </a:ext>
            </a:extLst>
          </p:cNvPr>
          <p:cNvSpPr/>
          <p:nvPr/>
        </p:nvSpPr>
        <p:spPr>
          <a:xfrm>
            <a:off x="10645383" y="6705464"/>
            <a:ext cx="2072262" cy="767493"/>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Implement Digital Business Partners</a:t>
            </a:r>
            <a:endParaRPr lang="en-GB" sz="1759">
              <a:latin typeface="Helvetica Neue"/>
              <a:sym typeface="Helvetica Neue Medium"/>
            </a:endParaRPr>
          </a:p>
        </p:txBody>
      </p:sp>
      <p:sp>
        <p:nvSpPr>
          <p:cNvPr id="103" name="Rectangle 102">
            <a:extLst>
              <a:ext uri="{FF2B5EF4-FFF2-40B4-BE49-F238E27FC236}">
                <a16:creationId xmlns:a16="http://schemas.microsoft.com/office/drawing/2014/main" id="{96700FEA-14BC-4B34-1355-83D20EAEF060}"/>
              </a:ext>
            </a:extLst>
          </p:cNvPr>
          <p:cNvSpPr/>
          <p:nvPr/>
        </p:nvSpPr>
        <p:spPr>
          <a:xfrm>
            <a:off x="5992903" y="9445676"/>
            <a:ext cx="2132213" cy="929266"/>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Digital workforce strategy</a:t>
            </a:r>
            <a:endParaRPr lang="en-GB" sz="1759">
              <a:latin typeface="Helvetica Neue"/>
              <a:sym typeface="Helvetica Neue Medium"/>
            </a:endParaRPr>
          </a:p>
        </p:txBody>
      </p:sp>
      <p:sp>
        <p:nvSpPr>
          <p:cNvPr id="104" name="Rectangle 103">
            <a:extLst>
              <a:ext uri="{FF2B5EF4-FFF2-40B4-BE49-F238E27FC236}">
                <a16:creationId xmlns:a16="http://schemas.microsoft.com/office/drawing/2014/main" id="{8B086969-EB3B-F3AA-4D44-F58A35848BEB}"/>
              </a:ext>
            </a:extLst>
          </p:cNvPr>
          <p:cNvSpPr/>
          <p:nvPr/>
        </p:nvSpPr>
        <p:spPr>
          <a:xfrm>
            <a:off x="9333307" y="7536291"/>
            <a:ext cx="1978889" cy="1157896"/>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Develop target operating model for the digital services team</a:t>
            </a:r>
            <a:endParaRPr lang="en-GB" sz="1759">
              <a:latin typeface="Helvetica Neue"/>
              <a:sym typeface="Helvetica Neue Medium"/>
            </a:endParaRPr>
          </a:p>
        </p:txBody>
      </p:sp>
      <p:sp>
        <p:nvSpPr>
          <p:cNvPr id="105" name="Rectangle 104">
            <a:extLst>
              <a:ext uri="{FF2B5EF4-FFF2-40B4-BE49-F238E27FC236}">
                <a16:creationId xmlns:a16="http://schemas.microsoft.com/office/drawing/2014/main" id="{4372D8BB-FA36-5916-D13F-9CEE3970EB70}"/>
              </a:ext>
            </a:extLst>
          </p:cNvPr>
          <p:cNvSpPr/>
          <p:nvPr/>
        </p:nvSpPr>
        <p:spPr>
          <a:xfrm>
            <a:off x="12173774" y="5827103"/>
            <a:ext cx="1978889" cy="791556"/>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Recruitment clinical digital leads</a:t>
            </a:r>
            <a:endParaRPr lang="en-GB" sz="1759">
              <a:latin typeface="Helvetica Neue"/>
              <a:sym typeface="Helvetica Neue Medium"/>
            </a:endParaRPr>
          </a:p>
        </p:txBody>
      </p:sp>
      <p:sp>
        <p:nvSpPr>
          <p:cNvPr id="113" name="Rectangle 112">
            <a:extLst>
              <a:ext uri="{FF2B5EF4-FFF2-40B4-BE49-F238E27FC236}">
                <a16:creationId xmlns:a16="http://schemas.microsoft.com/office/drawing/2014/main" id="{B65F81C6-01DF-071D-1812-1BF1C32809C3}"/>
              </a:ext>
            </a:extLst>
          </p:cNvPr>
          <p:cNvSpPr/>
          <p:nvPr/>
        </p:nvSpPr>
        <p:spPr>
          <a:xfrm>
            <a:off x="5654473" y="3477971"/>
            <a:ext cx="2467446" cy="808726"/>
          </a:xfrm>
          <a:prstGeom prst="rect">
            <a:avLst/>
          </a:prstGeom>
          <a:solidFill>
            <a:srgbClr val="FFF3C5"/>
          </a:solidFill>
          <a:ln w="28575" cap="flat">
            <a:solidFill>
              <a:srgbClr val="FFDC5D"/>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Preparation work to adopt consistent data standards</a:t>
            </a:r>
            <a:endParaRPr lang="en-GB" sz="1759">
              <a:latin typeface="Helvetica Neue"/>
              <a:sym typeface="Helvetica Neue Medium"/>
            </a:endParaRPr>
          </a:p>
        </p:txBody>
      </p:sp>
      <p:sp>
        <p:nvSpPr>
          <p:cNvPr id="115" name="Rectangle 114">
            <a:extLst>
              <a:ext uri="{FF2B5EF4-FFF2-40B4-BE49-F238E27FC236}">
                <a16:creationId xmlns:a16="http://schemas.microsoft.com/office/drawing/2014/main" id="{2A10E4A0-F622-D069-C59A-DDE550BD1FBA}"/>
              </a:ext>
            </a:extLst>
          </p:cNvPr>
          <p:cNvSpPr/>
          <p:nvPr/>
        </p:nvSpPr>
        <p:spPr>
          <a:xfrm>
            <a:off x="10722324" y="4011425"/>
            <a:ext cx="2291817" cy="791556"/>
          </a:xfrm>
          <a:prstGeom prst="rect">
            <a:avLst/>
          </a:prstGeom>
          <a:solidFill>
            <a:srgbClr val="C8DEF7"/>
          </a:solidFill>
          <a:ln w="28575"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Procuring/developing EPR components</a:t>
            </a:r>
            <a:endParaRPr lang="en-GB" sz="1759">
              <a:latin typeface="Helvetica Neue"/>
              <a:sym typeface="Helvetica Neue Medium"/>
            </a:endParaRPr>
          </a:p>
        </p:txBody>
      </p:sp>
      <p:sp>
        <p:nvSpPr>
          <p:cNvPr id="116" name="Rectangle 115">
            <a:extLst>
              <a:ext uri="{FF2B5EF4-FFF2-40B4-BE49-F238E27FC236}">
                <a16:creationId xmlns:a16="http://schemas.microsoft.com/office/drawing/2014/main" id="{B94796A7-6D09-C1F9-DA84-6DA0003E0CB6}"/>
              </a:ext>
            </a:extLst>
          </p:cNvPr>
          <p:cNvSpPr/>
          <p:nvPr/>
        </p:nvSpPr>
        <p:spPr>
          <a:xfrm>
            <a:off x="2669735" y="5961032"/>
            <a:ext cx="2374667" cy="1044957"/>
          </a:xfrm>
          <a:prstGeom prst="rect">
            <a:avLst/>
          </a:prstGeom>
          <a:solidFill>
            <a:srgbClr val="C8DEF7"/>
          </a:solidFill>
          <a:ln w="28575"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r>
              <a:rPr lang="en-US" sz="1759">
                <a:latin typeface="Helvetica Neue"/>
                <a:sym typeface="Helvetica Neue Medium"/>
              </a:rPr>
              <a:t>Scoping &amp; Business Case for clinical system for MH&amp;LD/Community</a:t>
            </a:r>
            <a:endParaRPr lang="en-GB" sz="1759">
              <a:latin typeface="Helvetica Neue"/>
              <a:sym typeface="Helvetica Neue Medium"/>
            </a:endParaRPr>
          </a:p>
        </p:txBody>
      </p:sp>
      <p:sp>
        <p:nvSpPr>
          <p:cNvPr id="117" name="Rectangle 116">
            <a:extLst>
              <a:ext uri="{FF2B5EF4-FFF2-40B4-BE49-F238E27FC236}">
                <a16:creationId xmlns:a16="http://schemas.microsoft.com/office/drawing/2014/main" id="{90926CB4-263F-71C5-C8BF-05C9E96377CC}"/>
              </a:ext>
            </a:extLst>
          </p:cNvPr>
          <p:cNvSpPr/>
          <p:nvPr/>
        </p:nvSpPr>
        <p:spPr>
          <a:xfrm>
            <a:off x="6018316" y="6738811"/>
            <a:ext cx="1997618" cy="903825"/>
          </a:xfrm>
          <a:prstGeom prst="rect">
            <a:avLst/>
          </a:prstGeom>
          <a:solidFill>
            <a:srgbClr val="C8DEF7"/>
          </a:solidFill>
          <a:ln w="28575"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r>
              <a:rPr lang="en-US" sz="1759">
                <a:latin typeface="Helvetica Neue"/>
                <a:sym typeface="Helvetica Neue Medium"/>
              </a:rPr>
              <a:t>Evaluation of EPR: Capabilities and interdependencies </a:t>
            </a:r>
            <a:endParaRPr lang="en-GB" sz="1759">
              <a:latin typeface="Helvetica Neue"/>
              <a:sym typeface="Helvetica Neue Medium"/>
            </a:endParaRPr>
          </a:p>
        </p:txBody>
      </p:sp>
      <p:sp>
        <p:nvSpPr>
          <p:cNvPr id="118" name="Rectangle 117">
            <a:extLst>
              <a:ext uri="{FF2B5EF4-FFF2-40B4-BE49-F238E27FC236}">
                <a16:creationId xmlns:a16="http://schemas.microsoft.com/office/drawing/2014/main" id="{49F8E0E3-31DB-8E12-E415-F5F9CA4BBC81}"/>
              </a:ext>
            </a:extLst>
          </p:cNvPr>
          <p:cNvSpPr/>
          <p:nvPr/>
        </p:nvSpPr>
        <p:spPr>
          <a:xfrm>
            <a:off x="15379465" y="4909944"/>
            <a:ext cx="1978889" cy="791556"/>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Expansion of digital training team</a:t>
            </a:r>
            <a:endParaRPr lang="en-GB" sz="1759">
              <a:latin typeface="Helvetica Neue"/>
              <a:sym typeface="Helvetica Neue Medium"/>
            </a:endParaRPr>
          </a:p>
        </p:txBody>
      </p:sp>
      <p:sp>
        <p:nvSpPr>
          <p:cNvPr id="119" name="Rectangle 118">
            <a:extLst>
              <a:ext uri="{FF2B5EF4-FFF2-40B4-BE49-F238E27FC236}">
                <a16:creationId xmlns:a16="http://schemas.microsoft.com/office/drawing/2014/main" id="{0DBB5936-B678-46BC-B1B5-DE21ED15C850}"/>
              </a:ext>
            </a:extLst>
          </p:cNvPr>
          <p:cNvSpPr/>
          <p:nvPr/>
        </p:nvSpPr>
        <p:spPr>
          <a:xfrm>
            <a:off x="7330284" y="8316485"/>
            <a:ext cx="1820578" cy="791558"/>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Digital workforce survey</a:t>
            </a:r>
            <a:endParaRPr lang="en-GB" sz="1759">
              <a:latin typeface="Helvetica Neue"/>
              <a:sym typeface="Helvetica Neue Medium"/>
            </a:endParaRPr>
          </a:p>
        </p:txBody>
      </p:sp>
      <p:sp>
        <p:nvSpPr>
          <p:cNvPr id="12" name="Title 1">
            <a:extLst>
              <a:ext uri="{FF2B5EF4-FFF2-40B4-BE49-F238E27FC236}">
                <a16:creationId xmlns:a16="http://schemas.microsoft.com/office/drawing/2014/main" id="{AE77A589-23B0-4AC5-85B0-5567639D058F}"/>
              </a:ext>
            </a:extLst>
          </p:cNvPr>
          <p:cNvSpPr txBox="1">
            <a:spLocks/>
          </p:cNvSpPr>
          <p:nvPr/>
        </p:nvSpPr>
        <p:spPr>
          <a:xfrm>
            <a:off x="205893" y="-15831"/>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680667">
              <a:defRPr/>
            </a:pPr>
            <a:r>
              <a:rPr lang="en-GB" sz="5277" kern="0">
                <a:solidFill>
                  <a:schemeClr val="tx1"/>
                </a:solidFill>
              </a:rPr>
              <a:t>Our 3-Year Transformation Plan</a:t>
            </a:r>
          </a:p>
        </p:txBody>
      </p:sp>
      <p:grpSp>
        <p:nvGrpSpPr>
          <p:cNvPr id="2" name="Group 1">
            <a:extLst>
              <a:ext uri="{FF2B5EF4-FFF2-40B4-BE49-F238E27FC236}">
                <a16:creationId xmlns:a16="http://schemas.microsoft.com/office/drawing/2014/main" id="{31A322F6-3DB5-A05A-3E99-DFDE4CA050D1}"/>
              </a:ext>
            </a:extLst>
          </p:cNvPr>
          <p:cNvGrpSpPr/>
          <p:nvPr/>
        </p:nvGrpSpPr>
        <p:grpSpPr>
          <a:xfrm>
            <a:off x="88" y="-12723"/>
            <a:ext cx="20026353" cy="364105"/>
            <a:chOff x="374266" y="2474302"/>
            <a:chExt cx="11442413" cy="820603"/>
          </a:xfrm>
        </p:grpSpPr>
        <p:sp>
          <p:nvSpPr>
            <p:cNvPr id="7" name="Arrow: Pentagon 6">
              <a:extLst>
                <a:ext uri="{FF2B5EF4-FFF2-40B4-BE49-F238E27FC236}">
                  <a16:creationId xmlns:a16="http://schemas.microsoft.com/office/drawing/2014/main" id="{06299202-1F3D-31D9-1DD9-FEEECC03C31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61148918-544F-63A4-E5E2-408B8A62530B}"/>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9D9552BE-3012-529B-82CF-97D91D1497B1}"/>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4" name="Arrow: Chevron 13">
              <a:extLst>
                <a:ext uri="{FF2B5EF4-FFF2-40B4-BE49-F238E27FC236}">
                  <a16:creationId xmlns:a16="http://schemas.microsoft.com/office/drawing/2014/main" id="{09305793-0C87-73F9-371D-23CE66C62ADE}"/>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5" name="Arrow: Chevron 14">
              <a:extLst>
                <a:ext uri="{FF2B5EF4-FFF2-40B4-BE49-F238E27FC236}">
                  <a16:creationId xmlns:a16="http://schemas.microsoft.com/office/drawing/2014/main" id="{393E10DA-44B7-5F35-E08C-C4581C224AD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4" name="Rectangle 3">
            <a:extLst>
              <a:ext uri="{FF2B5EF4-FFF2-40B4-BE49-F238E27FC236}">
                <a16:creationId xmlns:a16="http://schemas.microsoft.com/office/drawing/2014/main" id="{127ADA69-790A-B320-76D2-8F4E08CBF924}"/>
              </a:ext>
            </a:extLst>
          </p:cNvPr>
          <p:cNvSpPr/>
          <p:nvPr/>
        </p:nvSpPr>
        <p:spPr>
          <a:xfrm>
            <a:off x="15014371" y="8645589"/>
            <a:ext cx="1978889" cy="1226878"/>
          </a:xfrm>
          <a:prstGeom prst="rect">
            <a:avLst/>
          </a:prstGeom>
          <a:solidFill>
            <a:srgbClr val="91BCEF"/>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60">
                <a:latin typeface="Helvetica Neue"/>
                <a:sym typeface="Helvetica Neue Medium"/>
              </a:rPr>
              <a:t>Internal mapping process to </a:t>
            </a:r>
            <a:r>
              <a:rPr lang="en-US" sz="1760" err="1">
                <a:latin typeface="Helvetica Neue"/>
                <a:sym typeface="Helvetica Neue Medium"/>
              </a:rPr>
              <a:t>rationalise</a:t>
            </a:r>
            <a:r>
              <a:rPr lang="en-US" sz="1760">
                <a:latin typeface="Helvetica Neue"/>
                <a:sym typeface="Helvetica Neue Medium"/>
              </a:rPr>
              <a:t> work</a:t>
            </a:r>
            <a:endParaRPr lang="en-GB" sz="1760">
              <a:latin typeface="Helvetica Neue"/>
              <a:sym typeface="Helvetica Neue Medium"/>
            </a:endParaRPr>
          </a:p>
        </p:txBody>
      </p:sp>
      <p:sp>
        <p:nvSpPr>
          <p:cNvPr id="5" name="Rectangle 4">
            <a:extLst>
              <a:ext uri="{FF2B5EF4-FFF2-40B4-BE49-F238E27FC236}">
                <a16:creationId xmlns:a16="http://schemas.microsoft.com/office/drawing/2014/main" id="{ACE705CA-F1D2-2550-A1F5-FB039CF78C98}"/>
              </a:ext>
            </a:extLst>
          </p:cNvPr>
          <p:cNvSpPr/>
          <p:nvPr/>
        </p:nvSpPr>
        <p:spPr>
          <a:xfrm>
            <a:off x="15827730" y="6862257"/>
            <a:ext cx="1978889" cy="1078098"/>
          </a:xfrm>
          <a:prstGeom prst="rect">
            <a:avLst/>
          </a:prstGeom>
          <a:solidFill>
            <a:srgbClr val="91BCEF"/>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Defining and supporting partnership working</a:t>
            </a:r>
            <a:endParaRPr lang="en-GB" sz="1759">
              <a:latin typeface="Helvetica Neue"/>
              <a:sym typeface="Helvetica Neue Medium"/>
            </a:endParaRPr>
          </a:p>
        </p:txBody>
      </p:sp>
      <p:sp>
        <p:nvSpPr>
          <p:cNvPr id="6" name="Rectangle 5">
            <a:extLst>
              <a:ext uri="{FF2B5EF4-FFF2-40B4-BE49-F238E27FC236}">
                <a16:creationId xmlns:a16="http://schemas.microsoft.com/office/drawing/2014/main" id="{2F6F052C-319E-42AC-5AA5-C7B8CD5C7B53}"/>
              </a:ext>
            </a:extLst>
          </p:cNvPr>
          <p:cNvSpPr/>
          <p:nvPr/>
        </p:nvSpPr>
        <p:spPr>
          <a:xfrm>
            <a:off x="17742619" y="5497603"/>
            <a:ext cx="2286923" cy="1087775"/>
          </a:xfrm>
          <a:prstGeom prst="rect">
            <a:avLst/>
          </a:prstGeom>
          <a:solidFill>
            <a:srgbClr val="91BCEF"/>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err="1">
                <a:latin typeface="Helvetica Neue"/>
                <a:sym typeface="Helvetica Neue Medium"/>
              </a:rPr>
              <a:t>Optimising</a:t>
            </a:r>
            <a:r>
              <a:rPr lang="en-US" sz="1759">
                <a:latin typeface="Helvetica Neue"/>
                <a:sym typeface="Helvetica Neue Medium"/>
              </a:rPr>
              <a:t> health board digital leadership and governance   </a:t>
            </a:r>
            <a:endParaRPr lang="en-GB" sz="1759">
              <a:latin typeface="Helvetica Neue"/>
              <a:sym typeface="Helvetica Neue Medium"/>
            </a:endParaRPr>
          </a:p>
        </p:txBody>
      </p:sp>
      <p:sp>
        <p:nvSpPr>
          <p:cNvPr id="8" name="Rectangle 7">
            <a:extLst>
              <a:ext uri="{FF2B5EF4-FFF2-40B4-BE49-F238E27FC236}">
                <a16:creationId xmlns:a16="http://schemas.microsoft.com/office/drawing/2014/main" id="{4EBF80FA-896E-730B-C2D0-26308981D9F6}"/>
              </a:ext>
            </a:extLst>
          </p:cNvPr>
          <p:cNvSpPr/>
          <p:nvPr/>
        </p:nvSpPr>
        <p:spPr>
          <a:xfrm>
            <a:off x="13723041" y="10033479"/>
            <a:ext cx="1978889" cy="791556"/>
          </a:xfrm>
          <a:prstGeom prst="rect">
            <a:avLst/>
          </a:prstGeom>
          <a:solidFill>
            <a:srgbClr val="91BCEF"/>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Review of digital governance</a:t>
            </a:r>
            <a:endParaRPr lang="en-GB" sz="1759">
              <a:latin typeface="Helvetica Neue"/>
              <a:sym typeface="Helvetica Neue Medium"/>
            </a:endParaRPr>
          </a:p>
        </p:txBody>
      </p:sp>
      <p:sp>
        <p:nvSpPr>
          <p:cNvPr id="9" name="Rectangle 8">
            <a:extLst>
              <a:ext uri="{FF2B5EF4-FFF2-40B4-BE49-F238E27FC236}">
                <a16:creationId xmlns:a16="http://schemas.microsoft.com/office/drawing/2014/main" id="{5759C40D-1337-035F-E79D-DC0CEC108E47}"/>
              </a:ext>
            </a:extLst>
          </p:cNvPr>
          <p:cNvSpPr/>
          <p:nvPr/>
        </p:nvSpPr>
        <p:spPr>
          <a:xfrm>
            <a:off x="17745367" y="9581451"/>
            <a:ext cx="2286923" cy="791556"/>
          </a:xfrm>
          <a:prstGeom prst="rect">
            <a:avLst/>
          </a:prstGeom>
          <a:solidFill>
            <a:srgbClr val="91BCEF"/>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Benefits analysis of digital </a:t>
            </a:r>
            <a:r>
              <a:rPr lang="en-US" sz="1759" err="1">
                <a:latin typeface="Helvetica Neue"/>
                <a:sym typeface="Helvetica Neue Medium"/>
              </a:rPr>
              <a:t>programmes</a:t>
            </a:r>
            <a:endParaRPr lang="en-GB" sz="1759">
              <a:latin typeface="Helvetica Neue"/>
              <a:sym typeface="Helvetica Neue Medium"/>
            </a:endParaRPr>
          </a:p>
        </p:txBody>
      </p:sp>
      <p:sp>
        <p:nvSpPr>
          <p:cNvPr id="10" name="Rectangle 9">
            <a:extLst>
              <a:ext uri="{FF2B5EF4-FFF2-40B4-BE49-F238E27FC236}">
                <a16:creationId xmlns:a16="http://schemas.microsoft.com/office/drawing/2014/main" id="{6AD0EE3F-070C-FFCB-9E39-1DA33099D751}"/>
              </a:ext>
            </a:extLst>
          </p:cNvPr>
          <p:cNvSpPr/>
          <p:nvPr/>
        </p:nvSpPr>
        <p:spPr>
          <a:xfrm>
            <a:off x="18109414" y="6867150"/>
            <a:ext cx="1807335" cy="1087775"/>
          </a:xfrm>
          <a:prstGeom prst="rect">
            <a:avLst/>
          </a:prstGeom>
          <a:solidFill>
            <a:srgbClr val="91BCEF"/>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Developing a cyber security plan</a:t>
            </a:r>
            <a:endParaRPr lang="en-GB" sz="1759">
              <a:latin typeface="Helvetica Neue"/>
              <a:sym typeface="Helvetica Neue Medium"/>
            </a:endParaRPr>
          </a:p>
        </p:txBody>
      </p:sp>
      <p:sp>
        <p:nvSpPr>
          <p:cNvPr id="17" name="Rectangle 16">
            <a:extLst>
              <a:ext uri="{FF2B5EF4-FFF2-40B4-BE49-F238E27FC236}">
                <a16:creationId xmlns:a16="http://schemas.microsoft.com/office/drawing/2014/main" id="{9B4ADF81-F9A4-8989-136E-FAF9D2FB9911}"/>
              </a:ext>
            </a:extLst>
          </p:cNvPr>
          <p:cNvSpPr/>
          <p:nvPr/>
        </p:nvSpPr>
        <p:spPr>
          <a:xfrm>
            <a:off x="4270289" y="7848359"/>
            <a:ext cx="1997618" cy="903825"/>
          </a:xfrm>
          <a:prstGeom prst="rect">
            <a:avLst/>
          </a:prstGeom>
          <a:solidFill>
            <a:srgbClr val="C8DEF7"/>
          </a:solidFill>
          <a:ln w="28575"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r>
              <a:rPr lang="en-US" sz="1759">
                <a:latin typeface="Helvetica Neue"/>
                <a:sym typeface="Helvetica Neue Medium"/>
              </a:rPr>
              <a:t>Supporting the NHS Wales App roll-out</a:t>
            </a:r>
            <a:endParaRPr lang="en-GB" sz="1759">
              <a:latin typeface="Helvetica Neue"/>
              <a:sym typeface="Helvetica Neue Medium"/>
            </a:endParaRPr>
          </a:p>
        </p:txBody>
      </p:sp>
      <p:sp>
        <p:nvSpPr>
          <p:cNvPr id="18" name="Rectangle 17">
            <a:extLst>
              <a:ext uri="{FF2B5EF4-FFF2-40B4-BE49-F238E27FC236}">
                <a16:creationId xmlns:a16="http://schemas.microsoft.com/office/drawing/2014/main" id="{AB6103CE-0302-C81D-30F3-D022B4141828}"/>
              </a:ext>
            </a:extLst>
          </p:cNvPr>
          <p:cNvSpPr/>
          <p:nvPr/>
        </p:nvSpPr>
        <p:spPr>
          <a:xfrm>
            <a:off x="13178582" y="3420826"/>
            <a:ext cx="1874454" cy="791556"/>
          </a:xfrm>
          <a:prstGeom prst="rect">
            <a:avLst/>
          </a:prstGeom>
          <a:solidFill>
            <a:srgbClr val="C8DEF7"/>
          </a:solidFill>
          <a:ln w="28575" cap="flat">
            <a:solidFill>
              <a:srgbClr val="5A9BE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Implementing EPR components</a:t>
            </a:r>
            <a:endParaRPr lang="en-GB" sz="1759">
              <a:latin typeface="Helvetica Neue"/>
              <a:sym typeface="Helvetica Neue Medium"/>
            </a:endParaRPr>
          </a:p>
        </p:txBody>
      </p:sp>
      <p:sp>
        <p:nvSpPr>
          <p:cNvPr id="19" name="Rectangle 18">
            <a:extLst>
              <a:ext uri="{FF2B5EF4-FFF2-40B4-BE49-F238E27FC236}">
                <a16:creationId xmlns:a16="http://schemas.microsoft.com/office/drawing/2014/main" id="{5E213E03-A573-0E03-51E1-6CFF638ED1B8}"/>
              </a:ext>
            </a:extLst>
          </p:cNvPr>
          <p:cNvSpPr/>
          <p:nvPr/>
        </p:nvSpPr>
        <p:spPr>
          <a:xfrm>
            <a:off x="15170294" y="4025211"/>
            <a:ext cx="1654551" cy="791556"/>
          </a:xfrm>
          <a:prstGeom prst="rect">
            <a:avLst/>
          </a:prstGeom>
          <a:solidFill>
            <a:srgbClr val="E1CDED"/>
          </a:solidFill>
          <a:ln w="28575" cap="flat">
            <a:solidFill>
              <a:srgbClr val="C39BDC"/>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Establish Clinical Design Authority</a:t>
            </a:r>
            <a:endParaRPr lang="en-GB" sz="1759">
              <a:latin typeface="Helvetica Neue"/>
              <a:sym typeface="Helvetica Neue Medium"/>
            </a:endParaRPr>
          </a:p>
        </p:txBody>
      </p:sp>
      <p:sp>
        <p:nvSpPr>
          <p:cNvPr id="20" name="Rectangle 19">
            <a:extLst>
              <a:ext uri="{FF2B5EF4-FFF2-40B4-BE49-F238E27FC236}">
                <a16:creationId xmlns:a16="http://schemas.microsoft.com/office/drawing/2014/main" id="{1B4FF56B-B678-BE3E-9930-84B5F1488D24}"/>
              </a:ext>
            </a:extLst>
          </p:cNvPr>
          <p:cNvSpPr/>
          <p:nvPr/>
        </p:nvSpPr>
        <p:spPr>
          <a:xfrm>
            <a:off x="17742619" y="4466857"/>
            <a:ext cx="2286923" cy="886175"/>
          </a:xfrm>
          <a:prstGeom prst="rect">
            <a:avLst/>
          </a:prstGeom>
          <a:solidFill>
            <a:srgbClr val="91BCEF"/>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Strategic approach to decommissioning legacy services</a:t>
            </a:r>
            <a:endParaRPr lang="en-GB" sz="1759">
              <a:latin typeface="Helvetica Neue"/>
              <a:sym typeface="Helvetica Neue Medium"/>
            </a:endParaRPr>
          </a:p>
        </p:txBody>
      </p:sp>
      <p:sp>
        <p:nvSpPr>
          <p:cNvPr id="21" name="Rectangle 20">
            <a:extLst>
              <a:ext uri="{FF2B5EF4-FFF2-40B4-BE49-F238E27FC236}">
                <a16:creationId xmlns:a16="http://schemas.microsoft.com/office/drawing/2014/main" id="{AE468227-9E2A-A8BC-E9D7-55423B70566D}"/>
              </a:ext>
            </a:extLst>
          </p:cNvPr>
          <p:cNvSpPr/>
          <p:nvPr/>
        </p:nvSpPr>
        <p:spPr>
          <a:xfrm>
            <a:off x="18308515" y="8252313"/>
            <a:ext cx="1371926" cy="1087775"/>
          </a:xfrm>
          <a:prstGeom prst="rect">
            <a:avLst/>
          </a:prstGeom>
          <a:solidFill>
            <a:srgbClr val="91BCEF"/>
          </a:solidFill>
          <a:ln w="28575"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9156" tIns="79156" rIns="79156" bIns="79156" numCol="1" spcCol="38100" rtlCol="0" anchor="ctr">
            <a:noAutofit/>
          </a:bodyPr>
          <a:lstStyle/>
          <a:p>
            <a:pPr algn="ctr" defTabSz="1815109" hangingPunct="0"/>
            <a:r>
              <a:rPr lang="en-US" sz="1759">
                <a:latin typeface="Helvetica Neue"/>
                <a:sym typeface="Helvetica Neue Medium"/>
              </a:rPr>
              <a:t>Establishing a TDA</a:t>
            </a:r>
            <a:endParaRPr lang="en-GB" sz="1759">
              <a:latin typeface="Helvetica Neue"/>
              <a:sym typeface="Helvetica Neue Medium"/>
            </a:endParaRPr>
          </a:p>
        </p:txBody>
      </p:sp>
    </p:spTree>
    <p:extLst>
      <p:ext uri="{BB962C8B-B14F-4D97-AF65-F5344CB8AC3E}">
        <p14:creationId xmlns:p14="http://schemas.microsoft.com/office/powerpoint/2010/main" val="349744378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40A6E467-E011-7957-B8FB-28280308960A}"/>
              </a:ext>
            </a:extLst>
          </p:cNvPr>
          <p:cNvSpPr>
            <a:spLocks noGrp="1"/>
          </p:cNvSpPr>
          <p:nvPr>
            <p:ph type="body" sz="quarter" idx="11"/>
          </p:nvPr>
        </p:nvSpPr>
        <p:spPr>
          <a:xfrm>
            <a:off x="6285010" y="3444875"/>
            <a:ext cx="9969070" cy="2614413"/>
          </a:xfrm>
        </p:spPr>
        <p:txBody>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5277" b="0" i="0" u="none" strike="noStrike" kern="1200" cap="none" spc="0" normalizeH="0" baseline="0" noProof="0">
                <a:ln>
                  <a:noFill/>
                </a:ln>
                <a:solidFill>
                  <a:prstClr val="black"/>
                </a:solidFill>
                <a:effectLst/>
                <a:uLnTx/>
                <a:uFillTx/>
                <a:latin typeface="Gill Sans MT" panose="020B0502020104020203" pitchFamily="34" charset="0"/>
                <a:ea typeface="+mn-ea"/>
                <a:cs typeface="+mn-cs"/>
              </a:rPr>
              <a:t>Building SBU’s Digital Capabilities &amp; Organisational Readiness for 2028</a:t>
            </a:r>
          </a:p>
        </p:txBody>
      </p:sp>
      <p:grpSp>
        <p:nvGrpSpPr>
          <p:cNvPr id="13" name="Group 12">
            <a:extLst>
              <a:ext uri="{FF2B5EF4-FFF2-40B4-BE49-F238E27FC236}">
                <a16:creationId xmlns:a16="http://schemas.microsoft.com/office/drawing/2014/main" id="{854C27D0-85EA-3518-A6BC-550A7D0211EA}"/>
              </a:ext>
            </a:extLst>
          </p:cNvPr>
          <p:cNvGrpSpPr/>
          <p:nvPr/>
        </p:nvGrpSpPr>
        <p:grpSpPr>
          <a:xfrm>
            <a:off x="88" y="-12723"/>
            <a:ext cx="20026354" cy="364105"/>
            <a:chOff x="374266" y="2474302"/>
            <a:chExt cx="11442413" cy="820603"/>
          </a:xfrm>
        </p:grpSpPr>
        <p:sp>
          <p:nvSpPr>
            <p:cNvPr id="14" name="Arrow: Pentagon 13">
              <a:extLst>
                <a:ext uri="{FF2B5EF4-FFF2-40B4-BE49-F238E27FC236}">
                  <a16:creationId xmlns:a16="http://schemas.microsoft.com/office/drawing/2014/main" id="{E6B8E3A4-6111-F005-778C-392554743B3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15" name="Arrow: Chevron 14">
              <a:extLst>
                <a:ext uri="{FF2B5EF4-FFF2-40B4-BE49-F238E27FC236}">
                  <a16:creationId xmlns:a16="http://schemas.microsoft.com/office/drawing/2014/main" id="{7FF6922A-0A7E-B82A-7736-61F2FEF5CB4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16" name="Arrow: Chevron 15">
              <a:extLst>
                <a:ext uri="{FF2B5EF4-FFF2-40B4-BE49-F238E27FC236}">
                  <a16:creationId xmlns:a16="http://schemas.microsoft.com/office/drawing/2014/main" id="{33F452AC-A732-B21C-A8F2-895B0A22A451}"/>
                </a:ext>
              </a:extLst>
            </p:cNvPr>
            <p:cNvSpPr/>
            <p:nvPr/>
          </p:nvSpPr>
          <p:spPr>
            <a:xfrm>
              <a:off x="4851732" y="2474302"/>
              <a:ext cx="2697135" cy="820603"/>
            </a:xfrm>
            <a:prstGeom prst="chevron">
              <a:avLst/>
            </a:prstGeom>
            <a:solidFill>
              <a:srgbClr val="5A9BE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7" name="Arrow: Chevron 16">
              <a:extLst>
                <a:ext uri="{FF2B5EF4-FFF2-40B4-BE49-F238E27FC236}">
                  <a16:creationId xmlns:a16="http://schemas.microsoft.com/office/drawing/2014/main" id="{382E11FB-12FE-9F13-B514-307661BF1D94}"/>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8" name="Arrow: Chevron 17">
              <a:extLst>
                <a:ext uri="{FF2B5EF4-FFF2-40B4-BE49-F238E27FC236}">
                  <a16:creationId xmlns:a16="http://schemas.microsoft.com/office/drawing/2014/main" id="{EE31938F-D981-0193-5905-ACEB9A6EF820}"/>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19" name="Espaço Reservado para Texto 1">
            <a:extLst>
              <a:ext uri="{FF2B5EF4-FFF2-40B4-BE49-F238E27FC236}">
                <a16:creationId xmlns:a16="http://schemas.microsoft.com/office/drawing/2014/main" id="{66810405-BCA3-F104-2583-8410BC77439D}"/>
              </a:ext>
            </a:extLst>
          </p:cNvPr>
          <p:cNvSpPr txBox="1">
            <a:spLocks/>
          </p:cNvSpPr>
          <p:nvPr/>
        </p:nvSpPr>
        <p:spPr>
          <a:xfrm>
            <a:off x="4285225" y="10379075"/>
            <a:ext cx="12293600" cy="558800"/>
          </a:xfrm>
          <a:prstGeom prst="rect">
            <a:avLst/>
          </a:prstGeom>
        </p:spPr>
        <p:txBody>
          <a:bodyPr/>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319"/>
              </a:spcBef>
            </a:pPr>
            <a:r>
              <a:rPr lang="en-US" sz="3960">
                <a:solidFill>
                  <a:schemeClr val="tx1"/>
                </a:solidFill>
                <a:latin typeface="Gill Sans MT" panose="020B0502020104020203" pitchFamily="34" charset="0"/>
              </a:rPr>
              <a:t>SBU 3-Year Digital Roadmap: 2025-2028</a:t>
            </a:r>
          </a:p>
          <a:p>
            <a:endParaRPr lang="pt-BR"/>
          </a:p>
        </p:txBody>
      </p:sp>
    </p:spTree>
    <p:extLst>
      <p:ext uri="{BB962C8B-B14F-4D97-AF65-F5344CB8AC3E}">
        <p14:creationId xmlns:p14="http://schemas.microsoft.com/office/powerpoint/2010/main" val="149612807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7546D8C-F3A3-DC1A-B543-8929B8B0ED84}"/>
              </a:ext>
            </a:extLst>
          </p:cNvPr>
          <p:cNvGrpSpPr/>
          <p:nvPr/>
        </p:nvGrpSpPr>
        <p:grpSpPr>
          <a:xfrm>
            <a:off x="88" y="-12723"/>
            <a:ext cx="20026354" cy="364105"/>
            <a:chOff x="374266" y="2474302"/>
            <a:chExt cx="11442413" cy="820603"/>
          </a:xfrm>
        </p:grpSpPr>
        <p:sp>
          <p:nvSpPr>
            <p:cNvPr id="9" name="Arrow: Pentagon 8">
              <a:extLst>
                <a:ext uri="{FF2B5EF4-FFF2-40B4-BE49-F238E27FC236}">
                  <a16:creationId xmlns:a16="http://schemas.microsoft.com/office/drawing/2014/main" id="{CB82DF3F-919A-0436-3242-A3756BC7B65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10" name="Arrow: Chevron 9">
              <a:extLst>
                <a:ext uri="{FF2B5EF4-FFF2-40B4-BE49-F238E27FC236}">
                  <a16:creationId xmlns:a16="http://schemas.microsoft.com/office/drawing/2014/main" id="{C33A28F7-CD82-883A-7B99-A6ED5014D1D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11" name="Arrow: Chevron 10">
              <a:extLst>
                <a:ext uri="{FF2B5EF4-FFF2-40B4-BE49-F238E27FC236}">
                  <a16:creationId xmlns:a16="http://schemas.microsoft.com/office/drawing/2014/main" id="{5034B345-4B6E-E30B-4A0D-C485A5C8C168}"/>
                </a:ext>
              </a:extLst>
            </p:cNvPr>
            <p:cNvSpPr/>
            <p:nvPr/>
          </p:nvSpPr>
          <p:spPr>
            <a:xfrm>
              <a:off x="4851732" y="2474302"/>
              <a:ext cx="2697135" cy="820603"/>
            </a:xfrm>
            <a:prstGeom prst="chevron">
              <a:avLst/>
            </a:prstGeom>
            <a:solidFill>
              <a:srgbClr val="5A9BE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12" name="Arrow: Chevron 11">
              <a:extLst>
                <a:ext uri="{FF2B5EF4-FFF2-40B4-BE49-F238E27FC236}">
                  <a16:creationId xmlns:a16="http://schemas.microsoft.com/office/drawing/2014/main" id="{BF97EAA0-0C9D-8D93-A81C-EB3781AEFC4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13" name="Arrow: Chevron 12">
              <a:extLst>
                <a:ext uri="{FF2B5EF4-FFF2-40B4-BE49-F238E27FC236}">
                  <a16:creationId xmlns:a16="http://schemas.microsoft.com/office/drawing/2014/main" id="{A152896F-5596-AE1D-651D-02C6738E0AF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15" name="Title 1">
            <a:extLst>
              <a:ext uri="{FF2B5EF4-FFF2-40B4-BE49-F238E27FC236}">
                <a16:creationId xmlns:a16="http://schemas.microsoft.com/office/drawing/2014/main" id="{37D03DB4-39E6-2E13-F628-51E6D10008FB}"/>
              </a:ext>
            </a:extLst>
          </p:cNvPr>
          <p:cNvSpPr txBox="1">
            <a:spLocks/>
          </p:cNvSpPr>
          <p:nvPr/>
        </p:nvSpPr>
        <p:spPr>
          <a:xfrm>
            <a:off x="205893" y="-12722"/>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5277">
                <a:solidFill>
                  <a:schemeClr val="tx1"/>
                </a:solidFill>
                <a:latin typeface="Gill Sans MT"/>
              </a:rPr>
              <a:t>Readiness for Delivery </a:t>
            </a:r>
            <a:endParaRPr lang="en-GB" sz="5277">
              <a:solidFill>
                <a:schemeClr val="tx1"/>
              </a:solidFill>
            </a:endParaRPr>
          </a:p>
        </p:txBody>
      </p:sp>
      <p:sp>
        <p:nvSpPr>
          <p:cNvPr id="30" name="Footer Placeholder 3">
            <a:extLst>
              <a:ext uri="{FF2B5EF4-FFF2-40B4-BE49-F238E27FC236}">
                <a16:creationId xmlns:a16="http://schemas.microsoft.com/office/drawing/2014/main" id="{4AC9BE7A-CBD5-7320-56E8-0E8619B9AB90}"/>
              </a:ext>
            </a:extLst>
          </p:cNvPr>
          <p:cNvSpPr txBox="1">
            <a:spLocks/>
          </p:cNvSpPr>
          <p:nvPr/>
        </p:nvSpPr>
        <p:spPr>
          <a:xfrm>
            <a:off x="10967244" y="10397212"/>
            <a:ext cx="8382000" cy="90896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319"/>
              </a:spcBef>
            </a:pPr>
            <a:r>
              <a:rPr lang="en-US" sz="3960">
                <a:latin typeface="Gill Sans MT" panose="020B0502020104020203" pitchFamily="34" charset="0"/>
              </a:rPr>
              <a:t>SBU 3-Year Digital Roadmap: 2025-2028</a:t>
            </a:r>
          </a:p>
        </p:txBody>
      </p:sp>
      <p:sp>
        <p:nvSpPr>
          <p:cNvPr id="34" name="Rectangle 33">
            <a:extLst>
              <a:ext uri="{FF2B5EF4-FFF2-40B4-BE49-F238E27FC236}">
                <a16:creationId xmlns:a16="http://schemas.microsoft.com/office/drawing/2014/main" id="{2306A413-927C-D363-C9B4-160CBD2ED571}"/>
              </a:ext>
            </a:extLst>
          </p:cNvPr>
          <p:cNvSpPr/>
          <p:nvPr/>
        </p:nvSpPr>
        <p:spPr>
          <a:xfrm>
            <a:off x="314238" y="2643796"/>
            <a:ext cx="6247363" cy="658079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628307" indent="-628307" defTabSz="1815109" hangingPunct="0">
              <a:buFont typeface="Arial" panose="020B0604020202020204" pitchFamily="34" charset="0"/>
              <a:buChar char="•"/>
            </a:pPr>
            <a:r>
              <a:rPr lang="en-GB" sz="2309">
                <a:latin typeface="Helvetica Neue"/>
                <a:sym typeface="Helvetica Neue Medium"/>
              </a:rPr>
              <a:t>Securing </a:t>
            </a:r>
            <a:r>
              <a:rPr lang="en-GB" sz="2309" b="1">
                <a:latin typeface="Helvetica Neue"/>
                <a:sym typeface="Helvetica Neue Medium"/>
              </a:rPr>
              <a:t>executive sign-off and buy-in </a:t>
            </a:r>
            <a:r>
              <a:rPr lang="en-GB" sz="2309">
                <a:latin typeface="Helvetica Neue"/>
                <a:sym typeface="Helvetica Neue Medium"/>
              </a:rPr>
              <a:t>for this work is an essential first step in progressing to delivery.</a:t>
            </a:r>
          </a:p>
          <a:p>
            <a:pPr marL="628307" indent="-628307" defTabSz="1815109" hangingPunct="0">
              <a:buFont typeface="Arial" panose="020B0604020202020204" pitchFamily="34" charset="0"/>
              <a:buChar char="•"/>
            </a:pPr>
            <a:r>
              <a:rPr lang="en-GB" sz="2309">
                <a:latin typeface="Helvetica Neue"/>
                <a:sym typeface="Helvetica Neue Medium"/>
              </a:rPr>
              <a:t>This work will require a fundamental shift in how SBU approaches our digital transformation with the </a:t>
            </a:r>
            <a:r>
              <a:rPr lang="en-GB" sz="2309" b="1">
                <a:latin typeface="Helvetica Neue"/>
                <a:sym typeface="Helvetica Neue Medium"/>
              </a:rPr>
              <a:t>whole organisation needing to take collective responsibility</a:t>
            </a:r>
            <a:r>
              <a:rPr lang="en-GB" sz="2309">
                <a:latin typeface="Helvetica Neue"/>
                <a:sym typeface="Helvetica Neue Medium"/>
              </a:rPr>
              <a:t> for achieving the desired outcomes and benefits.</a:t>
            </a:r>
          </a:p>
          <a:p>
            <a:pPr marL="628307" indent="-628307" defTabSz="1815109" hangingPunct="0">
              <a:buFont typeface="Arial" panose="020B0604020202020204" pitchFamily="34" charset="0"/>
              <a:buChar char="•"/>
            </a:pPr>
            <a:r>
              <a:rPr lang="en-GB" sz="2309">
                <a:latin typeface="Helvetica Neue"/>
                <a:sym typeface="Helvetica Neue Medium"/>
              </a:rPr>
              <a:t>This will require </a:t>
            </a:r>
            <a:r>
              <a:rPr lang="en-GB" sz="2309" b="1">
                <a:latin typeface="Helvetica Neue"/>
                <a:sym typeface="Helvetica Neue Medium"/>
              </a:rPr>
              <a:t>continued engagement and partnership </a:t>
            </a:r>
            <a:r>
              <a:rPr lang="en-GB" sz="2309">
                <a:latin typeface="Helvetica Neue"/>
                <a:sym typeface="Helvetica Neue Medium"/>
              </a:rPr>
              <a:t>between digital teams and the SDGs as well as renewed clarification of roles and responsibilities across teams.</a:t>
            </a:r>
          </a:p>
        </p:txBody>
      </p:sp>
      <p:sp>
        <p:nvSpPr>
          <p:cNvPr id="35" name="Rectangle 34">
            <a:extLst>
              <a:ext uri="{FF2B5EF4-FFF2-40B4-BE49-F238E27FC236}">
                <a16:creationId xmlns:a16="http://schemas.microsoft.com/office/drawing/2014/main" id="{4C34E7C4-AB6F-4565-BD3A-8B1050CE0B7E}"/>
              </a:ext>
            </a:extLst>
          </p:cNvPr>
          <p:cNvSpPr/>
          <p:nvPr/>
        </p:nvSpPr>
        <p:spPr>
          <a:xfrm>
            <a:off x="6928472" y="2643796"/>
            <a:ext cx="6247363" cy="658079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marL="628307" indent="-628307" defTabSz="1815109">
              <a:buFont typeface="Arial" panose="020B0604020202020204" pitchFamily="34" charset="0"/>
              <a:buChar char="•"/>
            </a:pPr>
            <a:r>
              <a:rPr lang="en-GB" sz="2309">
                <a:latin typeface="Helvetica Neue"/>
                <a:sym typeface="Helvetica Neue Medium"/>
              </a:rPr>
              <a:t>A </a:t>
            </a:r>
            <a:r>
              <a:rPr lang="en-GB" sz="2309" b="1">
                <a:latin typeface="Helvetica Neue"/>
                <a:sym typeface="Helvetica Neue Medium"/>
              </a:rPr>
              <a:t>Prioritisation Framework </a:t>
            </a:r>
            <a:r>
              <a:rPr lang="en-GB" sz="2309">
                <a:latin typeface="Helvetica Neue"/>
                <a:sym typeface="Helvetica Neue Medium"/>
              </a:rPr>
              <a:t>with a clear set of criteria will enable SBU to test which of the current digital projects are sufficiently aligned to the future vision and which activities should be stood-down.</a:t>
            </a:r>
          </a:p>
          <a:p>
            <a:pPr marL="628307" indent="-628307" defTabSz="1815109">
              <a:buFont typeface="Arial" panose="020B0604020202020204" pitchFamily="34" charset="0"/>
              <a:buChar char="•"/>
            </a:pPr>
            <a:r>
              <a:rPr lang="en-GB" sz="2309">
                <a:latin typeface="Helvetica Neue"/>
                <a:sym typeface="Helvetica Neue Medium"/>
              </a:rPr>
              <a:t>This process is essential in order for SBU to </a:t>
            </a:r>
            <a:r>
              <a:rPr lang="en-GB" sz="2309" b="1">
                <a:latin typeface="Helvetica Neue"/>
                <a:sym typeface="Helvetica Neue Medium"/>
              </a:rPr>
              <a:t>free up much needed capacity </a:t>
            </a:r>
            <a:r>
              <a:rPr lang="en-GB" sz="2309">
                <a:latin typeface="Helvetica Neue"/>
                <a:sym typeface="Helvetica Neue Medium"/>
              </a:rPr>
              <a:t>to support the delivery of the key strategic priorities.</a:t>
            </a:r>
            <a:endParaRPr lang="en-GB" sz="2309">
              <a:latin typeface="Helvetica Neue"/>
            </a:endParaRPr>
          </a:p>
          <a:p>
            <a:pPr marL="628307" indent="-628307" defTabSz="1815109">
              <a:buFont typeface="Arial" panose="020B0604020202020204" pitchFamily="34" charset="0"/>
              <a:buChar char="•"/>
            </a:pPr>
            <a:r>
              <a:rPr lang="en-GB" sz="2309">
                <a:latin typeface="Helvetica Neue"/>
                <a:sym typeface="Helvetica Neue Medium"/>
              </a:rPr>
              <a:t>As future opportunities emerge the framework will also give SBU the</a:t>
            </a:r>
            <a:r>
              <a:rPr lang="en-GB" sz="2309" b="1">
                <a:latin typeface="Helvetica Neue"/>
                <a:sym typeface="Helvetica Neue Medium"/>
              </a:rPr>
              <a:t> flexibility to say “Yes” </a:t>
            </a:r>
            <a:r>
              <a:rPr lang="en-GB" sz="2309">
                <a:latin typeface="Helvetica Neue"/>
                <a:sym typeface="Helvetica Neue Medium"/>
              </a:rPr>
              <a:t>to new activities that help to further their aims whilst protecting resource for necessary activities to keep the lights on and committed work such as the CTM disaggregation.</a:t>
            </a:r>
            <a:endParaRPr lang="en-GB" sz="2309">
              <a:latin typeface="Helvetica Neue"/>
            </a:endParaRPr>
          </a:p>
        </p:txBody>
      </p:sp>
      <p:sp>
        <p:nvSpPr>
          <p:cNvPr id="36" name="Rectangle 35">
            <a:extLst>
              <a:ext uri="{FF2B5EF4-FFF2-40B4-BE49-F238E27FC236}">
                <a16:creationId xmlns:a16="http://schemas.microsoft.com/office/drawing/2014/main" id="{7227B52B-22B5-2C38-140A-BAEDF41E8DB5}"/>
              </a:ext>
            </a:extLst>
          </p:cNvPr>
          <p:cNvSpPr/>
          <p:nvPr/>
        </p:nvSpPr>
        <p:spPr>
          <a:xfrm>
            <a:off x="13542706" y="2643796"/>
            <a:ext cx="6247363" cy="658079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58311" tIns="79156" rIns="158311" bIns="79156" numCol="1" spcCol="38100" rtlCol="0" anchor="t">
            <a:noAutofit/>
          </a:bodyPr>
          <a:lstStyle/>
          <a:p>
            <a:pPr defTabSz="1815109"/>
            <a:r>
              <a:rPr lang="en-GB" sz="2309">
                <a:latin typeface="Helvetica Neue"/>
                <a:sym typeface="Helvetica Neue Medium"/>
              </a:rPr>
              <a:t>In order to make progress at pace SBU will also need to ensure that the strategy is supported by: </a:t>
            </a:r>
            <a:br>
              <a:rPr lang="en-GB" sz="2309">
                <a:latin typeface="Helvetica Neue"/>
                <a:sym typeface="Helvetica Neue Medium"/>
              </a:rPr>
            </a:br>
            <a:endParaRPr lang="en-GB" sz="2309">
              <a:latin typeface="Helvetica Neue"/>
              <a:sym typeface="Helvetica Neue Medium"/>
            </a:endParaRPr>
          </a:p>
          <a:p>
            <a:pPr marL="376984" indent="-376984" defTabSz="1815109">
              <a:buFont typeface="Arial" panose="020B0604020202020204" pitchFamily="34" charset="0"/>
              <a:buChar char="•"/>
            </a:pPr>
            <a:r>
              <a:rPr lang="en-GB" sz="2309">
                <a:latin typeface="Helvetica Neue"/>
                <a:sym typeface="Helvetica Neue Medium"/>
              </a:rPr>
              <a:t>An </a:t>
            </a:r>
            <a:r>
              <a:rPr lang="en-GB" sz="2309" b="1">
                <a:latin typeface="Helvetica Neue"/>
                <a:sym typeface="Helvetica Neue Medium"/>
              </a:rPr>
              <a:t>effective programme structure </a:t>
            </a:r>
            <a:r>
              <a:rPr lang="en-GB" sz="2309">
                <a:latin typeface="Helvetica Neue"/>
                <a:sym typeface="Helvetica Neue Medium"/>
              </a:rPr>
              <a:t>– putting in place the best teams to drive delivery and supporting progress against KPIs and desired outcomes.</a:t>
            </a:r>
          </a:p>
          <a:p>
            <a:pPr marL="376984" indent="-376984" defTabSz="1815109">
              <a:buFont typeface="Arial" panose="020B0604020202020204" pitchFamily="34" charset="0"/>
              <a:buChar char="•"/>
            </a:pPr>
            <a:r>
              <a:rPr lang="en-GB" sz="2309" b="1">
                <a:latin typeface="Helvetica Neue"/>
                <a:sym typeface="Helvetica Neue Medium"/>
              </a:rPr>
              <a:t>Robust governance models </a:t>
            </a:r>
            <a:r>
              <a:rPr lang="en-GB" sz="2309">
                <a:latin typeface="Helvetica Neue"/>
                <a:sym typeface="Helvetica Neue Medium"/>
              </a:rPr>
              <a:t>– having access to the right technical expertise and support as well as a central governance Board that can assure progress against SBU’s organisational objectives.</a:t>
            </a:r>
          </a:p>
        </p:txBody>
      </p:sp>
      <p:sp>
        <p:nvSpPr>
          <p:cNvPr id="37" name="Arrow: Pentagon 36">
            <a:extLst>
              <a:ext uri="{FF2B5EF4-FFF2-40B4-BE49-F238E27FC236}">
                <a16:creationId xmlns:a16="http://schemas.microsoft.com/office/drawing/2014/main" id="{17EFB567-7B7E-D3F2-1BA1-A9BD718F8CD8}"/>
              </a:ext>
            </a:extLst>
          </p:cNvPr>
          <p:cNvSpPr/>
          <p:nvPr/>
        </p:nvSpPr>
        <p:spPr>
          <a:xfrm>
            <a:off x="314237" y="1858130"/>
            <a:ext cx="5232107" cy="665492"/>
          </a:xfrm>
          <a:prstGeom prst="homePlate">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r>
              <a:rPr lang="en-GB" sz="2639" b="1">
                <a:solidFill>
                  <a:schemeClr val="bg1"/>
                </a:solidFill>
                <a:latin typeface="Helvetica Neue"/>
                <a:sym typeface="Helvetica Neue Medium"/>
              </a:rPr>
              <a:t>Alignment Across SBU</a:t>
            </a:r>
          </a:p>
        </p:txBody>
      </p:sp>
      <p:sp>
        <p:nvSpPr>
          <p:cNvPr id="38" name="Arrow: Pentagon 37">
            <a:extLst>
              <a:ext uri="{FF2B5EF4-FFF2-40B4-BE49-F238E27FC236}">
                <a16:creationId xmlns:a16="http://schemas.microsoft.com/office/drawing/2014/main" id="{7732674F-CD89-DF64-5D05-41C7EE37E072}"/>
              </a:ext>
            </a:extLst>
          </p:cNvPr>
          <p:cNvSpPr/>
          <p:nvPr/>
        </p:nvSpPr>
        <p:spPr>
          <a:xfrm>
            <a:off x="6928471" y="1858130"/>
            <a:ext cx="5232107" cy="665492"/>
          </a:xfrm>
          <a:prstGeom prst="homePlate">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r>
              <a:rPr lang="en-GB" sz="2639" b="1">
                <a:solidFill>
                  <a:schemeClr val="bg1"/>
                </a:solidFill>
                <a:latin typeface="Helvetica Neue"/>
                <a:sym typeface="Helvetica Neue Medium"/>
              </a:rPr>
              <a:t>Capacity to Deliver</a:t>
            </a:r>
          </a:p>
        </p:txBody>
      </p:sp>
      <p:sp>
        <p:nvSpPr>
          <p:cNvPr id="39" name="Arrow: Pentagon 38">
            <a:extLst>
              <a:ext uri="{FF2B5EF4-FFF2-40B4-BE49-F238E27FC236}">
                <a16:creationId xmlns:a16="http://schemas.microsoft.com/office/drawing/2014/main" id="{E57ED8F9-B234-DCEA-4513-46760BA5628F}"/>
              </a:ext>
            </a:extLst>
          </p:cNvPr>
          <p:cNvSpPr/>
          <p:nvPr/>
        </p:nvSpPr>
        <p:spPr>
          <a:xfrm>
            <a:off x="13542705" y="1858130"/>
            <a:ext cx="5232107" cy="665492"/>
          </a:xfrm>
          <a:prstGeom prst="homePlate">
            <a:avLst/>
          </a:prstGeom>
          <a:solidFill>
            <a:srgbClr val="5A9BE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r>
              <a:rPr lang="en-GB" sz="2639" b="1">
                <a:solidFill>
                  <a:schemeClr val="bg1"/>
                </a:solidFill>
                <a:latin typeface="Helvetica Neue"/>
                <a:sym typeface="Helvetica Neue Medium"/>
              </a:rPr>
              <a:t>Organisational Functions </a:t>
            </a:r>
          </a:p>
        </p:txBody>
      </p:sp>
      <p:sp>
        <p:nvSpPr>
          <p:cNvPr id="40" name="TextBox 39">
            <a:extLst>
              <a:ext uri="{FF2B5EF4-FFF2-40B4-BE49-F238E27FC236}">
                <a16:creationId xmlns:a16="http://schemas.microsoft.com/office/drawing/2014/main" id="{5812B93F-DB28-7F66-4EE7-298B3FC4E581}"/>
              </a:ext>
            </a:extLst>
          </p:cNvPr>
          <p:cNvSpPr txBox="1"/>
          <p:nvPr/>
        </p:nvSpPr>
        <p:spPr>
          <a:xfrm>
            <a:off x="315621" y="9288412"/>
            <a:ext cx="19475831" cy="4962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11697" tIns="111697" rIns="111697" bIns="111697" numCol="1" spcCol="38100" rtlCol="0" anchor="ctr">
            <a:spAutoFit/>
          </a:bodyPr>
          <a:lstStyle/>
          <a:p>
            <a:pPr defTabSz="1815109" hangingPunct="0"/>
            <a:r>
              <a:rPr lang="en-GB" sz="1759" b="1">
                <a:solidFill>
                  <a:srgbClr val="000000"/>
                </a:solidFill>
                <a:latin typeface="Helvetica Neue"/>
                <a:ea typeface="Helvetica Neue"/>
                <a:cs typeface="Helvetica Neue"/>
                <a:sym typeface="Helvetica Neue"/>
              </a:rPr>
              <a:t>NB: The Mobilisation Plan goes into more detail about the shorter-term work SBU will need to under</a:t>
            </a:r>
            <a:r>
              <a:rPr lang="en-GB" sz="1759"/>
              <a:t>take in the first 12 weeks and the first year to set us up for success</a:t>
            </a:r>
            <a:endParaRPr lang="en-GB" sz="1759" b="1">
              <a:solidFill>
                <a:srgbClr val="000000"/>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3766309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FCB73-8C79-5A19-393B-2709A8FC36AA}"/>
            </a:ext>
          </a:extLst>
        </p:cNvPr>
        <p:cNvGrpSpPr/>
        <p:nvPr/>
      </p:nvGrpSpPr>
      <p:grpSpPr>
        <a:xfrm>
          <a:off x="0" y="0"/>
          <a:ext cx="0" cy="0"/>
          <a:chOff x="0" y="0"/>
          <a:chExt cx="0" cy="0"/>
        </a:xfrm>
      </p:grpSpPr>
      <p:grpSp>
        <p:nvGrpSpPr>
          <p:cNvPr id="78" name="Group 77">
            <a:extLst>
              <a:ext uri="{FF2B5EF4-FFF2-40B4-BE49-F238E27FC236}">
                <a16:creationId xmlns:a16="http://schemas.microsoft.com/office/drawing/2014/main" id="{75F0854A-2822-1D57-F04D-5752D07E571B}"/>
              </a:ext>
            </a:extLst>
          </p:cNvPr>
          <p:cNvGrpSpPr/>
          <p:nvPr/>
        </p:nvGrpSpPr>
        <p:grpSpPr>
          <a:xfrm>
            <a:off x="302098" y="9823834"/>
            <a:ext cx="19501493" cy="1284565"/>
            <a:chOff x="426592" y="3920425"/>
            <a:chExt cx="8869292" cy="584221"/>
          </a:xfrm>
        </p:grpSpPr>
        <p:sp>
          <p:nvSpPr>
            <p:cNvPr id="40" name="Rectangle: Rounded Corners 39">
              <a:extLst>
                <a:ext uri="{FF2B5EF4-FFF2-40B4-BE49-F238E27FC236}">
                  <a16:creationId xmlns:a16="http://schemas.microsoft.com/office/drawing/2014/main" id="{5611DCED-9D9D-94EE-5A69-AA2BC511E13E}"/>
                </a:ext>
              </a:extLst>
            </p:cNvPr>
            <p:cNvSpPr/>
            <p:nvPr/>
          </p:nvSpPr>
          <p:spPr>
            <a:xfrm>
              <a:off x="426592" y="3920425"/>
              <a:ext cx="8869292" cy="58422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Digital management services</a:t>
              </a:r>
            </a:p>
          </p:txBody>
        </p:sp>
        <p:sp>
          <p:nvSpPr>
            <p:cNvPr id="43" name="Rectangle: Rounded Corners 42">
              <a:extLst>
                <a:ext uri="{FF2B5EF4-FFF2-40B4-BE49-F238E27FC236}">
                  <a16:creationId xmlns:a16="http://schemas.microsoft.com/office/drawing/2014/main" id="{59B51784-503C-90FE-89D9-9EBCB9976E17}"/>
                </a:ext>
              </a:extLst>
            </p:cNvPr>
            <p:cNvSpPr/>
            <p:nvPr/>
          </p:nvSpPr>
          <p:spPr>
            <a:xfrm>
              <a:off x="471714" y="4212358"/>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Training &amp; Support</a:t>
              </a:r>
            </a:p>
          </p:txBody>
        </p:sp>
        <p:sp>
          <p:nvSpPr>
            <p:cNvPr id="44" name="Rectangle: Rounded Corners 43">
              <a:extLst>
                <a:ext uri="{FF2B5EF4-FFF2-40B4-BE49-F238E27FC236}">
                  <a16:creationId xmlns:a16="http://schemas.microsoft.com/office/drawing/2014/main" id="{9D4C0124-2CBC-0E1E-13AD-6B256650E8D5}"/>
                </a:ext>
              </a:extLst>
            </p:cNvPr>
            <p:cNvSpPr/>
            <p:nvPr/>
          </p:nvSpPr>
          <p:spPr>
            <a:xfrm>
              <a:off x="1351621" y="4212358"/>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Contract Management</a:t>
              </a:r>
            </a:p>
          </p:txBody>
        </p:sp>
        <p:sp>
          <p:nvSpPr>
            <p:cNvPr id="45" name="Rectangle: Rounded Corners 44">
              <a:extLst>
                <a:ext uri="{FF2B5EF4-FFF2-40B4-BE49-F238E27FC236}">
                  <a16:creationId xmlns:a16="http://schemas.microsoft.com/office/drawing/2014/main" id="{BEDE576E-1217-69FC-6D4A-8E3B544BBE1E}"/>
                </a:ext>
              </a:extLst>
            </p:cNvPr>
            <p:cNvSpPr/>
            <p:nvPr/>
          </p:nvSpPr>
          <p:spPr>
            <a:xfrm>
              <a:off x="2231528" y="4224210"/>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Data Governance and Collaboration</a:t>
              </a:r>
            </a:p>
          </p:txBody>
        </p:sp>
        <p:sp>
          <p:nvSpPr>
            <p:cNvPr id="46" name="Rectangle: Rounded Corners 45">
              <a:extLst>
                <a:ext uri="{FF2B5EF4-FFF2-40B4-BE49-F238E27FC236}">
                  <a16:creationId xmlns:a16="http://schemas.microsoft.com/office/drawing/2014/main" id="{5456A5DD-BEA0-E0D0-5A26-C2960D4BC61E}"/>
                </a:ext>
              </a:extLst>
            </p:cNvPr>
            <p:cNvSpPr/>
            <p:nvPr/>
          </p:nvSpPr>
          <p:spPr>
            <a:xfrm>
              <a:off x="3118342" y="4224210"/>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Project Management</a:t>
              </a:r>
            </a:p>
          </p:txBody>
        </p:sp>
        <p:sp>
          <p:nvSpPr>
            <p:cNvPr id="47" name="Rectangle: Rounded Corners 46">
              <a:extLst>
                <a:ext uri="{FF2B5EF4-FFF2-40B4-BE49-F238E27FC236}">
                  <a16:creationId xmlns:a16="http://schemas.microsoft.com/office/drawing/2014/main" id="{5C0A1A24-F167-7C99-8C33-3265EE241CE3}"/>
                </a:ext>
              </a:extLst>
            </p:cNvPr>
            <p:cNvSpPr/>
            <p:nvPr/>
          </p:nvSpPr>
          <p:spPr>
            <a:xfrm>
              <a:off x="4005156" y="4224210"/>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Financial management</a:t>
              </a:r>
            </a:p>
          </p:txBody>
        </p:sp>
        <p:sp>
          <p:nvSpPr>
            <p:cNvPr id="48" name="Rectangle: Rounded Corners 47">
              <a:extLst>
                <a:ext uri="{FF2B5EF4-FFF2-40B4-BE49-F238E27FC236}">
                  <a16:creationId xmlns:a16="http://schemas.microsoft.com/office/drawing/2014/main" id="{063ADE32-6968-D856-AF87-E2FCEE7AD48B}"/>
                </a:ext>
              </a:extLst>
            </p:cNvPr>
            <p:cNvSpPr/>
            <p:nvPr/>
          </p:nvSpPr>
          <p:spPr>
            <a:xfrm>
              <a:off x="4891970" y="4224210"/>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Workforce planning</a:t>
              </a:r>
            </a:p>
          </p:txBody>
        </p:sp>
        <p:sp>
          <p:nvSpPr>
            <p:cNvPr id="49" name="Rectangle: Rounded Corners 48">
              <a:extLst>
                <a:ext uri="{FF2B5EF4-FFF2-40B4-BE49-F238E27FC236}">
                  <a16:creationId xmlns:a16="http://schemas.microsoft.com/office/drawing/2014/main" id="{57597AD1-5FD3-977A-BBB1-974CEBA7002C}"/>
                </a:ext>
              </a:extLst>
            </p:cNvPr>
            <p:cNvSpPr/>
            <p:nvPr/>
          </p:nvSpPr>
          <p:spPr>
            <a:xfrm>
              <a:off x="5759942" y="4224210"/>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Human Resources</a:t>
              </a:r>
            </a:p>
          </p:txBody>
        </p:sp>
        <p:sp>
          <p:nvSpPr>
            <p:cNvPr id="93" name="Rectangle: Rounded Corners 92">
              <a:extLst>
                <a:ext uri="{FF2B5EF4-FFF2-40B4-BE49-F238E27FC236}">
                  <a16:creationId xmlns:a16="http://schemas.microsoft.com/office/drawing/2014/main" id="{743D6448-DDEE-3CB2-AFCA-8521741B8663}"/>
                </a:ext>
              </a:extLst>
            </p:cNvPr>
            <p:cNvSpPr/>
            <p:nvPr/>
          </p:nvSpPr>
          <p:spPr>
            <a:xfrm>
              <a:off x="6627162" y="4224210"/>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Benefits realisations</a:t>
              </a:r>
            </a:p>
          </p:txBody>
        </p:sp>
        <p:sp>
          <p:nvSpPr>
            <p:cNvPr id="94" name="Rectangle: Rounded Corners 93">
              <a:extLst>
                <a:ext uri="{FF2B5EF4-FFF2-40B4-BE49-F238E27FC236}">
                  <a16:creationId xmlns:a16="http://schemas.microsoft.com/office/drawing/2014/main" id="{10718E3B-1801-07BE-3BB1-B217F685DD22}"/>
                </a:ext>
              </a:extLst>
            </p:cNvPr>
            <p:cNvSpPr/>
            <p:nvPr/>
          </p:nvSpPr>
          <p:spPr>
            <a:xfrm>
              <a:off x="7502359" y="4224210"/>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Digital leadership</a:t>
              </a:r>
            </a:p>
          </p:txBody>
        </p:sp>
        <p:sp>
          <p:nvSpPr>
            <p:cNvPr id="107" name="Rectangle: Rounded Corners 106">
              <a:extLst>
                <a:ext uri="{FF2B5EF4-FFF2-40B4-BE49-F238E27FC236}">
                  <a16:creationId xmlns:a16="http://schemas.microsoft.com/office/drawing/2014/main" id="{5A6BE533-3CA8-AD19-65E1-7B83CCCFF0F2}"/>
                </a:ext>
              </a:extLst>
            </p:cNvPr>
            <p:cNvSpPr/>
            <p:nvPr/>
          </p:nvSpPr>
          <p:spPr>
            <a:xfrm>
              <a:off x="8381037" y="4224210"/>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Recruitment and retention</a:t>
              </a:r>
            </a:p>
          </p:txBody>
        </p:sp>
        <p:sp>
          <p:nvSpPr>
            <p:cNvPr id="32" name="Rectangle: Rounded Corners 31">
              <a:extLst>
                <a:ext uri="{FF2B5EF4-FFF2-40B4-BE49-F238E27FC236}">
                  <a16:creationId xmlns:a16="http://schemas.microsoft.com/office/drawing/2014/main" id="{F2497785-DEAC-9BE1-8814-942A37A1BB2E}"/>
                </a:ext>
              </a:extLst>
            </p:cNvPr>
            <p:cNvSpPr/>
            <p:nvPr/>
          </p:nvSpPr>
          <p:spPr>
            <a:xfrm>
              <a:off x="7502359" y="3952529"/>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Agile development</a:t>
              </a:r>
            </a:p>
          </p:txBody>
        </p:sp>
        <p:sp>
          <p:nvSpPr>
            <p:cNvPr id="34" name="Rectangle: Rounded Corners 33">
              <a:extLst>
                <a:ext uri="{FF2B5EF4-FFF2-40B4-BE49-F238E27FC236}">
                  <a16:creationId xmlns:a16="http://schemas.microsoft.com/office/drawing/2014/main" id="{EF4924E8-9C37-3A95-EC35-BFD725B77AE9}"/>
                </a:ext>
              </a:extLst>
            </p:cNvPr>
            <p:cNvSpPr/>
            <p:nvPr/>
          </p:nvSpPr>
          <p:spPr>
            <a:xfrm>
              <a:off x="8381037" y="3952529"/>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User experience design</a:t>
              </a:r>
            </a:p>
          </p:txBody>
        </p:sp>
        <p:sp>
          <p:nvSpPr>
            <p:cNvPr id="75" name="Rectangle: Rounded Corners 74">
              <a:extLst>
                <a:ext uri="{FF2B5EF4-FFF2-40B4-BE49-F238E27FC236}">
                  <a16:creationId xmlns:a16="http://schemas.microsoft.com/office/drawing/2014/main" id="{045AA729-8FAD-34B6-BB72-B7EFBC448BB4}"/>
                </a:ext>
              </a:extLst>
            </p:cNvPr>
            <p:cNvSpPr/>
            <p:nvPr/>
          </p:nvSpPr>
          <p:spPr>
            <a:xfrm>
              <a:off x="6627162" y="3951652"/>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Communication and engagement</a:t>
              </a:r>
            </a:p>
          </p:txBody>
        </p:sp>
        <p:sp>
          <p:nvSpPr>
            <p:cNvPr id="76" name="Rectangle: Rounded Corners 75">
              <a:extLst>
                <a:ext uri="{FF2B5EF4-FFF2-40B4-BE49-F238E27FC236}">
                  <a16:creationId xmlns:a16="http://schemas.microsoft.com/office/drawing/2014/main" id="{865EC2C0-32DD-739C-47F1-753E322B0D10}"/>
                </a:ext>
              </a:extLst>
            </p:cNvPr>
            <p:cNvSpPr/>
            <p:nvPr/>
          </p:nvSpPr>
          <p:spPr>
            <a:xfrm>
              <a:off x="5759942" y="3952529"/>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Horizon scanning</a:t>
              </a:r>
            </a:p>
          </p:txBody>
        </p:sp>
        <p:sp>
          <p:nvSpPr>
            <p:cNvPr id="59" name="Rectangle: Rounded Corners 58">
              <a:extLst>
                <a:ext uri="{FF2B5EF4-FFF2-40B4-BE49-F238E27FC236}">
                  <a16:creationId xmlns:a16="http://schemas.microsoft.com/office/drawing/2014/main" id="{B3CA3DDE-EE2B-E1C6-E3F3-0BF8B3FF6D00}"/>
                </a:ext>
              </a:extLst>
            </p:cNvPr>
            <p:cNvSpPr/>
            <p:nvPr/>
          </p:nvSpPr>
          <p:spPr>
            <a:xfrm>
              <a:off x="471714" y="3952529"/>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Change management</a:t>
              </a:r>
            </a:p>
          </p:txBody>
        </p:sp>
      </p:grpSp>
      <p:grpSp>
        <p:nvGrpSpPr>
          <p:cNvPr id="85" name="Group 84">
            <a:extLst>
              <a:ext uri="{FF2B5EF4-FFF2-40B4-BE49-F238E27FC236}">
                <a16:creationId xmlns:a16="http://schemas.microsoft.com/office/drawing/2014/main" id="{B8E9A8BD-888B-F2C1-2010-4CE06DB525EF}"/>
              </a:ext>
            </a:extLst>
          </p:cNvPr>
          <p:cNvGrpSpPr/>
          <p:nvPr/>
        </p:nvGrpSpPr>
        <p:grpSpPr>
          <a:xfrm>
            <a:off x="7017974" y="4431712"/>
            <a:ext cx="6219753" cy="1194992"/>
            <a:chOff x="2843347" y="1537497"/>
            <a:chExt cx="2828748" cy="543483"/>
          </a:xfrm>
        </p:grpSpPr>
        <p:sp>
          <p:nvSpPr>
            <p:cNvPr id="30" name="Rectangle: Rounded Corners 29">
              <a:extLst>
                <a:ext uri="{FF2B5EF4-FFF2-40B4-BE49-F238E27FC236}">
                  <a16:creationId xmlns:a16="http://schemas.microsoft.com/office/drawing/2014/main" id="{89443727-C4FB-DFBD-AF92-2B6DBABC8661}"/>
                </a:ext>
              </a:extLst>
            </p:cNvPr>
            <p:cNvSpPr/>
            <p:nvPr/>
          </p:nvSpPr>
          <p:spPr>
            <a:xfrm>
              <a:off x="2843347" y="1537497"/>
              <a:ext cx="2828748" cy="54348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Diagnostics</a:t>
              </a:r>
            </a:p>
          </p:txBody>
        </p:sp>
        <p:grpSp>
          <p:nvGrpSpPr>
            <p:cNvPr id="84" name="Group 83">
              <a:extLst>
                <a:ext uri="{FF2B5EF4-FFF2-40B4-BE49-F238E27FC236}">
                  <a16:creationId xmlns:a16="http://schemas.microsoft.com/office/drawing/2014/main" id="{159F53E5-2255-40AD-D677-BE57D4DDA0F7}"/>
                </a:ext>
              </a:extLst>
            </p:cNvPr>
            <p:cNvGrpSpPr/>
            <p:nvPr/>
          </p:nvGrpSpPr>
          <p:grpSpPr>
            <a:xfrm>
              <a:off x="2942511" y="1784238"/>
              <a:ext cx="2681141" cy="241106"/>
              <a:chOff x="2942511" y="1784238"/>
              <a:chExt cx="2681141" cy="241106"/>
            </a:xfrm>
          </p:grpSpPr>
          <p:sp>
            <p:nvSpPr>
              <p:cNvPr id="3" name="Rectangle: Rounded Corners 2">
                <a:extLst>
                  <a:ext uri="{FF2B5EF4-FFF2-40B4-BE49-F238E27FC236}">
                    <a16:creationId xmlns:a16="http://schemas.microsoft.com/office/drawing/2014/main" id="{1832EEF1-5AE6-47DD-85A6-CF254EDA4F3E}"/>
                  </a:ext>
                </a:extLst>
              </p:cNvPr>
              <p:cNvSpPr/>
              <p:nvPr/>
            </p:nvSpPr>
            <p:spPr>
              <a:xfrm>
                <a:off x="2942511" y="178423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M</a:t>
                </a:r>
                <a:r>
                  <a:rPr lang="en-GB" sz="1759" kern="0" err="1">
                    <a:latin typeface="Helvetica Neue Medium"/>
                    <a:sym typeface="Helvetica Neue Medium"/>
                  </a:rPr>
                  <a:t>edical</a:t>
                </a:r>
                <a:r>
                  <a:rPr lang="en-GB" sz="1759" kern="0">
                    <a:latin typeface="Helvetica Neue Medium"/>
                    <a:sym typeface="Helvetica Neue Medium"/>
                  </a:rPr>
                  <a:t> Imaging</a:t>
                </a:r>
              </a:p>
            </p:txBody>
          </p:sp>
          <p:sp>
            <p:nvSpPr>
              <p:cNvPr id="33" name="Rectangle: Rounded Corners 32">
                <a:extLst>
                  <a:ext uri="{FF2B5EF4-FFF2-40B4-BE49-F238E27FC236}">
                    <a16:creationId xmlns:a16="http://schemas.microsoft.com/office/drawing/2014/main" id="{2ACACA98-79E1-83D7-5109-31B09E409602}"/>
                  </a:ext>
                </a:extLst>
              </p:cNvPr>
              <p:cNvSpPr/>
              <p:nvPr/>
            </p:nvSpPr>
            <p:spPr>
              <a:xfrm>
                <a:off x="4770358" y="178423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a:latin typeface="Helvetica Neue Medium"/>
                    <a:sym typeface="Helvetica Neue Medium"/>
                  </a:rPr>
                  <a:t>Diagnostic results and reporting</a:t>
                </a:r>
                <a:endParaRPr lang="en-GB" sz="1759" kern="0">
                  <a:latin typeface="Helvetica Neue Medium"/>
                  <a:sym typeface="Helvetica Neue Medium"/>
                </a:endParaRPr>
              </a:p>
            </p:txBody>
          </p:sp>
          <p:sp>
            <p:nvSpPr>
              <p:cNvPr id="55" name="Rectangle: Rounded Corners 54">
                <a:extLst>
                  <a:ext uri="{FF2B5EF4-FFF2-40B4-BE49-F238E27FC236}">
                    <a16:creationId xmlns:a16="http://schemas.microsoft.com/office/drawing/2014/main" id="{512EB56E-C31C-BF95-29BB-5EA522CBAA37}"/>
                  </a:ext>
                </a:extLst>
              </p:cNvPr>
              <p:cNvSpPr/>
              <p:nvPr/>
            </p:nvSpPr>
            <p:spPr>
              <a:xfrm>
                <a:off x="3856434" y="179311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Electronic Test Requesting </a:t>
                </a:r>
                <a:endParaRPr lang="en-GB" sz="1759" kern="0">
                  <a:latin typeface="Helvetica Neue Medium"/>
                  <a:sym typeface="Helvetica Neue Medium"/>
                </a:endParaRPr>
              </a:p>
            </p:txBody>
          </p:sp>
        </p:grpSp>
      </p:grpSp>
      <p:grpSp>
        <p:nvGrpSpPr>
          <p:cNvPr id="82" name="Group 81">
            <a:extLst>
              <a:ext uri="{FF2B5EF4-FFF2-40B4-BE49-F238E27FC236}">
                <a16:creationId xmlns:a16="http://schemas.microsoft.com/office/drawing/2014/main" id="{7A41364B-98BC-918B-F251-23231BFCDE85}"/>
              </a:ext>
            </a:extLst>
          </p:cNvPr>
          <p:cNvGrpSpPr/>
          <p:nvPr/>
        </p:nvGrpSpPr>
        <p:grpSpPr>
          <a:xfrm>
            <a:off x="560090" y="6207383"/>
            <a:ext cx="6287088" cy="2162451"/>
            <a:chOff x="217658" y="2422800"/>
            <a:chExt cx="2859372" cy="983484"/>
          </a:xfrm>
        </p:grpSpPr>
        <p:sp>
          <p:nvSpPr>
            <p:cNvPr id="42" name="Rectangle: Rounded Corners 41">
              <a:extLst>
                <a:ext uri="{FF2B5EF4-FFF2-40B4-BE49-F238E27FC236}">
                  <a16:creationId xmlns:a16="http://schemas.microsoft.com/office/drawing/2014/main" id="{1EB14240-178F-5C30-837E-956A059EA595}"/>
                </a:ext>
              </a:extLst>
            </p:cNvPr>
            <p:cNvSpPr/>
            <p:nvPr/>
          </p:nvSpPr>
          <p:spPr>
            <a:xfrm>
              <a:off x="217658" y="2422800"/>
              <a:ext cx="2859372" cy="983484"/>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Security and Information Governance</a:t>
              </a:r>
            </a:p>
          </p:txBody>
        </p:sp>
        <p:sp>
          <p:nvSpPr>
            <p:cNvPr id="2" name="Rectangle: Rounded Corners 1">
              <a:extLst>
                <a:ext uri="{FF2B5EF4-FFF2-40B4-BE49-F238E27FC236}">
                  <a16:creationId xmlns:a16="http://schemas.microsoft.com/office/drawing/2014/main" id="{FFE8B49B-27E5-D8D4-1058-4A5C605F38D2}"/>
                </a:ext>
              </a:extLst>
            </p:cNvPr>
            <p:cNvSpPr/>
            <p:nvPr/>
          </p:nvSpPr>
          <p:spPr>
            <a:xfrm>
              <a:off x="330886" y="2859708"/>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solidFill>
                    <a:prstClr val="white"/>
                  </a:solidFill>
                  <a:latin typeface="Helvetica Neue Medium"/>
                  <a:sym typeface="Helvetica Neue Medium"/>
                </a:rPr>
                <a:t>A</a:t>
              </a:r>
              <a:r>
                <a:rPr lang="en-GB" sz="1759" kern="0" err="1">
                  <a:solidFill>
                    <a:prstClr val="white"/>
                  </a:solidFill>
                  <a:latin typeface="Helvetica Neue Medium"/>
                  <a:sym typeface="Helvetica Neue Medium"/>
                </a:rPr>
                <a:t>udit</a:t>
              </a:r>
              <a:r>
                <a:rPr lang="en-GB" sz="1759" kern="0">
                  <a:solidFill>
                    <a:prstClr val="white"/>
                  </a:solidFill>
                  <a:latin typeface="Helvetica Neue Medium"/>
                  <a:sym typeface="Helvetica Neue Medium"/>
                </a:rPr>
                <a:t> </a:t>
              </a:r>
            </a:p>
          </p:txBody>
        </p:sp>
        <p:sp>
          <p:nvSpPr>
            <p:cNvPr id="50" name="Rectangle: Rounded Corners 49">
              <a:extLst>
                <a:ext uri="{FF2B5EF4-FFF2-40B4-BE49-F238E27FC236}">
                  <a16:creationId xmlns:a16="http://schemas.microsoft.com/office/drawing/2014/main" id="{2AC39F1F-9E68-9601-68CC-90DAF20140E6}"/>
                </a:ext>
              </a:extLst>
            </p:cNvPr>
            <p:cNvSpPr/>
            <p:nvPr/>
          </p:nvSpPr>
          <p:spPr>
            <a:xfrm>
              <a:off x="330886" y="2598915"/>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Ethics</a:t>
              </a:r>
            </a:p>
          </p:txBody>
        </p:sp>
        <p:sp>
          <p:nvSpPr>
            <p:cNvPr id="51" name="Rectangle: Rounded Corners 50">
              <a:extLst>
                <a:ext uri="{FF2B5EF4-FFF2-40B4-BE49-F238E27FC236}">
                  <a16:creationId xmlns:a16="http://schemas.microsoft.com/office/drawing/2014/main" id="{1677C966-BB1C-8946-0C67-65B24302924B}"/>
                </a:ext>
              </a:extLst>
            </p:cNvPr>
            <p:cNvSpPr/>
            <p:nvPr/>
          </p:nvSpPr>
          <p:spPr>
            <a:xfrm>
              <a:off x="1205176" y="259891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Single Sign-on</a:t>
              </a:r>
            </a:p>
          </p:txBody>
        </p:sp>
        <p:sp>
          <p:nvSpPr>
            <p:cNvPr id="52" name="Rectangle: Rounded Corners 51">
              <a:extLst>
                <a:ext uri="{FF2B5EF4-FFF2-40B4-BE49-F238E27FC236}">
                  <a16:creationId xmlns:a16="http://schemas.microsoft.com/office/drawing/2014/main" id="{FA182394-A069-9AA4-FCB8-C4603F0E5B42}"/>
                </a:ext>
              </a:extLst>
            </p:cNvPr>
            <p:cNvSpPr/>
            <p:nvPr/>
          </p:nvSpPr>
          <p:spPr>
            <a:xfrm>
              <a:off x="1205176" y="2853252"/>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Cyber Security</a:t>
              </a:r>
            </a:p>
          </p:txBody>
        </p:sp>
        <p:sp>
          <p:nvSpPr>
            <p:cNvPr id="53" name="Rectangle: Rounded Corners 52">
              <a:extLst>
                <a:ext uri="{FF2B5EF4-FFF2-40B4-BE49-F238E27FC236}">
                  <a16:creationId xmlns:a16="http://schemas.microsoft.com/office/drawing/2014/main" id="{C9719B30-3196-7E1E-3F09-5058BBEC9220}"/>
                </a:ext>
              </a:extLst>
            </p:cNvPr>
            <p:cNvSpPr/>
            <p:nvPr/>
          </p:nvSpPr>
          <p:spPr>
            <a:xfrm>
              <a:off x="2089217" y="2859708"/>
              <a:ext cx="906710"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DPIA</a:t>
              </a:r>
            </a:p>
          </p:txBody>
        </p:sp>
        <p:sp>
          <p:nvSpPr>
            <p:cNvPr id="54" name="Rectangle: Rounded Corners 53">
              <a:extLst>
                <a:ext uri="{FF2B5EF4-FFF2-40B4-BE49-F238E27FC236}">
                  <a16:creationId xmlns:a16="http://schemas.microsoft.com/office/drawing/2014/main" id="{136BB98B-9E6A-4D00-EF59-7985A4015896}"/>
                </a:ext>
              </a:extLst>
            </p:cNvPr>
            <p:cNvSpPr/>
            <p:nvPr/>
          </p:nvSpPr>
          <p:spPr>
            <a:xfrm>
              <a:off x="2089217" y="2614308"/>
              <a:ext cx="906710"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Information Sharing Agreement</a:t>
              </a:r>
            </a:p>
          </p:txBody>
        </p:sp>
        <p:sp>
          <p:nvSpPr>
            <p:cNvPr id="56" name="Rectangle: Rounded Corners 55">
              <a:extLst>
                <a:ext uri="{FF2B5EF4-FFF2-40B4-BE49-F238E27FC236}">
                  <a16:creationId xmlns:a16="http://schemas.microsoft.com/office/drawing/2014/main" id="{7D54F4BD-A1D4-4DDB-CF6A-15E603E70447}"/>
                </a:ext>
              </a:extLst>
            </p:cNvPr>
            <p:cNvSpPr/>
            <p:nvPr/>
          </p:nvSpPr>
          <p:spPr>
            <a:xfrm>
              <a:off x="330886" y="312136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Patient privacy preferences</a:t>
              </a:r>
            </a:p>
          </p:txBody>
        </p:sp>
        <p:sp>
          <p:nvSpPr>
            <p:cNvPr id="64" name="Rectangle: Rounded Corners 63">
              <a:extLst>
                <a:ext uri="{FF2B5EF4-FFF2-40B4-BE49-F238E27FC236}">
                  <a16:creationId xmlns:a16="http://schemas.microsoft.com/office/drawing/2014/main" id="{403DFF08-5D36-66BD-7554-D494DD758E16}"/>
                </a:ext>
              </a:extLst>
            </p:cNvPr>
            <p:cNvSpPr/>
            <p:nvPr/>
          </p:nvSpPr>
          <p:spPr>
            <a:xfrm>
              <a:off x="1205176" y="3120855"/>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Digital Risk Management</a:t>
              </a:r>
            </a:p>
          </p:txBody>
        </p:sp>
      </p:grpSp>
      <p:grpSp>
        <p:nvGrpSpPr>
          <p:cNvPr id="81" name="Group 80">
            <a:extLst>
              <a:ext uri="{FF2B5EF4-FFF2-40B4-BE49-F238E27FC236}">
                <a16:creationId xmlns:a16="http://schemas.microsoft.com/office/drawing/2014/main" id="{9074486B-AE58-F631-39CB-CBFD7A1E6AC0}"/>
              </a:ext>
            </a:extLst>
          </p:cNvPr>
          <p:cNvGrpSpPr/>
          <p:nvPr/>
        </p:nvGrpSpPr>
        <p:grpSpPr>
          <a:xfrm>
            <a:off x="7017974" y="6208887"/>
            <a:ext cx="6284951" cy="2160947"/>
            <a:chOff x="3139615" y="2571856"/>
            <a:chExt cx="2858400" cy="982800"/>
          </a:xfrm>
        </p:grpSpPr>
        <p:sp>
          <p:nvSpPr>
            <p:cNvPr id="39" name="Rectangle: Rounded Corners 38">
              <a:extLst>
                <a:ext uri="{FF2B5EF4-FFF2-40B4-BE49-F238E27FC236}">
                  <a16:creationId xmlns:a16="http://schemas.microsoft.com/office/drawing/2014/main" id="{69278198-FE67-F112-D1FB-DB547B6C3D0A}"/>
                </a:ext>
              </a:extLst>
            </p:cNvPr>
            <p:cNvSpPr/>
            <p:nvPr/>
          </p:nvSpPr>
          <p:spPr>
            <a:xfrm>
              <a:off x="3139615" y="2571856"/>
              <a:ext cx="2858400" cy="982800"/>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Reporting &amp; BI</a:t>
              </a:r>
            </a:p>
          </p:txBody>
        </p:sp>
        <p:sp>
          <p:nvSpPr>
            <p:cNvPr id="62" name="Rectangle: Rounded Corners 61">
              <a:extLst>
                <a:ext uri="{FF2B5EF4-FFF2-40B4-BE49-F238E27FC236}">
                  <a16:creationId xmlns:a16="http://schemas.microsoft.com/office/drawing/2014/main" id="{EFAB4BC8-A0DC-352A-931F-709268078CEC}"/>
                </a:ext>
              </a:extLst>
            </p:cNvPr>
            <p:cNvSpPr/>
            <p:nvPr/>
          </p:nvSpPr>
          <p:spPr>
            <a:xfrm>
              <a:off x="3211254" y="2753009"/>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Incident Reporting</a:t>
              </a:r>
              <a:endParaRPr lang="en-GB" sz="1759" kern="0">
                <a:latin typeface="Helvetica Neue Medium"/>
                <a:sym typeface="Helvetica Neue Medium"/>
              </a:endParaRPr>
            </a:p>
          </p:txBody>
        </p:sp>
        <p:sp>
          <p:nvSpPr>
            <p:cNvPr id="65" name="Rectangle: Rounded Corners 64">
              <a:extLst>
                <a:ext uri="{FF2B5EF4-FFF2-40B4-BE49-F238E27FC236}">
                  <a16:creationId xmlns:a16="http://schemas.microsoft.com/office/drawing/2014/main" id="{142F5829-4CBD-EDF5-CAB4-B9C70B7F9AF8}"/>
                </a:ext>
              </a:extLst>
            </p:cNvPr>
            <p:cNvSpPr/>
            <p:nvPr/>
          </p:nvSpPr>
          <p:spPr>
            <a:xfrm>
              <a:off x="3216641" y="3022715"/>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Data </a:t>
              </a:r>
              <a:r>
                <a:rPr lang="en-US" sz="1759" kern="0" err="1">
                  <a:latin typeface="Helvetica Neue Medium"/>
                  <a:sym typeface="Helvetica Neue Medium"/>
                </a:rPr>
                <a:t>visualisation</a:t>
              </a:r>
              <a:endParaRPr lang="en-GB" sz="1759" kern="0">
                <a:latin typeface="Helvetica Neue Medium"/>
                <a:sym typeface="Helvetica Neue Medium"/>
              </a:endParaRPr>
            </a:p>
          </p:txBody>
        </p:sp>
        <p:sp>
          <p:nvSpPr>
            <p:cNvPr id="68" name="Rectangle: Rounded Corners 67">
              <a:extLst>
                <a:ext uri="{FF2B5EF4-FFF2-40B4-BE49-F238E27FC236}">
                  <a16:creationId xmlns:a16="http://schemas.microsoft.com/office/drawing/2014/main" id="{B5D1CB65-89FF-B9EE-5EB8-005944F53BEA}"/>
                </a:ext>
              </a:extLst>
            </p:cNvPr>
            <p:cNvSpPr/>
            <p:nvPr/>
          </p:nvSpPr>
          <p:spPr>
            <a:xfrm>
              <a:off x="4105842" y="2753009"/>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Predictive models</a:t>
              </a:r>
              <a:endParaRPr lang="en-GB" sz="1759" kern="0">
                <a:latin typeface="Helvetica Neue Medium"/>
                <a:sym typeface="Helvetica Neue Medium"/>
              </a:endParaRPr>
            </a:p>
          </p:txBody>
        </p:sp>
        <p:sp>
          <p:nvSpPr>
            <p:cNvPr id="69" name="Rectangle: Rounded Corners 68">
              <a:extLst>
                <a:ext uri="{FF2B5EF4-FFF2-40B4-BE49-F238E27FC236}">
                  <a16:creationId xmlns:a16="http://schemas.microsoft.com/office/drawing/2014/main" id="{40904C19-B126-9D12-81A8-D63C00D95F36}"/>
                </a:ext>
              </a:extLst>
            </p:cNvPr>
            <p:cNvSpPr/>
            <p:nvPr/>
          </p:nvSpPr>
          <p:spPr>
            <a:xfrm>
              <a:off x="4108597" y="3022715"/>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Population Health</a:t>
              </a:r>
              <a:endParaRPr lang="en-GB" sz="1759" kern="0">
                <a:latin typeface="Helvetica Neue Medium"/>
                <a:sym typeface="Helvetica Neue Medium"/>
              </a:endParaRPr>
            </a:p>
          </p:txBody>
        </p:sp>
        <p:sp>
          <p:nvSpPr>
            <p:cNvPr id="70" name="Rectangle: Rounded Corners 69">
              <a:extLst>
                <a:ext uri="{FF2B5EF4-FFF2-40B4-BE49-F238E27FC236}">
                  <a16:creationId xmlns:a16="http://schemas.microsoft.com/office/drawing/2014/main" id="{0B2703AC-72E6-4E80-3351-9558FB9BBE6D}"/>
                </a:ext>
              </a:extLst>
            </p:cNvPr>
            <p:cNvSpPr/>
            <p:nvPr/>
          </p:nvSpPr>
          <p:spPr>
            <a:xfrm>
              <a:off x="5004635" y="2753009"/>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Planning</a:t>
              </a:r>
              <a:endParaRPr lang="en-GB" sz="1759" kern="0">
                <a:latin typeface="Helvetica Neue Medium"/>
                <a:sym typeface="Helvetica Neue Medium"/>
              </a:endParaRPr>
            </a:p>
          </p:txBody>
        </p:sp>
        <p:sp>
          <p:nvSpPr>
            <p:cNvPr id="71" name="Rectangle: Rounded Corners 70">
              <a:extLst>
                <a:ext uri="{FF2B5EF4-FFF2-40B4-BE49-F238E27FC236}">
                  <a16:creationId xmlns:a16="http://schemas.microsoft.com/office/drawing/2014/main" id="{4D7501AC-3027-1C1A-AD1A-D6520E5A9FF2}"/>
                </a:ext>
              </a:extLst>
            </p:cNvPr>
            <p:cNvSpPr/>
            <p:nvPr/>
          </p:nvSpPr>
          <p:spPr>
            <a:xfrm>
              <a:off x="5004635" y="3022715"/>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Automated detection</a:t>
              </a:r>
              <a:endParaRPr lang="en-GB" sz="1759" kern="0">
                <a:latin typeface="Helvetica Neue Medium"/>
                <a:sym typeface="Helvetica Neue Medium"/>
              </a:endParaRPr>
            </a:p>
          </p:txBody>
        </p:sp>
        <p:sp>
          <p:nvSpPr>
            <p:cNvPr id="88" name="Rectangle: Rounded Corners 87">
              <a:extLst>
                <a:ext uri="{FF2B5EF4-FFF2-40B4-BE49-F238E27FC236}">
                  <a16:creationId xmlns:a16="http://schemas.microsoft.com/office/drawing/2014/main" id="{94723E27-1E66-F46B-CDA7-829EE4C241A9}"/>
                </a:ext>
              </a:extLst>
            </p:cNvPr>
            <p:cNvSpPr/>
            <p:nvPr/>
          </p:nvSpPr>
          <p:spPr>
            <a:xfrm>
              <a:off x="3216641" y="3292421"/>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Near-miss reporting</a:t>
              </a:r>
              <a:endParaRPr lang="en-GB" sz="1759" kern="0">
                <a:latin typeface="Helvetica Neue Medium"/>
                <a:sym typeface="Helvetica Neue Medium"/>
              </a:endParaRPr>
            </a:p>
          </p:txBody>
        </p:sp>
        <p:sp>
          <p:nvSpPr>
            <p:cNvPr id="18" name="Rectangle: Rounded Corners 17">
              <a:extLst>
                <a:ext uri="{FF2B5EF4-FFF2-40B4-BE49-F238E27FC236}">
                  <a16:creationId xmlns:a16="http://schemas.microsoft.com/office/drawing/2014/main" id="{C1D74C69-81CC-8B5B-A1E0-6A3CE67EEB8D}"/>
                </a:ext>
              </a:extLst>
            </p:cNvPr>
            <p:cNvSpPr/>
            <p:nvPr/>
          </p:nvSpPr>
          <p:spPr>
            <a:xfrm>
              <a:off x="4108597" y="3292944"/>
              <a:ext cx="995708"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Robust data classification system</a:t>
              </a:r>
              <a:endParaRPr lang="en-GB" sz="1759" kern="0">
                <a:latin typeface="Helvetica Neue Medium"/>
                <a:sym typeface="Helvetica Neue Medium"/>
              </a:endParaRPr>
            </a:p>
          </p:txBody>
        </p:sp>
      </p:grpSp>
      <p:sp>
        <p:nvSpPr>
          <p:cNvPr id="25" name="Rectangle: Rounded Corners 24">
            <a:extLst>
              <a:ext uri="{FF2B5EF4-FFF2-40B4-BE49-F238E27FC236}">
                <a16:creationId xmlns:a16="http://schemas.microsoft.com/office/drawing/2014/main" id="{4E60D650-0BD9-6C2E-121F-06240CBBAD7D}"/>
              </a:ext>
            </a:extLst>
          </p:cNvPr>
          <p:cNvSpPr/>
          <p:nvPr/>
        </p:nvSpPr>
        <p:spPr>
          <a:xfrm>
            <a:off x="538765" y="4111565"/>
            <a:ext cx="6287086" cy="1739287"/>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Integrated Health and Care</a:t>
            </a:r>
          </a:p>
        </p:txBody>
      </p:sp>
      <p:grpSp>
        <p:nvGrpSpPr>
          <p:cNvPr id="110" name="Group 109">
            <a:extLst>
              <a:ext uri="{FF2B5EF4-FFF2-40B4-BE49-F238E27FC236}">
                <a16:creationId xmlns:a16="http://schemas.microsoft.com/office/drawing/2014/main" id="{3ED198B0-D5DB-1D4E-CD78-286FBB746C5A}"/>
              </a:ext>
            </a:extLst>
          </p:cNvPr>
          <p:cNvGrpSpPr/>
          <p:nvPr/>
        </p:nvGrpSpPr>
        <p:grpSpPr>
          <a:xfrm>
            <a:off x="13431734" y="3737467"/>
            <a:ext cx="6135191" cy="4767299"/>
            <a:chOff x="6273881" y="1531159"/>
            <a:chExt cx="2790289" cy="2168171"/>
          </a:xfrm>
        </p:grpSpPr>
        <p:grpSp>
          <p:nvGrpSpPr>
            <p:cNvPr id="89" name="Group 88">
              <a:extLst>
                <a:ext uri="{FF2B5EF4-FFF2-40B4-BE49-F238E27FC236}">
                  <a16:creationId xmlns:a16="http://schemas.microsoft.com/office/drawing/2014/main" id="{F1E0EA97-44E3-2FCD-30CA-7DF490D1A1CD}"/>
                </a:ext>
              </a:extLst>
            </p:cNvPr>
            <p:cNvGrpSpPr/>
            <p:nvPr/>
          </p:nvGrpSpPr>
          <p:grpSpPr>
            <a:xfrm>
              <a:off x="6273881" y="1531159"/>
              <a:ext cx="2790289" cy="2168171"/>
              <a:chOff x="6634892" y="2328527"/>
              <a:chExt cx="2790289" cy="2168171"/>
            </a:xfrm>
          </p:grpSpPr>
          <p:grpSp>
            <p:nvGrpSpPr>
              <p:cNvPr id="80" name="Group 79">
                <a:extLst>
                  <a:ext uri="{FF2B5EF4-FFF2-40B4-BE49-F238E27FC236}">
                    <a16:creationId xmlns:a16="http://schemas.microsoft.com/office/drawing/2014/main" id="{E872B25A-9DE8-ED33-3B23-FA6277CF2FFC}"/>
                  </a:ext>
                </a:extLst>
              </p:cNvPr>
              <p:cNvGrpSpPr/>
              <p:nvPr/>
            </p:nvGrpSpPr>
            <p:grpSpPr>
              <a:xfrm>
                <a:off x="6634892" y="2328527"/>
                <a:ext cx="2790289" cy="2168171"/>
                <a:chOff x="6634892" y="2328527"/>
                <a:chExt cx="2790289" cy="2168171"/>
              </a:xfrm>
            </p:grpSpPr>
            <p:sp>
              <p:nvSpPr>
                <p:cNvPr id="31" name="Rectangle: Rounded Corners 30">
                  <a:extLst>
                    <a:ext uri="{FF2B5EF4-FFF2-40B4-BE49-F238E27FC236}">
                      <a16:creationId xmlns:a16="http://schemas.microsoft.com/office/drawing/2014/main" id="{9C34B067-1E65-36EF-16DD-743F361C0084}"/>
                    </a:ext>
                  </a:extLst>
                </p:cNvPr>
                <p:cNvSpPr/>
                <p:nvPr/>
              </p:nvSpPr>
              <p:spPr>
                <a:xfrm>
                  <a:off x="6634892" y="2328527"/>
                  <a:ext cx="2790289" cy="216817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Hospital patient, safety and flow</a:t>
                  </a:r>
                </a:p>
                <a:p>
                  <a:pPr algn="ctr" defTabSz="1815109" hangingPunct="0">
                    <a:defRPr/>
                  </a:pPr>
                  <a:endParaRPr lang="en-GB" sz="1759" b="1" kern="0">
                    <a:solidFill>
                      <a:prstClr val="black"/>
                    </a:solidFill>
                    <a:latin typeface="Helvetica Neue Medium"/>
                    <a:sym typeface="Helvetica Neue Medium"/>
                  </a:endParaRPr>
                </a:p>
              </p:txBody>
            </p:sp>
            <p:sp>
              <p:nvSpPr>
                <p:cNvPr id="66" name="Rectangle: Rounded Corners 65">
                  <a:extLst>
                    <a:ext uri="{FF2B5EF4-FFF2-40B4-BE49-F238E27FC236}">
                      <a16:creationId xmlns:a16="http://schemas.microsoft.com/office/drawing/2014/main" id="{3B3E5257-380E-BAD8-2AFB-F0E65E8986AB}"/>
                    </a:ext>
                  </a:extLst>
                </p:cNvPr>
                <p:cNvSpPr/>
                <p:nvPr/>
              </p:nvSpPr>
              <p:spPr>
                <a:xfrm>
                  <a:off x="6728583" y="2550577"/>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Bed Management </a:t>
                  </a:r>
                  <a:endParaRPr lang="en-GB" sz="1759" kern="0">
                    <a:latin typeface="Helvetica Neue Medium"/>
                    <a:sym typeface="Helvetica Neue Medium"/>
                  </a:endParaRPr>
                </a:p>
              </p:txBody>
            </p:sp>
            <p:sp>
              <p:nvSpPr>
                <p:cNvPr id="72" name="Rectangle: Rounded Corners 71">
                  <a:extLst>
                    <a:ext uri="{FF2B5EF4-FFF2-40B4-BE49-F238E27FC236}">
                      <a16:creationId xmlns:a16="http://schemas.microsoft.com/office/drawing/2014/main" id="{41C9085B-4CC4-8A93-553C-7FB4581360D3}"/>
                    </a:ext>
                  </a:extLst>
                </p:cNvPr>
                <p:cNvSpPr/>
                <p:nvPr/>
              </p:nvSpPr>
              <p:spPr>
                <a:xfrm>
                  <a:off x="6728583" y="282157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Compliance alerts</a:t>
                  </a:r>
                  <a:endParaRPr lang="en-GB" sz="1759" kern="0">
                    <a:latin typeface="Helvetica Neue Medium"/>
                    <a:sym typeface="Helvetica Neue Medium"/>
                  </a:endParaRPr>
                </a:p>
              </p:txBody>
            </p:sp>
            <p:sp>
              <p:nvSpPr>
                <p:cNvPr id="73" name="Rectangle: Rounded Corners 72">
                  <a:extLst>
                    <a:ext uri="{FF2B5EF4-FFF2-40B4-BE49-F238E27FC236}">
                      <a16:creationId xmlns:a16="http://schemas.microsoft.com/office/drawing/2014/main" id="{71CFCA49-2FD6-505A-3C6F-11FC206A8ECD}"/>
                    </a:ext>
                  </a:extLst>
                </p:cNvPr>
                <p:cNvSpPr/>
                <p:nvPr/>
              </p:nvSpPr>
              <p:spPr>
                <a:xfrm>
                  <a:off x="7619595" y="2550577"/>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Appointment Scheduling</a:t>
                  </a:r>
                  <a:endParaRPr lang="en-GB" sz="1759" kern="0">
                    <a:latin typeface="Helvetica Neue Medium"/>
                    <a:sym typeface="Helvetica Neue Medium"/>
                  </a:endParaRPr>
                </a:p>
              </p:txBody>
            </p:sp>
            <p:sp>
              <p:nvSpPr>
                <p:cNvPr id="108" name="Rectangle: Rounded Corners 107">
                  <a:extLst>
                    <a:ext uri="{FF2B5EF4-FFF2-40B4-BE49-F238E27FC236}">
                      <a16:creationId xmlns:a16="http://schemas.microsoft.com/office/drawing/2014/main" id="{2399A7A7-0716-4F34-CA9E-C51B3798920C}"/>
                    </a:ext>
                  </a:extLst>
                </p:cNvPr>
                <p:cNvSpPr/>
                <p:nvPr/>
              </p:nvSpPr>
              <p:spPr>
                <a:xfrm>
                  <a:off x="8510607" y="2550577"/>
                  <a:ext cx="853294" cy="232229"/>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Digital champions</a:t>
                  </a:r>
                  <a:endParaRPr lang="en-GB" sz="1759" kern="0">
                    <a:latin typeface="Helvetica Neue Medium"/>
                    <a:sym typeface="Helvetica Neue Medium"/>
                  </a:endParaRPr>
                </a:p>
              </p:txBody>
            </p:sp>
          </p:grpSp>
          <p:sp>
            <p:nvSpPr>
              <p:cNvPr id="74" name="Rectangle: Rounded Corners 73">
                <a:extLst>
                  <a:ext uri="{FF2B5EF4-FFF2-40B4-BE49-F238E27FC236}">
                    <a16:creationId xmlns:a16="http://schemas.microsoft.com/office/drawing/2014/main" id="{183F6BD5-0437-032A-E396-D02626BD8195}"/>
                  </a:ext>
                </a:extLst>
              </p:cNvPr>
              <p:cNvSpPr/>
              <p:nvPr/>
            </p:nvSpPr>
            <p:spPr>
              <a:xfrm>
                <a:off x="7619595" y="282157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Bedside Observations </a:t>
                </a:r>
                <a:endParaRPr lang="en-GB" sz="1759" kern="0">
                  <a:latin typeface="Helvetica Neue Medium"/>
                  <a:sym typeface="Helvetica Neue Medium"/>
                </a:endParaRPr>
              </a:p>
            </p:txBody>
          </p:sp>
          <p:sp>
            <p:nvSpPr>
              <p:cNvPr id="101" name="Rectangle: Rounded Corners 100">
                <a:extLst>
                  <a:ext uri="{FF2B5EF4-FFF2-40B4-BE49-F238E27FC236}">
                    <a16:creationId xmlns:a16="http://schemas.microsoft.com/office/drawing/2014/main" id="{DD51DC48-175D-846B-801F-F526DF7D2895}"/>
                  </a:ext>
                </a:extLst>
              </p:cNvPr>
              <p:cNvSpPr/>
              <p:nvPr/>
            </p:nvSpPr>
            <p:spPr>
              <a:xfrm>
                <a:off x="6728583" y="309258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Pre-operative Assessment </a:t>
                </a:r>
                <a:endParaRPr lang="en-GB" sz="1759" kern="0">
                  <a:latin typeface="Helvetica Neue Medium"/>
                  <a:sym typeface="Helvetica Neue Medium"/>
                </a:endParaRPr>
              </a:p>
            </p:txBody>
          </p:sp>
          <p:sp>
            <p:nvSpPr>
              <p:cNvPr id="90" name="Rectangle: Rounded Corners 89">
                <a:extLst>
                  <a:ext uri="{FF2B5EF4-FFF2-40B4-BE49-F238E27FC236}">
                    <a16:creationId xmlns:a16="http://schemas.microsoft.com/office/drawing/2014/main" id="{00EDB155-270F-258D-EB42-EF126F52944D}"/>
                  </a:ext>
                </a:extLst>
              </p:cNvPr>
              <p:cNvSpPr/>
              <p:nvPr/>
            </p:nvSpPr>
            <p:spPr>
              <a:xfrm>
                <a:off x="6728583" y="3363583"/>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Patient administration</a:t>
                </a:r>
                <a:endParaRPr lang="en-GB" sz="1759" kern="0">
                  <a:latin typeface="Helvetica Neue Medium"/>
                  <a:sym typeface="Helvetica Neue Medium"/>
                </a:endParaRPr>
              </a:p>
            </p:txBody>
          </p:sp>
        </p:grpSp>
        <p:sp>
          <p:nvSpPr>
            <p:cNvPr id="8" name="Rectangle: Rounded Corners 7">
              <a:extLst>
                <a:ext uri="{FF2B5EF4-FFF2-40B4-BE49-F238E27FC236}">
                  <a16:creationId xmlns:a16="http://schemas.microsoft.com/office/drawing/2014/main" id="{722CA5D5-CFB8-45D3-4A84-3B5221DDB634}"/>
                </a:ext>
              </a:extLst>
            </p:cNvPr>
            <p:cNvSpPr/>
            <p:nvPr/>
          </p:nvSpPr>
          <p:spPr>
            <a:xfrm>
              <a:off x="7258584" y="2295213"/>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Maternity  </a:t>
              </a:r>
              <a:endParaRPr lang="en-GB" sz="1759" kern="0">
                <a:latin typeface="Helvetica Neue Medium"/>
                <a:sym typeface="Helvetica Neue Medium"/>
              </a:endParaRPr>
            </a:p>
          </p:txBody>
        </p:sp>
        <p:sp>
          <p:nvSpPr>
            <p:cNvPr id="14" name="Rectangle: Rounded Corners 13">
              <a:extLst>
                <a:ext uri="{FF2B5EF4-FFF2-40B4-BE49-F238E27FC236}">
                  <a16:creationId xmlns:a16="http://schemas.microsoft.com/office/drawing/2014/main" id="{9345813B-5541-08F2-C5B4-2D987B8BA1DE}"/>
                </a:ext>
              </a:extLst>
            </p:cNvPr>
            <p:cNvSpPr/>
            <p:nvPr/>
          </p:nvSpPr>
          <p:spPr>
            <a:xfrm>
              <a:off x="7258584" y="256621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Nursing Care</a:t>
              </a:r>
              <a:endParaRPr lang="en-GB" sz="1759" kern="0">
                <a:latin typeface="Helvetica Neue Medium"/>
                <a:sym typeface="Helvetica Neue Medium"/>
              </a:endParaRPr>
            </a:p>
          </p:txBody>
        </p:sp>
        <p:sp>
          <p:nvSpPr>
            <p:cNvPr id="95" name="Rectangle: Rounded Corners 94">
              <a:extLst>
                <a:ext uri="{FF2B5EF4-FFF2-40B4-BE49-F238E27FC236}">
                  <a16:creationId xmlns:a16="http://schemas.microsoft.com/office/drawing/2014/main" id="{31633286-23CF-964D-2D63-159CCD0E9AF3}"/>
                </a:ext>
              </a:extLst>
            </p:cNvPr>
            <p:cNvSpPr/>
            <p:nvPr/>
          </p:nvSpPr>
          <p:spPr>
            <a:xfrm>
              <a:off x="7258584" y="2837217"/>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Patient flow</a:t>
              </a:r>
              <a:endParaRPr lang="en-GB" sz="1759" kern="0">
                <a:latin typeface="Helvetica Neue Medium"/>
                <a:sym typeface="Helvetica Neue Medium"/>
              </a:endParaRPr>
            </a:p>
          </p:txBody>
        </p:sp>
        <p:sp>
          <p:nvSpPr>
            <p:cNvPr id="96" name="Rectangle: Rounded Corners 95">
              <a:extLst>
                <a:ext uri="{FF2B5EF4-FFF2-40B4-BE49-F238E27FC236}">
                  <a16:creationId xmlns:a16="http://schemas.microsoft.com/office/drawing/2014/main" id="{D0D630E0-233F-5F88-13D5-7880CFBAFC3A}"/>
                </a:ext>
              </a:extLst>
            </p:cNvPr>
            <p:cNvSpPr/>
            <p:nvPr/>
          </p:nvSpPr>
          <p:spPr>
            <a:xfrm>
              <a:off x="7258584" y="31082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Patient communication</a:t>
              </a:r>
              <a:endParaRPr lang="en-GB" sz="1759" kern="0">
                <a:latin typeface="Helvetica Neue Medium"/>
                <a:sym typeface="Helvetica Neue Medium"/>
              </a:endParaRPr>
            </a:p>
          </p:txBody>
        </p:sp>
        <p:sp>
          <p:nvSpPr>
            <p:cNvPr id="97" name="Rectangle: Rounded Corners 96">
              <a:extLst>
                <a:ext uri="{FF2B5EF4-FFF2-40B4-BE49-F238E27FC236}">
                  <a16:creationId xmlns:a16="http://schemas.microsoft.com/office/drawing/2014/main" id="{2D851D4E-6AAE-9F44-0883-B082236D8D74}"/>
                </a:ext>
              </a:extLst>
            </p:cNvPr>
            <p:cNvSpPr/>
            <p:nvPr/>
          </p:nvSpPr>
          <p:spPr>
            <a:xfrm>
              <a:off x="6367572" y="31082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Records, plans and assessments</a:t>
              </a:r>
              <a:endParaRPr lang="en-GB" sz="1759" kern="0">
                <a:latin typeface="Helvetica Neue Medium"/>
                <a:sym typeface="Helvetica Neue Medium"/>
              </a:endParaRPr>
            </a:p>
          </p:txBody>
        </p:sp>
        <p:sp>
          <p:nvSpPr>
            <p:cNvPr id="98" name="Rectangle: Rounded Corners 97">
              <a:extLst>
                <a:ext uri="{FF2B5EF4-FFF2-40B4-BE49-F238E27FC236}">
                  <a16:creationId xmlns:a16="http://schemas.microsoft.com/office/drawing/2014/main" id="{564126F9-062A-5392-D677-33F5F784C35D}"/>
                </a:ext>
              </a:extLst>
            </p:cNvPr>
            <p:cNvSpPr/>
            <p:nvPr/>
          </p:nvSpPr>
          <p:spPr>
            <a:xfrm>
              <a:off x="6367572" y="2837217"/>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Workflow management</a:t>
              </a:r>
              <a:endParaRPr lang="en-GB" sz="1759" kern="0">
                <a:latin typeface="Helvetica Neue Medium"/>
                <a:sym typeface="Helvetica Neue Medium"/>
              </a:endParaRPr>
            </a:p>
          </p:txBody>
        </p:sp>
        <p:sp>
          <p:nvSpPr>
            <p:cNvPr id="99" name="Rectangle: Rounded Corners 98">
              <a:extLst>
                <a:ext uri="{FF2B5EF4-FFF2-40B4-BE49-F238E27FC236}">
                  <a16:creationId xmlns:a16="http://schemas.microsoft.com/office/drawing/2014/main" id="{D686147E-DC68-0197-E7EE-ACF69AA1B028}"/>
                </a:ext>
              </a:extLst>
            </p:cNvPr>
            <p:cNvSpPr/>
            <p:nvPr/>
          </p:nvSpPr>
          <p:spPr>
            <a:xfrm>
              <a:off x="8149596" y="31082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ePrescribing</a:t>
              </a:r>
              <a:endParaRPr lang="en-GB" sz="1759" kern="0">
                <a:latin typeface="Helvetica Neue Medium"/>
                <a:sym typeface="Helvetica Neue Medium"/>
              </a:endParaRPr>
            </a:p>
          </p:txBody>
        </p:sp>
        <p:sp>
          <p:nvSpPr>
            <p:cNvPr id="100" name="Rectangle: Rounded Corners 99">
              <a:extLst>
                <a:ext uri="{FF2B5EF4-FFF2-40B4-BE49-F238E27FC236}">
                  <a16:creationId xmlns:a16="http://schemas.microsoft.com/office/drawing/2014/main" id="{6F3A23F4-9AAA-2A1A-7CF5-F9A976F1BEB0}"/>
                </a:ext>
              </a:extLst>
            </p:cNvPr>
            <p:cNvSpPr/>
            <p:nvPr/>
          </p:nvSpPr>
          <p:spPr>
            <a:xfrm>
              <a:off x="8149596" y="2837217"/>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Longitudinal care record</a:t>
              </a:r>
              <a:endParaRPr lang="en-GB" sz="1759" kern="0">
                <a:latin typeface="Helvetica Neue Medium"/>
                <a:sym typeface="Helvetica Neue Medium"/>
              </a:endParaRPr>
            </a:p>
          </p:txBody>
        </p:sp>
        <p:sp>
          <p:nvSpPr>
            <p:cNvPr id="102" name="Rectangle: Rounded Corners 101">
              <a:extLst>
                <a:ext uri="{FF2B5EF4-FFF2-40B4-BE49-F238E27FC236}">
                  <a16:creationId xmlns:a16="http://schemas.microsoft.com/office/drawing/2014/main" id="{F162B975-D542-0819-019D-B4DA65CB9003}"/>
                </a:ext>
              </a:extLst>
            </p:cNvPr>
            <p:cNvSpPr/>
            <p:nvPr/>
          </p:nvSpPr>
          <p:spPr>
            <a:xfrm>
              <a:off x="8149596" y="256621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Mental Health Information</a:t>
              </a:r>
              <a:endParaRPr lang="en-GB" sz="1759" kern="0">
                <a:latin typeface="Helvetica Neue Medium"/>
                <a:sym typeface="Helvetica Neue Medium"/>
              </a:endParaRPr>
            </a:p>
          </p:txBody>
        </p:sp>
        <p:sp>
          <p:nvSpPr>
            <p:cNvPr id="103" name="Rectangle: Rounded Corners 102">
              <a:extLst>
                <a:ext uri="{FF2B5EF4-FFF2-40B4-BE49-F238E27FC236}">
                  <a16:creationId xmlns:a16="http://schemas.microsoft.com/office/drawing/2014/main" id="{75CD6A9F-1838-8342-8DE5-76AFED9F7258}"/>
                </a:ext>
              </a:extLst>
            </p:cNvPr>
            <p:cNvSpPr/>
            <p:nvPr/>
          </p:nvSpPr>
          <p:spPr>
            <a:xfrm>
              <a:off x="8149596" y="2295213"/>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Staff rostering</a:t>
              </a:r>
              <a:endParaRPr lang="en-GB" sz="1759" kern="0">
                <a:latin typeface="Helvetica Neue Medium"/>
                <a:sym typeface="Helvetica Neue Medium"/>
              </a:endParaRPr>
            </a:p>
          </p:txBody>
        </p:sp>
        <p:sp>
          <p:nvSpPr>
            <p:cNvPr id="21" name="Rectangle: Rounded Corners 20">
              <a:extLst>
                <a:ext uri="{FF2B5EF4-FFF2-40B4-BE49-F238E27FC236}">
                  <a16:creationId xmlns:a16="http://schemas.microsoft.com/office/drawing/2014/main" id="{E600DF6B-A46B-D151-A900-EE41E2E395AD}"/>
                </a:ext>
              </a:extLst>
            </p:cNvPr>
            <p:cNvSpPr/>
            <p:nvPr/>
          </p:nvSpPr>
          <p:spPr>
            <a:xfrm>
              <a:off x="6367572" y="3379222"/>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Pre-hospital flow </a:t>
              </a:r>
              <a:endParaRPr lang="en-GB" sz="1759" kern="0">
                <a:latin typeface="Helvetica Neue Medium"/>
                <a:sym typeface="Helvetica Neue Medium"/>
              </a:endParaRPr>
            </a:p>
          </p:txBody>
        </p:sp>
        <p:sp>
          <p:nvSpPr>
            <p:cNvPr id="28" name="Rectangle: Rounded Corners 27">
              <a:extLst>
                <a:ext uri="{FF2B5EF4-FFF2-40B4-BE49-F238E27FC236}">
                  <a16:creationId xmlns:a16="http://schemas.microsoft.com/office/drawing/2014/main" id="{3F08E6BE-DD88-B4AD-14A9-95335F6515FD}"/>
                </a:ext>
              </a:extLst>
            </p:cNvPr>
            <p:cNvSpPr/>
            <p:nvPr/>
          </p:nvSpPr>
          <p:spPr>
            <a:xfrm>
              <a:off x="8149596" y="202421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Ward Board management </a:t>
              </a:r>
              <a:endParaRPr lang="en-GB" sz="1759" kern="0">
                <a:latin typeface="Helvetica Neue Medium"/>
                <a:sym typeface="Helvetica Neue Medium"/>
              </a:endParaRPr>
            </a:p>
          </p:txBody>
        </p:sp>
        <p:sp>
          <p:nvSpPr>
            <p:cNvPr id="6" name="Rectangle: Rounded Corners 5">
              <a:extLst>
                <a:ext uri="{FF2B5EF4-FFF2-40B4-BE49-F238E27FC236}">
                  <a16:creationId xmlns:a16="http://schemas.microsoft.com/office/drawing/2014/main" id="{6A0FF8F3-C21E-333F-393A-55EB02FB2598}"/>
                </a:ext>
              </a:extLst>
            </p:cNvPr>
            <p:cNvSpPr/>
            <p:nvPr/>
          </p:nvSpPr>
          <p:spPr>
            <a:xfrm>
              <a:off x="7258584" y="337843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Asset tracking</a:t>
              </a:r>
              <a:endParaRPr lang="en-GB" sz="1759" kern="0">
                <a:latin typeface="Helvetica Neue Medium"/>
                <a:sym typeface="Helvetica Neue Medium"/>
              </a:endParaRPr>
            </a:p>
          </p:txBody>
        </p:sp>
      </p:grpSp>
      <p:sp>
        <p:nvSpPr>
          <p:cNvPr id="115" name="Rectangle: Rounded Corners 114">
            <a:extLst>
              <a:ext uri="{FF2B5EF4-FFF2-40B4-BE49-F238E27FC236}">
                <a16:creationId xmlns:a16="http://schemas.microsoft.com/office/drawing/2014/main" id="{98DBC688-EEF1-2D23-4560-AA64FAF435AF}"/>
              </a:ext>
            </a:extLst>
          </p:cNvPr>
          <p:cNvSpPr/>
          <p:nvPr/>
        </p:nvSpPr>
        <p:spPr>
          <a:xfrm>
            <a:off x="15257359" y="1264516"/>
            <a:ext cx="1876193" cy="510617"/>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Data &amp; Analytics</a:t>
            </a:r>
          </a:p>
        </p:txBody>
      </p:sp>
      <p:sp>
        <p:nvSpPr>
          <p:cNvPr id="116" name="Rectangle: Rounded Corners 115">
            <a:extLst>
              <a:ext uri="{FF2B5EF4-FFF2-40B4-BE49-F238E27FC236}">
                <a16:creationId xmlns:a16="http://schemas.microsoft.com/office/drawing/2014/main" id="{1607DDB6-238D-4CD0-A113-7E001893C465}"/>
              </a:ext>
            </a:extLst>
          </p:cNvPr>
          <p:cNvSpPr/>
          <p:nvPr/>
        </p:nvSpPr>
        <p:spPr>
          <a:xfrm>
            <a:off x="17174047" y="1264516"/>
            <a:ext cx="1876193" cy="51061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Technology &amp; Digital</a:t>
            </a:r>
          </a:p>
        </p:txBody>
      </p:sp>
      <p:sp>
        <p:nvSpPr>
          <p:cNvPr id="117" name="Rectangle: Rounded Corners 116">
            <a:extLst>
              <a:ext uri="{FF2B5EF4-FFF2-40B4-BE49-F238E27FC236}">
                <a16:creationId xmlns:a16="http://schemas.microsoft.com/office/drawing/2014/main" id="{C1C2371A-A2A0-D00A-FDD6-A4A902F591A5}"/>
              </a:ext>
            </a:extLst>
          </p:cNvPr>
          <p:cNvSpPr/>
          <p:nvPr/>
        </p:nvSpPr>
        <p:spPr>
          <a:xfrm>
            <a:off x="15257359" y="1836848"/>
            <a:ext cx="1876193" cy="510617"/>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Workforce &amp; Culture</a:t>
            </a:r>
          </a:p>
        </p:txBody>
      </p:sp>
      <p:sp>
        <p:nvSpPr>
          <p:cNvPr id="118" name="Rectangle: Rounded Corners 117">
            <a:extLst>
              <a:ext uri="{FF2B5EF4-FFF2-40B4-BE49-F238E27FC236}">
                <a16:creationId xmlns:a16="http://schemas.microsoft.com/office/drawing/2014/main" id="{7E9A9CE8-A6DE-2D1C-BC9A-D10B301D8EE3}"/>
              </a:ext>
            </a:extLst>
          </p:cNvPr>
          <p:cNvSpPr/>
          <p:nvPr/>
        </p:nvSpPr>
        <p:spPr>
          <a:xfrm>
            <a:off x="17174047" y="1836848"/>
            <a:ext cx="1876193" cy="510617"/>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Organisational Functions</a:t>
            </a:r>
          </a:p>
        </p:txBody>
      </p:sp>
      <p:sp>
        <p:nvSpPr>
          <p:cNvPr id="119" name="Rectangle: Rounded Corners 118">
            <a:extLst>
              <a:ext uri="{FF2B5EF4-FFF2-40B4-BE49-F238E27FC236}">
                <a16:creationId xmlns:a16="http://schemas.microsoft.com/office/drawing/2014/main" id="{593D2DB8-6589-277A-D831-59A27074C9EC}"/>
              </a:ext>
            </a:extLst>
          </p:cNvPr>
          <p:cNvSpPr/>
          <p:nvPr/>
        </p:nvSpPr>
        <p:spPr>
          <a:xfrm>
            <a:off x="14150253" y="1268522"/>
            <a:ext cx="938097" cy="51061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b="1" kern="0">
                <a:solidFill>
                  <a:prstClr val="black"/>
                </a:solidFill>
                <a:latin typeface="Helvetica Neue Medium"/>
                <a:sym typeface="Helvetica Neue Medium"/>
              </a:rPr>
              <a:t>Key:</a:t>
            </a:r>
          </a:p>
        </p:txBody>
      </p:sp>
      <p:sp>
        <p:nvSpPr>
          <p:cNvPr id="9" name="Rectangle: Rounded Corners 8">
            <a:extLst>
              <a:ext uri="{FF2B5EF4-FFF2-40B4-BE49-F238E27FC236}">
                <a16:creationId xmlns:a16="http://schemas.microsoft.com/office/drawing/2014/main" id="{E12721F6-DCC7-AF17-AA70-FA3293EEF020}"/>
              </a:ext>
            </a:extLst>
          </p:cNvPr>
          <p:cNvSpPr/>
          <p:nvPr/>
        </p:nvSpPr>
        <p:spPr>
          <a:xfrm>
            <a:off x="713795" y="4537413"/>
            <a:ext cx="1876193" cy="51061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Virtual consultations</a:t>
            </a:r>
          </a:p>
        </p:txBody>
      </p:sp>
      <p:sp>
        <p:nvSpPr>
          <p:cNvPr id="11" name="Rectangle: Rounded Corners 10">
            <a:extLst>
              <a:ext uri="{FF2B5EF4-FFF2-40B4-BE49-F238E27FC236}">
                <a16:creationId xmlns:a16="http://schemas.microsoft.com/office/drawing/2014/main" id="{62E97A27-629E-0B5C-85B6-6A624C24C1ED}"/>
              </a:ext>
            </a:extLst>
          </p:cNvPr>
          <p:cNvSpPr/>
          <p:nvPr/>
        </p:nvSpPr>
        <p:spPr>
          <a:xfrm>
            <a:off x="2635834" y="5125035"/>
            <a:ext cx="1876193" cy="51061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Remote monitoring</a:t>
            </a:r>
          </a:p>
        </p:txBody>
      </p:sp>
      <p:sp>
        <p:nvSpPr>
          <p:cNvPr id="12" name="Rectangle: Rounded Corners 11">
            <a:extLst>
              <a:ext uri="{FF2B5EF4-FFF2-40B4-BE49-F238E27FC236}">
                <a16:creationId xmlns:a16="http://schemas.microsoft.com/office/drawing/2014/main" id="{4A292C1D-E2CE-A9EC-37E3-3FE71D1CBDFC}"/>
              </a:ext>
            </a:extLst>
          </p:cNvPr>
          <p:cNvSpPr/>
          <p:nvPr/>
        </p:nvSpPr>
        <p:spPr>
          <a:xfrm>
            <a:off x="2631861" y="4537415"/>
            <a:ext cx="1876193" cy="51061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OOH Handover</a:t>
            </a:r>
            <a:endParaRPr lang="en-GB" sz="1759" kern="0">
              <a:latin typeface="Helvetica Neue Medium"/>
              <a:sym typeface="Helvetica Neue Medium"/>
            </a:endParaRPr>
          </a:p>
        </p:txBody>
      </p:sp>
      <p:sp>
        <p:nvSpPr>
          <p:cNvPr id="13" name="Rectangle: Rounded Corners 12">
            <a:extLst>
              <a:ext uri="{FF2B5EF4-FFF2-40B4-BE49-F238E27FC236}">
                <a16:creationId xmlns:a16="http://schemas.microsoft.com/office/drawing/2014/main" id="{7A1B182A-E408-5E1B-E69F-4B79466370C6}"/>
              </a:ext>
            </a:extLst>
          </p:cNvPr>
          <p:cNvSpPr/>
          <p:nvPr/>
        </p:nvSpPr>
        <p:spPr>
          <a:xfrm>
            <a:off x="4557878" y="5125035"/>
            <a:ext cx="2060267" cy="51061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MH &amp; LD records and assessments</a:t>
            </a:r>
          </a:p>
        </p:txBody>
      </p:sp>
      <p:sp>
        <p:nvSpPr>
          <p:cNvPr id="15" name="Rectangle: Rounded Corners 14">
            <a:extLst>
              <a:ext uri="{FF2B5EF4-FFF2-40B4-BE49-F238E27FC236}">
                <a16:creationId xmlns:a16="http://schemas.microsoft.com/office/drawing/2014/main" id="{090C59DE-F057-445F-57EB-362A874E76DF}"/>
              </a:ext>
            </a:extLst>
          </p:cNvPr>
          <p:cNvSpPr/>
          <p:nvPr/>
        </p:nvSpPr>
        <p:spPr>
          <a:xfrm>
            <a:off x="4549928" y="4537415"/>
            <a:ext cx="2068216" cy="51061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Primary community care records</a:t>
            </a:r>
            <a:endParaRPr lang="en-GB" sz="1759" kern="0">
              <a:latin typeface="Helvetica Neue Medium"/>
              <a:sym typeface="Helvetica Neue Medium"/>
            </a:endParaRPr>
          </a:p>
        </p:txBody>
      </p:sp>
      <p:sp>
        <p:nvSpPr>
          <p:cNvPr id="16" name="Rectangle: Rounded Corners 15">
            <a:extLst>
              <a:ext uri="{FF2B5EF4-FFF2-40B4-BE49-F238E27FC236}">
                <a16:creationId xmlns:a16="http://schemas.microsoft.com/office/drawing/2014/main" id="{F32B6B38-1E04-0FB6-88C8-BF5DDE5564D6}"/>
              </a:ext>
            </a:extLst>
          </p:cNvPr>
          <p:cNvSpPr/>
          <p:nvPr/>
        </p:nvSpPr>
        <p:spPr>
          <a:xfrm>
            <a:off x="713795" y="5125035"/>
            <a:ext cx="1876193" cy="51061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Transfer of care</a:t>
            </a:r>
            <a:endParaRPr lang="en-GB" sz="1759" kern="0">
              <a:latin typeface="Helvetica Neue Medium"/>
              <a:sym typeface="Helvetica Neue Medium"/>
            </a:endParaRPr>
          </a:p>
        </p:txBody>
      </p:sp>
      <p:sp>
        <p:nvSpPr>
          <p:cNvPr id="83" name="Title 1">
            <a:extLst>
              <a:ext uri="{FF2B5EF4-FFF2-40B4-BE49-F238E27FC236}">
                <a16:creationId xmlns:a16="http://schemas.microsoft.com/office/drawing/2014/main" id="{E8C3DFC1-698B-58A1-855A-7717BCFC34FF}"/>
              </a:ext>
            </a:extLst>
          </p:cNvPr>
          <p:cNvSpPr txBox="1">
            <a:spLocks/>
          </p:cNvSpPr>
          <p:nvPr/>
        </p:nvSpPr>
        <p:spPr>
          <a:xfrm>
            <a:off x="205893" y="-15831"/>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680667">
              <a:defRPr/>
            </a:pPr>
            <a:r>
              <a:rPr lang="en-US" sz="5277" kern="0"/>
              <a:t>Our Vision for SBU’s Digital Capabilities in 2036</a:t>
            </a:r>
            <a:endParaRPr lang="en-GB" sz="5277" kern="0"/>
          </a:p>
        </p:txBody>
      </p:sp>
      <p:grpSp>
        <p:nvGrpSpPr>
          <p:cNvPr id="17" name="Group 16">
            <a:extLst>
              <a:ext uri="{FF2B5EF4-FFF2-40B4-BE49-F238E27FC236}">
                <a16:creationId xmlns:a16="http://schemas.microsoft.com/office/drawing/2014/main" id="{C0F0F613-9FDF-CA0E-E181-AB0565BB2FB0}"/>
              </a:ext>
            </a:extLst>
          </p:cNvPr>
          <p:cNvGrpSpPr/>
          <p:nvPr/>
        </p:nvGrpSpPr>
        <p:grpSpPr>
          <a:xfrm>
            <a:off x="88" y="-12723"/>
            <a:ext cx="20026354" cy="364105"/>
            <a:chOff x="374266" y="2474302"/>
            <a:chExt cx="11442413" cy="820603"/>
          </a:xfrm>
        </p:grpSpPr>
        <p:sp>
          <p:nvSpPr>
            <p:cNvPr id="41" name="Arrow: Pentagon 40">
              <a:extLst>
                <a:ext uri="{FF2B5EF4-FFF2-40B4-BE49-F238E27FC236}">
                  <a16:creationId xmlns:a16="http://schemas.microsoft.com/office/drawing/2014/main" id="{0242DADA-6C98-4C14-99BF-08731E26A62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57" name="Arrow: Chevron 56">
              <a:extLst>
                <a:ext uri="{FF2B5EF4-FFF2-40B4-BE49-F238E27FC236}">
                  <a16:creationId xmlns:a16="http://schemas.microsoft.com/office/drawing/2014/main" id="{75504712-9BB0-A90B-CA2D-62F1F164D85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58" name="Arrow: Chevron 57">
              <a:extLst>
                <a:ext uri="{FF2B5EF4-FFF2-40B4-BE49-F238E27FC236}">
                  <a16:creationId xmlns:a16="http://schemas.microsoft.com/office/drawing/2014/main" id="{DF3D3C89-D729-2D6F-2A6C-2342FDB2DBBA}"/>
                </a:ext>
              </a:extLst>
            </p:cNvPr>
            <p:cNvSpPr/>
            <p:nvPr/>
          </p:nvSpPr>
          <p:spPr>
            <a:xfrm>
              <a:off x="4851732" y="2474302"/>
              <a:ext cx="2697135" cy="820603"/>
            </a:xfrm>
            <a:prstGeom prst="chevron">
              <a:avLst/>
            </a:prstGeom>
            <a:solidFill>
              <a:srgbClr val="5A9BE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60" name="Arrow: Chevron 59">
              <a:extLst>
                <a:ext uri="{FF2B5EF4-FFF2-40B4-BE49-F238E27FC236}">
                  <a16:creationId xmlns:a16="http://schemas.microsoft.com/office/drawing/2014/main" id="{0A5ED4B5-8EE4-323F-35BF-AC6ACAF83CC9}"/>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61" name="Arrow: Chevron 60">
              <a:extLst>
                <a:ext uri="{FF2B5EF4-FFF2-40B4-BE49-F238E27FC236}">
                  <a16:creationId xmlns:a16="http://schemas.microsoft.com/office/drawing/2014/main" id="{6137EDDF-2F11-4484-C9B4-056F1FB504D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grpSp>
        <p:nvGrpSpPr>
          <p:cNvPr id="79" name="Group 78">
            <a:extLst>
              <a:ext uri="{FF2B5EF4-FFF2-40B4-BE49-F238E27FC236}">
                <a16:creationId xmlns:a16="http://schemas.microsoft.com/office/drawing/2014/main" id="{AC9F4A15-A51D-CFA7-B3E4-EE5187A032B1}"/>
              </a:ext>
            </a:extLst>
          </p:cNvPr>
          <p:cNvGrpSpPr/>
          <p:nvPr/>
        </p:nvGrpSpPr>
        <p:grpSpPr>
          <a:xfrm>
            <a:off x="314238" y="8580447"/>
            <a:ext cx="19489353" cy="1160319"/>
            <a:chOff x="-874721" y="3437417"/>
            <a:chExt cx="8863771" cy="527714"/>
          </a:xfrm>
        </p:grpSpPr>
        <p:sp>
          <p:nvSpPr>
            <p:cNvPr id="86" name="Rectangle: Rounded Corners 85">
              <a:extLst>
                <a:ext uri="{FF2B5EF4-FFF2-40B4-BE49-F238E27FC236}">
                  <a16:creationId xmlns:a16="http://schemas.microsoft.com/office/drawing/2014/main" id="{3DD5FB6D-1C24-EBEF-C105-DD55DFF18766}"/>
                </a:ext>
              </a:extLst>
            </p:cNvPr>
            <p:cNvSpPr/>
            <p:nvPr/>
          </p:nvSpPr>
          <p:spPr>
            <a:xfrm>
              <a:off x="-874721" y="3437417"/>
              <a:ext cx="886377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Enabling digital technology</a:t>
              </a:r>
            </a:p>
          </p:txBody>
        </p:sp>
        <p:sp>
          <p:nvSpPr>
            <p:cNvPr id="120" name="Rectangle: Rounded Corners 119">
              <a:extLst>
                <a:ext uri="{FF2B5EF4-FFF2-40B4-BE49-F238E27FC236}">
                  <a16:creationId xmlns:a16="http://schemas.microsoft.com/office/drawing/2014/main" id="{4FCFC7CF-635E-8E09-85CA-6F0D782A6E5D}"/>
                </a:ext>
              </a:extLst>
            </p:cNvPr>
            <p:cNvSpPr/>
            <p:nvPr/>
          </p:nvSpPr>
          <p:spPr>
            <a:xfrm>
              <a:off x="926158" y="3608752"/>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AI tools</a:t>
              </a:r>
            </a:p>
          </p:txBody>
        </p:sp>
        <p:sp>
          <p:nvSpPr>
            <p:cNvPr id="121" name="Rectangle: Rounded Corners 120">
              <a:extLst>
                <a:ext uri="{FF2B5EF4-FFF2-40B4-BE49-F238E27FC236}">
                  <a16:creationId xmlns:a16="http://schemas.microsoft.com/office/drawing/2014/main" id="{F7BDE0EA-B824-D7F3-89BD-25F6CFFC69ED}"/>
                </a:ext>
              </a:extLst>
            </p:cNvPr>
            <p:cNvSpPr/>
            <p:nvPr/>
          </p:nvSpPr>
          <p:spPr>
            <a:xfrm>
              <a:off x="1806797" y="360622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Smart Devices</a:t>
              </a:r>
            </a:p>
          </p:txBody>
        </p:sp>
        <p:sp>
          <p:nvSpPr>
            <p:cNvPr id="122" name="Rectangle: Rounded Corners 121">
              <a:extLst>
                <a:ext uri="{FF2B5EF4-FFF2-40B4-BE49-F238E27FC236}">
                  <a16:creationId xmlns:a16="http://schemas.microsoft.com/office/drawing/2014/main" id="{8E7AF1FE-82DB-DD95-CCBA-8BD37088E989}"/>
                </a:ext>
              </a:extLst>
            </p:cNvPr>
            <p:cNvSpPr/>
            <p:nvPr/>
          </p:nvSpPr>
          <p:spPr>
            <a:xfrm>
              <a:off x="2687436" y="360622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On-Prem / Cloud hosting</a:t>
              </a:r>
            </a:p>
          </p:txBody>
        </p:sp>
        <p:sp>
          <p:nvSpPr>
            <p:cNvPr id="123" name="Rectangle: Rounded Corners 122">
              <a:extLst>
                <a:ext uri="{FF2B5EF4-FFF2-40B4-BE49-F238E27FC236}">
                  <a16:creationId xmlns:a16="http://schemas.microsoft.com/office/drawing/2014/main" id="{6F8C74CE-CC62-260C-465D-0B4AC76D9366}"/>
                </a:ext>
              </a:extLst>
            </p:cNvPr>
            <p:cNvSpPr/>
            <p:nvPr/>
          </p:nvSpPr>
          <p:spPr>
            <a:xfrm>
              <a:off x="3568075" y="360622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Wi-fi</a:t>
              </a:r>
            </a:p>
          </p:txBody>
        </p:sp>
        <p:sp>
          <p:nvSpPr>
            <p:cNvPr id="124" name="Rectangle: Rounded Corners 123">
              <a:extLst>
                <a:ext uri="{FF2B5EF4-FFF2-40B4-BE49-F238E27FC236}">
                  <a16:creationId xmlns:a16="http://schemas.microsoft.com/office/drawing/2014/main" id="{6E2C6D32-B051-4003-3349-771C56641AEF}"/>
                </a:ext>
              </a:extLst>
            </p:cNvPr>
            <p:cNvSpPr/>
            <p:nvPr/>
          </p:nvSpPr>
          <p:spPr>
            <a:xfrm>
              <a:off x="4448714" y="360622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Desktop, printers and devices</a:t>
              </a:r>
            </a:p>
          </p:txBody>
        </p:sp>
        <p:sp>
          <p:nvSpPr>
            <p:cNvPr id="125" name="Rectangle: Rounded Corners 124">
              <a:extLst>
                <a:ext uri="{FF2B5EF4-FFF2-40B4-BE49-F238E27FC236}">
                  <a16:creationId xmlns:a16="http://schemas.microsoft.com/office/drawing/2014/main" id="{64128416-2529-1C84-8731-5AF71B32A4CD}"/>
                </a:ext>
              </a:extLst>
            </p:cNvPr>
            <p:cNvSpPr/>
            <p:nvPr/>
          </p:nvSpPr>
          <p:spPr>
            <a:xfrm>
              <a:off x="5329353" y="360622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Integration and Interoperability</a:t>
              </a:r>
            </a:p>
          </p:txBody>
        </p:sp>
        <p:sp>
          <p:nvSpPr>
            <p:cNvPr id="126" name="Rectangle: Rounded Corners 125">
              <a:extLst>
                <a:ext uri="{FF2B5EF4-FFF2-40B4-BE49-F238E27FC236}">
                  <a16:creationId xmlns:a16="http://schemas.microsoft.com/office/drawing/2014/main" id="{3647687F-8A52-FA5B-83AD-2AC3EC9DFC69}"/>
                </a:ext>
              </a:extLst>
            </p:cNvPr>
            <p:cNvSpPr/>
            <p:nvPr/>
          </p:nvSpPr>
          <p:spPr>
            <a:xfrm>
              <a:off x="6209992" y="3606225"/>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Data standards</a:t>
              </a:r>
            </a:p>
          </p:txBody>
        </p:sp>
        <p:sp>
          <p:nvSpPr>
            <p:cNvPr id="127" name="Rectangle: Rounded Corners 126">
              <a:extLst>
                <a:ext uri="{FF2B5EF4-FFF2-40B4-BE49-F238E27FC236}">
                  <a16:creationId xmlns:a16="http://schemas.microsoft.com/office/drawing/2014/main" id="{3CE5FE44-9C31-4256-3394-4D6F2B3232FE}"/>
                </a:ext>
              </a:extLst>
            </p:cNvPr>
            <p:cNvSpPr/>
            <p:nvPr/>
          </p:nvSpPr>
          <p:spPr>
            <a:xfrm>
              <a:off x="7090634" y="360622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Document management</a:t>
              </a:r>
            </a:p>
          </p:txBody>
        </p:sp>
        <p:sp>
          <p:nvSpPr>
            <p:cNvPr id="128" name="Rectangle: Rounded Corners 127">
              <a:extLst>
                <a:ext uri="{FF2B5EF4-FFF2-40B4-BE49-F238E27FC236}">
                  <a16:creationId xmlns:a16="http://schemas.microsoft.com/office/drawing/2014/main" id="{46D31A89-FBBC-6CE9-6E01-CCF6851906C7}"/>
                </a:ext>
              </a:extLst>
            </p:cNvPr>
            <p:cNvSpPr/>
            <p:nvPr/>
          </p:nvSpPr>
          <p:spPr>
            <a:xfrm>
              <a:off x="45519" y="3606225"/>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Data Repository</a:t>
              </a:r>
            </a:p>
          </p:txBody>
        </p:sp>
        <p:sp>
          <p:nvSpPr>
            <p:cNvPr id="129" name="Rectangle: Rounded Corners 128">
              <a:extLst>
                <a:ext uri="{FF2B5EF4-FFF2-40B4-BE49-F238E27FC236}">
                  <a16:creationId xmlns:a16="http://schemas.microsoft.com/office/drawing/2014/main" id="{2B7D01E8-E3F8-AFD1-CC80-A4631CA3EE27}"/>
                </a:ext>
              </a:extLst>
            </p:cNvPr>
            <p:cNvSpPr/>
            <p:nvPr/>
          </p:nvSpPr>
          <p:spPr>
            <a:xfrm>
              <a:off x="-835120" y="3606224"/>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Identity Management</a:t>
              </a:r>
            </a:p>
          </p:txBody>
        </p:sp>
      </p:grpSp>
      <p:sp>
        <p:nvSpPr>
          <p:cNvPr id="130" name="Rectangle: Rounded Corners 129">
            <a:extLst>
              <a:ext uri="{FF2B5EF4-FFF2-40B4-BE49-F238E27FC236}">
                <a16:creationId xmlns:a16="http://schemas.microsoft.com/office/drawing/2014/main" id="{94AB67C7-4B2D-0F97-B6F1-DAB4FBB29F3D}"/>
              </a:ext>
            </a:extLst>
          </p:cNvPr>
          <p:cNvSpPr/>
          <p:nvPr/>
        </p:nvSpPr>
        <p:spPr>
          <a:xfrm>
            <a:off x="2336020" y="9894424"/>
            <a:ext cx="1876193" cy="510617"/>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Mobilised workforce</a:t>
            </a:r>
          </a:p>
        </p:txBody>
      </p:sp>
      <p:sp>
        <p:nvSpPr>
          <p:cNvPr id="131" name="Rectangle 130">
            <a:extLst>
              <a:ext uri="{FF2B5EF4-FFF2-40B4-BE49-F238E27FC236}">
                <a16:creationId xmlns:a16="http://schemas.microsoft.com/office/drawing/2014/main" id="{676AA42F-F660-4D25-B39C-925AA52120F5}"/>
              </a:ext>
            </a:extLst>
          </p:cNvPr>
          <p:cNvSpPr/>
          <p:nvPr/>
        </p:nvSpPr>
        <p:spPr>
          <a:xfrm>
            <a:off x="314237" y="1334392"/>
            <a:ext cx="13836009" cy="961571"/>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158311" tIns="79156" rIns="158311" bIns="79156" rtlCol="0" anchor="ctr"/>
          <a:lstStyle/>
          <a:p>
            <a:pPr algn="l"/>
            <a:r>
              <a:rPr lang="en-GB" sz="1759">
                <a:solidFill>
                  <a:schemeClr val="tx1"/>
                </a:solidFill>
                <a:latin typeface="Helvetica Neue"/>
              </a:rPr>
              <a:t>Below is a comprehensive and ambitious list of the digital and data capabilities that SBU aims to achieve by 2036 through the successful delivery and implementation of the SBU Digital Strategy. These capabilities are categorised based on the main digital enabler they align with, although many of them cut across multiple.  </a:t>
            </a:r>
          </a:p>
        </p:txBody>
      </p:sp>
      <p:grpSp>
        <p:nvGrpSpPr>
          <p:cNvPr id="132" name="Group 131">
            <a:extLst>
              <a:ext uri="{FF2B5EF4-FFF2-40B4-BE49-F238E27FC236}">
                <a16:creationId xmlns:a16="http://schemas.microsoft.com/office/drawing/2014/main" id="{E004C97B-73A2-86C8-6743-C93BA715A3DE}"/>
              </a:ext>
            </a:extLst>
          </p:cNvPr>
          <p:cNvGrpSpPr/>
          <p:nvPr/>
        </p:nvGrpSpPr>
        <p:grpSpPr>
          <a:xfrm>
            <a:off x="1069902" y="2572455"/>
            <a:ext cx="17965884" cy="1091313"/>
            <a:chOff x="358701" y="1169954"/>
            <a:chExt cx="8170896" cy="496330"/>
          </a:xfrm>
        </p:grpSpPr>
        <p:sp>
          <p:nvSpPr>
            <p:cNvPr id="133" name="Rectangle: Rounded Corners 132">
              <a:extLst>
                <a:ext uri="{FF2B5EF4-FFF2-40B4-BE49-F238E27FC236}">
                  <a16:creationId xmlns:a16="http://schemas.microsoft.com/office/drawing/2014/main" id="{B2395B19-25FC-BCAF-6D42-6ABAD3AE1DA7}"/>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Patient and Citizen Empowerment</a:t>
              </a:r>
            </a:p>
          </p:txBody>
        </p:sp>
        <p:sp>
          <p:nvSpPr>
            <p:cNvPr id="134" name="Rectangle: Rounded Corners 133">
              <a:extLst>
                <a:ext uri="{FF2B5EF4-FFF2-40B4-BE49-F238E27FC236}">
                  <a16:creationId xmlns:a16="http://schemas.microsoft.com/office/drawing/2014/main" id="{E2CF5FF0-F6E2-861D-477C-8A6BC673A9DD}"/>
                </a:ext>
              </a:extLst>
            </p:cNvPr>
            <p:cNvSpPr/>
            <p:nvPr/>
          </p:nvSpPr>
          <p:spPr>
            <a:xfrm>
              <a:off x="471835"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Patient Portal</a:t>
              </a:r>
            </a:p>
          </p:txBody>
        </p:sp>
        <p:sp>
          <p:nvSpPr>
            <p:cNvPr id="135" name="Rectangle: Rounded Corners 134">
              <a:extLst>
                <a:ext uri="{FF2B5EF4-FFF2-40B4-BE49-F238E27FC236}">
                  <a16:creationId xmlns:a16="http://schemas.microsoft.com/office/drawing/2014/main" id="{F7D44806-9490-F0DB-5C5C-27854446A54B}"/>
                </a:ext>
              </a:extLst>
            </p:cNvPr>
            <p:cNvSpPr/>
            <p:nvPr/>
          </p:nvSpPr>
          <p:spPr>
            <a:xfrm>
              <a:off x="5532310"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Collaboration Tools</a:t>
              </a:r>
            </a:p>
          </p:txBody>
        </p:sp>
        <p:sp>
          <p:nvSpPr>
            <p:cNvPr id="136" name="Rectangle: Rounded Corners 135">
              <a:extLst>
                <a:ext uri="{FF2B5EF4-FFF2-40B4-BE49-F238E27FC236}">
                  <a16:creationId xmlns:a16="http://schemas.microsoft.com/office/drawing/2014/main" id="{80CD7F17-38B1-839B-3D24-3FC32B5C8DFD}"/>
                </a:ext>
              </a:extLst>
            </p:cNvPr>
            <p:cNvSpPr/>
            <p:nvPr/>
          </p:nvSpPr>
          <p:spPr>
            <a:xfrm>
              <a:off x="6544405"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Appointment Booking</a:t>
              </a:r>
            </a:p>
          </p:txBody>
        </p:sp>
        <p:sp>
          <p:nvSpPr>
            <p:cNvPr id="137" name="Rectangle: Rounded Corners 136">
              <a:extLst>
                <a:ext uri="{FF2B5EF4-FFF2-40B4-BE49-F238E27FC236}">
                  <a16:creationId xmlns:a16="http://schemas.microsoft.com/office/drawing/2014/main" id="{E80D2C16-4E9D-CE8E-101F-D4B0EAF09A98}"/>
                </a:ext>
              </a:extLst>
            </p:cNvPr>
            <p:cNvSpPr/>
            <p:nvPr/>
          </p:nvSpPr>
          <p:spPr>
            <a:xfrm>
              <a:off x="3508120"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Self Care</a:t>
              </a:r>
            </a:p>
          </p:txBody>
        </p:sp>
        <p:sp>
          <p:nvSpPr>
            <p:cNvPr id="138" name="Rectangle: Rounded Corners 137">
              <a:extLst>
                <a:ext uri="{FF2B5EF4-FFF2-40B4-BE49-F238E27FC236}">
                  <a16:creationId xmlns:a16="http://schemas.microsoft.com/office/drawing/2014/main" id="{06C76DA8-A1D1-9EA6-A1ED-E07B1C76BCCB}"/>
                </a:ext>
              </a:extLst>
            </p:cNvPr>
            <p:cNvSpPr/>
            <p:nvPr/>
          </p:nvSpPr>
          <p:spPr>
            <a:xfrm>
              <a:off x="1483930"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Information Input</a:t>
              </a:r>
            </a:p>
          </p:txBody>
        </p:sp>
        <p:sp>
          <p:nvSpPr>
            <p:cNvPr id="139" name="Rectangle: Rounded Corners 138">
              <a:extLst>
                <a:ext uri="{FF2B5EF4-FFF2-40B4-BE49-F238E27FC236}">
                  <a16:creationId xmlns:a16="http://schemas.microsoft.com/office/drawing/2014/main" id="{31DD1163-B4CD-5810-5BC4-7A60C2DE8A69}"/>
                </a:ext>
              </a:extLst>
            </p:cNvPr>
            <p:cNvSpPr/>
            <p:nvPr/>
          </p:nvSpPr>
          <p:spPr>
            <a:xfrm>
              <a:off x="2496025"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Patient outcomes reporting</a:t>
              </a:r>
            </a:p>
          </p:txBody>
        </p:sp>
        <p:sp>
          <p:nvSpPr>
            <p:cNvPr id="140" name="Rectangle: Rounded Corners 139">
              <a:extLst>
                <a:ext uri="{FF2B5EF4-FFF2-40B4-BE49-F238E27FC236}">
                  <a16:creationId xmlns:a16="http://schemas.microsoft.com/office/drawing/2014/main" id="{B2709F7E-F6D0-3C56-2FF3-B9E9EFAF0512}"/>
                </a:ext>
              </a:extLst>
            </p:cNvPr>
            <p:cNvSpPr/>
            <p:nvPr/>
          </p:nvSpPr>
          <p:spPr>
            <a:xfrm>
              <a:off x="4520215"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Self referring</a:t>
              </a:r>
            </a:p>
          </p:txBody>
        </p:sp>
        <p:sp>
          <p:nvSpPr>
            <p:cNvPr id="141" name="Rectangle: Rounded Corners 140">
              <a:extLst>
                <a:ext uri="{FF2B5EF4-FFF2-40B4-BE49-F238E27FC236}">
                  <a16:creationId xmlns:a16="http://schemas.microsoft.com/office/drawing/2014/main" id="{2314EF5F-EA47-8B02-C975-9132B51569CE}"/>
                </a:ext>
              </a:extLst>
            </p:cNvPr>
            <p:cNvSpPr/>
            <p:nvPr/>
          </p:nvSpPr>
          <p:spPr>
            <a:xfrm>
              <a:off x="7556499"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Patient data consent</a:t>
              </a:r>
            </a:p>
          </p:txBody>
        </p:sp>
      </p:grpSp>
    </p:spTree>
    <p:extLst>
      <p:ext uri="{BB962C8B-B14F-4D97-AF65-F5344CB8AC3E}">
        <p14:creationId xmlns:p14="http://schemas.microsoft.com/office/powerpoint/2010/main" val="664223088"/>
      </p:ext>
    </p:extLst>
  </p:cSld>
  <p:clrMapOvr>
    <a:masterClrMapping/>
  </p:clrMapOvr>
  <p:transition spd="med"/>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EA1A3-4AB8-E468-48AB-7DBB1CF326A7}"/>
            </a:ext>
          </a:extLst>
        </p:cNvPr>
        <p:cNvGrpSpPr/>
        <p:nvPr/>
      </p:nvGrpSpPr>
      <p:grpSpPr>
        <a:xfrm>
          <a:off x="0" y="0"/>
          <a:ext cx="0" cy="0"/>
          <a:chOff x="0" y="0"/>
          <a:chExt cx="0" cy="0"/>
        </a:xfrm>
      </p:grpSpPr>
      <p:sp>
        <p:nvSpPr>
          <p:cNvPr id="115" name="Rectangle: Rounded Corners 114">
            <a:extLst>
              <a:ext uri="{FF2B5EF4-FFF2-40B4-BE49-F238E27FC236}">
                <a16:creationId xmlns:a16="http://schemas.microsoft.com/office/drawing/2014/main" id="{5DBEC924-A415-FA51-B1A6-D7FACBAD263A}"/>
              </a:ext>
            </a:extLst>
          </p:cNvPr>
          <p:cNvSpPr/>
          <p:nvPr/>
        </p:nvSpPr>
        <p:spPr>
          <a:xfrm>
            <a:off x="15257359" y="1264516"/>
            <a:ext cx="1876193" cy="510617"/>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Data &amp; Analytics</a:t>
            </a:r>
          </a:p>
        </p:txBody>
      </p:sp>
      <p:sp>
        <p:nvSpPr>
          <p:cNvPr id="116" name="Rectangle: Rounded Corners 115">
            <a:extLst>
              <a:ext uri="{FF2B5EF4-FFF2-40B4-BE49-F238E27FC236}">
                <a16:creationId xmlns:a16="http://schemas.microsoft.com/office/drawing/2014/main" id="{C17E5891-27A2-7421-0759-78EF20F6A6E0}"/>
              </a:ext>
            </a:extLst>
          </p:cNvPr>
          <p:cNvSpPr/>
          <p:nvPr/>
        </p:nvSpPr>
        <p:spPr>
          <a:xfrm>
            <a:off x="17174047" y="1264516"/>
            <a:ext cx="1876193" cy="51061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Technology &amp; Digital</a:t>
            </a:r>
          </a:p>
        </p:txBody>
      </p:sp>
      <p:sp>
        <p:nvSpPr>
          <p:cNvPr id="117" name="Rectangle: Rounded Corners 116">
            <a:extLst>
              <a:ext uri="{FF2B5EF4-FFF2-40B4-BE49-F238E27FC236}">
                <a16:creationId xmlns:a16="http://schemas.microsoft.com/office/drawing/2014/main" id="{DFDF58B7-9D4C-05A9-5B4D-57F57DE39C68}"/>
              </a:ext>
            </a:extLst>
          </p:cNvPr>
          <p:cNvSpPr/>
          <p:nvPr/>
        </p:nvSpPr>
        <p:spPr>
          <a:xfrm>
            <a:off x="15257359" y="1836848"/>
            <a:ext cx="1876193" cy="510617"/>
          </a:xfrm>
          <a:prstGeom prst="roundRect">
            <a:avLst/>
          </a:prstGeom>
          <a:solidFill>
            <a:srgbClr val="C39B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Workforce &amp; Culture</a:t>
            </a:r>
          </a:p>
        </p:txBody>
      </p:sp>
      <p:sp>
        <p:nvSpPr>
          <p:cNvPr id="118" name="Rectangle: Rounded Corners 117">
            <a:extLst>
              <a:ext uri="{FF2B5EF4-FFF2-40B4-BE49-F238E27FC236}">
                <a16:creationId xmlns:a16="http://schemas.microsoft.com/office/drawing/2014/main" id="{155DF09B-8A51-3E25-FDEA-9C8632060D7E}"/>
              </a:ext>
            </a:extLst>
          </p:cNvPr>
          <p:cNvSpPr/>
          <p:nvPr/>
        </p:nvSpPr>
        <p:spPr>
          <a:xfrm>
            <a:off x="17174047" y="1836848"/>
            <a:ext cx="1876193" cy="510617"/>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Organisational Functions</a:t>
            </a:r>
          </a:p>
        </p:txBody>
      </p:sp>
      <p:sp>
        <p:nvSpPr>
          <p:cNvPr id="119" name="Rectangle: Rounded Corners 118">
            <a:extLst>
              <a:ext uri="{FF2B5EF4-FFF2-40B4-BE49-F238E27FC236}">
                <a16:creationId xmlns:a16="http://schemas.microsoft.com/office/drawing/2014/main" id="{1098A525-9044-7453-0FF4-8CF0E9A7F8EA}"/>
              </a:ext>
            </a:extLst>
          </p:cNvPr>
          <p:cNvSpPr/>
          <p:nvPr/>
        </p:nvSpPr>
        <p:spPr>
          <a:xfrm>
            <a:off x="14150253" y="1268522"/>
            <a:ext cx="938097" cy="51061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b="1" kern="0">
                <a:solidFill>
                  <a:prstClr val="black"/>
                </a:solidFill>
                <a:latin typeface="Helvetica Neue Medium"/>
                <a:sym typeface="Helvetica Neue Medium"/>
              </a:rPr>
              <a:t>Key:</a:t>
            </a:r>
          </a:p>
        </p:txBody>
      </p:sp>
      <p:sp>
        <p:nvSpPr>
          <p:cNvPr id="87" name="Rectangle 86">
            <a:extLst>
              <a:ext uri="{FF2B5EF4-FFF2-40B4-BE49-F238E27FC236}">
                <a16:creationId xmlns:a16="http://schemas.microsoft.com/office/drawing/2014/main" id="{74693D48-4B9D-E312-5982-2E30B1E1BA28}"/>
              </a:ext>
            </a:extLst>
          </p:cNvPr>
          <p:cNvSpPr/>
          <p:nvPr/>
        </p:nvSpPr>
        <p:spPr>
          <a:xfrm>
            <a:off x="314237" y="1334392"/>
            <a:ext cx="13836009" cy="961571"/>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158311" tIns="79156" rIns="158311" bIns="79156" rtlCol="0" anchor="ctr"/>
          <a:lstStyle/>
          <a:p>
            <a:pPr algn="l"/>
            <a:r>
              <a:rPr lang="en-GB" sz="1759">
                <a:solidFill>
                  <a:schemeClr val="tx1"/>
                </a:solidFill>
                <a:latin typeface="Helvetica Neue"/>
              </a:rPr>
              <a:t>To realise the Digital Capabilities vision by 2036, substantial progress is necessary over the next three years. The below assessment provides an overview of the current level of support for these Digital Capabilities within SBU. Those capabilities with a yellow outline highlight the capabilities where considerable work will be done over the next 3 years.</a:t>
            </a:r>
          </a:p>
        </p:txBody>
      </p:sp>
      <p:grpSp>
        <p:nvGrpSpPr>
          <p:cNvPr id="83" name="Group 82">
            <a:extLst>
              <a:ext uri="{FF2B5EF4-FFF2-40B4-BE49-F238E27FC236}">
                <a16:creationId xmlns:a16="http://schemas.microsoft.com/office/drawing/2014/main" id="{7F02C318-91F1-D8A4-2673-64490672535A}"/>
              </a:ext>
            </a:extLst>
          </p:cNvPr>
          <p:cNvGrpSpPr/>
          <p:nvPr/>
        </p:nvGrpSpPr>
        <p:grpSpPr>
          <a:xfrm>
            <a:off x="302098" y="9823834"/>
            <a:ext cx="19501493" cy="1284565"/>
            <a:chOff x="426592" y="3920425"/>
            <a:chExt cx="8869292" cy="584221"/>
          </a:xfrm>
        </p:grpSpPr>
        <p:sp>
          <p:nvSpPr>
            <p:cNvPr id="91" name="Rectangle: Rounded Corners 90">
              <a:extLst>
                <a:ext uri="{FF2B5EF4-FFF2-40B4-BE49-F238E27FC236}">
                  <a16:creationId xmlns:a16="http://schemas.microsoft.com/office/drawing/2014/main" id="{20EC6358-6A8D-E69B-882C-99136FCF63AB}"/>
                </a:ext>
              </a:extLst>
            </p:cNvPr>
            <p:cNvSpPr/>
            <p:nvPr/>
          </p:nvSpPr>
          <p:spPr>
            <a:xfrm>
              <a:off x="426592" y="3920425"/>
              <a:ext cx="8869292" cy="58422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Digital management services</a:t>
              </a:r>
            </a:p>
          </p:txBody>
        </p:sp>
        <p:sp>
          <p:nvSpPr>
            <p:cNvPr id="92" name="Rectangle: Rounded Corners 91">
              <a:extLst>
                <a:ext uri="{FF2B5EF4-FFF2-40B4-BE49-F238E27FC236}">
                  <a16:creationId xmlns:a16="http://schemas.microsoft.com/office/drawing/2014/main" id="{C524D188-92A8-8256-43B3-6A3C7C272C1D}"/>
                </a:ext>
              </a:extLst>
            </p:cNvPr>
            <p:cNvSpPr/>
            <p:nvPr/>
          </p:nvSpPr>
          <p:spPr>
            <a:xfrm>
              <a:off x="471714" y="4212358"/>
              <a:ext cx="853294" cy="232229"/>
            </a:xfrm>
            <a:prstGeom prst="roundRect">
              <a:avLst/>
            </a:prstGeom>
            <a:gradFill>
              <a:gsLst>
                <a:gs pos="50000">
                  <a:srgbClr val="C39BDC"/>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Training &amp; Support</a:t>
              </a:r>
            </a:p>
          </p:txBody>
        </p:sp>
        <p:sp>
          <p:nvSpPr>
            <p:cNvPr id="104" name="Rectangle: Rounded Corners 103">
              <a:extLst>
                <a:ext uri="{FF2B5EF4-FFF2-40B4-BE49-F238E27FC236}">
                  <a16:creationId xmlns:a16="http://schemas.microsoft.com/office/drawing/2014/main" id="{617BC05F-CD38-BEF4-60DA-C5D612CD0EB0}"/>
                </a:ext>
              </a:extLst>
            </p:cNvPr>
            <p:cNvSpPr/>
            <p:nvPr/>
          </p:nvSpPr>
          <p:spPr>
            <a:xfrm>
              <a:off x="1351621" y="4212358"/>
              <a:ext cx="853294" cy="232229"/>
            </a:xfrm>
            <a:prstGeom prst="roundRect">
              <a:avLst/>
            </a:prstGeom>
            <a:gradFill>
              <a:gsLst>
                <a:gs pos="50000">
                  <a:srgbClr val="195CAA"/>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Contract Management</a:t>
              </a:r>
            </a:p>
          </p:txBody>
        </p:sp>
        <p:sp>
          <p:nvSpPr>
            <p:cNvPr id="105" name="Rectangle: Rounded Corners 104">
              <a:extLst>
                <a:ext uri="{FF2B5EF4-FFF2-40B4-BE49-F238E27FC236}">
                  <a16:creationId xmlns:a16="http://schemas.microsoft.com/office/drawing/2014/main" id="{F8B225FE-2F88-E702-CCA6-47311DEE5D76}"/>
                </a:ext>
              </a:extLst>
            </p:cNvPr>
            <p:cNvSpPr/>
            <p:nvPr/>
          </p:nvSpPr>
          <p:spPr>
            <a:xfrm>
              <a:off x="2231528" y="4224210"/>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Data Governance and Collaboration</a:t>
              </a:r>
            </a:p>
          </p:txBody>
        </p:sp>
        <p:sp>
          <p:nvSpPr>
            <p:cNvPr id="106" name="Rectangle: Rounded Corners 105">
              <a:extLst>
                <a:ext uri="{FF2B5EF4-FFF2-40B4-BE49-F238E27FC236}">
                  <a16:creationId xmlns:a16="http://schemas.microsoft.com/office/drawing/2014/main" id="{7D956B92-108B-13FF-D9FD-C625B3289583}"/>
                </a:ext>
              </a:extLst>
            </p:cNvPr>
            <p:cNvSpPr/>
            <p:nvPr/>
          </p:nvSpPr>
          <p:spPr>
            <a:xfrm>
              <a:off x="3118342" y="4224210"/>
              <a:ext cx="853294" cy="232229"/>
            </a:xfrm>
            <a:prstGeom prst="roundRect">
              <a:avLst/>
            </a:prstGeom>
            <a:solidFill>
              <a:srgbClr val="195CAA"/>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Project Management</a:t>
              </a:r>
            </a:p>
          </p:txBody>
        </p:sp>
        <p:sp>
          <p:nvSpPr>
            <p:cNvPr id="109" name="Rectangle: Rounded Corners 108">
              <a:extLst>
                <a:ext uri="{FF2B5EF4-FFF2-40B4-BE49-F238E27FC236}">
                  <a16:creationId xmlns:a16="http://schemas.microsoft.com/office/drawing/2014/main" id="{95B560A6-7187-81AC-C7FF-9A5778F333A2}"/>
                </a:ext>
              </a:extLst>
            </p:cNvPr>
            <p:cNvSpPr/>
            <p:nvPr/>
          </p:nvSpPr>
          <p:spPr>
            <a:xfrm>
              <a:off x="4005156" y="4224210"/>
              <a:ext cx="853294" cy="232229"/>
            </a:xfrm>
            <a:prstGeom prst="roundRect">
              <a:avLst/>
            </a:prstGeom>
            <a:gradFill>
              <a:gsLst>
                <a:gs pos="50000">
                  <a:srgbClr val="195CAA"/>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Financial management</a:t>
              </a:r>
            </a:p>
          </p:txBody>
        </p:sp>
        <p:sp>
          <p:nvSpPr>
            <p:cNvPr id="111" name="Rectangle: Rounded Corners 110">
              <a:extLst>
                <a:ext uri="{FF2B5EF4-FFF2-40B4-BE49-F238E27FC236}">
                  <a16:creationId xmlns:a16="http://schemas.microsoft.com/office/drawing/2014/main" id="{CF38A974-38BF-17EC-90BA-4ACCB55BCCF4}"/>
                </a:ext>
              </a:extLst>
            </p:cNvPr>
            <p:cNvSpPr/>
            <p:nvPr/>
          </p:nvSpPr>
          <p:spPr>
            <a:xfrm>
              <a:off x="4891970" y="4224210"/>
              <a:ext cx="853294" cy="232229"/>
            </a:xfrm>
            <a:prstGeom prst="roundRect">
              <a:avLst/>
            </a:prstGeom>
            <a:gradFill>
              <a:gsLst>
                <a:gs pos="50000">
                  <a:srgbClr val="C39BDC"/>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Workforce planning</a:t>
              </a:r>
            </a:p>
          </p:txBody>
        </p:sp>
        <p:sp>
          <p:nvSpPr>
            <p:cNvPr id="112" name="Rectangle: Rounded Corners 111">
              <a:extLst>
                <a:ext uri="{FF2B5EF4-FFF2-40B4-BE49-F238E27FC236}">
                  <a16:creationId xmlns:a16="http://schemas.microsoft.com/office/drawing/2014/main" id="{BF632B18-DDC0-DC1B-CC0A-C69646C56AC4}"/>
                </a:ext>
              </a:extLst>
            </p:cNvPr>
            <p:cNvSpPr/>
            <p:nvPr/>
          </p:nvSpPr>
          <p:spPr>
            <a:xfrm>
              <a:off x="5759942" y="4224210"/>
              <a:ext cx="853294" cy="232229"/>
            </a:xfrm>
            <a:prstGeom prst="roundRect">
              <a:avLst/>
            </a:prstGeom>
            <a:gradFill>
              <a:gsLst>
                <a:gs pos="50000">
                  <a:srgbClr val="C39BDC"/>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Human Resources</a:t>
              </a:r>
            </a:p>
          </p:txBody>
        </p:sp>
        <p:sp>
          <p:nvSpPr>
            <p:cNvPr id="113" name="Rectangle: Rounded Corners 112">
              <a:extLst>
                <a:ext uri="{FF2B5EF4-FFF2-40B4-BE49-F238E27FC236}">
                  <a16:creationId xmlns:a16="http://schemas.microsoft.com/office/drawing/2014/main" id="{BFFB7DEF-5B2D-92BA-4865-49269019EC7E}"/>
                </a:ext>
              </a:extLst>
            </p:cNvPr>
            <p:cNvSpPr/>
            <p:nvPr/>
          </p:nvSpPr>
          <p:spPr>
            <a:xfrm>
              <a:off x="6627162" y="4224210"/>
              <a:ext cx="853294" cy="232229"/>
            </a:xfrm>
            <a:prstGeom prst="roundRect">
              <a:avLst/>
            </a:prstGeom>
            <a:gradFill>
              <a:gsLst>
                <a:gs pos="50000">
                  <a:srgbClr val="195CAA"/>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schemeClr val="bg1"/>
                  </a:solidFill>
                  <a:latin typeface="Helvetica Neue Medium"/>
                  <a:sym typeface="Helvetica Neue Medium"/>
                </a:rPr>
                <a:t>Benefits realisations</a:t>
              </a:r>
            </a:p>
          </p:txBody>
        </p:sp>
        <p:sp>
          <p:nvSpPr>
            <p:cNvPr id="114" name="Rectangle: Rounded Corners 113">
              <a:extLst>
                <a:ext uri="{FF2B5EF4-FFF2-40B4-BE49-F238E27FC236}">
                  <a16:creationId xmlns:a16="http://schemas.microsoft.com/office/drawing/2014/main" id="{54005C28-E445-7D75-E002-3E700DEECDB4}"/>
                </a:ext>
              </a:extLst>
            </p:cNvPr>
            <p:cNvSpPr/>
            <p:nvPr/>
          </p:nvSpPr>
          <p:spPr>
            <a:xfrm>
              <a:off x="7502359" y="4224210"/>
              <a:ext cx="853294" cy="232229"/>
            </a:xfrm>
            <a:prstGeom prst="roundRect">
              <a:avLst/>
            </a:prstGeom>
            <a:solidFill>
              <a:srgbClr val="C39BDC"/>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Digital leadership</a:t>
              </a:r>
            </a:p>
          </p:txBody>
        </p:sp>
        <p:sp>
          <p:nvSpPr>
            <p:cNvPr id="120" name="Rectangle: Rounded Corners 119">
              <a:extLst>
                <a:ext uri="{FF2B5EF4-FFF2-40B4-BE49-F238E27FC236}">
                  <a16:creationId xmlns:a16="http://schemas.microsoft.com/office/drawing/2014/main" id="{248F6036-C0E5-8850-881A-5338E7F43916}"/>
                </a:ext>
              </a:extLst>
            </p:cNvPr>
            <p:cNvSpPr/>
            <p:nvPr/>
          </p:nvSpPr>
          <p:spPr>
            <a:xfrm>
              <a:off x="8381037" y="4224210"/>
              <a:ext cx="853294" cy="232229"/>
            </a:xfrm>
            <a:prstGeom prst="roundRect">
              <a:avLst/>
            </a:prstGeom>
            <a:gradFill>
              <a:gsLst>
                <a:gs pos="50000">
                  <a:srgbClr val="C39BDC"/>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Recruitment and retention</a:t>
              </a:r>
            </a:p>
          </p:txBody>
        </p:sp>
        <p:sp>
          <p:nvSpPr>
            <p:cNvPr id="121" name="Rectangle: Rounded Corners 120">
              <a:extLst>
                <a:ext uri="{FF2B5EF4-FFF2-40B4-BE49-F238E27FC236}">
                  <a16:creationId xmlns:a16="http://schemas.microsoft.com/office/drawing/2014/main" id="{443A0A66-E151-BFBA-BD67-0AC5B335E5EA}"/>
                </a:ext>
              </a:extLst>
            </p:cNvPr>
            <p:cNvSpPr/>
            <p:nvPr/>
          </p:nvSpPr>
          <p:spPr>
            <a:xfrm>
              <a:off x="7502359" y="3952529"/>
              <a:ext cx="853294" cy="232229"/>
            </a:xfrm>
            <a:prstGeom prst="roundRect">
              <a:avLst/>
            </a:prstGeom>
            <a:gradFill>
              <a:gsLst>
                <a:gs pos="50000">
                  <a:srgbClr val="C39BDC"/>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Agile development</a:t>
              </a:r>
            </a:p>
          </p:txBody>
        </p:sp>
        <p:sp>
          <p:nvSpPr>
            <p:cNvPr id="122" name="Rectangle: Rounded Corners 121">
              <a:extLst>
                <a:ext uri="{FF2B5EF4-FFF2-40B4-BE49-F238E27FC236}">
                  <a16:creationId xmlns:a16="http://schemas.microsoft.com/office/drawing/2014/main" id="{9D216EF4-E86E-0089-2BEF-37D2B7661B34}"/>
                </a:ext>
              </a:extLst>
            </p:cNvPr>
            <p:cNvSpPr/>
            <p:nvPr/>
          </p:nvSpPr>
          <p:spPr>
            <a:xfrm>
              <a:off x="8381037" y="3952529"/>
              <a:ext cx="853294" cy="232229"/>
            </a:xfrm>
            <a:prstGeom prst="roundRect">
              <a:avLst/>
            </a:prstGeom>
            <a:gradFill>
              <a:gsLst>
                <a:gs pos="50000">
                  <a:srgbClr val="C39BDC"/>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User experience design</a:t>
              </a:r>
            </a:p>
          </p:txBody>
        </p:sp>
        <p:sp>
          <p:nvSpPr>
            <p:cNvPr id="123" name="Rectangle: Rounded Corners 122">
              <a:extLst>
                <a:ext uri="{FF2B5EF4-FFF2-40B4-BE49-F238E27FC236}">
                  <a16:creationId xmlns:a16="http://schemas.microsoft.com/office/drawing/2014/main" id="{5F4758BA-B75E-BDB3-7BE6-D664730DE8B8}"/>
                </a:ext>
              </a:extLst>
            </p:cNvPr>
            <p:cNvSpPr/>
            <p:nvPr/>
          </p:nvSpPr>
          <p:spPr>
            <a:xfrm>
              <a:off x="6627162" y="3951652"/>
              <a:ext cx="853294" cy="232229"/>
            </a:xfrm>
            <a:prstGeom prst="roundRect">
              <a:avLst/>
            </a:prstGeom>
            <a:gradFill>
              <a:gsLst>
                <a:gs pos="50000">
                  <a:srgbClr val="C39BDC"/>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Communication and engagement</a:t>
              </a:r>
            </a:p>
          </p:txBody>
        </p:sp>
        <p:sp>
          <p:nvSpPr>
            <p:cNvPr id="124" name="Rectangle: Rounded Corners 123">
              <a:extLst>
                <a:ext uri="{FF2B5EF4-FFF2-40B4-BE49-F238E27FC236}">
                  <a16:creationId xmlns:a16="http://schemas.microsoft.com/office/drawing/2014/main" id="{05549FBA-3F15-1E9F-5E92-D7D5A34370A9}"/>
                </a:ext>
              </a:extLst>
            </p:cNvPr>
            <p:cNvSpPr/>
            <p:nvPr/>
          </p:nvSpPr>
          <p:spPr>
            <a:xfrm>
              <a:off x="5759942" y="3952529"/>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Horizon scanning</a:t>
              </a:r>
            </a:p>
          </p:txBody>
        </p:sp>
      </p:grpSp>
      <p:grpSp>
        <p:nvGrpSpPr>
          <p:cNvPr id="135" name="Group 134">
            <a:extLst>
              <a:ext uri="{FF2B5EF4-FFF2-40B4-BE49-F238E27FC236}">
                <a16:creationId xmlns:a16="http://schemas.microsoft.com/office/drawing/2014/main" id="{98E7DA0B-78C0-B948-D266-3D32C2C676EA}"/>
              </a:ext>
            </a:extLst>
          </p:cNvPr>
          <p:cNvGrpSpPr/>
          <p:nvPr/>
        </p:nvGrpSpPr>
        <p:grpSpPr>
          <a:xfrm>
            <a:off x="7017974" y="4431712"/>
            <a:ext cx="6219753" cy="1194992"/>
            <a:chOff x="2843347" y="1537497"/>
            <a:chExt cx="2828748" cy="543483"/>
          </a:xfrm>
        </p:grpSpPr>
        <p:sp>
          <p:nvSpPr>
            <p:cNvPr id="136" name="Rectangle: Rounded Corners 135">
              <a:extLst>
                <a:ext uri="{FF2B5EF4-FFF2-40B4-BE49-F238E27FC236}">
                  <a16:creationId xmlns:a16="http://schemas.microsoft.com/office/drawing/2014/main" id="{06903A3D-D541-A9E6-6AA1-8C582B599ADE}"/>
                </a:ext>
              </a:extLst>
            </p:cNvPr>
            <p:cNvSpPr/>
            <p:nvPr/>
          </p:nvSpPr>
          <p:spPr>
            <a:xfrm>
              <a:off x="2843347" y="1537497"/>
              <a:ext cx="2828748" cy="54348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Diagnostics</a:t>
              </a:r>
            </a:p>
          </p:txBody>
        </p:sp>
        <p:grpSp>
          <p:nvGrpSpPr>
            <p:cNvPr id="137" name="Group 136">
              <a:extLst>
                <a:ext uri="{FF2B5EF4-FFF2-40B4-BE49-F238E27FC236}">
                  <a16:creationId xmlns:a16="http://schemas.microsoft.com/office/drawing/2014/main" id="{346240A0-5DE1-882D-9EE7-97A41EF41BAD}"/>
                </a:ext>
              </a:extLst>
            </p:cNvPr>
            <p:cNvGrpSpPr/>
            <p:nvPr/>
          </p:nvGrpSpPr>
          <p:grpSpPr>
            <a:xfrm>
              <a:off x="2942511" y="1784238"/>
              <a:ext cx="2681141" cy="241106"/>
              <a:chOff x="2942511" y="1784238"/>
              <a:chExt cx="2681141" cy="241106"/>
            </a:xfrm>
          </p:grpSpPr>
          <p:sp>
            <p:nvSpPr>
              <p:cNvPr id="138" name="Rectangle: Rounded Corners 137">
                <a:extLst>
                  <a:ext uri="{FF2B5EF4-FFF2-40B4-BE49-F238E27FC236}">
                    <a16:creationId xmlns:a16="http://schemas.microsoft.com/office/drawing/2014/main" id="{094DFF4A-A09F-92A1-0E73-53850080D03E}"/>
                  </a:ext>
                </a:extLst>
              </p:cNvPr>
              <p:cNvSpPr/>
              <p:nvPr/>
            </p:nvSpPr>
            <p:spPr>
              <a:xfrm>
                <a:off x="2942511" y="178423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M</a:t>
                </a:r>
                <a:r>
                  <a:rPr lang="en-GB" sz="1759" kern="0" err="1">
                    <a:latin typeface="Helvetica Neue Medium"/>
                    <a:sym typeface="Helvetica Neue Medium"/>
                  </a:rPr>
                  <a:t>edical</a:t>
                </a:r>
                <a:r>
                  <a:rPr lang="en-GB" sz="1759" kern="0">
                    <a:latin typeface="Helvetica Neue Medium"/>
                    <a:sym typeface="Helvetica Neue Medium"/>
                  </a:rPr>
                  <a:t> Imaging</a:t>
                </a:r>
              </a:p>
            </p:txBody>
          </p:sp>
          <p:sp>
            <p:nvSpPr>
              <p:cNvPr id="139" name="Rectangle: Rounded Corners 138">
                <a:extLst>
                  <a:ext uri="{FF2B5EF4-FFF2-40B4-BE49-F238E27FC236}">
                    <a16:creationId xmlns:a16="http://schemas.microsoft.com/office/drawing/2014/main" id="{8844D58D-F3BF-398B-FF54-976DAA909C8E}"/>
                  </a:ext>
                </a:extLst>
              </p:cNvPr>
              <p:cNvSpPr/>
              <p:nvPr/>
            </p:nvSpPr>
            <p:spPr>
              <a:xfrm>
                <a:off x="4770358" y="178423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a:defRPr/>
                </a:pPr>
                <a:r>
                  <a:rPr lang="en-US" sz="1759">
                    <a:latin typeface="Helvetica Neue Medium"/>
                    <a:sym typeface="Helvetica Neue Medium"/>
                  </a:rPr>
                  <a:t>Diagnostic results and reporting</a:t>
                </a:r>
                <a:endParaRPr lang="en-GB" sz="1759" kern="0">
                  <a:latin typeface="Helvetica Neue Medium"/>
                  <a:sym typeface="Helvetica Neue Medium"/>
                </a:endParaRPr>
              </a:p>
            </p:txBody>
          </p:sp>
          <p:sp>
            <p:nvSpPr>
              <p:cNvPr id="140" name="Rectangle: Rounded Corners 139">
                <a:extLst>
                  <a:ext uri="{FF2B5EF4-FFF2-40B4-BE49-F238E27FC236}">
                    <a16:creationId xmlns:a16="http://schemas.microsoft.com/office/drawing/2014/main" id="{84696F85-6DE3-D730-4378-CCB56AC80030}"/>
                  </a:ext>
                </a:extLst>
              </p:cNvPr>
              <p:cNvSpPr/>
              <p:nvPr/>
            </p:nvSpPr>
            <p:spPr>
              <a:xfrm>
                <a:off x="3856434" y="179311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Electronic Test Requesting </a:t>
                </a:r>
                <a:endParaRPr lang="en-GB" sz="1759" kern="0">
                  <a:latin typeface="Helvetica Neue Medium"/>
                  <a:sym typeface="Helvetica Neue Medium"/>
                </a:endParaRPr>
              </a:p>
            </p:txBody>
          </p:sp>
        </p:grpSp>
      </p:grpSp>
      <p:grpSp>
        <p:nvGrpSpPr>
          <p:cNvPr id="141" name="Group 140">
            <a:extLst>
              <a:ext uri="{FF2B5EF4-FFF2-40B4-BE49-F238E27FC236}">
                <a16:creationId xmlns:a16="http://schemas.microsoft.com/office/drawing/2014/main" id="{311A32B8-B4D0-8995-1666-5C1042B89AC5}"/>
              </a:ext>
            </a:extLst>
          </p:cNvPr>
          <p:cNvGrpSpPr/>
          <p:nvPr/>
        </p:nvGrpSpPr>
        <p:grpSpPr>
          <a:xfrm>
            <a:off x="560090" y="6207383"/>
            <a:ext cx="6287088" cy="2162451"/>
            <a:chOff x="217658" y="2422800"/>
            <a:chExt cx="2859372" cy="983484"/>
          </a:xfrm>
        </p:grpSpPr>
        <p:sp>
          <p:nvSpPr>
            <p:cNvPr id="142" name="Rectangle: Rounded Corners 141">
              <a:extLst>
                <a:ext uri="{FF2B5EF4-FFF2-40B4-BE49-F238E27FC236}">
                  <a16:creationId xmlns:a16="http://schemas.microsoft.com/office/drawing/2014/main" id="{8B4A3478-040E-57BA-4E51-F51D224C52F2}"/>
                </a:ext>
              </a:extLst>
            </p:cNvPr>
            <p:cNvSpPr/>
            <p:nvPr/>
          </p:nvSpPr>
          <p:spPr>
            <a:xfrm>
              <a:off x="217658" y="2422800"/>
              <a:ext cx="2859372" cy="983484"/>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Security and Information Governance</a:t>
              </a:r>
            </a:p>
          </p:txBody>
        </p:sp>
        <p:sp>
          <p:nvSpPr>
            <p:cNvPr id="143" name="Rectangle: Rounded Corners 142">
              <a:extLst>
                <a:ext uri="{FF2B5EF4-FFF2-40B4-BE49-F238E27FC236}">
                  <a16:creationId xmlns:a16="http://schemas.microsoft.com/office/drawing/2014/main" id="{A5B93578-E5AF-5682-8AB2-A0B959524532}"/>
                </a:ext>
              </a:extLst>
            </p:cNvPr>
            <p:cNvSpPr/>
            <p:nvPr/>
          </p:nvSpPr>
          <p:spPr>
            <a:xfrm>
              <a:off x="330886" y="2859708"/>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solidFill>
                    <a:prstClr val="white"/>
                  </a:solidFill>
                  <a:latin typeface="Helvetica Neue Medium"/>
                  <a:sym typeface="Helvetica Neue Medium"/>
                </a:rPr>
                <a:t>A</a:t>
              </a:r>
              <a:r>
                <a:rPr lang="en-GB" sz="1759" kern="0" err="1">
                  <a:solidFill>
                    <a:prstClr val="white"/>
                  </a:solidFill>
                  <a:latin typeface="Helvetica Neue Medium"/>
                  <a:sym typeface="Helvetica Neue Medium"/>
                </a:rPr>
                <a:t>udit</a:t>
              </a:r>
              <a:r>
                <a:rPr lang="en-GB" sz="1759" kern="0">
                  <a:solidFill>
                    <a:prstClr val="white"/>
                  </a:solidFill>
                  <a:latin typeface="Helvetica Neue Medium"/>
                  <a:sym typeface="Helvetica Neue Medium"/>
                </a:rPr>
                <a:t> </a:t>
              </a:r>
            </a:p>
          </p:txBody>
        </p:sp>
        <p:sp>
          <p:nvSpPr>
            <p:cNvPr id="144" name="Rectangle: Rounded Corners 143">
              <a:extLst>
                <a:ext uri="{FF2B5EF4-FFF2-40B4-BE49-F238E27FC236}">
                  <a16:creationId xmlns:a16="http://schemas.microsoft.com/office/drawing/2014/main" id="{595F4F2C-6E5D-3271-365A-DCE0CF08E3F7}"/>
                </a:ext>
              </a:extLst>
            </p:cNvPr>
            <p:cNvSpPr/>
            <p:nvPr/>
          </p:nvSpPr>
          <p:spPr>
            <a:xfrm>
              <a:off x="330886" y="2598915"/>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Ethics</a:t>
              </a:r>
            </a:p>
          </p:txBody>
        </p:sp>
        <p:sp>
          <p:nvSpPr>
            <p:cNvPr id="145" name="Rectangle: Rounded Corners 144">
              <a:extLst>
                <a:ext uri="{FF2B5EF4-FFF2-40B4-BE49-F238E27FC236}">
                  <a16:creationId xmlns:a16="http://schemas.microsoft.com/office/drawing/2014/main" id="{BE3D5AC8-583D-BCDC-FFEC-02BE6C65C754}"/>
                </a:ext>
              </a:extLst>
            </p:cNvPr>
            <p:cNvSpPr/>
            <p:nvPr/>
          </p:nvSpPr>
          <p:spPr>
            <a:xfrm>
              <a:off x="1205176" y="2598915"/>
              <a:ext cx="853294" cy="232229"/>
            </a:xfrm>
            <a:prstGeom prst="roundRect">
              <a:avLst/>
            </a:prstGeom>
            <a:gradFill>
              <a:gsLst>
                <a:gs pos="50000">
                  <a:srgbClr val="91BCEF"/>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Single Sign-on</a:t>
              </a:r>
            </a:p>
          </p:txBody>
        </p:sp>
        <p:sp>
          <p:nvSpPr>
            <p:cNvPr id="146" name="Rectangle: Rounded Corners 145">
              <a:extLst>
                <a:ext uri="{FF2B5EF4-FFF2-40B4-BE49-F238E27FC236}">
                  <a16:creationId xmlns:a16="http://schemas.microsoft.com/office/drawing/2014/main" id="{D2CAFECC-CDE8-E3A5-A927-B1DD6C3E4C60}"/>
                </a:ext>
              </a:extLst>
            </p:cNvPr>
            <p:cNvSpPr/>
            <p:nvPr/>
          </p:nvSpPr>
          <p:spPr>
            <a:xfrm>
              <a:off x="1205176" y="2853252"/>
              <a:ext cx="853294" cy="232229"/>
            </a:xfrm>
            <a:prstGeom prst="roundRect">
              <a:avLst/>
            </a:prstGeom>
            <a:gradFill>
              <a:gsLst>
                <a:gs pos="50000">
                  <a:srgbClr val="91BCEF"/>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Cyber Security</a:t>
              </a:r>
            </a:p>
          </p:txBody>
        </p:sp>
        <p:sp>
          <p:nvSpPr>
            <p:cNvPr id="147" name="Rectangle: Rounded Corners 146">
              <a:extLst>
                <a:ext uri="{FF2B5EF4-FFF2-40B4-BE49-F238E27FC236}">
                  <a16:creationId xmlns:a16="http://schemas.microsoft.com/office/drawing/2014/main" id="{4B701202-8E8E-ED23-21AC-5438CF2AF7CD}"/>
                </a:ext>
              </a:extLst>
            </p:cNvPr>
            <p:cNvSpPr/>
            <p:nvPr/>
          </p:nvSpPr>
          <p:spPr>
            <a:xfrm>
              <a:off x="2089217" y="2859708"/>
              <a:ext cx="906710"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DPIA</a:t>
              </a:r>
            </a:p>
          </p:txBody>
        </p:sp>
        <p:sp>
          <p:nvSpPr>
            <p:cNvPr id="148" name="Rectangle: Rounded Corners 147">
              <a:extLst>
                <a:ext uri="{FF2B5EF4-FFF2-40B4-BE49-F238E27FC236}">
                  <a16:creationId xmlns:a16="http://schemas.microsoft.com/office/drawing/2014/main" id="{0CB0168B-F4BF-F19B-D5B9-C5FE60D37191}"/>
                </a:ext>
              </a:extLst>
            </p:cNvPr>
            <p:cNvSpPr/>
            <p:nvPr/>
          </p:nvSpPr>
          <p:spPr>
            <a:xfrm>
              <a:off x="2089217" y="2614308"/>
              <a:ext cx="906710"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Information Sharing Agreement</a:t>
              </a:r>
            </a:p>
          </p:txBody>
        </p:sp>
        <p:sp>
          <p:nvSpPr>
            <p:cNvPr id="149" name="Rectangle: Rounded Corners 148">
              <a:extLst>
                <a:ext uri="{FF2B5EF4-FFF2-40B4-BE49-F238E27FC236}">
                  <a16:creationId xmlns:a16="http://schemas.microsoft.com/office/drawing/2014/main" id="{1CCCB3C3-3876-84B8-C505-1081B2291402}"/>
                </a:ext>
              </a:extLst>
            </p:cNvPr>
            <p:cNvSpPr/>
            <p:nvPr/>
          </p:nvSpPr>
          <p:spPr>
            <a:xfrm>
              <a:off x="330886" y="312136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Patient privacy preferences</a:t>
              </a:r>
            </a:p>
          </p:txBody>
        </p:sp>
        <p:sp>
          <p:nvSpPr>
            <p:cNvPr id="150" name="Rectangle: Rounded Corners 149">
              <a:extLst>
                <a:ext uri="{FF2B5EF4-FFF2-40B4-BE49-F238E27FC236}">
                  <a16:creationId xmlns:a16="http://schemas.microsoft.com/office/drawing/2014/main" id="{CC82AA65-95BE-3814-CFF7-9596498270B4}"/>
                </a:ext>
              </a:extLst>
            </p:cNvPr>
            <p:cNvSpPr/>
            <p:nvPr/>
          </p:nvSpPr>
          <p:spPr>
            <a:xfrm>
              <a:off x="1205176" y="3120855"/>
              <a:ext cx="853294" cy="232229"/>
            </a:xfrm>
            <a:prstGeom prst="roundRect">
              <a:avLst/>
            </a:prstGeom>
            <a:gradFill>
              <a:gsLst>
                <a:gs pos="50000">
                  <a:srgbClr val="C39BDC"/>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Digital Risk Management</a:t>
              </a:r>
            </a:p>
          </p:txBody>
        </p:sp>
      </p:grpSp>
      <p:grpSp>
        <p:nvGrpSpPr>
          <p:cNvPr id="151" name="Group 150">
            <a:extLst>
              <a:ext uri="{FF2B5EF4-FFF2-40B4-BE49-F238E27FC236}">
                <a16:creationId xmlns:a16="http://schemas.microsoft.com/office/drawing/2014/main" id="{DFB1B233-DB6C-21C8-65A6-8E3329417D3A}"/>
              </a:ext>
            </a:extLst>
          </p:cNvPr>
          <p:cNvGrpSpPr/>
          <p:nvPr/>
        </p:nvGrpSpPr>
        <p:grpSpPr>
          <a:xfrm>
            <a:off x="7017974" y="6208887"/>
            <a:ext cx="6284951" cy="2160947"/>
            <a:chOff x="3139615" y="2571856"/>
            <a:chExt cx="2858400" cy="982800"/>
          </a:xfrm>
        </p:grpSpPr>
        <p:sp>
          <p:nvSpPr>
            <p:cNvPr id="152" name="Rectangle: Rounded Corners 151">
              <a:extLst>
                <a:ext uri="{FF2B5EF4-FFF2-40B4-BE49-F238E27FC236}">
                  <a16:creationId xmlns:a16="http://schemas.microsoft.com/office/drawing/2014/main" id="{CB6B39CE-FF63-338B-9B44-E592C94B6E03}"/>
                </a:ext>
              </a:extLst>
            </p:cNvPr>
            <p:cNvSpPr/>
            <p:nvPr/>
          </p:nvSpPr>
          <p:spPr>
            <a:xfrm>
              <a:off x="3139615" y="2571856"/>
              <a:ext cx="2858400" cy="982800"/>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Reporting &amp; BI</a:t>
              </a:r>
            </a:p>
          </p:txBody>
        </p:sp>
        <p:sp>
          <p:nvSpPr>
            <p:cNvPr id="153" name="Rectangle: Rounded Corners 152">
              <a:extLst>
                <a:ext uri="{FF2B5EF4-FFF2-40B4-BE49-F238E27FC236}">
                  <a16:creationId xmlns:a16="http://schemas.microsoft.com/office/drawing/2014/main" id="{ABED8B2B-BEDF-90F6-6F30-2496667EED2D}"/>
                </a:ext>
              </a:extLst>
            </p:cNvPr>
            <p:cNvSpPr/>
            <p:nvPr/>
          </p:nvSpPr>
          <p:spPr>
            <a:xfrm>
              <a:off x="3211254" y="2753009"/>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Incident</a:t>
              </a:r>
              <a:r>
                <a:rPr lang="en-US" sz="1759" kern="0">
                  <a:solidFill>
                    <a:prstClr val="white"/>
                  </a:solidFill>
                  <a:latin typeface="Helvetica Neue Medium"/>
                  <a:sym typeface="Helvetica Neue Medium"/>
                </a:rPr>
                <a:t> </a:t>
              </a:r>
              <a:r>
                <a:rPr lang="en-US" sz="1759" kern="0">
                  <a:latin typeface="Helvetica Neue Medium"/>
                  <a:sym typeface="Helvetica Neue Medium"/>
                </a:rPr>
                <a:t>Reporting</a:t>
              </a:r>
              <a:endParaRPr lang="en-GB" sz="1759" kern="0">
                <a:latin typeface="Helvetica Neue Medium"/>
                <a:sym typeface="Helvetica Neue Medium"/>
              </a:endParaRPr>
            </a:p>
          </p:txBody>
        </p:sp>
        <p:sp>
          <p:nvSpPr>
            <p:cNvPr id="154" name="Rectangle: Rounded Corners 153">
              <a:extLst>
                <a:ext uri="{FF2B5EF4-FFF2-40B4-BE49-F238E27FC236}">
                  <a16:creationId xmlns:a16="http://schemas.microsoft.com/office/drawing/2014/main" id="{0D32D097-F605-718C-3B34-F03C8D7EF6EB}"/>
                </a:ext>
              </a:extLst>
            </p:cNvPr>
            <p:cNvSpPr/>
            <p:nvPr/>
          </p:nvSpPr>
          <p:spPr>
            <a:xfrm>
              <a:off x="3216641" y="3022715"/>
              <a:ext cx="853294" cy="232229"/>
            </a:xfrm>
            <a:prstGeom prst="roundRect">
              <a:avLst/>
            </a:prstGeom>
            <a:gradFill>
              <a:gsLst>
                <a:gs pos="50000">
                  <a:schemeClr val="accent3"/>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Data visualisation</a:t>
              </a:r>
              <a:endParaRPr lang="en-GB" sz="1759" kern="0">
                <a:latin typeface="Helvetica Neue Medium"/>
                <a:sym typeface="Helvetica Neue Medium"/>
              </a:endParaRPr>
            </a:p>
          </p:txBody>
        </p:sp>
        <p:sp>
          <p:nvSpPr>
            <p:cNvPr id="155" name="Rectangle: Rounded Corners 154">
              <a:extLst>
                <a:ext uri="{FF2B5EF4-FFF2-40B4-BE49-F238E27FC236}">
                  <a16:creationId xmlns:a16="http://schemas.microsoft.com/office/drawing/2014/main" id="{7E8E9FBD-4D94-F748-5BC2-678599C2BEE9}"/>
                </a:ext>
              </a:extLst>
            </p:cNvPr>
            <p:cNvSpPr/>
            <p:nvPr/>
          </p:nvSpPr>
          <p:spPr>
            <a:xfrm>
              <a:off x="4105842" y="2753009"/>
              <a:ext cx="853294" cy="232229"/>
            </a:xfrm>
            <a:prstGeom prst="roundRect">
              <a:avLst/>
            </a:prstGeom>
            <a:gradFill>
              <a:gsLst>
                <a:gs pos="50000">
                  <a:schemeClr val="accent3"/>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Predictive models</a:t>
              </a:r>
              <a:endParaRPr lang="en-GB" sz="1759" kern="0">
                <a:latin typeface="Helvetica Neue Medium"/>
                <a:sym typeface="Helvetica Neue Medium"/>
              </a:endParaRPr>
            </a:p>
          </p:txBody>
        </p:sp>
        <p:sp>
          <p:nvSpPr>
            <p:cNvPr id="156" name="Rectangle: Rounded Corners 155">
              <a:extLst>
                <a:ext uri="{FF2B5EF4-FFF2-40B4-BE49-F238E27FC236}">
                  <a16:creationId xmlns:a16="http://schemas.microsoft.com/office/drawing/2014/main" id="{E552B59A-121C-1B77-DC22-C087FAFB1ADC}"/>
                </a:ext>
              </a:extLst>
            </p:cNvPr>
            <p:cNvSpPr/>
            <p:nvPr/>
          </p:nvSpPr>
          <p:spPr>
            <a:xfrm>
              <a:off x="4108597" y="3022715"/>
              <a:ext cx="853294" cy="232229"/>
            </a:xfrm>
            <a:prstGeom prst="roundRect">
              <a:avLst/>
            </a:prstGeom>
            <a:gradFill>
              <a:gsLst>
                <a:gs pos="50000">
                  <a:schemeClr val="accent3"/>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Population Health</a:t>
              </a:r>
              <a:endParaRPr lang="en-GB" sz="1759" kern="0">
                <a:latin typeface="Helvetica Neue Medium"/>
                <a:sym typeface="Helvetica Neue Medium"/>
              </a:endParaRPr>
            </a:p>
          </p:txBody>
        </p:sp>
        <p:sp>
          <p:nvSpPr>
            <p:cNvPr id="157" name="Rectangle: Rounded Corners 156">
              <a:extLst>
                <a:ext uri="{FF2B5EF4-FFF2-40B4-BE49-F238E27FC236}">
                  <a16:creationId xmlns:a16="http://schemas.microsoft.com/office/drawing/2014/main" id="{58781E05-E6B4-3236-DEFA-4C43A8E14B02}"/>
                </a:ext>
              </a:extLst>
            </p:cNvPr>
            <p:cNvSpPr/>
            <p:nvPr/>
          </p:nvSpPr>
          <p:spPr>
            <a:xfrm>
              <a:off x="5004635" y="2753009"/>
              <a:ext cx="853294" cy="232229"/>
            </a:xfrm>
            <a:prstGeom prst="roundRect">
              <a:avLst/>
            </a:prstGeom>
            <a:gradFill>
              <a:gsLst>
                <a:gs pos="50000">
                  <a:schemeClr val="accent3"/>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Planning</a:t>
              </a:r>
              <a:endParaRPr lang="en-GB" sz="1759" kern="0">
                <a:latin typeface="Helvetica Neue Medium"/>
                <a:sym typeface="Helvetica Neue Medium"/>
              </a:endParaRPr>
            </a:p>
          </p:txBody>
        </p:sp>
        <p:sp>
          <p:nvSpPr>
            <p:cNvPr id="158" name="Rectangle: Rounded Corners 157">
              <a:extLst>
                <a:ext uri="{FF2B5EF4-FFF2-40B4-BE49-F238E27FC236}">
                  <a16:creationId xmlns:a16="http://schemas.microsoft.com/office/drawing/2014/main" id="{F3D3170D-78B9-8EA3-F9ED-E397CCBB2DB1}"/>
                </a:ext>
              </a:extLst>
            </p:cNvPr>
            <p:cNvSpPr/>
            <p:nvPr/>
          </p:nvSpPr>
          <p:spPr>
            <a:xfrm>
              <a:off x="5004635" y="3022715"/>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Automated detection</a:t>
              </a:r>
              <a:endParaRPr lang="en-GB" sz="1759" kern="0">
                <a:latin typeface="Helvetica Neue Medium"/>
                <a:sym typeface="Helvetica Neue Medium"/>
              </a:endParaRPr>
            </a:p>
          </p:txBody>
        </p:sp>
        <p:sp>
          <p:nvSpPr>
            <p:cNvPr id="159" name="Rectangle: Rounded Corners 158">
              <a:extLst>
                <a:ext uri="{FF2B5EF4-FFF2-40B4-BE49-F238E27FC236}">
                  <a16:creationId xmlns:a16="http://schemas.microsoft.com/office/drawing/2014/main" id="{D55E3337-BDDD-6617-75CF-142F44B308BB}"/>
                </a:ext>
              </a:extLst>
            </p:cNvPr>
            <p:cNvSpPr/>
            <p:nvPr/>
          </p:nvSpPr>
          <p:spPr>
            <a:xfrm>
              <a:off x="3216641" y="3292421"/>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Near-miss reporting</a:t>
              </a:r>
              <a:endParaRPr lang="en-GB" sz="1759" kern="0">
                <a:latin typeface="Helvetica Neue Medium"/>
                <a:sym typeface="Helvetica Neue Medium"/>
              </a:endParaRPr>
            </a:p>
          </p:txBody>
        </p:sp>
      </p:grpSp>
      <p:grpSp>
        <p:nvGrpSpPr>
          <p:cNvPr id="160" name="Group 159">
            <a:extLst>
              <a:ext uri="{FF2B5EF4-FFF2-40B4-BE49-F238E27FC236}">
                <a16:creationId xmlns:a16="http://schemas.microsoft.com/office/drawing/2014/main" id="{2036BB16-71B5-EF90-359C-896A3C242C08}"/>
              </a:ext>
            </a:extLst>
          </p:cNvPr>
          <p:cNvGrpSpPr/>
          <p:nvPr/>
        </p:nvGrpSpPr>
        <p:grpSpPr>
          <a:xfrm>
            <a:off x="538765" y="4111565"/>
            <a:ext cx="6287086" cy="1739287"/>
            <a:chOff x="192438" y="1775601"/>
            <a:chExt cx="2859371" cy="791029"/>
          </a:xfrm>
        </p:grpSpPr>
        <p:grpSp>
          <p:nvGrpSpPr>
            <p:cNvPr id="161" name="Group 160">
              <a:extLst>
                <a:ext uri="{FF2B5EF4-FFF2-40B4-BE49-F238E27FC236}">
                  <a16:creationId xmlns:a16="http://schemas.microsoft.com/office/drawing/2014/main" id="{2ED62181-76B8-015F-54A3-109093FAB627}"/>
                </a:ext>
              </a:extLst>
            </p:cNvPr>
            <p:cNvGrpSpPr/>
            <p:nvPr/>
          </p:nvGrpSpPr>
          <p:grpSpPr>
            <a:xfrm>
              <a:off x="192438" y="1775601"/>
              <a:ext cx="2859371" cy="791029"/>
              <a:chOff x="202137" y="1537497"/>
              <a:chExt cx="2859371" cy="791029"/>
            </a:xfrm>
          </p:grpSpPr>
          <p:sp>
            <p:nvSpPr>
              <p:cNvPr id="163" name="Rectangle: Rounded Corners 162">
                <a:extLst>
                  <a:ext uri="{FF2B5EF4-FFF2-40B4-BE49-F238E27FC236}">
                    <a16:creationId xmlns:a16="http://schemas.microsoft.com/office/drawing/2014/main" id="{BDF7008E-28D3-CD49-D5DF-241E48AAF47F}"/>
                  </a:ext>
                </a:extLst>
              </p:cNvPr>
              <p:cNvSpPr/>
              <p:nvPr/>
            </p:nvSpPr>
            <p:spPr>
              <a:xfrm>
                <a:off x="202137" y="1537497"/>
                <a:ext cx="2859371" cy="79102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Integrated Health and Care</a:t>
                </a:r>
              </a:p>
            </p:txBody>
          </p:sp>
          <p:sp>
            <p:nvSpPr>
              <p:cNvPr id="164" name="Rectangle: Rounded Corners 163">
                <a:extLst>
                  <a:ext uri="{FF2B5EF4-FFF2-40B4-BE49-F238E27FC236}">
                    <a16:creationId xmlns:a16="http://schemas.microsoft.com/office/drawing/2014/main" id="{F9A6A806-C26E-72FF-2E32-EEC5057EE583}"/>
                  </a:ext>
                </a:extLst>
              </p:cNvPr>
              <p:cNvSpPr/>
              <p:nvPr/>
            </p:nvSpPr>
            <p:spPr>
              <a:xfrm>
                <a:off x="281741" y="1731173"/>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Virtual consultations</a:t>
                </a:r>
              </a:p>
            </p:txBody>
          </p:sp>
          <p:sp>
            <p:nvSpPr>
              <p:cNvPr id="165" name="Rectangle: Rounded Corners 164">
                <a:extLst>
                  <a:ext uri="{FF2B5EF4-FFF2-40B4-BE49-F238E27FC236}">
                    <a16:creationId xmlns:a16="http://schemas.microsoft.com/office/drawing/2014/main" id="{9F6E8CF1-C33C-E221-62FC-97C4B1436ED3}"/>
                  </a:ext>
                </a:extLst>
              </p:cNvPr>
              <p:cNvSpPr/>
              <p:nvPr/>
            </p:nvSpPr>
            <p:spPr>
              <a:xfrm>
                <a:off x="1155886" y="1998424"/>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Remote monitoring</a:t>
                </a:r>
              </a:p>
            </p:txBody>
          </p:sp>
          <p:sp>
            <p:nvSpPr>
              <p:cNvPr id="166" name="Rectangle: Rounded Corners 165">
                <a:extLst>
                  <a:ext uri="{FF2B5EF4-FFF2-40B4-BE49-F238E27FC236}">
                    <a16:creationId xmlns:a16="http://schemas.microsoft.com/office/drawing/2014/main" id="{1462339E-F720-5152-36CD-0D04BDDE0F38}"/>
                  </a:ext>
                </a:extLst>
              </p:cNvPr>
              <p:cNvSpPr/>
              <p:nvPr/>
            </p:nvSpPr>
            <p:spPr>
              <a:xfrm>
                <a:off x="1154079" y="1731174"/>
                <a:ext cx="853294" cy="232229"/>
              </a:xfrm>
              <a:prstGeom prst="roundRect">
                <a:avLst/>
              </a:prstGeom>
              <a:gradFill>
                <a:gsLst>
                  <a:gs pos="50000">
                    <a:srgbClr val="91BCEF"/>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OOH Handover</a:t>
                </a:r>
                <a:endParaRPr lang="en-GB" sz="1759" kern="0">
                  <a:latin typeface="Helvetica Neue Medium"/>
                  <a:sym typeface="Helvetica Neue Medium"/>
                </a:endParaRPr>
              </a:p>
            </p:txBody>
          </p:sp>
          <p:sp>
            <p:nvSpPr>
              <p:cNvPr id="167" name="Rectangle: Rounded Corners 166">
                <a:extLst>
                  <a:ext uri="{FF2B5EF4-FFF2-40B4-BE49-F238E27FC236}">
                    <a16:creationId xmlns:a16="http://schemas.microsoft.com/office/drawing/2014/main" id="{2D5058AF-6BD1-4873-BCF9-721587C998E3}"/>
                  </a:ext>
                </a:extLst>
              </p:cNvPr>
              <p:cNvSpPr/>
              <p:nvPr/>
            </p:nvSpPr>
            <p:spPr>
              <a:xfrm>
                <a:off x="2030032" y="1998424"/>
                <a:ext cx="937011" cy="232229"/>
              </a:xfrm>
              <a:prstGeom prst="roundRect">
                <a:avLst/>
              </a:prstGeom>
              <a:gradFill>
                <a:gsLst>
                  <a:gs pos="50000">
                    <a:srgbClr val="91BCEF"/>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MH &amp; LD records and assessments</a:t>
                </a:r>
              </a:p>
            </p:txBody>
          </p:sp>
          <p:sp>
            <p:nvSpPr>
              <p:cNvPr id="168" name="Rectangle: Rounded Corners 167">
                <a:extLst>
                  <a:ext uri="{FF2B5EF4-FFF2-40B4-BE49-F238E27FC236}">
                    <a16:creationId xmlns:a16="http://schemas.microsoft.com/office/drawing/2014/main" id="{102B5F2D-AE54-1929-4B48-468C5A135509}"/>
                  </a:ext>
                </a:extLst>
              </p:cNvPr>
              <p:cNvSpPr/>
              <p:nvPr/>
            </p:nvSpPr>
            <p:spPr>
              <a:xfrm>
                <a:off x="2026417" y="1731174"/>
                <a:ext cx="940626" cy="232229"/>
              </a:xfrm>
              <a:prstGeom prst="roundRect">
                <a:avLst/>
              </a:prstGeom>
              <a:gradFill>
                <a:gsLst>
                  <a:gs pos="50000">
                    <a:srgbClr val="91BCEF"/>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Primary community care records</a:t>
                </a:r>
                <a:endParaRPr lang="en-GB" sz="1759" kern="0">
                  <a:latin typeface="Helvetica Neue Medium"/>
                  <a:sym typeface="Helvetica Neue Medium"/>
                </a:endParaRPr>
              </a:p>
            </p:txBody>
          </p:sp>
        </p:grpSp>
        <p:sp>
          <p:nvSpPr>
            <p:cNvPr id="162" name="Rectangle: Rounded Corners 161">
              <a:extLst>
                <a:ext uri="{FF2B5EF4-FFF2-40B4-BE49-F238E27FC236}">
                  <a16:creationId xmlns:a16="http://schemas.microsoft.com/office/drawing/2014/main" id="{F8A3C065-BA24-D933-7641-9FA0334C5A09}"/>
                </a:ext>
              </a:extLst>
            </p:cNvPr>
            <p:cNvSpPr/>
            <p:nvPr/>
          </p:nvSpPr>
          <p:spPr>
            <a:xfrm>
              <a:off x="272042" y="2236528"/>
              <a:ext cx="853294" cy="232229"/>
            </a:xfrm>
            <a:prstGeom prst="roundRect">
              <a:avLst/>
            </a:prstGeom>
            <a:gradFill>
              <a:gsLst>
                <a:gs pos="50000">
                  <a:srgbClr val="91BCEF"/>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Transfer of care</a:t>
              </a:r>
              <a:endParaRPr lang="en-GB" sz="1759" kern="0">
                <a:latin typeface="Helvetica Neue Medium"/>
                <a:sym typeface="Helvetica Neue Medium"/>
              </a:endParaRPr>
            </a:p>
          </p:txBody>
        </p:sp>
      </p:grpSp>
      <p:grpSp>
        <p:nvGrpSpPr>
          <p:cNvPr id="169" name="Group 168">
            <a:extLst>
              <a:ext uri="{FF2B5EF4-FFF2-40B4-BE49-F238E27FC236}">
                <a16:creationId xmlns:a16="http://schemas.microsoft.com/office/drawing/2014/main" id="{62923F76-2DD0-C5BE-541C-D3B9B9302B3C}"/>
              </a:ext>
            </a:extLst>
          </p:cNvPr>
          <p:cNvGrpSpPr/>
          <p:nvPr/>
        </p:nvGrpSpPr>
        <p:grpSpPr>
          <a:xfrm>
            <a:off x="13431734" y="3736950"/>
            <a:ext cx="6135191" cy="4767299"/>
            <a:chOff x="6273881" y="1530924"/>
            <a:chExt cx="2790289" cy="2168171"/>
          </a:xfrm>
        </p:grpSpPr>
        <p:grpSp>
          <p:nvGrpSpPr>
            <p:cNvPr id="170" name="Group 169">
              <a:extLst>
                <a:ext uri="{FF2B5EF4-FFF2-40B4-BE49-F238E27FC236}">
                  <a16:creationId xmlns:a16="http://schemas.microsoft.com/office/drawing/2014/main" id="{400B3FF0-5D0C-39AB-4670-078E2FEDF2CB}"/>
                </a:ext>
              </a:extLst>
            </p:cNvPr>
            <p:cNvGrpSpPr/>
            <p:nvPr/>
          </p:nvGrpSpPr>
          <p:grpSpPr>
            <a:xfrm>
              <a:off x="6273881" y="1530924"/>
              <a:ext cx="2790289" cy="2168171"/>
              <a:chOff x="6634892" y="2328292"/>
              <a:chExt cx="2790289" cy="2168171"/>
            </a:xfrm>
          </p:grpSpPr>
          <p:grpSp>
            <p:nvGrpSpPr>
              <p:cNvPr id="184" name="Group 183">
                <a:extLst>
                  <a:ext uri="{FF2B5EF4-FFF2-40B4-BE49-F238E27FC236}">
                    <a16:creationId xmlns:a16="http://schemas.microsoft.com/office/drawing/2014/main" id="{E31E0F65-1906-FFEE-1931-4DA056969479}"/>
                  </a:ext>
                </a:extLst>
              </p:cNvPr>
              <p:cNvGrpSpPr/>
              <p:nvPr/>
            </p:nvGrpSpPr>
            <p:grpSpPr>
              <a:xfrm>
                <a:off x="6634892" y="2328292"/>
                <a:ext cx="2790289" cy="2168171"/>
                <a:chOff x="6634892" y="2328292"/>
                <a:chExt cx="2790289" cy="2168171"/>
              </a:xfrm>
            </p:grpSpPr>
            <p:sp>
              <p:nvSpPr>
                <p:cNvPr id="188" name="Rectangle: Rounded Corners 187">
                  <a:extLst>
                    <a:ext uri="{FF2B5EF4-FFF2-40B4-BE49-F238E27FC236}">
                      <a16:creationId xmlns:a16="http://schemas.microsoft.com/office/drawing/2014/main" id="{F81D1CDC-E1CD-6E18-72BC-BA98608F5901}"/>
                    </a:ext>
                  </a:extLst>
                </p:cNvPr>
                <p:cNvSpPr/>
                <p:nvPr/>
              </p:nvSpPr>
              <p:spPr>
                <a:xfrm>
                  <a:off x="6634892" y="2328292"/>
                  <a:ext cx="2790289" cy="216817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Hospital patient, safety and flow</a:t>
                  </a:r>
                </a:p>
                <a:p>
                  <a:pPr algn="ctr" defTabSz="1815109" hangingPunct="0">
                    <a:defRPr/>
                  </a:pPr>
                  <a:endParaRPr lang="en-GB" sz="1759" b="1" kern="0">
                    <a:solidFill>
                      <a:prstClr val="black"/>
                    </a:solidFill>
                    <a:latin typeface="Helvetica Neue Medium"/>
                    <a:sym typeface="Helvetica Neue Medium"/>
                  </a:endParaRPr>
                </a:p>
              </p:txBody>
            </p:sp>
            <p:sp>
              <p:nvSpPr>
                <p:cNvPr id="189" name="Rectangle: Rounded Corners 188">
                  <a:extLst>
                    <a:ext uri="{FF2B5EF4-FFF2-40B4-BE49-F238E27FC236}">
                      <a16:creationId xmlns:a16="http://schemas.microsoft.com/office/drawing/2014/main" id="{C2A3D902-6784-0696-6B79-F72248BC89A1}"/>
                    </a:ext>
                  </a:extLst>
                </p:cNvPr>
                <p:cNvSpPr/>
                <p:nvPr/>
              </p:nvSpPr>
              <p:spPr>
                <a:xfrm>
                  <a:off x="6728583" y="2550577"/>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Bed Management </a:t>
                  </a:r>
                  <a:endParaRPr lang="en-GB" sz="1759" kern="0">
                    <a:latin typeface="Helvetica Neue Medium"/>
                    <a:sym typeface="Helvetica Neue Medium"/>
                  </a:endParaRPr>
                </a:p>
              </p:txBody>
            </p:sp>
            <p:sp>
              <p:nvSpPr>
                <p:cNvPr id="190" name="Rectangle: Rounded Corners 189">
                  <a:extLst>
                    <a:ext uri="{FF2B5EF4-FFF2-40B4-BE49-F238E27FC236}">
                      <a16:creationId xmlns:a16="http://schemas.microsoft.com/office/drawing/2014/main" id="{1F89A775-46AF-13B5-5587-2DBDF50E1C4E}"/>
                    </a:ext>
                  </a:extLst>
                </p:cNvPr>
                <p:cNvSpPr/>
                <p:nvPr/>
              </p:nvSpPr>
              <p:spPr>
                <a:xfrm>
                  <a:off x="6728583" y="282157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Compliance alerts</a:t>
                  </a:r>
                  <a:endParaRPr lang="en-GB" sz="1759" kern="0">
                    <a:latin typeface="Helvetica Neue Medium"/>
                    <a:sym typeface="Helvetica Neue Medium"/>
                  </a:endParaRPr>
                </a:p>
              </p:txBody>
            </p:sp>
            <p:sp>
              <p:nvSpPr>
                <p:cNvPr id="191" name="Rectangle: Rounded Corners 190">
                  <a:extLst>
                    <a:ext uri="{FF2B5EF4-FFF2-40B4-BE49-F238E27FC236}">
                      <a16:creationId xmlns:a16="http://schemas.microsoft.com/office/drawing/2014/main" id="{6DA0CA43-D797-FA7B-D847-CF560BFD989B}"/>
                    </a:ext>
                  </a:extLst>
                </p:cNvPr>
                <p:cNvSpPr/>
                <p:nvPr/>
              </p:nvSpPr>
              <p:spPr>
                <a:xfrm>
                  <a:off x="7619595" y="2550577"/>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Appointment Scheduling</a:t>
                  </a:r>
                  <a:endParaRPr lang="en-GB" sz="1759" kern="0">
                    <a:latin typeface="Helvetica Neue Medium"/>
                    <a:sym typeface="Helvetica Neue Medium"/>
                  </a:endParaRPr>
                </a:p>
              </p:txBody>
            </p:sp>
            <p:sp>
              <p:nvSpPr>
                <p:cNvPr id="192" name="Rectangle: Rounded Corners 191">
                  <a:extLst>
                    <a:ext uri="{FF2B5EF4-FFF2-40B4-BE49-F238E27FC236}">
                      <a16:creationId xmlns:a16="http://schemas.microsoft.com/office/drawing/2014/main" id="{93325A61-F277-36E9-2EED-15B88088CD62}"/>
                    </a:ext>
                  </a:extLst>
                </p:cNvPr>
                <p:cNvSpPr/>
                <p:nvPr/>
              </p:nvSpPr>
              <p:spPr>
                <a:xfrm>
                  <a:off x="8510607" y="2550577"/>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Digital champions</a:t>
                  </a:r>
                  <a:endParaRPr lang="en-GB" sz="1759" kern="0">
                    <a:latin typeface="Helvetica Neue Medium"/>
                    <a:sym typeface="Helvetica Neue Medium"/>
                  </a:endParaRPr>
                </a:p>
              </p:txBody>
            </p:sp>
          </p:grpSp>
          <p:sp>
            <p:nvSpPr>
              <p:cNvPr id="185" name="Rectangle: Rounded Corners 184">
                <a:extLst>
                  <a:ext uri="{FF2B5EF4-FFF2-40B4-BE49-F238E27FC236}">
                    <a16:creationId xmlns:a16="http://schemas.microsoft.com/office/drawing/2014/main" id="{4A84FC66-56C6-E13C-E032-D3B2B93BE2D9}"/>
                  </a:ext>
                </a:extLst>
              </p:cNvPr>
              <p:cNvSpPr/>
              <p:nvPr/>
            </p:nvSpPr>
            <p:spPr>
              <a:xfrm>
                <a:off x="7619595" y="282157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Bedside Observations </a:t>
                </a:r>
                <a:endParaRPr lang="en-GB" sz="1759" kern="0">
                  <a:latin typeface="Helvetica Neue Medium"/>
                  <a:sym typeface="Helvetica Neue Medium"/>
                </a:endParaRPr>
              </a:p>
            </p:txBody>
          </p:sp>
          <p:sp>
            <p:nvSpPr>
              <p:cNvPr id="186" name="Rectangle: Rounded Corners 185">
                <a:extLst>
                  <a:ext uri="{FF2B5EF4-FFF2-40B4-BE49-F238E27FC236}">
                    <a16:creationId xmlns:a16="http://schemas.microsoft.com/office/drawing/2014/main" id="{51005214-2E6D-BFCD-878A-1D84D533B8D9}"/>
                  </a:ext>
                </a:extLst>
              </p:cNvPr>
              <p:cNvSpPr/>
              <p:nvPr/>
            </p:nvSpPr>
            <p:spPr>
              <a:xfrm>
                <a:off x="6728583" y="309258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Pre-operative Assessment </a:t>
                </a:r>
                <a:endParaRPr lang="en-GB" sz="1759" kern="0">
                  <a:latin typeface="Helvetica Neue Medium"/>
                  <a:sym typeface="Helvetica Neue Medium"/>
                </a:endParaRPr>
              </a:p>
            </p:txBody>
          </p:sp>
          <p:sp>
            <p:nvSpPr>
              <p:cNvPr id="187" name="Rectangle: Rounded Corners 186">
                <a:extLst>
                  <a:ext uri="{FF2B5EF4-FFF2-40B4-BE49-F238E27FC236}">
                    <a16:creationId xmlns:a16="http://schemas.microsoft.com/office/drawing/2014/main" id="{01EB1DB2-A0C9-3B5A-5296-0A8E21199008}"/>
                  </a:ext>
                </a:extLst>
              </p:cNvPr>
              <p:cNvSpPr/>
              <p:nvPr/>
            </p:nvSpPr>
            <p:spPr>
              <a:xfrm>
                <a:off x="6728583" y="3363583"/>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Patient administration</a:t>
                </a:r>
                <a:endParaRPr lang="en-GB" sz="1759" kern="0">
                  <a:latin typeface="Helvetica Neue Medium"/>
                  <a:sym typeface="Helvetica Neue Medium"/>
                </a:endParaRPr>
              </a:p>
            </p:txBody>
          </p:sp>
        </p:grpSp>
        <p:sp>
          <p:nvSpPr>
            <p:cNvPr id="171" name="Rectangle: Rounded Corners 170">
              <a:extLst>
                <a:ext uri="{FF2B5EF4-FFF2-40B4-BE49-F238E27FC236}">
                  <a16:creationId xmlns:a16="http://schemas.microsoft.com/office/drawing/2014/main" id="{28A171B0-5711-E4A4-2506-61CD9B5D5CC8}"/>
                </a:ext>
              </a:extLst>
            </p:cNvPr>
            <p:cNvSpPr/>
            <p:nvPr/>
          </p:nvSpPr>
          <p:spPr>
            <a:xfrm>
              <a:off x="7258584" y="2295213"/>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Maternity  </a:t>
              </a:r>
              <a:endParaRPr lang="en-GB" sz="1759" kern="0">
                <a:latin typeface="Helvetica Neue Medium"/>
                <a:sym typeface="Helvetica Neue Medium"/>
              </a:endParaRPr>
            </a:p>
          </p:txBody>
        </p:sp>
        <p:sp>
          <p:nvSpPr>
            <p:cNvPr id="172" name="Rectangle: Rounded Corners 171">
              <a:extLst>
                <a:ext uri="{FF2B5EF4-FFF2-40B4-BE49-F238E27FC236}">
                  <a16:creationId xmlns:a16="http://schemas.microsoft.com/office/drawing/2014/main" id="{1384CA39-542D-B84A-F086-69033CF1BF26}"/>
                </a:ext>
              </a:extLst>
            </p:cNvPr>
            <p:cNvSpPr/>
            <p:nvPr/>
          </p:nvSpPr>
          <p:spPr>
            <a:xfrm>
              <a:off x="7258584" y="256621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Nursing Care</a:t>
              </a:r>
              <a:endParaRPr lang="en-GB" sz="1759" kern="0">
                <a:latin typeface="Helvetica Neue Medium"/>
                <a:sym typeface="Helvetica Neue Medium"/>
              </a:endParaRPr>
            </a:p>
          </p:txBody>
        </p:sp>
        <p:sp>
          <p:nvSpPr>
            <p:cNvPr id="173" name="Rectangle: Rounded Corners 172">
              <a:extLst>
                <a:ext uri="{FF2B5EF4-FFF2-40B4-BE49-F238E27FC236}">
                  <a16:creationId xmlns:a16="http://schemas.microsoft.com/office/drawing/2014/main" id="{D139A51C-73A6-AFBC-ADF1-9016904C8DD3}"/>
                </a:ext>
              </a:extLst>
            </p:cNvPr>
            <p:cNvSpPr/>
            <p:nvPr/>
          </p:nvSpPr>
          <p:spPr>
            <a:xfrm>
              <a:off x="7258584" y="2837217"/>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Patient flow</a:t>
              </a:r>
              <a:endParaRPr lang="en-GB" sz="1759" kern="0">
                <a:latin typeface="Helvetica Neue Medium"/>
                <a:sym typeface="Helvetica Neue Medium"/>
              </a:endParaRPr>
            </a:p>
          </p:txBody>
        </p:sp>
        <p:sp>
          <p:nvSpPr>
            <p:cNvPr id="174" name="Rectangle: Rounded Corners 173">
              <a:extLst>
                <a:ext uri="{FF2B5EF4-FFF2-40B4-BE49-F238E27FC236}">
                  <a16:creationId xmlns:a16="http://schemas.microsoft.com/office/drawing/2014/main" id="{F5B326C5-357A-5F68-9FB6-B75A4DECF5F9}"/>
                </a:ext>
              </a:extLst>
            </p:cNvPr>
            <p:cNvSpPr/>
            <p:nvPr/>
          </p:nvSpPr>
          <p:spPr>
            <a:xfrm>
              <a:off x="7258584" y="3108219"/>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Patient communication</a:t>
              </a:r>
              <a:endParaRPr lang="en-GB" sz="1759" kern="0">
                <a:latin typeface="Helvetica Neue Medium"/>
                <a:sym typeface="Helvetica Neue Medium"/>
              </a:endParaRPr>
            </a:p>
          </p:txBody>
        </p:sp>
        <p:sp>
          <p:nvSpPr>
            <p:cNvPr id="175" name="Rectangle: Rounded Corners 174">
              <a:extLst>
                <a:ext uri="{FF2B5EF4-FFF2-40B4-BE49-F238E27FC236}">
                  <a16:creationId xmlns:a16="http://schemas.microsoft.com/office/drawing/2014/main" id="{1AC651D1-89F8-D608-08E5-B719D02F3942}"/>
                </a:ext>
              </a:extLst>
            </p:cNvPr>
            <p:cNvSpPr/>
            <p:nvPr/>
          </p:nvSpPr>
          <p:spPr>
            <a:xfrm>
              <a:off x="6367572" y="31082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Records, plans and assessments</a:t>
              </a:r>
              <a:endParaRPr lang="en-GB" sz="1759" kern="0">
                <a:latin typeface="Helvetica Neue Medium"/>
                <a:sym typeface="Helvetica Neue Medium"/>
              </a:endParaRPr>
            </a:p>
          </p:txBody>
        </p:sp>
        <p:sp>
          <p:nvSpPr>
            <p:cNvPr id="176" name="Rectangle: Rounded Corners 175">
              <a:extLst>
                <a:ext uri="{FF2B5EF4-FFF2-40B4-BE49-F238E27FC236}">
                  <a16:creationId xmlns:a16="http://schemas.microsoft.com/office/drawing/2014/main" id="{1572429F-9086-3E19-1F74-F8252D4372C8}"/>
                </a:ext>
              </a:extLst>
            </p:cNvPr>
            <p:cNvSpPr/>
            <p:nvPr/>
          </p:nvSpPr>
          <p:spPr>
            <a:xfrm>
              <a:off x="6367572" y="2837217"/>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Workflow management</a:t>
              </a:r>
              <a:endParaRPr lang="en-GB" sz="1759" kern="0">
                <a:latin typeface="Helvetica Neue Medium"/>
                <a:sym typeface="Helvetica Neue Medium"/>
              </a:endParaRPr>
            </a:p>
          </p:txBody>
        </p:sp>
        <p:sp>
          <p:nvSpPr>
            <p:cNvPr id="177" name="Rectangle: Rounded Corners 176">
              <a:extLst>
                <a:ext uri="{FF2B5EF4-FFF2-40B4-BE49-F238E27FC236}">
                  <a16:creationId xmlns:a16="http://schemas.microsoft.com/office/drawing/2014/main" id="{6EED99EA-AB84-15C5-99F3-5B8291A5523C}"/>
                </a:ext>
              </a:extLst>
            </p:cNvPr>
            <p:cNvSpPr/>
            <p:nvPr/>
          </p:nvSpPr>
          <p:spPr>
            <a:xfrm>
              <a:off x="8149596" y="31082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err="1">
                  <a:latin typeface="Helvetica Neue Medium"/>
                  <a:sym typeface="Helvetica Neue Medium"/>
                </a:rPr>
                <a:t>ePrescribing</a:t>
              </a:r>
              <a:endParaRPr lang="en-GB" sz="1759" kern="0">
                <a:latin typeface="Helvetica Neue Medium"/>
                <a:sym typeface="Helvetica Neue Medium"/>
              </a:endParaRPr>
            </a:p>
          </p:txBody>
        </p:sp>
        <p:sp>
          <p:nvSpPr>
            <p:cNvPr id="178" name="Rectangle: Rounded Corners 177">
              <a:extLst>
                <a:ext uri="{FF2B5EF4-FFF2-40B4-BE49-F238E27FC236}">
                  <a16:creationId xmlns:a16="http://schemas.microsoft.com/office/drawing/2014/main" id="{5C868764-235D-4902-E3D1-5F5DD847AFC3}"/>
                </a:ext>
              </a:extLst>
            </p:cNvPr>
            <p:cNvSpPr/>
            <p:nvPr/>
          </p:nvSpPr>
          <p:spPr>
            <a:xfrm>
              <a:off x="8149596" y="2837217"/>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Longitudinal care record</a:t>
              </a:r>
              <a:endParaRPr lang="en-GB" sz="1759" kern="0">
                <a:latin typeface="Helvetica Neue Medium"/>
                <a:sym typeface="Helvetica Neue Medium"/>
              </a:endParaRPr>
            </a:p>
          </p:txBody>
        </p:sp>
        <p:sp>
          <p:nvSpPr>
            <p:cNvPr id="179" name="Rectangle: Rounded Corners 178">
              <a:extLst>
                <a:ext uri="{FF2B5EF4-FFF2-40B4-BE49-F238E27FC236}">
                  <a16:creationId xmlns:a16="http://schemas.microsoft.com/office/drawing/2014/main" id="{26A84674-EB40-337B-4BA7-DCBEF7901DE9}"/>
                </a:ext>
              </a:extLst>
            </p:cNvPr>
            <p:cNvSpPr/>
            <p:nvPr/>
          </p:nvSpPr>
          <p:spPr>
            <a:xfrm>
              <a:off x="8149596" y="2566215"/>
              <a:ext cx="853294" cy="232229"/>
            </a:xfrm>
            <a:prstGeom prst="roundRect">
              <a:avLst/>
            </a:prstGeom>
            <a:gradFill>
              <a:gsLst>
                <a:gs pos="50000">
                  <a:srgbClr val="91BCEF"/>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Mental Health Information</a:t>
              </a:r>
              <a:endParaRPr lang="en-GB" sz="1759" kern="0">
                <a:latin typeface="Helvetica Neue Medium"/>
                <a:sym typeface="Helvetica Neue Medium"/>
              </a:endParaRPr>
            </a:p>
          </p:txBody>
        </p:sp>
        <p:sp>
          <p:nvSpPr>
            <p:cNvPr id="180" name="Rectangle: Rounded Corners 179">
              <a:extLst>
                <a:ext uri="{FF2B5EF4-FFF2-40B4-BE49-F238E27FC236}">
                  <a16:creationId xmlns:a16="http://schemas.microsoft.com/office/drawing/2014/main" id="{18B838E2-A722-7727-5FC8-361DCDAAFF2E}"/>
                </a:ext>
              </a:extLst>
            </p:cNvPr>
            <p:cNvSpPr/>
            <p:nvPr/>
          </p:nvSpPr>
          <p:spPr>
            <a:xfrm>
              <a:off x="8149596" y="2295213"/>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Staff rostering</a:t>
              </a:r>
              <a:endParaRPr lang="en-GB" sz="1759" kern="0">
                <a:latin typeface="Helvetica Neue Medium"/>
                <a:sym typeface="Helvetica Neue Medium"/>
              </a:endParaRPr>
            </a:p>
          </p:txBody>
        </p:sp>
        <p:sp>
          <p:nvSpPr>
            <p:cNvPr id="181" name="Rectangle: Rounded Corners 180">
              <a:extLst>
                <a:ext uri="{FF2B5EF4-FFF2-40B4-BE49-F238E27FC236}">
                  <a16:creationId xmlns:a16="http://schemas.microsoft.com/office/drawing/2014/main" id="{FE41AF3A-CBD6-3C75-3455-300E4608747B}"/>
                </a:ext>
              </a:extLst>
            </p:cNvPr>
            <p:cNvSpPr/>
            <p:nvPr/>
          </p:nvSpPr>
          <p:spPr>
            <a:xfrm>
              <a:off x="6367572" y="337922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Pre-hospital flow </a:t>
              </a:r>
              <a:endParaRPr lang="en-GB" sz="1759" kern="0">
                <a:latin typeface="Helvetica Neue Medium"/>
                <a:sym typeface="Helvetica Neue Medium"/>
              </a:endParaRPr>
            </a:p>
          </p:txBody>
        </p:sp>
        <p:sp>
          <p:nvSpPr>
            <p:cNvPr id="182" name="Rectangle: Rounded Corners 181">
              <a:extLst>
                <a:ext uri="{FF2B5EF4-FFF2-40B4-BE49-F238E27FC236}">
                  <a16:creationId xmlns:a16="http://schemas.microsoft.com/office/drawing/2014/main" id="{F9545EE6-086F-5F1F-CC49-1A5CD625C038}"/>
                </a:ext>
              </a:extLst>
            </p:cNvPr>
            <p:cNvSpPr/>
            <p:nvPr/>
          </p:nvSpPr>
          <p:spPr>
            <a:xfrm>
              <a:off x="8149596" y="202421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Ward Board management </a:t>
              </a:r>
              <a:endParaRPr lang="en-GB" sz="1759" kern="0">
                <a:latin typeface="Helvetica Neue Medium"/>
                <a:sym typeface="Helvetica Neue Medium"/>
              </a:endParaRPr>
            </a:p>
          </p:txBody>
        </p:sp>
        <p:sp>
          <p:nvSpPr>
            <p:cNvPr id="183" name="Rectangle: Rounded Corners 182">
              <a:extLst>
                <a:ext uri="{FF2B5EF4-FFF2-40B4-BE49-F238E27FC236}">
                  <a16:creationId xmlns:a16="http://schemas.microsoft.com/office/drawing/2014/main" id="{6AD22DC9-8E53-D115-A0C4-3981A7F484C1}"/>
                </a:ext>
              </a:extLst>
            </p:cNvPr>
            <p:cNvSpPr/>
            <p:nvPr/>
          </p:nvSpPr>
          <p:spPr>
            <a:xfrm>
              <a:off x="7258584" y="337843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Asset tracking</a:t>
              </a:r>
              <a:endParaRPr lang="en-GB" sz="1759" kern="0">
                <a:latin typeface="Helvetica Neue Medium"/>
                <a:sym typeface="Helvetica Neue Medium"/>
              </a:endParaRPr>
            </a:p>
          </p:txBody>
        </p:sp>
      </p:grpSp>
      <p:sp>
        <p:nvSpPr>
          <p:cNvPr id="202" name="Rectangle: Rounded Corners 201">
            <a:extLst>
              <a:ext uri="{FF2B5EF4-FFF2-40B4-BE49-F238E27FC236}">
                <a16:creationId xmlns:a16="http://schemas.microsoft.com/office/drawing/2014/main" id="{F5AED8C7-EAA2-7165-3169-581A394A8167}"/>
              </a:ext>
            </a:extLst>
          </p:cNvPr>
          <p:cNvSpPr/>
          <p:nvPr/>
        </p:nvSpPr>
        <p:spPr>
          <a:xfrm>
            <a:off x="9148538" y="7794392"/>
            <a:ext cx="2189328" cy="510617"/>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US" sz="1759" kern="0">
                <a:latin typeface="Helvetica Neue Medium"/>
                <a:sym typeface="Helvetica Neue Medium"/>
              </a:rPr>
              <a:t>Robust data classification system</a:t>
            </a:r>
            <a:endParaRPr lang="en-GB" sz="1759" kern="0">
              <a:latin typeface="Helvetica Neue Medium"/>
              <a:sym typeface="Helvetica Neue Medium"/>
            </a:endParaRPr>
          </a:p>
        </p:txBody>
      </p:sp>
      <p:sp>
        <p:nvSpPr>
          <p:cNvPr id="203" name="Rectangle: Rounded Corners 202">
            <a:extLst>
              <a:ext uri="{FF2B5EF4-FFF2-40B4-BE49-F238E27FC236}">
                <a16:creationId xmlns:a16="http://schemas.microsoft.com/office/drawing/2014/main" id="{467C1743-32B3-BD9D-147C-C7A65FC30F29}"/>
              </a:ext>
            </a:extLst>
          </p:cNvPr>
          <p:cNvSpPr/>
          <p:nvPr/>
        </p:nvSpPr>
        <p:spPr>
          <a:xfrm>
            <a:off x="17174047" y="624528"/>
            <a:ext cx="1876193" cy="578273"/>
          </a:xfrm>
          <a:prstGeom prst="roundRect">
            <a:avLst/>
          </a:prstGeom>
          <a:solidFill>
            <a:schemeClr val="bg1">
              <a:lumMod val="6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Not currently supported</a:t>
            </a:r>
          </a:p>
        </p:txBody>
      </p:sp>
      <p:sp>
        <p:nvSpPr>
          <p:cNvPr id="204" name="Right Brace 203">
            <a:extLst>
              <a:ext uri="{FF2B5EF4-FFF2-40B4-BE49-F238E27FC236}">
                <a16:creationId xmlns:a16="http://schemas.microsoft.com/office/drawing/2014/main" id="{73120C90-14D2-4DB2-81AD-82A100476859}"/>
              </a:ext>
            </a:extLst>
          </p:cNvPr>
          <p:cNvSpPr/>
          <p:nvPr/>
        </p:nvSpPr>
        <p:spPr>
          <a:xfrm>
            <a:off x="19032428" y="1234506"/>
            <a:ext cx="284472" cy="1105935"/>
          </a:xfrm>
          <a:prstGeom prst="rightBrace">
            <a:avLst/>
          </a:prstGeom>
          <a:noFill/>
          <a:ln w="9525"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01053" tIns="100525" rIns="201053" bIns="100525" numCol="1" spcCol="38100" rtlCol="0" anchor="t">
            <a:noAutofit/>
          </a:bodyPr>
          <a:lstStyle/>
          <a:p>
            <a:pPr defTabSz="2010583" latinLnBrk="1" hangingPunct="0">
              <a:defRPr/>
            </a:pPr>
            <a:endParaRPr lang="en-GB" sz="3958" kern="0">
              <a:solidFill>
                <a:srgbClr val="000000"/>
              </a:solidFill>
              <a:latin typeface="Helvetica Neue"/>
              <a:sym typeface="Helvetica Neue"/>
            </a:endParaRPr>
          </a:p>
        </p:txBody>
      </p:sp>
      <p:sp>
        <p:nvSpPr>
          <p:cNvPr id="205" name="Rectangle: Rounded Corners 204">
            <a:extLst>
              <a:ext uri="{FF2B5EF4-FFF2-40B4-BE49-F238E27FC236}">
                <a16:creationId xmlns:a16="http://schemas.microsoft.com/office/drawing/2014/main" id="{0A130499-A431-00FF-EAEB-0B8A301608FE}"/>
              </a:ext>
            </a:extLst>
          </p:cNvPr>
          <p:cNvSpPr/>
          <p:nvPr/>
        </p:nvSpPr>
        <p:spPr>
          <a:xfrm rot="5400000">
            <a:off x="18561387" y="1519825"/>
            <a:ext cx="1876193" cy="51061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black"/>
                </a:solidFill>
                <a:latin typeface="Helvetica Neue Medium"/>
                <a:sym typeface="Helvetica Neue Medium"/>
              </a:rPr>
              <a:t>Fully supported</a:t>
            </a:r>
          </a:p>
        </p:txBody>
      </p:sp>
      <p:sp>
        <p:nvSpPr>
          <p:cNvPr id="2" name="Title 1">
            <a:extLst>
              <a:ext uri="{FF2B5EF4-FFF2-40B4-BE49-F238E27FC236}">
                <a16:creationId xmlns:a16="http://schemas.microsoft.com/office/drawing/2014/main" id="{FFC690CB-9F7E-50BE-82A9-55E81E2825CF}"/>
              </a:ext>
            </a:extLst>
          </p:cNvPr>
          <p:cNvSpPr txBox="1">
            <a:spLocks/>
          </p:cNvSpPr>
          <p:nvPr/>
        </p:nvSpPr>
        <p:spPr>
          <a:xfrm>
            <a:off x="205893" y="-15831"/>
            <a:ext cx="18454128" cy="1778010"/>
          </a:xfrm>
          <a:prstGeom prst="rect">
            <a:avLst/>
          </a:prstGeom>
        </p:spPr>
        <p:txBody>
          <a:bodyPr vert="horz" lIns="150791" tIns="75396" rIns="150791" bIns="75396"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680667">
              <a:defRPr/>
            </a:pPr>
            <a:r>
              <a:rPr lang="en-US" sz="5277" kern="0"/>
              <a:t>SBU’s Current Digital Capabilities</a:t>
            </a:r>
            <a:endParaRPr lang="en-GB" sz="5277" kern="0"/>
          </a:p>
        </p:txBody>
      </p:sp>
      <p:sp>
        <p:nvSpPr>
          <p:cNvPr id="3" name="Rectangle: Rounded Corners 2">
            <a:extLst>
              <a:ext uri="{FF2B5EF4-FFF2-40B4-BE49-F238E27FC236}">
                <a16:creationId xmlns:a16="http://schemas.microsoft.com/office/drawing/2014/main" id="{E90F844B-6161-53C3-D826-54A1ACA20804}"/>
              </a:ext>
            </a:extLst>
          </p:cNvPr>
          <p:cNvSpPr/>
          <p:nvPr/>
        </p:nvSpPr>
        <p:spPr>
          <a:xfrm>
            <a:off x="15257359" y="627874"/>
            <a:ext cx="1876193" cy="578273"/>
          </a:xfrm>
          <a:prstGeom prst="roundRect">
            <a:avLst/>
          </a:prstGeom>
          <a:solidFill>
            <a:srgbClr val="A6A6A6"/>
          </a:solidFill>
          <a:ln w="1905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Working towards by 2028</a:t>
            </a:r>
          </a:p>
        </p:txBody>
      </p:sp>
      <p:grpSp>
        <p:nvGrpSpPr>
          <p:cNvPr id="16" name="Group 15">
            <a:extLst>
              <a:ext uri="{FF2B5EF4-FFF2-40B4-BE49-F238E27FC236}">
                <a16:creationId xmlns:a16="http://schemas.microsoft.com/office/drawing/2014/main" id="{8AE50ECB-D5EC-560E-5EED-4C25D11A682E}"/>
              </a:ext>
            </a:extLst>
          </p:cNvPr>
          <p:cNvGrpSpPr/>
          <p:nvPr/>
        </p:nvGrpSpPr>
        <p:grpSpPr>
          <a:xfrm>
            <a:off x="88" y="-12723"/>
            <a:ext cx="20026354" cy="364105"/>
            <a:chOff x="374266" y="2474302"/>
            <a:chExt cx="11442413" cy="820603"/>
          </a:xfrm>
        </p:grpSpPr>
        <p:sp>
          <p:nvSpPr>
            <p:cNvPr id="17" name="Arrow: Pentagon 16">
              <a:extLst>
                <a:ext uri="{FF2B5EF4-FFF2-40B4-BE49-F238E27FC236}">
                  <a16:creationId xmlns:a16="http://schemas.microsoft.com/office/drawing/2014/main" id="{AC681E91-A28D-0FC8-7CB8-0B81F4CE6BA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EA2F7863-EEC5-8871-2ED7-28D06F2ABF4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19" name="Arrow: Chevron 18">
              <a:extLst>
                <a:ext uri="{FF2B5EF4-FFF2-40B4-BE49-F238E27FC236}">
                  <a16:creationId xmlns:a16="http://schemas.microsoft.com/office/drawing/2014/main" id="{9A4182C6-0461-B1F2-5396-EA4BB2ECBBBD}"/>
                </a:ext>
              </a:extLst>
            </p:cNvPr>
            <p:cNvSpPr/>
            <p:nvPr/>
          </p:nvSpPr>
          <p:spPr>
            <a:xfrm>
              <a:off x="4851732" y="2474302"/>
              <a:ext cx="2697135" cy="820603"/>
            </a:xfrm>
            <a:prstGeom prst="chevron">
              <a:avLst/>
            </a:prstGeom>
            <a:solidFill>
              <a:srgbClr val="5A9BE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21" name="Arrow: Chevron 20">
              <a:extLst>
                <a:ext uri="{FF2B5EF4-FFF2-40B4-BE49-F238E27FC236}">
                  <a16:creationId xmlns:a16="http://schemas.microsoft.com/office/drawing/2014/main" id="{DFDC517D-741A-FB7C-7090-EBDC42B066C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22" name="Arrow: Chevron 21">
              <a:extLst>
                <a:ext uri="{FF2B5EF4-FFF2-40B4-BE49-F238E27FC236}">
                  <a16:creationId xmlns:a16="http://schemas.microsoft.com/office/drawing/2014/main" id="{6E7A5D6D-1859-CF02-0DD6-66E1EC47509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4" name="Rectangle: Rounded Corners 3">
            <a:extLst>
              <a:ext uri="{FF2B5EF4-FFF2-40B4-BE49-F238E27FC236}">
                <a16:creationId xmlns:a16="http://schemas.microsoft.com/office/drawing/2014/main" id="{8C5208BB-7788-78C1-78CC-13A9EB9C0A6E}"/>
              </a:ext>
            </a:extLst>
          </p:cNvPr>
          <p:cNvSpPr/>
          <p:nvPr/>
        </p:nvSpPr>
        <p:spPr>
          <a:xfrm>
            <a:off x="401311" y="9894424"/>
            <a:ext cx="1876193" cy="510617"/>
          </a:xfrm>
          <a:prstGeom prst="roundRect">
            <a:avLst/>
          </a:prstGeom>
          <a:gradFill>
            <a:gsLst>
              <a:gs pos="50000">
                <a:srgbClr val="C39BDC"/>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Change management</a:t>
            </a:r>
          </a:p>
        </p:txBody>
      </p:sp>
      <p:grpSp>
        <p:nvGrpSpPr>
          <p:cNvPr id="40" name="Group 39">
            <a:extLst>
              <a:ext uri="{FF2B5EF4-FFF2-40B4-BE49-F238E27FC236}">
                <a16:creationId xmlns:a16="http://schemas.microsoft.com/office/drawing/2014/main" id="{424DF8AA-0640-CC13-BC17-0D2B2DA8219B}"/>
              </a:ext>
            </a:extLst>
          </p:cNvPr>
          <p:cNvGrpSpPr/>
          <p:nvPr/>
        </p:nvGrpSpPr>
        <p:grpSpPr>
          <a:xfrm>
            <a:off x="314238" y="8580447"/>
            <a:ext cx="19489353" cy="1160319"/>
            <a:chOff x="-874721" y="3437417"/>
            <a:chExt cx="8863771" cy="527714"/>
          </a:xfrm>
        </p:grpSpPr>
        <p:sp>
          <p:nvSpPr>
            <p:cNvPr id="41" name="Rectangle: Rounded Corners 40">
              <a:extLst>
                <a:ext uri="{FF2B5EF4-FFF2-40B4-BE49-F238E27FC236}">
                  <a16:creationId xmlns:a16="http://schemas.microsoft.com/office/drawing/2014/main" id="{5DA0CFE1-0F2B-6DCE-A724-33EBF04DE47E}"/>
                </a:ext>
              </a:extLst>
            </p:cNvPr>
            <p:cNvSpPr/>
            <p:nvPr/>
          </p:nvSpPr>
          <p:spPr>
            <a:xfrm>
              <a:off x="-874721" y="3437417"/>
              <a:ext cx="886377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Enabling digital technology</a:t>
              </a:r>
            </a:p>
          </p:txBody>
        </p:sp>
        <p:sp>
          <p:nvSpPr>
            <p:cNvPr id="42" name="Rectangle: Rounded Corners 41">
              <a:extLst>
                <a:ext uri="{FF2B5EF4-FFF2-40B4-BE49-F238E27FC236}">
                  <a16:creationId xmlns:a16="http://schemas.microsoft.com/office/drawing/2014/main" id="{605399F8-768F-D8DE-AB41-F4383A3FAD55}"/>
                </a:ext>
              </a:extLst>
            </p:cNvPr>
            <p:cNvSpPr/>
            <p:nvPr/>
          </p:nvSpPr>
          <p:spPr>
            <a:xfrm>
              <a:off x="926158" y="360875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AI tools</a:t>
              </a:r>
            </a:p>
          </p:txBody>
        </p:sp>
        <p:sp>
          <p:nvSpPr>
            <p:cNvPr id="43" name="Rectangle: Rounded Corners 42">
              <a:extLst>
                <a:ext uri="{FF2B5EF4-FFF2-40B4-BE49-F238E27FC236}">
                  <a16:creationId xmlns:a16="http://schemas.microsoft.com/office/drawing/2014/main" id="{C44D38CF-9CDA-2451-C1FC-1EAC2E08423A}"/>
                </a:ext>
              </a:extLst>
            </p:cNvPr>
            <p:cNvSpPr/>
            <p:nvPr/>
          </p:nvSpPr>
          <p:spPr>
            <a:xfrm>
              <a:off x="1806797" y="3606225"/>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Smart Devices</a:t>
              </a:r>
            </a:p>
          </p:txBody>
        </p:sp>
        <p:sp>
          <p:nvSpPr>
            <p:cNvPr id="44" name="Rectangle: Rounded Corners 43">
              <a:extLst>
                <a:ext uri="{FF2B5EF4-FFF2-40B4-BE49-F238E27FC236}">
                  <a16:creationId xmlns:a16="http://schemas.microsoft.com/office/drawing/2014/main" id="{229FEE28-10D0-A893-07B2-1ACE16B20ECE}"/>
                </a:ext>
              </a:extLst>
            </p:cNvPr>
            <p:cNvSpPr/>
            <p:nvPr/>
          </p:nvSpPr>
          <p:spPr>
            <a:xfrm>
              <a:off x="2687436" y="3606225"/>
              <a:ext cx="853294" cy="232229"/>
            </a:xfrm>
            <a:prstGeom prst="roundRect">
              <a:avLst/>
            </a:prstGeom>
            <a:gradFill>
              <a:gsLst>
                <a:gs pos="50000">
                  <a:srgbClr val="91BCEF"/>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On-Prem / Cloud hosting</a:t>
              </a:r>
            </a:p>
          </p:txBody>
        </p:sp>
        <p:sp>
          <p:nvSpPr>
            <p:cNvPr id="45" name="Rectangle: Rounded Corners 44">
              <a:extLst>
                <a:ext uri="{FF2B5EF4-FFF2-40B4-BE49-F238E27FC236}">
                  <a16:creationId xmlns:a16="http://schemas.microsoft.com/office/drawing/2014/main" id="{DD09CF82-D63B-3571-A567-C945E4FB79A8}"/>
                </a:ext>
              </a:extLst>
            </p:cNvPr>
            <p:cNvSpPr/>
            <p:nvPr/>
          </p:nvSpPr>
          <p:spPr>
            <a:xfrm>
              <a:off x="3568075" y="360622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Wi-fi</a:t>
              </a:r>
            </a:p>
          </p:txBody>
        </p:sp>
        <p:sp>
          <p:nvSpPr>
            <p:cNvPr id="46" name="Rectangle: Rounded Corners 45">
              <a:extLst>
                <a:ext uri="{FF2B5EF4-FFF2-40B4-BE49-F238E27FC236}">
                  <a16:creationId xmlns:a16="http://schemas.microsoft.com/office/drawing/2014/main" id="{EC3E07FF-AF0A-8D6E-44CA-3EC47F7ECA62}"/>
                </a:ext>
              </a:extLst>
            </p:cNvPr>
            <p:cNvSpPr/>
            <p:nvPr/>
          </p:nvSpPr>
          <p:spPr>
            <a:xfrm>
              <a:off x="4448714" y="3606225"/>
              <a:ext cx="853294" cy="232229"/>
            </a:xfrm>
            <a:prstGeom prst="roundRect">
              <a:avLst/>
            </a:prstGeom>
            <a:solidFill>
              <a:srgbClr val="91BCEF"/>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Desktop, printers and devices</a:t>
              </a:r>
            </a:p>
          </p:txBody>
        </p:sp>
        <p:sp>
          <p:nvSpPr>
            <p:cNvPr id="47" name="Rectangle: Rounded Corners 46">
              <a:extLst>
                <a:ext uri="{FF2B5EF4-FFF2-40B4-BE49-F238E27FC236}">
                  <a16:creationId xmlns:a16="http://schemas.microsoft.com/office/drawing/2014/main" id="{7ADB4DC1-AE00-42BC-53AA-EEB660C1D51C}"/>
                </a:ext>
              </a:extLst>
            </p:cNvPr>
            <p:cNvSpPr/>
            <p:nvPr/>
          </p:nvSpPr>
          <p:spPr>
            <a:xfrm>
              <a:off x="5329353" y="3606225"/>
              <a:ext cx="853294" cy="232229"/>
            </a:xfrm>
            <a:prstGeom prst="roundRect">
              <a:avLst/>
            </a:prstGeom>
            <a:gradFill>
              <a:gsLst>
                <a:gs pos="50000">
                  <a:srgbClr val="91BCEF"/>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Integration and Interoperability</a:t>
              </a:r>
            </a:p>
          </p:txBody>
        </p:sp>
        <p:sp>
          <p:nvSpPr>
            <p:cNvPr id="48" name="Rectangle: Rounded Corners 47">
              <a:extLst>
                <a:ext uri="{FF2B5EF4-FFF2-40B4-BE49-F238E27FC236}">
                  <a16:creationId xmlns:a16="http://schemas.microsoft.com/office/drawing/2014/main" id="{A1B1D8A6-1053-5C54-AB34-71C433EAA2F2}"/>
                </a:ext>
              </a:extLst>
            </p:cNvPr>
            <p:cNvSpPr/>
            <p:nvPr/>
          </p:nvSpPr>
          <p:spPr>
            <a:xfrm>
              <a:off x="6209992" y="3606225"/>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solidFill>
                    <a:prstClr val="white"/>
                  </a:solidFill>
                  <a:latin typeface="Helvetica Neue Medium"/>
                  <a:sym typeface="Helvetica Neue Medium"/>
                </a:rPr>
                <a:t>Data standards</a:t>
              </a:r>
            </a:p>
          </p:txBody>
        </p:sp>
        <p:sp>
          <p:nvSpPr>
            <p:cNvPr id="49" name="Rectangle: Rounded Corners 48">
              <a:extLst>
                <a:ext uri="{FF2B5EF4-FFF2-40B4-BE49-F238E27FC236}">
                  <a16:creationId xmlns:a16="http://schemas.microsoft.com/office/drawing/2014/main" id="{8C6F84A3-D0E6-2D66-36D0-F31929C226CD}"/>
                </a:ext>
              </a:extLst>
            </p:cNvPr>
            <p:cNvSpPr/>
            <p:nvPr/>
          </p:nvSpPr>
          <p:spPr>
            <a:xfrm>
              <a:off x="7090634" y="3606225"/>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Document management</a:t>
              </a:r>
            </a:p>
          </p:txBody>
        </p:sp>
        <p:sp>
          <p:nvSpPr>
            <p:cNvPr id="50" name="Rectangle: Rounded Corners 49">
              <a:extLst>
                <a:ext uri="{FF2B5EF4-FFF2-40B4-BE49-F238E27FC236}">
                  <a16:creationId xmlns:a16="http://schemas.microsoft.com/office/drawing/2014/main" id="{D8BD5949-A22A-42D9-B571-46B3838E9E5E}"/>
                </a:ext>
              </a:extLst>
            </p:cNvPr>
            <p:cNvSpPr/>
            <p:nvPr/>
          </p:nvSpPr>
          <p:spPr>
            <a:xfrm>
              <a:off x="45519" y="3606225"/>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Data Repository</a:t>
              </a:r>
            </a:p>
          </p:txBody>
        </p:sp>
        <p:sp>
          <p:nvSpPr>
            <p:cNvPr id="51" name="Rectangle: Rounded Corners 50">
              <a:extLst>
                <a:ext uri="{FF2B5EF4-FFF2-40B4-BE49-F238E27FC236}">
                  <a16:creationId xmlns:a16="http://schemas.microsoft.com/office/drawing/2014/main" id="{949262F2-6544-DF06-467D-1CF02DEF65C2}"/>
                </a:ext>
              </a:extLst>
            </p:cNvPr>
            <p:cNvSpPr/>
            <p:nvPr/>
          </p:nvSpPr>
          <p:spPr>
            <a:xfrm>
              <a:off x="-835120" y="3606224"/>
              <a:ext cx="853294" cy="232229"/>
            </a:xfrm>
            <a:prstGeom prst="roundRect">
              <a:avLst/>
            </a:prstGeom>
            <a:gradFill>
              <a:gsLst>
                <a:gs pos="50000">
                  <a:srgbClr val="91BCEF"/>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Identity Management</a:t>
              </a:r>
            </a:p>
          </p:txBody>
        </p:sp>
      </p:grpSp>
      <p:sp>
        <p:nvSpPr>
          <p:cNvPr id="52" name="Rectangle: Rounded Corners 51">
            <a:extLst>
              <a:ext uri="{FF2B5EF4-FFF2-40B4-BE49-F238E27FC236}">
                <a16:creationId xmlns:a16="http://schemas.microsoft.com/office/drawing/2014/main" id="{D1C364BC-E764-9D4C-C11C-39DCB46A6D3A}"/>
              </a:ext>
            </a:extLst>
          </p:cNvPr>
          <p:cNvSpPr/>
          <p:nvPr/>
        </p:nvSpPr>
        <p:spPr>
          <a:xfrm>
            <a:off x="2336020" y="9894424"/>
            <a:ext cx="1876193" cy="510617"/>
          </a:xfrm>
          <a:prstGeom prst="roundRect">
            <a:avLst/>
          </a:prstGeom>
          <a:gradFill>
            <a:gsLst>
              <a:gs pos="50000">
                <a:srgbClr val="C39BDC"/>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Mobilised workforce</a:t>
            </a:r>
          </a:p>
        </p:txBody>
      </p:sp>
      <p:grpSp>
        <p:nvGrpSpPr>
          <p:cNvPr id="53" name="Group 52">
            <a:extLst>
              <a:ext uri="{FF2B5EF4-FFF2-40B4-BE49-F238E27FC236}">
                <a16:creationId xmlns:a16="http://schemas.microsoft.com/office/drawing/2014/main" id="{1DBDCD9E-ACB1-804E-D41A-D25A52AB6714}"/>
              </a:ext>
            </a:extLst>
          </p:cNvPr>
          <p:cNvGrpSpPr/>
          <p:nvPr/>
        </p:nvGrpSpPr>
        <p:grpSpPr>
          <a:xfrm>
            <a:off x="1069902" y="2572455"/>
            <a:ext cx="17965884" cy="1091313"/>
            <a:chOff x="358701" y="1169954"/>
            <a:chExt cx="8170896" cy="496330"/>
          </a:xfrm>
        </p:grpSpPr>
        <p:sp>
          <p:nvSpPr>
            <p:cNvPr id="54" name="Rectangle: Rounded Corners 53">
              <a:extLst>
                <a:ext uri="{FF2B5EF4-FFF2-40B4-BE49-F238E27FC236}">
                  <a16:creationId xmlns:a16="http://schemas.microsoft.com/office/drawing/2014/main" id="{C953BA76-E0F2-2CFF-1C42-A20C119CF0ED}"/>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algn="ctr" defTabSz="1815109" hangingPunct="0">
                <a:defRPr/>
              </a:pPr>
              <a:r>
                <a:rPr lang="en-GB" sz="1759" b="1" kern="0">
                  <a:solidFill>
                    <a:prstClr val="black"/>
                  </a:solidFill>
                  <a:latin typeface="Helvetica Neue Medium"/>
                  <a:sym typeface="Helvetica Neue Medium"/>
                </a:rPr>
                <a:t>Patient and Citizen Empowerment</a:t>
              </a:r>
            </a:p>
          </p:txBody>
        </p:sp>
        <p:sp>
          <p:nvSpPr>
            <p:cNvPr id="55" name="Rectangle: Rounded Corners 54">
              <a:extLst>
                <a:ext uri="{FF2B5EF4-FFF2-40B4-BE49-F238E27FC236}">
                  <a16:creationId xmlns:a16="http://schemas.microsoft.com/office/drawing/2014/main" id="{65F46936-3F4A-61E7-86AF-C57A265EDCE3}"/>
                </a:ext>
              </a:extLst>
            </p:cNvPr>
            <p:cNvSpPr/>
            <p:nvPr/>
          </p:nvSpPr>
          <p:spPr>
            <a:xfrm>
              <a:off x="471835" y="1371961"/>
              <a:ext cx="853294" cy="232229"/>
            </a:xfrm>
            <a:prstGeom prst="roundRect">
              <a:avLst/>
            </a:prstGeom>
            <a:gradFill>
              <a:gsLst>
                <a:gs pos="50000">
                  <a:srgbClr val="91BCEF"/>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Patient Portal</a:t>
              </a:r>
            </a:p>
          </p:txBody>
        </p:sp>
        <p:sp>
          <p:nvSpPr>
            <p:cNvPr id="56" name="Rectangle: Rounded Corners 55">
              <a:extLst>
                <a:ext uri="{FF2B5EF4-FFF2-40B4-BE49-F238E27FC236}">
                  <a16:creationId xmlns:a16="http://schemas.microsoft.com/office/drawing/2014/main" id="{A5FD210A-3D14-F25B-6671-AEDDD591081F}"/>
                </a:ext>
              </a:extLst>
            </p:cNvPr>
            <p:cNvSpPr/>
            <p:nvPr/>
          </p:nvSpPr>
          <p:spPr>
            <a:xfrm>
              <a:off x="553231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Collaboration Tools</a:t>
              </a:r>
            </a:p>
          </p:txBody>
        </p:sp>
        <p:sp>
          <p:nvSpPr>
            <p:cNvPr id="57" name="Rectangle: Rounded Corners 56">
              <a:extLst>
                <a:ext uri="{FF2B5EF4-FFF2-40B4-BE49-F238E27FC236}">
                  <a16:creationId xmlns:a16="http://schemas.microsoft.com/office/drawing/2014/main" id="{F2EBB897-9176-60D2-00EB-DBAEF29AAB7A}"/>
                </a:ext>
              </a:extLst>
            </p:cNvPr>
            <p:cNvSpPr/>
            <p:nvPr/>
          </p:nvSpPr>
          <p:spPr>
            <a:xfrm>
              <a:off x="654440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Appointment Booking</a:t>
              </a:r>
            </a:p>
          </p:txBody>
        </p:sp>
        <p:sp>
          <p:nvSpPr>
            <p:cNvPr id="58" name="Rectangle: Rounded Corners 57">
              <a:extLst>
                <a:ext uri="{FF2B5EF4-FFF2-40B4-BE49-F238E27FC236}">
                  <a16:creationId xmlns:a16="http://schemas.microsoft.com/office/drawing/2014/main" id="{51D5FE8A-C0ED-0DE2-8B51-69D26913016A}"/>
                </a:ext>
              </a:extLst>
            </p:cNvPr>
            <p:cNvSpPr/>
            <p:nvPr/>
          </p:nvSpPr>
          <p:spPr>
            <a:xfrm>
              <a:off x="3508120" y="1371961"/>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Self-Care</a:t>
              </a:r>
            </a:p>
          </p:txBody>
        </p:sp>
        <p:sp>
          <p:nvSpPr>
            <p:cNvPr id="59" name="Rectangle: Rounded Corners 58">
              <a:extLst>
                <a:ext uri="{FF2B5EF4-FFF2-40B4-BE49-F238E27FC236}">
                  <a16:creationId xmlns:a16="http://schemas.microsoft.com/office/drawing/2014/main" id="{56DE8649-6C09-235D-160A-12AE7AE76634}"/>
                </a:ext>
              </a:extLst>
            </p:cNvPr>
            <p:cNvSpPr/>
            <p:nvPr/>
          </p:nvSpPr>
          <p:spPr>
            <a:xfrm>
              <a:off x="1483930" y="1371961"/>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Information Input</a:t>
              </a:r>
            </a:p>
          </p:txBody>
        </p:sp>
        <p:sp>
          <p:nvSpPr>
            <p:cNvPr id="60" name="Rectangle: Rounded Corners 59">
              <a:extLst>
                <a:ext uri="{FF2B5EF4-FFF2-40B4-BE49-F238E27FC236}">
                  <a16:creationId xmlns:a16="http://schemas.microsoft.com/office/drawing/2014/main" id="{70C32234-993B-7A13-7296-70C8A660C209}"/>
                </a:ext>
              </a:extLst>
            </p:cNvPr>
            <p:cNvSpPr/>
            <p:nvPr/>
          </p:nvSpPr>
          <p:spPr>
            <a:xfrm>
              <a:off x="2496025" y="1371961"/>
              <a:ext cx="853294" cy="232229"/>
            </a:xfrm>
            <a:prstGeom prst="roundRect">
              <a:avLst/>
            </a:prstGeom>
            <a:solidFill>
              <a:srgbClr val="91BCEF"/>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Patient outcomes reporting</a:t>
              </a:r>
            </a:p>
          </p:txBody>
        </p:sp>
        <p:sp>
          <p:nvSpPr>
            <p:cNvPr id="61" name="Rectangle: Rounded Corners 60">
              <a:extLst>
                <a:ext uri="{FF2B5EF4-FFF2-40B4-BE49-F238E27FC236}">
                  <a16:creationId xmlns:a16="http://schemas.microsoft.com/office/drawing/2014/main" id="{892D7561-4AD7-8B68-2474-C63036997F19}"/>
                </a:ext>
              </a:extLst>
            </p:cNvPr>
            <p:cNvSpPr/>
            <p:nvPr/>
          </p:nvSpPr>
          <p:spPr>
            <a:xfrm>
              <a:off x="452021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Self-referring</a:t>
              </a:r>
            </a:p>
          </p:txBody>
        </p:sp>
        <p:sp>
          <p:nvSpPr>
            <p:cNvPr id="62" name="Rectangle: Rounded Corners 61">
              <a:extLst>
                <a:ext uri="{FF2B5EF4-FFF2-40B4-BE49-F238E27FC236}">
                  <a16:creationId xmlns:a16="http://schemas.microsoft.com/office/drawing/2014/main" id="{E4DF1627-9C06-E1D5-D026-13B42ED4307C}"/>
                </a:ext>
              </a:extLst>
            </p:cNvPr>
            <p:cNvSpPr/>
            <p:nvPr/>
          </p:nvSpPr>
          <p:spPr>
            <a:xfrm>
              <a:off x="7556499" y="1371961"/>
              <a:ext cx="853294" cy="232229"/>
            </a:xfrm>
            <a:prstGeom prst="roundRect">
              <a:avLst/>
            </a:prstGeom>
            <a:gradFill>
              <a:gsLst>
                <a:gs pos="50000">
                  <a:srgbClr val="91BCEF"/>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815109" hangingPunct="0">
                <a:defRPr/>
              </a:pPr>
              <a:r>
                <a:rPr lang="en-GB" sz="1759" kern="0">
                  <a:latin typeface="Helvetica Neue Medium"/>
                  <a:sym typeface="Helvetica Neue Medium"/>
                </a:rPr>
                <a:t>Patient data consent</a:t>
              </a:r>
            </a:p>
          </p:txBody>
        </p:sp>
      </p:grpSp>
    </p:spTree>
    <p:extLst>
      <p:ext uri="{BB962C8B-B14F-4D97-AF65-F5344CB8AC3E}">
        <p14:creationId xmlns:p14="http://schemas.microsoft.com/office/powerpoint/2010/main" val="290784014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9FCFC33F-1B65-6B96-BC84-829599BAC4C3}"/>
              </a:ext>
            </a:extLst>
          </p:cNvPr>
          <p:cNvSpPr>
            <a:spLocks noGrp="1"/>
          </p:cNvSpPr>
          <p:nvPr>
            <p:ph type="body" sz="quarter" idx="11"/>
          </p:nvPr>
        </p:nvSpPr>
        <p:spPr/>
        <p:txBody>
          <a:bodyPr>
            <a:normAutofit/>
          </a:bodyPr>
          <a:lstStyle/>
          <a:p>
            <a:r>
              <a:rPr lang="en-US">
                <a:solidFill>
                  <a:schemeClr val="tx1"/>
                </a:solidFill>
                <a:latin typeface="Gill Sans MT" panose="020B0502020104020203" pitchFamily="34" charset="0"/>
              </a:rPr>
              <a:t>The Digital Enabler Solutions</a:t>
            </a:r>
            <a:endParaRPr lang="en-GB">
              <a:solidFill>
                <a:schemeClr val="tx1"/>
              </a:solidFill>
              <a:latin typeface="Gill Sans MT" panose="020B0502020104020203" pitchFamily="34" charset="0"/>
            </a:endParaRPr>
          </a:p>
        </p:txBody>
      </p:sp>
      <p:grpSp>
        <p:nvGrpSpPr>
          <p:cNvPr id="3" name="Group 2">
            <a:extLst>
              <a:ext uri="{FF2B5EF4-FFF2-40B4-BE49-F238E27FC236}">
                <a16:creationId xmlns:a16="http://schemas.microsoft.com/office/drawing/2014/main" id="{77B18226-B737-459E-8C33-4720989DA64C}"/>
              </a:ext>
            </a:extLst>
          </p:cNvPr>
          <p:cNvGrpSpPr/>
          <p:nvPr/>
        </p:nvGrpSpPr>
        <p:grpSpPr>
          <a:xfrm>
            <a:off x="88" y="-12723"/>
            <a:ext cx="20026353" cy="364105"/>
            <a:chOff x="374266" y="2474302"/>
            <a:chExt cx="11442413" cy="820603"/>
          </a:xfrm>
        </p:grpSpPr>
        <p:sp>
          <p:nvSpPr>
            <p:cNvPr id="4" name="Arrow: Pentagon 3">
              <a:extLst>
                <a:ext uri="{FF2B5EF4-FFF2-40B4-BE49-F238E27FC236}">
                  <a16:creationId xmlns:a16="http://schemas.microsoft.com/office/drawing/2014/main" id="{F175B453-9C27-3CB7-B8E8-65E104B6115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778"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Contents</a:t>
              </a:r>
            </a:p>
          </p:txBody>
        </p:sp>
        <p:sp>
          <p:nvSpPr>
            <p:cNvPr id="5" name="Arrow: Chevron 4">
              <a:extLst>
                <a:ext uri="{FF2B5EF4-FFF2-40B4-BE49-F238E27FC236}">
                  <a16:creationId xmlns:a16="http://schemas.microsoft.com/office/drawing/2014/main" id="{80A41134-2C4C-95B4-27CD-8F15CA71275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6CE2AE17-AF25-36BD-8F9C-C8A1E5819E8F}"/>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Capabilities</a:t>
              </a:r>
            </a:p>
          </p:txBody>
        </p:sp>
        <p:sp>
          <p:nvSpPr>
            <p:cNvPr id="7" name="Arrow: Chevron 6">
              <a:extLst>
                <a:ext uri="{FF2B5EF4-FFF2-40B4-BE49-F238E27FC236}">
                  <a16:creationId xmlns:a16="http://schemas.microsoft.com/office/drawing/2014/main" id="{985F5E30-187C-F46E-1A0E-0F0FCF1A92DA}"/>
                </a:ext>
              </a:extLst>
            </p:cNvPr>
            <p:cNvSpPr/>
            <p:nvPr/>
          </p:nvSpPr>
          <p:spPr>
            <a:xfrm>
              <a:off x="7090464" y="2474302"/>
              <a:ext cx="2697135" cy="820603"/>
            </a:xfrm>
            <a:prstGeom prst="chevron">
              <a:avLst/>
            </a:prstGeom>
            <a:solidFill>
              <a:srgbClr val="7030A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156"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Digital Strategy Solutions</a:t>
              </a:r>
            </a:p>
          </p:txBody>
        </p:sp>
        <p:sp>
          <p:nvSpPr>
            <p:cNvPr id="8" name="Arrow: Chevron 7">
              <a:extLst>
                <a:ext uri="{FF2B5EF4-FFF2-40B4-BE49-F238E27FC236}">
                  <a16:creationId xmlns:a16="http://schemas.microsoft.com/office/drawing/2014/main" id="{1AD33C1C-6FC9-28CD-7CCF-AB8022F9C12E}"/>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4933" tIns="46913" rIns="395778" bIns="46913" numCol="1" spcCol="1270" anchor="ctr" anchorCtr="0">
              <a:noAutofit/>
            </a:bodyPr>
            <a:lstStyle/>
            <a:p>
              <a:pPr algn="ctr" defTabSz="1563787">
                <a:lnSpc>
                  <a:spcPct val="90000"/>
                </a:lnSpc>
                <a:spcBef>
                  <a:spcPct val="0"/>
                </a:spcBef>
                <a:spcAft>
                  <a:spcPct val="35000"/>
                </a:spcAft>
              </a:pPr>
              <a:r>
                <a:rPr lang="en-GB" sz="1759">
                  <a:latin typeface="Arial" panose="020B0604020202020204" pitchFamily="34" charset="0"/>
                  <a:cs typeface="Arial" panose="020B0604020202020204" pitchFamily="34" charset="0"/>
                </a:rPr>
                <a:t>Financial Implications</a:t>
              </a:r>
            </a:p>
          </p:txBody>
        </p:sp>
      </p:grpSp>
      <p:sp>
        <p:nvSpPr>
          <p:cNvPr id="9" name="Footer Placeholder 1">
            <a:extLst>
              <a:ext uri="{FF2B5EF4-FFF2-40B4-BE49-F238E27FC236}">
                <a16:creationId xmlns:a16="http://schemas.microsoft.com/office/drawing/2014/main" id="{DA53AB0A-08F4-6605-1973-0FA3EF0D190C}"/>
              </a:ext>
            </a:extLst>
          </p:cNvPr>
          <p:cNvSpPr txBox="1">
            <a:spLocks/>
          </p:cNvSpPr>
          <p:nvPr/>
        </p:nvSpPr>
        <p:spPr>
          <a:xfrm>
            <a:off x="3918288" y="10226675"/>
            <a:ext cx="11182624" cy="645034"/>
          </a:xfrm>
          <a:prstGeom prst="rect">
            <a:avLst/>
          </a:prstGeom>
        </p:spPr>
        <p:txBody>
          <a:bodyPr anchor="ct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spcBef>
                <a:spcPts val="1319"/>
              </a:spcBef>
            </a:pPr>
            <a:r>
              <a:rPr lang="en-US" sz="3958" b="0">
                <a:solidFill>
                  <a:schemeClr val="tx1"/>
                </a:solidFill>
                <a:latin typeface="Gill Sans MT" panose="020B0502020104020203" pitchFamily="34" charset="0"/>
              </a:rPr>
              <a:t>SBU 3-Year Digital Roadmap: 2025-2028</a:t>
            </a:r>
          </a:p>
        </p:txBody>
      </p:sp>
    </p:spTree>
    <p:extLst>
      <p:ext uri="{BB962C8B-B14F-4D97-AF65-F5344CB8AC3E}">
        <p14:creationId xmlns:p14="http://schemas.microsoft.com/office/powerpoint/2010/main" val="2820527341"/>
      </p:ext>
    </p:extLst>
  </p:cSld>
  <p:clrMapOvr>
    <a:masterClrMapping/>
  </p:clrMapOvr>
  <p:transition spd="med"/>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29B2717E9A474A9922C56D5700C502" ma:contentTypeVersion="6" ma:contentTypeDescription="Create a new document." ma:contentTypeScope="" ma:versionID="87392c52db0d7d02a165591c08329025">
  <xsd:schema xmlns:xsd="http://www.w3.org/2001/XMLSchema" xmlns:xs="http://www.w3.org/2001/XMLSchema" xmlns:p="http://schemas.microsoft.com/office/2006/metadata/properties" xmlns:ns2="1a7783e7-0302-4867-bb81-00a86327fbf0" xmlns:ns3="bb9b0f22-fc13-4739-8073-a3b688a298c6" targetNamespace="http://schemas.microsoft.com/office/2006/metadata/properties" ma:root="true" ma:fieldsID="4b74f08fd829cc80a040308acdcea934" ns2:_="" ns3:_="">
    <xsd:import namespace="1a7783e7-0302-4867-bb81-00a86327fbf0"/>
    <xsd:import namespace="bb9b0f22-fc13-4739-8073-a3b688a298c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7783e7-0302-4867-bb81-00a86327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b9b0f22-fc13-4739-8073-a3b688a298c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AE14DD8-0618-4D90-A8A9-8EFBAB285590}">
  <ds:schemaRefs>
    <ds:schemaRef ds:uri="1a7783e7-0302-4867-bb81-00a86327fbf0"/>
    <ds:schemaRef ds:uri="bb9b0f22-fc13-4739-8073-a3b688a298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5353AC40-0A0E-4F46-A609-E30D51CC4C15}">
  <ds:schemaRefs>
    <ds:schemaRef ds:uri="1a7783e7-0302-4867-bb81-00a86327fbf0"/>
    <ds:schemaRef ds:uri="bb9b0f22-fc13-4739-8073-a3b688a298c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TotalTime>
  <Words>10119</Words>
  <Application>Microsoft Office PowerPoint</Application>
  <PresentationFormat>Custom</PresentationFormat>
  <Paragraphs>1159</Paragraphs>
  <Slides>25</Slides>
  <Notes>22</Notes>
  <HiddenSlides>0</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25</vt:i4>
      </vt:variant>
    </vt:vector>
  </HeadingPairs>
  <TitlesOfParts>
    <vt:vector size="40" baseType="lpstr">
      <vt:lpstr>Arial</vt:lpstr>
      <vt:lpstr>Arial Black</vt:lpstr>
      <vt:lpstr>Calibri</vt:lpstr>
      <vt:lpstr>Calibri Light</vt:lpstr>
      <vt:lpstr>Century Gothic</vt:lpstr>
      <vt:lpstr>Gill Sans MT</vt:lpstr>
      <vt:lpstr>Helvetica Neue</vt:lpstr>
      <vt:lpstr>Helvetica Neue Medium</vt:lpstr>
      <vt:lpstr>Helvetica Neue Thin</vt:lpstr>
      <vt:lpstr>DARK TITLE BG</vt:lpstr>
      <vt:lpstr>WHITE TITLE BG</vt:lpstr>
      <vt:lpstr>DARK BG (PHOTO) TITLE</vt:lpstr>
      <vt:lpstr>WHITE BG (PHOTO) TITLE</vt:lpstr>
      <vt:lpstr>WHITE BG SLIDE</vt:lpstr>
      <vt:lpstr>ENDING SLIDE</vt:lpstr>
      <vt:lpstr>PowerPoint Presentation</vt:lpstr>
      <vt:lpstr>Contents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Georgia Lewis  (Swansea Bay UHB - Corporate Governance )</cp:lastModifiedBy>
  <cp:revision>2</cp:revision>
  <dcterms:created xsi:type="dcterms:W3CDTF">2023-11-15T10:54:55Z</dcterms:created>
  <dcterms:modified xsi:type="dcterms:W3CDTF">2025-01-13T13:25:35Z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0x010100F829B2717E9A474A9922C56D5700C502</vt:lpwstr>
  </property>
</Properties>
</file>