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5.xml" ContentType="application/vnd.openxmlformats-officedocument.theme+xml"/>
  <Override PartName="/ppt/slideLayouts/slideLayout2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93" r:id="rId5"/>
    <p:sldMasterId id="2147483700" r:id="rId6"/>
    <p:sldMasterId id="2147483716" r:id="rId7"/>
    <p:sldMasterId id="2147483724" r:id="rId8"/>
    <p:sldMasterId id="2147483729" r:id="rId9"/>
  </p:sldMasterIdLst>
  <p:notesMasterIdLst>
    <p:notesMasterId r:id="rId18"/>
  </p:notesMasterIdLst>
  <p:handoutMasterIdLst>
    <p:handoutMasterId r:id="rId19"/>
  </p:handoutMasterIdLst>
  <p:sldIdLst>
    <p:sldId id="309" r:id="rId10"/>
    <p:sldId id="341" r:id="rId11"/>
    <p:sldId id="335" r:id="rId12"/>
    <p:sldId id="338" r:id="rId13"/>
    <p:sldId id="342" r:id="rId14"/>
    <p:sldId id="339" r:id="rId15"/>
    <p:sldId id="340" r:id="rId16"/>
    <p:sldId id="337" r:id="rId17"/>
  </p:sldIdLst>
  <p:sldSz cx="20105688" cy="11309350"/>
  <p:notesSz cx="20104100" cy="113093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355E"/>
    <a:srgbClr val="CE3636"/>
    <a:srgbClr val="00BC62"/>
    <a:srgbClr val="181924"/>
    <a:srgbClr val="7EB0DE"/>
    <a:srgbClr val="9E4ECA"/>
    <a:srgbClr val="FFD550"/>
    <a:srgbClr val="325A8A"/>
    <a:srgbClr val="F8CD47"/>
    <a:srgbClr val="79C5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98" autoAdjust="0"/>
    <p:restoredTop sz="94770"/>
  </p:normalViewPr>
  <p:slideViewPr>
    <p:cSldViewPr>
      <p:cViewPr varScale="1">
        <p:scale>
          <a:sx n="64" d="100"/>
          <a:sy n="64" d="100"/>
        </p:scale>
        <p:origin x="912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2" d="100"/>
          <a:sy n="102" d="100"/>
        </p:scale>
        <p:origin x="1208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tableStyles" Target="tableStyles.xml"/><Relationship Id="rId10" Type="http://schemas.openxmlformats.org/officeDocument/2006/relationships/slide" Target="slides/slide1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z Wonnacott (Swansea Bay UHB - Medical Director Department)" userId="08ebe54d-e386-44e1-b442-ebc14bcdc611" providerId="ADAL" clId="{1B07A74E-4288-418E-893D-1DA5C71BA75C}"/>
    <pc:docChg chg="undo custSel modSld">
      <pc:chgData name="Liz Wonnacott (Swansea Bay UHB - Medical Director Department)" userId="08ebe54d-e386-44e1-b442-ebc14bcdc611" providerId="ADAL" clId="{1B07A74E-4288-418E-893D-1DA5C71BA75C}" dt="2025-04-30T10:08:35.915" v="346" actId="20577"/>
      <pc:docMkLst>
        <pc:docMk/>
      </pc:docMkLst>
      <pc:sldChg chg="modSp mod">
        <pc:chgData name="Liz Wonnacott (Swansea Bay UHB - Medical Director Department)" userId="08ebe54d-e386-44e1-b442-ebc14bcdc611" providerId="ADAL" clId="{1B07A74E-4288-418E-893D-1DA5C71BA75C}" dt="2025-04-30T09:14:19.541" v="152" actId="20577"/>
        <pc:sldMkLst>
          <pc:docMk/>
          <pc:sldMk cId="4114464371" sldId="338"/>
        </pc:sldMkLst>
        <pc:spChg chg="mod">
          <ac:chgData name="Liz Wonnacott (Swansea Bay UHB - Medical Director Department)" userId="08ebe54d-e386-44e1-b442-ebc14bcdc611" providerId="ADAL" clId="{1B07A74E-4288-418E-893D-1DA5C71BA75C}" dt="2025-04-30T09:14:19.541" v="152" actId="20577"/>
          <ac:spMkLst>
            <pc:docMk/>
            <pc:sldMk cId="4114464371" sldId="338"/>
            <ac:spMk id="3" creationId="{0F6A04C9-DD33-227B-BF15-DDDDA09412D4}"/>
          </ac:spMkLst>
        </pc:spChg>
      </pc:sldChg>
      <pc:sldChg chg="modSp mod">
        <pc:chgData name="Liz Wonnacott (Swansea Bay UHB - Medical Director Department)" userId="08ebe54d-e386-44e1-b442-ebc14bcdc611" providerId="ADAL" clId="{1B07A74E-4288-418E-893D-1DA5C71BA75C}" dt="2025-04-30T10:08:35.915" v="346" actId="20577"/>
        <pc:sldMkLst>
          <pc:docMk/>
          <pc:sldMk cId="3100315803" sldId="340"/>
        </pc:sldMkLst>
        <pc:spChg chg="mod">
          <ac:chgData name="Liz Wonnacott (Swansea Bay UHB - Medical Director Department)" userId="08ebe54d-e386-44e1-b442-ebc14bcdc611" providerId="ADAL" clId="{1B07A74E-4288-418E-893D-1DA5C71BA75C}" dt="2025-04-30T09:17:39.784" v="234" actId="1076"/>
          <ac:spMkLst>
            <pc:docMk/>
            <pc:sldMk cId="3100315803" sldId="340"/>
            <ac:spMk id="2" creationId="{49F9E01A-5BA4-FD8A-5596-F77060B54038}"/>
          </ac:spMkLst>
        </pc:spChg>
        <pc:spChg chg="mod">
          <ac:chgData name="Liz Wonnacott (Swansea Bay UHB - Medical Director Department)" userId="08ebe54d-e386-44e1-b442-ebc14bcdc611" providerId="ADAL" clId="{1B07A74E-4288-418E-893D-1DA5C71BA75C}" dt="2025-04-30T10:08:35.915" v="346" actId="20577"/>
          <ac:spMkLst>
            <pc:docMk/>
            <pc:sldMk cId="3100315803" sldId="340"/>
            <ac:spMk id="3" creationId="{669B774A-2FD6-8964-ABDF-7D77BC68205A}"/>
          </ac:spMkLst>
        </pc:spChg>
      </pc:sldChg>
      <pc:sldChg chg="modSp mod">
        <pc:chgData name="Liz Wonnacott (Swansea Bay UHB - Medical Director Department)" userId="08ebe54d-e386-44e1-b442-ebc14bcdc611" providerId="ADAL" clId="{1B07A74E-4288-418E-893D-1DA5C71BA75C}" dt="2025-04-30T09:19:56.880" v="284" actId="20577"/>
        <pc:sldMkLst>
          <pc:docMk/>
          <pc:sldMk cId="3210440346" sldId="341"/>
        </pc:sldMkLst>
        <pc:graphicFrameChg chg="modGraphic">
          <ac:chgData name="Liz Wonnacott (Swansea Bay UHB - Medical Director Department)" userId="08ebe54d-e386-44e1-b442-ebc14bcdc611" providerId="ADAL" clId="{1B07A74E-4288-418E-893D-1DA5C71BA75C}" dt="2025-04-30T09:19:56.880" v="284" actId="20577"/>
          <ac:graphicFrameMkLst>
            <pc:docMk/>
            <pc:sldMk cId="3210440346" sldId="341"/>
            <ac:graphicFrameMk id="4" creationId="{383D104E-BE6F-C196-1AE1-B63DC715B742}"/>
          </ac:graphicFrameMkLst>
        </pc:graphicFrameChg>
      </pc:sldChg>
      <pc:sldChg chg="modSp mod">
        <pc:chgData name="Liz Wonnacott (Swansea Bay UHB - Medical Director Department)" userId="08ebe54d-e386-44e1-b442-ebc14bcdc611" providerId="ADAL" clId="{1B07A74E-4288-418E-893D-1DA5C71BA75C}" dt="2025-04-30T10:08:15.547" v="316" actId="14100"/>
        <pc:sldMkLst>
          <pc:docMk/>
          <pc:sldMk cId="2532510083" sldId="342"/>
        </pc:sldMkLst>
        <pc:spChg chg="mod">
          <ac:chgData name="Liz Wonnacott (Swansea Bay UHB - Medical Director Department)" userId="08ebe54d-e386-44e1-b442-ebc14bcdc611" providerId="ADAL" clId="{1B07A74E-4288-418E-893D-1DA5C71BA75C}" dt="2025-04-30T10:08:15.547" v="316" actId="14100"/>
          <ac:spMkLst>
            <pc:docMk/>
            <pc:sldMk cId="2532510083" sldId="342"/>
            <ac:spMk id="6" creationId="{361567D7-2609-DAB8-87A4-50AD67BB9638}"/>
          </ac:spMkLst>
        </pc:spChg>
      </pc:sldChg>
    </pc:docChg>
  </pc:docChgLst>
  <pc:docChgLst>
    <pc:chgData name="Liz Wonnacott (Swansea Bay UHB - Medical Director Department)" userId="08ebe54d-e386-44e1-b442-ebc14bcdc611" providerId="ADAL" clId="{D2F5F6AB-0273-470F-AF32-25EE2AE9B641}"/>
    <pc:docChg chg="custSel modSld">
      <pc:chgData name="Liz Wonnacott (Swansea Bay UHB - Medical Director Department)" userId="08ebe54d-e386-44e1-b442-ebc14bcdc611" providerId="ADAL" clId="{D2F5F6AB-0273-470F-AF32-25EE2AE9B641}" dt="2025-02-28T16:42:19.542" v="684" actId="14100"/>
      <pc:docMkLst>
        <pc:docMk/>
      </pc:docMkLst>
      <pc:sldChg chg="modSp mod">
        <pc:chgData name="Liz Wonnacott (Swansea Bay UHB - Medical Director Department)" userId="08ebe54d-e386-44e1-b442-ebc14bcdc611" providerId="ADAL" clId="{D2F5F6AB-0273-470F-AF32-25EE2AE9B641}" dt="2025-02-20T15:59:19.446" v="601" actId="14100"/>
        <pc:sldMkLst>
          <pc:docMk/>
          <pc:sldMk cId="4114464371" sldId="338"/>
        </pc:sldMkLst>
        <pc:spChg chg="mod">
          <ac:chgData name="Liz Wonnacott (Swansea Bay UHB - Medical Director Department)" userId="08ebe54d-e386-44e1-b442-ebc14bcdc611" providerId="ADAL" clId="{D2F5F6AB-0273-470F-AF32-25EE2AE9B641}" dt="2025-02-20T15:59:19.446" v="601" actId="14100"/>
          <ac:spMkLst>
            <pc:docMk/>
            <pc:sldMk cId="4114464371" sldId="338"/>
            <ac:spMk id="3" creationId="{0F6A04C9-DD33-227B-BF15-DDDDA09412D4}"/>
          </ac:spMkLst>
        </pc:spChg>
        <pc:picChg chg="mod">
          <ac:chgData name="Liz Wonnacott (Swansea Bay UHB - Medical Director Department)" userId="08ebe54d-e386-44e1-b442-ebc14bcdc611" providerId="ADAL" clId="{D2F5F6AB-0273-470F-AF32-25EE2AE9B641}" dt="2025-02-20T15:58:53.131" v="597" actId="1076"/>
          <ac:picMkLst>
            <pc:docMk/>
            <pc:sldMk cId="4114464371" sldId="338"/>
            <ac:picMk id="13" creationId="{07452EE5-F8D4-4BD3-E3F2-D9075D0F378F}"/>
          </ac:picMkLst>
        </pc:picChg>
      </pc:sldChg>
      <pc:sldChg chg="modSp mod">
        <pc:chgData name="Liz Wonnacott (Swansea Bay UHB - Medical Director Department)" userId="08ebe54d-e386-44e1-b442-ebc14bcdc611" providerId="ADAL" clId="{D2F5F6AB-0273-470F-AF32-25EE2AE9B641}" dt="2025-02-24T14:47:38.912" v="668" actId="20577"/>
        <pc:sldMkLst>
          <pc:docMk/>
          <pc:sldMk cId="1280159759" sldId="339"/>
        </pc:sldMkLst>
        <pc:spChg chg="mod">
          <ac:chgData name="Liz Wonnacott (Swansea Bay UHB - Medical Director Department)" userId="08ebe54d-e386-44e1-b442-ebc14bcdc611" providerId="ADAL" clId="{D2F5F6AB-0273-470F-AF32-25EE2AE9B641}" dt="2025-02-24T14:47:38.912" v="668" actId="20577"/>
          <ac:spMkLst>
            <pc:docMk/>
            <pc:sldMk cId="1280159759" sldId="339"/>
            <ac:spMk id="3" creationId="{FB81BBE1-6EC2-0C3B-6BD7-E00991338118}"/>
          </ac:spMkLst>
        </pc:spChg>
      </pc:sldChg>
      <pc:sldChg chg="modSp mod">
        <pc:chgData name="Liz Wonnacott (Swansea Bay UHB - Medical Director Department)" userId="08ebe54d-e386-44e1-b442-ebc14bcdc611" providerId="ADAL" clId="{D2F5F6AB-0273-470F-AF32-25EE2AE9B641}" dt="2025-02-25T16:37:48.993" v="674" actId="20577"/>
        <pc:sldMkLst>
          <pc:docMk/>
          <pc:sldMk cId="3100315803" sldId="340"/>
        </pc:sldMkLst>
        <pc:spChg chg="mod">
          <ac:chgData name="Liz Wonnacott (Swansea Bay UHB - Medical Director Department)" userId="08ebe54d-e386-44e1-b442-ebc14bcdc611" providerId="ADAL" clId="{D2F5F6AB-0273-470F-AF32-25EE2AE9B641}" dt="2025-02-25T16:37:48.993" v="674" actId="20577"/>
          <ac:spMkLst>
            <pc:docMk/>
            <pc:sldMk cId="3100315803" sldId="340"/>
            <ac:spMk id="3" creationId="{669B774A-2FD6-8964-ABDF-7D77BC68205A}"/>
          </ac:spMkLst>
        </pc:spChg>
      </pc:sldChg>
      <pc:sldChg chg="modSp mod">
        <pc:chgData name="Liz Wonnacott (Swansea Bay UHB - Medical Director Department)" userId="08ebe54d-e386-44e1-b442-ebc14bcdc611" providerId="ADAL" clId="{D2F5F6AB-0273-470F-AF32-25EE2AE9B641}" dt="2025-02-20T15:39:15.640" v="338" actId="6549"/>
        <pc:sldMkLst>
          <pc:docMk/>
          <pc:sldMk cId="3210440346" sldId="341"/>
        </pc:sldMkLst>
        <pc:graphicFrameChg chg="modGraphic">
          <ac:chgData name="Liz Wonnacott (Swansea Bay UHB - Medical Director Department)" userId="08ebe54d-e386-44e1-b442-ebc14bcdc611" providerId="ADAL" clId="{D2F5F6AB-0273-470F-AF32-25EE2AE9B641}" dt="2025-02-20T15:39:15.640" v="338" actId="6549"/>
          <ac:graphicFrameMkLst>
            <pc:docMk/>
            <pc:sldMk cId="3210440346" sldId="341"/>
            <ac:graphicFrameMk id="4" creationId="{383D104E-BE6F-C196-1AE1-B63DC715B742}"/>
          </ac:graphicFrameMkLst>
        </pc:graphicFrameChg>
      </pc:sldChg>
      <pc:sldChg chg="addSp delSp modSp mod">
        <pc:chgData name="Liz Wonnacott (Swansea Bay UHB - Medical Director Department)" userId="08ebe54d-e386-44e1-b442-ebc14bcdc611" providerId="ADAL" clId="{D2F5F6AB-0273-470F-AF32-25EE2AE9B641}" dt="2025-02-28T16:42:19.542" v="684" actId="14100"/>
        <pc:sldMkLst>
          <pc:docMk/>
          <pc:sldMk cId="2532510083" sldId="342"/>
        </pc:sldMkLst>
        <pc:picChg chg="add mod">
          <ac:chgData name="Liz Wonnacott (Swansea Bay UHB - Medical Director Department)" userId="08ebe54d-e386-44e1-b442-ebc14bcdc611" providerId="ADAL" clId="{D2F5F6AB-0273-470F-AF32-25EE2AE9B641}" dt="2025-02-28T16:36:50.460" v="677" actId="1076"/>
          <ac:picMkLst>
            <pc:docMk/>
            <pc:sldMk cId="2532510083" sldId="342"/>
            <ac:picMk id="5" creationId="{22893B4A-5F04-7E11-221D-6571274287A0}"/>
          </ac:picMkLst>
        </pc:picChg>
        <pc:picChg chg="add mod">
          <ac:chgData name="Liz Wonnacott (Swansea Bay UHB - Medical Director Department)" userId="08ebe54d-e386-44e1-b442-ebc14bcdc611" providerId="ADAL" clId="{D2F5F6AB-0273-470F-AF32-25EE2AE9B641}" dt="2025-02-28T16:37:17.045" v="680" actId="1076"/>
          <ac:picMkLst>
            <pc:docMk/>
            <pc:sldMk cId="2532510083" sldId="342"/>
            <ac:picMk id="9" creationId="{4CF1B269-C4D9-03D5-6CCF-F83594ECC473}"/>
          </ac:picMkLst>
        </pc:picChg>
        <pc:picChg chg="add mod">
          <ac:chgData name="Liz Wonnacott (Swansea Bay UHB - Medical Director Department)" userId="08ebe54d-e386-44e1-b442-ebc14bcdc611" providerId="ADAL" clId="{D2F5F6AB-0273-470F-AF32-25EE2AE9B641}" dt="2025-02-28T16:42:19.542" v="684" actId="14100"/>
          <ac:picMkLst>
            <pc:docMk/>
            <pc:sldMk cId="2532510083" sldId="342"/>
            <ac:picMk id="12" creationId="{27237A61-B8C4-ECA8-3148-79F41F1AE3C3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8EE7ECD9-44F3-DEBB-BA72-DE5516BF94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F1BE2199-4116-BDE3-4F84-2224CBF2D68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33FF07-D416-4C2C-85F3-1B087AD86F7F}" type="datetimeFigureOut">
              <a:rPr lang="pt-BR" smtClean="0"/>
              <a:t>30/04/2025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D68A4BD-4B7C-6155-441A-AE2DCD77C67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C0BBA66-9424-88F5-D52A-96D4FF1EB8E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BD6FC-EFCB-47FE-B920-DC5304983EAE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07276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B3879D-8347-4C3B-8580-C424A6D4BD38}" type="datetimeFigureOut">
              <a:rPr lang="pt-BR" smtClean="0"/>
              <a:t>30/04/2025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32F1A2-D638-401F-83A8-37BE82B69C5E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4972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slide</a:t>
            </a:r>
            <a:r>
              <a:rPr lang="en-GB" baseline="0" dirty="0"/>
              <a:t> can be used for presentations which are from a health board-wide perspective or for a whole HB audience as the graphic device to the right of the slide includes all four service group colours and red for the corporate team.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27545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is a generic copy</a:t>
            </a:r>
            <a:r>
              <a:rPr lang="en-GB" baseline="0" dirty="0"/>
              <a:t> slide.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93658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F07AC103-5CE6-0042-F2D7-D6CEF210F6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8886303">
            <a:off x="8704738" y="4748898"/>
            <a:ext cx="17064523" cy="13931584"/>
          </a:xfrm>
          <a:prstGeom prst="rect">
            <a:avLst/>
          </a:prstGeom>
        </p:spPr>
      </p:pic>
      <p:sp>
        <p:nvSpPr>
          <p:cNvPr id="15" name="Espaço Reservado para Texto 12">
            <a:extLst>
              <a:ext uri="{FF2B5EF4-FFF2-40B4-BE49-F238E27FC236}">
                <a16:creationId xmlns:a16="http://schemas.microsoft.com/office/drawing/2014/main" id="{55CBB6D1-27F8-4ACE-C5F5-35CB54A925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514AA583-8FC2-FDF6-D7DA-6710A1760471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892E0F08-D370-664B-9A70-B939013343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9196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F97B1474-3F52-1181-1FDE-F0285CAFB4D4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787FC82-9E0F-B821-9D4A-C9797B2BB11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71536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3340CB0-1C23-F57F-5ADC-F9605B44B579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CCEB6FC9-0ABE-84AD-5E69-10FCF044B3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788287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6CC31DD0-DA09-F977-542F-B0A1B12DAB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624914">
            <a:off x="7658138" y="4379285"/>
            <a:ext cx="13535425" cy="11050406"/>
          </a:xfrm>
          <a:prstGeom prst="rect">
            <a:avLst/>
          </a:prstGeom>
        </p:spPr>
      </p:pic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8" name="Espaço Reservado para Texto 12">
            <a:extLst>
              <a:ext uri="{FF2B5EF4-FFF2-40B4-BE49-F238E27FC236}">
                <a16:creationId xmlns:a16="http://schemas.microsoft.com/office/drawing/2014/main" id="{5799AAF5-40A5-D79D-5581-2786C5316C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972070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4">
            <a:extLst>
              <a:ext uri="{FF2B5EF4-FFF2-40B4-BE49-F238E27FC236}">
                <a16:creationId xmlns:a16="http://schemas.microsoft.com/office/drawing/2014/main" id="{B4CDD625-1FF5-F87B-3916-F9A38426B8C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4EC1FC05-905A-A0AC-CFCE-18BA082631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243408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4">
            <a:extLst>
              <a:ext uri="{FF2B5EF4-FFF2-40B4-BE49-F238E27FC236}">
                <a16:creationId xmlns:a16="http://schemas.microsoft.com/office/drawing/2014/main" id="{0C98DE5D-DC25-D662-48FD-7BAE41D40D34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0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DABB7111-9CB4-401D-25B3-03242A58CA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11" name="Espaço Reservado para Texto 12">
            <a:extLst>
              <a:ext uri="{FF2B5EF4-FFF2-40B4-BE49-F238E27FC236}">
                <a16:creationId xmlns:a16="http://schemas.microsoft.com/office/drawing/2014/main" id="{66E96822-215A-B2BF-C4C3-A7E5C7DEE3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019308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D526452F-045C-ED61-45AA-43C2A3266F68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722C90F2-1DAA-14AD-1E4F-A7566192C5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D000F453-C420-8936-C2A4-472908B448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284412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5847C187-BDBE-1BCC-F994-420D7BCA3C2B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2C51E4E8-4F85-B860-DFA5-880627B500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17532496-D5C2-5766-E577-459629D5AA6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980465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C8ABE0F4-A52F-5870-DA91-8B72E53A753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CE0B9299-44D8-E23C-D93B-DC6C2CF99D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B985E978-43A4-04F9-E476-8C8640E00B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573562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99D578DB-F853-5B63-B23C-4BC39EF2F8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624914">
            <a:off x="7658138" y="4379285"/>
            <a:ext cx="13535425" cy="11050406"/>
          </a:xfrm>
          <a:prstGeom prst="rect">
            <a:avLst/>
          </a:prstGeom>
        </p:spPr>
      </p:pic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28956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07552C41-DCD9-EDC6-5C46-BB088DE2D5CF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Espaço Reservado para Texto 12">
            <a:extLst>
              <a:ext uri="{FF2B5EF4-FFF2-40B4-BE49-F238E27FC236}">
                <a16:creationId xmlns:a16="http://schemas.microsoft.com/office/drawing/2014/main" id="{2AF7B799-799A-0AC9-13B5-401248C9C1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848843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4">
            <a:extLst>
              <a:ext uri="{FF2B5EF4-FFF2-40B4-BE49-F238E27FC236}">
                <a16:creationId xmlns:a16="http://schemas.microsoft.com/office/drawing/2014/main" id="{B4CDD625-1FF5-F87B-3916-F9A38426B8C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C457A853-9695-A7ED-A422-962DFCCBD3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681853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4">
            <a:extLst>
              <a:ext uri="{FF2B5EF4-FFF2-40B4-BE49-F238E27FC236}">
                <a16:creationId xmlns:a16="http://schemas.microsoft.com/office/drawing/2014/main" id="{0C98DE5D-DC25-D662-48FD-7BAE41D40D34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0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DABB7111-9CB4-401D-25B3-03242A58CA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6137D377-6665-C263-BB55-097D5AA80E8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980520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D526452F-045C-ED61-45AA-43C2A3266F68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722C90F2-1DAA-14AD-1E4F-A7566192C5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70AFEA53-06E1-60BE-6408-DE0AF00C30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564347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5847C187-BDBE-1BCC-F994-420D7BCA3C2B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2C51E4E8-4F85-B860-DFA5-880627B500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705B7979-CB75-D66B-A798-9A6116AEEA1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046708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C8ABE0F4-A52F-5870-DA91-8B72E53A753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CE0B9299-44D8-E23C-D93B-DC6C2CF99D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1CDF2689-BE96-8C7A-E3E3-2EE9B9F4A6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529803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4844" y="828675"/>
            <a:ext cx="12293600" cy="558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/>
              <a:t>Slide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r>
              <a:rPr lang="pt-BR" dirty="0"/>
              <a:t> (delete </a:t>
            </a:r>
            <a:r>
              <a:rPr lang="pt-BR" dirty="0" err="1"/>
              <a:t>if</a:t>
            </a:r>
            <a:r>
              <a:rPr lang="pt-BR" dirty="0"/>
              <a:t> </a:t>
            </a:r>
            <a:r>
              <a:rPr lang="pt-BR" dirty="0" err="1"/>
              <a:t>not</a:t>
            </a:r>
            <a:r>
              <a:rPr lang="pt-BR" dirty="0"/>
              <a:t> </a:t>
            </a:r>
            <a:r>
              <a:rPr lang="pt-BR" dirty="0" err="1"/>
              <a:t>required</a:t>
            </a:r>
            <a:r>
              <a:rPr lang="pt-BR" dirty="0"/>
              <a:t>)</a:t>
            </a: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944758CB-C348-DFDD-7677-CDE3506100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444" y="2581275"/>
            <a:ext cx="17409186" cy="6273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Body Copy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endParaRPr lang="pt-BR" dirty="0"/>
          </a:p>
        </p:txBody>
      </p:sp>
      <p:pic>
        <p:nvPicPr>
          <p:cNvPr id="5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A360D965-993E-0A85-F69A-4D2F4B256E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5711" y="9333565"/>
            <a:ext cx="3690964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0904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4844" y="828675"/>
            <a:ext cx="12293600" cy="558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/>
              <a:t>Slide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r>
              <a:rPr lang="pt-BR" dirty="0"/>
              <a:t> (delete </a:t>
            </a:r>
            <a:r>
              <a:rPr lang="pt-BR" dirty="0" err="1"/>
              <a:t>if</a:t>
            </a:r>
            <a:r>
              <a:rPr lang="pt-BR" dirty="0"/>
              <a:t> </a:t>
            </a:r>
            <a:r>
              <a:rPr lang="pt-BR" dirty="0" err="1"/>
              <a:t>not</a:t>
            </a:r>
            <a:r>
              <a:rPr lang="pt-BR" dirty="0"/>
              <a:t> </a:t>
            </a:r>
            <a:r>
              <a:rPr lang="pt-BR" dirty="0" err="1"/>
              <a:t>required</a:t>
            </a:r>
            <a:r>
              <a:rPr lang="pt-BR" dirty="0"/>
              <a:t>)</a:t>
            </a: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944758CB-C348-DFDD-7677-CDE3506100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444" y="2581275"/>
            <a:ext cx="17409186" cy="6273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Body Copy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endParaRPr lang="pt-BR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54994229-318A-5CBA-FCBC-8B5B54254F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59" y="9694840"/>
            <a:ext cx="18414786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223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05156341-0DC6-0F59-319D-7530768F394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7358" y="4297599"/>
            <a:ext cx="80238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Thank</a:t>
            </a:r>
            <a:r>
              <a:rPr lang="pt-BR" dirty="0"/>
              <a:t> </a:t>
            </a:r>
            <a:r>
              <a:rPr lang="pt-BR" dirty="0" err="1"/>
              <a:t>You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54015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6CF2374-8EA3-DD55-C8E3-B17E19D8E8B3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2C127329-0BB0-0BBC-7EA2-32CEC0C2547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51873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514AA583-8FC2-FDF6-D7DA-6710A1760471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945F5C7B-3C93-0340-B0F5-12B9842A59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65346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F97B1474-3F52-1181-1FDE-F0285CAFB4D4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B5503FBD-D530-3E01-E47E-BECC4B33D75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6672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3340CB0-1C23-F57F-5ADC-F9605B44B579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F7F0347A-6BD2-D4CD-5782-E955C4C56B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53481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F07AC103-5CE6-0042-F2D7-D6CEF210F6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8886303">
            <a:off x="8704738" y="4748898"/>
            <a:ext cx="17064523" cy="13931584"/>
          </a:xfrm>
          <a:prstGeom prst="rect">
            <a:avLst/>
          </a:prstGeom>
        </p:spPr>
      </p:pic>
      <p:sp>
        <p:nvSpPr>
          <p:cNvPr id="15" name="Espaço Reservado para Texto 12">
            <a:extLst>
              <a:ext uri="{FF2B5EF4-FFF2-40B4-BE49-F238E27FC236}">
                <a16:creationId xmlns:a16="http://schemas.microsoft.com/office/drawing/2014/main" id="{55CBB6D1-27F8-4ACE-C5F5-35CB54A925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65340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07552C41-DCD9-EDC6-5C46-BB088DE2D5CF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8485E0DC-1F07-1AA3-F642-BDFEE117BC0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62088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6CF2374-8EA3-DD55-C8E3-B17E19D8E8B3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A46E6397-E760-BEA9-394A-AC77245EA49A}"/>
              </a:ext>
            </a:extLst>
          </p:cNvPr>
          <p:cNvSpPr txBox="1">
            <a:spLocks/>
          </p:cNvSpPr>
          <p:nvPr userDrawn="1"/>
        </p:nvSpPr>
        <p:spPr>
          <a:xfrm>
            <a:off x="644658" y="4310299"/>
            <a:ext cx="9601200" cy="2810464"/>
          </a:xfrm>
          <a:prstGeom prst="rect">
            <a:avLst/>
          </a:prstGeom>
        </p:spPr>
        <p:txBody>
          <a:bodyPr/>
          <a:lstStyle>
            <a:lvl1pPr marL="0"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  <a:ea typeface="+mn-ea"/>
                <a:cs typeface="+mn-cs"/>
              </a:defRPr>
            </a:lvl1pPr>
            <a:lvl2pPr marL="457246">
              <a:defRPr>
                <a:latin typeface="+mn-lt"/>
                <a:ea typeface="+mn-ea"/>
                <a:cs typeface="+mn-cs"/>
              </a:defRPr>
            </a:lvl2pPr>
            <a:lvl3pPr marL="914491">
              <a:defRPr>
                <a:latin typeface="+mn-lt"/>
                <a:ea typeface="+mn-ea"/>
                <a:cs typeface="+mn-cs"/>
              </a:defRPr>
            </a:lvl3pPr>
            <a:lvl4pPr marL="1371737">
              <a:defRPr>
                <a:latin typeface="+mn-lt"/>
                <a:ea typeface="+mn-ea"/>
                <a:cs typeface="+mn-cs"/>
              </a:defRPr>
            </a:lvl4pPr>
            <a:lvl5pPr marL="1828983">
              <a:defRPr>
                <a:latin typeface="+mn-lt"/>
                <a:ea typeface="+mn-ea"/>
                <a:cs typeface="+mn-cs"/>
              </a:defRPr>
            </a:lvl5pPr>
            <a:lvl6pPr marL="2286229">
              <a:defRPr>
                <a:latin typeface="+mn-lt"/>
                <a:ea typeface="+mn-ea"/>
                <a:cs typeface="+mn-cs"/>
              </a:defRPr>
            </a:lvl6pPr>
            <a:lvl7pPr marL="2743474">
              <a:defRPr>
                <a:latin typeface="+mn-lt"/>
                <a:ea typeface="+mn-ea"/>
                <a:cs typeface="+mn-cs"/>
              </a:defRPr>
            </a:lvl7pPr>
            <a:lvl8pPr marL="3200720">
              <a:defRPr>
                <a:latin typeface="+mn-lt"/>
                <a:ea typeface="+mn-ea"/>
                <a:cs typeface="+mn-cs"/>
              </a:defRPr>
            </a:lvl8pPr>
            <a:lvl9pPr marL="3657966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pt-BR" kern="0" dirty="0" err="1"/>
              <a:t>Example</a:t>
            </a:r>
            <a:r>
              <a:rPr lang="pt-BR" kern="0" dirty="0"/>
              <a:t> </a:t>
            </a:r>
            <a:r>
              <a:rPr lang="pt-BR" kern="0" dirty="0" err="1"/>
              <a:t>Title</a:t>
            </a:r>
            <a:r>
              <a:rPr lang="pt-BR" kern="0" dirty="0"/>
              <a:t> </a:t>
            </a:r>
            <a:r>
              <a:rPr lang="pt-BR" kern="0" dirty="0" err="1"/>
              <a:t>Text</a:t>
            </a:r>
            <a:endParaRPr lang="pt-BR" kern="0" dirty="0"/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4B52BEC9-9ED7-80D1-C825-B0A33A6D995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64189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Relationship Id="rId9" Type="http://schemas.openxmlformats.org/officeDocument/2006/relationships/image" Target="../media/image5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15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9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1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Relationship Id="rId9" Type="http://schemas.openxmlformats.org/officeDocument/2006/relationships/image" Target="../media/image5.emf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2.png"/><Relationship Id="rId4" Type="http://schemas.openxmlformats.org/officeDocument/2006/relationships/image" Target="../media/image8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059301A9-4D10-7A75-F32A-7FEF84D9D8C2}"/>
              </a:ext>
            </a:extLst>
          </p:cNvPr>
          <p:cNvSpPr/>
          <p:nvPr userDrawn="1"/>
        </p:nvSpPr>
        <p:spPr>
          <a:xfrm>
            <a:off x="0" y="-446"/>
            <a:ext cx="20105688" cy="11309608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 dirty="0">
              <a:solidFill>
                <a:srgbClr val="1F355E"/>
              </a:solidFill>
            </a:endParaRPr>
          </a:p>
        </p:txBody>
      </p:sp>
      <p:pic>
        <p:nvPicPr>
          <p:cNvPr id="8" name="Picture 35">
            <a:extLst>
              <a:ext uri="{FF2B5EF4-FFF2-40B4-BE49-F238E27FC236}">
                <a16:creationId xmlns:a16="http://schemas.microsoft.com/office/drawing/2014/main" id="{8D6D5260-941F-FAC8-7D9A-8598A4871B99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5124022" y="751246"/>
            <a:ext cx="4225956" cy="1077204"/>
          </a:xfrm>
          <a:prstGeom prst="rect">
            <a:avLst/>
          </a:prstGeom>
        </p:spPr>
      </p:pic>
      <p:pic>
        <p:nvPicPr>
          <p:cNvPr id="9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8B39281C-7523-249B-91C3-4AD9884CE212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26978" y="9333565"/>
            <a:ext cx="3690966" cy="114184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8" r:id="rId2"/>
    <p:sldLayoutId id="2147483689" r:id="rId3"/>
    <p:sldLayoutId id="2147483690" r:id="rId4"/>
    <p:sldLayoutId id="2147483691" r:id="rId5"/>
    <p:sldLayoutId id="2147483692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9F06D21E-B024-0A01-4D72-B02978013CBE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55711" y="9333565"/>
            <a:ext cx="3690964" cy="11418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8121CE6-578C-C793-DCFE-7ABDEF135CCB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5028430" y="739755"/>
            <a:ext cx="4321548" cy="110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358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D9AF0F01-5FF9-F09C-DDB3-0C0AB315ADC3}"/>
              </a:ext>
            </a:extLst>
          </p:cNvPr>
          <p:cNvSpPr/>
          <p:nvPr userDrawn="1"/>
        </p:nvSpPr>
        <p:spPr>
          <a:xfrm>
            <a:off x="0" y="-446"/>
            <a:ext cx="20105688" cy="11309608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9" name="Picture 39">
            <a:extLst>
              <a:ext uri="{FF2B5EF4-FFF2-40B4-BE49-F238E27FC236}">
                <a16:creationId xmlns:a16="http://schemas.microsoft.com/office/drawing/2014/main" id="{759ACAD1-D133-C1E0-8B20-C493A7651410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33699" y="751246"/>
            <a:ext cx="4225956" cy="1077204"/>
          </a:xfrm>
          <a:prstGeom prst="rect">
            <a:avLst/>
          </a:prstGeom>
        </p:spPr>
      </p:pic>
      <p:pic>
        <p:nvPicPr>
          <p:cNvPr id="10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7A7B19E-E40A-E314-E4D6-9DDE45399BB0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26978" y="9333565"/>
            <a:ext cx="3690966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778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22" r:id="rId2"/>
    <p:sldLayoutId id="2147483711" r:id="rId3"/>
    <p:sldLayoutId id="2147483713" r:id="rId4"/>
    <p:sldLayoutId id="2147483714" r:id="rId5"/>
    <p:sldLayoutId id="214748371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25C07BA3-9066-96C0-1A4F-39B4D3E15B4A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55711" y="9333565"/>
            <a:ext cx="3690964" cy="1141845"/>
          </a:xfrm>
          <a:prstGeom prst="rect">
            <a:avLst/>
          </a:prstGeom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65A37F4B-86DB-56EB-30D3-272527875853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01699" y="739755"/>
            <a:ext cx="4321548" cy="110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305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23" r:id="rId2"/>
    <p:sldLayoutId id="2147483718" r:id="rId3"/>
    <p:sldLayoutId id="2147483719" r:id="rId4"/>
    <p:sldLayoutId id="2147483720" r:id="rId5"/>
    <p:sldLayoutId id="2147483721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0263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8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CC6DF583-6229-4B21-6A6F-414DD652D88E}"/>
              </a:ext>
            </a:extLst>
          </p:cNvPr>
          <p:cNvSpPr/>
          <p:nvPr userDrawn="1"/>
        </p:nvSpPr>
        <p:spPr>
          <a:xfrm>
            <a:off x="0" y="-446"/>
            <a:ext cx="20105688" cy="11309608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4" name="Picture 45">
            <a:extLst>
              <a:ext uri="{FF2B5EF4-FFF2-40B4-BE49-F238E27FC236}">
                <a16:creationId xmlns:a16="http://schemas.microsoft.com/office/drawing/2014/main" id="{352CB714-0D0D-0137-2145-4628998E350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124022" y="751246"/>
            <a:ext cx="4225956" cy="10772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615C335-F55A-4D1C-A863-0249996E00C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605549">
            <a:off x="10778872" y="4057117"/>
            <a:ext cx="11139024" cy="9093968"/>
          </a:xfrm>
          <a:prstGeom prst="rect">
            <a:avLst/>
          </a:prstGeom>
        </p:spPr>
      </p:pic>
      <p:pic>
        <p:nvPicPr>
          <p:cNvPr id="6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7F5684F-D2B3-6F5A-1982-4E939AFFA59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26978" y="9333565"/>
            <a:ext cx="3690966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077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2871B8EF-2DB6-F02D-D500-11C79074C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2225675"/>
            <a:ext cx="17409186" cy="2810464"/>
          </a:xfrm>
        </p:spPr>
        <p:txBody>
          <a:bodyPr/>
          <a:lstStyle/>
          <a:p>
            <a:r>
              <a:rPr lang="pt-BR" dirty="0"/>
              <a:t>Swansea Bay</a:t>
            </a:r>
          </a:p>
          <a:p>
            <a:r>
              <a:rPr lang="pt-BR" dirty="0"/>
              <a:t>Research and Development Annual Review</a:t>
            </a:r>
          </a:p>
        </p:txBody>
      </p:sp>
    </p:spTree>
    <p:extLst>
      <p:ext uri="{BB962C8B-B14F-4D97-AF65-F5344CB8AC3E}">
        <p14:creationId xmlns:p14="http://schemas.microsoft.com/office/powerpoint/2010/main" val="3241519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7C11C2D-4FD4-BB7A-F7FA-1352804AB6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75844" y="625475"/>
            <a:ext cx="13258800" cy="558800"/>
          </a:xfrm>
        </p:spPr>
        <p:txBody>
          <a:bodyPr/>
          <a:lstStyle/>
          <a:p>
            <a:pPr algn="ctr"/>
            <a:r>
              <a:rPr lang="en-GB" sz="4400" dirty="0"/>
              <a:t>Actions from October 2023 Annual Review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83D104E-BE6F-C196-1AE1-B63DC715B7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6513254"/>
              </p:ext>
            </p:extLst>
          </p:nvPr>
        </p:nvGraphicFramePr>
        <p:xfrm>
          <a:off x="680244" y="1844675"/>
          <a:ext cx="18364200" cy="78383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50036">
                  <a:extLst>
                    <a:ext uri="{9D8B030D-6E8A-4147-A177-3AD203B41FA5}">
                      <a16:colId xmlns:a16="http://schemas.microsoft.com/office/drawing/2014/main" val="4176152085"/>
                    </a:ext>
                  </a:extLst>
                </a:gridCol>
                <a:gridCol w="11414164">
                  <a:extLst>
                    <a:ext uri="{9D8B030D-6E8A-4147-A177-3AD203B41FA5}">
                      <a16:colId xmlns:a16="http://schemas.microsoft.com/office/drawing/2014/main" val="622792002"/>
                    </a:ext>
                  </a:extLst>
                </a:gridCol>
              </a:tblGrid>
              <a:tr h="5178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Action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Progress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31413103"/>
                  </a:ext>
                </a:extLst>
              </a:tr>
              <a:tr h="10595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Development of research and development strategy 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Underway. Previous strategy has been updated to meet current priorities as a 12-month bridging strategy. 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36010698"/>
                  </a:ext>
                </a:extLst>
              </a:tr>
              <a:tr h="10595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Reporting to board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be undertaken via the Digital Data, Research and Innovation Committee.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87677206"/>
                  </a:ext>
                </a:extLst>
              </a:tr>
              <a:tr h="10595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Joint Committee or Forum with Swansea University 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Currently managed through JSRC (Joint Study </a:t>
                      </a:r>
                      <a:r>
                        <a:rPr lang="en-GB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Review Committee) and </a:t>
                      </a:r>
                      <a:r>
                        <a:rPr lang="en-GB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ARCH (A Regional Collaboration for Health)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20618549"/>
                  </a:ext>
                </a:extLst>
              </a:tr>
              <a:tr h="5178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Oversight of JCRF (Joint Clinical </a:t>
                      </a:r>
                      <a:r>
                        <a:rPr lang="en-GB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Research Facility)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JCRF Board is place to provide an overview of performance and finance. This attended by health board, university and JCRF staff. 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82502921"/>
                  </a:ext>
                </a:extLst>
              </a:tr>
              <a:tr h="14687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Workforce research capacity 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Tariff included in the job planning guidance and potential for future clinical academics under consideration in the context of the financial challenges faced by both the health board and university. 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19836718"/>
                  </a:ext>
                </a:extLst>
              </a:tr>
              <a:tr h="10595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Alignment of public involvement and UK national standards</a:t>
                      </a:r>
                      <a:endParaRPr lang="en-GB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 R&amp;D team member attends the HCRW (Health and Care Research Wales) Public Involvement Alliance group and is available as a point of advice for local teams at the research design stage in ensuring public involvement appropriately considered.</a:t>
                      </a:r>
                      <a:endParaRPr lang="en-GB" sz="2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537089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04403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022AEB3F-D506-1E77-1703-7E58BE7AB2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43844" y="625475"/>
            <a:ext cx="17018000" cy="838200"/>
          </a:xfrm>
        </p:spPr>
        <p:txBody>
          <a:bodyPr/>
          <a:lstStyle/>
          <a:p>
            <a:pPr algn="ctr"/>
            <a:r>
              <a:rPr lang="pt-BR" sz="4400" dirty="0"/>
              <a:t>General Reflections: Embedding NHS R&amp;D Framework 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E14AA7D-4A86-98B4-7A3D-30D352911E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1767" y="1844675"/>
            <a:ext cx="17409186" cy="6273800"/>
          </a:xfrm>
        </p:spPr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4000" dirty="0"/>
              <a:t>Self-assesment undertaken in October 2023;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4000" dirty="0"/>
              <a:t>Framework and self-assessment shared with Digital, Data, Research and Innovation Committee in January 2025;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4000" dirty="0"/>
              <a:t>Key areas of focus to begin with are strategy and governance;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4000" dirty="0"/>
              <a:t>Afterwhich there will be an opportunity to refresh the self-assessment to take into account the priorities and plans within the strategy;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4000" dirty="0"/>
              <a:t>Any not covered will be delivered through specific implementation plans;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4000" dirty="0"/>
              <a:t>Progress will be reported to the Digital, Data, Research and Innovation Committee. </a:t>
            </a:r>
          </a:p>
        </p:txBody>
      </p:sp>
    </p:spTree>
    <p:extLst>
      <p:ext uri="{BB962C8B-B14F-4D97-AF65-F5344CB8AC3E}">
        <p14:creationId xmlns:p14="http://schemas.microsoft.com/office/powerpoint/2010/main" val="33166072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A3C1A01-5BB8-3C77-32EF-BB6F53B7F4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61644" y="733581"/>
            <a:ext cx="12293600" cy="558800"/>
          </a:xfrm>
        </p:spPr>
        <p:txBody>
          <a:bodyPr/>
          <a:lstStyle/>
          <a:p>
            <a:pPr algn="ctr"/>
            <a:r>
              <a:rPr lang="en-GB" sz="4400" dirty="0"/>
              <a:t>Progress and Achievements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6A04C9-DD33-227B-BF15-DDDDA09412D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1644" y="1292381"/>
            <a:ext cx="12759858" cy="792480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/>
              <a:t>Maintained time to recruit performance - including first patient to be screened in the UK in a commercial epilepsy study.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/>
              <a:t>New and ongoing grants include individual Fellowship and Research Time awards (for a Consultant, AHP (allied health professional) and Healthcare Scientist) alongside two new Health and Care Research Wales study specific grants awarded within Ophthalmology and Physiotherapy. 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3200" dirty="0"/>
              <a:t>Swansea Bay UHB also was proud to receive two national awards – </a:t>
            </a:r>
            <a:r>
              <a:rPr lang="en-GB" sz="3200" dirty="0" err="1"/>
              <a:t>MediWales</a:t>
            </a:r>
            <a:r>
              <a:rPr lang="en-GB" sz="3200" dirty="0"/>
              <a:t> Innovation Award for Technology and Digital Impact (Orthopaedic Prehabilitation and Pre-assessment Team) and an NHS Wales Award for Learning and Research – Lymphoedema team for their ‘On the ground’ community learning scheme.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/>
              <a:t>Successful R&amp;D Day in September 2024;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/>
              <a:t>Cohorts of nursing and medical students undertaking shadowing;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/>
              <a:t>Oncology and haematology clinical space at Singleton;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/>
              <a:t>Appointment of part-time clinical trials pharmacist at Singleton and radiographer now under portfolio of R&amp;D;</a:t>
            </a:r>
          </a:p>
        </p:txBody>
      </p:sp>
      <p:sp>
        <p:nvSpPr>
          <p:cNvPr id="9" name="AutoShape 2">
            <a:extLst>
              <a:ext uri="{FF2B5EF4-FFF2-40B4-BE49-F238E27FC236}">
                <a16:creationId xmlns:a16="http://schemas.microsoft.com/office/drawing/2014/main" id="{CAAB2881-E6AE-266E-8566-67AF5FC6428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899650" y="5502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7452EE5-F8D4-4BD3-E3F2-D9075D0F37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11502" y="1634585"/>
            <a:ext cx="6687483" cy="3867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464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48AF29-0CC9-D710-5D8B-CDEBC30BED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8AC4B19-A3DA-D234-1001-9F9D18C0E2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06044" y="473075"/>
            <a:ext cx="12293600" cy="558800"/>
          </a:xfrm>
        </p:spPr>
        <p:txBody>
          <a:bodyPr/>
          <a:lstStyle/>
          <a:p>
            <a:pPr algn="ctr"/>
            <a:r>
              <a:rPr lang="en-GB" sz="4400" dirty="0"/>
              <a:t>2024-25 in Numbers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1567D7-2609-DAB8-87A4-50AD67BB9638}"/>
              </a:ext>
            </a:extLst>
          </p:cNvPr>
          <p:cNvSpPr txBox="1"/>
          <p:nvPr/>
        </p:nvSpPr>
        <p:spPr>
          <a:xfrm>
            <a:off x="376850" y="1499423"/>
            <a:ext cx="29703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Time and Target to Recruitment: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7B212C-A48A-33BB-F6D9-F7DC5EDD53EC}"/>
              </a:ext>
            </a:extLst>
          </p:cNvPr>
          <p:cNvSpPr txBox="1"/>
          <p:nvPr/>
        </p:nvSpPr>
        <p:spPr>
          <a:xfrm>
            <a:off x="13862844" y="8016875"/>
            <a:ext cx="525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Number of non-portfolio studies: 92 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893B4A-5F04-7E11-221D-6571274287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9684" y="2530475"/>
            <a:ext cx="6563641" cy="499179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CF1B269-C4D9-03D5-6CCF-F83594ECC4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26217" y="2975262"/>
            <a:ext cx="6620799" cy="319132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7237A61-B8C4-ECA8-3148-79F41F1AE3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672" y="3408577"/>
            <a:ext cx="4701642" cy="3541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5100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8CE99A1-AFEC-4277-DBA0-48219054063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75844" y="473075"/>
            <a:ext cx="12293600" cy="558800"/>
          </a:xfrm>
        </p:spPr>
        <p:txBody>
          <a:bodyPr/>
          <a:lstStyle/>
          <a:p>
            <a:pPr algn="ctr"/>
            <a:r>
              <a:rPr lang="en-GB" sz="4400" dirty="0"/>
              <a:t>Challenges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81BBE1-6EC2-0C3B-6BD7-E009913381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2644" y="1387475"/>
            <a:ext cx="17409186" cy="6273800"/>
          </a:xfrm>
        </p:spPr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b="1" dirty="0">
                <a:solidFill>
                  <a:srgbClr val="002060"/>
                </a:solidFill>
              </a:rPr>
              <a:t>Pharmacy</a:t>
            </a:r>
          </a:p>
          <a:p>
            <a:pPr marL="1257300" lvl="1" indent="-571500"/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More capacity needed in Singleton;</a:t>
            </a:r>
          </a:p>
          <a:p>
            <a:pPr marL="1257300" lvl="1" indent="-571500"/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Transparency around pharmacy income and funding streams;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b="1" dirty="0">
                <a:solidFill>
                  <a:srgbClr val="002060"/>
                </a:solidFill>
              </a:rPr>
              <a:t>Financial Environment </a:t>
            </a:r>
          </a:p>
          <a:p>
            <a:pPr marL="1257300" lvl="1" indent="-571500"/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Challenges for health and university sectors;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b="1" dirty="0">
                <a:solidFill>
                  <a:srgbClr val="002060"/>
                </a:solidFill>
              </a:rPr>
              <a:t>Research facilities    </a:t>
            </a:r>
          </a:p>
          <a:p>
            <a:pPr marL="1257300" lvl="1" indent="-571500"/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Space limited for delivery team to see patients;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b="1" dirty="0">
                <a:solidFill>
                  <a:srgbClr val="002060"/>
                </a:solidFill>
              </a:rPr>
              <a:t>Advanced therapies</a:t>
            </a:r>
          </a:p>
          <a:p>
            <a:pPr marL="1257300" lvl="1" indent="-571500"/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Policy in process of </a:t>
            </a:r>
            <a:r>
              <a:rPr lang="en-GB" sz="3600">
                <a:latin typeface="Arial" panose="020B0604020202020204" pitchFamily="34" charset="0"/>
                <a:cs typeface="Arial" panose="020B0604020202020204" pitchFamily="34" charset="0"/>
              </a:rPr>
              <a:t>being developed.</a:t>
            </a:r>
            <a:endParaRPr lang="en-GB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1597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9F9E01A-5BA4-FD8A-5596-F77060B540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94844" y="168275"/>
            <a:ext cx="12293600" cy="558800"/>
          </a:xfrm>
        </p:spPr>
        <p:txBody>
          <a:bodyPr/>
          <a:lstStyle/>
          <a:p>
            <a:pPr algn="ctr"/>
            <a:r>
              <a:rPr lang="en-GB" sz="4400" dirty="0"/>
              <a:t>Priorities and Next Steps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9B774A-2FD6-8964-ABDF-7D77BC68205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18444" y="727075"/>
            <a:ext cx="17409186" cy="6273800"/>
          </a:xfrm>
        </p:spPr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b="1" dirty="0">
                <a:solidFill>
                  <a:srgbClr val="002060"/>
                </a:solidFill>
              </a:rPr>
              <a:t>Strategy </a:t>
            </a:r>
          </a:p>
          <a:p>
            <a:pPr marL="1257300" lvl="1" indent="-571500"/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Bridging strategy to be taken through governance structures in March 2025;</a:t>
            </a:r>
          </a:p>
          <a:p>
            <a:pPr marL="1257300" lvl="1" indent="-571500"/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Regional arrangements with Hywel Dda University Health Board;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b="1" dirty="0">
                <a:solidFill>
                  <a:srgbClr val="002060"/>
                </a:solidFill>
              </a:rPr>
              <a:t>Governance arrangements </a:t>
            </a:r>
          </a:p>
          <a:p>
            <a:pPr marL="1257300" lvl="1" indent="-571500"/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Part of the board-level Digital, Data, Research and Innovation Committee;</a:t>
            </a:r>
          </a:p>
          <a:p>
            <a:pPr marL="1257300" lvl="1" indent="-571500"/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Operational arrangements to be established;</a:t>
            </a:r>
          </a:p>
          <a:p>
            <a:pPr marL="1257300" lvl="1" indent="-571500"/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MoU (memorandum </a:t>
            </a:r>
            <a:r>
              <a:rPr lang="en-GB" sz="3600">
                <a:latin typeface="Arial" panose="020B0604020202020204" pitchFamily="34" charset="0"/>
                <a:cs typeface="Arial" panose="020B0604020202020204" pitchFamily="34" charset="0"/>
              </a:rPr>
              <a:t>of understanding) with 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Swansea University to be revisited; </a:t>
            </a:r>
          </a:p>
          <a:p>
            <a:pPr marL="1257300" lvl="1" indent="-571500"/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Co-sponsorship agreement with Swansea University;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b="1" dirty="0">
                <a:solidFill>
                  <a:srgbClr val="002060"/>
                </a:solidFill>
              </a:rPr>
              <a:t>VPAG </a:t>
            </a:r>
            <a:r>
              <a:rPr lang="en-GB" sz="3600" b="1" dirty="0">
                <a:solidFill>
                  <a:srgbClr val="1F355E"/>
                </a:solidFill>
              </a:rPr>
              <a:t>(</a:t>
            </a:r>
            <a:r>
              <a:rPr lang="en-GB" sz="3600" b="1" dirty="0">
                <a:solidFill>
                  <a:srgbClr val="1F355E"/>
                </a:solidFill>
                <a:effectLst/>
                <a:ea typeface="Calibri" panose="020F0502020204030204" pitchFamily="34" charset="0"/>
              </a:rPr>
              <a:t>Voluntary Scheme for Branded Medicines, Pricing, Access and Growth)</a:t>
            </a:r>
            <a:endParaRPr lang="en-GB" sz="3600" b="1" dirty="0">
              <a:solidFill>
                <a:srgbClr val="1F355E"/>
              </a:solidFill>
            </a:endParaRPr>
          </a:p>
          <a:p>
            <a:pPr marL="1257300" lvl="1" indent="-571500"/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Potential for cancer link with Hywel Dda University Health Board, starting with pharmacy arrangements;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b="1" dirty="0">
                <a:solidFill>
                  <a:srgbClr val="002060"/>
                </a:solidFill>
              </a:rPr>
              <a:t>New clinical academic appointment in SAIL (Secure Anonymised Information Linkage Database)</a:t>
            </a:r>
          </a:p>
          <a:p>
            <a:pPr marL="1257300" lvl="1" indent="-571500"/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Joint appointment Swansea Bay/Swansea University and Wales Cancer Research Centre;</a:t>
            </a:r>
          </a:p>
          <a:p>
            <a:pPr marL="1257300" lvl="1" indent="-571500"/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Potentially the first in UK.</a:t>
            </a:r>
          </a:p>
          <a:p>
            <a:pPr marL="571500" indent="-571500"/>
            <a:endParaRPr lang="en-GB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03158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F4E8A8F4-23FF-A8EC-EB56-1F6CC21AE6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/>
              <a:t>Thank you.</a:t>
            </a:r>
          </a:p>
        </p:txBody>
      </p:sp>
    </p:spTree>
    <p:extLst>
      <p:ext uri="{BB962C8B-B14F-4D97-AF65-F5344CB8AC3E}">
        <p14:creationId xmlns:p14="http://schemas.microsoft.com/office/powerpoint/2010/main" val="4235329515"/>
      </p:ext>
    </p:extLst>
  </p:cSld>
  <p:clrMapOvr>
    <a:masterClrMapping/>
  </p:clrMapOvr>
</p:sld>
</file>

<file path=ppt/theme/theme1.xml><?xml version="1.0" encoding="utf-8"?>
<a:theme xmlns:a="http://schemas.openxmlformats.org/drawingml/2006/main" name="DARK TITLE BG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HITE TITLE BG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ARK BG (PHOTO) TIT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WHITE BG (PHOTO) TIT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WHITE BG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ENDING SLIDE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4480DD28E28D48BA0DCAAE9381AA60" ma:contentTypeVersion="18" ma:contentTypeDescription="Create a new document." ma:contentTypeScope="" ma:versionID="42b97d4dbd6d5e773a13c33c7e6df979">
  <xsd:schema xmlns:xsd="http://www.w3.org/2001/XMLSchema" xmlns:xs="http://www.w3.org/2001/XMLSchema" xmlns:p="http://schemas.microsoft.com/office/2006/metadata/properties" xmlns:ns3="137ca15d-9ca5-4969-9050-6a8af13b1758" xmlns:ns4="14f886ef-4092-4ed8-a31e-891c76461312" targetNamespace="http://schemas.microsoft.com/office/2006/metadata/properties" ma:root="true" ma:fieldsID="23529359cb5246cd3504e7bcdaeed4bd" ns3:_="" ns4:_="">
    <xsd:import namespace="137ca15d-9ca5-4969-9050-6a8af13b1758"/>
    <xsd:import namespace="14f886ef-4092-4ed8-a31e-891c7646131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7ca15d-9ca5-4969-9050-6a8af13b17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f886ef-4092-4ed8-a31e-891c7646131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137ca15d-9ca5-4969-9050-6a8af13b1758" xsi:nil="true"/>
  </documentManagement>
</p:properties>
</file>

<file path=customXml/itemProps1.xml><?xml version="1.0" encoding="utf-8"?>
<ds:datastoreItem xmlns:ds="http://schemas.openxmlformats.org/officeDocument/2006/customXml" ds:itemID="{7EE7A53A-4F8E-4FD8-8FB5-32197C056E5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CE71728-EDCC-48C3-B16B-3592C86AD87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37ca15d-9ca5-4969-9050-6a8af13b1758"/>
    <ds:schemaRef ds:uri="14f886ef-4092-4ed8-a31e-891c7646131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353AC40-0A0E-4F46-A609-E30D51CC4C15}">
  <ds:schemaRefs>
    <ds:schemaRef ds:uri="http://schemas.microsoft.com/office/2006/metadata/properties"/>
    <ds:schemaRef ds:uri="http://www.w3.org/XML/1998/namespace"/>
    <ds:schemaRef ds:uri="14f886ef-4092-4ed8-a31e-891c76461312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137ca15d-9ca5-4969-9050-6a8af13b1758"/>
    <ds:schemaRef ds:uri="http://purl.org/dc/terms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1410</TotalTime>
  <Words>694</Words>
  <Application>Microsoft Office PowerPoint</Application>
  <PresentationFormat>Custom</PresentationFormat>
  <Paragraphs>64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Arial</vt:lpstr>
      <vt:lpstr>Arial Black</vt:lpstr>
      <vt:lpstr>Calibri</vt:lpstr>
      <vt:lpstr>DARK TITLE BG</vt:lpstr>
      <vt:lpstr>WHITE TITLE BG</vt:lpstr>
      <vt:lpstr>DARK BG (PHOTO) TITLE</vt:lpstr>
      <vt:lpstr>WHITE BG (PHOTO) TITLE</vt:lpstr>
      <vt:lpstr>WHITE BG SLIDE</vt:lpstr>
      <vt:lpstr>ENDING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Abby Bolter (Swansea Bay UHB - Communications)</dc:creator>
  <cp:lastModifiedBy>Liz Wonnacott (Swansea Bay UHB - Medical Director Department)</cp:lastModifiedBy>
  <cp:revision>36</cp:revision>
  <dcterms:created xsi:type="dcterms:W3CDTF">2023-11-15T10:54:55Z</dcterms:created>
  <dcterms:modified xsi:type="dcterms:W3CDTF">2025-04-30T10:08:39Z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2023-11-15T00:00:00Z</vt:filetime>
  </property>
  <property fmtid="{D5CDD505-2E9C-101B-9397-08002B2CF9AE}" pid="3" name="Creator">
    <vt:lpwstr>Adobe InDesign 19.0 (Macintosh)</vt:lpwstr>
  </property>
  <property fmtid="{D5CDD505-2E9C-101B-9397-08002B2CF9AE}" pid="4" name="LastSaved">
    <vt:filetime>2023-11-15T00:00:00Z</vt:filetime>
  </property>
  <property fmtid="{D5CDD505-2E9C-101B-9397-08002B2CF9AE}" pid="5" name="ContentTypeId">
    <vt:lpwstr>0x010100804480DD28E28D48BA0DCAAE9381AA60</vt:lpwstr>
  </property>
</Properties>
</file>