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3.xml" ContentType="application/vnd.openxmlformats-officedocument.drawingml.chart+xml"/>
  <Override PartName="/ppt/charts/style1.xml" ContentType="application/vnd.ms-office.chartstyle+xml"/>
  <Override PartName="/ppt/charts/colors1.xml" ContentType="application/vnd.ms-office.chartcolorstyle+xml"/>
  <Override PartName="/ppt/charts/chart1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 id="2147483765" r:id="rId6"/>
  </p:sldMasterIdLst>
  <p:notesMasterIdLst>
    <p:notesMasterId r:id="rId52"/>
  </p:notesMasterIdLst>
  <p:handoutMasterIdLst>
    <p:handoutMasterId r:id="rId53"/>
  </p:handoutMasterIdLst>
  <p:sldIdLst>
    <p:sldId id="285" r:id="rId7"/>
    <p:sldId id="3449" r:id="rId8"/>
    <p:sldId id="3478" r:id="rId9"/>
    <p:sldId id="3573" r:id="rId10"/>
    <p:sldId id="3570" r:id="rId11"/>
    <p:sldId id="3572" r:id="rId12"/>
    <p:sldId id="3587" r:id="rId13"/>
    <p:sldId id="3586" r:id="rId14"/>
    <p:sldId id="3571" r:id="rId15"/>
    <p:sldId id="3628" r:id="rId16"/>
    <p:sldId id="3447" r:id="rId17"/>
    <p:sldId id="3507" r:id="rId18"/>
    <p:sldId id="3519" r:id="rId19"/>
    <p:sldId id="3604" r:id="rId20"/>
    <p:sldId id="3485" r:id="rId21"/>
    <p:sldId id="3580" r:id="rId22"/>
    <p:sldId id="3560" r:id="rId23"/>
    <p:sldId id="3609" r:id="rId24"/>
    <p:sldId id="3457" r:id="rId25"/>
    <p:sldId id="3613" r:id="rId26"/>
    <p:sldId id="3614" r:id="rId27"/>
    <p:sldId id="3464" r:id="rId28"/>
    <p:sldId id="3588" r:id="rId29"/>
    <p:sldId id="3615" r:id="rId30"/>
    <p:sldId id="3616" r:id="rId31"/>
    <p:sldId id="3610" r:id="rId32"/>
    <p:sldId id="3516" r:id="rId33"/>
    <p:sldId id="3594" r:id="rId34"/>
    <p:sldId id="3595" r:id="rId35"/>
    <p:sldId id="3617" r:id="rId36"/>
    <p:sldId id="3618" r:id="rId37"/>
    <p:sldId id="3476" r:id="rId38"/>
    <p:sldId id="3619" r:id="rId39"/>
    <p:sldId id="3620" r:id="rId40"/>
    <p:sldId id="3621" r:id="rId41"/>
    <p:sldId id="3622" r:id="rId42"/>
    <p:sldId id="3623" r:id="rId43"/>
    <p:sldId id="3493" r:id="rId44"/>
    <p:sldId id="3624" r:id="rId45"/>
    <p:sldId id="3625" r:id="rId46"/>
    <p:sldId id="3626" r:id="rId47"/>
    <p:sldId id="3612" r:id="rId48"/>
    <p:sldId id="3534" r:id="rId49"/>
    <p:sldId id="3535" r:id="rId50"/>
    <p:sldId id="3536" r:id="rId51"/>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B7303-2436-0B42-415F-67464FD5D0C6}" name="Nerys James (Swansea Bay UHB - Digital Services)" initials="NJ" userId="S::Nerys.James3@wales.nhs.uk::1ff49865-1a6a-4e62-ae6f-88ea92d5535d" providerId="AD"/>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F2DB"/>
    <a:srgbClr val="195CAA"/>
    <a:srgbClr val="C8DEF7"/>
    <a:srgbClr val="2AA053"/>
    <a:srgbClr val="BFBFBF"/>
    <a:srgbClr val="E13717"/>
    <a:srgbClr val="1F355E"/>
    <a:srgbClr val="FFFFFF"/>
    <a:srgbClr val="EA6868"/>
    <a:srgbClr val="D0C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2D4557-B644-4AD4-A892-23E1CF39BD0E}" v="30" dt="2024-10-07T13:21:06.8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5" d="100"/>
          <a:sy n="45" d="100"/>
        </p:scale>
        <p:origin x="1052" y="20"/>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microsoft.com/office/2018/10/relationships/authors" Target="author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14.xml.rels><?xml version="1.0" encoding="UTF-8" standalone="yes"?>
<Relationships xmlns="http://schemas.openxmlformats.org/package/2006/relationships"><Relationship Id="rId3" Type="http://schemas.openxmlformats.org/officeDocument/2006/relationships/oleObject" Target="https://thepublicserviceconsultants.sharepoint.com/sites/ThePSCClientfiles/Clients%20O%20%20S/Swansea%20Bay%20UHB/ProjDocs/SWB001/03%20Working/02%20Engagement/Survey/Survey%20analysis.xlsx" TargetMode="External"/><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 Colleagues' Views on Digital and Data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43525978607512772"/>
          <c:y val="0.21806617551765045"/>
          <c:w val="0.51819535461293142"/>
          <c:h val="0.61393668564136816"/>
        </c:manualLayout>
      </c:layout>
      <c:barChart>
        <c:barDir val="bar"/>
        <c:grouping val="percentStacked"/>
        <c:varyColors val="0"/>
        <c:ser>
          <c:idx val="0"/>
          <c:order val="0"/>
          <c:tx>
            <c:strRef>
              <c:f>'[Survey analysis.xlsx]Org Survey Results'!$C$8</c:f>
              <c:strCache>
                <c:ptCount val="1"/>
                <c:pt idx="0">
                  <c:v>Strongly Agree</c:v>
                </c:pt>
              </c:strCache>
            </c:strRef>
          </c:tx>
          <c:spPr>
            <a:solidFill>
              <a:schemeClr val="accent5"/>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Results'!$C$9:$C$11</c:f>
              <c:numCache>
                <c:formatCode>0%</c:formatCode>
                <c:ptCount val="3"/>
                <c:pt idx="0">
                  <c:v>6.8181818181818177E-2</c:v>
                </c:pt>
                <c:pt idx="1">
                  <c:v>5.6818181818181816E-2</c:v>
                </c:pt>
                <c:pt idx="2">
                  <c:v>0.1</c:v>
                </c:pt>
              </c:numCache>
            </c:numRef>
          </c:val>
          <c:extLst>
            <c:ext xmlns:c16="http://schemas.microsoft.com/office/drawing/2014/chart" uri="{C3380CC4-5D6E-409C-BE32-E72D297353CC}">
              <c16:uniqueId val="{00000000-A0DF-4FF6-916B-51354283B8F3}"/>
            </c:ext>
          </c:extLst>
        </c:ser>
        <c:ser>
          <c:idx val="1"/>
          <c:order val="1"/>
          <c:tx>
            <c:strRef>
              <c:f>'[Survey analysis.xlsx]Org Survey Results'!$D$8</c:f>
              <c:strCache>
                <c:ptCount val="1"/>
                <c:pt idx="0">
                  <c:v>Agree</c:v>
                </c:pt>
              </c:strCache>
            </c:strRef>
          </c:tx>
          <c:spPr>
            <a:solidFill>
              <a:schemeClr val="accent5">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Results'!$D$9:$D$11</c:f>
              <c:numCache>
                <c:formatCode>0%</c:formatCode>
                <c:ptCount val="3"/>
                <c:pt idx="0">
                  <c:v>0.375</c:v>
                </c:pt>
                <c:pt idx="1">
                  <c:v>0.32954545454545453</c:v>
                </c:pt>
                <c:pt idx="2">
                  <c:v>0.1111111111111111</c:v>
                </c:pt>
              </c:numCache>
            </c:numRef>
          </c:val>
          <c:extLst>
            <c:ext xmlns:c16="http://schemas.microsoft.com/office/drawing/2014/chart" uri="{C3380CC4-5D6E-409C-BE32-E72D297353CC}">
              <c16:uniqueId val="{00000001-A0DF-4FF6-916B-51354283B8F3}"/>
            </c:ext>
          </c:extLst>
        </c:ser>
        <c:ser>
          <c:idx val="2"/>
          <c:order val="2"/>
          <c:tx>
            <c:strRef>
              <c:f>'[Survey analysis.xlsx]Org Survey Results'!$E$8</c:f>
              <c:strCache>
                <c:ptCount val="1"/>
                <c:pt idx="0">
                  <c:v>Neither Disagree or Agree</c:v>
                </c:pt>
              </c:strCache>
            </c:strRef>
          </c:tx>
          <c:spPr>
            <a:solidFill>
              <a:schemeClr val="bg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Results'!$E$9:$E$11</c:f>
              <c:numCache>
                <c:formatCode>0%</c:formatCode>
                <c:ptCount val="3"/>
                <c:pt idx="0">
                  <c:v>0.25</c:v>
                </c:pt>
                <c:pt idx="1">
                  <c:v>0.26136363636363635</c:v>
                </c:pt>
                <c:pt idx="2">
                  <c:v>0.16666666666666666</c:v>
                </c:pt>
              </c:numCache>
            </c:numRef>
          </c:val>
          <c:extLst>
            <c:ext xmlns:c16="http://schemas.microsoft.com/office/drawing/2014/chart" uri="{C3380CC4-5D6E-409C-BE32-E72D297353CC}">
              <c16:uniqueId val="{00000002-A0DF-4FF6-916B-51354283B8F3}"/>
            </c:ext>
          </c:extLst>
        </c:ser>
        <c:ser>
          <c:idx val="3"/>
          <c:order val="3"/>
          <c:tx>
            <c:strRef>
              <c:f>'[Survey analysis.xlsx]Org Survey Results'!$F$8</c:f>
              <c:strCache>
                <c:ptCount val="1"/>
                <c:pt idx="0">
                  <c:v>Disagree</c:v>
                </c:pt>
              </c:strCache>
            </c:strRef>
          </c:tx>
          <c:spPr>
            <a:solidFill>
              <a:schemeClr val="accent3">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Results'!$F$9:$F$11</c:f>
              <c:numCache>
                <c:formatCode>0%</c:formatCode>
                <c:ptCount val="3"/>
                <c:pt idx="0">
                  <c:v>0.22727272727272727</c:v>
                </c:pt>
                <c:pt idx="1">
                  <c:v>0.22727272727272727</c:v>
                </c:pt>
                <c:pt idx="2">
                  <c:v>0.4</c:v>
                </c:pt>
              </c:numCache>
            </c:numRef>
          </c:val>
          <c:extLst>
            <c:ext xmlns:c16="http://schemas.microsoft.com/office/drawing/2014/chart" uri="{C3380CC4-5D6E-409C-BE32-E72D297353CC}">
              <c16:uniqueId val="{00000003-A0DF-4FF6-916B-51354283B8F3}"/>
            </c:ext>
          </c:extLst>
        </c:ser>
        <c:ser>
          <c:idx val="4"/>
          <c:order val="4"/>
          <c:tx>
            <c:strRef>
              <c:f>'[Survey analysis.xlsx]Org Survey Results'!$G$8</c:f>
              <c:strCache>
                <c:ptCount val="1"/>
                <c:pt idx="0">
                  <c:v>Strongly Disagree</c:v>
                </c:pt>
              </c:strCache>
            </c:strRef>
          </c:tx>
          <c:spPr>
            <a:solidFill>
              <a:schemeClr val="accent3"/>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Results'!$G$9:$G$11</c:f>
              <c:numCache>
                <c:formatCode>0%</c:formatCode>
                <c:ptCount val="3"/>
                <c:pt idx="0">
                  <c:v>6.8181818181818177E-2</c:v>
                </c:pt>
                <c:pt idx="1">
                  <c:v>0.11363636363636363</c:v>
                </c:pt>
                <c:pt idx="2">
                  <c:v>0.22222222222222221</c:v>
                </c:pt>
              </c:numCache>
            </c:numRef>
          </c:val>
          <c:extLst>
            <c:ext xmlns:c16="http://schemas.microsoft.com/office/drawing/2014/chart" uri="{C3380CC4-5D6E-409C-BE32-E72D297353CC}">
              <c16:uniqueId val="{00000004-A0DF-4FF6-916B-51354283B8F3}"/>
            </c:ext>
          </c:extLst>
        </c:ser>
        <c:ser>
          <c:idx val="5"/>
          <c:order val="5"/>
          <c:tx>
            <c:strRef>
              <c:f>'[Survey analysis.xlsx]Org Survey Results'!$H$8</c:f>
              <c:strCache>
                <c:ptCount val="1"/>
                <c:pt idx="0">
                  <c:v>Unknown / N/A</c:v>
                </c:pt>
              </c:strCache>
            </c:strRef>
          </c:tx>
          <c:spPr>
            <a:solidFill>
              <a:schemeClr val="tx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Results'!$H$9:$H$11</c:f>
              <c:numCache>
                <c:formatCode>0%</c:formatCode>
                <c:ptCount val="3"/>
                <c:pt idx="0">
                  <c:v>1.1363636363636364E-2</c:v>
                </c:pt>
                <c:pt idx="1">
                  <c:v>1.1363636363636364E-2</c:v>
                </c:pt>
                <c:pt idx="2">
                  <c:v>0</c:v>
                </c:pt>
              </c:numCache>
            </c:numRef>
          </c:val>
          <c:extLst>
            <c:ext xmlns:c16="http://schemas.microsoft.com/office/drawing/2014/chart" uri="{C3380CC4-5D6E-409C-BE32-E72D297353CC}">
              <c16:uniqueId val="{00000005-A0DF-4FF6-916B-51354283B8F3}"/>
            </c:ext>
          </c:extLst>
        </c:ser>
        <c:dLbls>
          <c:showLegendKey val="0"/>
          <c:showVal val="0"/>
          <c:showCatName val="0"/>
          <c:showSerName val="0"/>
          <c:showPercent val="0"/>
          <c:showBubbleSize val="0"/>
        </c:dLbls>
        <c:gapWidth val="150"/>
        <c:overlap val="100"/>
        <c:axId val="1304477191"/>
        <c:axId val="252905480"/>
      </c:barChart>
      <c:catAx>
        <c:axId val="1304477191"/>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52905480"/>
        <c:crosses val="autoZero"/>
        <c:auto val="1"/>
        <c:lblAlgn val="ctr"/>
        <c:lblOffset val="100"/>
        <c:noMultiLvlLbl val="0"/>
      </c:catAx>
      <c:valAx>
        <c:axId val="2529054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304477191"/>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SBU’s Colleagues’ Assessment of Digital Enablers</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percentStacked"/>
        <c:varyColors val="0"/>
        <c:ser>
          <c:idx val="0"/>
          <c:order val="0"/>
          <c:tx>
            <c:strRef>
              <c:f>'[Survey analysis.xlsx]Data and Analytics'!$W$9</c:f>
              <c:strCache>
                <c:ptCount val="1"/>
                <c:pt idx="0">
                  <c:v>Fully enabled</c:v>
                </c:pt>
              </c:strCache>
            </c:strRef>
          </c:tx>
          <c:spPr>
            <a:solidFill>
              <a:schemeClr val="accent5"/>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Analytics'!$W$10:$W$13</c:f>
              <c:numCache>
                <c:formatCode>0%</c:formatCode>
                <c:ptCount val="4"/>
                <c:pt idx="0">
                  <c:v>5.6000000000000001E-2</c:v>
                </c:pt>
                <c:pt idx="1">
                  <c:v>0</c:v>
                </c:pt>
                <c:pt idx="2">
                  <c:v>0.216</c:v>
                </c:pt>
                <c:pt idx="3">
                  <c:v>0.105</c:v>
                </c:pt>
              </c:numCache>
            </c:numRef>
          </c:val>
          <c:extLst>
            <c:ext xmlns:c16="http://schemas.microsoft.com/office/drawing/2014/chart" uri="{C3380CC4-5D6E-409C-BE32-E72D297353CC}">
              <c16:uniqueId val="{00000000-6F8A-40CC-83CC-D51C2A019A9F}"/>
            </c:ext>
          </c:extLst>
        </c:ser>
        <c:ser>
          <c:idx val="1"/>
          <c:order val="1"/>
          <c:tx>
            <c:strRef>
              <c:f>'[Survey analysis.xlsx]Data and Analytics'!$X$9</c:f>
              <c:strCache>
                <c:ptCount val="1"/>
                <c:pt idx="0">
                  <c:v>Mostly enabled</c:v>
                </c:pt>
              </c:strCache>
            </c:strRef>
          </c:tx>
          <c:spPr>
            <a:solidFill>
              <a:schemeClr val="accent5">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Analytics'!$X$10:$X$13</c:f>
              <c:numCache>
                <c:formatCode>0%</c:formatCode>
                <c:ptCount val="4"/>
                <c:pt idx="0">
                  <c:v>0.23200000000000001</c:v>
                </c:pt>
                <c:pt idx="1">
                  <c:v>0.155</c:v>
                </c:pt>
                <c:pt idx="2">
                  <c:v>0.436</c:v>
                </c:pt>
                <c:pt idx="3">
                  <c:v>0.45500000000000002</c:v>
                </c:pt>
              </c:numCache>
            </c:numRef>
          </c:val>
          <c:extLst>
            <c:ext xmlns:c16="http://schemas.microsoft.com/office/drawing/2014/chart" uri="{C3380CC4-5D6E-409C-BE32-E72D297353CC}">
              <c16:uniqueId val="{00000001-6F8A-40CC-83CC-D51C2A019A9F}"/>
            </c:ext>
          </c:extLst>
        </c:ser>
        <c:ser>
          <c:idx val="2"/>
          <c:order val="2"/>
          <c:tx>
            <c:strRef>
              <c:f>'[Survey analysis.xlsx]Data and Analytics'!$Y$9</c:f>
              <c:strCache>
                <c:ptCount val="1"/>
                <c:pt idx="0">
                  <c:v>Somewhat enabled </c:v>
                </c:pt>
              </c:strCache>
            </c:strRef>
          </c:tx>
          <c:spPr>
            <a:solidFill>
              <a:schemeClr val="accent3">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Analytics'!$Y$10:$Y$13</c:f>
              <c:numCache>
                <c:formatCode>0%</c:formatCode>
                <c:ptCount val="4"/>
                <c:pt idx="0">
                  <c:v>0.56399999999999995</c:v>
                </c:pt>
                <c:pt idx="1">
                  <c:v>0.61499999999999999</c:v>
                </c:pt>
                <c:pt idx="2">
                  <c:v>0.27600000000000002</c:v>
                </c:pt>
                <c:pt idx="3">
                  <c:v>0.33</c:v>
                </c:pt>
              </c:numCache>
            </c:numRef>
          </c:val>
          <c:extLst>
            <c:ext xmlns:c16="http://schemas.microsoft.com/office/drawing/2014/chart" uri="{C3380CC4-5D6E-409C-BE32-E72D297353CC}">
              <c16:uniqueId val="{00000002-6F8A-40CC-83CC-D51C2A019A9F}"/>
            </c:ext>
          </c:extLst>
        </c:ser>
        <c:ser>
          <c:idx val="3"/>
          <c:order val="3"/>
          <c:tx>
            <c:strRef>
              <c:f>'[Survey analysis.xlsx]Data and Analytics'!$Z$9</c:f>
              <c:strCache>
                <c:ptCount val="1"/>
                <c:pt idx="0">
                  <c:v>Not enabled</c:v>
                </c:pt>
              </c:strCache>
            </c:strRef>
          </c:tx>
          <c:spPr>
            <a:solidFill>
              <a:schemeClr val="accent3"/>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Analytics'!$Z$10:$Z$13</c:f>
              <c:numCache>
                <c:formatCode>0%</c:formatCode>
                <c:ptCount val="4"/>
                <c:pt idx="0">
                  <c:v>0.104</c:v>
                </c:pt>
                <c:pt idx="1">
                  <c:v>0.20499999999999999</c:v>
                </c:pt>
                <c:pt idx="2">
                  <c:v>5.1999999999999998E-2</c:v>
                </c:pt>
                <c:pt idx="3">
                  <c:v>7.4999999999999997E-2</c:v>
                </c:pt>
              </c:numCache>
            </c:numRef>
          </c:val>
          <c:extLst>
            <c:ext xmlns:c16="http://schemas.microsoft.com/office/drawing/2014/chart" uri="{C3380CC4-5D6E-409C-BE32-E72D297353CC}">
              <c16:uniqueId val="{00000003-6F8A-40CC-83CC-D51C2A019A9F}"/>
            </c:ext>
          </c:extLst>
        </c:ser>
        <c:ser>
          <c:idx val="4"/>
          <c:order val="4"/>
          <c:tx>
            <c:strRef>
              <c:f>'[Survey analysis.xlsx]Data and Analytics'!$AA$9</c:f>
              <c:strCache>
                <c:ptCount val="1"/>
                <c:pt idx="0">
                  <c:v>Unknown</c:v>
                </c:pt>
              </c:strCache>
            </c:strRef>
          </c:tx>
          <c:spPr>
            <a:solidFill>
              <a:schemeClr val="accent2"/>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Analytics'!$AA$10:$AA$13</c:f>
              <c:numCache>
                <c:formatCode>0%</c:formatCode>
                <c:ptCount val="4"/>
                <c:pt idx="0">
                  <c:v>4.3999999999999997E-2</c:v>
                </c:pt>
                <c:pt idx="1">
                  <c:v>2.5000000000000001E-2</c:v>
                </c:pt>
                <c:pt idx="2">
                  <c:v>0.02</c:v>
                </c:pt>
                <c:pt idx="3">
                  <c:v>3.5000000000000003E-2</c:v>
                </c:pt>
              </c:numCache>
            </c:numRef>
          </c:val>
          <c:extLst>
            <c:ext xmlns:c16="http://schemas.microsoft.com/office/drawing/2014/chart" uri="{C3380CC4-5D6E-409C-BE32-E72D297353CC}">
              <c16:uniqueId val="{00000004-6F8A-40CC-83CC-D51C2A019A9F}"/>
            </c:ext>
          </c:extLst>
        </c:ser>
        <c:dLbls>
          <c:showLegendKey val="0"/>
          <c:showVal val="0"/>
          <c:showCatName val="0"/>
          <c:showSerName val="0"/>
          <c:showPercent val="0"/>
          <c:showBubbleSize val="0"/>
        </c:dLbls>
        <c:gapWidth val="150"/>
        <c:overlap val="100"/>
        <c:axId val="2048999431"/>
        <c:axId val="2049001991"/>
      </c:barChart>
      <c:catAx>
        <c:axId val="2048999431"/>
        <c:scaling>
          <c:orientation val="maxMin"/>
        </c:scaling>
        <c:delete val="0"/>
        <c:axPos val="l"/>
        <c:numFmt formatCode="General" sourceLinked="1"/>
        <c:majorTickMark val="none"/>
        <c:minorTickMark val="none"/>
        <c:tickLblPos val="nextTo"/>
        <c:spPr>
          <a:noFill/>
          <a:ln w="9525" cap="flat" cmpd="sng" algn="ctr">
            <a:solidFill>
              <a:srgbClr val="1F355E"/>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049001991"/>
        <c:crosses val="autoZero"/>
        <c:auto val="1"/>
        <c:lblAlgn val="ctr"/>
        <c:lblOffset val="100"/>
        <c:noMultiLvlLbl val="0"/>
      </c:catAx>
      <c:valAx>
        <c:axId val="20490019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2048999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30/10/2024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2E3F4-E286-95DA-A0C6-2AFF49760F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CD4F2-4FA3-9E75-27CA-FD9987D13C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33254E-E732-1DD3-F783-88B5A6D239B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618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49869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34285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51600-DE58-565F-287F-386A69C95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90141-0625-8331-CD82-8B6475EAC9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6F390-5385-EB86-0CD3-8271B2554E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2499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660265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E6769-92D2-E5F0-80BF-2A5308CFF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1EC1A-A09F-3FDA-E24E-CBD9B3DEA56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002F1A8-A8CB-42F6-E0EA-873CC9DC24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68629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147E-D4F6-E43D-6B7C-6A1FF48AE9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3C118-176B-3858-7ADE-23DD06DB8A83}"/>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B7CC61E-CA0C-DE9F-F0B8-F26EEA655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14221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C299-F6CF-D171-CB2C-DB6F9D0F4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E5AAAB-1227-20C0-DAA5-DDA14D2CE62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596EF734-0DF4-0224-A099-6C4EA97AA6C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6080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4B556-4BA2-5E8C-1440-A6179F70FA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579D2-7865-B6C4-C078-504741B1C9C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FDF25F89-6385-471C-2686-55161E94CFB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92755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65209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2441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3462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7241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8BECE-E7B6-3712-306C-CFEF20BE0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E54CE-5482-9397-1527-1520AA9445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53D90C-EC2E-1A35-E8AB-55E3ED6C7A1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251836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71822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9892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403915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2346953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DFF85-98F6-787A-A253-16316B129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99FF-56C0-4A45-4B22-245906145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50719-5E08-CD91-0EF9-A0A75AAA6F4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3231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9206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78501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7110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084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70546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2527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97536" y="1341121"/>
            <a:ext cx="8766047" cy="1546792"/>
          </a:xfrm>
        </p:spPr>
        <p:txBody>
          <a:bodyPr>
            <a:noAutofit/>
          </a:bodyPr>
          <a:lstStyle>
            <a:lvl1pPr>
              <a:defRPr sz="6800">
                <a:solidFill>
                  <a:srgbClr val="1F355E"/>
                </a:solidFill>
                <a:latin typeface="Arial Black" panose="020B0A04020102020204" pitchFamily="34" charset="0"/>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Autofit/>
          </a:bodyPr>
          <a:lstStyle>
            <a:lvl1pPr marL="0" indent="0">
              <a:buNone/>
              <a:defRPr sz="5400">
                <a:solidFill>
                  <a:srgbClr val="1F355E"/>
                </a:solidFill>
                <a:latin typeface="Arial Black" panose="020B0A04020102020204" pitchFamily="34" charset="0"/>
              </a:defRPr>
            </a:lvl1pPr>
          </a:lstStyle>
          <a:p>
            <a:pPr lvl="0"/>
            <a:r>
              <a:rPr lang="en-GB">
                <a:latin typeface="Gill Sans MT" panose="020B0502020104020203" pitchFamily="34" charset="0"/>
              </a:rPr>
              <a:t>Subtitle</a:t>
            </a:r>
            <a:endParaRPr lang="en-GB"/>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175986" y="3864429"/>
            <a:ext cx="3688400" cy="1140051"/>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201779" y="4589823"/>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Black" panose="020B0A04020102020204" pitchFamily="34" charset="0"/>
              </a:rPr>
              <a:t>Digital</a:t>
            </a:r>
            <a:r>
              <a:rPr lang="en-GB" sz="1350" baseline="0">
                <a:solidFill>
                  <a:srgbClr val="1F355E"/>
                </a:solidFill>
                <a:latin typeface="Arial Black" panose="020B0A04020102020204" pitchFamily="34" charset="0"/>
              </a:rPr>
              <a:t> Services</a:t>
            </a:r>
            <a:endParaRPr sz="135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1080062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94118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9" y="4503737"/>
            <a:ext cx="8210551" cy="509112"/>
          </a:xfrm>
          <a:prstGeom prst="rect">
            <a:avLst/>
          </a:prstGeom>
        </p:spPr>
      </p:pic>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panose="020B0604020202020204" pitchFamily="34" charset="0"/>
                <a:cs typeface="Arial" panose="020B0604020202020204" pitchFamily="34" charset="0"/>
              </a:rPr>
              <a:t>Digital</a:t>
            </a:r>
            <a:r>
              <a:rPr lang="en-GB" sz="1350" baseline="0">
                <a:solidFill>
                  <a:srgbClr val="1F355E"/>
                </a:solidFill>
                <a:latin typeface="Arial" panose="020B0604020202020204" pitchFamily="34" charset="0"/>
                <a:cs typeface="Arial" panose="020B0604020202020204" pitchFamily="34" charset="0"/>
              </a:rPr>
              <a:t> Services</a:t>
            </a:r>
            <a:endParaRPr sz="1350">
              <a:solidFill>
                <a:srgbClr val="1F355E"/>
              </a:solidFill>
              <a:latin typeface="Arial" panose="020B06040202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panose="020B06040202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6872EA34-9572-2791-FF2B-17E6A692B150}"/>
              </a:ext>
            </a:extLst>
          </p:cNvPr>
          <p:cNvPicPr>
            <a:picLocks noChangeAspect="1"/>
          </p:cNvPicPr>
          <p:nvPr userDrawn="1"/>
        </p:nvPicPr>
        <p:blipFill>
          <a:blip r:embed="rId2"/>
          <a:stretch>
            <a:fillRect/>
          </a:stretch>
        </p:blipFill>
        <p:spPr>
          <a:xfrm>
            <a:off x="5848806" y="4325069"/>
            <a:ext cx="3173791" cy="809006"/>
          </a:xfrm>
          <a:prstGeom prst="rect">
            <a:avLst/>
          </a:prstGeom>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A82FE-14FA-69C6-45CE-27ED2C9931B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8E6AF58-9ADB-D8F0-41F7-14E6E2B6BAC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4B14A1-BF38-07D9-5CA9-C0EDBD9038E6}"/>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2021363E-52EA-C3FB-34CE-F037DC9240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37D345-B984-CB17-8B5B-158B91F9ABEB}"/>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1397231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6DF3-A421-9B8C-0644-724B003633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C0AA17-2F35-8DE4-CC4F-B8B3A81045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E50794-2F00-D59F-3E52-A8125BDCFBE4}"/>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94BE1135-5DED-B138-EB93-C1252AA7F5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42FCA4-0A8C-AB5D-3720-A73FEE20986A}"/>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12726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47F1F-5D7F-A08A-5453-D2A0CF5B4D0F}"/>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A1658B-8707-14C2-AED4-6EDC7A41F2BB}"/>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A91DD4-2038-B3E5-0E85-4FBB05D730C9}"/>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6F14ECC7-4229-3A48-7FB5-81B7DEBAF3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3E6411-A657-C793-9741-8E463224E17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942343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BA871-A24A-54A4-2255-BA73CB1131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490C691-EC1F-6937-EF94-C6053A822D9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3DF42D9-8DDA-DBC1-2FE4-2F0BB04B360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FCF54A-D1B6-EAC7-810C-93A7A1297A57}"/>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6" name="Footer Placeholder 5">
            <a:extLst>
              <a:ext uri="{FF2B5EF4-FFF2-40B4-BE49-F238E27FC236}">
                <a16:creationId xmlns:a16="http://schemas.microsoft.com/office/drawing/2014/main" id="{933CD46C-016F-659B-2CE8-73ED66D1D3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481550-7C22-8F82-787B-88236C55C1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189422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9C111-972F-E332-4F99-3D968ED4B1E9}"/>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546B4E-8A64-564F-5CFB-C013A44947AA}"/>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0019C2B-FC15-1ACC-2B36-13F9F3517507}"/>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898C29-79D8-D7CA-ED21-D723CEAEE3D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61548EF-F594-FB8D-2D1E-E32467BA9221}"/>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33CE51-F5BD-0C5C-1A23-B5863524C96C}"/>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8" name="Footer Placeholder 7">
            <a:extLst>
              <a:ext uri="{FF2B5EF4-FFF2-40B4-BE49-F238E27FC236}">
                <a16:creationId xmlns:a16="http://schemas.microsoft.com/office/drawing/2014/main" id="{F92BD5A4-D745-C529-05E0-CF9D0040DE4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CD21C3-D292-7CD5-9067-3154D40FE86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7561078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116D-65EB-E62D-3905-84FE7CE4DA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E114397-6081-6B4A-AB3D-866ADD4402EC}"/>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4" name="Footer Placeholder 3">
            <a:extLst>
              <a:ext uri="{FF2B5EF4-FFF2-40B4-BE49-F238E27FC236}">
                <a16:creationId xmlns:a16="http://schemas.microsoft.com/office/drawing/2014/main" id="{70FE790A-4CD4-21DD-8AB4-E45A3C05AEB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919812-05EB-F2D9-8AF2-55ABD0DD39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9673006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63AC98-CD47-25F5-1F18-F34E83DAB16F}"/>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3" name="Footer Placeholder 2">
            <a:extLst>
              <a:ext uri="{FF2B5EF4-FFF2-40B4-BE49-F238E27FC236}">
                <a16:creationId xmlns:a16="http://schemas.microsoft.com/office/drawing/2014/main" id="{6F2244C3-50B6-AABB-25B4-DF684942DEB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21A7EB5-0785-A9D1-615C-6A8A6470A375}"/>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005865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BAF26-E2CF-2354-3108-F53F76CE957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AB6D43-DFDF-D418-26D7-EF192701468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F596343-C448-E30C-CB55-A93FD5C163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C92515F-A02A-070A-50E0-297F94D5266C}"/>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6" name="Footer Placeholder 5">
            <a:extLst>
              <a:ext uri="{FF2B5EF4-FFF2-40B4-BE49-F238E27FC236}">
                <a16:creationId xmlns:a16="http://schemas.microsoft.com/office/drawing/2014/main" id="{E044CE33-7191-7277-5E41-A787D21330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E26A6B-F9F0-38C8-9543-7B3FBD759251}"/>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6074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83364983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27216-6EE3-D73D-0023-95A7ED22EB5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DD5CD07-4B39-71AA-39D9-DE15073FE05F}"/>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5B1263D1-EEC7-9C16-588B-30DF0573E45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F84AA12-68BA-1F72-D69E-252FC55CA75B}"/>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6" name="Footer Placeholder 5">
            <a:extLst>
              <a:ext uri="{FF2B5EF4-FFF2-40B4-BE49-F238E27FC236}">
                <a16:creationId xmlns:a16="http://schemas.microsoft.com/office/drawing/2014/main" id="{4CD9A8D6-4C1F-BECF-634D-C41A29D4E1F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28CC2F-5F13-9C44-C4B8-81D8D5A6FFE7}"/>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81831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D056F-5A6B-BEC6-8709-FC9DC47933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498C5A-0A91-1BD5-948F-5FC1F29BBD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B1DED2-11B5-F4E7-EE28-4114B5C54654}"/>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3457E58F-9370-A59A-E50D-260CBCD3FA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657D33-C61D-6646-DB95-67DE89EBFE78}"/>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56387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560739-6F13-5DFF-B8D2-C1415081FA46}"/>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0BA2A4-86FE-DE30-0112-70485EE35505}"/>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39FF19-6075-D049-171F-439A3D23CF1F}"/>
              </a:ext>
            </a:extLst>
          </p:cNvPr>
          <p:cNvSpPr>
            <a:spLocks noGrp="1"/>
          </p:cNvSpPr>
          <p:nvPr>
            <p:ph type="dt" sz="half" idx="10"/>
          </p:nvPr>
        </p:nvSpPr>
        <p:spPr/>
        <p:txBody>
          <a:body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6C5C5E60-814C-6152-F635-3007F19F48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C2EDD-34FC-6B21-EDC7-4E806116EB03}"/>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9865895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700"/>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1"/>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9152355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4026654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3.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071694" y="4682422"/>
            <a:ext cx="5000612"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a:t>Digitally Enabling The One Bay Way</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 id="2147483679" r:id="rId21"/>
    <p:sldLayoutId id="2147483764" r:id="rId22"/>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AC3466C5-FA5A-99B4-B21F-2F19347DEFA5}"/>
              </a:ext>
            </a:extLst>
          </p:cNvPr>
          <p:cNvPicPr>
            <a:picLocks noChangeAspect="1"/>
          </p:cNvPicPr>
          <p:nvPr userDrawn="1"/>
        </p:nvPicPr>
        <p:blipFill>
          <a:blip r:embed="rId21"/>
          <a:stretch>
            <a:fillRect/>
          </a:stretch>
        </p:blipFill>
        <p:spPr>
          <a:xfrm>
            <a:off x="175986" y="4629038"/>
            <a:ext cx="1214664" cy="375442"/>
          </a:xfrm>
          <a:prstGeom prst="rect">
            <a:avLst/>
          </a:prstGeom>
        </p:spPr>
      </p:pic>
      <p:sp>
        <p:nvSpPr>
          <p:cNvPr id="5" name="Footer Placeholder 10">
            <a:extLst>
              <a:ext uri="{FF2B5EF4-FFF2-40B4-BE49-F238E27FC236}">
                <a16:creationId xmlns:a16="http://schemas.microsoft.com/office/drawing/2014/main" id="{E1632803-48EE-A375-6077-8712B4DAC185}"/>
              </a:ext>
            </a:extLst>
          </p:cNvPr>
          <p:cNvSpPr>
            <a:spLocks noGrp="1"/>
          </p:cNvSpPr>
          <p:nvPr>
            <p:ph type="ftr" sz="quarter" idx="3"/>
          </p:nvPr>
        </p:nvSpPr>
        <p:spPr>
          <a:xfrm>
            <a:off x="2201779" y="4629038"/>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17BEF9-1EC0-877E-4F6B-422874E9D8CD}"/>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25461-6724-57DC-B602-2109FB7685F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5BD702-6EEC-ED61-FD7A-8F71577D56A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CEE736B0-5308-45D4-AC87-5EDCFCA88257}" type="datetimeFigureOut">
              <a:rPr lang="en-GB" smtClean="0"/>
              <a:t>30/10/2024</a:t>
            </a:fld>
            <a:endParaRPr lang="en-GB"/>
          </a:p>
        </p:txBody>
      </p:sp>
      <p:sp>
        <p:nvSpPr>
          <p:cNvPr id="5" name="Footer Placeholder 4">
            <a:extLst>
              <a:ext uri="{FF2B5EF4-FFF2-40B4-BE49-F238E27FC236}">
                <a16:creationId xmlns:a16="http://schemas.microsoft.com/office/drawing/2014/main" id="{F41CB5B5-5D2B-A832-E14E-CB4009D6E55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9CD7D5B-D9AF-5C62-2D5A-29D104B480CE}"/>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78AEAC66-2514-429F-8502-8B4E65FB182F}" type="slidenum">
              <a:rPr lang="en-GB" smtClean="0"/>
              <a:t>‹#›</a:t>
            </a:fld>
            <a:endParaRPr lang="en-GB"/>
          </a:p>
        </p:txBody>
      </p:sp>
    </p:spTree>
    <p:extLst>
      <p:ext uri="{BB962C8B-B14F-4D97-AF65-F5344CB8AC3E}">
        <p14:creationId xmlns:p14="http://schemas.microsoft.com/office/powerpoint/2010/main" val="92359369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7.svg"/><Relationship Id="rId4" Type="http://schemas.openxmlformats.org/officeDocument/2006/relationships/image" Target="../media/image19.sv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8.xml"/><Relationship Id="rId5" Type="http://schemas.openxmlformats.org/officeDocument/2006/relationships/image" Target="../media/image29.sv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jpe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23.xml"/><Relationship Id="rId5" Type="http://schemas.openxmlformats.org/officeDocument/2006/relationships/image" Target="../media/image43.sv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12"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sv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slides/_rels/slide26.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74.png"/><Relationship Id="rId3" Type="http://schemas.openxmlformats.org/officeDocument/2006/relationships/image" Target="../media/image28.png"/><Relationship Id="rId7" Type="http://schemas.openxmlformats.org/officeDocument/2006/relationships/image" Target="../media/image68.png"/><Relationship Id="rId12" Type="http://schemas.openxmlformats.org/officeDocument/2006/relationships/image" Target="../media/image73.sv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29.svg"/><Relationship Id="rId9" Type="http://schemas.openxmlformats.org/officeDocument/2006/relationships/image" Target="../media/image70.png"/><Relationship Id="rId14" Type="http://schemas.openxmlformats.org/officeDocument/2006/relationships/image" Target="../media/image75.svg"/></Relationships>
</file>

<file path=ppt/slides/_rels/slide27.xml.rels><?xml version="1.0" encoding="UTF-8" standalone="yes"?>
<Relationships xmlns="http://schemas.openxmlformats.org/package/2006/relationships"><Relationship Id="rId8" Type="http://schemas.openxmlformats.org/officeDocument/2006/relationships/image" Target="../media/image81.svg"/><Relationship Id="rId13" Type="http://schemas.openxmlformats.org/officeDocument/2006/relationships/image" Target="../media/image84.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23.svg"/><Relationship Id="rId2" Type="http://schemas.openxmlformats.org/officeDocument/2006/relationships/notesSlide" Target="../notesSlides/notesSlide13.xml"/><Relationship Id="rId16"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79.svg"/><Relationship Id="rId11" Type="http://schemas.openxmlformats.org/officeDocument/2006/relationships/image" Target="../media/image22.png"/><Relationship Id="rId5" Type="http://schemas.openxmlformats.org/officeDocument/2006/relationships/image" Target="../media/image78.png"/><Relationship Id="rId15" Type="http://schemas.openxmlformats.org/officeDocument/2006/relationships/hyperlink" Target="https://transform.england.nhs.uk/digitise-connect-transform/what-good-looks-like/what-good-looks-like-publication/" TargetMode="External"/><Relationship Id="rId10" Type="http://schemas.openxmlformats.org/officeDocument/2006/relationships/image" Target="../media/image83.svg"/><Relationship Id="rId4" Type="http://schemas.openxmlformats.org/officeDocument/2006/relationships/image" Target="../media/image77.svg"/><Relationship Id="rId9" Type="http://schemas.openxmlformats.org/officeDocument/2006/relationships/image" Target="../media/image82.png"/><Relationship Id="rId14" Type="http://schemas.openxmlformats.org/officeDocument/2006/relationships/image" Target="../media/image85.sv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microsoft.com/office/2007/relationships/hdphoto" Target="../media/hdphoto5.wdp"/><Relationship Id="rId3" Type="http://schemas.openxmlformats.org/officeDocument/2006/relationships/image" Target="../media/image10.png"/><Relationship Id="rId7" Type="http://schemas.microsoft.com/office/2007/relationships/hdphoto" Target="../media/hdphoto2.wdp"/><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11" Type="http://schemas.microsoft.com/office/2007/relationships/hdphoto" Target="../media/hdphoto4.wdp"/><Relationship Id="rId5" Type="http://schemas.microsoft.com/office/2007/relationships/hdphoto" Target="../media/hdphoto1.wdp"/><Relationship Id="rId15" Type="http://schemas.microsoft.com/office/2007/relationships/hdphoto" Target="../media/hdphoto6.wdp"/><Relationship Id="rId10" Type="http://schemas.openxmlformats.org/officeDocument/2006/relationships/image" Target="../media/image14.png"/><Relationship Id="rId4" Type="http://schemas.openxmlformats.org/officeDocument/2006/relationships/image" Target="../media/image11.png"/><Relationship Id="rId9" Type="http://schemas.microsoft.com/office/2007/relationships/hdphoto" Target="../media/hdphoto3.wdp"/><Relationship Id="rId1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63.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95.sv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2"/>
          <a:stretch>
            <a:fillRect/>
          </a:stretch>
        </p:blipFill>
        <p:spPr>
          <a:xfrm rot="8886303">
            <a:off x="3958929" y="2159835"/>
            <a:ext cx="7760344" cy="6335594"/>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343992" y="4244780"/>
            <a:ext cx="1678520" cy="519271"/>
          </a:xfrm>
          <a:prstGeom prst="rect">
            <a:avLst/>
          </a:prstGeom>
        </p:spPr>
      </p:pic>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343991" y="202428"/>
            <a:ext cx="1965288" cy="500956"/>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395857" y="994756"/>
            <a:ext cx="4388581" cy="951020"/>
          </a:xfrm>
          <a:prstGeom prst="rect">
            <a:avLst/>
          </a:prstGeom>
        </p:spPr>
        <p:txBody>
          <a:bodyPr vert="horz" wrap="square" lIns="0" tIns="5198" rIns="0" bIns="0" rtlCol="0">
            <a:spAutoFit/>
          </a:bodyPr>
          <a:lstStyle/>
          <a:p>
            <a:pPr marL="5776" marR="2311" algn="l" defTabSz="415869">
              <a:lnSpc>
                <a:spcPct val="100600"/>
              </a:lnSpc>
              <a:spcBef>
                <a:spcPts val="41"/>
              </a:spcBef>
            </a:pPr>
            <a:r>
              <a:rPr lang="en-GB" sz="3093" spc="7">
                <a:solidFill>
                  <a:srgbClr val="1F355E"/>
                </a:solidFill>
                <a:latin typeface="Arial Black" panose="020B0604020202020204" pitchFamily="34" charset="0"/>
                <a:cs typeface="Arial Black" panose="020B0604020202020204" pitchFamily="34" charset="0"/>
              </a:rPr>
              <a:t>Digitally Enabling the One Bay Way</a:t>
            </a:r>
            <a:endParaRPr lang="en-GB" sz="3093">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7770EEC9-88AA-C33C-2414-312BDC267A01}"/>
              </a:ext>
            </a:extLst>
          </p:cNvPr>
          <p:cNvSpPr txBox="1"/>
          <p:nvPr/>
        </p:nvSpPr>
        <p:spPr>
          <a:xfrm>
            <a:off x="354965" y="2136692"/>
            <a:ext cx="6404394" cy="1434239"/>
          </a:xfrm>
          <a:prstGeom prst="rect">
            <a:avLst/>
          </a:prstGeom>
          <a:noFill/>
        </p:spPr>
        <p:txBody>
          <a:bodyPr wrap="square">
            <a:spAutoFit/>
          </a:bodyPr>
          <a:lstStyle/>
          <a:p>
            <a:pPr marL="5776" marR="2311" algn="l" defTabSz="415869">
              <a:lnSpc>
                <a:spcPct val="100600"/>
              </a:lnSpc>
              <a:spcBef>
                <a:spcPts val="41"/>
              </a:spcBef>
            </a:pPr>
            <a:r>
              <a:rPr lang="en-GB" sz="1274" spc="7">
                <a:solidFill>
                  <a:srgbClr val="1F355E"/>
                </a:solidFill>
                <a:latin typeface="Arial Black" panose="020B0604020202020204" pitchFamily="34" charset="0"/>
              </a:rPr>
              <a:t>Our organisational approach to service driven transformation for digital, data and technology</a:t>
            </a:r>
            <a:br>
              <a:rPr lang="en-GB" sz="3093" spc="7">
                <a:solidFill>
                  <a:srgbClr val="1F355E"/>
                </a:solidFill>
                <a:latin typeface="Arial Black" panose="020B0604020202020204" pitchFamily="34" charset="0"/>
              </a:rPr>
            </a:br>
            <a:endParaRPr lang="en-GB" sz="3093" spc="7">
              <a:solidFill>
                <a:srgbClr val="1F355E"/>
              </a:solidFill>
              <a:latin typeface="Arial Black" panose="020B0604020202020204" pitchFamily="34" charset="0"/>
            </a:endParaRPr>
          </a:p>
          <a:p>
            <a:pPr marL="5776" marR="2311" defTabSz="415869">
              <a:lnSpc>
                <a:spcPct val="100600"/>
              </a:lnSpc>
              <a:spcBef>
                <a:spcPts val="41"/>
              </a:spcBef>
            </a:pPr>
            <a:endParaRPr lang="en-GB" sz="3093" spc="7">
              <a:solidFill>
                <a:srgbClr val="1F355E"/>
              </a:solidFill>
              <a:latin typeface="Arial Black" panose="020B0604020202020204" pitchFamily="34" charset="0"/>
            </a:endParaRPr>
          </a:p>
        </p:txBody>
      </p:sp>
    </p:spTree>
    <p:extLst>
      <p:ext uri="{BB962C8B-B14F-4D97-AF65-F5344CB8AC3E}">
        <p14:creationId xmlns:p14="http://schemas.microsoft.com/office/powerpoint/2010/main" val="344733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42869" y="1891832"/>
            <a:ext cx="623455" cy="623455"/>
          </a:xfrm>
          <a:prstGeom prst="rect">
            <a:avLst/>
          </a:prstGeom>
        </p:spPr>
      </p:pic>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11439" y="4742642"/>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8" name="Rectangle 7">
            <a:extLst>
              <a:ext uri="{FF2B5EF4-FFF2-40B4-BE49-F238E27FC236}">
                <a16:creationId xmlns:a16="http://schemas.microsoft.com/office/drawing/2014/main" id="{5EB8DE19-410C-FE6C-E3F1-7A5CBC1FD8DB}"/>
              </a:ext>
            </a:extLst>
          </p:cNvPr>
          <p:cNvSpPr/>
          <p:nvPr/>
        </p:nvSpPr>
        <p:spPr>
          <a:xfrm>
            <a:off x="2872762" y="2764799"/>
            <a:ext cx="2924751" cy="309599"/>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cash-releasing benefits</a:t>
            </a:r>
          </a:p>
        </p:txBody>
      </p:sp>
      <p:sp>
        <p:nvSpPr>
          <p:cNvPr id="9" name="Rectangle 8">
            <a:extLst>
              <a:ext uri="{FF2B5EF4-FFF2-40B4-BE49-F238E27FC236}">
                <a16:creationId xmlns:a16="http://schemas.microsoft.com/office/drawing/2014/main" id="{28177F2C-6D9E-FBC8-5F69-1BC7B607FE53}"/>
              </a:ext>
            </a:extLst>
          </p:cNvPr>
          <p:cNvSpPr/>
          <p:nvPr/>
        </p:nvSpPr>
        <p:spPr>
          <a:xfrm>
            <a:off x="6076373" y="2764800"/>
            <a:ext cx="2924751" cy="309600"/>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but non-cash releasing benefits</a:t>
            </a:r>
          </a:p>
        </p:txBody>
      </p:sp>
      <p:sp>
        <p:nvSpPr>
          <p:cNvPr id="10" name="Rectangle 9">
            <a:extLst>
              <a:ext uri="{FF2B5EF4-FFF2-40B4-BE49-F238E27FC236}">
                <a16:creationId xmlns:a16="http://schemas.microsoft.com/office/drawing/2014/main" id="{0B607F9F-807F-2F73-326D-42D8668A6FBE}"/>
              </a:ext>
            </a:extLst>
          </p:cNvPr>
          <p:cNvSpPr/>
          <p:nvPr/>
        </p:nvSpPr>
        <p:spPr>
          <a:xfrm>
            <a:off x="2872763" y="592988"/>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Public / societal benefits</a:t>
            </a:r>
          </a:p>
        </p:txBody>
      </p:sp>
      <p:sp>
        <p:nvSpPr>
          <p:cNvPr id="11" name="Rectangle 10">
            <a:extLst>
              <a:ext uri="{FF2B5EF4-FFF2-40B4-BE49-F238E27FC236}">
                <a16:creationId xmlns:a16="http://schemas.microsoft.com/office/drawing/2014/main" id="{AD9FB41F-5DCF-DEC1-401C-0E77A2B22E94}"/>
              </a:ext>
            </a:extLst>
          </p:cNvPr>
          <p:cNvSpPr/>
          <p:nvPr/>
        </p:nvSpPr>
        <p:spPr>
          <a:xfrm>
            <a:off x="6076375" y="593209"/>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Qualitative benefits</a:t>
            </a:r>
          </a:p>
        </p:txBody>
      </p:sp>
      <p:sp>
        <p:nvSpPr>
          <p:cNvPr id="18" name="Rectangle 17">
            <a:extLst>
              <a:ext uri="{FF2B5EF4-FFF2-40B4-BE49-F238E27FC236}">
                <a16:creationId xmlns:a16="http://schemas.microsoft.com/office/drawing/2014/main" id="{01DDAA4F-9A02-B035-ADF5-FEA045330CA7}"/>
              </a:ext>
            </a:extLst>
          </p:cNvPr>
          <p:cNvSpPr/>
          <p:nvPr/>
        </p:nvSpPr>
        <p:spPr>
          <a:xfrm>
            <a:off x="2872761" y="3074399"/>
            <a:ext cx="2924751" cy="1604567"/>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the Lifetime Cost of Care: By using digital and data to improve the health and wellbeing of the population we care for, as well as improved outcomes for our patients, will reduce avoidable admissions to hospital and enable step-down care to happen more quickly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Prioritising Delivery of Existing Systems: Rationalising and prioritising the delivery of existing systems will lead to some cost savings over time and free up the capacity of our digital team to deliver other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Costs from Paper Records: By transitioning to a paperless / paper light service less money will be spent on printing and postage of paper records and letters</a:t>
            </a:r>
          </a:p>
        </p:txBody>
      </p:sp>
      <p:sp>
        <p:nvSpPr>
          <p:cNvPr id="19" name="Rectangle 18">
            <a:extLst>
              <a:ext uri="{FF2B5EF4-FFF2-40B4-BE49-F238E27FC236}">
                <a16:creationId xmlns:a16="http://schemas.microsoft.com/office/drawing/2014/main" id="{733E5DC6-67DC-D3F6-BD26-ED0981858EBC}"/>
              </a:ext>
            </a:extLst>
          </p:cNvPr>
          <p:cNvSpPr/>
          <p:nvPr/>
        </p:nvSpPr>
        <p:spPr>
          <a:xfrm>
            <a:off x="6076373" y="3074400"/>
            <a:ext cx="2924751" cy="160434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a Sustainable Service: Providing health and care services which are sustainable - environmentally, financially and operationally</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Clinical Efficiencies: Enabling the use of data, insight and intelligence to iterate, improve and innovate digital and non-digital services thereby increasing the efficiency and efficacy of care delivery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Operational Efficiencies: Enhancing the use of data and digital systems for operational purposes, will reduce the burden of administrative processes and allow us to better optimise the use of resources</a:t>
            </a:r>
          </a:p>
        </p:txBody>
      </p:sp>
      <p:sp>
        <p:nvSpPr>
          <p:cNvPr id="36" name="Rectangle 35">
            <a:extLst>
              <a:ext uri="{FF2B5EF4-FFF2-40B4-BE49-F238E27FC236}">
                <a16:creationId xmlns:a16="http://schemas.microsoft.com/office/drawing/2014/main" id="{746ACF30-04EE-80AE-C282-524BE6326DF5}"/>
              </a:ext>
            </a:extLst>
          </p:cNvPr>
          <p:cNvSpPr/>
          <p:nvPr/>
        </p:nvSpPr>
        <p:spPr>
          <a:xfrm>
            <a:off x="2872763" y="850412"/>
            <a:ext cx="2924751" cy="191438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Improving Patient Care Access: Facilitating easier access to healthcare services, particularly benefitting those who experience barriers in accessing face-to-face services</a:t>
            </a:r>
            <a:endParaRPr lang="en-US" sz="800" b="0" kern="1200">
              <a:solidFill>
                <a:srgbClr val="1F355E"/>
              </a:solidFill>
              <a:latin typeface="Arial" panose="020B0604020202020204" pitchFamily="34" charset="0"/>
              <a:ea typeface="+mn-ea"/>
              <a:cs typeface="Arial" panose="020B0604020202020204" pitchFamily="34" charset="0"/>
              <a:sym typeface="Helvetica Neue Medium"/>
            </a:endParaRPr>
          </a:p>
          <a:p>
            <a:pPr marL="171446" indent="-171446" algn="l" defTabSz="825479">
              <a:buFont typeface="Arial" panose="020B0604020202020204" pitchFamily="34" charset="0"/>
              <a:buChar char="•"/>
            </a:pPr>
            <a:r>
              <a:rPr lang="en-US" sz="800" b="0" kern="1200">
                <a:solidFill>
                  <a:srgbClr val="1F355E"/>
                </a:solidFill>
                <a:latin typeface="Arial" panose="020B0604020202020204" pitchFamily="34" charset="0"/>
                <a:ea typeface="+mn-ea"/>
                <a:cs typeface="Arial" panose="020B0604020202020204" pitchFamily="34" charset="0"/>
                <a:sym typeface="Helvetica Neue Medium"/>
              </a:rPr>
              <a:t>Improving Population Health: Using digital tools and insights to monitor population health trends, enabling timely responses as well as delivering patient-facing digital services to improve the health of our citizens</a:t>
            </a:r>
          </a:p>
          <a:p>
            <a:pPr marL="171446" indent="-171446" algn="l" defTabSz="825479">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Raising the Bar for Digital Provision in Wales: Promoting digital innovation and progress across Wales through leading on implementing the most exciting and innovative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Strengthening Research &amp; Innovation: Expanding the availability of data for research endeavours will drive long-term improvements in patient care and population health</a:t>
            </a:r>
          </a:p>
        </p:txBody>
      </p:sp>
      <p:sp>
        <p:nvSpPr>
          <p:cNvPr id="56" name="Rectangle 55">
            <a:extLst>
              <a:ext uri="{FF2B5EF4-FFF2-40B4-BE49-F238E27FC236}">
                <a16:creationId xmlns:a16="http://schemas.microsoft.com/office/drawing/2014/main" id="{779BB829-719A-24E5-3904-36559CAEAF4A}"/>
              </a:ext>
            </a:extLst>
          </p:cNvPr>
          <p:cNvSpPr/>
          <p:nvPr/>
        </p:nvSpPr>
        <p:spPr>
          <a:xfrm>
            <a:off x="6076375" y="850635"/>
            <a:ext cx="2924751" cy="191416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Empowering Patients: Creating digital services which empower patients to actively and meaningfully engage and manage their health care thereby improving the patient experience and their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Empowered Healthcare Professionals: Meeting the user needs of our clinical professionals to equip them with the tools and skills to deliver improved care for our patients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Patient Experience and Outcomes: Delivering digital and non-digital health and care services, improving the quality, safety and timeliness of the care our patients receive improving both their care experience and their care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Increased Healthcare Equity: Addressing health inequalities and disparities in terms of access and outcomes for the Swansea Bay population </a:t>
            </a:r>
          </a:p>
          <a:p>
            <a:pPr marL="171446" indent="-171446" algn="l" defTabSz="825479" hangingPunct="1">
              <a:buFont typeface="Arial" panose="020B0604020202020204" pitchFamily="34" charset="0"/>
              <a:buChar char="•"/>
            </a:pP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59" name="Rectangle 58">
            <a:extLst>
              <a:ext uri="{FF2B5EF4-FFF2-40B4-BE49-F238E27FC236}">
                <a16:creationId xmlns:a16="http://schemas.microsoft.com/office/drawing/2014/main" id="{3CBC125B-378A-CA61-2298-B45BCC9C33FD}"/>
              </a:ext>
            </a:extLst>
          </p:cNvPr>
          <p:cNvSpPr/>
          <p:nvPr/>
        </p:nvSpPr>
        <p:spPr>
          <a:xfrm>
            <a:off x="256657" y="683391"/>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algn="l" defTabSz="825479">
              <a:spcAft>
                <a:spcPts val="600"/>
              </a:spcAft>
            </a:pPr>
            <a:r>
              <a:rPr lang="en-GB" sz="800" b="0" kern="1200">
                <a:solidFill>
                  <a:srgbClr val="1F355E"/>
                </a:solidFill>
                <a:latin typeface="Arial"/>
                <a:ea typeface="+mn-ea"/>
                <a:cs typeface="Arial"/>
                <a:sym typeface="Helvetica Neue Medium"/>
              </a:rPr>
              <a:t>Digitally enabling the One Bay Way will require a significant increase in investment of resources into digital solutions and ways of working, with anticipated annual expenditure on digital solutions expected to double during the next 10 years. </a:t>
            </a:r>
            <a:r>
              <a:rPr lang="en-GB" sz="800" kern="1200">
                <a:solidFill>
                  <a:srgbClr val="1F355E"/>
                </a:solidFill>
                <a:latin typeface="Arial"/>
                <a:ea typeface="+mn-ea"/>
                <a:cs typeface="Arial"/>
                <a:sym typeface="Helvetica Neue Medium"/>
              </a:rPr>
              <a:t>Funding requirements will be identified via the IMTP process and justified via local and national business cases as appropriate. </a:t>
            </a:r>
            <a:endParaRPr lang="en-US" sz="80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Significant cash releasing savings will be required to ensure the delivery of sustainable high-quality services to our population. </a:t>
            </a:r>
            <a:endParaRPr lang="en-GB" sz="800">
              <a:latin typeface="Arial"/>
              <a:cs typeface="Arial"/>
            </a:endParaRPr>
          </a:p>
          <a:p>
            <a:pPr algn="l" defTabSz="825479">
              <a:spcAft>
                <a:spcPts val="600"/>
              </a:spcAft>
            </a:pPr>
            <a:r>
              <a:rPr lang="en-GB" sz="800" b="0" kern="1200">
                <a:solidFill>
                  <a:srgbClr val="1F355E"/>
                </a:solidFill>
                <a:latin typeface="Arial"/>
                <a:ea typeface="+mn-ea"/>
                <a:cs typeface="Arial"/>
                <a:sym typeface="Helvetica Neue Medium"/>
              </a:rPr>
              <a:t>Investment decisions will have to be taken throughout the strategy period, supported by the appropriate governance, that will influence the pace and scale of change.</a:t>
            </a:r>
            <a:endParaRPr lang="en-GB" sz="800" b="0" kern="1200">
              <a:solidFill>
                <a:srgbClr val="1F355E"/>
              </a:solidFill>
              <a:latin typeface="Arial"/>
              <a:ea typeface="+mn-ea"/>
              <a:cs typeface="Arial"/>
            </a:endParaRPr>
          </a:p>
          <a:p>
            <a:pPr algn="l" defTabSz="825479">
              <a:spcAft>
                <a:spcPts val="600"/>
              </a:spcAft>
            </a:pPr>
            <a:r>
              <a:rPr lang="en-GB" sz="800" b="0" kern="1200">
                <a:solidFill>
                  <a:srgbClr val="1F355E"/>
                </a:solidFill>
                <a:latin typeface="Arial"/>
                <a:ea typeface="+mn-ea"/>
                <a:cs typeface="Arial"/>
                <a:sym typeface="Helvetica Neue Medium"/>
              </a:rPr>
              <a:t>Delivery of the Strategy will allow for more integrated solutions, leading to: </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a more streamlined experience for users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maintenance load for digital teams,</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improved data security and system resilience in compliance with the ‘5 Safes; framework</a:t>
            </a:r>
            <a:endParaRPr lang="en-GB" sz="800" b="0" kern="1200">
              <a:solidFill>
                <a:srgbClr val="1F355E"/>
              </a:solidFill>
              <a:latin typeface="Arial"/>
              <a:ea typeface="+mn-ea"/>
              <a:cs typeface="Arial"/>
            </a:endParaRPr>
          </a:p>
          <a:p>
            <a:pPr marL="170815" indent="-170815" algn="l" defTabSz="825479">
              <a:spcAft>
                <a:spcPts val="600"/>
              </a:spcAft>
              <a:buFont typeface="Arial" panose="020B0604020202020204" pitchFamily="34" charset="0"/>
              <a:buChar char="•"/>
            </a:pPr>
            <a:r>
              <a:rPr lang="en-GB" sz="800" b="0" kern="1200">
                <a:solidFill>
                  <a:srgbClr val="1F355E"/>
                </a:solidFill>
                <a:latin typeface="Arial"/>
                <a:ea typeface="+mn-ea"/>
                <a:cs typeface="Arial"/>
                <a:sym typeface="Helvetica Neue Medium"/>
              </a:rPr>
              <a:t>reduced financial risk of overrun across multiple contracts </a:t>
            </a:r>
            <a:endParaRPr lang="en-GB" sz="800" b="0" kern="1200">
              <a:solidFill>
                <a:srgbClr val="1F355E"/>
              </a:solidFill>
              <a:latin typeface="Arial"/>
              <a:ea typeface="+mn-ea"/>
              <a:cs typeface="Arial"/>
            </a:endParaRPr>
          </a:p>
          <a:p>
            <a:pPr algn="l" defTabSz="825479">
              <a:spcAft>
                <a:spcPts val="600"/>
              </a:spcAft>
            </a:pPr>
            <a:endParaRPr lang="en-GB" sz="105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a:p>
            <a:pPr marL="227965" indent="-227965" algn="l" defTabSz="825479">
              <a:spcAft>
                <a:spcPts val="600"/>
              </a:spcAft>
              <a:buFont typeface="+mj-lt"/>
              <a:buAutoNum type="arabicPeriod"/>
            </a:pPr>
            <a:endParaRPr lang="en-GB" sz="1050" b="0" kern="1200">
              <a:solidFill>
                <a:prstClr val="black"/>
              </a:solidFill>
              <a:latin typeface="Aptos" panose="02110004020202020204"/>
              <a:ea typeface="+mn-ea"/>
              <a:cs typeface="+mn-cs"/>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p:txBody>
      </p:sp>
      <p:sp>
        <p:nvSpPr>
          <p:cNvPr id="60" name="Title 1">
            <a:extLst>
              <a:ext uri="{FF2B5EF4-FFF2-40B4-BE49-F238E27FC236}">
                <a16:creationId xmlns:a16="http://schemas.microsoft.com/office/drawing/2014/main" id="{985B34AA-5408-D741-55D2-3FAA5DB2F036}"/>
              </a:ext>
            </a:extLst>
          </p:cNvPr>
          <p:cNvSpPr txBox="1">
            <a:spLocks/>
          </p:cNvSpPr>
          <p:nvPr/>
        </p:nvSpPr>
        <p:spPr>
          <a:xfrm>
            <a:off x="93600" y="-7200"/>
            <a:ext cx="879374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defRPr/>
            </a:pPr>
            <a:r>
              <a:rPr lang="en-GB" sz="1800">
                <a:solidFill>
                  <a:srgbClr val="1F355E"/>
                </a:solidFill>
                <a:latin typeface="Arial Black" panose="020B0A04020102020204" pitchFamily="34" charset="0"/>
              </a:rPr>
              <a:t>Delivering a Sustainable Future for Swansea Bay Health Board</a:t>
            </a:r>
            <a:endParaRPr lang="en-GB" sz="1800" strike="sngStrike">
              <a:solidFill>
                <a:srgbClr val="1F355E"/>
              </a:solidFill>
              <a:latin typeface="Arial Black" panose="020B0A04020102020204" pitchFamily="34" charset="0"/>
            </a:endParaRPr>
          </a:p>
        </p:txBody>
      </p:sp>
    </p:spTree>
    <p:extLst>
      <p:ext uri="{BB962C8B-B14F-4D97-AF65-F5344CB8AC3E}">
        <p14:creationId xmlns:p14="http://schemas.microsoft.com/office/powerpoint/2010/main" val="408463724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p:txBody>
          <a:bodyPr/>
          <a:lstStyle/>
          <a:p>
            <a:r>
              <a:rPr lang="en-GB">
                <a:cs typeface="Arial"/>
              </a:rPr>
              <a:t>Our Context  </a:t>
            </a:r>
          </a:p>
        </p:txBody>
      </p:sp>
      <p:grpSp>
        <p:nvGrpSpPr>
          <p:cNvPr id="2" name="Group 1">
            <a:extLst>
              <a:ext uri="{FF2B5EF4-FFF2-40B4-BE49-F238E27FC236}">
                <a16:creationId xmlns:a16="http://schemas.microsoft.com/office/drawing/2014/main" id="{18716077-6667-7D02-3BDC-06BA7396D26C}"/>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E46D7206-7339-8AD4-784A-ACA5FC1BCF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B31ADB4E-4105-49C9-5AE9-C1DD2F740A2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52AE4D17-9CE0-C32F-1821-3D3C1CB0B475}"/>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8A937DDA-81C6-BDA4-F92B-842454156BD8}"/>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FFB0DA28-9AB5-80F0-0B58-7D58F3EA169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D9A0021-F357-D4C4-1309-3A5EDF74239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12" name="Footer Placeholder 3">
            <a:extLst>
              <a:ext uri="{FF2B5EF4-FFF2-40B4-BE49-F238E27FC236}">
                <a16:creationId xmlns:a16="http://schemas.microsoft.com/office/drawing/2014/main" id="{51C1DAD0-4445-098F-B121-E7E30CD3E3C4}"/>
              </a:ext>
            </a:extLst>
          </p:cNvPr>
          <p:cNvSpPr txBox="1">
            <a:spLocks/>
          </p:cNvSpPr>
          <p:nvPr/>
        </p:nvSpPr>
        <p:spPr>
          <a:xfrm>
            <a:off x="2020299" y="4627210"/>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49612807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FCA50D-FE70-0246-F2A1-FD4D30F6513D}"/>
              </a:ext>
            </a:extLst>
          </p:cNvPr>
          <p:cNvGrpSpPr/>
          <p:nvPr/>
        </p:nvGrpSpPr>
        <p:grpSpPr>
          <a:xfrm>
            <a:off x="133530" y="609601"/>
            <a:ext cx="8894356" cy="3852626"/>
            <a:chOff x="2652852" y="672962"/>
            <a:chExt cx="6268792" cy="2302654"/>
          </a:xfrm>
        </p:grpSpPr>
        <p:sp>
          <p:nvSpPr>
            <p:cNvPr id="16" name="Rectangle 15">
              <a:extLst>
                <a:ext uri="{FF2B5EF4-FFF2-40B4-BE49-F238E27FC236}">
                  <a16:creationId xmlns:a16="http://schemas.microsoft.com/office/drawing/2014/main" id="{5410FCC1-98B6-FF46-B6BA-E317E309EAF8}"/>
                </a:ext>
              </a:extLst>
            </p:cNvPr>
            <p:cNvSpPr/>
            <p:nvPr/>
          </p:nvSpPr>
          <p:spPr>
            <a:xfrm>
              <a:off x="2652852" y="672962"/>
              <a:ext cx="6268792" cy="230265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1260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br>
                <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br>
              <a:endPar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Demand for our services is growing.</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We are still an unequal society, and this impacts our health.</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Satisfaction with healthcare services is falling. </a:t>
              </a:r>
            </a:p>
          </p:txBody>
        </p:sp>
        <p:grpSp>
          <p:nvGrpSpPr>
            <p:cNvPr id="15" name="Group 14">
              <a:extLst>
                <a:ext uri="{FF2B5EF4-FFF2-40B4-BE49-F238E27FC236}">
                  <a16:creationId xmlns:a16="http://schemas.microsoft.com/office/drawing/2014/main" id="{34BA8523-D297-1B27-BB6B-52C70499C36F}"/>
                </a:ext>
              </a:extLst>
            </p:cNvPr>
            <p:cNvGrpSpPr/>
            <p:nvPr/>
          </p:nvGrpSpPr>
          <p:grpSpPr>
            <a:xfrm>
              <a:off x="2652852" y="2600242"/>
              <a:ext cx="6268792" cy="364972"/>
              <a:chOff x="3132304" y="3370052"/>
              <a:chExt cx="6007192" cy="364972"/>
            </a:xfrm>
          </p:grpSpPr>
          <p:sp>
            <p:nvSpPr>
              <p:cNvPr id="7" name="Rectangle 6">
                <a:extLst>
                  <a:ext uri="{FF2B5EF4-FFF2-40B4-BE49-F238E27FC236}">
                    <a16:creationId xmlns:a16="http://schemas.microsoft.com/office/drawing/2014/main" id="{57E88A75-65E1-E13D-C922-BB7989EDAE7B}"/>
                  </a:ext>
                </a:extLst>
              </p:cNvPr>
              <p:cNvSpPr/>
              <p:nvPr/>
            </p:nvSpPr>
            <p:spPr>
              <a:xfrm>
                <a:off x="3132304" y="3370059"/>
                <a:ext cx="750899" cy="364965"/>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8" name="Rectangle 7">
                <a:extLst>
                  <a:ext uri="{FF2B5EF4-FFF2-40B4-BE49-F238E27FC236}">
                    <a16:creationId xmlns:a16="http://schemas.microsoft.com/office/drawing/2014/main" id="{C2752CD2-7224-CC23-5CAD-9816105DA09F}"/>
                  </a:ext>
                </a:extLst>
              </p:cNvPr>
              <p:cNvSpPr/>
              <p:nvPr/>
            </p:nvSpPr>
            <p:spPr>
              <a:xfrm>
                <a:off x="3883203" y="3370058"/>
                <a:ext cx="750899" cy="364961"/>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9" name="Rectangle 8">
                <a:extLst>
                  <a:ext uri="{FF2B5EF4-FFF2-40B4-BE49-F238E27FC236}">
                    <a16:creationId xmlns:a16="http://schemas.microsoft.com/office/drawing/2014/main" id="{E7C6999C-D287-FF57-A0B3-F91418AC680E}"/>
                  </a:ext>
                </a:extLst>
              </p:cNvPr>
              <p:cNvSpPr/>
              <p:nvPr/>
            </p:nvSpPr>
            <p:spPr>
              <a:xfrm>
                <a:off x="4634102" y="3370058"/>
                <a:ext cx="750899" cy="364961"/>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0" name="Rectangle 9">
                <a:extLst>
                  <a:ext uri="{FF2B5EF4-FFF2-40B4-BE49-F238E27FC236}">
                    <a16:creationId xmlns:a16="http://schemas.microsoft.com/office/drawing/2014/main" id="{20AEE4AA-701C-2B29-7C98-7E9C347BB0DA}"/>
                  </a:ext>
                </a:extLst>
              </p:cNvPr>
              <p:cNvSpPr/>
              <p:nvPr/>
            </p:nvSpPr>
            <p:spPr>
              <a:xfrm>
                <a:off x="7637698" y="3370057"/>
                <a:ext cx="750899" cy="364963"/>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11" name="Rectangle 10">
                <a:extLst>
                  <a:ext uri="{FF2B5EF4-FFF2-40B4-BE49-F238E27FC236}">
                    <a16:creationId xmlns:a16="http://schemas.microsoft.com/office/drawing/2014/main" id="{A3A1B980-F576-B38C-9A73-F43C5738E01C}"/>
                  </a:ext>
                </a:extLst>
              </p:cNvPr>
              <p:cNvSpPr/>
              <p:nvPr/>
            </p:nvSpPr>
            <p:spPr>
              <a:xfrm>
                <a:off x="8388597" y="3370052"/>
                <a:ext cx="750899" cy="364964"/>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32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optometry practices</a:t>
                </a:r>
              </a:p>
            </p:txBody>
          </p:sp>
          <p:sp>
            <p:nvSpPr>
              <p:cNvPr id="12" name="Rectangle 11">
                <a:extLst>
                  <a:ext uri="{FF2B5EF4-FFF2-40B4-BE49-F238E27FC236}">
                    <a16:creationId xmlns:a16="http://schemas.microsoft.com/office/drawing/2014/main" id="{3A1885C3-EA20-BBC0-EA31-F83974898245}"/>
                  </a:ext>
                </a:extLst>
              </p:cNvPr>
              <p:cNvSpPr/>
              <p:nvPr/>
            </p:nvSpPr>
            <p:spPr>
              <a:xfrm>
                <a:off x="6135900" y="3370058"/>
                <a:ext cx="750899" cy="364962"/>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13" name="Rectangle 12">
                <a:extLst>
                  <a:ext uri="{FF2B5EF4-FFF2-40B4-BE49-F238E27FC236}">
                    <a16:creationId xmlns:a16="http://schemas.microsoft.com/office/drawing/2014/main" id="{E1967628-C8F0-F6C3-1352-136C3BB49FB6}"/>
                  </a:ext>
                </a:extLst>
              </p:cNvPr>
              <p:cNvSpPr/>
              <p:nvPr/>
            </p:nvSpPr>
            <p:spPr>
              <a:xfrm>
                <a:off x="6886799"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4" name="Rectangle 13">
                <a:extLst>
                  <a:ext uri="{FF2B5EF4-FFF2-40B4-BE49-F238E27FC236}">
                    <a16:creationId xmlns:a16="http://schemas.microsoft.com/office/drawing/2014/main" id="{DEB6E691-1979-B30A-BD43-C7C33F6E1653}"/>
                  </a:ext>
                </a:extLst>
              </p:cNvPr>
              <p:cNvSpPr/>
              <p:nvPr/>
            </p:nvSpPr>
            <p:spPr>
              <a:xfrm>
                <a:off x="5385001"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sp>
            <p:nvSpPr>
              <p:cNvPr id="35" name="Rectangle 34">
                <a:extLst>
                  <a:ext uri="{FF2B5EF4-FFF2-40B4-BE49-F238E27FC236}">
                    <a16:creationId xmlns:a16="http://schemas.microsoft.com/office/drawing/2014/main" id="{12F8ED4F-DD55-F605-E83E-C20E8070B540}"/>
                  </a:ext>
                </a:extLst>
              </p:cNvPr>
              <p:cNvSpPr/>
              <p:nvPr/>
            </p:nvSpPr>
            <p:spPr>
              <a:xfrm>
                <a:off x="3132304" y="3370056"/>
                <a:ext cx="750899" cy="364965"/>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6" name="Rectangle 35">
                <a:extLst>
                  <a:ext uri="{FF2B5EF4-FFF2-40B4-BE49-F238E27FC236}">
                    <a16:creationId xmlns:a16="http://schemas.microsoft.com/office/drawing/2014/main" id="{F51A1A3A-5267-45FE-95EC-37E53DA3E939}"/>
                  </a:ext>
                </a:extLst>
              </p:cNvPr>
              <p:cNvSpPr/>
              <p:nvPr/>
            </p:nvSpPr>
            <p:spPr>
              <a:xfrm>
                <a:off x="3883203" y="3370054"/>
                <a:ext cx="750899" cy="364961"/>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37" name="Rectangle 36">
                <a:extLst>
                  <a:ext uri="{FF2B5EF4-FFF2-40B4-BE49-F238E27FC236}">
                    <a16:creationId xmlns:a16="http://schemas.microsoft.com/office/drawing/2014/main" id="{3E06B072-F3C2-F98C-044E-37FF3CBCD919}"/>
                  </a:ext>
                </a:extLst>
              </p:cNvPr>
              <p:cNvSpPr/>
              <p:nvPr/>
            </p:nvSpPr>
            <p:spPr>
              <a:xfrm>
                <a:off x="4634102" y="3370054"/>
                <a:ext cx="750899" cy="364961"/>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38" name="Rectangle 37">
                <a:extLst>
                  <a:ext uri="{FF2B5EF4-FFF2-40B4-BE49-F238E27FC236}">
                    <a16:creationId xmlns:a16="http://schemas.microsoft.com/office/drawing/2014/main" id="{5463AEDE-D775-A25C-4204-155E0FCFA9C4}"/>
                  </a:ext>
                </a:extLst>
              </p:cNvPr>
              <p:cNvSpPr/>
              <p:nvPr/>
            </p:nvSpPr>
            <p:spPr>
              <a:xfrm>
                <a:off x="7637698" y="3370053"/>
                <a:ext cx="750899" cy="364963"/>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9" name="Rectangle 38">
                <a:extLst>
                  <a:ext uri="{FF2B5EF4-FFF2-40B4-BE49-F238E27FC236}">
                    <a16:creationId xmlns:a16="http://schemas.microsoft.com/office/drawing/2014/main" id="{C34CD96D-162A-10FB-23A0-B5658131E2AA}"/>
                  </a:ext>
                </a:extLst>
              </p:cNvPr>
              <p:cNvSpPr/>
              <p:nvPr/>
            </p:nvSpPr>
            <p:spPr>
              <a:xfrm>
                <a:off x="6135900" y="3370054"/>
                <a:ext cx="750899" cy="364962"/>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40" name="Rectangle 39">
                <a:extLst>
                  <a:ext uri="{FF2B5EF4-FFF2-40B4-BE49-F238E27FC236}">
                    <a16:creationId xmlns:a16="http://schemas.microsoft.com/office/drawing/2014/main" id="{61DF2801-E29C-AC15-73F3-B368E0EC8BD9}"/>
                  </a:ext>
                </a:extLst>
              </p:cNvPr>
              <p:cNvSpPr/>
              <p:nvPr/>
            </p:nvSpPr>
            <p:spPr>
              <a:xfrm>
                <a:off x="6886799"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41" name="Rectangle 40">
                <a:extLst>
                  <a:ext uri="{FF2B5EF4-FFF2-40B4-BE49-F238E27FC236}">
                    <a16:creationId xmlns:a16="http://schemas.microsoft.com/office/drawing/2014/main" id="{DD523D0C-FEDC-1ECE-71E6-298A9C23CA87}"/>
                  </a:ext>
                </a:extLst>
              </p:cNvPr>
              <p:cNvSpPr/>
              <p:nvPr/>
            </p:nvSpPr>
            <p:spPr>
              <a:xfrm>
                <a:off x="5385001"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grpSp>
      </p:grpSp>
      <p:sp>
        <p:nvSpPr>
          <p:cNvPr id="20" name="Rectangle 19">
            <a:extLst>
              <a:ext uri="{FF2B5EF4-FFF2-40B4-BE49-F238E27FC236}">
                <a16:creationId xmlns:a16="http://schemas.microsoft.com/office/drawing/2014/main" id="{3A7D804A-65CE-C470-D229-182390E5517D}"/>
              </a:ext>
            </a:extLst>
          </p:cNvPr>
          <p:cNvSpPr/>
          <p:nvPr/>
        </p:nvSpPr>
        <p:spPr>
          <a:xfrm>
            <a:off x="5968362" y="609601"/>
            <a:ext cx="3004940" cy="3155366"/>
          </a:xfrm>
          <a:prstGeom prst="rect">
            <a:avLst/>
          </a:prstGeom>
          <a:solidFill>
            <a:schemeClr val="bg1"/>
          </a:solidFill>
          <a:ln w="28575"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lvl="0" defTabSz="825500" rtl="0" eaLnBrk="1" fontAlgn="auto" latinLnBrk="0" hangingPunct="0">
              <a:lnSpc>
                <a:spcPct val="100000"/>
              </a:lnSpc>
              <a:spcBef>
                <a:spcPts val="0"/>
              </a:spcBef>
              <a:spcAft>
                <a:spcPts val="600"/>
              </a:spcAft>
              <a:buClrTx/>
              <a:buSzTx/>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Strategic Aims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Support better health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and wellbeing by actively promoting and empowering people to live well in resilient communities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Deliver better care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through excellent health and care services achieving the outcomes that matter most to people</a:t>
            </a: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R="0" lvl="0" defTabSz="825500" rtl="0" eaLnBrk="1" fontAlgn="auto" latinLnBrk="0" hangingPunct="0">
              <a:lnSpc>
                <a:spcPct val="100000"/>
              </a:lnSpc>
              <a:spcBef>
                <a:spcPts val="0"/>
              </a:spcBef>
              <a:spcAft>
                <a:spcPts val="600"/>
              </a:spcAft>
              <a:buClrTx/>
              <a:buSzTx/>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Our Organisational Values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Caring for each other </a:t>
            </a:r>
            <a:r>
              <a:rPr lang="en-US" sz="1050" b="0">
                <a:solidFill>
                  <a:srgbClr val="1F355E"/>
                </a:solidFill>
                <a:latin typeface="Arial" panose="020B0604020202020204" pitchFamily="34" charset="0"/>
                <a:ea typeface="+mn-ea"/>
                <a:cs typeface="Arial" panose="020B0604020202020204" pitchFamily="34" charset="0"/>
                <a:sym typeface="Helvetica Neue Medium"/>
              </a:rPr>
              <a:t>– in every human contact, in all of our communities and each of our hospitals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Working together </a:t>
            </a:r>
            <a:r>
              <a:rPr lang="en-US" sz="1050" b="0">
                <a:solidFill>
                  <a:srgbClr val="1F355E"/>
                </a:solidFill>
                <a:latin typeface="Arial" panose="020B0604020202020204" pitchFamily="34" charset="0"/>
                <a:ea typeface="+mn-ea"/>
                <a:cs typeface="Arial" panose="020B0604020202020204" pitchFamily="34" charset="0"/>
                <a:sym typeface="Helvetica Neue Medium"/>
              </a:rPr>
              <a:t>– as patients, families, carers, staff and communities so that we always put our patients first</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Always improving </a:t>
            </a:r>
            <a:r>
              <a:rPr lang="en-US" sz="1050" b="0">
                <a:solidFill>
                  <a:srgbClr val="1F355E"/>
                </a:solidFill>
                <a:latin typeface="Arial" panose="020B0604020202020204" pitchFamily="34" charset="0"/>
                <a:ea typeface="+mn-ea"/>
                <a:cs typeface="Arial" panose="020B0604020202020204" pitchFamily="34" charset="0"/>
                <a:sym typeface="Helvetica Neue Medium"/>
              </a:rPr>
              <a:t>– so that we are at our best for every patient and for each other</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 name="TextBox 1">
            <a:extLst>
              <a:ext uri="{FF2B5EF4-FFF2-40B4-BE49-F238E27FC236}">
                <a16:creationId xmlns:a16="http://schemas.microsoft.com/office/drawing/2014/main" id="{38481BB6-BC49-C11A-81B5-13A1CD4900FD}"/>
              </a:ext>
            </a:extLst>
          </p:cNvPr>
          <p:cNvSpPr txBox="1"/>
          <p:nvPr/>
        </p:nvSpPr>
        <p:spPr>
          <a:xfrm>
            <a:off x="-143955" y="4948575"/>
            <a:ext cx="2890611" cy="194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600" b="1" i="0" u="none" strike="noStrike" cap="none" spc="0" normalizeH="0" baseline="0">
                <a:ln>
                  <a:noFill/>
                </a:ln>
                <a:solidFill>
                  <a:schemeClr val="bg1"/>
                </a:solidFill>
                <a:effectLst/>
                <a:uFillTx/>
                <a:latin typeface="Helvetica Neue"/>
                <a:ea typeface="Helvetica Neue"/>
                <a:cs typeface="Helvetica Neue"/>
                <a:sym typeface="Helvetica Neue"/>
              </a:rPr>
              <a:t>Source</a:t>
            </a:r>
            <a:r>
              <a:rPr kumimoji="0" lang="en-US" sz="600" b="0" i="1" strike="noStrike" cap="none" spc="0" normalizeH="0" baseline="0">
                <a:ln>
                  <a:noFill/>
                </a:ln>
                <a:solidFill>
                  <a:schemeClr val="bg1"/>
                </a:solidFill>
                <a:effectLst/>
                <a:uFillTx/>
                <a:latin typeface="Helvetica Neue"/>
                <a:ea typeface="Helvetica Neue"/>
                <a:cs typeface="Helvetica Neue"/>
                <a:sym typeface="Helvetica Neue"/>
              </a:rPr>
              <a:t>: A Conversation with the Public – Local Report 2024</a:t>
            </a:r>
            <a:endParaRPr kumimoji="0" lang="en-GB" sz="600" b="0" i="1" strike="noStrike" cap="none" spc="0" normalizeH="0" baseline="0">
              <a:ln>
                <a:noFill/>
              </a:ln>
              <a:solidFill>
                <a:schemeClr val="bg1"/>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0231E94D-4E3F-BDE1-7C3D-489D39A275C4}"/>
              </a:ext>
            </a:extLst>
          </p:cNvPr>
          <p:cNvGrpSpPr/>
          <p:nvPr/>
        </p:nvGrpSpPr>
        <p:grpSpPr>
          <a:xfrm>
            <a:off x="466895" y="2070120"/>
            <a:ext cx="5380841" cy="594665"/>
            <a:chOff x="467012" y="2291751"/>
            <a:chExt cx="6039632" cy="594665"/>
          </a:xfrm>
        </p:grpSpPr>
        <p:sp>
          <p:nvSpPr>
            <p:cNvPr id="18" name="Rectangle 17">
              <a:extLst>
                <a:ext uri="{FF2B5EF4-FFF2-40B4-BE49-F238E27FC236}">
                  <a16:creationId xmlns:a16="http://schemas.microsoft.com/office/drawing/2014/main" id="{C68EBC37-7313-3D58-149E-EE41E8EACD74}"/>
                </a:ext>
              </a:extLst>
            </p:cNvPr>
            <p:cNvSpPr/>
            <p:nvPr/>
          </p:nvSpPr>
          <p:spPr>
            <a:xfrm>
              <a:off x="2512988" y="2291751"/>
              <a:ext cx="1947680" cy="59466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There is a </a:t>
              </a:r>
              <a:r>
                <a:rPr kumimoji="0" lang="en-US" sz="1000" i="0" u="none" strike="noStrike" cap="none" spc="0" normalizeH="0" baseline="0">
                  <a:ln>
                    <a:noFill/>
                  </a:ln>
                  <a:solidFill>
                    <a:schemeClr val="tx1"/>
                  </a:solidFill>
                  <a:effectLst/>
                  <a:uFillTx/>
                  <a:latin typeface="+mj-lt"/>
                  <a:ea typeface="+mn-ea"/>
                  <a:cs typeface="+mn-cs"/>
                  <a:sym typeface="Helvetica Neue Medium"/>
                </a:rPr>
                <a:t>9-year difference</a:t>
              </a:r>
              <a:r>
                <a:rPr kumimoji="0" lang="en-US" sz="1000" b="0" i="0" u="none" strike="noStrike" cap="none" spc="0" normalizeH="0" baseline="0">
                  <a:ln>
                    <a:noFill/>
                  </a:ln>
                  <a:solidFill>
                    <a:schemeClr val="tx1"/>
                  </a:solidFill>
                  <a:effectLst/>
                  <a:uFillTx/>
                  <a:latin typeface="+mj-lt"/>
                  <a:ea typeface="+mn-ea"/>
                  <a:cs typeface="+mn-cs"/>
                  <a:sym typeface="Helvetica Neue Medium"/>
                </a:rPr>
                <a:t> </a:t>
              </a:r>
              <a:r>
                <a:rPr kumimoji="0" lang="en-US" sz="800" b="0" i="0" u="none" strike="noStrike" cap="none" spc="0" normalizeH="0" baseline="0">
                  <a:ln>
                    <a:noFill/>
                  </a:ln>
                  <a:solidFill>
                    <a:schemeClr val="tx1"/>
                  </a:solidFill>
                  <a:effectLst/>
                  <a:uFillTx/>
                  <a:latin typeface="+mj-lt"/>
                  <a:ea typeface="+mn-ea"/>
                  <a:cs typeface="+mn-cs"/>
                  <a:sym typeface="Helvetica Neue Medium"/>
                </a:rPr>
                <a:t>in life expectancy between the wealthiest and poorest fifths of our population</a:t>
              </a:r>
            </a:p>
          </p:txBody>
        </p:sp>
        <p:sp>
          <p:nvSpPr>
            <p:cNvPr id="27" name="Rectangle 26">
              <a:extLst>
                <a:ext uri="{FF2B5EF4-FFF2-40B4-BE49-F238E27FC236}">
                  <a16:creationId xmlns:a16="http://schemas.microsoft.com/office/drawing/2014/main" id="{D0FDBC51-4649-55DD-856B-93F67C437829}"/>
                </a:ext>
              </a:extLst>
            </p:cNvPr>
            <p:cNvSpPr/>
            <p:nvPr/>
          </p:nvSpPr>
          <p:spPr>
            <a:xfrm>
              <a:off x="4556660"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1000" i="0" u="none" strike="noStrike" cap="none" spc="0" normalizeH="0" baseline="0">
                  <a:ln>
                    <a:noFill/>
                  </a:ln>
                  <a:solidFill>
                    <a:schemeClr val="tx1"/>
                  </a:solidFill>
                  <a:effectLst/>
                  <a:uFillTx/>
                  <a:latin typeface="+mj-lt"/>
                  <a:ea typeface="+mn-ea"/>
                  <a:cs typeface="+mn-cs"/>
                  <a:sym typeface="Helvetica Neue Medium"/>
                </a:rPr>
                <a:t>30% of Children </a:t>
              </a:r>
              <a:r>
                <a:rPr kumimoji="0" lang="en-US" sz="800" b="0" i="0" u="none" strike="noStrike" cap="none" spc="0" normalizeH="0" baseline="0">
                  <a:ln>
                    <a:noFill/>
                  </a:ln>
                  <a:solidFill>
                    <a:schemeClr val="tx1"/>
                  </a:solidFill>
                  <a:effectLst/>
                  <a:uFillTx/>
                  <a:latin typeface="+mj-lt"/>
                  <a:ea typeface="+mn-ea"/>
                  <a:cs typeface="+mn-cs"/>
                  <a:sym typeface="Helvetica Neue Medium"/>
                </a:rPr>
                <a:t>in Swansea bay are living in poverty</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sp>
          <p:nvSpPr>
            <p:cNvPr id="28" name="Rectangle 27">
              <a:extLst>
                <a:ext uri="{FF2B5EF4-FFF2-40B4-BE49-F238E27FC236}">
                  <a16:creationId xmlns:a16="http://schemas.microsoft.com/office/drawing/2014/main" id="{3F2E40C3-41DE-F3A2-1EE6-0CDE224EFC25}"/>
                </a:ext>
              </a:extLst>
            </p:cNvPr>
            <p:cNvSpPr/>
            <p:nvPr/>
          </p:nvSpPr>
          <p:spPr>
            <a:xfrm>
              <a:off x="467012"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Concerns have been raised by residents over </a:t>
              </a:r>
              <a:r>
                <a:rPr kumimoji="0" lang="en-US" sz="800" i="0" u="none" strike="noStrike" cap="none" spc="0" normalizeH="0" baseline="0">
                  <a:ln>
                    <a:noFill/>
                  </a:ln>
                  <a:solidFill>
                    <a:schemeClr val="tx1"/>
                  </a:solidFill>
                  <a:effectLst/>
                  <a:uFillTx/>
                  <a:latin typeface="+mj-lt"/>
                  <a:ea typeface="+mn-ea"/>
                  <a:cs typeface="+mn-cs"/>
                  <a:sym typeface="Helvetica Neue Medium"/>
                </a:rPr>
                <a:t>‘</a:t>
              </a:r>
              <a:r>
                <a:rPr kumimoji="0" lang="en-US" sz="1000" i="0" u="none" strike="noStrike" cap="none" spc="0" normalizeH="0" baseline="0">
                  <a:ln>
                    <a:noFill/>
                  </a:ln>
                  <a:solidFill>
                    <a:schemeClr val="tx1"/>
                  </a:solidFill>
                  <a:effectLst/>
                  <a:uFillTx/>
                  <a:latin typeface="+mj-lt"/>
                  <a:ea typeface="+mn-ea"/>
                  <a:cs typeface="+mn-cs"/>
                  <a:sym typeface="Helvetica Neue Medium"/>
                </a:rPr>
                <a:t>rural poverty’ </a:t>
              </a:r>
              <a:r>
                <a:rPr kumimoji="0" lang="en-US" sz="800" b="0" i="0" u="none" strike="noStrike" cap="none" spc="0" normalizeH="0" baseline="0">
                  <a:ln>
                    <a:noFill/>
                  </a:ln>
                  <a:solidFill>
                    <a:schemeClr val="tx1"/>
                  </a:solidFill>
                  <a:effectLst/>
                  <a:uFillTx/>
                  <a:latin typeface="+mj-lt"/>
                  <a:ea typeface="+mn-ea"/>
                  <a:cs typeface="+mn-cs"/>
                  <a:sym typeface="Helvetica Neue Medium"/>
                </a:rPr>
                <a:t>with inequity of access to services</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grpSp>
      <p:grpSp>
        <p:nvGrpSpPr>
          <p:cNvPr id="26" name="Group 25">
            <a:extLst>
              <a:ext uri="{FF2B5EF4-FFF2-40B4-BE49-F238E27FC236}">
                <a16:creationId xmlns:a16="http://schemas.microsoft.com/office/drawing/2014/main" id="{93E24C77-09F0-3361-E4B0-3666E4129B65}"/>
              </a:ext>
            </a:extLst>
          </p:cNvPr>
          <p:cNvGrpSpPr/>
          <p:nvPr/>
        </p:nvGrpSpPr>
        <p:grpSpPr>
          <a:xfrm>
            <a:off x="468321" y="1174343"/>
            <a:ext cx="5379412" cy="475776"/>
            <a:chOff x="468453" y="1405926"/>
            <a:chExt cx="6038191" cy="475776"/>
          </a:xfrm>
        </p:grpSpPr>
        <p:sp>
          <p:nvSpPr>
            <p:cNvPr id="29" name="Rectangle 28">
              <a:extLst>
                <a:ext uri="{FF2B5EF4-FFF2-40B4-BE49-F238E27FC236}">
                  <a16:creationId xmlns:a16="http://schemas.microsoft.com/office/drawing/2014/main" id="{399EEF73-5566-6B9B-47ED-28FEF42369AD}"/>
                </a:ext>
              </a:extLst>
            </p:cNvPr>
            <p:cNvSpPr/>
            <p:nvPr/>
          </p:nvSpPr>
          <p:spPr>
            <a:xfrm>
              <a:off x="468453"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R="0" defTabSz="825500" rtl="0" fontAlgn="auto" latinLnBrk="0" hangingPunct="0">
                <a:lnSpc>
                  <a:spcPct val="100000"/>
                </a:lnSpc>
                <a:spcBef>
                  <a:spcPts val="0"/>
                </a:spcBef>
                <a:spcAft>
                  <a:spcPts val="200"/>
                </a:spcAft>
                <a:buClrTx/>
                <a:buSzTx/>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 percentage of our citizens</a:t>
              </a:r>
              <a:r>
                <a:rPr lang="en-GB" sz="800" kern="1200">
                  <a:latin typeface="+mj-lt"/>
                </a:rPr>
                <a:t> </a:t>
              </a:r>
              <a:r>
                <a:rPr lang="en-GB" sz="1000" kern="1200">
                  <a:latin typeface="+mj-lt"/>
                </a:rPr>
                <a:t>aged &gt;85 will double</a:t>
              </a:r>
              <a:r>
                <a:rPr lang="en-GB" sz="800" b="0" kern="1200">
                  <a:latin typeface="+mj-lt"/>
                </a:rPr>
                <a:t> by 2035</a:t>
              </a:r>
            </a:p>
          </p:txBody>
        </p:sp>
        <p:sp>
          <p:nvSpPr>
            <p:cNvPr id="30" name="Rectangle 29">
              <a:extLst>
                <a:ext uri="{FF2B5EF4-FFF2-40B4-BE49-F238E27FC236}">
                  <a16:creationId xmlns:a16="http://schemas.microsoft.com/office/drawing/2014/main" id="{44084982-1C6F-47C4-2ACA-A969D31FC682}"/>
                </a:ext>
              </a:extLst>
            </p:cNvPr>
            <p:cNvSpPr/>
            <p:nvPr/>
          </p:nvSpPr>
          <p:spPr>
            <a:xfrm>
              <a:off x="2512557"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kumimoji="0" lang="en-GB" sz="1000" i="0" u="none" strike="noStrike" kern="1200" cap="none" spc="0" normalizeH="0" baseline="0">
                  <a:ln>
                    <a:noFill/>
                  </a:ln>
                  <a:solidFill>
                    <a:schemeClr val="tx1"/>
                  </a:solidFill>
                  <a:effectLst/>
                  <a:uFillTx/>
                  <a:latin typeface="+mj-lt"/>
                  <a:ea typeface="+mn-ea"/>
                  <a:cs typeface="+mn-cs"/>
                  <a:sym typeface="Helvetica Neue Medium"/>
                </a:rPr>
                <a:t>35% </a:t>
              </a:r>
              <a:r>
                <a:rPr kumimoji="0" lang="en-GB" sz="800" b="0" i="0" u="none" strike="noStrike" kern="1200" cap="none" spc="0" normalizeH="0" baseline="0">
                  <a:ln>
                    <a:noFill/>
                  </a:ln>
                  <a:solidFill>
                    <a:schemeClr val="tx1"/>
                  </a:solidFill>
                  <a:effectLst/>
                  <a:uFillTx/>
                  <a:latin typeface="+mj-lt"/>
                  <a:ea typeface="+mn-ea"/>
                  <a:cs typeface="+mn-cs"/>
                  <a:sym typeface="Helvetica Neue Medium"/>
                </a:rPr>
                <a:t>of our citizens </a:t>
              </a:r>
              <a:r>
                <a:rPr lang="en-GB" sz="800" b="0" kern="1200">
                  <a:latin typeface="+mj-lt"/>
                </a:rPr>
                <a:t>report feeling limited by a longstanding condition </a:t>
              </a:r>
            </a:p>
          </p:txBody>
        </p:sp>
        <p:sp>
          <p:nvSpPr>
            <p:cNvPr id="31" name="Rectangle 30">
              <a:extLst>
                <a:ext uri="{FF2B5EF4-FFF2-40B4-BE49-F238E27FC236}">
                  <a16:creationId xmlns:a16="http://schemas.microsoft.com/office/drawing/2014/main" id="{D73C7B91-D42D-A56D-8E5A-95E44E2B279A}"/>
                </a:ext>
              </a:extLst>
            </p:cNvPr>
            <p:cNvSpPr/>
            <p:nvPr/>
          </p:nvSpPr>
          <p:spPr>
            <a:xfrm>
              <a:off x="4556660"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1000" kern="1200">
                  <a:latin typeface="+mj-lt"/>
                </a:rPr>
                <a:t>67%</a:t>
              </a:r>
              <a:r>
                <a:rPr lang="en-GB" sz="1000" b="0" kern="1200">
                  <a:latin typeface="+mj-lt"/>
                </a:rPr>
                <a:t> </a:t>
              </a:r>
              <a:r>
                <a:rPr lang="en-GB" sz="800" b="0" kern="1200">
                  <a:latin typeface="+mj-lt"/>
                </a:rPr>
                <a:t>of people in Swansea Bay have had contact with us in the last 6 months. </a:t>
              </a:r>
            </a:p>
          </p:txBody>
        </p:sp>
      </p:grpSp>
      <p:grpSp>
        <p:nvGrpSpPr>
          <p:cNvPr id="34" name="Group 33">
            <a:extLst>
              <a:ext uri="{FF2B5EF4-FFF2-40B4-BE49-F238E27FC236}">
                <a16:creationId xmlns:a16="http://schemas.microsoft.com/office/drawing/2014/main" id="{D8CA519E-0599-C585-4114-C89FD91F7EF9}"/>
              </a:ext>
            </a:extLst>
          </p:cNvPr>
          <p:cNvGrpSpPr/>
          <p:nvPr/>
        </p:nvGrpSpPr>
        <p:grpSpPr>
          <a:xfrm>
            <a:off x="456297" y="3083161"/>
            <a:ext cx="5391438" cy="458549"/>
            <a:chOff x="456297" y="3306417"/>
            <a:chExt cx="5450747" cy="458549"/>
          </a:xfrm>
        </p:grpSpPr>
        <p:sp>
          <p:nvSpPr>
            <p:cNvPr id="32" name="Rectangle 31">
              <a:extLst>
                <a:ext uri="{FF2B5EF4-FFF2-40B4-BE49-F238E27FC236}">
                  <a16:creationId xmlns:a16="http://schemas.microsoft.com/office/drawing/2014/main" id="{E91B8F52-4599-88CC-96FB-24D3DCD447FB}"/>
                </a:ext>
              </a:extLst>
            </p:cNvPr>
            <p:cNvSpPr/>
            <p:nvPr/>
          </p:nvSpPr>
          <p:spPr>
            <a:xfrm>
              <a:off x="456297" y="3306417"/>
              <a:ext cx="1967590" cy="458549"/>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800" b="0" kern="1200">
                  <a:latin typeface="+mj-lt"/>
                </a:rPr>
                <a:t>In a recent survey of Swansea Bay, </a:t>
              </a:r>
              <a:r>
                <a:rPr lang="en-GB" sz="1000" kern="1200">
                  <a:latin typeface="+mj-lt"/>
                </a:rPr>
                <a:t>52% </a:t>
              </a:r>
              <a:r>
                <a:rPr lang="en-GB" sz="800" b="0" kern="1200">
                  <a:latin typeface="+mj-lt"/>
                </a:rPr>
                <a:t>of respondents were satisfied with the quality of health and social care </a:t>
              </a:r>
            </a:p>
          </p:txBody>
        </p:sp>
        <p:sp>
          <p:nvSpPr>
            <p:cNvPr id="33" name="Rectangle 32">
              <a:extLst>
                <a:ext uri="{FF2B5EF4-FFF2-40B4-BE49-F238E27FC236}">
                  <a16:creationId xmlns:a16="http://schemas.microsoft.com/office/drawing/2014/main" id="{3FCBBD8B-BF4E-7B80-8EBF-33B7C24FE88C}"/>
                </a:ext>
              </a:extLst>
            </p:cNvPr>
            <p:cNvSpPr/>
            <p:nvPr/>
          </p:nvSpPr>
          <p:spPr>
            <a:xfrm>
              <a:off x="2545841" y="3306418"/>
              <a:ext cx="3361203" cy="45854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US" sz="1000">
                  <a:latin typeface="+mj-lt"/>
                </a:rPr>
                <a:t>Two thirds </a:t>
              </a:r>
              <a:r>
                <a:rPr lang="en-US" sz="800" b="0">
                  <a:latin typeface="+mj-lt"/>
                </a:rPr>
                <a:t>of the public think the standard of NHS care has gotten worse over the last 12 months, whilst </a:t>
              </a:r>
              <a:r>
                <a:rPr lang="en-US" sz="1000">
                  <a:latin typeface="+mj-lt"/>
                </a:rPr>
                <a:t>over 50% </a:t>
              </a:r>
              <a:r>
                <a:rPr lang="en-US" sz="800" b="0">
                  <a:latin typeface="+mj-lt"/>
                </a:rPr>
                <a:t>think it will continue to get worse.</a:t>
              </a:r>
              <a:endParaRPr lang="en-GB" sz="800" b="0" kern="1200">
                <a:latin typeface="+mj-lt"/>
              </a:endParaRPr>
            </a:p>
          </p:txBody>
        </p:sp>
      </p:grpSp>
      <p:sp>
        <p:nvSpPr>
          <p:cNvPr id="19" name="Title 1">
            <a:extLst>
              <a:ext uri="{FF2B5EF4-FFF2-40B4-BE49-F238E27FC236}">
                <a16:creationId xmlns:a16="http://schemas.microsoft.com/office/drawing/2014/main" id="{F3396336-F781-A30E-9941-97EB0E700E3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Addressing Healthcare Needs in Swansea Bay</a:t>
            </a:r>
          </a:p>
        </p:txBody>
      </p:sp>
      <p:sp>
        <p:nvSpPr>
          <p:cNvPr id="42" name="Footer Placeholder 3">
            <a:extLst>
              <a:ext uri="{FF2B5EF4-FFF2-40B4-BE49-F238E27FC236}">
                <a16:creationId xmlns:a16="http://schemas.microsoft.com/office/drawing/2014/main" id="{43BFBDEB-B00D-4BF5-1BEC-6CD7D8331173}"/>
              </a:ext>
            </a:extLst>
          </p:cNvPr>
          <p:cNvSpPr txBox="1">
            <a:spLocks/>
          </p:cNvSpPr>
          <p:nvPr/>
        </p:nvSpPr>
        <p:spPr>
          <a:xfrm>
            <a:off x="2052049" y="46335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9" name="Group 48">
            <a:extLst>
              <a:ext uri="{FF2B5EF4-FFF2-40B4-BE49-F238E27FC236}">
                <a16:creationId xmlns:a16="http://schemas.microsoft.com/office/drawing/2014/main" id="{448E5ED8-81D0-D393-0DCD-5F0983C0D268}"/>
              </a:ext>
            </a:extLst>
          </p:cNvPr>
          <p:cNvGrpSpPr/>
          <p:nvPr/>
        </p:nvGrpSpPr>
        <p:grpSpPr>
          <a:xfrm>
            <a:off x="-1" y="-5787"/>
            <a:ext cx="9143998" cy="165595"/>
            <a:chOff x="374266" y="2474302"/>
            <a:chExt cx="13719657" cy="820603"/>
          </a:xfrm>
        </p:grpSpPr>
        <p:sp>
          <p:nvSpPr>
            <p:cNvPr id="43" name="Arrow: Pentagon 42">
              <a:extLst>
                <a:ext uri="{FF2B5EF4-FFF2-40B4-BE49-F238E27FC236}">
                  <a16:creationId xmlns:a16="http://schemas.microsoft.com/office/drawing/2014/main" id="{0613B48D-58E9-444D-CBEE-D2664A69A1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4" name="Arrow: Chevron 43">
              <a:extLst>
                <a:ext uri="{FF2B5EF4-FFF2-40B4-BE49-F238E27FC236}">
                  <a16:creationId xmlns:a16="http://schemas.microsoft.com/office/drawing/2014/main" id="{83F4CAF7-7163-FC7E-051E-C6898ADF6DC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45" name="Arrow: Chevron 44">
              <a:extLst>
                <a:ext uri="{FF2B5EF4-FFF2-40B4-BE49-F238E27FC236}">
                  <a16:creationId xmlns:a16="http://schemas.microsoft.com/office/drawing/2014/main" id="{B56A9D20-B27A-A378-01C6-412D26A42CB6}"/>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46" name="Arrow: Chevron 45">
              <a:extLst>
                <a:ext uri="{FF2B5EF4-FFF2-40B4-BE49-F238E27FC236}">
                  <a16:creationId xmlns:a16="http://schemas.microsoft.com/office/drawing/2014/main" id="{7BC06865-8660-D9BB-BC10-A3DD65603F5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7" name="Arrow: Chevron 46">
              <a:extLst>
                <a:ext uri="{FF2B5EF4-FFF2-40B4-BE49-F238E27FC236}">
                  <a16:creationId xmlns:a16="http://schemas.microsoft.com/office/drawing/2014/main" id="{D48525F9-F8F1-7289-2E4C-3F29EEC57D3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8" name="Arrow: Chevron 47">
              <a:extLst>
                <a:ext uri="{FF2B5EF4-FFF2-40B4-BE49-F238E27FC236}">
                  <a16:creationId xmlns:a16="http://schemas.microsoft.com/office/drawing/2014/main" id="{57038214-2036-8783-A4A3-53694259210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370531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84E19FC2-7EFC-BE56-BF71-52A0D41C2A1A}"/>
              </a:ext>
            </a:extLst>
          </p:cNvPr>
          <p:cNvSpPr/>
          <p:nvPr/>
        </p:nvSpPr>
        <p:spPr>
          <a:xfrm>
            <a:off x="4852538" y="169665"/>
            <a:ext cx="4152760" cy="432677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sz="2400"/>
              <a:t>Our digital journey at SBU</a:t>
            </a:r>
          </a:p>
        </p:txBody>
      </p:sp>
      <p:sp>
        <p:nvSpPr>
          <p:cNvPr id="12" name="Rectangle 11">
            <a:extLst>
              <a:ext uri="{FF2B5EF4-FFF2-40B4-BE49-F238E27FC236}">
                <a16:creationId xmlns:a16="http://schemas.microsoft.com/office/drawing/2014/main" id="{9FB09F72-0F62-1FA6-DE9D-92256BC173FA}"/>
              </a:ext>
            </a:extLst>
          </p:cNvPr>
          <p:cNvSpPr/>
          <p:nvPr/>
        </p:nvSpPr>
        <p:spPr>
          <a:xfrm>
            <a:off x="138702" y="617097"/>
            <a:ext cx="4584061" cy="3879341"/>
          </a:xfrm>
          <a:prstGeom prst="rect">
            <a:avLst/>
          </a:prstGeom>
          <a:solidFill>
            <a:schemeClr val="bg1"/>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a:solidFill>
                  <a:srgbClr val="1F355E"/>
                </a:solidFill>
                <a:latin typeface="Arial" panose="020B0604020202020204" pitchFamily="34" charset="0"/>
                <a:cs typeface="Arial" panose="020B0604020202020204" pitchFamily="34" charset="0"/>
              </a:rPr>
              <a:t>Since we introduced the first Swansea Bay Digital Strategy in 2017, we have been faced with multiple hurdles yet made large strides.  </a:t>
            </a:r>
          </a:p>
          <a:p>
            <a:pPr algn="l">
              <a:spcAft>
                <a:spcPts val="600"/>
              </a:spcAft>
            </a:pPr>
            <a:r>
              <a:rPr lang="en-GB" sz="900" b="0">
                <a:solidFill>
                  <a:srgbClr val="1F355E"/>
                </a:solidFill>
                <a:latin typeface="Arial" panose="020B0604020202020204" pitchFamily="34" charset="0"/>
                <a:cs typeface="Arial" panose="020B0604020202020204" pitchFamily="34" charset="0"/>
              </a:rPr>
              <a:t>During the COVID-19 pandemic, while acknowledging the devastating impacts on our citizens and people, we were able to drive digital transformation at an exceptional pace, transforming the way we work to deliver care to our patients. </a:t>
            </a:r>
          </a:p>
          <a:p>
            <a:pPr algn="l">
              <a:spcAft>
                <a:spcPts val="600"/>
              </a:spcAft>
            </a:pPr>
            <a:r>
              <a:rPr lang="en-GB" sz="900">
                <a:solidFill>
                  <a:srgbClr val="1F355E"/>
                </a:solidFill>
                <a:latin typeface="Arial" panose="020B0604020202020204" pitchFamily="34" charset="0"/>
                <a:cs typeface="Arial" panose="020B0604020202020204" pitchFamily="34" charset="0"/>
              </a:rPr>
              <a:t>Since 2017, we have worked hard to make Swansea Bay a Welsh leader for digital and data innovation in health and care. We have successfully aligned solution delivery with organisational and national priorities. A few examples of the work we’ve done include:</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Local development of the Welsh Nursing Care Record which has since been rolled out across Wales, transforming nursing documentation from paper to digital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Creation and deployment of SIGNAL digitising patient flow in a hospital setting</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Pilot site for the Hospital Electronic Prescribing and Medicines Administration system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Delivering data analytics through the availability of a vast amount of Business Intelligence dashboards</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Roll-out of Office 365 across Swansea Bay for all our staff</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Implementing the Swansea Bay Patient Portal to empower our patients and citizens to engage with their care</a:t>
            </a:r>
          </a:p>
          <a:p>
            <a:pPr algn="l">
              <a:spcAft>
                <a:spcPts val="600"/>
              </a:spcAft>
            </a:pPr>
            <a:r>
              <a:rPr lang="en-GB" sz="900" b="0">
                <a:solidFill>
                  <a:srgbClr val="1F355E"/>
                </a:solidFill>
                <a:latin typeface="Arial" panose="020B0604020202020204" pitchFamily="34" charset="0"/>
                <a:cs typeface="Arial" panose="020B0604020202020204" pitchFamily="34" charset="0"/>
              </a:rPr>
              <a:t>But we know there is still a lot more to do to make the most of digital and data solutions for our patients, our staff and our organisation. This strategy sets out how we will work towards achieving this.</a:t>
            </a: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p:txBody>
      </p:sp>
      <p:sp>
        <p:nvSpPr>
          <p:cNvPr id="38" name="Rectangle 37">
            <a:extLst>
              <a:ext uri="{FF2B5EF4-FFF2-40B4-BE49-F238E27FC236}">
                <a16:creationId xmlns:a16="http://schemas.microsoft.com/office/drawing/2014/main" id="{34CBD753-7FD1-1791-64F5-DA0E1579F939}"/>
              </a:ext>
            </a:extLst>
          </p:cNvPr>
          <p:cNvSpPr/>
          <p:nvPr/>
        </p:nvSpPr>
        <p:spPr>
          <a:xfrm>
            <a:off x="4892709" y="200907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Through our engagement process we have listened to …</a:t>
            </a:r>
          </a:p>
        </p:txBody>
      </p:sp>
      <p:sp>
        <p:nvSpPr>
          <p:cNvPr id="40" name="Rectangle 39">
            <a:extLst>
              <a:ext uri="{FF2B5EF4-FFF2-40B4-BE49-F238E27FC236}">
                <a16:creationId xmlns:a16="http://schemas.microsoft.com/office/drawing/2014/main" id="{EC8EA92F-EFE8-B2F4-D4C6-8540B2E09BA9}"/>
              </a:ext>
            </a:extLst>
          </p:cNvPr>
          <p:cNvSpPr/>
          <p:nvPr/>
        </p:nvSpPr>
        <p:spPr>
          <a:xfrm>
            <a:off x="4892709" y="35824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Our approach to developing our </a:t>
            </a:r>
            <a:r>
              <a:rPr kumimoji="0" lang="en-GB" sz="1050" b="0" i="0" u="none" strike="sngStrike" kern="1200" cap="none" spc="0" normalizeH="0" baseline="0" noProof="0">
                <a:ln>
                  <a:noFill/>
                </a:ln>
                <a:solidFill>
                  <a:schemeClr val="bg1"/>
                </a:solidFill>
                <a:effectLst/>
                <a:uLnTx/>
                <a:uFillTx/>
                <a:latin typeface="Helvetica Neue Medium"/>
                <a:sym typeface="Helvetica Neue Medium"/>
              </a:rPr>
              <a:t>Digital</a:t>
            </a:r>
            <a:r>
              <a:rPr kumimoji="0" lang="en-GB" sz="1050" b="0" i="0" u="none" strike="noStrike" kern="1200" cap="none" spc="0" normalizeH="0" baseline="0" noProof="0">
                <a:ln>
                  <a:noFill/>
                </a:ln>
                <a:solidFill>
                  <a:schemeClr val="bg1"/>
                </a:solidFill>
                <a:effectLst/>
                <a:uLnTx/>
                <a:uFillTx/>
                <a:latin typeface="Helvetica Neue Medium"/>
                <a:sym typeface="Helvetica Neue Medium"/>
              </a:rPr>
              <a:t> Strategy included … </a:t>
            </a:r>
          </a:p>
        </p:txBody>
      </p:sp>
      <p:grpSp>
        <p:nvGrpSpPr>
          <p:cNvPr id="66" name="Group 65">
            <a:extLst>
              <a:ext uri="{FF2B5EF4-FFF2-40B4-BE49-F238E27FC236}">
                <a16:creationId xmlns:a16="http://schemas.microsoft.com/office/drawing/2014/main" id="{6D716744-C920-298D-4CB9-C63784947A59}"/>
              </a:ext>
            </a:extLst>
          </p:cNvPr>
          <p:cNvGrpSpPr/>
          <p:nvPr/>
        </p:nvGrpSpPr>
        <p:grpSpPr>
          <a:xfrm>
            <a:off x="4892707" y="676321"/>
            <a:ext cx="4066969" cy="1088440"/>
            <a:chOff x="4892714" y="714421"/>
            <a:chExt cx="3330380" cy="1088440"/>
          </a:xfrm>
        </p:grpSpPr>
        <p:sp>
          <p:nvSpPr>
            <p:cNvPr id="58" name="Rectangle 57">
              <a:extLst>
                <a:ext uri="{FF2B5EF4-FFF2-40B4-BE49-F238E27FC236}">
                  <a16:creationId xmlns:a16="http://schemas.microsoft.com/office/drawing/2014/main" id="{11E06705-66C5-D6B5-607A-2966D0A7EC90}"/>
                </a:ext>
              </a:extLst>
            </p:cNvPr>
            <p:cNvSpPr/>
            <p:nvPr/>
          </p:nvSpPr>
          <p:spPr>
            <a:xfrm>
              <a:off x="4892714"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organisation-wide surveys</a:t>
              </a:r>
            </a:p>
          </p:txBody>
        </p:sp>
        <p:sp>
          <p:nvSpPr>
            <p:cNvPr id="59" name="Rectangle 58">
              <a:extLst>
                <a:ext uri="{FF2B5EF4-FFF2-40B4-BE49-F238E27FC236}">
                  <a16:creationId xmlns:a16="http://schemas.microsoft.com/office/drawing/2014/main" id="{D77C29A6-9385-DFAC-00BE-09CA22CF747A}"/>
                </a:ext>
              </a:extLst>
            </p:cNvPr>
            <p:cNvSpPr/>
            <p:nvPr/>
          </p:nvSpPr>
          <p:spPr>
            <a:xfrm>
              <a:off x="489271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Comprehensive documentation review</a:t>
              </a:r>
            </a:p>
          </p:txBody>
        </p:sp>
        <p:sp>
          <p:nvSpPr>
            <p:cNvPr id="60" name="Rectangle 59">
              <a:extLst>
                <a:ext uri="{FF2B5EF4-FFF2-40B4-BE49-F238E27FC236}">
                  <a16:creationId xmlns:a16="http://schemas.microsoft.com/office/drawing/2014/main" id="{3AF64F20-81D2-E47C-3150-F2F7D3C3545B}"/>
                </a:ext>
              </a:extLst>
            </p:cNvPr>
            <p:cNvSpPr/>
            <p:nvPr/>
          </p:nvSpPr>
          <p:spPr>
            <a:xfrm>
              <a:off x="602953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1:1s with digital </a:t>
              </a:r>
              <a:r>
                <a:rPr lang="en-GB" sz="1050" b="0">
                  <a:solidFill>
                    <a:srgbClr val="1F355E"/>
                  </a:solidFill>
                  <a:latin typeface="Arial" panose="020B0604020202020204" pitchFamily="34" charset="0"/>
                  <a:ea typeface="+mn-ea"/>
                  <a:cs typeface="Arial" panose="020B0604020202020204" pitchFamily="34" charset="0"/>
                  <a:sym typeface="Helvetica Neue Medium"/>
                </a:rPr>
                <a:t>l</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eaders and health board Executives</a:t>
              </a:r>
            </a:p>
          </p:txBody>
        </p:sp>
        <p:sp>
          <p:nvSpPr>
            <p:cNvPr id="61" name="Rectangle 60">
              <a:extLst>
                <a:ext uri="{FF2B5EF4-FFF2-40B4-BE49-F238E27FC236}">
                  <a16:creationId xmlns:a16="http://schemas.microsoft.com/office/drawing/2014/main" id="{442788D5-C40F-1CD3-7B19-988CAC56A035}"/>
                </a:ext>
              </a:extLst>
            </p:cNvPr>
            <p:cNvSpPr/>
            <p:nvPr/>
          </p:nvSpPr>
          <p:spPr>
            <a:xfrm>
              <a:off x="6029532"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rgbClr val="1F355E"/>
                  </a:solidFill>
                  <a:latin typeface="Arial" panose="020B0604020202020204" pitchFamily="34" charset="0"/>
                  <a:ea typeface="+mn-ea"/>
                  <a:cs typeface="Arial" panose="020B0604020202020204" pitchFamily="34" charset="0"/>
                  <a:sym typeface="Helvetica Neue Medium"/>
                </a:rPr>
                <a:t>4-part workshop series</a:t>
              </a:r>
              <a:endPar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2" name="Rectangle 61">
              <a:extLst>
                <a:ext uri="{FF2B5EF4-FFF2-40B4-BE49-F238E27FC236}">
                  <a16:creationId xmlns:a16="http://schemas.microsoft.com/office/drawing/2014/main" id="{27FAA4BD-49E0-4D26-5FB4-029C83841C12}"/>
                </a:ext>
              </a:extLst>
            </p:cNvPr>
            <p:cNvSpPr/>
            <p:nvPr/>
          </p:nvSpPr>
          <p:spPr>
            <a:xfrm>
              <a:off x="716594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engagement sessions</a:t>
              </a:r>
            </a:p>
          </p:txBody>
        </p:sp>
        <p:sp>
          <p:nvSpPr>
            <p:cNvPr id="63" name="Rectangle 62">
              <a:extLst>
                <a:ext uri="{FF2B5EF4-FFF2-40B4-BE49-F238E27FC236}">
                  <a16:creationId xmlns:a16="http://schemas.microsoft.com/office/drawing/2014/main" id="{0210AB78-E80F-D904-D2A6-749D290923C2}"/>
                </a:ext>
              </a:extLst>
            </p:cNvPr>
            <p:cNvSpPr/>
            <p:nvPr/>
          </p:nvSpPr>
          <p:spPr>
            <a:xfrm>
              <a:off x="716594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Working sessions for </a:t>
              </a:r>
              <a:r>
                <a:rPr lang="en-GB" sz="1050" b="0">
                  <a:solidFill>
                    <a:srgbClr val="1F355E"/>
                  </a:solidFill>
                  <a:latin typeface="Arial" panose="020B0604020202020204" pitchFamily="34" charset="0"/>
                  <a:ea typeface="+mn-ea"/>
                  <a:cs typeface="Arial" panose="020B0604020202020204" pitchFamily="34" charset="0"/>
                  <a:sym typeface="Helvetica Neue Medium"/>
                </a:rPr>
                <a:t>f</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eedback and iteration</a:t>
              </a:r>
            </a:p>
          </p:txBody>
        </p:sp>
      </p:grpSp>
      <p:grpSp>
        <p:nvGrpSpPr>
          <p:cNvPr id="5" name="Group 4">
            <a:extLst>
              <a:ext uri="{FF2B5EF4-FFF2-40B4-BE49-F238E27FC236}">
                <a16:creationId xmlns:a16="http://schemas.microsoft.com/office/drawing/2014/main" id="{4D3C049A-5125-CB9E-8ADC-E15CBB793891}"/>
              </a:ext>
            </a:extLst>
          </p:cNvPr>
          <p:cNvGrpSpPr/>
          <p:nvPr/>
        </p:nvGrpSpPr>
        <p:grpSpPr>
          <a:xfrm>
            <a:off x="5019630" y="2335696"/>
            <a:ext cx="3791328" cy="2020462"/>
            <a:chOff x="4605981" y="2335696"/>
            <a:chExt cx="3791328" cy="2020462"/>
          </a:xfrm>
        </p:grpSpPr>
        <p:sp>
          <p:nvSpPr>
            <p:cNvPr id="3" name="Oval 2">
              <a:extLst>
                <a:ext uri="{FF2B5EF4-FFF2-40B4-BE49-F238E27FC236}">
                  <a16:creationId xmlns:a16="http://schemas.microsoft.com/office/drawing/2014/main" id="{502F0FBF-9BE6-BDEC-10A9-4D401B180C58}"/>
                </a:ext>
              </a:extLst>
            </p:cNvPr>
            <p:cNvSpPr>
              <a:spLocks/>
            </p:cNvSpPr>
            <p:nvPr/>
          </p:nvSpPr>
          <p:spPr>
            <a:xfrm>
              <a:off x="4605981" y="2491335"/>
              <a:ext cx="904486" cy="869304"/>
            </a:xfrm>
            <a:prstGeom prst="ellipse">
              <a:avLst/>
            </a:prstGeom>
            <a:solidFill>
              <a:schemeClr val="accent5">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20</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Grand Rounds participants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grpSp>
          <p:nvGrpSpPr>
            <p:cNvPr id="29" name="Group 28">
              <a:extLst>
                <a:ext uri="{FF2B5EF4-FFF2-40B4-BE49-F238E27FC236}">
                  <a16:creationId xmlns:a16="http://schemas.microsoft.com/office/drawing/2014/main" id="{D66C9FA9-27BC-A8BE-ED89-35216478F5E5}"/>
                </a:ext>
              </a:extLst>
            </p:cNvPr>
            <p:cNvGrpSpPr/>
            <p:nvPr/>
          </p:nvGrpSpPr>
          <p:grpSpPr>
            <a:xfrm>
              <a:off x="4949862" y="2335696"/>
              <a:ext cx="3447447" cy="2020462"/>
              <a:chOff x="-385024" y="1421189"/>
              <a:chExt cx="4588548" cy="2689238"/>
            </a:xfrm>
          </p:grpSpPr>
          <p:grpSp>
            <p:nvGrpSpPr>
              <p:cNvPr id="31" name="Group 30">
                <a:extLst>
                  <a:ext uri="{FF2B5EF4-FFF2-40B4-BE49-F238E27FC236}">
                    <a16:creationId xmlns:a16="http://schemas.microsoft.com/office/drawing/2014/main" id="{6C42D54D-23D0-1E52-4978-C9A706FE241A}"/>
                  </a:ext>
                </a:extLst>
              </p:cNvPr>
              <p:cNvGrpSpPr/>
              <p:nvPr/>
            </p:nvGrpSpPr>
            <p:grpSpPr>
              <a:xfrm>
                <a:off x="-385024" y="1421189"/>
                <a:ext cx="4588548" cy="2689238"/>
                <a:chOff x="-235916" y="1309868"/>
                <a:chExt cx="5229577" cy="3132873"/>
              </a:xfrm>
            </p:grpSpPr>
            <p:sp>
              <p:nvSpPr>
                <p:cNvPr id="32" name="Oval 31">
                  <a:extLst>
                    <a:ext uri="{FF2B5EF4-FFF2-40B4-BE49-F238E27FC236}">
                      <a16:creationId xmlns:a16="http://schemas.microsoft.com/office/drawing/2014/main" id="{328C8635-956A-FE43-DEE8-E0480D7E7A30}"/>
                    </a:ext>
                  </a:extLst>
                </p:cNvPr>
                <p:cNvSpPr/>
                <p:nvPr/>
              </p:nvSpPr>
              <p:spPr>
                <a:xfrm>
                  <a:off x="1926549" y="2489025"/>
                  <a:ext cx="1911346" cy="1953716"/>
                </a:xfrm>
                <a:prstGeom prst="ellipse">
                  <a:avLst/>
                </a:prstGeom>
                <a:solidFill>
                  <a:srgbClr val="E1371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600">
                      <a:solidFill>
                        <a:srgbClr val="1F355E"/>
                      </a:solidFill>
                      <a:latin typeface="Arial" panose="020B0604020202020204" pitchFamily="34" charset="0"/>
                      <a:ea typeface="Helvetica Neue Medium"/>
                      <a:cs typeface="Arial" panose="020B0604020202020204" pitchFamily="34" charset="0"/>
                      <a:sym typeface="Helvetica Neue Medium"/>
                    </a:rPr>
                    <a:t>141</a:t>
                  </a:r>
                  <a: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t> </a:t>
                  </a:r>
                  <a:b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br>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Survey responses submitted</a:t>
                  </a:r>
                  <a:endParaRPr lang="en-GB" sz="105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4" name="Oval 33">
                  <a:extLst>
                    <a:ext uri="{FF2B5EF4-FFF2-40B4-BE49-F238E27FC236}">
                      <a16:creationId xmlns:a16="http://schemas.microsoft.com/office/drawing/2014/main" id="{6DE69F7B-7312-DE50-0A09-72A12D5323C7}"/>
                    </a:ext>
                  </a:extLst>
                </p:cNvPr>
                <p:cNvSpPr/>
                <p:nvPr/>
              </p:nvSpPr>
              <p:spPr>
                <a:xfrm>
                  <a:off x="3557639" y="2627382"/>
                  <a:ext cx="1436022" cy="1467859"/>
                </a:xfrm>
                <a:prstGeom prst="ellipse">
                  <a:avLst/>
                </a:prstGeom>
                <a:solidFill>
                  <a:srgbClr val="602D80">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14</a:t>
                  </a:r>
                  <a:r>
                    <a:rPr lang="en-GB" sz="1050">
                      <a:solidFill>
                        <a:srgbClr val="1F355E"/>
                      </a:solidFill>
                      <a:latin typeface="Arial" panose="020B0604020202020204" pitchFamily="34" charset="0"/>
                      <a:ea typeface="Helvetica Neue Medium"/>
                      <a:cs typeface="Arial" panose="020B0604020202020204" pitchFamily="34" charset="0"/>
                      <a:sym typeface="Helvetica Neue Medium"/>
                    </a:rPr>
                    <a:t> </a:t>
                  </a:r>
                </a:p>
                <a:p>
                  <a:pPr defTabSz="619125"/>
                  <a:r>
                    <a:rPr lang="en-GB" sz="800" b="0">
                      <a:solidFill>
                        <a:srgbClr val="1F355E"/>
                      </a:solidFill>
                      <a:latin typeface="Arial" panose="020B0604020202020204" pitchFamily="34" charset="0"/>
                      <a:cs typeface="Arial" panose="020B0604020202020204" pitchFamily="34" charset="0"/>
                      <a:sym typeface="Helvetica Neue Medium"/>
                    </a:rPr>
                    <a:t>Attendees at MH&amp;LD Digital Services Group</a:t>
                  </a:r>
                  <a:endParaRPr lang="en-GB" sz="8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3" name="Oval 32">
                  <a:extLst>
                    <a:ext uri="{FF2B5EF4-FFF2-40B4-BE49-F238E27FC236}">
                      <a16:creationId xmlns:a16="http://schemas.microsoft.com/office/drawing/2014/main" id="{2143FBD0-6B83-EFB3-1879-2773EA5C82E8}"/>
                    </a:ext>
                  </a:extLst>
                </p:cNvPr>
                <p:cNvSpPr>
                  <a:spLocks/>
                </p:cNvSpPr>
                <p:nvPr/>
              </p:nvSpPr>
              <p:spPr>
                <a:xfrm>
                  <a:off x="2762455" y="1388861"/>
                  <a:ext cx="1509257" cy="1482705"/>
                </a:xfrm>
                <a:prstGeom prst="ellipse">
                  <a:avLst/>
                </a:prstGeom>
                <a:solidFill>
                  <a:srgbClr val="2AA053">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700">
                      <a:solidFill>
                        <a:srgbClr val="1F355E"/>
                      </a:solidFill>
                      <a:latin typeface="Arial" panose="020B0604020202020204" pitchFamily="34" charset="0"/>
                      <a:ea typeface="Helvetica Neue Medium"/>
                      <a:cs typeface="Arial" panose="020B0604020202020204" pitchFamily="34" charset="0"/>
                      <a:sym typeface="Helvetica Neue Medium"/>
                    </a:rPr>
                    <a:t>25 </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SRO and Executive interviews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5" name="Oval 34">
                  <a:extLst>
                    <a:ext uri="{FF2B5EF4-FFF2-40B4-BE49-F238E27FC236}">
                      <a16:creationId xmlns:a16="http://schemas.microsoft.com/office/drawing/2014/main" id="{95703F4A-C73F-F16F-BD2D-61C840F759A6}"/>
                    </a:ext>
                  </a:extLst>
                </p:cNvPr>
                <p:cNvSpPr/>
                <p:nvPr/>
              </p:nvSpPr>
              <p:spPr>
                <a:xfrm>
                  <a:off x="1398810" y="1309868"/>
                  <a:ext cx="1606399" cy="1555129"/>
                </a:xfrm>
                <a:prstGeom prst="ellipse">
                  <a:avLst/>
                </a:prstGeom>
                <a:solidFill>
                  <a:srgbClr val="195CAA">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76</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Workshop participants</a:t>
                  </a:r>
                  <a:endParaRPr lang="en-GB" sz="800" b="0">
                    <a:solidFill>
                      <a:srgbClr val="1F355E"/>
                    </a:solidFill>
                    <a:latin typeface="Arial" panose="020B0604020202020204" pitchFamily="34" charset="0"/>
                    <a:ea typeface="Helvetica Neue Medium"/>
                    <a:cs typeface="Arial" panose="020B0604020202020204" pitchFamily="34" charset="0"/>
                  </a:endParaRPr>
                </a:p>
              </p:txBody>
            </p:sp>
            <p:sp>
              <p:nvSpPr>
                <p:cNvPr id="36" name="Oval 35">
                  <a:extLst>
                    <a:ext uri="{FF2B5EF4-FFF2-40B4-BE49-F238E27FC236}">
                      <a16:creationId xmlns:a16="http://schemas.microsoft.com/office/drawing/2014/main" id="{FBF8C329-E0FC-AAE2-7CB3-FD2B067ED27E}"/>
                    </a:ext>
                  </a:extLst>
                </p:cNvPr>
                <p:cNvSpPr/>
                <p:nvPr/>
              </p:nvSpPr>
              <p:spPr>
                <a:xfrm>
                  <a:off x="641413" y="2632083"/>
                  <a:ext cx="1647028" cy="1600842"/>
                </a:xfrm>
                <a:prstGeom prst="ellipse">
                  <a:avLst/>
                </a:prstGeom>
                <a:solidFill>
                  <a:srgbClr val="EE7F0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82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Attendees at Digital Directorate session</a:t>
                  </a:r>
                </a:p>
              </p:txBody>
            </p:sp>
            <p:sp>
              <p:nvSpPr>
                <p:cNvPr id="6" name="Oval 5">
                  <a:extLst>
                    <a:ext uri="{FF2B5EF4-FFF2-40B4-BE49-F238E27FC236}">
                      <a16:creationId xmlns:a16="http://schemas.microsoft.com/office/drawing/2014/main" id="{1F717438-7D52-FF30-9010-FD26816FBB28}"/>
                    </a:ext>
                  </a:extLst>
                </p:cNvPr>
                <p:cNvSpPr>
                  <a:spLocks noChangeAspect="1"/>
                </p:cNvSpPr>
                <p:nvPr/>
              </p:nvSpPr>
              <p:spPr>
                <a:xfrm>
                  <a:off x="-235916" y="2719374"/>
                  <a:ext cx="1256028" cy="1283874"/>
                </a:xfrm>
                <a:prstGeom prst="ellips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1400">
                      <a:solidFill>
                        <a:srgbClr val="1F355E"/>
                      </a:solidFill>
                      <a:latin typeface="Arial" panose="020B0604020202020204" pitchFamily="34" charset="0"/>
                      <a:ea typeface="Helvetica Neue Medium"/>
                      <a:cs typeface="Arial" panose="020B0604020202020204" pitchFamily="34" charset="0"/>
                      <a:sym typeface="Helvetica Neue Medium"/>
                    </a:rPr>
                    <a:t>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Patient and public engagement reports</a:t>
                  </a:r>
                </a:p>
              </p:txBody>
            </p:sp>
          </p:grpSp>
          <p:sp>
            <p:nvSpPr>
              <p:cNvPr id="30" name="Oval 29">
                <a:extLst>
                  <a:ext uri="{FF2B5EF4-FFF2-40B4-BE49-F238E27FC236}">
                    <a16:creationId xmlns:a16="http://schemas.microsoft.com/office/drawing/2014/main" id="{4814BA7E-251E-3ED3-54BB-E18BC9C59C9C}"/>
                  </a:ext>
                </a:extLst>
              </p:cNvPr>
              <p:cNvSpPr/>
              <p:nvPr/>
            </p:nvSpPr>
            <p:spPr>
              <a:xfrm>
                <a:off x="104573" y="1675296"/>
                <a:ext cx="1133793" cy="1108079"/>
              </a:xfrm>
              <a:prstGeom prst="ellipse">
                <a:avLst/>
              </a:prstGeom>
              <a:solidFill>
                <a:srgbClr val="602D80">
                  <a:lumMod val="40000"/>
                  <a:lumOff val="6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825500"/>
                <a:r>
                  <a:rPr lang="en-US" sz="2000">
                    <a:solidFill>
                      <a:srgbClr val="1F355E"/>
                    </a:solidFill>
                    <a:latin typeface="Arial" panose="020B0604020202020204" pitchFamily="34" charset="0"/>
                    <a:ea typeface="Helvetica Neue Medium"/>
                    <a:cs typeface="Arial" panose="020B0604020202020204" pitchFamily="34" charset="0"/>
                  </a:rPr>
                  <a:t>18</a:t>
                </a:r>
                <a:r>
                  <a:rPr lang="en-US" sz="2000" b="0">
                    <a:solidFill>
                      <a:srgbClr val="1F355E"/>
                    </a:solidFill>
                    <a:latin typeface="Arial" panose="020B0604020202020204" pitchFamily="34" charset="0"/>
                    <a:ea typeface="Helvetica Neue Medium"/>
                    <a:cs typeface="Arial" panose="020B0604020202020204" pitchFamily="34" charset="0"/>
                  </a:rPr>
                  <a:t> </a:t>
                </a:r>
              </a:p>
              <a:p>
                <a:pPr defTabSz="825500"/>
                <a:r>
                  <a:rPr lang="en-US" sz="800" b="0">
                    <a:solidFill>
                      <a:srgbClr val="1F355E"/>
                    </a:solidFill>
                    <a:latin typeface="Arial" panose="020B0604020202020204" pitchFamily="34" charset="0"/>
                    <a:ea typeface="Helvetica Neue Medium"/>
                    <a:cs typeface="Arial" panose="020B0604020202020204" pitchFamily="34" charset="0"/>
                  </a:rPr>
                  <a:t>Clinical Senate participants </a:t>
                </a:r>
              </a:p>
            </p:txBody>
          </p:sp>
        </p:grpSp>
      </p:grpSp>
      <p:sp>
        <p:nvSpPr>
          <p:cNvPr id="7" name="Footer Placeholder 3">
            <a:extLst>
              <a:ext uri="{FF2B5EF4-FFF2-40B4-BE49-F238E27FC236}">
                <a16:creationId xmlns:a16="http://schemas.microsoft.com/office/drawing/2014/main" id="{B8656CE2-75BC-BB25-6767-1D5A8BB18766}"/>
              </a:ext>
            </a:extLst>
          </p:cNvPr>
          <p:cNvSpPr txBox="1">
            <a:spLocks/>
          </p:cNvSpPr>
          <p:nvPr/>
        </p:nvSpPr>
        <p:spPr>
          <a:xfrm>
            <a:off x="2006947" y="468501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5" name="Group 14">
            <a:extLst>
              <a:ext uri="{FF2B5EF4-FFF2-40B4-BE49-F238E27FC236}">
                <a16:creationId xmlns:a16="http://schemas.microsoft.com/office/drawing/2014/main" id="{67EA366B-1755-621C-A346-0FAD1E3507AD}"/>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72165F24-C7DD-8615-BAE1-E587B60141D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EAF4F565-08D3-0367-FD18-42FE9D0C8A2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1BB881B6-A529-8D37-3A1D-F758611EB04C}"/>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010BFA92-03E3-F31D-22A0-35171F825F45}"/>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6B202408-ED72-A6B6-E929-452731126DC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6556557A-44CC-4379-8E78-0322422E5C2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589169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034A2-1E36-3484-E93E-D48190F82329}"/>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43682E9A-204D-BB77-F6FC-A584E18F83F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Learnings from the Survey</a:t>
            </a:r>
          </a:p>
        </p:txBody>
      </p:sp>
      <p:graphicFrame>
        <p:nvGraphicFramePr>
          <p:cNvPr id="13" name="Chart 12">
            <a:extLst>
              <a:ext uri="{FF2B5EF4-FFF2-40B4-BE49-F238E27FC236}">
                <a16:creationId xmlns:a16="http://schemas.microsoft.com/office/drawing/2014/main" id="{6643FE2F-2091-463E-AE2B-FB68FF9E2FB4}"/>
              </a:ext>
              <a:ext uri="{147F2762-F138-4A5C-976F-8EAC2B608ADB}">
                <a16:predDERef xmlns:a16="http://schemas.microsoft.com/office/drawing/2014/main" pred="{3C0E6CD5-C783-52EE-5BD0-9EDDAFB134E8}"/>
              </a:ext>
            </a:extLst>
          </p:cNvPr>
          <p:cNvGraphicFramePr>
            <a:graphicFrameLocks/>
          </p:cNvGraphicFramePr>
          <p:nvPr>
            <p:extLst>
              <p:ext uri="{D42A27DB-BD31-4B8C-83A1-F6EECF244321}">
                <p14:modId xmlns:p14="http://schemas.microsoft.com/office/powerpoint/2010/main" val="1995620485"/>
              </p:ext>
            </p:extLst>
          </p:nvPr>
        </p:nvGraphicFramePr>
        <p:xfrm>
          <a:off x="4572000" y="265471"/>
          <a:ext cx="4429125" cy="2234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D2922E23-B922-4B7B-A014-528E357A1759}"/>
              </a:ext>
              <a:ext uri="{147F2762-F138-4A5C-976F-8EAC2B608ADB}">
                <a16:predDERef xmlns:a16="http://schemas.microsoft.com/office/drawing/2014/main" pred="{1149D79B-8FE0-437E-973D-27AD9074BDAC}"/>
              </a:ext>
            </a:extLst>
          </p:cNvPr>
          <p:cNvGraphicFramePr>
            <a:graphicFrameLocks/>
          </p:cNvGraphicFramePr>
          <p:nvPr>
            <p:extLst>
              <p:ext uri="{D42A27DB-BD31-4B8C-83A1-F6EECF244321}">
                <p14:modId xmlns:p14="http://schemas.microsoft.com/office/powerpoint/2010/main" val="3987020344"/>
              </p:ext>
            </p:extLst>
          </p:nvPr>
        </p:nvGraphicFramePr>
        <p:xfrm>
          <a:off x="4572022" y="2567603"/>
          <a:ext cx="4429104" cy="2498467"/>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a:extLst>
              <a:ext uri="{FF2B5EF4-FFF2-40B4-BE49-F238E27FC236}">
                <a16:creationId xmlns:a16="http://schemas.microsoft.com/office/drawing/2014/main" id="{4BDB46AA-AFAA-C050-BABE-CF914195510B}"/>
              </a:ext>
            </a:extLst>
          </p:cNvPr>
          <p:cNvSpPr/>
          <p:nvPr/>
        </p:nvSpPr>
        <p:spPr>
          <a:xfrm>
            <a:off x="142875" y="626310"/>
            <a:ext cx="4344289" cy="290592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algn="l" defTabSz="825500">
              <a:spcAft>
                <a:spcPts val="600"/>
              </a:spcAf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 total, we received 141 responses from colleagues across SBU </a:t>
            </a:r>
            <a:r>
              <a:rPr lang="en-US" sz="800" b="0">
                <a:solidFill>
                  <a:srgbClr val="1F355E"/>
                </a:solidFill>
                <a:latin typeface="Arial" panose="020B0604020202020204" pitchFamily="34" charset="0"/>
                <a:ea typeface="+mn-ea"/>
                <a:cs typeface="Arial" panose="020B0604020202020204" pitchFamily="34" charset="0"/>
              </a:rPr>
              <a:t>sharing their views on Digital and Data as well as their assessment of the extent to which Digital Enablers are currently supported. At a high-level we found that:</a:t>
            </a:r>
          </a:p>
          <a:p>
            <a:pPr marL="171450" indent="-171450" algn="l" defTabSz="825500">
              <a:spcAft>
                <a:spcPts val="600"/>
              </a:spcAft>
              <a:buFont typeface="Arial" panose="020B0604020202020204" pitchFamily="34" charset="0"/>
              <a:buChar char="•"/>
              <a:defRPr/>
            </a:pPr>
            <a:r>
              <a:rPr lang="en-US" sz="800" b="0">
                <a:solidFill>
                  <a:srgbClr val="1F355E"/>
                </a:solidFill>
                <a:latin typeface="Arial" panose="020B0604020202020204" pitchFamily="34" charset="0"/>
                <a:ea typeface="+mn-ea"/>
                <a:cs typeface="Arial" panose="020B0604020202020204" pitchFamily="34" charset="0"/>
              </a:rPr>
              <a:t>Non-digital colleagues shared </a:t>
            </a:r>
            <a:r>
              <a:rPr lang="en-US" sz="800">
                <a:solidFill>
                  <a:srgbClr val="1F355E"/>
                </a:solidFill>
                <a:latin typeface="Arial" panose="020B0604020202020204" pitchFamily="34" charset="0"/>
                <a:ea typeface="+mn-ea"/>
                <a:cs typeface="Arial" panose="020B0604020202020204" pitchFamily="34" charset="0"/>
              </a:rPr>
              <a:t>positive reflections on working with the Digital Services team</a:t>
            </a:r>
            <a:r>
              <a:rPr lang="en-US" sz="800" b="0">
                <a:solidFill>
                  <a:srgbClr val="1F355E"/>
                </a:solidFill>
                <a:latin typeface="Arial" panose="020B0604020202020204" pitchFamily="34" charset="0"/>
                <a:ea typeface="+mn-ea"/>
                <a:cs typeface="Arial" panose="020B0604020202020204" pitchFamily="34" charset="0"/>
              </a:rPr>
              <a:t>, particularly highlighting the proactiveness of the team.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US" sz="800" b="0">
                <a:solidFill>
                  <a:srgbClr val="1F355E"/>
                </a:solidFill>
                <a:latin typeface="Arial" panose="020B0604020202020204" pitchFamily="34" charset="0"/>
                <a:ea typeface="+mn-ea"/>
                <a:cs typeface="Arial" panose="020B0604020202020204" pitchFamily="34" charset="0"/>
              </a:rPr>
              <a:t>Among the digital enablers, </a:t>
            </a:r>
            <a:r>
              <a:rPr lang="en-US" sz="800">
                <a:solidFill>
                  <a:srgbClr val="1F355E"/>
                </a:solidFill>
                <a:latin typeface="Arial" panose="020B0604020202020204" pitchFamily="34" charset="0"/>
                <a:ea typeface="+mn-ea"/>
                <a:cs typeface="Arial" panose="020B0604020202020204" pitchFamily="34" charset="0"/>
              </a:rPr>
              <a:t>technology and digital was the lowest rated </a:t>
            </a:r>
            <a:r>
              <a:rPr lang="en-US" sz="800" b="0">
                <a:solidFill>
                  <a:srgbClr val="1F355E"/>
                </a:solidFill>
                <a:latin typeface="Arial" panose="020B0604020202020204" pitchFamily="34" charset="0"/>
                <a:ea typeface="+mn-ea"/>
                <a:cs typeface="Arial" panose="020B0604020202020204" pitchFamily="34" charset="0"/>
              </a:rPr>
              <a:t>with large opportunities for improvement including working towards an </a:t>
            </a:r>
            <a:r>
              <a:rPr lang="en-US" sz="800">
                <a:solidFill>
                  <a:srgbClr val="1F355E"/>
                </a:solidFill>
                <a:latin typeface="Arial" panose="020B0604020202020204" pitchFamily="34" charset="0"/>
                <a:ea typeface="+mn-ea"/>
                <a:cs typeface="Arial" panose="020B0604020202020204" pitchFamily="34" charset="0"/>
              </a:rPr>
              <a:t>EPR approach </a:t>
            </a:r>
            <a:r>
              <a:rPr lang="en-US" sz="800" b="0">
                <a:solidFill>
                  <a:srgbClr val="1F355E"/>
                </a:solidFill>
                <a:latin typeface="Arial" panose="020B0604020202020204" pitchFamily="34" charset="0"/>
                <a:ea typeface="+mn-ea"/>
                <a:cs typeface="Arial" panose="020B0604020202020204" pitchFamily="34" charset="0"/>
              </a:rPr>
              <a:t>and the provision of digital services in </a:t>
            </a:r>
            <a:r>
              <a:rPr lang="en-US" sz="800">
                <a:solidFill>
                  <a:srgbClr val="1F355E"/>
                </a:solidFill>
                <a:latin typeface="Arial" panose="020B0604020202020204" pitchFamily="34" charset="0"/>
                <a:ea typeface="+mn-ea"/>
                <a:cs typeface="Arial" panose="020B0604020202020204" pitchFamily="34" charset="0"/>
              </a:rPr>
              <a:t>community and primary care.</a:t>
            </a: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Workforce and culture was the highest rated </a:t>
            </a:r>
            <a:r>
              <a:rPr lang="en-US" sz="800" b="0">
                <a:solidFill>
                  <a:srgbClr val="1F355E"/>
                </a:solidFill>
                <a:latin typeface="Arial" panose="020B0604020202020204" pitchFamily="34" charset="0"/>
                <a:ea typeface="+mn-ea"/>
                <a:cs typeface="Arial" panose="020B0604020202020204" pitchFamily="34" charset="0"/>
              </a:rPr>
              <a:t>digital enabler, with opportunities for improving digital literacy and the adoption of new technologies. A common theme was empowering both our workforce and patients through digital solutions. </a:t>
            </a:r>
            <a:endParaRPr lang="en-US" sz="800">
              <a:solidFill>
                <a:srgbClr val="1F355E"/>
              </a:solidFill>
              <a:latin typeface="Arial" panose="020B0604020202020204" pitchFamily="34" charset="0"/>
              <a:ea typeface="+mn-ea"/>
              <a:cs typeface="Arial" panose="020B0604020202020204" pitchFamily="34" charset="0"/>
            </a:endParaRP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Non-digital staff gave notably lower assessments </a:t>
            </a:r>
            <a:r>
              <a:rPr lang="en-US" sz="800" b="0">
                <a:solidFill>
                  <a:srgbClr val="1F355E"/>
                </a:solidFill>
                <a:latin typeface="Arial" panose="020B0604020202020204" pitchFamily="34" charset="0"/>
                <a:ea typeface="+mn-ea"/>
                <a:cs typeface="Arial" panose="020B0604020202020204" pitchFamily="34" charset="0"/>
              </a:rPr>
              <a:t>across all digital enablers – the reoccurring reasons given for this included poor SBU wide communication and training, a lag in the delivery of benefits, and a misalignment of digital solutions to clinical needs.</a:t>
            </a:r>
            <a:endParaRPr lang="en-US" sz="800">
              <a:solidFill>
                <a:srgbClr val="1F355E"/>
              </a:solidFill>
              <a:latin typeface="Arial" panose="020B0604020202020204" pitchFamily="34" charset="0"/>
              <a:ea typeface="+mn-ea"/>
              <a:cs typeface="Arial" panose="020B0604020202020204" pitchFamily="34" charset="0"/>
            </a:endParaRPr>
          </a:p>
          <a:p>
            <a:pPr algn="l" defTabSz="825500">
              <a:spcAft>
                <a:spcPts val="600"/>
              </a:spcAft>
              <a:defRPr/>
            </a:pPr>
            <a:r>
              <a:rPr lang="en-US" sz="800" b="0">
                <a:solidFill>
                  <a:srgbClr val="1F355E"/>
                </a:solidFill>
                <a:latin typeface="Arial" panose="020B0604020202020204" pitchFamily="34" charset="0"/>
                <a:ea typeface="+mn-ea"/>
                <a:cs typeface="Arial" panose="020B0604020202020204" pitchFamily="34" charset="0"/>
              </a:rPr>
              <a:t>The findings from the survey have been crucial in developing our baseline understanding of the state of Data and Digital at SBU and forming the starting point for recommendations as part of this strategy.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lang="en-US" sz="800" b="0">
              <a:solidFill>
                <a:srgbClr val="1F355E"/>
              </a:solidFill>
              <a:latin typeface="Arial" panose="020B0604020202020204" pitchFamily="34" charset="0"/>
              <a:ea typeface="+mn-ea"/>
              <a:cs typeface="Arial" panose="020B0604020202020204" pitchFamily="34" charset="0"/>
            </a:endParaRP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32" name="TextBox 31">
            <a:extLst>
              <a:ext uri="{FF2B5EF4-FFF2-40B4-BE49-F238E27FC236}">
                <a16:creationId xmlns:a16="http://schemas.microsoft.com/office/drawing/2014/main" id="{F10AB517-2F92-90C3-E893-0B4D679CDF0E}"/>
              </a:ext>
            </a:extLst>
          </p:cNvPr>
          <p:cNvSpPr txBox="1"/>
          <p:nvPr/>
        </p:nvSpPr>
        <p:spPr>
          <a:xfrm>
            <a:off x="8590608" y="2567603"/>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50</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4" name="TextBox 33">
            <a:extLst>
              <a:ext uri="{FF2B5EF4-FFF2-40B4-BE49-F238E27FC236}">
                <a16:creationId xmlns:a16="http://schemas.microsoft.com/office/drawing/2014/main" id="{3D0417F6-7012-74C3-0373-87B11B78D57B}"/>
              </a:ext>
            </a:extLst>
          </p:cNvPr>
          <p:cNvSpPr txBox="1"/>
          <p:nvPr/>
        </p:nvSpPr>
        <p:spPr>
          <a:xfrm>
            <a:off x="8590608" y="265471"/>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91</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5" name="Speech Bubble: Rectangle with Corners Rounded 34">
            <a:extLst>
              <a:ext uri="{FF2B5EF4-FFF2-40B4-BE49-F238E27FC236}">
                <a16:creationId xmlns:a16="http://schemas.microsoft.com/office/drawing/2014/main" id="{507834AF-F2AD-BE3C-5718-632E939B25CB}"/>
              </a:ext>
            </a:extLst>
          </p:cNvPr>
          <p:cNvSpPr/>
          <p:nvPr/>
        </p:nvSpPr>
        <p:spPr>
          <a:xfrm>
            <a:off x="465816" y="3124055"/>
            <a:ext cx="1681316" cy="656303"/>
          </a:xfrm>
          <a:prstGeom prst="wedgeRoundRectCallout">
            <a:avLst>
              <a:gd name="adj1" fmla="val 43695"/>
              <a:gd name="adj2" fmla="val 71287"/>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42%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said that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the digital training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offer was a significant opportunity for Data &amp; Digital</a:t>
            </a:r>
          </a:p>
        </p:txBody>
      </p:sp>
      <p:sp>
        <p:nvSpPr>
          <p:cNvPr id="36" name="Speech Bubble: Rectangle with Corners Rounded 35">
            <a:extLst>
              <a:ext uri="{FF2B5EF4-FFF2-40B4-BE49-F238E27FC236}">
                <a16:creationId xmlns:a16="http://schemas.microsoft.com/office/drawing/2014/main" id="{CADE808C-1829-128C-4F40-35261A424009}"/>
              </a:ext>
            </a:extLst>
          </p:cNvPr>
          <p:cNvSpPr/>
          <p:nvPr/>
        </p:nvSpPr>
        <p:spPr>
          <a:xfrm>
            <a:off x="2831692" y="3623048"/>
            <a:ext cx="1681316" cy="792037"/>
          </a:xfrm>
          <a:prstGeom prst="wedgeRoundRectCallout">
            <a:avLst>
              <a:gd name="adj1" fmla="val -54986"/>
              <a:gd name="adj2" fmla="val -2309"/>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35</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highlighted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a:t>
            </a:r>
            <a:r>
              <a:rPr lang="en-GB" sz="800" b="0">
                <a:solidFill>
                  <a:srgbClr val="1F355E"/>
                </a:solidFill>
                <a:latin typeface="Arial" panose="020B0604020202020204" pitchFamily="34" charset="0"/>
                <a:ea typeface="+mn-ea"/>
                <a:cs typeface="Arial" panose="020B0604020202020204" pitchFamily="34" charset="0"/>
                <a:sym typeface="Helvetica Neue Medium"/>
              </a:rPr>
              <a:t>and </a:t>
            </a:r>
            <a:r>
              <a:rPr lang="en-GB" sz="800">
                <a:solidFill>
                  <a:srgbClr val="1F355E"/>
                </a:solidFill>
                <a:latin typeface="Arial" panose="020B0604020202020204" pitchFamily="34" charset="0"/>
                <a:ea typeface="+mn-ea"/>
                <a:cs typeface="Arial" panose="020B0604020202020204" pitchFamily="34" charset="0"/>
                <a:sym typeface="Helvetica Neue Medium"/>
              </a:rPr>
              <a:t>interoperability </a:t>
            </a:r>
            <a:r>
              <a:rPr lang="en-GB" sz="800" b="0">
                <a:solidFill>
                  <a:srgbClr val="1F355E"/>
                </a:solidFill>
                <a:latin typeface="Arial" panose="020B0604020202020204" pitchFamily="34" charset="0"/>
                <a:ea typeface="+mn-ea"/>
                <a:cs typeface="Arial" panose="020B0604020202020204" pitchFamily="34" charset="0"/>
                <a:sym typeface="Helvetica Neue Medium"/>
              </a:rPr>
              <a:t>of existing clinical systems as a key priority, building towards an </a:t>
            </a:r>
            <a:r>
              <a:rPr lang="en-GB" sz="800">
                <a:solidFill>
                  <a:srgbClr val="1F355E"/>
                </a:solidFill>
                <a:latin typeface="Arial" panose="020B0604020202020204" pitchFamily="34" charset="0"/>
                <a:ea typeface="+mn-ea"/>
                <a:cs typeface="Arial" panose="020B0604020202020204" pitchFamily="34" charset="0"/>
                <a:sym typeface="Helvetica Neue Medium"/>
              </a:rPr>
              <a:t>integrated EPR model </a:t>
            </a:r>
            <a:endPar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7" name="Speech Bubble: Rectangle with Corners Rounded 36">
            <a:extLst>
              <a:ext uri="{FF2B5EF4-FFF2-40B4-BE49-F238E27FC236}">
                <a16:creationId xmlns:a16="http://schemas.microsoft.com/office/drawing/2014/main" id="{9637B80E-3B63-E773-E0F6-A3A89BC936A2}"/>
              </a:ext>
            </a:extLst>
          </p:cNvPr>
          <p:cNvSpPr/>
          <p:nvPr/>
        </p:nvSpPr>
        <p:spPr>
          <a:xfrm>
            <a:off x="178598" y="3840889"/>
            <a:ext cx="1560207" cy="693176"/>
          </a:xfrm>
          <a:prstGeom prst="wedgeRoundRectCallout">
            <a:avLst>
              <a:gd name="adj1" fmla="val 68196"/>
              <a:gd name="adj2" fmla="val 6632"/>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 don’t think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is given enough strategic importance</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to revolutionise the way we offer services and the way we work”</a:t>
            </a:r>
          </a:p>
        </p:txBody>
      </p:sp>
      <p:sp>
        <p:nvSpPr>
          <p:cNvPr id="38" name="Speech Bubble: Rectangle with Corners Rounded 37">
            <a:extLst>
              <a:ext uri="{FF2B5EF4-FFF2-40B4-BE49-F238E27FC236}">
                <a16:creationId xmlns:a16="http://schemas.microsoft.com/office/drawing/2014/main" id="{36EA1E72-A992-F10A-350B-A560624AB7F4}"/>
              </a:ext>
            </a:extLst>
          </p:cNvPr>
          <p:cNvSpPr/>
          <p:nvPr/>
        </p:nvSpPr>
        <p:spPr>
          <a:xfrm>
            <a:off x="2508442" y="3065821"/>
            <a:ext cx="1681316" cy="487387"/>
          </a:xfrm>
          <a:prstGeom prst="wedgeRoundRectCallout">
            <a:avLst>
              <a:gd name="adj1" fmla="val -46656"/>
              <a:gd name="adj2" fmla="val 75781"/>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cs typeface="Arial" panose="020B0604020202020204" pitchFamily="34" charset="0"/>
                <a:sym typeface="Helvetica Neue Medium"/>
              </a:rPr>
              <a:t>“There are huge </a:t>
            </a:r>
            <a:r>
              <a:rPr lang="en-GB" sz="800" kern="1200">
                <a:solidFill>
                  <a:srgbClr val="1F355E"/>
                </a:solidFill>
                <a:latin typeface="Arial" panose="020B0604020202020204" pitchFamily="34" charset="0"/>
                <a:cs typeface="Arial" panose="020B0604020202020204" pitchFamily="34" charset="0"/>
                <a:sym typeface="Helvetica Neue Medium"/>
              </a:rPr>
              <a:t>discrepancies in digital capability and confidence</a:t>
            </a:r>
            <a:r>
              <a:rPr lang="en-GB" sz="800" b="0" kern="1200">
                <a:solidFill>
                  <a:srgbClr val="1F355E"/>
                </a:solidFill>
                <a:latin typeface="Arial" panose="020B0604020202020204" pitchFamily="34" charset="0"/>
                <a:cs typeface="Arial" panose="020B0604020202020204" pitchFamily="34" charset="0"/>
                <a:sym typeface="Helvetica Neue Medium"/>
              </a:rPr>
              <a:t>”</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0" name="Speech Bubble: Rectangle with Corners Rounded 39">
            <a:extLst>
              <a:ext uri="{FF2B5EF4-FFF2-40B4-BE49-F238E27FC236}">
                <a16:creationId xmlns:a16="http://schemas.microsoft.com/office/drawing/2014/main" id="{2141CC04-5101-83EA-A3AB-A83CBAE6880F}"/>
              </a:ext>
            </a:extLst>
          </p:cNvPr>
          <p:cNvSpPr/>
          <p:nvPr/>
        </p:nvSpPr>
        <p:spPr>
          <a:xfrm>
            <a:off x="1738805" y="4505894"/>
            <a:ext cx="1766540" cy="608816"/>
          </a:xfrm>
          <a:prstGeom prst="wedgeRoundRectCallout">
            <a:avLst>
              <a:gd name="adj1" fmla="val -2974"/>
              <a:gd name="adj2" fmla="val -72614"/>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ea typeface="+mn-ea"/>
                <a:cs typeface="Arial" panose="020B0604020202020204" pitchFamily="34" charset="0"/>
                <a:sym typeface="Helvetica Neue Medium"/>
              </a:rPr>
              <a:t>“I hugely </a:t>
            </a:r>
            <a:r>
              <a:rPr lang="en-GB" sz="800" kern="1200">
                <a:solidFill>
                  <a:srgbClr val="1F355E"/>
                </a:solidFill>
                <a:latin typeface="Arial" panose="020B0604020202020204" pitchFamily="34" charset="0"/>
                <a:ea typeface="+mn-ea"/>
                <a:cs typeface="Arial" panose="020B0604020202020204" pitchFamily="34" charset="0"/>
                <a:sym typeface="Helvetica Neue Medium"/>
              </a:rPr>
              <a:t>value the relationship we have with our clinical colleagues </a:t>
            </a:r>
            <a:r>
              <a:rPr lang="en-GB" sz="800" b="0" kern="1200">
                <a:solidFill>
                  <a:srgbClr val="1F355E"/>
                </a:solidFill>
                <a:latin typeface="Arial" panose="020B0604020202020204" pitchFamily="34" charset="0"/>
                <a:ea typeface="+mn-ea"/>
                <a:cs typeface="Arial" panose="020B0604020202020204" pitchFamily="34" charset="0"/>
                <a:sym typeface="Helvetica Neue Medium"/>
              </a:rPr>
              <a:t>– we need to continue to listen to them whe</a:t>
            </a:r>
            <a:r>
              <a:rPr lang="en-GB" sz="800" b="0" kern="1200">
                <a:solidFill>
                  <a:srgbClr val="1F355E"/>
                </a:solidFill>
                <a:latin typeface="Arial" panose="020B0604020202020204" pitchFamily="34" charset="0"/>
                <a:cs typeface="Arial" panose="020B0604020202020204" pitchFamily="34" charset="0"/>
                <a:sym typeface="Helvetica Neue Medium"/>
              </a:rPr>
              <a:t>n designing clinical services.”</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pic>
        <p:nvPicPr>
          <p:cNvPr id="42" name="Graphic 41" descr="Group of people with solid fill">
            <a:extLst>
              <a:ext uri="{FF2B5EF4-FFF2-40B4-BE49-F238E27FC236}">
                <a16:creationId xmlns:a16="http://schemas.microsoft.com/office/drawing/2014/main" id="{475A188B-012A-AC63-730E-DD1D8E537B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2064" y="3669921"/>
            <a:ext cx="687003" cy="687003"/>
          </a:xfrm>
          <a:prstGeom prst="rect">
            <a:avLst/>
          </a:prstGeom>
        </p:spPr>
      </p:pic>
      <p:grpSp>
        <p:nvGrpSpPr>
          <p:cNvPr id="17" name="Group 16">
            <a:extLst>
              <a:ext uri="{FF2B5EF4-FFF2-40B4-BE49-F238E27FC236}">
                <a16:creationId xmlns:a16="http://schemas.microsoft.com/office/drawing/2014/main" id="{E8F98B02-431C-B487-0EB3-669381D0C7C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B5AB76F9-5DB0-B212-7575-1682FD61B4C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CA5BF9B9-2857-E1F1-D552-4BDFF4BA0FD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BF4A438B-E148-D6AB-4199-403F0D110640}"/>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A14ACAF4-63BB-BE6B-2991-12ED6A4BDFE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28914D6E-D654-5229-F593-FDDCB1894D1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601BF1C7-E239-B1C8-4AE0-0580549A425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4098344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161"/>
            <a:ext cx="8364147" cy="795918"/>
          </a:xfrm>
        </p:spPr>
        <p:txBody>
          <a:bodyPr>
            <a:normAutofit/>
          </a:bodyPr>
          <a:lstStyle/>
          <a:p>
            <a:r>
              <a:rPr lang="en-GB" sz="2400"/>
              <a:t>Aligning with existing strategies</a:t>
            </a:r>
          </a:p>
        </p:txBody>
      </p:sp>
      <p:grpSp>
        <p:nvGrpSpPr>
          <p:cNvPr id="59" name="Group 58">
            <a:extLst>
              <a:ext uri="{FF2B5EF4-FFF2-40B4-BE49-F238E27FC236}">
                <a16:creationId xmlns:a16="http://schemas.microsoft.com/office/drawing/2014/main" id="{6E065B1A-2268-F7F4-A682-E0F84F168642}"/>
              </a:ext>
            </a:extLst>
          </p:cNvPr>
          <p:cNvGrpSpPr/>
          <p:nvPr/>
        </p:nvGrpSpPr>
        <p:grpSpPr>
          <a:xfrm>
            <a:off x="145632" y="1013476"/>
            <a:ext cx="8852736" cy="3473936"/>
            <a:chOff x="247856" y="878306"/>
            <a:chExt cx="8852736" cy="3473936"/>
          </a:xfrm>
        </p:grpSpPr>
        <p:cxnSp>
          <p:nvCxnSpPr>
            <p:cNvPr id="41" name="Straight Connector 40">
              <a:extLst>
                <a:ext uri="{FF2B5EF4-FFF2-40B4-BE49-F238E27FC236}">
                  <a16:creationId xmlns:a16="http://schemas.microsoft.com/office/drawing/2014/main" id="{5B224C17-5177-A27C-6573-714806CC6187}"/>
                </a:ext>
              </a:extLst>
            </p:cNvPr>
            <p:cNvCxnSpPr>
              <a:cxnSpLocks/>
              <a:stCxn id="37" idx="0"/>
            </p:cNvCxnSpPr>
            <p:nvPr/>
          </p:nvCxnSpPr>
          <p:spPr>
            <a:xfrm flipH="1" flipV="1">
              <a:off x="8400584" y="2676269"/>
              <a:ext cx="2" cy="445857"/>
            </a:xfrm>
            <a:prstGeom prst="line">
              <a:avLst/>
            </a:prstGeom>
            <a:noFill/>
            <a:ln w="25400" cap="flat">
              <a:solidFill>
                <a:srgbClr val="040E1A"/>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B9D30874-5465-71D0-0A29-028DA7BF79E1}"/>
                </a:ext>
              </a:extLst>
            </p:cNvPr>
            <p:cNvCxnSpPr>
              <a:cxnSpLocks/>
              <a:stCxn id="28" idx="0"/>
              <a:endCxn id="27" idx="2"/>
            </p:cNvCxnSpPr>
            <p:nvPr/>
          </p:nvCxnSpPr>
          <p:spPr>
            <a:xfrm>
              <a:off x="7342272" y="1228200"/>
              <a:ext cx="0" cy="3078269"/>
            </a:xfrm>
            <a:prstGeom prst="line">
              <a:avLst/>
            </a:prstGeom>
            <a:noFill/>
            <a:ln w="25400" cap="flat">
              <a:solidFill>
                <a:srgbClr val="091F39"/>
              </a:solidFill>
              <a:prstDash val="solid"/>
              <a:miter lim="400000"/>
            </a:ln>
            <a:effectLst/>
            <a:sp3d/>
          </p:spPr>
          <p:style>
            <a:lnRef idx="0">
              <a:scrgbClr r="0" g="0" b="0"/>
            </a:lnRef>
            <a:fillRef idx="0">
              <a:scrgbClr r="0" g="0" b="0"/>
            </a:fillRef>
            <a:effectRef idx="0">
              <a:scrgbClr r="0" g="0" b="0"/>
            </a:effectRef>
            <a:fontRef idx="none"/>
          </p:style>
        </p:cxnSp>
        <p:cxnSp>
          <p:nvCxnSpPr>
            <p:cNvPr id="50" name="Straight Connector 49">
              <a:extLst>
                <a:ext uri="{FF2B5EF4-FFF2-40B4-BE49-F238E27FC236}">
                  <a16:creationId xmlns:a16="http://schemas.microsoft.com/office/drawing/2014/main" id="{6A24E2B5-9975-F592-67E1-BA4032DB025B}"/>
                </a:ext>
              </a:extLst>
            </p:cNvPr>
            <p:cNvCxnSpPr>
              <a:cxnSpLocks/>
            </p:cNvCxnSpPr>
            <p:nvPr/>
          </p:nvCxnSpPr>
          <p:spPr>
            <a:xfrm>
              <a:off x="6288672" y="878306"/>
              <a:ext cx="0" cy="1743810"/>
            </a:xfrm>
            <a:prstGeom prst="line">
              <a:avLst/>
            </a:prstGeom>
            <a:noFill/>
            <a:ln w="25400" cap="flat">
              <a:solidFill>
                <a:srgbClr val="0D2E55"/>
              </a:solidFill>
              <a:prstDash val="solid"/>
              <a:miter lim="400000"/>
            </a:ln>
            <a:effectLst/>
            <a:sp3d/>
          </p:spPr>
          <p:style>
            <a:lnRef idx="0">
              <a:scrgbClr r="0" g="0" b="0"/>
            </a:lnRef>
            <a:fillRef idx="0">
              <a:scrgbClr r="0" g="0" b="0"/>
            </a:fillRef>
            <a:effectRef idx="0">
              <a:scrgbClr r="0" g="0" b="0"/>
            </a:effectRef>
            <a:fontRef idx="none"/>
          </p:style>
        </p:cxnSp>
        <p:cxnSp>
          <p:nvCxnSpPr>
            <p:cNvPr id="47" name="Straight Connector 46">
              <a:extLst>
                <a:ext uri="{FF2B5EF4-FFF2-40B4-BE49-F238E27FC236}">
                  <a16:creationId xmlns:a16="http://schemas.microsoft.com/office/drawing/2014/main" id="{8384DADC-3B04-55A7-BCA7-5F3C7C1363F6}"/>
                </a:ext>
              </a:extLst>
            </p:cNvPr>
            <p:cNvCxnSpPr>
              <a:cxnSpLocks/>
              <a:endCxn id="25" idx="0"/>
            </p:cNvCxnSpPr>
            <p:nvPr/>
          </p:nvCxnSpPr>
          <p:spPr>
            <a:xfrm>
              <a:off x="5182187" y="2575316"/>
              <a:ext cx="1" cy="549876"/>
            </a:xfrm>
            <a:prstGeom prst="line">
              <a:avLst/>
            </a:prstGeom>
            <a:noFill/>
            <a:ln w="25400" cap="flat">
              <a:solidFill>
                <a:srgbClr val="13457F"/>
              </a:solidFill>
              <a:prstDash val="solid"/>
              <a:miter lim="400000"/>
            </a:ln>
            <a:effectLst/>
            <a:sp3d/>
          </p:spPr>
          <p:style>
            <a:lnRef idx="0">
              <a:scrgbClr r="0" g="0" b="0"/>
            </a:lnRef>
            <a:fillRef idx="0">
              <a:scrgbClr r="0" g="0" b="0"/>
            </a:fillRef>
            <a:effectRef idx="0">
              <a:scrgbClr r="0" g="0" b="0"/>
            </a:effectRef>
            <a:fontRef idx="none"/>
          </p:style>
        </p:cxnSp>
        <p:grpSp>
          <p:nvGrpSpPr>
            <p:cNvPr id="18" name="Group 17">
              <a:extLst>
                <a:ext uri="{FF2B5EF4-FFF2-40B4-BE49-F238E27FC236}">
                  <a16:creationId xmlns:a16="http://schemas.microsoft.com/office/drawing/2014/main" id="{EC92AF7D-85B2-9CCD-DD07-2452FDB6D98C}"/>
                </a:ext>
              </a:extLst>
            </p:cNvPr>
            <p:cNvGrpSpPr/>
            <p:nvPr/>
          </p:nvGrpSpPr>
          <p:grpSpPr>
            <a:xfrm>
              <a:off x="247856" y="2575316"/>
              <a:ext cx="8852736" cy="442800"/>
              <a:chOff x="145632" y="2613765"/>
              <a:chExt cx="8852736" cy="442800"/>
            </a:xfrm>
          </p:grpSpPr>
          <p:sp>
            <p:nvSpPr>
              <p:cNvPr id="22" name="Freeform 14">
                <a:extLst>
                  <a:ext uri="{FF2B5EF4-FFF2-40B4-BE49-F238E27FC236}">
                    <a16:creationId xmlns:a16="http://schemas.microsoft.com/office/drawing/2014/main" id="{0941FBBB-711F-73C4-E7EE-650D81909CA6}"/>
                  </a:ext>
                </a:extLst>
              </p:cNvPr>
              <p:cNvSpPr/>
              <p:nvPr/>
            </p:nvSpPr>
            <p:spPr>
              <a:xfrm flipH="1">
                <a:off x="7178319" y="2613765"/>
                <a:ext cx="1820049" cy="442800"/>
              </a:xfrm>
              <a:prstGeom prst="roundRect">
                <a:avLst>
                  <a:gd name="adj" fmla="val 50000"/>
                </a:avLst>
              </a:prstGeom>
              <a:solidFill>
                <a:srgbClr val="040E1A"/>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2024</a:t>
                </a:r>
              </a:p>
            </p:txBody>
          </p:sp>
          <p:sp>
            <p:nvSpPr>
              <p:cNvPr id="16" name="Freeform 14">
                <a:extLst>
                  <a:ext uri="{FF2B5EF4-FFF2-40B4-BE49-F238E27FC236}">
                    <a16:creationId xmlns:a16="http://schemas.microsoft.com/office/drawing/2014/main" id="{8032533B-440A-DFB3-B455-83BF51EEC085}"/>
                  </a:ext>
                </a:extLst>
              </p:cNvPr>
              <p:cNvSpPr/>
              <p:nvPr/>
            </p:nvSpPr>
            <p:spPr>
              <a:xfrm flipH="1">
                <a:off x="6118537" y="2613765"/>
                <a:ext cx="1820049" cy="442800"/>
              </a:xfrm>
              <a:prstGeom prst="roundRect">
                <a:avLst>
                  <a:gd name="adj" fmla="val 50000"/>
                </a:avLst>
              </a:prstGeom>
              <a:solidFill>
                <a:srgbClr val="091F39"/>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2023</a:t>
                </a:r>
              </a:p>
            </p:txBody>
          </p:sp>
          <p:sp>
            <p:nvSpPr>
              <p:cNvPr id="6" name="Freeform 14">
                <a:extLst>
                  <a:ext uri="{FF2B5EF4-FFF2-40B4-BE49-F238E27FC236}">
                    <a16:creationId xmlns:a16="http://schemas.microsoft.com/office/drawing/2014/main" id="{78F2EE66-0F94-8DE6-C85A-CC86FB5F2ACE}"/>
                  </a:ext>
                </a:extLst>
              </p:cNvPr>
              <p:cNvSpPr/>
              <p:nvPr/>
            </p:nvSpPr>
            <p:spPr>
              <a:xfrm flipH="1">
                <a:off x="5058757" y="2613765"/>
                <a:ext cx="1820049" cy="442800"/>
              </a:xfrm>
              <a:prstGeom prst="round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2022</a:t>
                </a:r>
              </a:p>
            </p:txBody>
          </p:sp>
          <p:sp>
            <p:nvSpPr>
              <p:cNvPr id="17" name="Freeform 14">
                <a:extLst>
                  <a:ext uri="{FF2B5EF4-FFF2-40B4-BE49-F238E27FC236}">
                    <a16:creationId xmlns:a16="http://schemas.microsoft.com/office/drawing/2014/main" id="{334EA121-ED64-1696-7EB9-685BD77B0958}"/>
                  </a:ext>
                </a:extLst>
              </p:cNvPr>
              <p:cNvSpPr/>
              <p:nvPr/>
            </p:nvSpPr>
            <p:spPr>
              <a:xfrm flipH="1">
                <a:off x="3998977" y="2613765"/>
                <a:ext cx="1820049" cy="4428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2021</a:t>
                </a:r>
              </a:p>
            </p:txBody>
          </p:sp>
          <p:sp>
            <p:nvSpPr>
              <p:cNvPr id="7" name="Freeform 14">
                <a:extLst>
                  <a:ext uri="{FF2B5EF4-FFF2-40B4-BE49-F238E27FC236}">
                    <a16:creationId xmlns:a16="http://schemas.microsoft.com/office/drawing/2014/main" id="{B09B53B0-64CD-9BBA-0667-2E5DFC49DBD6}"/>
                  </a:ext>
                </a:extLst>
              </p:cNvPr>
              <p:cNvSpPr/>
              <p:nvPr/>
            </p:nvSpPr>
            <p:spPr>
              <a:xfrm flipH="1">
                <a:off x="2939197" y="2613765"/>
                <a:ext cx="1820049" cy="4428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2020</a:t>
                </a:r>
              </a:p>
            </p:txBody>
          </p:sp>
          <p:sp>
            <p:nvSpPr>
              <p:cNvPr id="8" name="Freeform 14">
                <a:extLst>
                  <a:ext uri="{FF2B5EF4-FFF2-40B4-BE49-F238E27FC236}">
                    <a16:creationId xmlns:a16="http://schemas.microsoft.com/office/drawing/2014/main" id="{EBBDA3FD-A320-2F28-B4BB-EFE2C7A7C3FA}"/>
                  </a:ext>
                </a:extLst>
              </p:cNvPr>
              <p:cNvSpPr/>
              <p:nvPr/>
            </p:nvSpPr>
            <p:spPr>
              <a:xfrm flipH="1">
                <a:off x="1879417" y="2613765"/>
                <a:ext cx="1820049" cy="4428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2019</a:t>
                </a:r>
              </a:p>
            </p:txBody>
          </p:sp>
          <p:sp>
            <p:nvSpPr>
              <p:cNvPr id="9" name="Freeform 14">
                <a:extLst>
                  <a:ext uri="{FF2B5EF4-FFF2-40B4-BE49-F238E27FC236}">
                    <a16:creationId xmlns:a16="http://schemas.microsoft.com/office/drawing/2014/main" id="{2ECBFA53-D19D-7159-2DF1-57BFFCDBD945}"/>
                  </a:ext>
                </a:extLst>
              </p:cNvPr>
              <p:cNvSpPr/>
              <p:nvPr/>
            </p:nvSpPr>
            <p:spPr>
              <a:xfrm flipH="1">
                <a:off x="819637" y="2613765"/>
                <a:ext cx="1820049" cy="442800"/>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2018</a:t>
                </a:r>
              </a:p>
            </p:txBody>
          </p:sp>
          <p:sp>
            <p:nvSpPr>
              <p:cNvPr id="10" name="Freeform 14">
                <a:extLst>
                  <a:ext uri="{FF2B5EF4-FFF2-40B4-BE49-F238E27FC236}">
                    <a16:creationId xmlns:a16="http://schemas.microsoft.com/office/drawing/2014/main" id="{D29AC287-9481-0C9D-1C4C-6A555F5AA29A}"/>
                  </a:ext>
                </a:extLst>
              </p:cNvPr>
              <p:cNvSpPr/>
              <p:nvPr/>
            </p:nvSpPr>
            <p:spPr>
              <a:xfrm>
                <a:off x="145632" y="2613765"/>
                <a:ext cx="1434274" cy="442800"/>
              </a:xfrm>
              <a:prstGeom prst="roundRect">
                <a:avLst>
                  <a:gd name="adj" fmla="val 50000"/>
                </a:avLst>
              </a:prstGeom>
              <a:solidFill>
                <a:srgbClr val="BDD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Arial" panose="020B0604020202020204" pitchFamily="34" charset="0"/>
                    <a:cs typeface="Arial" panose="020B0604020202020204" pitchFamily="34" charset="0"/>
                  </a:rPr>
                  <a:t>2017</a:t>
                </a:r>
              </a:p>
            </p:txBody>
          </p:sp>
        </p:grpSp>
        <p:sp>
          <p:nvSpPr>
            <p:cNvPr id="19" name="Rectangle: Rounded Corners 18">
              <a:extLst>
                <a:ext uri="{FF2B5EF4-FFF2-40B4-BE49-F238E27FC236}">
                  <a16:creationId xmlns:a16="http://schemas.microsoft.com/office/drawing/2014/main" id="{B594F701-03B8-4329-B0F0-69D9DF893713}"/>
                </a:ext>
              </a:extLst>
            </p:cNvPr>
            <p:cNvSpPr/>
            <p:nvPr/>
          </p:nvSpPr>
          <p:spPr>
            <a:xfrm>
              <a:off x="6831429" y="3129817"/>
              <a:ext cx="1021685" cy="648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Data Strategy for Health and Social Care in Wales, WG</a:t>
              </a:r>
            </a:p>
          </p:txBody>
        </p:sp>
        <p:sp>
          <p:nvSpPr>
            <p:cNvPr id="21" name="Rectangle: Rounded Corners 20">
              <a:extLst>
                <a:ext uri="{FF2B5EF4-FFF2-40B4-BE49-F238E27FC236}">
                  <a16:creationId xmlns:a16="http://schemas.microsoft.com/office/drawing/2014/main" id="{8F39D357-1182-8429-9BC3-60E7B6FEDCFE}"/>
                </a:ext>
              </a:extLst>
            </p:cNvPr>
            <p:cNvSpPr/>
            <p:nvPr/>
          </p:nvSpPr>
          <p:spPr>
            <a:xfrm>
              <a:off x="450647" y="3125192"/>
              <a:ext cx="1021685" cy="396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SBU</a:t>
              </a:r>
            </a:p>
          </p:txBody>
        </p:sp>
        <p:sp>
          <p:nvSpPr>
            <p:cNvPr id="23" name="Rectangle: Rounded Corners 22">
              <a:extLst>
                <a:ext uri="{FF2B5EF4-FFF2-40B4-BE49-F238E27FC236}">
                  <a16:creationId xmlns:a16="http://schemas.microsoft.com/office/drawing/2014/main" id="{33118CF7-FD0C-2ED7-B24C-0001B520B7F6}"/>
                </a:ext>
              </a:extLst>
            </p:cNvPr>
            <p:cNvSpPr/>
            <p:nvPr/>
          </p:nvSpPr>
          <p:spPr>
            <a:xfrm>
              <a:off x="5777830" y="2072240"/>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Quality Strategy, SBU</a:t>
              </a:r>
            </a:p>
          </p:txBody>
        </p:sp>
        <p:sp>
          <p:nvSpPr>
            <p:cNvPr id="24" name="Rectangle: Rounded Corners 23">
              <a:extLst>
                <a:ext uri="{FF2B5EF4-FFF2-40B4-BE49-F238E27FC236}">
                  <a16:creationId xmlns:a16="http://schemas.microsoft.com/office/drawing/2014/main" id="{4A765834-1621-9BEA-F3A3-BF60E3D0515C}"/>
                </a:ext>
              </a:extLst>
            </p:cNvPr>
            <p:cNvSpPr/>
            <p:nvPr/>
          </p:nvSpPr>
          <p:spPr>
            <a:xfrm>
              <a:off x="5777830" y="1489382"/>
              <a:ext cx="1021685" cy="504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National Data Resource Strategy, DHCW</a:t>
              </a:r>
            </a:p>
          </p:txBody>
        </p:sp>
        <p:sp>
          <p:nvSpPr>
            <p:cNvPr id="25" name="Rectangle: Rounded Corners 24">
              <a:extLst>
                <a:ext uri="{FF2B5EF4-FFF2-40B4-BE49-F238E27FC236}">
                  <a16:creationId xmlns:a16="http://schemas.microsoft.com/office/drawing/2014/main" id="{8380A00C-4559-E6D3-33E6-D7C1E68E8AC0}"/>
                </a:ext>
              </a:extLst>
            </p:cNvPr>
            <p:cNvSpPr/>
            <p:nvPr/>
          </p:nvSpPr>
          <p:spPr>
            <a:xfrm>
              <a:off x="4671345" y="3125192"/>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for Wales, WG</a:t>
              </a:r>
            </a:p>
          </p:txBody>
        </p:sp>
        <p:sp>
          <p:nvSpPr>
            <p:cNvPr id="26" name="Rectangle: Rounded Corners 25">
              <a:extLst>
                <a:ext uri="{FF2B5EF4-FFF2-40B4-BE49-F238E27FC236}">
                  <a16:creationId xmlns:a16="http://schemas.microsoft.com/office/drawing/2014/main" id="{5A0517D2-B11B-179C-3BE9-0E9BD7C357D1}"/>
                </a:ext>
              </a:extLst>
            </p:cNvPr>
            <p:cNvSpPr/>
            <p:nvPr/>
          </p:nvSpPr>
          <p:spPr>
            <a:xfrm>
              <a:off x="6831429" y="2072240"/>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Long-Term Strategy 2023 - 2035</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7" name="Rectangle: Rounded Corners 26">
              <a:extLst>
                <a:ext uri="{FF2B5EF4-FFF2-40B4-BE49-F238E27FC236}">
                  <a16:creationId xmlns:a16="http://schemas.microsoft.com/office/drawing/2014/main" id="{CDDC7969-5B99-D00C-DC64-209D86B47DEE}"/>
                </a:ext>
              </a:extLst>
            </p:cNvPr>
            <p:cNvSpPr/>
            <p:nvPr/>
          </p:nvSpPr>
          <p:spPr>
            <a:xfrm>
              <a:off x="6831429" y="3848287"/>
              <a:ext cx="1021685" cy="458182"/>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Integrated Medium Term Plan 2023-26</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8" name="Rectangle: Rounded Corners 27">
              <a:extLst>
                <a:ext uri="{FF2B5EF4-FFF2-40B4-BE49-F238E27FC236}">
                  <a16:creationId xmlns:a16="http://schemas.microsoft.com/office/drawing/2014/main" id="{5E0EE2E3-5725-661B-2689-323416C77FCF}"/>
                </a:ext>
              </a:extLst>
            </p:cNvPr>
            <p:cNvSpPr/>
            <p:nvPr/>
          </p:nvSpPr>
          <p:spPr>
            <a:xfrm>
              <a:off x="6831429" y="1228200"/>
              <a:ext cx="1021685" cy="288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One Bay Way, SBU</a:t>
              </a:r>
            </a:p>
          </p:txBody>
        </p:sp>
        <p:sp>
          <p:nvSpPr>
            <p:cNvPr id="29" name="Rectangle: Rounded Corners 28">
              <a:extLst>
                <a:ext uri="{FF2B5EF4-FFF2-40B4-BE49-F238E27FC236}">
                  <a16:creationId xmlns:a16="http://schemas.microsoft.com/office/drawing/2014/main" id="{ADCD4EFF-E767-858C-CA14-DA002643FA47}"/>
                </a:ext>
              </a:extLst>
            </p:cNvPr>
            <p:cNvSpPr/>
            <p:nvPr/>
          </p:nvSpPr>
          <p:spPr>
            <a:xfrm>
              <a:off x="5777830" y="878306"/>
              <a:ext cx="1021685" cy="504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Intelligence Strategy, SBU</a:t>
              </a:r>
            </a:p>
          </p:txBody>
        </p:sp>
        <p:sp>
          <p:nvSpPr>
            <p:cNvPr id="31" name="Rectangle: Rounded Corners 30">
              <a:extLst>
                <a:ext uri="{FF2B5EF4-FFF2-40B4-BE49-F238E27FC236}">
                  <a16:creationId xmlns:a16="http://schemas.microsoft.com/office/drawing/2014/main" id="{45E16702-9E57-AA14-2BF3-E8912DB5F5BE}"/>
                </a:ext>
              </a:extLst>
            </p:cNvPr>
            <p:cNvSpPr/>
            <p:nvPr/>
          </p:nvSpPr>
          <p:spPr>
            <a:xfrm>
              <a:off x="2521048" y="395624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Services Plan, SBU</a:t>
              </a:r>
            </a:p>
          </p:txBody>
        </p:sp>
        <p:sp>
          <p:nvSpPr>
            <p:cNvPr id="33" name="Rectangle: Rounded Corners 32">
              <a:extLst>
                <a:ext uri="{FF2B5EF4-FFF2-40B4-BE49-F238E27FC236}">
                  <a16:creationId xmlns:a16="http://schemas.microsoft.com/office/drawing/2014/main" id="{98DAA948-F67A-97C6-E55E-A187665788CC}"/>
                </a:ext>
              </a:extLst>
            </p:cNvPr>
            <p:cNvSpPr/>
            <p:nvPr/>
          </p:nvSpPr>
          <p:spPr>
            <a:xfrm>
              <a:off x="6831429" y="159738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Population Health Strategy, SBU</a:t>
              </a:r>
            </a:p>
          </p:txBody>
        </p:sp>
        <p:cxnSp>
          <p:nvCxnSpPr>
            <p:cNvPr id="35" name="Straight Connector 34">
              <a:extLst>
                <a:ext uri="{FF2B5EF4-FFF2-40B4-BE49-F238E27FC236}">
                  <a16:creationId xmlns:a16="http://schemas.microsoft.com/office/drawing/2014/main" id="{563A9A2E-F512-D5A1-2CE9-C6FBF9B9F754}"/>
                </a:ext>
              </a:extLst>
            </p:cNvPr>
            <p:cNvCxnSpPr>
              <a:cxnSpLocks/>
              <a:stCxn id="10" idx="2"/>
              <a:endCxn id="21" idx="0"/>
            </p:cNvCxnSpPr>
            <p:nvPr/>
          </p:nvCxnSpPr>
          <p:spPr>
            <a:xfrm flipH="1">
              <a:off x="961490" y="3018116"/>
              <a:ext cx="3503" cy="107076"/>
            </a:xfrm>
            <a:prstGeom prst="line">
              <a:avLst/>
            </a:prstGeom>
            <a:noFill/>
            <a:ln w="25400" cap="flat">
              <a:solidFill>
                <a:srgbClr val="BDD8F5"/>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a:extLst>
                <a:ext uri="{FF2B5EF4-FFF2-40B4-BE49-F238E27FC236}">
                  <a16:creationId xmlns:a16="http://schemas.microsoft.com/office/drawing/2014/main" id="{5567DAD0-DB10-CD78-4652-DC4F2BF67BDF}"/>
                </a:ext>
              </a:extLst>
            </p:cNvPr>
            <p:cNvCxnSpPr>
              <a:cxnSpLocks/>
              <a:endCxn id="31" idx="0"/>
            </p:cNvCxnSpPr>
            <p:nvPr/>
          </p:nvCxnSpPr>
          <p:spPr>
            <a:xfrm>
              <a:off x="3031890" y="3018116"/>
              <a:ext cx="1" cy="938126"/>
            </a:xfrm>
            <a:prstGeom prst="line">
              <a:avLst/>
            </a:prstGeom>
            <a:noFill/>
            <a:ln w="25400" cap="flat">
              <a:solidFill>
                <a:srgbClr val="5A9BE7"/>
              </a:solidFill>
              <a:prstDash val="solid"/>
              <a:miter lim="400000"/>
            </a:ln>
            <a:effectLst/>
            <a:sp3d/>
          </p:spPr>
          <p:style>
            <a:lnRef idx="0">
              <a:scrgbClr r="0" g="0" b="0"/>
            </a:lnRef>
            <a:fillRef idx="0">
              <a:scrgbClr r="0" g="0" b="0"/>
            </a:fillRef>
            <a:effectRef idx="0">
              <a:scrgbClr r="0" g="0" b="0"/>
            </a:effectRef>
            <a:fontRef idx="none"/>
          </p:style>
        </p:cxnSp>
        <p:sp>
          <p:nvSpPr>
            <p:cNvPr id="20" name="Rectangle: Rounded Corners 19">
              <a:extLst>
                <a:ext uri="{FF2B5EF4-FFF2-40B4-BE49-F238E27FC236}">
                  <a16:creationId xmlns:a16="http://schemas.microsoft.com/office/drawing/2014/main" id="{2B501730-EB3C-51E7-5B7A-93933FAD846E}"/>
                </a:ext>
              </a:extLst>
            </p:cNvPr>
            <p:cNvSpPr/>
            <p:nvPr/>
          </p:nvSpPr>
          <p:spPr>
            <a:xfrm>
              <a:off x="2513228" y="3125192"/>
              <a:ext cx="1021685" cy="78408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Strategy: Better Health, Better Care, Better Lives, SBU</a:t>
              </a:r>
            </a:p>
          </p:txBody>
        </p:sp>
        <p:sp>
          <p:nvSpPr>
            <p:cNvPr id="37" name="Rectangle: Rounded Corners 36">
              <a:extLst>
                <a:ext uri="{FF2B5EF4-FFF2-40B4-BE49-F238E27FC236}">
                  <a16:creationId xmlns:a16="http://schemas.microsoft.com/office/drawing/2014/main" id="{A821B481-3F7D-11B6-DD96-794C7271A5A6}"/>
                </a:ext>
              </a:extLst>
            </p:cNvPr>
            <p:cNvSpPr/>
            <p:nvPr/>
          </p:nvSpPr>
          <p:spPr>
            <a:xfrm>
              <a:off x="7889743" y="3122126"/>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People Strategy, SBU</a:t>
              </a:r>
            </a:p>
          </p:txBody>
        </p:sp>
      </p:grpSp>
      <p:sp>
        <p:nvSpPr>
          <p:cNvPr id="60" name="Rectangle 59">
            <a:extLst>
              <a:ext uri="{FF2B5EF4-FFF2-40B4-BE49-F238E27FC236}">
                <a16:creationId xmlns:a16="http://schemas.microsoft.com/office/drawing/2014/main" id="{83078533-21F0-9C6B-00BF-BE0C74B4F369}"/>
              </a:ext>
            </a:extLst>
          </p:cNvPr>
          <p:cNvSpPr/>
          <p:nvPr/>
        </p:nvSpPr>
        <p:spPr>
          <a:xfrm>
            <a:off x="151203" y="732288"/>
            <a:ext cx="5342887" cy="1409141"/>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a:solidFill>
                  <a:srgbClr val="1F355E"/>
                </a:solidFill>
                <a:latin typeface="Arial" panose="020B0604020202020204" pitchFamily="34" charset="0"/>
                <a:cs typeface="Arial" panose="020B0604020202020204" pitchFamily="34" charset="0"/>
              </a:rPr>
              <a:t>The success of Digitally Enabling The One Bay Way is dependent on strong alignment with both the national direction of travel, the regional priorities and the broader organisational strategy. It is crucial that we continue to develop and deploy digital solutions that are closely aligned with these wider strategies and the priorities they set out.</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These strategies in conjunction with the engagement across the health board have been used extensively to develop the priorities and have acted as guiderails throughout the entire Digital Strategy development process. </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 digital strategy is aligned with “The One Bay Way” setting out SBU’s 10-year vision to become a High Quality Organisation. This includes a relentless focus on the patient and staff at the centre of our digital services, supported by a leadership culture which encourages our staff to be supported, engaged and involved in the success of the organisation through digitally enabled transformation. </a:t>
            </a:r>
          </a:p>
        </p:txBody>
      </p:sp>
      <p:graphicFrame>
        <p:nvGraphicFramePr>
          <p:cNvPr id="62" name="Table 61">
            <a:extLst>
              <a:ext uri="{FF2B5EF4-FFF2-40B4-BE49-F238E27FC236}">
                <a16:creationId xmlns:a16="http://schemas.microsoft.com/office/drawing/2014/main" id="{A9547868-44BA-F4D3-11A7-6E453EABAF1A}"/>
              </a:ext>
            </a:extLst>
          </p:cNvPr>
          <p:cNvGraphicFramePr>
            <a:graphicFrameLocks noGrp="1"/>
          </p:cNvGraphicFramePr>
          <p:nvPr>
            <p:extLst>
              <p:ext uri="{D42A27DB-BD31-4B8C-83A1-F6EECF244321}">
                <p14:modId xmlns:p14="http://schemas.microsoft.com/office/powerpoint/2010/main" val="430815965"/>
              </p:ext>
            </p:extLst>
          </p:nvPr>
        </p:nvGraphicFramePr>
        <p:xfrm>
          <a:off x="6016639" y="257769"/>
          <a:ext cx="3128400" cy="335280"/>
        </p:xfrm>
        <a:graphic>
          <a:graphicData uri="http://schemas.openxmlformats.org/drawingml/2006/table">
            <a:tbl>
              <a:tblPr firstRow="1" bandRow="1">
                <a:tableStyleId>{5940675A-B579-460E-94D1-54222C63F5DA}</a:tableStyleId>
              </a:tblPr>
              <a:tblGrid>
                <a:gridCol w="334800">
                  <a:extLst>
                    <a:ext uri="{9D8B030D-6E8A-4147-A177-3AD203B41FA5}">
                      <a16:colId xmlns:a16="http://schemas.microsoft.com/office/drawing/2014/main" val="1779889753"/>
                    </a:ext>
                  </a:extLst>
                </a:gridCol>
                <a:gridCol w="684000">
                  <a:extLst>
                    <a:ext uri="{9D8B030D-6E8A-4147-A177-3AD203B41FA5}">
                      <a16:colId xmlns:a16="http://schemas.microsoft.com/office/drawing/2014/main" val="2726868804"/>
                    </a:ext>
                  </a:extLst>
                </a:gridCol>
                <a:gridCol w="334800">
                  <a:extLst>
                    <a:ext uri="{9D8B030D-6E8A-4147-A177-3AD203B41FA5}">
                      <a16:colId xmlns:a16="http://schemas.microsoft.com/office/drawing/2014/main" val="1062790752"/>
                    </a:ext>
                  </a:extLst>
                </a:gridCol>
                <a:gridCol w="684000">
                  <a:extLst>
                    <a:ext uri="{9D8B030D-6E8A-4147-A177-3AD203B41FA5}">
                      <a16:colId xmlns:a16="http://schemas.microsoft.com/office/drawing/2014/main" val="579700240"/>
                    </a:ext>
                  </a:extLst>
                </a:gridCol>
                <a:gridCol w="334800">
                  <a:extLst>
                    <a:ext uri="{9D8B030D-6E8A-4147-A177-3AD203B41FA5}">
                      <a16:colId xmlns:a16="http://schemas.microsoft.com/office/drawing/2014/main" val="4103483015"/>
                    </a:ext>
                  </a:extLst>
                </a:gridCol>
                <a:gridCol w="756000">
                  <a:extLst>
                    <a:ext uri="{9D8B030D-6E8A-4147-A177-3AD203B41FA5}">
                      <a16:colId xmlns:a16="http://schemas.microsoft.com/office/drawing/2014/main" val="1700309073"/>
                    </a:ext>
                  </a:extLst>
                </a:gridCol>
              </a:tblGrid>
              <a:tr h="220855">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National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digital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18119409"/>
                  </a:ext>
                </a:extLst>
              </a:tr>
            </a:tbl>
          </a:graphicData>
        </a:graphic>
      </p:graphicFrame>
      <p:sp>
        <p:nvSpPr>
          <p:cNvPr id="30" name="Footer Placeholder 3">
            <a:extLst>
              <a:ext uri="{FF2B5EF4-FFF2-40B4-BE49-F238E27FC236}">
                <a16:creationId xmlns:a16="http://schemas.microsoft.com/office/drawing/2014/main" id="{FF128259-F7FD-2B2C-CA3C-3955EED5BF3F}"/>
              </a:ext>
            </a:extLst>
          </p:cNvPr>
          <p:cNvSpPr txBox="1">
            <a:spLocks/>
          </p:cNvSpPr>
          <p:nvPr/>
        </p:nvSpPr>
        <p:spPr>
          <a:xfrm>
            <a:off x="1956320" y="467801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3" name="Group 42">
            <a:extLst>
              <a:ext uri="{FF2B5EF4-FFF2-40B4-BE49-F238E27FC236}">
                <a16:creationId xmlns:a16="http://schemas.microsoft.com/office/drawing/2014/main" id="{16A1BDB8-31EE-31B8-957B-485FA9B19024}"/>
              </a:ext>
            </a:extLst>
          </p:cNvPr>
          <p:cNvGrpSpPr/>
          <p:nvPr/>
        </p:nvGrpSpPr>
        <p:grpSpPr>
          <a:xfrm>
            <a:off x="-1" y="-5787"/>
            <a:ext cx="9143998" cy="165595"/>
            <a:chOff x="374266" y="2474302"/>
            <a:chExt cx="13719657" cy="820603"/>
          </a:xfrm>
        </p:grpSpPr>
        <p:sp>
          <p:nvSpPr>
            <p:cNvPr id="32" name="Arrow: Pentagon 31">
              <a:extLst>
                <a:ext uri="{FF2B5EF4-FFF2-40B4-BE49-F238E27FC236}">
                  <a16:creationId xmlns:a16="http://schemas.microsoft.com/office/drawing/2014/main" id="{CFD26291-6150-0EF1-BA7A-6ED5D8AF7A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4" name="Arrow: Chevron 33">
              <a:extLst>
                <a:ext uri="{FF2B5EF4-FFF2-40B4-BE49-F238E27FC236}">
                  <a16:creationId xmlns:a16="http://schemas.microsoft.com/office/drawing/2014/main" id="{DD971A2D-02E9-FF47-EC1E-E027C10CC47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039DF968-9F24-5C19-6DEE-8FBEAD847AA4}"/>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9156227-D3C2-19B2-9E6E-695A2D7F9B8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DA3C5A1B-D254-92A0-FD69-B5F965A14F2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2" name="Arrow: Chevron 41">
              <a:extLst>
                <a:ext uri="{FF2B5EF4-FFF2-40B4-BE49-F238E27FC236}">
                  <a16:creationId xmlns:a16="http://schemas.microsoft.com/office/drawing/2014/main" id="{C28EF07B-2E24-52E4-1A96-9A72D856F1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084872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Swansea Bay University Health Board - Wikipedia">
            <a:extLst>
              <a:ext uri="{FF2B5EF4-FFF2-40B4-BE49-F238E27FC236}">
                <a16:creationId xmlns:a16="http://schemas.microsoft.com/office/drawing/2014/main" id="{AF5B0D30-7E0E-FFF7-4EDF-43E72FC59B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4088" y="-1"/>
            <a:ext cx="3827037" cy="45197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948EC76-9706-3236-7B0B-E77FEFEF69BB}"/>
              </a:ext>
            </a:extLst>
          </p:cNvPr>
          <p:cNvSpPr/>
          <p:nvPr/>
        </p:nvSpPr>
        <p:spPr>
          <a:xfrm>
            <a:off x="5184302" y="-8507"/>
            <a:ext cx="3816823" cy="3449799"/>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6">
            <a:extLst>
              <a:ext uri="{FF2B5EF4-FFF2-40B4-BE49-F238E27FC236}">
                <a16:creationId xmlns:a16="http://schemas.microsoft.com/office/drawing/2014/main" id="{239A4D7E-AB5F-2BCD-BDE6-EA1CAFEB8377}"/>
              </a:ext>
            </a:extLst>
          </p:cNvPr>
          <p:cNvSpPr/>
          <p:nvPr/>
        </p:nvSpPr>
        <p:spPr>
          <a:xfrm>
            <a:off x="5172891" y="3441293"/>
            <a:ext cx="1480458" cy="107845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3570B77-6009-E7E0-D13A-1A1ADBA0F1B0}"/>
              </a:ext>
            </a:extLst>
          </p:cNvPr>
          <p:cNvSpPr/>
          <p:nvPr/>
        </p:nvSpPr>
        <p:spPr>
          <a:xfrm>
            <a:off x="7663542" y="3441292"/>
            <a:ext cx="1337583" cy="106244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1C56B036-07A2-9CB6-600E-788B9224382D}"/>
              </a:ext>
            </a:extLst>
          </p:cNvPr>
          <p:cNvSpPr/>
          <p:nvPr/>
        </p:nvSpPr>
        <p:spPr>
          <a:xfrm>
            <a:off x="6653349" y="4084320"/>
            <a:ext cx="1010193" cy="419418"/>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89F2570-9962-4985-F5CF-A43B3FE921CC}"/>
              </a:ext>
            </a:extLst>
          </p:cNvPr>
          <p:cNvSpPr/>
          <p:nvPr/>
        </p:nvSpPr>
        <p:spPr>
          <a:xfrm>
            <a:off x="6653349" y="3441292"/>
            <a:ext cx="1010193" cy="627017"/>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401F8E62-F276-ED54-8CEA-10CC83086709}"/>
              </a:ext>
            </a:extLst>
          </p:cNvPr>
          <p:cNvSpPr/>
          <p:nvPr/>
        </p:nvSpPr>
        <p:spPr>
          <a:xfrm>
            <a:off x="150462" y="595103"/>
            <a:ext cx="4969030" cy="3499415"/>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t"/>
          <a:lstStyle/>
          <a:p>
            <a:pPr algn="l">
              <a:spcAft>
                <a:spcPts val="600"/>
              </a:spcAft>
            </a:pPr>
            <a:r>
              <a:rPr lang="en-GB" sz="1050" b="0">
                <a:solidFill>
                  <a:srgbClr val="1F355E"/>
                </a:solidFill>
                <a:latin typeface="Arial Black" panose="020B0A04020102020204" pitchFamily="34" charset="0"/>
                <a:cs typeface="Arial" panose="020B0604020202020204" pitchFamily="34" charset="0"/>
              </a:rPr>
              <a:t>In order to go further faster, SBU needs to work together with partners at a national, regional and local level whilst also maintaining a clear view on its own priorities as an organisation. </a:t>
            </a:r>
          </a:p>
        </p:txBody>
      </p:sp>
      <p:sp>
        <p:nvSpPr>
          <p:cNvPr id="2" name="Rectangle 1">
            <a:extLst>
              <a:ext uri="{FF2B5EF4-FFF2-40B4-BE49-F238E27FC236}">
                <a16:creationId xmlns:a16="http://schemas.microsoft.com/office/drawing/2014/main" id="{30FF5DCD-8833-40BE-19A5-635EE7405EA1}"/>
              </a:ext>
            </a:extLst>
          </p:cNvPr>
          <p:cNvSpPr/>
          <p:nvPr/>
        </p:nvSpPr>
        <p:spPr>
          <a:xfrm>
            <a:off x="153315" y="1149080"/>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National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F0E97F46-3F7F-9B3F-86C8-D03E5450633A}"/>
              </a:ext>
            </a:extLst>
          </p:cNvPr>
          <p:cNvSpPr/>
          <p:nvPr/>
        </p:nvSpPr>
        <p:spPr>
          <a:xfrm>
            <a:off x="1220094" y="1149080"/>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has historically been a leading partner in supporting NHS Wales digital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with examples of local Swansea Bay innovation that has gone on to be implemented nationally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As part of Digitally Enabling The One Bay Way, we want to deepen our engagement with Welsh Government Digital Leads, DHCW and other NHS Wales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enabling us to showcase our ideas and positively steer the digital agenda as a leading digital innovator.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want to work with national partners to explore new ways of working with the private sector to accelerate our digital maturity journey and deliver improved patient outcomes.</a:t>
            </a:r>
          </a:p>
        </p:txBody>
      </p:sp>
      <p:sp>
        <p:nvSpPr>
          <p:cNvPr id="12" name="Rectangle 11">
            <a:extLst>
              <a:ext uri="{FF2B5EF4-FFF2-40B4-BE49-F238E27FC236}">
                <a16:creationId xmlns:a16="http://schemas.microsoft.com/office/drawing/2014/main" id="{7A986780-1877-76F7-4DA3-D34085A2A61A}"/>
              </a:ext>
            </a:extLst>
          </p:cNvPr>
          <p:cNvSpPr/>
          <p:nvPr/>
        </p:nvSpPr>
        <p:spPr>
          <a:xfrm>
            <a:off x="1220094" y="2526568"/>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Strengthening the links between health and social care and working closely with local authorities will be increasingly important for delivering integrated care</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We will continue to strengthen our engagement with </a:t>
            </a:r>
            <a:r>
              <a:rPr lang="en-US" sz="800" b="0">
                <a:solidFill>
                  <a:srgbClr val="1F355E"/>
                </a:solidFill>
                <a:latin typeface="Arial" panose="020B0604020202020204" pitchFamily="34" charset="0"/>
                <a:ea typeface="+mn-ea"/>
                <a:cs typeface="Arial" panose="020B0604020202020204" pitchFamily="34" charset="0"/>
                <a:sym typeface="Helvetica Neue Medium"/>
              </a:rPr>
              <a:t>regional partnerships including Hywel Dda University Health Board, West Glamorgan Regional Partnership and the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ARCH programme, working to create and implement projects within ARCH’s 3 regional priorities such as the Regional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athology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rogramme. </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We also want to grow our relationships with local higher education centres, and research organisations - bringing the benefits of their work to our patients through increased innovation and continuous improvement.</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200672E5-B359-AC73-1E2F-C247829318E3}"/>
              </a:ext>
            </a:extLst>
          </p:cNvPr>
          <p:cNvSpPr/>
          <p:nvPr/>
        </p:nvSpPr>
        <p:spPr>
          <a:xfrm>
            <a:off x="1220094" y="3904056"/>
            <a:ext cx="3907312" cy="486816"/>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GB" sz="800" b="0">
                <a:solidFill>
                  <a:srgbClr val="1F355E"/>
                </a:solidFill>
                <a:latin typeface="Arial" panose="020B0604020202020204" pitchFamily="34" charset="0"/>
                <a:ea typeface="+mn-ea"/>
                <a:cs typeface="Arial" panose="020B0604020202020204" pitchFamily="34" charset="0"/>
                <a:sym typeface="Helvetica Neue Medium"/>
              </a:rPr>
              <a:t>Locally, we want to focus on collaborative approaches and engagement with our clinicians, patients, non-clinical staff and other end-users during the design, development and implementation of  digital solutions and initiatives.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C72D5F1D-F934-5637-36D2-27C290136F97}"/>
              </a:ext>
            </a:extLst>
          </p:cNvPr>
          <p:cNvSpPr/>
          <p:nvPr/>
        </p:nvSpPr>
        <p:spPr>
          <a:xfrm>
            <a:off x="153315" y="3904056"/>
            <a:ext cx="1000691" cy="486816"/>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Local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6E517363-78DE-6BA6-2CCE-46431D95EF91}"/>
              </a:ext>
            </a:extLst>
          </p:cNvPr>
          <p:cNvSpPr/>
          <p:nvPr/>
        </p:nvSpPr>
        <p:spPr>
          <a:xfrm>
            <a:off x="153315" y="2526568"/>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Regional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30" name="Freeform: Shape 29">
            <a:extLst>
              <a:ext uri="{FF2B5EF4-FFF2-40B4-BE49-F238E27FC236}">
                <a16:creationId xmlns:a16="http://schemas.microsoft.com/office/drawing/2014/main" id="{7F8A7366-F754-A817-DC83-EB7030E24B66}"/>
              </a:ext>
            </a:extLst>
          </p:cNvPr>
          <p:cNvSpPr/>
          <p:nvPr/>
        </p:nvSpPr>
        <p:spPr>
          <a:xfrm>
            <a:off x="6203020" y="3276638"/>
            <a:ext cx="436800" cy="545689"/>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Lst>
            <a:ahLst/>
            <a:cxnLst>
              <a:cxn ang="0">
                <a:pos x="connsiteX0" y="connsiteY0"/>
              </a:cxn>
              <a:cxn ang="0">
                <a:pos x="connsiteX1" y="connsiteY1"/>
              </a:cxn>
              <a:cxn ang="0">
                <a:pos x="connsiteX2" y="connsiteY2"/>
              </a:cxn>
            </a:cxnLst>
            <a:rect l="l" t="t" r="r" b="b"/>
            <a:pathLst>
              <a:path w="436800" h="545689">
                <a:moveTo>
                  <a:pt x="0" y="0"/>
                </a:moveTo>
                <a:cubicBezTo>
                  <a:pt x="208936" y="229214"/>
                  <a:pt x="63911" y="185583"/>
                  <a:pt x="140110" y="331838"/>
                </a:cubicBezTo>
                <a:cubicBezTo>
                  <a:pt x="282678" y="470718"/>
                  <a:pt x="455972" y="487925"/>
                  <a:pt x="435078" y="545689"/>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6" name="Freeform: Shape 35">
            <a:extLst>
              <a:ext uri="{FF2B5EF4-FFF2-40B4-BE49-F238E27FC236}">
                <a16:creationId xmlns:a16="http://schemas.microsoft.com/office/drawing/2014/main" id="{D51BA1B8-CB36-6670-AE3C-6943DBC80822}"/>
              </a:ext>
            </a:extLst>
          </p:cNvPr>
          <p:cNvSpPr/>
          <p:nvPr/>
        </p:nvSpPr>
        <p:spPr>
          <a:xfrm>
            <a:off x="7564791" y="1415882"/>
            <a:ext cx="778727" cy="204265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66108"/>
              <a:gd name="connsiteY0" fmla="*/ 0 h 2042650"/>
              <a:gd name="connsiteX1" fmla="*/ 752166 w 766108"/>
              <a:gd name="connsiteY1" fmla="*/ 648928 h 2042650"/>
              <a:gd name="connsiteX2" fmla="*/ 0 w 766108"/>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Lst>
            <a:ahLst/>
            <a:cxnLst>
              <a:cxn ang="0">
                <a:pos x="connsiteX0" y="connsiteY0"/>
              </a:cxn>
              <a:cxn ang="0">
                <a:pos x="connsiteX1" y="connsiteY1"/>
              </a:cxn>
              <a:cxn ang="0">
                <a:pos x="connsiteX2" y="connsiteY2"/>
              </a:cxn>
            </a:cxnLst>
            <a:rect l="l" t="t" r="r" b="b"/>
            <a:pathLst>
              <a:path w="778727" h="2042650">
                <a:moveTo>
                  <a:pt x="560437" y="0"/>
                </a:moveTo>
                <a:cubicBezTo>
                  <a:pt x="769373" y="229214"/>
                  <a:pt x="816077" y="377312"/>
                  <a:pt x="752166" y="648928"/>
                </a:cubicBezTo>
                <a:cubicBezTo>
                  <a:pt x="666134" y="920543"/>
                  <a:pt x="20894" y="1984886"/>
                  <a:pt x="0" y="204265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7" name="Freeform: Shape 36">
            <a:extLst>
              <a:ext uri="{FF2B5EF4-FFF2-40B4-BE49-F238E27FC236}">
                <a16:creationId xmlns:a16="http://schemas.microsoft.com/office/drawing/2014/main" id="{17878769-3200-4694-AAD3-59EA3146F154}"/>
              </a:ext>
            </a:extLst>
          </p:cNvPr>
          <p:cNvSpPr/>
          <p:nvPr/>
        </p:nvSpPr>
        <p:spPr>
          <a:xfrm>
            <a:off x="6252818" y="1445984"/>
            <a:ext cx="385546" cy="21458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23540 w 385546"/>
              <a:gd name="connsiteY0" fmla="*/ 0 h 2145890"/>
              <a:gd name="connsiteX1" fmla="*/ 8791 w 385546"/>
              <a:gd name="connsiteY1" fmla="*/ 1120879 h 2145890"/>
              <a:gd name="connsiteX2" fmla="*/ 384877 w 385546"/>
              <a:gd name="connsiteY2" fmla="*/ 2145890 h 2145890"/>
            </a:gdLst>
            <a:ahLst/>
            <a:cxnLst>
              <a:cxn ang="0">
                <a:pos x="connsiteX0" y="connsiteY0"/>
              </a:cxn>
              <a:cxn ang="0">
                <a:pos x="connsiteX1" y="connsiteY1"/>
              </a:cxn>
              <a:cxn ang="0">
                <a:pos x="connsiteX2" y="connsiteY2"/>
              </a:cxn>
            </a:cxnLst>
            <a:rect l="l" t="t" r="r" b="b"/>
            <a:pathLst>
              <a:path w="385546" h="2145890">
                <a:moveTo>
                  <a:pt x="23540" y="0"/>
                </a:moveTo>
                <a:cubicBezTo>
                  <a:pt x="232476" y="229214"/>
                  <a:pt x="43205" y="871385"/>
                  <a:pt x="8791" y="1120879"/>
                </a:cubicBezTo>
                <a:cubicBezTo>
                  <a:pt x="-69867" y="1399869"/>
                  <a:pt x="405771" y="2088126"/>
                  <a:pt x="384877" y="214589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52" name="Picture 4" descr="NHS Wales">
            <a:extLst>
              <a:ext uri="{FF2B5EF4-FFF2-40B4-BE49-F238E27FC236}">
                <a16:creationId xmlns:a16="http://schemas.microsoft.com/office/drawing/2014/main" id="{69ECC67C-3C76-8ACD-1791-1D1FF1B16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3" t="21209" r="16333" b="23532"/>
          <a:stretch/>
        </p:blipFill>
        <p:spPr bwMode="auto">
          <a:xfrm>
            <a:off x="5872511" y="943517"/>
            <a:ext cx="1260837" cy="683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wansea University logo | Swansea University | Flickr">
            <a:extLst>
              <a:ext uri="{FF2B5EF4-FFF2-40B4-BE49-F238E27FC236}">
                <a16:creationId xmlns:a16="http://schemas.microsoft.com/office/drawing/2014/main" id="{CCF499D7-55B5-F6DA-13F1-24A5EEBC96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980" y="3704328"/>
            <a:ext cx="927190" cy="65879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ome | GOV.WALES">
            <a:extLst>
              <a:ext uri="{FF2B5EF4-FFF2-40B4-BE49-F238E27FC236}">
                <a16:creationId xmlns:a16="http://schemas.microsoft.com/office/drawing/2014/main" id="{F063575A-4065-C1DF-13B9-1A7C24B5BA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4421" y="904171"/>
            <a:ext cx="773474" cy="911728"/>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C0A09CE5-2184-B433-C5DA-87E45A8E159C}"/>
              </a:ext>
            </a:extLst>
          </p:cNvPr>
          <p:cNvSpPr/>
          <p:nvPr/>
        </p:nvSpPr>
        <p:spPr>
          <a:xfrm>
            <a:off x="7660251" y="3500925"/>
            <a:ext cx="811161" cy="184355"/>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Lst>
            <a:ahLst/>
            <a:cxnLst>
              <a:cxn ang="0">
                <a:pos x="connsiteX0" y="connsiteY0"/>
              </a:cxn>
              <a:cxn ang="0">
                <a:pos x="connsiteX1" y="connsiteY1"/>
              </a:cxn>
              <a:cxn ang="0">
                <a:pos x="connsiteX2" y="connsiteY2"/>
              </a:cxn>
            </a:cxnLst>
            <a:rect l="l" t="t" r="r" b="b"/>
            <a:pathLst>
              <a:path w="811161" h="184355">
                <a:moveTo>
                  <a:pt x="811161" y="0"/>
                </a:moveTo>
                <a:cubicBezTo>
                  <a:pt x="644013" y="184969"/>
                  <a:pt x="454741" y="8605"/>
                  <a:pt x="199101" y="110615"/>
                </a:cubicBezTo>
                <a:cubicBezTo>
                  <a:pt x="-56538" y="227373"/>
                  <a:pt x="20894" y="126591"/>
                  <a:pt x="0" y="184355"/>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1" name="Freeform: Shape 40">
            <a:extLst>
              <a:ext uri="{FF2B5EF4-FFF2-40B4-BE49-F238E27FC236}">
                <a16:creationId xmlns:a16="http://schemas.microsoft.com/office/drawing/2014/main" id="{642C1FA4-1DB9-F489-18A8-4E8F55BCBED2}"/>
              </a:ext>
            </a:extLst>
          </p:cNvPr>
          <p:cNvSpPr/>
          <p:nvPr/>
        </p:nvSpPr>
        <p:spPr>
          <a:xfrm>
            <a:off x="7203051" y="4078400"/>
            <a:ext cx="544827" cy="2872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 name="connsiteX0" fmla="*/ 882983 w 882983"/>
              <a:gd name="connsiteY0" fmla="*/ 437723 h 468454"/>
              <a:gd name="connsiteX1" fmla="*/ 199101 w 882983"/>
              <a:gd name="connsiteY1" fmla="*/ 10022 h 468454"/>
              <a:gd name="connsiteX2" fmla="*/ 0 w 882983"/>
              <a:gd name="connsiteY2" fmla="*/ 83762 h 468454"/>
              <a:gd name="connsiteX0" fmla="*/ 1792707 w 1792707"/>
              <a:gd name="connsiteY0" fmla="*/ 437723 h 468454"/>
              <a:gd name="connsiteX1" fmla="*/ 1108825 w 1792707"/>
              <a:gd name="connsiteY1" fmla="*/ 10022 h 468454"/>
              <a:gd name="connsiteX2" fmla="*/ 0 w 1792707"/>
              <a:gd name="connsiteY2" fmla="*/ 260743 h 468454"/>
              <a:gd name="connsiteX0" fmla="*/ 1792707 w 1792707"/>
              <a:gd name="connsiteY0" fmla="*/ 182879 h 253236"/>
              <a:gd name="connsiteX1" fmla="*/ 845483 w 1792707"/>
              <a:gd name="connsiteY1" fmla="*/ 219752 h 253236"/>
              <a:gd name="connsiteX2" fmla="*/ 0 w 1792707"/>
              <a:gd name="connsiteY2" fmla="*/ 5899 h 253236"/>
              <a:gd name="connsiteX0" fmla="*/ 1792707 w 1792707"/>
              <a:gd name="connsiteY0" fmla="*/ 182879 h 282536"/>
              <a:gd name="connsiteX1" fmla="*/ 845483 w 1792707"/>
              <a:gd name="connsiteY1" fmla="*/ 219752 h 282536"/>
              <a:gd name="connsiteX2" fmla="*/ 0 w 1792707"/>
              <a:gd name="connsiteY2" fmla="*/ 5899 h 282536"/>
              <a:gd name="connsiteX0" fmla="*/ 1792707 w 1792707"/>
              <a:gd name="connsiteY0" fmla="*/ 186610 h 286267"/>
              <a:gd name="connsiteX1" fmla="*/ 845483 w 1792707"/>
              <a:gd name="connsiteY1" fmla="*/ 223483 h 286267"/>
              <a:gd name="connsiteX2" fmla="*/ 0 w 1792707"/>
              <a:gd name="connsiteY2" fmla="*/ 9630 h 286267"/>
              <a:gd name="connsiteX0" fmla="*/ 1792707 w 1792707"/>
              <a:gd name="connsiteY0" fmla="*/ 186610 h 300444"/>
              <a:gd name="connsiteX1" fmla="*/ 845483 w 1792707"/>
              <a:gd name="connsiteY1" fmla="*/ 223483 h 300444"/>
              <a:gd name="connsiteX2" fmla="*/ 0 w 1792707"/>
              <a:gd name="connsiteY2" fmla="*/ 9630 h 300444"/>
              <a:gd name="connsiteX0" fmla="*/ 1792707 w 1792707"/>
              <a:gd name="connsiteY0" fmla="*/ 186610 h 283167"/>
              <a:gd name="connsiteX1" fmla="*/ 845483 w 1792707"/>
              <a:gd name="connsiteY1" fmla="*/ 223483 h 283167"/>
              <a:gd name="connsiteX2" fmla="*/ 0 w 1792707"/>
              <a:gd name="connsiteY2" fmla="*/ 9630 h 283167"/>
              <a:gd name="connsiteX0" fmla="*/ 1792707 w 1792707"/>
              <a:gd name="connsiteY0" fmla="*/ 188554 h 266228"/>
              <a:gd name="connsiteX1" fmla="*/ 653964 w 1792707"/>
              <a:gd name="connsiteY1" fmla="*/ 181182 h 266228"/>
              <a:gd name="connsiteX2" fmla="*/ 0 w 1792707"/>
              <a:gd name="connsiteY2" fmla="*/ 11574 h 266228"/>
              <a:gd name="connsiteX0" fmla="*/ 1768767 w 1768767"/>
              <a:gd name="connsiteY0" fmla="*/ 209616 h 287290"/>
              <a:gd name="connsiteX1" fmla="*/ 630024 w 1768767"/>
              <a:gd name="connsiteY1" fmla="*/ 202244 h 287290"/>
              <a:gd name="connsiteX2" fmla="*/ 0 w 1768767"/>
              <a:gd name="connsiteY2" fmla="*/ 10514 h 287290"/>
            </a:gdLst>
            <a:ahLst/>
            <a:cxnLst>
              <a:cxn ang="0">
                <a:pos x="connsiteX0" y="connsiteY0"/>
              </a:cxn>
              <a:cxn ang="0">
                <a:pos x="connsiteX1" y="connsiteY1"/>
              </a:cxn>
              <a:cxn ang="0">
                <a:pos x="connsiteX2" y="connsiteY2"/>
              </a:cxn>
            </a:cxnLst>
            <a:rect l="l" t="t" r="r" b="b"/>
            <a:pathLst>
              <a:path w="1768767" h="287290">
                <a:moveTo>
                  <a:pt x="1768767" y="209616"/>
                </a:moveTo>
                <a:cubicBezTo>
                  <a:pt x="1290396" y="350340"/>
                  <a:pt x="1101123" y="269842"/>
                  <a:pt x="630024" y="202244"/>
                </a:cubicBezTo>
                <a:cubicBezTo>
                  <a:pt x="182864" y="149395"/>
                  <a:pt x="20894" y="-47250"/>
                  <a:pt x="0" y="1051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2" name="Title 1">
            <a:extLst>
              <a:ext uri="{FF2B5EF4-FFF2-40B4-BE49-F238E27FC236}">
                <a16:creationId xmlns:a16="http://schemas.microsoft.com/office/drawing/2014/main" id="{BDBF125F-0E37-76BC-F3F6-396671E737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Working together with our partners	</a:t>
            </a:r>
          </a:p>
        </p:txBody>
      </p:sp>
      <p:sp>
        <p:nvSpPr>
          <p:cNvPr id="3" name="Freeform: Shape 2">
            <a:extLst>
              <a:ext uri="{FF2B5EF4-FFF2-40B4-BE49-F238E27FC236}">
                <a16:creationId xmlns:a16="http://schemas.microsoft.com/office/drawing/2014/main" id="{6C905DF4-8D22-44B3-64B9-840B650AC036}"/>
              </a:ext>
            </a:extLst>
          </p:cNvPr>
          <p:cNvSpPr/>
          <p:nvPr/>
        </p:nvSpPr>
        <p:spPr>
          <a:xfrm>
            <a:off x="7404769" y="832074"/>
            <a:ext cx="342415" cy="2610464"/>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488115 w 529218"/>
              <a:gd name="connsiteY0" fmla="*/ 0 h 2735825"/>
              <a:gd name="connsiteX1" fmla="*/ 8791 w 529218"/>
              <a:gd name="connsiteY1" fmla="*/ 1710814 h 2735825"/>
              <a:gd name="connsiteX2" fmla="*/ 384877 w 529218"/>
              <a:gd name="connsiteY2" fmla="*/ 2735825 h 2735825"/>
              <a:gd name="connsiteX0" fmla="*/ 107347 w 191666"/>
              <a:gd name="connsiteY0" fmla="*/ 0 h 2735825"/>
              <a:gd name="connsiteX1" fmla="*/ 40978 w 191666"/>
              <a:gd name="connsiteY1" fmla="*/ 1143001 h 2735825"/>
              <a:gd name="connsiteX2" fmla="*/ 4109 w 191666"/>
              <a:gd name="connsiteY2" fmla="*/ 2735825 h 2735825"/>
              <a:gd name="connsiteX0" fmla="*/ 250722 w 335041"/>
              <a:gd name="connsiteY0" fmla="*/ 0 h 2529348"/>
              <a:gd name="connsiteX1" fmla="*/ 184353 w 335041"/>
              <a:gd name="connsiteY1" fmla="*/ 1143001 h 2529348"/>
              <a:gd name="connsiteX2" fmla="*/ 0 w 335041"/>
              <a:gd name="connsiteY2" fmla="*/ 2529348 h 2529348"/>
              <a:gd name="connsiteX0" fmla="*/ 258096 w 342415"/>
              <a:gd name="connsiteY0" fmla="*/ 0 h 2610464"/>
              <a:gd name="connsiteX1" fmla="*/ 191727 w 342415"/>
              <a:gd name="connsiteY1" fmla="*/ 1143001 h 2610464"/>
              <a:gd name="connsiteX2" fmla="*/ 0 w 342415"/>
              <a:gd name="connsiteY2" fmla="*/ 2610464 h 2610464"/>
            </a:gdLst>
            <a:ahLst/>
            <a:cxnLst>
              <a:cxn ang="0">
                <a:pos x="connsiteX0" y="connsiteY0"/>
              </a:cxn>
              <a:cxn ang="0">
                <a:pos x="connsiteX1" y="connsiteY1"/>
              </a:cxn>
              <a:cxn ang="0">
                <a:pos x="connsiteX2" y="connsiteY2"/>
              </a:cxn>
            </a:cxnLst>
            <a:rect l="l" t="t" r="r" b="b"/>
            <a:pathLst>
              <a:path w="342415" h="2610464">
                <a:moveTo>
                  <a:pt x="258096" y="0"/>
                </a:moveTo>
                <a:cubicBezTo>
                  <a:pt x="467032" y="229214"/>
                  <a:pt x="226141" y="893507"/>
                  <a:pt x="191727" y="1143001"/>
                </a:cubicBezTo>
                <a:cubicBezTo>
                  <a:pt x="113069" y="1421991"/>
                  <a:pt x="20894" y="2552700"/>
                  <a:pt x="0" y="261046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1026" name="Picture 2" descr="Digital Inclusion Alliance Wales (@DIAWales) / X">
            <a:extLst>
              <a:ext uri="{FF2B5EF4-FFF2-40B4-BE49-F238E27FC236}">
                <a16:creationId xmlns:a16="http://schemas.microsoft.com/office/drawing/2014/main" id="{141C70B2-EB39-6357-AFB4-31D20CDDC5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6728" b="28146"/>
          <a:stretch/>
        </p:blipFill>
        <p:spPr bwMode="auto">
          <a:xfrm>
            <a:off x="6476606" y="234571"/>
            <a:ext cx="1393371" cy="62877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me">
            <a:extLst>
              <a:ext uri="{FF2B5EF4-FFF2-40B4-BE49-F238E27FC236}">
                <a16:creationId xmlns:a16="http://schemas.microsoft.com/office/drawing/2014/main" id="{9B1E7FD2-C6CA-6734-C2D8-97F14C3A54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593" t="25791" r="6734" b="24414"/>
          <a:stretch/>
        </p:blipFill>
        <p:spPr bwMode="auto">
          <a:xfrm>
            <a:off x="6745914" y="2505370"/>
            <a:ext cx="1073403" cy="6388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West Glamorgan Regional Partnership - Swansea Bay University Health  Board">
            <a:extLst>
              <a:ext uri="{FF2B5EF4-FFF2-40B4-BE49-F238E27FC236}">
                <a16:creationId xmlns:a16="http://schemas.microsoft.com/office/drawing/2014/main" id="{BA9AE5CA-09E0-2C4C-A82C-C6CD0BE1A5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3804" y="1795692"/>
            <a:ext cx="2022127" cy="6287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SAIL Databank - HDR UK">
            <a:extLst>
              <a:ext uri="{FF2B5EF4-FFF2-40B4-BE49-F238E27FC236}">
                <a16:creationId xmlns:a16="http://schemas.microsoft.com/office/drawing/2014/main" id="{54C67C0A-C4EE-48B8-D450-9A999BE4DBC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01087" y="2997324"/>
            <a:ext cx="1056955" cy="5040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ywel Dda University Health Board">
            <a:extLst>
              <a:ext uri="{FF2B5EF4-FFF2-40B4-BE49-F238E27FC236}">
                <a16:creationId xmlns:a16="http://schemas.microsoft.com/office/drawing/2014/main" id="{50615F9F-1911-30A9-EFB1-458AFB246DB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3907" y="2980788"/>
            <a:ext cx="1480458" cy="376026"/>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F2E89CDD-8E4A-5A04-5652-052B02993814}"/>
              </a:ext>
            </a:extLst>
          </p:cNvPr>
          <p:cNvSpPr/>
          <p:nvPr/>
        </p:nvSpPr>
        <p:spPr>
          <a:xfrm>
            <a:off x="6190320" y="4078400"/>
            <a:ext cx="674776" cy="330177"/>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0 w 601900"/>
              <a:gd name="connsiteY0" fmla="*/ 472951 h 513201"/>
              <a:gd name="connsiteX1" fmla="*/ 305210 w 601900"/>
              <a:gd name="connsiteY1" fmla="*/ 17389 h 513201"/>
              <a:gd name="connsiteX2" fmla="*/ 600178 w 601900"/>
              <a:gd name="connsiteY2" fmla="*/ 231240 h 513201"/>
              <a:gd name="connsiteX0" fmla="*/ 0 w 603335"/>
              <a:gd name="connsiteY0" fmla="*/ 245732 h 414778"/>
              <a:gd name="connsiteX1" fmla="*/ 394110 w 603335"/>
              <a:gd name="connsiteY1" fmla="*/ 393420 h 414778"/>
              <a:gd name="connsiteX2" fmla="*/ 600178 w 603335"/>
              <a:gd name="connsiteY2" fmla="*/ 4021 h 414778"/>
              <a:gd name="connsiteX0" fmla="*/ 0 w 628135"/>
              <a:gd name="connsiteY0" fmla="*/ 88367 h 263979"/>
              <a:gd name="connsiteX1" fmla="*/ 394110 w 628135"/>
              <a:gd name="connsiteY1" fmla="*/ 236055 h 263979"/>
              <a:gd name="connsiteX2" fmla="*/ 625578 w 628135"/>
              <a:gd name="connsiteY2" fmla="*/ 5406 h 263979"/>
              <a:gd name="connsiteX0" fmla="*/ 0 w 628135"/>
              <a:gd name="connsiteY0" fmla="*/ 88367 h 263979"/>
              <a:gd name="connsiteX1" fmla="*/ 394110 w 628135"/>
              <a:gd name="connsiteY1" fmla="*/ 236055 h 263979"/>
              <a:gd name="connsiteX2" fmla="*/ 625578 w 628135"/>
              <a:gd name="connsiteY2" fmla="*/ 5406 h 263979"/>
              <a:gd name="connsiteX0" fmla="*/ 0 w 629091"/>
              <a:gd name="connsiteY0" fmla="*/ 93576 h 257973"/>
              <a:gd name="connsiteX1" fmla="*/ 394110 w 629091"/>
              <a:gd name="connsiteY1" fmla="*/ 241264 h 257973"/>
              <a:gd name="connsiteX2" fmla="*/ 625578 w 629091"/>
              <a:gd name="connsiteY2" fmla="*/ 10615 h 257973"/>
              <a:gd name="connsiteX0" fmla="*/ 0 w 630611"/>
              <a:gd name="connsiteY0" fmla="*/ 91920 h 288870"/>
              <a:gd name="connsiteX1" fmla="*/ 425860 w 630611"/>
              <a:gd name="connsiteY1" fmla="*/ 284058 h 288870"/>
              <a:gd name="connsiteX2" fmla="*/ 625578 w 630611"/>
              <a:gd name="connsiteY2" fmla="*/ 8959 h 288870"/>
              <a:gd name="connsiteX0" fmla="*/ 0 w 630611"/>
              <a:gd name="connsiteY0" fmla="*/ 91920 h 284058"/>
              <a:gd name="connsiteX1" fmla="*/ 425860 w 630611"/>
              <a:gd name="connsiteY1" fmla="*/ 284058 h 284058"/>
              <a:gd name="connsiteX2" fmla="*/ 625578 w 630611"/>
              <a:gd name="connsiteY2" fmla="*/ 8959 h 284058"/>
              <a:gd name="connsiteX0" fmla="*/ 0 w 630243"/>
              <a:gd name="connsiteY0" fmla="*/ 92535 h 284673"/>
              <a:gd name="connsiteX1" fmla="*/ 425860 w 630243"/>
              <a:gd name="connsiteY1" fmla="*/ 284673 h 284673"/>
              <a:gd name="connsiteX2" fmla="*/ 625578 w 630243"/>
              <a:gd name="connsiteY2" fmla="*/ 9574 h 284673"/>
              <a:gd name="connsiteX0" fmla="*/ 0 w 630243"/>
              <a:gd name="connsiteY0" fmla="*/ 92535 h 284673"/>
              <a:gd name="connsiteX1" fmla="*/ 425860 w 630243"/>
              <a:gd name="connsiteY1" fmla="*/ 284673 h 284673"/>
              <a:gd name="connsiteX2" fmla="*/ 625578 w 630243"/>
              <a:gd name="connsiteY2" fmla="*/ 9574 h 284673"/>
            </a:gdLst>
            <a:ahLst/>
            <a:cxnLst>
              <a:cxn ang="0">
                <a:pos x="connsiteX0" y="connsiteY0"/>
              </a:cxn>
              <a:cxn ang="0">
                <a:pos x="connsiteX1" y="connsiteY1"/>
              </a:cxn>
              <a:cxn ang="0">
                <a:pos x="connsiteX2" y="connsiteY2"/>
              </a:cxn>
            </a:cxnLst>
            <a:rect l="l" t="t" r="r" b="b"/>
            <a:pathLst>
              <a:path w="630243" h="284673">
                <a:moveTo>
                  <a:pt x="0" y="92535"/>
                </a:moveTo>
                <a:cubicBezTo>
                  <a:pt x="234336" y="283649"/>
                  <a:pt x="229011" y="271768"/>
                  <a:pt x="425860" y="284673"/>
                </a:cubicBezTo>
                <a:cubicBezTo>
                  <a:pt x="600178" y="169553"/>
                  <a:pt x="646472" y="-48190"/>
                  <a:pt x="625578" y="957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62" name="Picture 14" descr="City and County of Swansea Council - Wikipedia">
            <a:extLst>
              <a:ext uri="{FF2B5EF4-FFF2-40B4-BE49-F238E27FC236}">
                <a16:creationId xmlns:a16="http://schemas.microsoft.com/office/drawing/2014/main" id="{211018ED-E6D6-79C6-895C-20EB39A8C72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75023" y="3540237"/>
            <a:ext cx="776046" cy="914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3">
            <a:extLst>
              <a:ext uri="{FF2B5EF4-FFF2-40B4-BE49-F238E27FC236}">
                <a16:creationId xmlns:a16="http://schemas.microsoft.com/office/drawing/2014/main" id="{CF95506B-2417-2E7F-7923-8D9D501288FD}"/>
              </a:ext>
            </a:extLst>
          </p:cNvPr>
          <p:cNvSpPr txBox="1">
            <a:spLocks/>
          </p:cNvSpPr>
          <p:nvPr/>
        </p:nvSpPr>
        <p:spPr>
          <a:xfrm>
            <a:off x="1956320" y="462899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3" name="Group 32">
            <a:extLst>
              <a:ext uri="{FF2B5EF4-FFF2-40B4-BE49-F238E27FC236}">
                <a16:creationId xmlns:a16="http://schemas.microsoft.com/office/drawing/2014/main" id="{F57E8557-F2C1-4524-1091-E31561BE1118}"/>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5F97D592-007E-0200-13CE-07FAD9F0B8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C3356D84-9E52-6596-4EB4-E0A3EBA4DBD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989E75FA-7814-06F9-1F56-26E53DA5B4CD}"/>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CBFDF466-A6F1-924B-0463-A28B1837F34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7E9C18E9-4984-8099-99DC-9BBED15515B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5F304062-AD24-DF5B-C543-B751271902D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585589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2856CEB-BC76-DAA6-798C-89CF54BD2F3D}"/>
              </a:ext>
            </a:extLst>
          </p:cNvPr>
          <p:cNvSpPr/>
          <p:nvPr/>
        </p:nvSpPr>
        <p:spPr>
          <a:xfrm>
            <a:off x="4572000" y="611195"/>
            <a:ext cx="4448558" cy="2492077"/>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7" name="Oval 16">
            <a:extLst>
              <a:ext uri="{FF2B5EF4-FFF2-40B4-BE49-F238E27FC236}">
                <a16:creationId xmlns:a16="http://schemas.microsoft.com/office/drawing/2014/main" id="{E97798EA-D9E4-ED96-285A-D25476D2F3A7}"/>
              </a:ext>
            </a:extLst>
          </p:cNvPr>
          <p:cNvSpPr/>
          <p:nvPr/>
        </p:nvSpPr>
        <p:spPr>
          <a:xfrm>
            <a:off x="5397419" y="1483424"/>
            <a:ext cx="1593424" cy="1531018"/>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Only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36%</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the &gt;75s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have basic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skills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Oval 14">
            <a:extLst>
              <a:ext uri="{FF2B5EF4-FFF2-40B4-BE49-F238E27FC236}">
                <a16:creationId xmlns:a16="http://schemas.microsoft.com/office/drawing/2014/main" id="{541337B5-DA8F-AC63-5706-6E1CD0C5CF09}"/>
              </a:ext>
            </a:extLst>
          </p:cNvPr>
          <p:cNvSpPr/>
          <p:nvPr/>
        </p:nvSpPr>
        <p:spPr>
          <a:xfrm>
            <a:off x="4514358" y="394086"/>
            <a:ext cx="1593424" cy="1531018"/>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27%</a:t>
            </a:r>
          </a:p>
          <a:p>
            <a:pPr marL="0" marR="0" lvl="0" indent="0" algn="ctr" defTabSz="825500" rtl="0" eaLnBrk="1" fontAlgn="auto" latinLnBrk="0" hangingPunct="0">
              <a:lnSpc>
                <a:spcPct val="100000"/>
              </a:lnSpc>
              <a:spcBef>
                <a:spcPts val="0"/>
              </a:spcBef>
              <a:spcAft>
                <a:spcPts val="0"/>
              </a:spcAft>
              <a:buClrTx/>
              <a:buSzTx/>
              <a:buFontTx/>
              <a:buNone/>
              <a:tabLst/>
              <a:defRPr/>
            </a:pPr>
            <a:r>
              <a:rPr lang="en-US" sz="1050" b="0">
                <a:solidFill>
                  <a:prstClr val="white"/>
                </a:solidFill>
                <a:latin typeface="Arial" panose="020B0604020202020204" pitchFamily="34" charset="0"/>
                <a:ea typeface="+mn-ea"/>
                <a:cs typeface="Arial" panose="020B0604020202020204" pitchFamily="34" charset="0"/>
                <a:sym typeface="Helvetica Neue Medium"/>
              </a:rPr>
              <a:t>of people don’t demonstrate the skills required to complete basic</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digital tasks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 name="Oval 18">
            <a:extLst>
              <a:ext uri="{FF2B5EF4-FFF2-40B4-BE49-F238E27FC236}">
                <a16:creationId xmlns:a16="http://schemas.microsoft.com/office/drawing/2014/main" id="{06A3862A-8FAF-3A81-3ED0-68B112B003AB}"/>
              </a:ext>
            </a:extLst>
          </p:cNvPr>
          <p:cNvSpPr/>
          <p:nvPr/>
        </p:nvSpPr>
        <p:spPr>
          <a:xfrm>
            <a:off x="6234897" y="566990"/>
            <a:ext cx="1593424" cy="1531018"/>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19%</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people with disabilities do not personally use the internet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 name="Oval 19">
            <a:extLst>
              <a:ext uri="{FF2B5EF4-FFF2-40B4-BE49-F238E27FC236}">
                <a16:creationId xmlns:a16="http://schemas.microsoft.com/office/drawing/2014/main" id="{52D97BC8-7386-73D1-A49E-3223E5F67774}"/>
              </a:ext>
            </a:extLst>
          </p:cNvPr>
          <p:cNvSpPr/>
          <p:nvPr/>
        </p:nvSpPr>
        <p:spPr>
          <a:xfrm>
            <a:off x="7453348" y="1496651"/>
            <a:ext cx="1593424" cy="1531018"/>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People with higher </a:t>
            </a:r>
            <a:r>
              <a:rPr lang="en-US" sz="1050" b="0">
                <a:solidFill>
                  <a:prstClr val="white"/>
                </a:solidFill>
                <a:latin typeface="Arial" panose="020B0604020202020204" pitchFamily="34" charset="0"/>
                <a:ea typeface="+mn-ea"/>
                <a:cs typeface="Arial" panose="020B0604020202020204" pitchFamily="34" charset="0"/>
                <a:sym typeface="Helvetica Neue Medium"/>
              </a:rPr>
              <a:t>levels of education are more likely to be digitally included </a:t>
            </a: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2" name="Graphic 21" descr="Remote learning math with solid fill">
            <a:extLst>
              <a:ext uri="{FF2B5EF4-FFF2-40B4-BE49-F238E27FC236}">
                <a16:creationId xmlns:a16="http://schemas.microsoft.com/office/drawing/2014/main" id="{67F4EA18-C32B-634F-4D43-40FEA492A2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39092" y="1666714"/>
            <a:ext cx="392447" cy="392447"/>
          </a:xfrm>
          <a:prstGeom prst="rect">
            <a:avLst/>
          </a:prstGeom>
        </p:spPr>
      </p:pic>
      <p:grpSp>
        <p:nvGrpSpPr>
          <p:cNvPr id="26" name="Group 25">
            <a:extLst>
              <a:ext uri="{FF2B5EF4-FFF2-40B4-BE49-F238E27FC236}">
                <a16:creationId xmlns:a16="http://schemas.microsoft.com/office/drawing/2014/main" id="{388971C4-35AA-C28C-8CE9-738DFBD08AEA}"/>
              </a:ext>
            </a:extLst>
          </p:cNvPr>
          <p:cNvGrpSpPr/>
          <p:nvPr/>
        </p:nvGrpSpPr>
        <p:grpSpPr>
          <a:xfrm>
            <a:off x="4574960" y="1840165"/>
            <a:ext cx="1239325" cy="1230792"/>
            <a:chOff x="4725618" y="901054"/>
            <a:chExt cx="1239325" cy="1230792"/>
          </a:xfrm>
          <a:solidFill>
            <a:schemeClr val="accent6"/>
          </a:solidFill>
        </p:grpSpPr>
        <p:sp>
          <p:nvSpPr>
            <p:cNvPr id="23" name="Oval 22">
              <a:extLst>
                <a:ext uri="{FF2B5EF4-FFF2-40B4-BE49-F238E27FC236}">
                  <a16:creationId xmlns:a16="http://schemas.microsoft.com/office/drawing/2014/main" id="{B3A4FD06-BDB0-19E1-E5E0-0265F586071D}"/>
                </a:ext>
              </a:extLst>
            </p:cNvPr>
            <p:cNvSpPr/>
            <p:nvPr/>
          </p:nvSpPr>
          <p:spPr>
            <a:xfrm>
              <a:off x="4725618" y="901054"/>
              <a:ext cx="1239325" cy="1230792"/>
            </a:xfrm>
            <a:prstGeom prst="ellipse">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There is a higher level of digital literacy among young people</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5" name="Graphic 24" descr="School boy with solid fill">
              <a:extLst>
                <a:ext uri="{FF2B5EF4-FFF2-40B4-BE49-F238E27FC236}">
                  <a16:creationId xmlns:a16="http://schemas.microsoft.com/office/drawing/2014/main" id="{68871D6C-30A7-FE9D-F7E0-006D9BE8E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969" y="923538"/>
              <a:ext cx="244216" cy="244216"/>
            </a:xfrm>
            <a:prstGeom prst="rect">
              <a:avLst/>
            </a:prstGeom>
          </p:spPr>
        </p:pic>
      </p:grpSp>
      <p:sp>
        <p:nvSpPr>
          <p:cNvPr id="28" name="Oval 27">
            <a:extLst>
              <a:ext uri="{FF2B5EF4-FFF2-40B4-BE49-F238E27FC236}">
                <a16:creationId xmlns:a16="http://schemas.microsoft.com/office/drawing/2014/main" id="{5F18761B-4A4E-0A97-52C9-7E0016096BED}"/>
              </a:ext>
            </a:extLst>
          </p:cNvPr>
          <p:cNvSpPr>
            <a:spLocks noChangeAspect="1"/>
          </p:cNvSpPr>
          <p:nvPr/>
        </p:nvSpPr>
        <p:spPr>
          <a:xfrm>
            <a:off x="7642358" y="400362"/>
            <a:ext cx="1318394" cy="1318394"/>
          </a:xfrm>
          <a:prstGeom prst="ellips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Residents in Social Housing</a:t>
            </a:r>
            <a:r>
              <a:rPr lang="en-US" sz="1050" b="0">
                <a:solidFill>
                  <a:prstClr val="white"/>
                </a:solidFill>
                <a:latin typeface="Arial" panose="020B0604020202020204" pitchFamily="34" charset="0"/>
                <a:ea typeface="+mn-ea"/>
                <a:cs typeface="Arial" panose="020B0604020202020204" pitchFamily="34" charset="0"/>
                <a:sym typeface="Helvetica Neue Medium"/>
              </a:rPr>
              <a:t> are</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1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15%</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less likely to have internet access</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0" name="Rectangle 29">
            <a:extLst>
              <a:ext uri="{FF2B5EF4-FFF2-40B4-BE49-F238E27FC236}">
                <a16:creationId xmlns:a16="http://schemas.microsoft.com/office/drawing/2014/main" id="{CB1811CC-32D9-557D-9F8E-4D4C3748212B}"/>
              </a:ext>
            </a:extLst>
          </p:cNvPr>
          <p:cNvSpPr/>
          <p:nvPr/>
        </p:nvSpPr>
        <p:spPr>
          <a:xfrm>
            <a:off x="147484" y="610517"/>
            <a:ext cx="4340660"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A large minority of our population do not have the necessary access, skills, motivation and trust required to be able to utilise digital services. </a:t>
            </a:r>
            <a:endParaRPr kumimoji="0" lang="en-GB"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38">
            <a:extLst>
              <a:ext uri="{FF2B5EF4-FFF2-40B4-BE49-F238E27FC236}">
                <a16:creationId xmlns:a16="http://schemas.microsoft.com/office/drawing/2014/main" id="{7235C2AE-DCE3-CFEE-A1CF-B3730336A5C9}"/>
              </a:ext>
            </a:extLst>
          </p:cNvPr>
          <p:cNvSpPr/>
          <p:nvPr/>
        </p:nvSpPr>
        <p:spPr>
          <a:xfrm>
            <a:off x="4572000" y="3131802"/>
            <a:ext cx="4448559" cy="1361584"/>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Actions to Encourage Digital Uptake: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Evaluating digital interventions for inclusivity is critical to preventing a two-tier health system emerging, where those with poor digital access are excluded from aspects of the health services.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SBU will work together with national and local partners</a:t>
            </a:r>
            <a:r>
              <a:rPr lang="en-US" sz="1050" b="0">
                <a:solidFill>
                  <a:srgbClr val="1F355E"/>
                </a:solidFill>
                <a:latin typeface="Arial" panose="020B0604020202020204" pitchFamily="34" charset="0"/>
                <a:ea typeface="+mn-ea"/>
                <a:cs typeface="Arial" panose="020B0604020202020204" pitchFamily="34" charset="0"/>
                <a:sym typeface="Helvetica Neue Medium"/>
              </a:rPr>
              <a:t>, e.g. Digital Inclusion Alliance Wales, Digital Communities Wales and Local Authorities,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to deliver the Digital Inclusion Charter and improve the digital literacy </a:t>
            </a:r>
            <a:r>
              <a:rPr lang="en-US" sz="1050" b="0">
                <a:solidFill>
                  <a:srgbClr val="1F355E"/>
                </a:solidFill>
                <a:latin typeface="Arial" panose="020B0604020202020204" pitchFamily="34" charset="0"/>
                <a:ea typeface="+mn-ea"/>
                <a:cs typeface="Arial" panose="020B0604020202020204" pitchFamily="34" charset="0"/>
                <a:sym typeface="Helvetica Neue Medium"/>
              </a:rPr>
              <a:t>of</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our citizens and patients.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 name="TextBox 1">
            <a:extLst>
              <a:ext uri="{FF2B5EF4-FFF2-40B4-BE49-F238E27FC236}">
                <a16:creationId xmlns:a16="http://schemas.microsoft.com/office/drawing/2014/main" id="{51521874-8834-001D-21BE-2409024406B9}"/>
              </a:ext>
            </a:extLst>
          </p:cNvPr>
          <p:cNvSpPr txBox="1"/>
          <p:nvPr/>
        </p:nvSpPr>
        <p:spPr>
          <a:xfrm>
            <a:off x="4869022" y="112760"/>
            <a:ext cx="386902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Digital Inclusion and Basic Digital Skills in Wales (2019-2020), Welsh Government, 2020</a:t>
            </a:r>
            <a:r>
              <a:rPr lang="en-GB" sz="800" b="0" i="1">
                <a:solidFill>
                  <a:srgbClr val="1F355E"/>
                </a:solidFill>
                <a:latin typeface="Arial" panose="020B0604020202020204" pitchFamily="34" charset="0"/>
                <a:cs typeface="Arial" panose="020B0604020202020204" pitchFamily="34" charset="0"/>
              </a:rPr>
              <a:t>; Digital inclusion: collaborative opportunities, DHCW, 2023.</a:t>
            </a:r>
            <a:endPar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4" name="Rectangle 13">
            <a:extLst>
              <a:ext uri="{FF2B5EF4-FFF2-40B4-BE49-F238E27FC236}">
                <a16:creationId xmlns:a16="http://schemas.microsoft.com/office/drawing/2014/main" id="{F84A214E-B92A-73FD-132E-A58ABDDA09BF}"/>
              </a:ext>
            </a:extLst>
          </p:cNvPr>
          <p:cNvSpPr/>
          <p:nvPr/>
        </p:nvSpPr>
        <p:spPr>
          <a:xfrm>
            <a:off x="147483" y="1054013"/>
            <a:ext cx="4344289" cy="344618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Who is likely to be digitally excluded:</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Older adults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with disabilities or long-term health conditions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Lower educational attainment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Lower income individuals and families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living in rural areas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Welsh speakers and individuals whose first language is not English</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Socially isolated and lonely people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Homeless people</a:t>
            </a:r>
          </a:p>
          <a:p>
            <a:pPr marR="0" lvl="0" algn="l" defTabSz="825500" rtl="0" eaLnBrk="1" fontAlgn="auto" latinLnBrk="0" hangingPunct="0">
              <a:lnSpc>
                <a:spcPct val="100000"/>
              </a:lnSpc>
              <a:spcBef>
                <a:spcPts val="0"/>
              </a:spcBef>
              <a:spcAft>
                <a:spcPts val="0"/>
              </a:spcAft>
              <a:buClrTx/>
              <a:buSzTx/>
              <a:tabLst/>
              <a:defRPr/>
            </a:pPr>
            <a:r>
              <a:rPr lang="en-US" sz="1050" b="0">
                <a:solidFill>
                  <a:srgbClr val="1F355E"/>
                </a:solidFill>
                <a:latin typeface="Arial" panose="020B0604020202020204" pitchFamily="34" charset="0"/>
                <a:ea typeface="+mn-ea"/>
                <a:cs typeface="Arial" panose="020B0604020202020204" pitchFamily="34" charset="0"/>
              </a:rPr>
              <a:t>Many of these groups are likely to be the heaviest users of health and  care services, so risk being left in the digital health transformation.</a:t>
            </a:r>
          </a:p>
          <a:p>
            <a:pPr marR="0" lvl="0" algn="l" defTabSz="825500" rtl="0" eaLnBrk="1" fontAlgn="auto" latinLnBrk="0" hangingPunct="0">
              <a:lnSpc>
                <a:spcPct val="100000"/>
              </a:lnSpc>
              <a:spcBef>
                <a:spcPts val="0"/>
              </a:spcBef>
              <a:spcAft>
                <a:spcPts val="0"/>
              </a:spcAft>
              <a:buClrTx/>
              <a:buSzTx/>
              <a:tabLst/>
              <a:defRPr/>
            </a:pPr>
            <a:endParaRPr lang="en-US" sz="1050" b="0">
              <a:solidFill>
                <a:srgbClr val="1F355E"/>
              </a:solidFill>
              <a:latin typeface="Arial" panose="020B0604020202020204" pitchFamily="34" charset="0"/>
              <a:ea typeface="+mn-ea"/>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Implications for Swansea Bay Patients: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digital transformation and redesign processes must be conscious never to exclude our patients from healthcare on the basis of digital ability. This means a number of settings will need both digital and non-digital options available to meet patient need.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 designing patient facing digital services, we must ensure the design is as intuitive and accessible as possible (e.g.</a:t>
            </a:r>
            <a:r>
              <a:rPr lang="en-US" sz="1050" b="0">
                <a:solidFill>
                  <a:srgbClr val="1F355E"/>
                </a:solidFill>
                <a:latin typeface="Arial" panose="020B0604020202020204" pitchFamily="34" charset="0"/>
                <a:ea typeface="+mn-ea"/>
                <a:cs typeface="Arial" panose="020B0604020202020204" pitchFamily="34" charset="0"/>
                <a:sym typeface="Helvetica Neue Medium"/>
              </a:rPr>
              <a:t> multi-lingual, device agnostic etc.)</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to maximise adoption. Patient facing services should be simple to use with no training.</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16" name="Oval 15">
            <a:extLst>
              <a:ext uri="{FF2B5EF4-FFF2-40B4-BE49-F238E27FC236}">
                <a16:creationId xmlns:a16="http://schemas.microsoft.com/office/drawing/2014/main" id="{D4A39495-76CB-7188-2972-FE84985EC0D6}"/>
              </a:ext>
            </a:extLst>
          </p:cNvPr>
          <p:cNvSpPr>
            <a:spLocks noChangeAspect="1"/>
          </p:cNvSpPr>
          <p:nvPr/>
        </p:nvSpPr>
        <p:spPr>
          <a:xfrm>
            <a:off x="6613706" y="2050307"/>
            <a:ext cx="1088330" cy="1045706"/>
          </a:xfrm>
          <a:prstGeom prst="ellips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Exclusion in Wales is higher than the rest of the UK</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Title 1">
            <a:extLst>
              <a:ext uri="{FF2B5EF4-FFF2-40B4-BE49-F238E27FC236}">
                <a16:creationId xmlns:a16="http://schemas.microsoft.com/office/drawing/2014/main" id="{653F098C-45BB-974B-5A87-CCB4C010A73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Digital Inclusion Matters</a:t>
            </a:r>
          </a:p>
        </p:txBody>
      </p:sp>
      <p:sp>
        <p:nvSpPr>
          <p:cNvPr id="12" name="Footer Placeholder 3">
            <a:extLst>
              <a:ext uri="{FF2B5EF4-FFF2-40B4-BE49-F238E27FC236}">
                <a16:creationId xmlns:a16="http://schemas.microsoft.com/office/drawing/2014/main" id="{1937C0F8-64BB-281D-FFD3-7B9C0C5D241D}"/>
              </a:ext>
            </a:extLst>
          </p:cNvPr>
          <p:cNvSpPr txBox="1">
            <a:spLocks/>
          </p:cNvSpPr>
          <p:nvPr/>
        </p:nvSpPr>
        <p:spPr>
          <a:xfrm>
            <a:off x="1968193" y="464978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2" name="Group 31">
            <a:extLst>
              <a:ext uri="{FF2B5EF4-FFF2-40B4-BE49-F238E27FC236}">
                <a16:creationId xmlns:a16="http://schemas.microsoft.com/office/drawing/2014/main" id="{01E90CDB-17F3-7B04-8FAC-BA2972B7E9C9}"/>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F5AE52CC-FE65-C42B-FC74-BABFB6E4047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11C7DEB7-DBD5-0452-9521-D1C94631499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4" name="Arrow: Chevron 23">
              <a:extLst>
                <a:ext uri="{FF2B5EF4-FFF2-40B4-BE49-F238E27FC236}">
                  <a16:creationId xmlns:a16="http://schemas.microsoft.com/office/drawing/2014/main" id="{3F22981F-04CC-D098-FB20-77A2956DD3EB}"/>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5847CF25-4CE9-03BF-28AB-824CCB15A56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9" name="Arrow: Chevron 28">
              <a:extLst>
                <a:ext uri="{FF2B5EF4-FFF2-40B4-BE49-F238E27FC236}">
                  <a16:creationId xmlns:a16="http://schemas.microsoft.com/office/drawing/2014/main" id="{FB935536-683A-D256-BA92-9E06899F648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E61FA48D-D803-56AF-4869-8CD4300DEF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2823807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3C33B-E0EC-C889-BAE9-C67369F1B9B5}"/>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EC0A5722-03F2-333E-E691-70DAB2D2B7B9}"/>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a:solidFill>
                  <a:srgbClr val="1F355E"/>
                </a:solidFill>
                <a:latin typeface="Arial Black" panose="020B0A04020102020204" pitchFamily="34" charset="0"/>
              </a:rPr>
              <a:t>The Role of Cyber Security in Digital Transformation</a:t>
            </a:r>
          </a:p>
        </p:txBody>
      </p:sp>
      <p:sp>
        <p:nvSpPr>
          <p:cNvPr id="18" name="Rectangle 17">
            <a:extLst>
              <a:ext uri="{FF2B5EF4-FFF2-40B4-BE49-F238E27FC236}">
                <a16:creationId xmlns:a16="http://schemas.microsoft.com/office/drawing/2014/main" id="{B3A6C41C-417D-CB44-A2A8-A4494FB5B481}"/>
              </a:ext>
            </a:extLst>
          </p:cNvPr>
          <p:cNvSpPr/>
          <p:nvPr/>
        </p:nvSpPr>
        <p:spPr>
          <a:xfrm>
            <a:off x="142875" y="578048"/>
            <a:ext cx="8853642"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Protecting SBU against the ever-increasing sophistication of cyber attacks is crucial to guarantee uninterrupted availability and delivery of all our digital solutions. Without robust cyber security in place the safety, quality and timeliness of the patient care we deliver is at risk. </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4" name="Rectangle 23">
            <a:extLst>
              <a:ext uri="{FF2B5EF4-FFF2-40B4-BE49-F238E27FC236}">
                <a16:creationId xmlns:a16="http://schemas.microsoft.com/office/drawing/2014/main" id="{F10D76FD-1743-53BE-2632-A83B5C5F8D76}"/>
              </a:ext>
            </a:extLst>
          </p:cNvPr>
          <p:cNvSpPr/>
          <p:nvPr/>
        </p:nvSpPr>
        <p:spPr>
          <a:xfrm>
            <a:off x="4299155" y="1042611"/>
            <a:ext cx="4701969" cy="344935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Why is Cyber Security so important?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successful cyber attacks means less risk of:</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of access to digital systems / data</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 unauthorised access to information </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Fraudulent transactions and financial loss</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Better knowledge of data privacy laws empowering us to go further with our data </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legal challenge from incorrect application of data privacy laws</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To address this at scale we will need to work in partnership with partners such as the Welsh Government, DHCW and the NCSC, among others.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 Commitments for Digitally Enabling The One Bay Way:</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Committing to maintaining and increasing proactive cyber protection and prompt responses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Continuing to assure, test and monitor live and developing services, ensuring robust, secure and resilient services across SBU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Educating all our staff in cyber security, equipping them with the information to help mitigate cyber risks and protect sensitive information</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Developing a robust Cyber Security plan, accompanied by a committed cyber security investment plan</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7" name="Rectangle: Rounded Corners 26">
            <a:extLst>
              <a:ext uri="{FF2B5EF4-FFF2-40B4-BE49-F238E27FC236}">
                <a16:creationId xmlns:a16="http://schemas.microsoft.com/office/drawing/2014/main" id="{F599161B-1D56-6B50-8CD6-D6EE12A118E9}"/>
              </a:ext>
            </a:extLst>
          </p:cNvPr>
          <p:cNvSpPr/>
          <p:nvPr/>
        </p:nvSpPr>
        <p:spPr>
          <a:xfrm>
            <a:off x="142874" y="1042611"/>
            <a:ext cx="4100859" cy="2204652"/>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40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The Cyber Assessment Framework</a:t>
            </a:r>
            <a:endParaRPr lang="en-GB" sz="800">
              <a:solidFill>
                <a:srgbClr val="1F355E"/>
              </a:solidFill>
              <a:latin typeface="Arial Black" panose="020B0A04020102020204" pitchFamily="34" charset="0"/>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Developed by the National Cyber Security Centre (NCSC), and used by Welsh Government and DHCW, the Cyber Assessment Framework (CAF) is a comprehensive approach to assessing the extent </a:t>
            </a:r>
            <a:r>
              <a:rPr lang="en-GB" sz="800" b="0">
                <a:solidFill>
                  <a:srgbClr val="1F355E"/>
                </a:solidFill>
                <a:latin typeface="Arial Black" panose="020B0A04020102020204" pitchFamily="34" charset="0"/>
                <a:ea typeface="+mn-ea"/>
                <a:cs typeface="+mn-cs"/>
                <a:sym typeface="Helvetica Neue Medium"/>
              </a:rPr>
              <a:t>to </a:t>
            </a: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which cyber risks are being managed. </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33" name="TextBox 32">
            <a:extLst>
              <a:ext uri="{FF2B5EF4-FFF2-40B4-BE49-F238E27FC236}">
                <a16:creationId xmlns:a16="http://schemas.microsoft.com/office/drawing/2014/main" id="{598013B6-D1D3-565A-AE02-6E2F82448F1C}"/>
              </a:ext>
            </a:extLst>
          </p:cNvPr>
          <p:cNvSpPr txBox="1"/>
          <p:nvPr/>
        </p:nvSpPr>
        <p:spPr>
          <a:xfrm>
            <a:off x="969581" y="4345482"/>
            <a:ext cx="336966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Centre for Digital Public Services, Welsh Government, 2022</a:t>
            </a:r>
          </a:p>
        </p:txBody>
      </p:sp>
      <p:grpSp>
        <p:nvGrpSpPr>
          <p:cNvPr id="35" name="Group 34">
            <a:extLst>
              <a:ext uri="{FF2B5EF4-FFF2-40B4-BE49-F238E27FC236}">
                <a16:creationId xmlns:a16="http://schemas.microsoft.com/office/drawing/2014/main" id="{7C12D2F2-2C85-4243-7691-4F916D834E36}"/>
              </a:ext>
            </a:extLst>
          </p:cNvPr>
          <p:cNvGrpSpPr/>
          <p:nvPr/>
        </p:nvGrpSpPr>
        <p:grpSpPr>
          <a:xfrm>
            <a:off x="154485" y="3070602"/>
            <a:ext cx="4116959" cy="1332873"/>
            <a:chOff x="154485" y="5577825"/>
            <a:chExt cx="4116959" cy="1332873"/>
          </a:xfrm>
        </p:grpSpPr>
        <p:sp>
          <p:nvSpPr>
            <p:cNvPr id="31" name="Oval 30">
              <a:extLst>
                <a:ext uri="{FF2B5EF4-FFF2-40B4-BE49-F238E27FC236}">
                  <a16:creationId xmlns:a16="http://schemas.microsoft.com/office/drawing/2014/main" id="{695AC234-BDEF-B58A-01BA-241CD7E501DF}"/>
                </a:ext>
              </a:extLst>
            </p:cNvPr>
            <p:cNvSpPr>
              <a:spLocks noChangeAspect="1"/>
            </p:cNvSpPr>
            <p:nvPr/>
          </p:nvSpPr>
          <p:spPr>
            <a:xfrm>
              <a:off x="154485" y="5665997"/>
              <a:ext cx="1355121" cy="1244701"/>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The most common types of cyber crime (phishing &amp; malware) make up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60% of cyber crime</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A69C6164-9A13-0DD5-63D2-DFBBE441D417}"/>
                </a:ext>
              </a:extLst>
            </p:cNvPr>
            <p:cNvSpPr>
              <a:spLocks noChangeAspect="1"/>
            </p:cNvSpPr>
            <p:nvPr/>
          </p:nvSpPr>
          <p:spPr>
            <a:xfrm>
              <a:off x="1560429" y="5623509"/>
              <a:ext cx="1265087" cy="1162003"/>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Estimated cost of cyber crime to Welsh public services is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£113m / year</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4" name="Oval 33">
              <a:extLst>
                <a:ext uri="{FF2B5EF4-FFF2-40B4-BE49-F238E27FC236}">
                  <a16:creationId xmlns:a16="http://schemas.microsoft.com/office/drawing/2014/main" id="{B85CED0C-7162-84AC-87D2-63A9052EECC7}"/>
                </a:ext>
              </a:extLst>
            </p:cNvPr>
            <p:cNvSpPr>
              <a:spLocks noChangeAspect="1"/>
            </p:cNvSpPr>
            <p:nvPr/>
          </p:nvSpPr>
          <p:spPr>
            <a:xfrm>
              <a:off x="2876339" y="5577825"/>
              <a:ext cx="1395105" cy="1281427"/>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Around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40% of major incidents </a:t>
              </a: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reported to NCSC were aimed at public sector bodies</a:t>
              </a:r>
              <a:endParaRPr kumimoji="0" lang="en-GB" sz="800" i="0" u="none" strike="noStrike" kern="0" cap="none" spc="0" normalizeH="0" baseline="0" noProof="0">
                <a:solidFill>
                  <a:prstClr val="white"/>
                </a:solidFill>
                <a:effectLst/>
                <a:uLnTx/>
                <a:uFillTx/>
                <a:latin typeface="Helvetica Neue Medium"/>
                <a:ea typeface="+mn-ea"/>
                <a:cs typeface="+mn-cs"/>
                <a:sym typeface="Helvetica Neue Medium"/>
              </a:endParaRPr>
            </a:p>
          </p:txBody>
        </p:sp>
      </p:grpSp>
      <p:sp>
        <p:nvSpPr>
          <p:cNvPr id="36" name="Rectangle: Rounded Corners 35">
            <a:extLst>
              <a:ext uri="{FF2B5EF4-FFF2-40B4-BE49-F238E27FC236}">
                <a16:creationId xmlns:a16="http://schemas.microsoft.com/office/drawing/2014/main" id="{30B5D1E9-5BAA-D0B7-0803-689A6E4C92A4}"/>
              </a:ext>
            </a:extLst>
          </p:cNvPr>
          <p:cNvSpPr/>
          <p:nvPr/>
        </p:nvSpPr>
        <p:spPr>
          <a:xfrm>
            <a:off x="217656" y="1923555"/>
            <a:ext cx="3911892" cy="17587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tx1"/>
                </a:solidFill>
                <a:effectLst/>
                <a:uFillTx/>
                <a:latin typeface="+mn-lt"/>
                <a:ea typeface="+mn-ea"/>
                <a:cs typeface="+mn-cs"/>
                <a:sym typeface="Helvetica Neue Medium"/>
              </a:rPr>
              <a:t>Objectives</a:t>
            </a:r>
          </a:p>
        </p:txBody>
      </p:sp>
      <p:sp>
        <p:nvSpPr>
          <p:cNvPr id="42" name="Arrow: Chevron 41">
            <a:extLst>
              <a:ext uri="{FF2B5EF4-FFF2-40B4-BE49-F238E27FC236}">
                <a16:creationId xmlns:a16="http://schemas.microsoft.com/office/drawing/2014/main" id="{00465E3A-F5C7-7D92-41FF-9E5CF4A097CE}"/>
              </a:ext>
            </a:extLst>
          </p:cNvPr>
          <p:cNvSpPr/>
          <p:nvPr/>
        </p:nvSpPr>
        <p:spPr>
          <a:xfrm>
            <a:off x="3041945"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Minimising the impact of cyber security incidents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4" name="Arrow: Chevron 53">
            <a:extLst>
              <a:ext uri="{FF2B5EF4-FFF2-40B4-BE49-F238E27FC236}">
                <a16:creationId xmlns:a16="http://schemas.microsoft.com/office/drawing/2014/main" id="{BC81B313-F8EC-D290-D526-5D995A272311}"/>
              </a:ext>
            </a:extLst>
          </p:cNvPr>
          <p:cNvSpPr/>
          <p:nvPr/>
        </p:nvSpPr>
        <p:spPr>
          <a:xfrm>
            <a:off x="2109922"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Detecting cyber security events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5" name="Arrow: Chevron 54">
            <a:extLst>
              <a:ext uri="{FF2B5EF4-FFF2-40B4-BE49-F238E27FC236}">
                <a16:creationId xmlns:a16="http://schemas.microsoft.com/office/drawing/2014/main" id="{143A411A-6350-EFB2-6FED-905C692FB008}"/>
              </a:ext>
            </a:extLst>
          </p:cNvPr>
          <p:cNvSpPr/>
          <p:nvPr/>
        </p:nvSpPr>
        <p:spPr>
          <a:xfrm>
            <a:off x="245876"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Managing security risk</a:t>
            </a:r>
          </a:p>
        </p:txBody>
      </p:sp>
      <p:sp>
        <p:nvSpPr>
          <p:cNvPr id="56" name="Arrow: Chevron 55">
            <a:extLst>
              <a:ext uri="{FF2B5EF4-FFF2-40B4-BE49-F238E27FC236}">
                <a16:creationId xmlns:a16="http://schemas.microsoft.com/office/drawing/2014/main" id="{AE310B66-62D7-2598-FC78-15C9ADEAD5E8}"/>
              </a:ext>
            </a:extLst>
          </p:cNvPr>
          <p:cNvSpPr/>
          <p:nvPr/>
        </p:nvSpPr>
        <p:spPr>
          <a:xfrm>
            <a:off x="1177899"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Protecting against cyber attack</a:t>
            </a:r>
          </a:p>
        </p:txBody>
      </p:sp>
      <p:sp>
        <p:nvSpPr>
          <p:cNvPr id="2" name="Footer Placeholder 3">
            <a:extLst>
              <a:ext uri="{FF2B5EF4-FFF2-40B4-BE49-F238E27FC236}">
                <a16:creationId xmlns:a16="http://schemas.microsoft.com/office/drawing/2014/main" id="{101B60E2-A339-9DC6-D4DB-B2E614817DF7}"/>
              </a:ext>
            </a:extLst>
          </p:cNvPr>
          <p:cNvSpPr txBox="1">
            <a:spLocks/>
          </p:cNvSpPr>
          <p:nvPr/>
        </p:nvSpPr>
        <p:spPr>
          <a:xfrm>
            <a:off x="1956319" y="463837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7" name="Group 16">
            <a:extLst>
              <a:ext uri="{FF2B5EF4-FFF2-40B4-BE49-F238E27FC236}">
                <a16:creationId xmlns:a16="http://schemas.microsoft.com/office/drawing/2014/main" id="{9EA51BBB-CC93-1513-24C3-D16B713B5E26}"/>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80B61289-9526-019C-602D-D813048665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D711DE40-8DB2-B429-82B3-95B6FE0D439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3A858239-A5D3-FC3F-6439-35E9D5B68919}"/>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87EB8583-9150-2F3B-6292-4924980D7E9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7AEE445B-D921-C2DE-65D1-F65AF8BC926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F4B640FE-2644-F393-97EE-85B8A9DD406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3960902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p:txBody>
          <a:bodyPr>
            <a:normAutofit/>
          </a:bodyPr>
          <a:lstStyle/>
          <a:p>
            <a:r>
              <a:rPr lang="en-GB">
                <a:cs typeface="Arial"/>
              </a:rPr>
              <a:t>Our Vision</a:t>
            </a:r>
            <a:endParaRPr lang="en-GB"/>
          </a:p>
        </p:txBody>
      </p:sp>
      <p:grpSp>
        <p:nvGrpSpPr>
          <p:cNvPr id="2" name="Group 1">
            <a:extLst>
              <a:ext uri="{FF2B5EF4-FFF2-40B4-BE49-F238E27FC236}">
                <a16:creationId xmlns:a16="http://schemas.microsoft.com/office/drawing/2014/main" id="{2821CDB6-CCEE-E917-BF6D-2684464C1012}"/>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03DD1E97-1017-A90E-450D-A225FFF8F6E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4F5C087D-6CC5-011D-D1D0-6E1112FE472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B1CBB975-66BD-01F5-6D32-C4CAE4A914C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7BFC2811-2B6C-D121-E0A0-0976DDC0C13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9FD3C893-FB60-D231-35D4-C07CB22B7A4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223A1946-C3B6-8E12-1BF2-117C7ED4188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59EDB584-988A-B0B8-088C-85EC7FEFCDA8}"/>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1282567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85482" y="-1"/>
            <a:ext cx="3958514" cy="46619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364"/>
            <a:ext cx="8416734" cy="517164"/>
          </a:xfrm>
        </p:spPr>
        <p:txBody>
          <a:bodyPr>
            <a:normAutofit fontScale="90000"/>
          </a:bodyPr>
          <a:lstStyle/>
          <a:p>
            <a:r>
              <a:rPr lang="en-GB" sz="2400">
                <a:latin typeface="Gill Sans MT"/>
              </a:rPr>
              <a:t>Contents</a:t>
            </a:r>
            <a:r>
              <a:rPr lang="en-GB" sz="3200">
                <a:latin typeface="Gill Sans MT"/>
              </a:rPr>
              <a:t> </a:t>
            </a:r>
          </a:p>
        </p:txBody>
      </p:sp>
      <p:sp>
        <p:nvSpPr>
          <p:cNvPr id="4" name="Footer Placeholder 3">
            <a:extLst>
              <a:ext uri="{FF2B5EF4-FFF2-40B4-BE49-F238E27FC236}">
                <a16:creationId xmlns:a16="http://schemas.microsoft.com/office/drawing/2014/main" id="{6CEA3922-03F1-A354-EB35-B0CBA90D33D8}"/>
              </a:ext>
            </a:extLst>
          </p:cNvPr>
          <p:cNvSpPr>
            <a:spLocks noGrp="1"/>
          </p:cNvSpPr>
          <p:nvPr>
            <p:ph type="ftr" sz="quarter" idx="3"/>
          </p:nvPr>
        </p:nvSpPr>
        <p:spPr>
          <a:xfrm>
            <a:off x="2219760" y="4661984"/>
            <a:ext cx="4944979" cy="270711"/>
          </a:xfrm>
        </p:spPr>
        <p:txBody>
          <a:bodyPr/>
          <a:lstStyle/>
          <a:p>
            <a:r>
              <a:rPr lang="en-GB">
                <a:latin typeface="Arial Black" panose="020B0A04020102020204" pitchFamily="34" charset="0"/>
              </a:rPr>
              <a:t>Digitally Enabling The One Bay Way</a:t>
            </a: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276608055"/>
              </p:ext>
            </p:extLst>
          </p:nvPr>
        </p:nvGraphicFramePr>
        <p:xfrm>
          <a:off x="142875" y="510799"/>
          <a:ext cx="5042606" cy="4105675"/>
        </p:xfrm>
        <a:graphic>
          <a:graphicData uri="http://schemas.openxmlformats.org/drawingml/2006/table">
            <a:tbl>
              <a:tblPr firstRow="1" bandRow="1">
                <a:tableStyleId>{5940675A-B579-460E-94D1-54222C63F5DA}</a:tableStyleId>
              </a:tblPr>
              <a:tblGrid>
                <a:gridCol w="458947">
                  <a:extLst>
                    <a:ext uri="{9D8B030D-6E8A-4147-A177-3AD203B41FA5}">
                      <a16:colId xmlns:a16="http://schemas.microsoft.com/office/drawing/2014/main" val="2275579043"/>
                    </a:ext>
                  </a:extLst>
                </a:gridCol>
                <a:gridCol w="3710581">
                  <a:extLst>
                    <a:ext uri="{9D8B030D-6E8A-4147-A177-3AD203B41FA5}">
                      <a16:colId xmlns:a16="http://schemas.microsoft.com/office/drawing/2014/main" val="1870967752"/>
                    </a:ext>
                  </a:extLst>
                </a:gridCol>
                <a:gridCol w="873078">
                  <a:extLst>
                    <a:ext uri="{9D8B030D-6E8A-4147-A177-3AD203B41FA5}">
                      <a16:colId xmlns:a16="http://schemas.microsoft.com/office/drawing/2014/main" val="3850148591"/>
                    </a:ext>
                  </a:extLst>
                </a:gridCol>
              </a:tblGrid>
              <a:tr h="360290">
                <a:tc>
                  <a:txBody>
                    <a:bodyPr/>
                    <a:lstStyle/>
                    <a:p>
                      <a:r>
                        <a:rPr lang="en-GB" sz="800" b="1">
                          <a:solidFill>
                            <a:srgbClr val="1F355E"/>
                          </a:solidFill>
                          <a:latin typeface="Arial Black"/>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Executive Summary</a:t>
                      </a:r>
                    </a:p>
                    <a:p>
                      <a:pPr algn="l"/>
                      <a:endParaRPr lang="en-GB" sz="800" b="1">
                        <a:solidFill>
                          <a:srgbClr val="1F355E"/>
                        </a:solidFill>
                        <a:latin typeface="Arial Black"/>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618472">
                <a:tc>
                  <a:txBody>
                    <a:bodyPr/>
                    <a:lstStyle/>
                    <a:p>
                      <a:r>
                        <a:rPr lang="en-GB" sz="800" b="1">
                          <a:solidFill>
                            <a:srgbClr val="1F355E"/>
                          </a:solidFill>
                          <a:latin typeface="Arial Black"/>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Context</a:t>
                      </a:r>
                    </a:p>
                    <a:p>
                      <a:pPr marL="171450" indent="-171450" algn="l">
                        <a:buFont typeface="Arial" panose="020B0604020202020204" pitchFamily="34" charset="0"/>
                        <a:buChar char="•"/>
                      </a:pPr>
                      <a:r>
                        <a:rPr lang="en-GB" sz="800" b="0">
                          <a:solidFill>
                            <a:srgbClr val="1F355E"/>
                          </a:solidFill>
                          <a:latin typeface="Arial Black"/>
                        </a:rPr>
                        <a:t>SBU’s </a:t>
                      </a:r>
                      <a:r>
                        <a:rPr lang="en-GB" sz="800" b="0" strike="noStrike">
                          <a:solidFill>
                            <a:srgbClr val="1F355E"/>
                          </a:solidFill>
                          <a:latin typeface="Arial Black"/>
                        </a:rPr>
                        <a:t>Digital</a:t>
                      </a:r>
                      <a:r>
                        <a:rPr lang="en-GB" sz="800" b="0">
                          <a:solidFill>
                            <a:srgbClr val="1F355E"/>
                          </a:solidFill>
                          <a:latin typeface="Arial Black"/>
                        </a:rPr>
                        <a:t> Journey</a:t>
                      </a:r>
                    </a:p>
                    <a:p>
                      <a:pPr marL="171450" indent="-171450" algn="l">
                        <a:buFont typeface="Arial" panose="020B0604020202020204" pitchFamily="34" charset="0"/>
                        <a:buChar char="•"/>
                      </a:pPr>
                      <a:r>
                        <a:rPr lang="en-GB" sz="800" b="0">
                          <a:solidFill>
                            <a:srgbClr val="1F355E"/>
                          </a:solidFill>
                          <a:latin typeface="Arial Black"/>
                        </a:rPr>
                        <a:t>Interfacing with existing partnerships and strategies</a:t>
                      </a:r>
                    </a:p>
                    <a:p>
                      <a:pPr marL="171450" indent="-171450" algn="l">
                        <a:buFont typeface="Arial" panose="020B0604020202020204" pitchFamily="34" charset="0"/>
                        <a:buChar char="•"/>
                      </a:pPr>
                      <a:r>
                        <a:rPr lang="en-GB" sz="800" b="0">
                          <a:solidFill>
                            <a:srgbClr val="1F355E"/>
                          </a:solidFill>
                          <a:latin typeface="Arial Black"/>
                        </a:rPr>
                        <a:t>Digital Inclusion Matters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868993">
                <a:tc>
                  <a:txBody>
                    <a:bodyPr/>
                    <a:lstStyle/>
                    <a:p>
                      <a:r>
                        <a:rPr lang="en-GB" sz="800" b="1">
                          <a:solidFill>
                            <a:srgbClr val="1F355E"/>
                          </a:solidFill>
                          <a:latin typeface="Arial Black"/>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Vision</a:t>
                      </a:r>
                    </a:p>
                    <a:p>
                      <a:pPr marL="171450" indent="-171450" algn="l">
                        <a:buFont typeface="Arial" panose="020B0604020202020204" pitchFamily="34" charset="0"/>
                        <a:buChar char="•"/>
                      </a:pPr>
                      <a:r>
                        <a:rPr lang="en-GB" sz="800" b="0">
                          <a:solidFill>
                            <a:srgbClr val="1F355E"/>
                          </a:solidFill>
                          <a:latin typeface="Arial Black"/>
                        </a:rPr>
                        <a:t>The Strategy Framework and the </a:t>
                      </a:r>
                      <a:r>
                        <a:rPr lang="en-GB" sz="800" b="0" strike="noStrike">
                          <a:solidFill>
                            <a:srgbClr val="1F355E"/>
                          </a:solidFill>
                          <a:latin typeface="Arial Black"/>
                        </a:rPr>
                        <a:t>Digital</a:t>
                      </a:r>
                      <a:r>
                        <a:rPr lang="en-GB" sz="800" b="0">
                          <a:solidFill>
                            <a:srgbClr val="1F355E"/>
                          </a:solidFill>
                          <a:latin typeface="Arial Black"/>
                        </a:rPr>
                        <a:t> Vision</a:t>
                      </a:r>
                    </a:p>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a:solidFill>
                            <a:srgbClr val="1F355E"/>
                          </a:solidFill>
                          <a:latin typeface="Arial Black"/>
                        </a:rPr>
                        <a:t>Adapting as an Organisation </a:t>
                      </a:r>
                    </a:p>
                    <a:p>
                      <a:pPr marL="171450" indent="-171450" algn="l">
                        <a:buFont typeface="Arial" panose="020B0604020202020204" pitchFamily="34" charset="0"/>
                        <a:buChar char="•"/>
                      </a:pPr>
                      <a:r>
                        <a:rPr lang="en-GB" sz="800" b="0">
                          <a:solidFill>
                            <a:srgbClr val="1F355E"/>
                          </a:solidFill>
                          <a:latin typeface="Arial Black"/>
                        </a:rPr>
                        <a:t>Our Digital Capabilities</a:t>
                      </a:r>
                    </a:p>
                    <a:p>
                      <a:pPr marL="171450" indent="-171450" algn="l">
                        <a:buFont typeface="Arial" panose="020B0604020202020204" pitchFamily="34" charset="0"/>
                        <a:buChar char="•"/>
                      </a:pPr>
                      <a:r>
                        <a:rPr lang="en-GB" sz="800" b="0">
                          <a:solidFill>
                            <a:srgbClr val="1F355E"/>
                          </a:solidFill>
                          <a:latin typeface="Arial Black"/>
                        </a:rPr>
                        <a:t>Digital Enablers Overview</a:t>
                      </a:r>
                    </a:p>
                    <a:p>
                      <a:pPr marL="171450" indent="-171450" algn="l">
                        <a:buFont typeface="Arial" panose="020B0604020202020204" pitchFamily="34" charset="0"/>
                        <a:buChar char="•"/>
                      </a:pPr>
                      <a:r>
                        <a:rPr lang="en-GB" sz="800" b="0">
                          <a:solidFill>
                            <a:srgbClr val="1F355E"/>
                          </a:solidFill>
                          <a:latin typeface="Arial Black"/>
                        </a:rPr>
                        <a:t>Expected Benefits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1053157">
                <a:tc>
                  <a:txBody>
                    <a:bodyPr/>
                    <a:lstStyle/>
                    <a:p>
                      <a:r>
                        <a:rPr lang="en-GB" sz="800" b="1">
                          <a:solidFill>
                            <a:srgbClr val="1F355E"/>
                          </a:solidFill>
                          <a:latin typeface="Arial Black"/>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Digital Enablers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Data &amp; Analytics: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Technology &amp; Digital :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Considerations for the EPR Strategy and final EPR Model</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view of the number &amp; complexity of our digital systems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Workforce &amp; Culture: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Expected Benefits and Outcomes of Digitally Enabling The One Bay Way</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p. 31</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r h="947280">
                <a:tc>
                  <a:txBody>
                    <a:bodyPr/>
                    <a:lstStyle/>
                    <a:p>
                      <a:pPr lvl="0">
                        <a:buNone/>
                      </a:pPr>
                      <a:r>
                        <a:rPr lang="en-GB" sz="800" b="1">
                          <a:solidFill>
                            <a:srgbClr val="1F355E"/>
                          </a:solidFill>
                          <a:latin typeface="Arial Black"/>
                        </a:rPr>
                        <a:t>5.</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1" i="0" u="none" strike="noStrike" noProof="0">
                          <a:solidFill>
                            <a:srgbClr val="1F355E"/>
                          </a:solidFill>
                          <a:latin typeface="Arial Black"/>
                        </a:rPr>
                        <a:t>Our Plan</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Digital Enabling The One Bay Way Overview</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Our 3-Year Transformation Plan </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Solutions Across the Five Clinical Programmes</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Digital Strategy Investment Requirement</a:t>
                      </a:r>
                      <a:endParaRPr lang="en-GB" sz="800"/>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0" i="0" u="none" strike="noStrike" noProof="0">
                          <a:solidFill>
                            <a:srgbClr val="1F355E"/>
                          </a:solidFill>
                          <a:latin typeface="Arial Black"/>
                        </a:rPr>
                        <a:t>p. 38</a:t>
                      </a: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2539671938"/>
                  </a:ext>
                </a:extLst>
              </a:tr>
            </a:tbl>
          </a:graphicData>
        </a:graphic>
      </p:graphicFrame>
      <p:grpSp>
        <p:nvGrpSpPr>
          <p:cNvPr id="3" name="Group 2">
            <a:extLst>
              <a:ext uri="{FF2B5EF4-FFF2-40B4-BE49-F238E27FC236}">
                <a16:creationId xmlns:a16="http://schemas.microsoft.com/office/drawing/2014/main" id="{1D419606-A2B4-CCAB-925E-A0FC3F6645F2}"/>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19FD6D8B-533F-06A0-43E8-CBCD86C6FDF3}"/>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A87E83D-04D9-28E0-FCE1-D54DBB7FBF7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81147291-C11C-F315-F60B-D7672DA490E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848F17DE-010F-15FA-768B-3C5865DF19A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A7633AFB-230C-7D0D-D8B0-DE25DA79E5F9}"/>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65AFD658-5748-A3D0-F5E0-B8FE5BF78F2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Tree>
    <p:extLst>
      <p:ext uri="{BB962C8B-B14F-4D97-AF65-F5344CB8AC3E}">
        <p14:creationId xmlns:p14="http://schemas.microsoft.com/office/powerpoint/2010/main" val="413064760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4A58B4C-5A70-8441-9E6E-273608BD5F7A}"/>
              </a:ext>
            </a:extLst>
          </p:cNvPr>
          <p:cNvGrpSpPr/>
          <p:nvPr/>
        </p:nvGrpSpPr>
        <p:grpSpPr>
          <a:xfrm>
            <a:off x="2927135" y="788373"/>
            <a:ext cx="3941665" cy="3566753"/>
            <a:chOff x="1997124" y="847012"/>
            <a:chExt cx="8262987" cy="3566753"/>
          </a:xfrm>
        </p:grpSpPr>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rot="16200000" flipH="1">
              <a:off x="8689210" y="2732830"/>
              <a:ext cx="428899" cy="564388"/>
            </a:xfrm>
            <a:prstGeom prst="bentConnector3">
              <a:avLst>
                <a:gd name="adj1" fmla="val 3807"/>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997124" y="2350558"/>
              <a:ext cx="316106"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8683201" y="3229474"/>
              <a:ext cx="1078824"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1" y="847012"/>
              <a:ext cx="6288258" cy="51944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b="0" kern="1200">
                  <a:solidFill>
                    <a:prstClr val="white"/>
                  </a:solidFill>
                  <a:latin typeface="Arial Black" panose="020B0A04020102020204" pitchFamily="34" charset="0"/>
                  <a:sym typeface="Helvetica Neue Medium"/>
                </a:rPr>
                <a:t>SBU’s Digital Vision</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8440401" y="1581332"/>
              <a:ext cx="1819710" cy="0"/>
            </a:xfrm>
            <a:prstGeom prst="line">
              <a:avLst/>
            </a:prstGeom>
            <a:noFill/>
            <a:ln w="28575" cap="flat" cmpd="sng" algn="ctr">
              <a:solidFill>
                <a:schemeClr val="accent6">
                  <a:lumMod val="50000"/>
                </a:schemeClr>
              </a:solidFill>
              <a:prstDash val="solid"/>
              <a:miter lim="800000"/>
            </a:ln>
            <a:effectLst/>
          </p:spPr>
        </p:cxn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grpSp>
        <p:grpSp>
          <p:nvGrpSpPr>
            <p:cNvPr id="30" name="Group 29">
              <a:extLst>
                <a:ext uri="{FF2B5EF4-FFF2-40B4-BE49-F238E27FC236}">
                  <a16:creationId xmlns:a16="http://schemas.microsoft.com/office/drawing/2014/main" id="{0C83A015-8B4E-5223-F744-0353FFF96DE6}"/>
                </a:ext>
              </a:extLst>
            </p:cNvPr>
            <p:cNvGrpSpPr/>
            <p:nvPr/>
          </p:nvGrpSpPr>
          <p:grpSpPr>
            <a:xfrm>
              <a:off x="2234869" y="3097724"/>
              <a:ext cx="6444924" cy="269381"/>
              <a:chOff x="1513729" y="2523452"/>
              <a:chExt cx="7562213" cy="330917"/>
            </a:xfrm>
            <a:solidFill>
              <a:schemeClr val="accent2">
                <a:lumMod val="20000"/>
                <a:lumOff val="80000"/>
              </a:schemeClr>
            </a:solidFill>
          </p:grpSpPr>
          <p:sp>
            <p:nvSpPr>
              <p:cNvPr id="32" name="Rectangle: Rounded Corners 31">
                <a:extLst>
                  <a:ext uri="{FF2B5EF4-FFF2-40B4-BE49-F238E27FC236}">
                    <a16:creationId xmlns:a16="http://schemas.microsoft.com/office/drawing/2014/main" id="{6337055E-1859-F85A-F446-A0A077F6A966}"/>
                  </a:ext>
                </a:extLst>
              </p:cNvPr>
              <p:cNvSpPr/>
              <p:nvPr/>
            </p:nvSpPr>
            <p:spPr>
              <a:xfrm>
                <a:off x="1513729" y="2523452"/>
                <a:ext cx="7562213" cy="330917"/>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050" b="0" kern="1200">
                  <a:solidFill>
                    <a:prstClr val="black"/>
                  </a:solidFill>
                  <a:latin typeface="Helvetica Neue Medium"/>
                </a:endParaRP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3522640" y="2534196"/>
                <a:ext cx="4072361" cy="302204"/>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US" sz="1050" b="0" kern="1200">
                    <a:solidFill>
                      <a:srgbClr val="1F355E"/>
                    </a:solidFill>
                    <a:latin typeface="Arial Black" panose="020B0A04020102020204" pitchFamily="34" charset="0"/>
                  </a:rPr>
                  <a:t>Digital Services</a:t>
                </a:r>
                <a:endParaRPr lang="en-GB" sz="1050" b="0" kern="1200">
                  <a:solidFill>
                    <a:srgbClr val="1F355E"/>
                  </a:solidFill>
                  <a:latin typeface="Arial Black" panose="020B0A04020102020204" pitchFamily="34" charset="0"/>
                </a:endParaRP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2609468"/>
              <a:ext cx="6448330" cy="3944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srgbClr val="1F355E"/>
                  </a:solidFill>
                  <a:latin typeface="Arial Black" panose="020B0A04020102020204" pitchFamily="34" charset="0"/>
                </a:rPr>
                <a:t>5 clinical programmes</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defTabSz="685800" hangingPunct="1"/>
              <a:r>
                <a:rPr lang="en-GB" sz="1100" b="0" kern="1200">
                  <a:solidFill>
                    <a:prstClr val="white"/>
                  </a:solidFill>
                  <a:latin typeface="Arial Black" panose="020B0A04020102020204" pitchFamily="34" charset="0"/>
                </a:rPr>
                <a:t>Organisational Functions</a:t>
              </a: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749EF62C-C848-0394-64A0-3A3E711CC041}"/>
                </a:ext>
              </a:extLst>
            </p:cNvPr>
            <p:cNvSpPr/>
            <p:nvPr/>
          </p:nvSpPr>
          <p:spPr>
            <a:xfrm>
              <a:off x="2342271" y="1450834"/>
              <a:ext cx="6279194" cy="344536"/>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050" b="0" kern="1200">
                  <a:solidFill>
                    <a:prstClr val="white"/>
                  </a:solidFill>
                  <a:latin typeface="Arial Black" panose="020B0A04020102020204" pitchFamily="34" charset="0"/>
                  <a:sym typeface="Helvetica Neue Medium"/>
                </a:rPr>
                <a:t>Principles</a:t>
              </a:r>
              <a:endParaRPr lang="en-GB" sz="1050" b="0" kern="1200">
                <a:solidFill>
                  <a:prstClr val="white"/>
                </a:solidFill>
                <a:latin typeface="Arial Black" panose="020B0A04020102020204" pitchFamily="34" charset="0"/>
                <a:sym typeface="Helvetica Neue Medium"/>
              </a:endParaRPr>
            </a:p>
          </p:txBody>
        </p:sp>
      </p:grpSp>
      <p:cxnSp>
        <p:nvCxnSpPr>
          <p:cNvPr id="42" name="Straight Connector 41">
            <a:extLst>
              <a:ext uri="{FF2B5EF4-FFF2-40B4-BE49-F238E27FC236}">
                <a16:creationId xmlns:a16="http://schemas.microsoft.com/office/drawing/2014/main" id="{ADEC7160-EEC9-FBFA-EC34-67D413155861}"/>
              </a:ext>
            </a:extLst>
          </p:cNvPr>
          <p:cNvCxnSpPr>
            <a:cxnSpLocks/>
          </p:cNvCxnSpPr>
          <p:nvPr/>
        </p:nvCxnSpPr>
        <p:spPr>
          <a:xfrm>
            <a:off x="2393093" y="3010723"/>
            <a:ext cx="535671" cy="0"/>
          </a:xfrm>
          <a:prstGeom prst="line">
            <a:avLst/>
          </a:prstGeom>
          <a:noFill/>
          <a:ln w="28575" cap="flat" cmpd="sng" algn="ctr">
            <a:solidFill>
              <a:schemeClr val="accent1"/>
            </a:solidFill>
            <a:prstDash val="solid"/>
            <a:miter lim="800000"/>
          </a:ln>
          <a:effectLst/>
        </p:spPr>
      </p:cxnSp>
      <p:sp>
        <p:nvSpPr>
          <p:cNvPr id="52" name="TextBox 51">
            <a:extLst>
              <a:ext uri="{FF2B5EF4-FFF2-40B4-BE49-F238E27FC236}">
                <a16:creationId xmlns:a16="http://schemas.microsoft.com/office/drawing/2014/main" id="{D336B0F2-C651-A4A3-E973-18727B7162BE}"/>
              </a:ext>
            </a:extLst>
          </p:cNvPr>
          <p:cNvSpPr txBox="1"/>
          <p:nvPr/>
        </p:nvSpPr>
        <p:spPr>
          <a:xfrm>
            <a:off x="215633" y="2109963"/>
            <a:ext cx="2162594" cy="235025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Digital Enablers: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We have identified four key digital enablers. These are: Data &amp; Analytics, Technology &amp; Digital, Workforce &amp; Culture and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 all of which are intricately aligned with the vision of our Strategy.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encompass the SBU activities which are not exclusively digital in nature, yet are essential to the success of digital transformation, for example governance, leadership and finance. Initiatives and solutions targeted at these digital enablers  have a transformative effect on our entire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driving progress across the Health Board. All four enablers are fundamentally interlinked. Therefore, we must </a:t>
            </a:r>
            <a:r>
              <a:rPr lang="en-US" sz="800" b="0" err="1">
                <a:solidFill>
                  <a:srgbClr val="1F355E"/>
                </a:solidFill>
                <a:latin typeface="Arial" panose="020B0604020202020204" pitchFamily="34" charset="0"/>
                <a:cs typeface="Arial" panose="020B0604020202020204" pitchFamily="34" charset="0"/>
              </a:rPr>
              <a:t>prioritise</a:t>
            </a:r>
            <a:r>
              <a:rPr lang="en-US" sz="800" b="0">
                <a:solidFill>
                  <a:srgbClr val="1F355E"/>
                </a:solidFill>
                <a:latin typeface="Arial" panose="020B0604020202020204" pitchFamily="34" charset="0"/>
                <a:cs typeface="Arial" panose="020B0604020202020204" pitchFamily="34" charset="0"/>
              </a:rPr>
              <a:t> all enablers to ensure the success of our strategy. </a:t>
            </a:r>
            <a:endParaRPr kumimoji="0" lang="en-US" sz="12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6" name="Title 1">
            <a:extLst>
              <a:ext uri="{FF2B5EF4-FFF2-40B4-BE49-F238E27FC236}">
                <a16:creationId xmlns:a16="http://schemas.microsoft.com/office/drawing/2014/main" id="{8C937A20-2FF8-CBEB-4EE8-07C7900EFE7E}"/>
              </a:ext>
            </a:extLst>
          </p:cNvPr>
          <p:cNvSpPr txBox="1">
            <a:spLocks/>
          </p:cNvSpPr>
          <p:nvPr/>
        </p:nvSpPr>
        <p:spPr>
          <a:xfrm>
            <a:off x="93600" y="156428"/>
            <a:ext cx="8944228" cy="713234"/>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Introduction to the Digital Strategy Framework</a:t>
            </a:r>
          </a:p>
        </p:txBody>
      </p:sp>
      <p:cxnSp>
        <p:nvCxnSpPr>
          <p:cNvPr id="13" name="Connector: Elbow 12">
            <a:extLst>
              <a:ext uri="{FF2B5EF4-FFF2-40B4-BE49-F238E27FC236}">
                <a16:creationId xmlns:a16="http://schemas.microsoft.com/office/drawing/2014/main" id="{0A62BA06-F8FB-2FF0-862F-BD004CE377E2}"/>
              </a:ext>
            </a:extLst>
          </p:cNvPr>
          <p:cNvCxnSpPr>
            <a:cxnSpLocks/>
            <a:endCxn id="3" idx="1"/>
          </p:cNvCxnSpPr>
          <p:nvPr/>
        </p:nvCxnSpPr>
        <p:spPr>
          <a:xfrm flipV="1">
            <a:off x="2201662" y="1048093"/>
            <a:ext cx="890117" cy="344102"/>
          </a:xfrm>
          <a:prstGeom prst="bentConnector3">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0" name="TextBox 49">
            <a:extLst>
              <a:ext uri="{FF2B5EF4-FFF2-40B4-BE49-F238E27FC236}">
                <a16:creationId xmlns:a16="http://schemas.microsoft.com/office/drawing/2014/main" id="{4DFF2422-9709-55FD-22F4-34559D9A23E2}"/>
              </a:ext>
            </a:extLst>
          </p:cNvPr>
          <p:cNvSpPr txBox="1"/>
          <p:nvPr/>
        </p:nvSpPr>
        <p:spPr>
          <a:xfrm>
            <a:off x="217657" y="954044"/>
            <a:ext cx="2162594" cy="996033"/>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Vision: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Our vision provides us with a call to action that guides and aligns all our colleagues under one ambitious path. Our vision also sets a high standard that all our patients can expect to receive whenever they interact with our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t>
            </a:r>
            <a:endPar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7" name="TextBox 46">
            <a:extLst>
              <a:ext uri="{FF2B5EF4-FFF2-40B4-BE49-F238E27FC236}">
                <a16:creationId xmlns:a16="http://schemas.microsoft.com/office/drawing/2014/main" id="{D2A9E9D9-F496-1F31-6F30-C3386F7DF78F}"/>
              </a:ext>
            </a:extLst>
          </p:cNvPr>
          <p:cNvSpPr txBox="1"/>
          <p:nvPr/>
        </p:nvSpPr>
        <p:spPr>
          <a:xfrm>
            <a:off x="6815152" y="1059414"/>
            <a:ext cx="2162594" cy="1025922"/>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lang="en-US" sz="1200">
                <a:solidFill>
                  <a:srgbClr val="1F355E"/>
                </a:solidFill>
                <a:latin typeface="Arial Black" panose="020B0A04020102020204" pitchFamily="34" charset="0"/>
                <a:cs typeface="Arial" panose="020B0604020202020204" pitchFamily="34" charset="0"/>
              </a:rPr>
              <a:t>Principles</a:t>
            </a:r>
            <a:r>
              <a:rPr kumimoji="0" lang="en-US" sz="1200" b="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 five principles act as our central guiding themes. They inform our vision for a ‘digital first’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and are the fundamental criteria for evaluating any initiative which is conducted as part of this overarching  strategy.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53" name="TextBox 52">
            <a:extLst>
              <a:ext uri="{FF2B5EF4-FFF2-40B4-BE49-F238E27FC236}">
                <a16:creationId xmlns:a16="http://schemas.microsoft.com/office/drawing/2014/main" id="{DB9F2788-1A14-AB6D-BA10-2E246272C5BD}"/>
              </a:ext>
            </a:extLst>
          </p:cNvPr>
          <p:cNvSpPr txBox="1"/>
          <p:nvPr/>
        </p:nvSpPr>
        <p:spPr>
          <a:xfrm>
            <a:off x="6566409" y="2353683"/>
            <a:ext cx="2411337" cy="1857807"/>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just"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Programmes: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There are five high-level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Digital Services influences and collaborates with each of these. They represent the broad areas where our strategy will be implemented through solutions based on our digital enablers. We believe these represent the substantially different environments of the NHS where digital solutions are likely to show the greatest variety. However, it is crucial to remember that our citizens often use multiple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simultaneously. Our  strategy sees these areas as part of a seamlessly integrated patient journey with digital at the core of our service provision. </a:t>
            </a:r>
            <a:endParaRPr kumimoji="0" lang="en-US"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22" name="Group 21">
            <a:extLst>
              <a:ext uri="{FF2B5EF4-FFF2-40B4-BE49-F238E27FC236}">
                <a16:creationId xmlns:a16="http://schemas.microsoft.com/office/drawing/2014/main" id="{67A0905F-9C11-452A-D533-9A3A6109978B}"/>
              </a:ext>
            </a:extLst>
          </p:cNvPr>
          <p:cNvGrpSpPr/>
          <p:nvPr/>
        </p:nvGrpSpPr>
        <p:grpSpPr>
          <a:xfrm>
            <a:off x="-1" y="-5787"/>
            <a:ext cx="9143998" cy="165595"/>
            <a:chOff x="374266" y="2474302"/>
            <a:chExt cx="13719657" cy="820603"/>
          </a:xfrm>
        </p:grpSpPr>
        <p:sp>
          <p:nvSpPr>
            <p:cNvPr id="14" name="Arrow: Pentagon 13">
              <a:extLst>
                <a:ext uri="{FF2B5EF4-FFF2-40B4-BE49-F238E27FC236}">
                  <a16:creationId xmlns:a16="http://schemas.microsoft.com/office/drawing/2014/main" id="{E7A3340A-8E57-3018-A604-97C04B3E358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47FEDB13-F960-FAE8-8530-50CD614EF58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F6651F66-3FDE-B927-BAF7-A3BEAC669C1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9CBA99FE-6865-E73F-E189-813890D2668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BCA5000-9502-5667-802D-AF5AFBE9F22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B918E399-BFEC-140E-20F1-F1F8E47D4D8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7349178F-5CA5-6F6F-F0E9-75075F021E5F}"/>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29482163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B03F82-696C-C635-2414-E50C7F4FDFF5}"/>
              </a:ext>
            </a:extLst>
          </p:cNvPr>
          <p:cNvSpPr/>
          <p:nvPr/>
        </p:nvSpPr>
        <p:spPr>
          <a:xfrm>
            <a:off x="142875" y="607483"/>
            <a:ext cx="8907525" cy="450990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1" name="Title 1">
            <a:extLst>
              <a:ext uri="{FF2B5EF4-FFF2-40B4-BE49-F238E27FC236}">
                <a16:creationId xmlns:a16="http://schemas.microsoft.com/office/drawing/2014/main" id="{626CF3C9-467F-BB44-6C15-F7D4AB48ECE3}"/>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Strategy Framework</a:t>
            </a:r>
          </a:p>
        </p:txBody>
      </p:sp>
      <p:grpSp>
        <p:nvGrpSpPr>
          <p:cNvPr id="12" name="Group 11">
            <a:extLst>
              <a:ext uri="{FF2B5EF4-FFF2-40B4-BE49-F238E27FC236}">
                <a16:creationId xmlns:a16="http://schemas.microsoft.com/office/drawing/2014/main" id="{9696C2C6-333A-B922-2764-4A425C9A1787}"/>
              </a:ext>
            </a:extLst>
          </p:cNvPr>
          <p:cNvGrpSpPr/>
          <p:nvPr/>
        </p:nvGrpSpPr>
        <p:grpSpPr>
          <a:xfrm>
            <a:off x="217656" y="718263"/>
            <a:ext cx="8473116" cy="3748012"/>
            <a:chOff x="217656" y="718263"/>
            <a:chExt cx="8473116" cy="3748012"/>
          </a:xfrm>
        </p:grpSpPr>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670401" y="2350558"/>
              <a:ext cx="671871"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1491950" y="3301130"/>
              <a:ext cx="841257"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2" y="718263"/>
              <a:ext cx="6288258" cy="6912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 </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1501015" y="1017646"/>
              <a:ext cx="841257" cy="0"/>
            </a:xfrm>
            <a:prstGeom prst="line">
              <a:avLst/>
            </a:prstGeom>
            <a:noFill/>
            <a:ln w="28575" cap="flat" cmpd="sng" algn="ctr">
              <a:solidFill>
                <a:schemeClr val="accent6"/>
              </a:solidFill>
              <a:prstDash val="solid"/>
              <a:miter lim="800000"/>
            </a:ln>
            <a:effectLst/>
          </p:spPr>
        </p:cxnSp>
        <p:sp>
          <p:nvSpPr>
            <p:cNvPr id="5" name="TextBox 4">
              <a:extLst>
                <a:ext uri="{FF2B5EF4-FFF2-40B4-BE49-F238E27FC236}">
                  <a16:creationId xmlns:a16="http://schemas.microsoft.com/office/drawing/2014/main" id="{F8DB5CB7-BB45-B13E-BB28-96BE7B0A00DE}"/>
                </a:ext>
              </a:extLst>
            </p:cNvPr>
            <p:cNvSpPr txBox="1"/>
            <p:nvPr/>
          </p:nvSpPr>
          <p:spPr>
            <a:xfrm>
              <a:off x="217658" y="839308"/>
              <a:ext cx="2017214" cy="600164"/>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Vision</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aspirational outline of the future state</a:t>
              </a:r>
            </a:p>
          </p:txBody>
        </p: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Data &amp; Analytics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Technology &amp; Digital</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Workforce &amp; Culture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grpSp>
        <p:sp>
          <p:nvSpPr>
            <p:cNvPr id="29" name="TextBox 28">
              <a:extLst>
                <a:ext uri="{FF2B5EF4-FFF2-40B4-BE49-F238E27FC236}">
                  <a16:creationId xmlns:a16="http://schemas.microsoft.com/office/drawing/2014/main" id="{F495A878-A1DD-6485-C9F0-9E22F0A098CF}"/>
                </a:ext>
              </a:extLst>
            </p:cNvPr>
            <p:cNvSpPr txBox="1"/>
            <p:nvPr/>
          </p:nvSpPr>
          <p:spPr>
            <a:xfrm>
              <a:off x="217657" y="2206723"/>
              <a:ext cx="1564305" cy="923330"/>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Digital Enablers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core pillars of the strategy which will deliver the overall vision</a:t>
              </a:r>
            </a:p>
          </p:txBody>
        </p:sp>
        <p:grpSp>
          <p:nvGrpSpPr>
            <p:cNvPr id="30" name="Group 29">
              <a:extLst>
                <a:ext uri="{FF2B5EF4-FFF2-40B4-BE49-F238E27FC236}">
                  <a16:creationId xmlns:a16="http://schemas.microsoft.com/office/drawing/2014/main" id="{0C83A015-8B4E-5223-F744-0353FFF96DE6}"/>
                </a:ext>
              </a:extLst>
            </p:cNvPr>
            <p:cNvGrpSpPr/>
            <p:nvPr/>
          </p:nvGrpSpPr>
          <p:grpSpPr>
            <a:xfrm>
              <a:off x="2239684" y="2609143"/>
              <a:ext cx="6451088" cy="515196"/>
              <a:chOff x="-10718" y="2568351"/>
              <a:chExt cx="7569448" cy="492732"/>
            </a:xfrm>
            <a:solidFill>
              <a:schemeClr val="accent2">
                <a:lumMod val="20000"/>
                <a:lumOff val="80000"/>
              </a:schemeClr>
            </a:solidFill>
          </p:grpSpPr>
          <p:sp>
            <p:nvSpPr>
              <p:cNvPr id="31"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Primary Care and Care Closer to Home </a:t>
                </a:r>
              </a:p>
            </p:txBody>
          </p:sp>
          <p:sp>
            <p:nvSpPr>
              <p:cNvPr id="32"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Mental Health and Learning Disability</a:t>
                </a: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Planned Care</a:t>
                </a:r>
              </a:p>
            </p:txBody>
          </p:sp>
          <p:sp>
            <p:nvSpPr>
              <p:cNvPr id="34"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Population Health and Keeping Well</a:t>
                </a:r>
              </a:p>
            </p:txBody>
          </p:sp>
          <p:sp>
            <p:nvSpPr>
              <p:cNvPr id="35"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Unscheduled Care</a:t>
                </a: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3178003"/>
              <a:ext cx="6448330" cy="26938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Services</a:t>
              </a:r>
            </a:p>
          </p:txBody>
        </p:sp>
        <p:sp>
          <p:nvSpPr>
            <p:cNvPr id="44" name="TextBox 43">
              <a:extLst>
                <a:ext uri="{FF2B5EF4-FFF2-40B4-BE49-F238E27FC236}">
                  <a16:creationId xmlns:a16="http://schemas.microsoft.com/office/drawing/2014/main" id="{DF42CD1F-2EAE-FE4B-87FF-A65DD6A46100}"/>
                </a:ext>
              </a:extLst>
            </p:cNvPr>
            <p:cNvSpPr txBox="1"/>
            <p:nvPr/>
          </p:nvSpPr>
          <p:spPr>
            <a:xfrm>
              <a:off x="217656" y="3123944"/>
              <a:ext cx="1746773" cy="623248"/>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Programme </a:t>
              </a:r>
              <a:br>
                <a:rPr kumimoji="0" lang="en-GB" sz="1200" b="1" i="0" u="none" strike="noStrike" kern="1200" cap="none" spc="0" normalizeH="0" baseline="0" noProof="0">
                  <a:ln>
                    <a:noFill/>
                  </a:ln>
                  <a:solidFill>
                    <a:srgbClr val="1F355E"/>
                  </a:solidFill>
                  <a:effectLst/>
                  <a:uLnTx/>
                  <a:uFillTx/>
                  <a:latin typeface="Helvetica Neue Medium"/>
                  <a:sym typeface="Helvetica Neue"/>
                </a:rPr>
              </a:br>
              <a:r>
                <a:rPr kumimoji="0" lang="en-GB" sz="1200" b="1" i="0" u="none" strike="noStrike" kern="1200" cap="none" spc="0" normalizeH="0" baseline="0" noProof="0">
                  <a:ln>
                    <a:noFill/>
                  </a:ln>
                  <a:solidFill>
                    <a:srgbClr val="1F355E"/>
                  </a:solidFill>
                  <a:effectLst/>
                  <a:uLnTx/>
                  <a:uFillTx/>
                  <a:latin typeface="Helvetica Neue Medium"/>
                  <a:sym typeface="Helvetica Neue"/>
                </a:rPr>
                <a:t>Areas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Key areas of work </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a:endParaRP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flipV="1">
              <a:off x="1725624" y="2889931"/>
              <a:ext cx="518072" cy="403136"/>
            </a:xfrm>
            <a:prstGeom prst="bentConnector3">
              <a:avLst>
                <a:gd name="adj1" fmla="val 3733"/>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4" name="Straight Connector 63">
              <a:extLst>
                <a:ext uri="{FF2B5EF4-FFF2-40B4-BE49-F238E27FC236}">
                  <a16:creationId xmlns:a16="http://schemas.microsoft.com/office/drawing/2014/main" id="{CF130A16-5BEE-B2D2-EFF9-A4B6EB69F662}"/>
                </a:ext>
              </a:extLst>
            </p:cNvPr>
            <p:cNvCxnSpPr>
              <a:cxnSpLocks/>
            </p:cNvCxnSpPr>
            <p:nvPr/>
          </p:nvCxnSpPr>
          <p:spPr>
            <a:xfrm>
              <a:off x="1501015" y="1581332"/>
              <a:ext cx="841257" cy="0"/>
            </a:xfrm>
            <a:prstGeom prst="line">
              <a:avLst/>
            </a:prstGeom>
            <a:noFill/>
            <a:ln w="28575" cap="flat" cmpd="sng" algn="ctr">
              <a:solidFill>
                <a:schemeClr val="accent6">
                  <a:lumMod val="50000"/>
                </a:schemeClr>
              </a:solidFill>
              <a:prstDash val="solid"/>
              <a:miter lim="800000"/>
            </a:ln>
            <a:effectLst/>
          </p:spPr>
        </p:cxnSp>
        <p:sp>
          <p:nvSpPr>
            <p:cNvPr id="65" name="TextBox 64">
              <a:extLst>
                <a:ext uri="{FF2B5EF4-FFF2-40B4-BE49-F238E27FC236}">
                  <a16:creationId xmlns:a16="http://schemas.microsoft.com/office/drawing/2014/main" id="{25BBF8EF-E901-0659-A36F-29E1A3E7AE91}"/>
                </a:ext>
              </a:extLst>
            </p:cNvPr>
            <p:cNvSpPr txBox="1"/>
            <p:nvPr/>
          </p:nvSpPr>
          <p:spPr>
            <a:xfrm>
              <a:off x="217658" y="1402994"/>
              <a:ext cx="2017214" cy="761747"/>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Principles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foundational values that drive the success of the strategy</a:t>
              </a:r>
            </a:p>
          </p:txBody>
        </p:sp>
        <p:grpSp>
          <p:nvGrpSpPr>
            <p:cNvPr id="6" name="Group 5">
              <a:extLst>
                <a:ext uri="{FF2B5EF4-FFF2-40B4-BE49-F238E27FC236}">
                  <a16:creationId xmlns:a16="http://schemas.microsoft.com/office/drawing/2014/main" id="{CE04141B-E6F8-672F-586F-AA456A8B9F81}"/>
                </a:ext>
              </a:extLst>
            </p:cNvPr>
            <p:cNvGrpSpPr/>
            <p:nvPr/>
          </p:nvGrpSpPr>
          <p:grpSpPr>
            <a:xfrm>
              <a:off x="2342271" y="1450120"/>
              <a:ext cx="6288258" cy="345257"/>
              <a:chOff x="2333206" y="1420404"/>
              <a:chExt cx="8414474" cy="520527"/>
            </a:xfrm>
          </p:grpSpPr>
          <p:sp>
            <p:nvSpPr>
              <p:cNvPr id="7" name="Rectangle 6">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Collaborative</a:t>
                </a:r>
              </a:p>
            </p:txBody>
          </p:sp>
          <p:sp>
            <p:nvSpPr>
              <p:cNvPr id="8" name="Rectangle 7">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Innovative</a:t>
                </a:r>
              </a:p>
            </p:txBody>
          </p:sp>
          <p:sp>
            <p:nvSpPr>
              <p:cNvPr id="9" name="Rectangle 8">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Inclusive</a:t>
                </a:r>
              </a:p>
            </p:txBody>
          </p:sp>
          <p:sp>
            <p:nvSpPr>
              <p:cNvPr id="10" name="Rectangle 9">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Flexible</a:t>
                </a:r>
              </a:p>
            </p:txBody>
          </p:sp>
          <p:sp>
            <p:nvSpPr>
              <p:cNvPr id="11" name="Rectangle 10">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Sustainable</a:t>
                </a:r>
              </a:p>
            </p:txBody>
          </p:sp>
        </p:grpSp>
        <p:sp>
          <p:nvSpPr>
            <p:cNvPr id="20" name="Rectangle: Rounded Corners 19">
              <a:extLst>
                <a:ext uri="{FF2B5EF4-FFF2-40B4-BE49-F238E27FC236}">
                  <a16:creationId xmlns:a16="http://schemas.microsoft.com/office/drawing/2014/main" id="{C264B7DB-ED0E-CF67-6730-67DBC8BF4849}"/>
                </a:ext>
              </a:extLst>
            </p:cNvPr>
            <p:cNvSpPr/>
            <p:nvPr/>
          </p:nvSpPr>
          <p:spPr>
            <a:xfrm>
              <a:off x="4049006" y="3959692"/>
              <a:ext cx="2874789" cy="50658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a:rPr>
                <a:t>Organisational Functions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bg1"/>
                  </a:solidFill>
                  <a:effectLst/>
                  <a:uLnTx/>
                  <a:uFillTx/>
                  <a:latin typeface="Helvetica Neue Medium"/>
                  <a:sym typeface="Helvetica Neue"/>
                </a:rPr>
                <a:t>e.g. governance, leadership, procurement and finance</a:t>
              </a:r>
            </a:p>
          </p:txBody>
        </p:sp>
      </p:grpSp>
      <p:pic>
        <p:nvPicPr>
          <p:cNvPr id="36" name="Picture 35">
            <a:extLst>
              <a:ext uri="{FF2B5EF4-FFF2-40B4-BE49-F238E27FC236}">
                <a16:creationId xmlns:a16="http://schemas.microsoft.com/office/drawing/2014/main" id="{7566A4D7-92A0-5E4D-9D94-DE2846C2D35F}"/>
              </a:ext>
            </a:extLst>
          </p:cNvPr>
          <p:cNvPicPr>
            <a:picLocks noChangeAspect="1"/>
          </p:cNvPicPr>
          <p:nvPr/>
        </p:nvPicPr>
        <p:blipFill>
          <a:blip r:embed="rId3"/>
          <a:stretch>
            <a:fillRect/>
          </a:stretch>
        </p:blipFill>
        <p:spPr>
          <a:xfrm>
            <a:off x="286351" y="4601328"/>
            <a:ext cx="1214664" cy="375442"/>
          </a:xfrm>
          <a:prstGeom prst="rect">
            <a:avLst/>
          </a:prstGeom>
        </p:spPr>
      </p:pic>
      <p:grpSp>
        <p:nvGrpSpPr>
          <p:cNvPr id="42" name="Group 41">
            <a:extLst>
              <a:ext uri="{FF2B5EF4-FFF2-40B4-BE49-F238E27FC236}">
                <a16:creationId xmlns:a16="http://schemas.microsoft.com/office/drawing/2014/main" id="{7F38F1FA-2D27-A7E5-9585-02DED99F8C47}"/>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493B178C-3CAF-BB53-032F-CFA2F104581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7" name="Arrow: Chevron 26">
              <a:extLst>
                <a:ext uri="{FF2B5EF4-FFF2-40B4-BE49-F238E27FC236}">
                  <a16:creationId xmlns:a16="http://schemas.microsoft.com/office/drawing/2014/main" id="{EBEEE046-6718-B54F-A844-292EB759D65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7" name="Arrow: Chevron 36">
              <a:extLst>
                <a:ext uri="{FF2B5EF4-FFF2-40B4-BE49-F238E27FC236}">
                  <a16:creationId xmlns:a16="http://schemas.microsoft.com/office/drawing/2014/main" id="{F8055692-A39D-1B11-D885-5952C35E7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A4F047A-0A1D-6906-CDFA-950413EFF5DD}"/>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B93EB02D-E634-D5EF-835B-84CFD10126A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1" name="Arrow: Chevron 40">
              <a:extLst>
                <a:ext uri="{FF2B5EF4-FFF2-40B4-BE49-F238E27FC236}">
                  <a16:creationId xmlns:a16="http://schemas.microsoft.com/office/drawing/2014/main" id="{27CB66FC-07EE-797E-1DED-85CCDA370A1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0322A9C1-10DC-D3E3-87AC-683C7AE57147}"/>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17629306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4B559302-4955-55F7-4782-B26C3AB5E228}"/>
              </a:ext>
            </a:extLst>
          </p:cNvPr>
          <p:cNvCxnSpPr>
            <a:cxnSpLocks/>
            <a:stCxn id="45" idx="6"/>
            <a:endCxn id="47" idx="2"/>
          </p:cNvCxnSpPr>
          <p:nvPr/>
        </p:nvCxnSpPr>
        <p:spPr>
          <a:xfrm flipV="1">
            <a:off x="3375475"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4" name="Straight Connector 93">
            <a:extLst>
              <a:ext uri="{FF2B5EF4-FFF2-40B4-BE49-F238E27FC236}">
                <a16:creationId xmlns:a16="http://schemas.microsoft.com/office/drawing/2014/main" id="{C3F88B16-B69E-92BD-8A7E-9A82F42415AC}"/>
              </a:ext>
            </a:extLst>
          </p:cNvPr>
          <p:cNvCxnSpPr>
            <a:cxnSpLocks/>
            <a:stCxn id="48" idx="2"/>
            <a:endCxn id="47" idx="6"/>
          </p:cNvCxnSpPr>
          <p:nvPr/>
        </p:nvCxnSpPr>
        <p:spPr>
          <a:xfrm flipH="1" flipV="1">
            <a:off x="4918058"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4938D7E-B346-767A-708F-506827608EE1}"/>
              </a:ext>
            </a:extLst>
          </p:cNvPr>
          <p:cNvCxnSpPr>
            <a:cxnSpLocks/>
            <a:stCxn id="48" idx="6"/>
            <a:endCxn id="50" idx="2"/>
          </p:cNvCxnSpPr>
          <p:nvPr/>
        </p:nvCxnSpPr>
        <p:spPr>
          <a:xfrm flipV="1">
            <a:off x="6460642"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9" name="Straight Connector 88">
            <a:extLst>
              <a:ext uri="{FF2B5EF4-FFF2-40B4-BE49-F238E27FC236}">
                <a16:creationId xmlns:a16="http://schemas.microsoft.com/office/drawing/2014/main" id="{C8CEC9B5-6E57-96FB-C241-CCA265E19B39}"/>
              </a:ext>
            </a:extLst>
          </p:cNvPr>
          <p:cNvCxnSpPr>
            <a:cxnSpLocks/>
            <a:stCxn id="42" idx="6"/>
            <a:endCxn id="45" idx="2"/>
          </p:cNvCxnSpPr>
          <p:nvPr/>
        </p:nvCxnSpPr>
        <p:spPr>
          <a:xfrm>
            <a:off x="1832891"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9" name="Group 68">
            <a:extLst>
              <a:ext uri="{FF2B5EF4-FFF2-40B4-BE49-F238E27FC236}">
                <a16:creationId xmlns:a16="http://schemas.microsoft.com/office/drawing/2014/main" id="{5D3961C8-DDAE-A766-62A1-E34CD5A7AA5D}"/>
              </a:ext>
            </a:extLst>
          </p:cNvPr>
          <p:cNvGrpSpPr/>
          <p:nvPr/>
        </p:nvGrpSpPr>
        <p:grpSpPr>
          <a:xfrm>
            <a:off x="4155652" y="2403686"/>
            <a:ext cx="839014" cy="839014"/>
            <a:chOff x="5530396" y="3128714"/>
            <a:chExt cx="1118685" cy="1118685"/>
          </a:xfrm>
        </p:grpSpPr>
        <p:sp>
          <p:nvSpPr>
            <p:cNvPr id="63" name="Oval 62">
              <a:extLst>
                <a:ext uri="{FF2B5EF4-FFF2-40B4-BE49-F238E27FC236}">
                  <a16:creationId xmlns:a16="http://schemas.microsoft.com/office/drawing/2014/main" id="{012F2452-0A73-DF71-7220-ABE3CB53D293}"/>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7" name="Oval 46">
              <a:extLst>
                <a:ext uri="{FF2B5EF4-FFF2-40B4-BE49-F238E27FC236}">
                  <a16:creationId xmlns:a16="http://schemas.microsoft.com/office/drawing/2014/main" id="{7A04CF54-A592-7143-0C11-93E8A17B83D7}"/>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1" name="Group 70">
            <a:extLst>
              <a:ext uri="{FF2B5EF4-FFF2-40B4-BE49-F238E27FC236}">
                <a16:creationId xmlns:a16="http://schemas.microsoft.com/office/drawing/2014/main" id="{81010ECB-ADBF-94BD-7501-A390F5A35945}"/>
              </a:ext>
            </a:extLst>
          </p:cNvPr>
          <p:cNvGrpSpPr/>
          <p:nvPr/>
        </p:nvGrpSpPr>
        <p:grpSpPr>
          <a:xfrm>
            <a:off x="7240820" y="2403686"/>
            <a:ext cx="839014" cy="839014"/>
            <a:chOff x="9822874" y="3128714"/>
            <a:chExt cx="1118685" cy="1118685"/>
          </a:xfrm>
        </p:grpSpPr>
        <p:sp>
          <p:nvSpPr>
            <p:cNvPr id="66" name="Oval 65">
              <a:extLst>
                <a:ext uri="{FF2B5EF4-FFF2-40B4-BE49-F238E27FC236}">
                  <a16:creationId xmlns:a16="http://schemas.microsoft.com/office/drawing/2014/main" id="{9C4316EF-F7A3-E25F-1056-FD74D6B074D9}"/>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50" name="Oval 49">
              <a:extLst>
                <a:ext uri="{FF2B5EF4-FFF2-40B4-BE49-F238E27FC236}">
                  <a16:creationId xmlns:a16="http://schemas.microsoft.com/office/drawing/2014/main" id="{00979510-8D24-94BD-4BE9-C6790921AE74}"/>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0" name="Group 69">
            <a:extLst>
              <a:ext uri="{FF2B5EF4-FFF2-40B4-BE49-F238E27FC236}">
                <a16:creationId xmlns:a16="http://schemas.microsoft.com/office/drawing/2014/main" id="{5968FF79-C921-C5AC-1DC7-82B358104D06}"/>
              </a:ext>
            </a:extLst>
          </p:cNvPr>
          <p:cNvGrpSpPr/>
          <p:nvPr/>
        </p:nvGrpSpPr>
        <p:grpSpPr>
          <a:xfrm>
            <a:off x="5698236" y="2684587"/>
            <a:ext cx="839014" cy="839014"/>
            <a:chOff x="7679262" y="3508908"/>
            <a:chExt cx="1118685" cy="1118685"/>
          </a:xfrm>
        </p:grpSpPr>
        <p:sp>
          <p:nvSpPr>
            <p:cNvPr id="67" name="Oval 66">
              <a:extLst>
                <a:ext uri="{FF2B5EF4-FFF2-40B4-BE49-F238E27FC236}">
                  <a16:creationId xmlns:a16="http://schemas.microsoft.com/office/drawing/2014/main" id="{E6A16EF9-04E6-6B30-85D0-6EA681D9B31D}"/>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8" name="Oval 47">
              <a:extLst>
                <a:ext uri="{FF2B5EF4-FFF2-40B4-BE49-F238E27FC236}">
                  <a16:creationId xmlns:a16="http://schemas.microsoft.com/office/drawing/2014/main" id="{1A8CA7B5-08D4-B6B7-2A8C-388276D3430A}"/>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2" name="Group 71">
            <a:extLst>
              <a:ext uri="{FF2B5EF4-FFF2-40B4-BE49-F238E27FC236}">
                <a16:creationId xmlns:a16="http://schemas.microsoft.com/office/drawing/2014/main" id="{2492DA38-71D6-1BF5-0EBE-C4E536808FA4}"/>
              </a:ext>
            </a:extLst>
          </p:cNvPr>
          <p:cNvGrpSpPr/>
          <p:nvPr/>
        </p:nvGrpSpPr>
        <p:grpSpPr>
          <a:xfrm>
            <a:off x="2613069" y="2684587"/>
            <a:ext cx="839014" cy="839014"/>
            <a:chOff x="3391745" y="3497590"/>
            <a:chExt cx="1118685" cy="1118685"/>
          </a:xfrm>
        </p:grpSpPr>
        <p:sp>
          <p:nvSpPr>
            <p:cNvPr id="68" name="Oval 67">
              <a:extLst>
                <a:ext uri="{FF2B5EF4-FFF2-40B4-BE49-F238E27FC236}">
                  <a16:creationId xmlns:a16="http://schemas.microsoft.com/office/drawing/2014/main" id="{A2162B75-EB02-5D80-31EF-1D69B441E1C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5" name="Oval 44">
              <a:extLst>
                <a:ext uri="{FF2B5EF4-FFF2-40B4-BE49-F238E27FC236}">
                  <a16:creationId xmlns:a16="http://schemas.microsoft.com/office/drawing/2014/main" id="{5ECD1155-E0FD-93BC-5A88-ABD1D0E12968}"/>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 name="Rectangle 2">
            <a:extLst>
              <a:ext uri="{FF2B5EF4-FFF2-40B4-BE49-F238E27FC236}">
                <a16:creationId xmlns:a16="http://schemas.microsoft.com/office/drawing/2014/main" id="{0212B69D-0400-EF79-C9DF-4E3C79F8A3D1}"/>
              </a:ext>
            </a:extLst>
          </p:cNvPr>
          <p:cNvSpPr/>
          <p:nvPr/>
        </p:nvSpPr>
        <p:spPr>
          <a:xfrm>
            <a:off x="628650" y="909146"/>
            <a:ext cx="8001880" cy="678762"/>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a:t>
            </a:r>
            <a:r>
              <a:rPr lang="en-GB" sz="1050" kern="1200">
                <a:solidFill>
                  <a:prstClr val="white"/>
                </a:solidFill>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F8DB5CB7-BB45-B13E-BB28-96BE7B0A00DE}"/>
              </a:ext>
            </a:extLst>
          </p:cNvPr>
          <p:cNvSpPr txBox="1"/>
          <p:nvPr/>
        </p:nvSpPr>
        <p:spPr>
          <a:xfrm>
            <a:off x="618433" y="678211"/>
            <a:ext cx="807105"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Vision</a:t>
            </a:r>
          </a:p>
        </p:txBody>
      </p:sp>
      <p:sp>
        <p:nvSpPr>
          <p:cNvPr id="7" name="TextBox 6">
            <a:extLst>
              <a:ext uri="{FF2B5EF4-FFF2-40B4-BE49-F238E27FC236}">
                <a16:creationId xmlns:a16="http://schemas.microsoft.com/office/drawing/2014/main" id="{2973D3D3-2ADF-4612-7714-D71296F33EDF}"/>
              </a:ext>
            </a:extLst>
          </p:cNvPr>
          <p:cNvSpPr txBox="1"/>
          <p:nvPr/>
        </p:nvSpPr>
        <p:spPr>
          <a:xfrm>
            <a:off x="618433" y="1577198"/>
            <a:ext cx="921404"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Principles</a:t>
            </a:r>
          </a:p>
        </p:txBody>
      </p:sp>
      <p:sp>
        <p:nvSpPr>
          <p:cNvPr id="11" name="Rectangle 10">
            <a:extLst>
              <a:ext uri="{FF2B5EF4-FFF2-40B4-BE49-F238E27FC236}">
                <a16:creationId xmlns:a16="http://schemas.microsoft.com/office/drawing/2014/main" id="{D2C9BEB3-7494-16EB-03EE-164678143A5C}"/>
              </a:ext>
            </a:extLst>
          </p:cNvPr>
          <p:cNvSpPr/>
          <p:nvPr/>
        </p:nvSpPr>
        <p:spPr>
          <a:xfrm>
            <a:off x="453573" y="3322389"/>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E8DB0BF-E5D2-405E-D173-8C7B578D4C68}"/>
              </a:ext>
            </a:extLst>
          </p:cNvPr>
          <p:cNvSpPr/>
          <p:nvPr/>
        </p:nvSpPr>
        <p:spPr>
          <a:xfrm>
            <a:off x="213157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13" name="Rectangle 12">
            <a:extLst>
              <a:ext uri="{FF2B5EF4-FFF2-40B4-BE49-F238E27FC236}">
                <a16:creationId xmlns:a16="http://schemas.microsoft.com/office/drawing/2014/main" id="{89EE332F-AB2C-D16E-F8E8-15DB03A1823B}"/>
              </a:ext>
            </a:extLst>
          </p:cNvPr>
          <p:cNvSpPr/>
          <p:nvPr/>
        </p:nvSpPr>
        <p:spPr>
          <a:xfrm>
            <a:off x="3608936" y="3322389"/>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5" name="Rectangle 14">
            <a:extLst>
              <a:ext uri="{FF2B5EF4-FFF2-40B4-BE49-F238E27FC236}">
                <a16:creationId xmlns:a16="http://schemas.microsoft.com/office/drawing/2014/main" id="{7B3ED80A-1E37-4319-8EF9-E14853E0B0F3}"/>
              </a:ext>
            </a:extLst>
          </p:cNvPr>
          <p:cNvSpPr/>
          <p:nvPr/>
        </p:nvSpPr>
        <p:spPr>
          <a:xfrm>
            <a:off x="521184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Focussing on crafting fewer, yet improved and adaptable, systems which are agile in their response to national and local circumstances, embracing new opportunities whilst maintaining a best practice service</a:t>
            </a:r>
          </a:p>
        </p:txBody>
      </p:sp>
      <p:sp>
        <p:nvSpPr>
          <p:cNvPr id="16" name="Rectangle 15">
            <a:extLst>
              <a:ext uri="{FF2B5EF4-FFF2-40B4-BE49-F238E27FC236}">
                <a16:creationId xmlns:a16="http://schemas.microsoft.com/office/drawing/2014/main" id="{07812DCF-1426-9B23-66B0-B2951B1A7035}"/>
              </a:ext>
            </a:extLst>
          </p:cNvPr>
          <p:cNvSpPr/>
          <p:nvPr/>
        </p:nvSpPr>
        <p:spPr>
          <a:xfrm>
            <a:off x="6774141" y="3322389"/>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73" name="Group 72">
            <a:extLst>
              <a:ext uri="{FF2B5EF4-FFF2-40B4-BE49-F238E27FC236}">
                <a16:creationId xmlns:a16="http://schemas.microsoft.com/office/drawing/2014/main" id="{973FAF60-22BD-7886-5A1E-E2F4CF51385D}"/>
              </a:ext>
            </a:extLst>
          </p:cNvPr>
          <p:cNvGrpSpPr/>
          <p:nvPr/>
        </p:nvGrpSpPr>
        <p:grpSpPr>
          <a:xfrm>
            <a:off x="1070485" y="2403686"/>
            <a:ext cx="839014" cy="839014"/>
            <a:chOff x="1246833" y="3128714"/>
            <a:chExt cx="1118685" cy="1118685"/>
          </a:xfrm>
        </p:grpSpPr>
        <p:sp>
          <p:nvSpPr>
            <p:cNvPr id="62" name="Oval 61">
              <a:extLst>
                <a:ext uri="{FF2B5EF4-FFF2-40B4-BE49-F238E27FC236}">
                  <a16:creationId xmlns:a16="http://schemas.microsoft.com/office/drawing/2014/main" id="{512B2282-F61E-9DF6-3DC3-FEEE4C63F82B}"/>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2" name="Oval 41">
              <a:extLst>
                <a:ext uri="{FF2B5EF4-FFF2-40B4-BE49-F238E27FC236}">
                  <a16:creationId xmlns:a16="http://schemas.microsoft.com/office/drawing/2014/main" id="{63A92143-D9EC-9FA2-FF60-F62025D2F940}"/>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18" name="Graphic 17" descr="Cheers with solid fill">
            <a:extLst>
              <a:ext uri="{FF2B5EF4-FFF2-40B4-BE49-F238E27FC236}">
                <a16:creationId xmlns:a16="http://schemas.microsoft.com/office/drawing/2014/main" id="{E053BDA6-5708-E4E4-6176-8B1D4BF067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8370" y="2583959"/>
            <a:ext cx="515252" cy="515252"/>
          </a:xfrm>
          <a:prstGeom prst="rect">
            <a:avLst/>
          </a:prstGeom>
        </p:spPr>
      </p:pic>
      <p:pic>
        <p:nvPicPr>
          <p:cNvPr id="20" name="Graphic 19" descr="Lightbulb and pencil with solid fill">
            <a:extLst>
              <a:ext uri="{FF2B5EF4-FFF2-40B4-BE49-F238E27FC236}">
                <a16:creationId xmlns:a16="http://schemas.microsoft.com/office/drawing/2014/main" id="{C143324B-EE13-1741-0C2B-1D436179AA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2766" y="2866685"/>
            <a:ext cx="468411" cy="468411"/>
          </a:xfrm>
          <a:prstGeom prst="rect">
            <a:avLst/>
          </a:prstGeom>
        </p:spPr>
      </p:pic>
      <p:pic>
        <p:nvPicPr>
          <p:cNvPr id="22" name="Graphic 21" descr="Group success with solid fill">
            <a:extLst>
              <a:ext uri="{FF2B5EF4-FFF2-40B4-BE49-F238E27FC236}">
                <a16:creationId xmlns:a16="http://schemas.microsoft.com/office/drawing/2014/main" id="{59BFEE71-E0F4-059B-E650-41193C8604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9679" y="2570339"/>
            <a:ext cx="515252" cy="515252"/>
          </a:xfrm>
          <a:prstGeom prst="rect">
            <a:avLst/>
          </a:prstGeom>
        </p:spPr>
      </p:pic>
      <p:pic>
        <p:nvPicPr>
          <p:cNvPr id="36" name="Graphic 35" descr="Hockey Stick Curve Graph with solid fill">
            <a:extLst>
              <a:ext uri="{FF2B5EF4-FFF2-40B4-BE49-F238E27FC236}">
                <a16:creationId xmlns:a16="http://schemas.microsoft.com/office/drawing/2014/main" id="{C5467536-9C3E-69DE-B029-14158A847A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49891" y="2829718"/>
            <a:ext cx="515252" cy="515252"/>
          </a:xfrm>
          <a:prstGeom prst="rect">
            <a:avLst/>
          </a:prstGeom>
        </p:spPr>
      </p:pic>
      <p:pic>
        <p:nvPicPr>
          <p:cNvPr id="41" name="Graphic 40" descr="Arrow circle with solid fill">
            <a:extLst>
              <a:ext uri="{FF2B5EF4-FFF2-40B4-BE49-F238E27FC236}">
                <a16:creationId xmlns:a16="http://schemas.microsoft.com/office/drawing/2014/main" id="{E766AAC2-62C6-CB2C-3361-772992C5686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29658" y="2528907"/>
            <a:ext cx="623455" cy="623455"/>
          </a:xfrm>
          <a:prstGeom prst="rect">
            <a:avLst/>
          </a:prstGeom>
        </p:spPr>
      </p:pic>
      <p:cxnSp>
        <p:nvCxnSpPr>
          <p:cNvPr id="75" name="Straight Connector 74">
            <a:extLst>
              <a:ext uri="{FF2B5EF4-FFF2-40B4-BE49-F238E27FC236}">
                <a16:creationId xmlns:a16="http://schemas.microsoft.com/office/drawing/2014/main" id="{40A9F17F-F30C-CBD6-CE6B-EBFA766CE3AA}"/>
              </a:ext>
            </a:extLst>
          </p:cNvPr>
          <p:cNvCxnSpPr>
            <a:cxnSpLocks/>
          </p:cNvCxnSpPr>
          <p:nvPr/>
        </p:nvCxnSpPr>
        <p:spPr>
          <a:xfrm flipH="1">
            <a:off x="148596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7" name="Straight Connector 76">
            <a:extLst>
              <a:ext uri="{FF2B5EF4-FFF2-40B4-BE49-F238E27FC236}">
                <a16:creationId xmlns:a16="http://schemas.microsoft.com/office/drawing/2014/main" id="{B1855ED0-3E74-6F8F-A943-75AF908C0BEF}"/>
              </a:ext>
            </a:extLst>
          </p:cNvPr>
          <p:cNvCxnSpPr>
            <a:cxnSpLocks/>
          </p:cNvCxnSpPr>
          <p:nvPr/>
        </p:nvCxnSpPr>
        <p:spPr>
          <a:xfrm>
            <a:off x="4567304"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9" name="Straight Connector 78">
            <a:extLst>
              <a:ext uri="{FF2B5EF4-FFF2-40B4-BE49-F238E27FC236}">
                <a16:creationId xmlns:a16="http://schemas.microsoft.com/office/drawing/2014/main" id="{E229C198-B6E4-15E6-1825-898357CBBC25}"/>
              </a:ext>
            </a:extLst>
          </p:cNvPr>
          <p:cNvCxnSpPr>
            <a:cxnSpLocks/>
          </p:cNvCxnSpPr>
          <p:nvPr/>
        </p:nvCxnSpPr>
        <p:spPr>
          <a:xfrm>
            <a:off x="6114660" y="2524260"/>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43A21091-50A0-3B11-516A-0AC2E4CCFC27}"/>
              </a:ext>
            </a:extLst>
          </p:cNvPr>
          <p:cNvCxnSpPr>
            <a:cxnSpLocks/>
          </p:cNvCxnSpPr>
          <p:nvPr/>
        </p:nvCxnSpPr>
        <p:spPr>
          <a:xfrm>
            <a:off x="3027610" y="252425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BB3F8A4A-9BA6-8DBC-36E1-8512CDCFC731}"/>
              </a:ext>
            </a:extLst>
          </p:cNvPr>
          <p:cNvCxnSpPr>
            <a:cxnSpLocks/>
          </p:cNvCxnSpPr>
          <p:nvPr/>
        </p:nvCxnSpPr>
        <p:spPr>
          <a:xfrm flipH="1">
            <a:off x="766032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2" name="Title 1">
            <a:extLst>
              <a:ext uri="{FF2B5EF4-FFF2-40B4-BE49-F238E27FC236}">
                <a16:creationId xmlns:a16="http://schemas.microsoft.com/office/drawing/2014/main" id="{F0109261-2BB7-7A3F-96B5-4319F0182BE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Strategy Vision &amp; Principles</a:t>
            </a:r>
          </a:p>
        </p:txBody>
      </p:sp>
      <p:sp>
        <p:nvSpPr>
          <p:cNvPr id="4" name="Footer Placeholder 3">
            <a:extLst>
              <a:ext uri="{FF2B5EF4-FFF2-40B4-BE49-F238E27FC236}">
                <a16:creationId xmlns:a16="http://schemas.microsoft.com/office/drawing/2014/main" id="{528144CD-A1FA-C2ED-E306-86C238BC40DA}"/>
              </a:ext>
            </a:extLst>
          </p:cNvPr>
          <p:cNvSpPr txBox="1">
            <a:spLocks/>
          </p:cNvSpPr>
          <p:nvPr/>
        </p:nvSpPr>
        <p:spPr>
          <a:xfrm>
            <a:off x="2055208" y="464472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9" name="Group 28">
            <a:extLst>
              <a:ext uri="{FF2B5EF4-FFF2-40B4-BE49-F238E27FC236}">
                <a16:creationId xmlns:a16="http://schemas.microsoft.com/office/drawing/2014/main" id="{90272411-6028-B89A-284F-8503464ED7AC}"/>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AC0EF8FB-D7FA-8D31-5FC5-F65748E7EE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4" name="Arrow: Chevron 23">
              <a:extLst>
                <a:ext uri="{FF2B5EF4-FFF2-40B4-BE49-F238E27FC236}">
                  <a16:creationId xmlns:a16="http://schemas.microsoft.com/office/drawing/2014/main" id="{03E4117C-831A-DBDA-35F7-E644690345F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5" name="Arrow: Chevron 24">
              <a:extLst>
                <a:ext uri="{FF2B5EF4-FFF2-40B4-BE49-F238E27FC236}">
                  <a16:creationId xmlns:a16="http://schemas.microsoft.com/office/drawing/2014/main" id="{11B2B275-CF0C-E6CD-075F-54743CDD523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600398F7-F6E5-2748-56AD-1C58B55812A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7" name="Arrow: Chevron 26">
              <a:extLst>
                <a:ext uri="{FF2B5EF4-FFF2-40B4-BE49-F238E27FC236}">
                  <a16:creationId xmlns:a16="http://schemas.microsoft.com/office/drawing/2014/main" id="{085BBEEA-FD4D-7101-E032-EA8305DD7B1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8" name="Arrow: Chevron 27">
              <a:extLst>
                <a:ext uri="{FF2B5EF4-FFF2-40B4-BE49-F238E27FC236}">
                  <a16:creationId xmlns:a16="http://schemas.microsoft.com/office/drawing/2014/main" id="{63B3993E-A53D-945E-A4F0-30BB1ECC305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53457788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B4D8-189D-158E-C7F8-38D98E74A5EF}"/>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6B0A58B6-1362-05C7-5822-F0F16D6580E2}"/>
              </a:ext>
            </a:extLst>
          </p:cNvPr>
          <p:cNvSpPr/>
          <p:nvPr/>
        </p:nvSpPr>
        <p:spPr>
          <a:xfrm>
            <a:off x="0" y="4304906"/>
            <a:ext cx="9143997" cy="84618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3" name="Rectangle 282">
            <a:extLst>
              <a:ext uri="{FF2B5EF4-FFF2-40B4-BE49-F238E27FC236}">
                <a16:creationId xmlns:a16="http://schemas.microsoft.com/office/drawing/2014/main" id="{C62F240A-1D1E-DF63-2750-6D67873F4BAC}"/>
              </a:ext>
            </a:extLst>
          </p:cNvPr>
          <p:cNvSpPr/>
          <p:nvPr/>
        </p:nvSpPr>
        <p:spPr>
          <a:xfrm>
            <a:off x="3189643" y="426525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2" name="Rectangle 281">
            <a:extLst>
              <a:ext uri="{FF2B5EF4-FFF2-40B4-BE49-F238E27FC236}">
                <a16:creationId xmlns:a16="http://schemas.microsoft.com/office/drawing/2014/main" id="{49A9BC66-CDE6-AFB3-C0A3-599D385A990A}"/>
              </a:ext>
            </a:extLst>
          </p:cNvPr>
          <p:cNvSpPr/>
          <p:nvPr/>
        </p:nvSpPr>
        <p:spPr>
          <a:xfrm>
            <a:off x="3189643" y="3409509"/>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1" name="Rectangle 280">
            <a:extLst>
              <a:ext uri="{FF2B5EF4-FFF2-40B4-BE49-F238E27FC236}">
                <a16:creationId xmlns:a16="http://schemas.microsoft.com/office/drawing/2014/main" id="{9EB1A16B-34F8-93AA-3836-DC1FFBB40AFD}"/>
              </a:ext>
            </a:extLst>
          </p:cNvPr>
          <p:cNvSpPr/>
          <p:nvPr/>
        </p:nvSpPr>
        <p:spPr>
          <a:xfrm>
            <a:off x="3189643" y="2549333"/>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0" name="Rectangle 279">
            <a:extLst>
              <a:ext uri="{FF2B5EF4-FFF2-40B4-BE49-F238E27FC236}">
                <a16:creationId xmlns:a16="http://schemas.microsoft.com/office/drawing/2014/main" id="{149FBF64-42FF-3B9E-5900-4DA382894FF3}"/>
              </a:ext>
            </a:extLst>
          </p:cNvPr>
          <p:cNvSpPr/>
          <p:nvPr/>
        </p:nvSpPr>
        <p:spPr>
          <a:xfrm>
            <a:off x="3189643" y="1665657"/>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8" name="Rectangle 277">
            <a:extLst>
              <a:ext uri="{FF2B5EF4-FFF2-40B4-BE49-F238E27FC236}">
                <a16:creationId xmlns:a16="http://schemas.microsoft.com/office/drawing/2014/main" id="{33194D12-193C-CD3F-2C28-0C28CBDAD926}"/>
              </a:ext>
            </a:extLst>
          </p:cNvPr>
          <p:cNvSpPr/>
          <p:nvPr/>
        </p:nvSpPr>
        <p:spPr>
          <a:xfrm>
            <a:off x="3189643" y="82452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Rounded Corners 6">
            <a:extLst>
              <a:ext uri="{FF2B5EF4-FFF2-40B4-BE49-F238E27FC236}">
                <a16:creationId xmlns:a16="http://schemas.microsoft.com/office/drawing/2014/main" id="{CE44038E-B4D5-D13A-AEE1-F1CCCD06C01A}"/>
              </a:ext>
            </a:extLst>
          </p:cNvPr>
          <p:cNvSpPr/>
          <p:nvPr/>
        </p:nvSpPr>
        <p:spPr>
          <a:xfrm>
            <a:off x="49781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Example needs we’ve heard</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CFEABF0E-8F14-6729-F7BB-4648DB81123A}"/>
              </a:ext>
            </a:extLst>
          </p:cNvPr>
          <p:cNvSpPr/>
          <p:nvPr/>
        </p:nvSpPr>
        <p:spPr>
          <a:xfrm>
            <a:off x="650064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Future Experience</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23999B67-D57D-F6AA-0455-54BF908C3898}"/>
              </a:ext>
            </a:extLst>
          </p:cNvPr>
          <p:cNvSpPr/>
          <p:nvPr/>
        </p:nvSpPr>
        <p:spPr>
          <a:xfrm>
            <a:off x="3189643" y="622846"/>
            <a:ext cx="2640422" cy="15508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Applying our principles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grpSp>
        <p:nvGrpSpPr>
          <p:cNvPr id="109" name="Group 108">
            <a:extLst>
              <a:ext uri="{FF2B5EF4-FFF2-40B4-BE49-F238E27FC236}">
                <a16:creationId xmlns:a16="http://schemas.microsoft.com/office/drawing/2014/main" id="{D154EB98-235A-8E01-D3B0-71D3BCE9B19C}"/>
              </a:ext>
            </a:extLst>
          </p:cNvPr>
          <p:cNvGrpSpPr/>
          <p:nvPr/>
        </p:nvGrpSpPr>
        <p:grpSpPr>
          <a:xfrm>
            <a:off x="196665" y="871050"/>
            <a:ext cx="210156" cy="719749"/>
            <a:chOff x="159677" y="871050"/>
            <a:chExt cx="210156" cy="719749"/>
          </a:xfrm>
        </p:grpSpPr>
        <p:grpSp>
          <p:nvGrpSpPr>
            <p:cNvPr id="19" name="Group 18">
              <a:extLst>
                <a:ext uri="{FF2B5EF4-FFF2-40B4-BE49-F238E27FC236}">
                  <a16:creationId xmlns:a16="http://schemas.microsoft.com/office/drawing/2014/main" id="{80683102-60B3-3371-FFE3-0767D1EA20A1}"/>
                </a:ext>
              </a:extLst>
            </p:cNvPr>
            <p:cNvGrpSpPr/>
            <p:nvPr/>
          </p:nvGrpSpPr>
          <p:grpSpPr>
            <a:xfrm>
              <a:off x="159677" y="871050"/>
              <a:ext cx="210156" cy="211085"/>
              <a:chOff x="2407162" y="2853786"/>
              <a:chExt cx="367842" cy="366927"/>
            </a:xfrm>
          </p:grpSpPr>
          <p:sp>
            <p:nvSpPr>
              <p:cNvPr id="20" name="Oval 19">
                <a:extLst>
                  <a:ext uri="{FF2B5EF4-FFF2-40B4-BE49-F238E27FC236}">
                    <a16:creationId xmlns:a16="http://schemas.microsoft.com/office/drawing/2014/main" id="{900CB52F-B17F-4831-5F11-427DF7E9947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5" name="Graphic 24" descr="Man with solid fill">
                <a:extLst>
                  <a:ext uri="{FF2B5EF4-FFF2-40B4-BE49-F238E27FC236}">
                    <a16:creationId xmlns:a16="http://schemas.microsoft.com/office/drawing/2014/main" id="{52F519B8-4D83-9338-17BB-3AC4E3788B9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6" name="Group 25">
              <a:extLst>
                <a:ext uri="{FF2B5EF4-FFF2-40B4-BE49-F238E27FC236}">
                  <a16:creationId xmlns:a16="http://schemas.microsoft.com/office/drawing/2014/main" id="{B3E8EC16-87D6-C77C-6CBA-F2DA45A88CFC}"/>
                </a:ext>
              </a:extLst>
            </p:cNvPr>
            <p:cNvGrpSpPr/>
            <p:nvPr/>
          </p:nvGrpSpPr>
          <p:grpSpPr>
            <a:xfrm>
              <a:off x="159677" y="1379714"/>
              <a:ext cx="210156" cy="211085"/>
              <a:chOff x="3250385" y="3959913"/>
              <a:chExt cx="367842" cy="366927"/>
            </a:xfrm>
          </p:grpSpPr>
          <p:sp>
            <p:nvSpPr>
              <p:cNvPr id="32" name="Oval 31">
                <a:extLst>
                  <a:ext uri="{FF2B5EF4-FFF2-40B4-BE49-F238E27FC236}">
                    <a16:creationId xmlns:a16="http://schemas.microsoft.com/office/drawing/2014/main" id="{8C7DDBB0-8A82-4220-F0A0-611BAFC265B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5" name="Graphic 34" descr="Female Profile with solid fill">
                <a:extLst>
                  <a:ext uri="{FF2B5EF4-FFF2-40B4-BE49-F238E27FC236}">
                    <a16:creationId xmlns:a16="http://schemas.microsoft.com/office/drawing/2014/main" id="{3B1C1879-426A-FCBC-13F7-3AE40253F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37" name="Group 36">
              <a:extLst>
                <a:ext uri="{FF2B5EF4-FFF2-40B4-BE49-F238E27FC236}">
                  <a16:creationId xmlns:a16="http://schemas.microsoft.com/office/drawing/2014/main" id="{844A7E2F-A413-2CEE-3E38-3FC8E95C158D}"/>
                </a:ext>
              </a:extLst>
            </p:cNvPr>
            <p:cNvGrpSpPr/>
            <p:nvPr/>
          </p:nvGrpSpPr>
          <p:grpSpPr>
            <a:xfrm>
              <a:off x="159677" y="1125382"/>
              <a:ext cx="210156" cy="211085"/>
              <a:chOff x="1732873" y="4066608"/>
              <a:chExt cx="367842" cy="366927"/>
            </a:xfrm>
          </p:grpSpPr>
          <p:sp>
            <p:nvSpPr>
              <p:cNvPr id="38" name="Oval 37">
                <a:extLst>
                  <a:ext uri="{FF2B5EF4-FFF2-40B4-BE49-F238E27FC236}">
                    <a16:creationId xmlns:a16="http://schemas.microsoft.com/office/drawing/2014/main" id="{02D4F84B-7822-B175-A5C1-6057B528159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9" name="Graphic 38" descr="Doctor male with solid fill">
                <a:extLst>
                  <a:ext uri="{FF2B5EF4-FFF2-40B4-BE49-F238E27FC236}">
                    <a16:creationId xmlns:a16="http://schemas.microsoft.com/office/drawing/2014/main" id="{1EC027BF-0623-3290-6A2D-DC761C218F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10" name="TextBox 109">
            <a:extLst>
              <a:ext uri="{FF2B5EF4-FFF2-40B4-BE49-F238E27FC236}">
                <a16:creationId xmlns:a16="http://schemas.microsoft.com/office/drawing/2014/main" id="{106A29FE-7A3B-3F07-64F1-71516AA42DEC}"/>
              </a:ext>
            </a:extLst>
          </p:cNvPr>
          <p:cNvSpPr txBox="1"/>
          <p:nvPr/>
        </p:nvSpPr>
        <p:spPr>
          <a:xfrm>
            <a:off x="429298" y="86150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to be able to schedule my care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1" name="TextBox 110">
            <a:extLst>
              <a:ext uri="{FF2B5EF4-FFF2-40B4-BE49-F238E27FC236}">
                <a16:creationId xmlns:a16="http://schemas.microsoft.com/office/drawing/2014/main" id="{7FF00B7E-8D94-7C7C-8D4E-021CBE42F1CA}"/>
              </a:ext>
            </a:extLst>
          </p:cNvPr>
          <p:cNvSpPr txBox="1"/>
          <p:nvPr/>
        </p:nvSpPr>
        <p:spPr>
          <a:xfrm>
            <a:off x="429298" y="112507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work together with digital teams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2" name="TextBox 111">
            <a:extLst>
              <a:ext uri="{FF2B5EF4-FFF2-40B4-BE49-F238E27FC236}">
                <a16:creationId xmlns:a16="http://schemas.microsoft.com/office/drawing/2014/main" id="{1ACC4939-BA26-2BC8-8AC9-0288E980170D}"/>
              </a:ext>
            </a:extLst>
          </p:cNvPr>
          <p:cNvSpPr txBox="1"/>
          <p:nvPr/>
        </p:nvSpPr>
        <p:spPr>
          <a:xfrm>
            <a:off x="429298" y="137608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develop solutions with users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15" name="Group 114">
            <a:extLst>
              <a:ext uri="{FF2B5EF4-FFF2-40B4-BE49-F238E27FC236}">
                <a16:creationId xmlns:a16="http://schemas.microsoft.com/office/drawing/2014/main" id="{F9888406-7B27-8739-28FB-5794543B62BE}"/>
              </a:ext>
            </a:extLst>
          </p:cNvPr>
          <p:cNvGrpSpPr/>
          <p:nvPr/>
        </p:nvGrpSpPr>
        <p:grpSpPr>
          <a:xfrm>
            <a:off x="196665" y="1733345"/>
            <a:ext cx="210156" cy="719749"/>
            <a:chOff x="159677" y="871050"/>
            <a:chExt cx="210156" cy="719749"/>
          </a:xfrm>
        </p:grpSpPr>
        <p:grpSp>
          <p:nvGrpSpPr>
            <p:cNvPr id="119" name="Group 118">
              <a:extLst>
                <a:ext uri="{FF2B5EF4-FFF2-40B4-BE49-F238E27FC236}">
                  <a16:creationId xmlns:a16="http://schemas.microsoft.com/office/drawing/2014/main" id="{4746040C-0F24-1717-12CF-5CB38B09F5D6}"/>
                </a:ext>
              </a:extLst>
            </p:cNvPr>
            <p:cNvGrpSpPr/>
            <p:nvPr/>
          </p:nvGrpSpPr>
          <p:grpSpPr>
            <a:xfrm>
              <a:off x="159677" y="871050"/>
              <a:ext cx="210156" cy="211085"/>
              <a:chOff x="2407162" y="2853786"/>
              <a:chExt cx="367842" cy="366927"/>
            </a:xfrm>
          </p:grpSpPr>
          <p:sp>
            <p:nvSpPr>
              <p:cNvPr id="126" name="Oval 125">
                <a:extLst>
                  <a:ext uri="{FF2B5EF4-FFF2-40B4-BE49-F238E27FC236}">
                    <a16:creationId xmlns:a16="http://schemas.microsoft.com/office/drawing/2014/main" id="{E2314A4D-C160-AE2C-5FE5-7C1FDACA751A}"/>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7" name="Graphic 126" descr="Man with solid fill">
                <a:extLst>
                  <a:ext uri="{FF2B5EF4-FFF2-40B4-BE49-F238E27FC236}">
                    <a16:creationId xmlns:a16="http://schemas.microsoft.com/office/drawing/2014/main" id="{59C7F878-10C6-F82B-436E-FE594AB14D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20" name="Group 119">
              <a:extLst>
                <a:ext uri="{FF2B5EF4-FFF2-40B4-BE49-F238E27FC236}">
                  <a16:creationId xmlns:a16="http://schemas.microsoft.com/office/drawing/2014/main" id="{146DA450-9F7C-E16A-DAE6-377882A6836B}"/>
                </a:ext>
              </a:extLst>
            </p:cNvPr>
            <p:cNvGrpSpPr/>
            <p:nvPr/>
          </p:nvGrpSpPr>
          <p:grpSpPr>
            <a:xfrm>
              <a:off x="159677" y="1379714"/>
              <a:ext cx="210156" cy="211085"/>
              <a:chOff x="3250385" y="3959913"/>
              <a:chExt cx="367842" cy="366927"/>
            </a:xfrm>
          </p:grpSpPr>
          <p:sp>
            <p:nvSpPr>
              <p:cNvPr id="124" name="Oval 123">
                <a:extLst>
                  <a:ext uri="{FF2B5EF4-FFF2-40B4-BE49-F238E27FC236}">
                    <a16:creationId xmlns:a16="http://schemas.microsoft.com/office/drawing/2014/main" id="{79A2B410-AF4D-8C86-49E4-6B51EBB8B53D}"/>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5" name="Graphic 124" descr="Female Profile with solid fill">
                <a:extLst>
                  <a:ext uri="{FF2B5EF4-FFF2-40B4-BE49-F238E27FC236}">
                    <a16:creationId xmlns:a16="http://schemas.microsoft.com/office/drawing/2014/main" id="{CC17C93A-1E39-F6D4-5970-759BAE349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21" name="Group 120">
              <a:extLst>
                <a:ext uri="{FF2B5EF4-FFF2-40B4-BE49-F238E27FC236}">
                  <a16:creationId xmlns:a16="http://schemas.microsoft.com/office/drawing/2014/main" id="{CF7C90C0-807D-AE84-902B-B61DE9D2B2AC}"/>
                </a:ext>
              </a:extLst>
            </p:cNvPr>
            <p:cNvGrpSpPr/>
            <p:nvPr/>
          </p:nvGrpSpPr>
          <p:grpSpPr>
            <a:xfrm>
              <a:off x="159677" y="1125382"/>
              <a:ext cx="210156" cy="211085"/>
              <a:chOff x="1732873" y="4066608"/>
              <a:chExt cx="367842" cy="366927"/>
            </a:xfrm>
          </p:grpSpPr>
          <p:sp>
            <p:nvSpPr>
              <p:cNvPr id="122" name="Oval 121">
                <a:extLst>
                  <a:ext uri="{FF2B5EF4-FFF2-40B4-BE49-F238E27FC236}">
                    <a16:creationId xmlns:a16="http://schemas.microsoft.com/office/drawing/2014/main" id="{F0A51609-8636-E759-02E7-2DD045F06D77}"/>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3" name="Graphic 122" descr="Doctor male with solid fill">
                <a:extLst>
                  <a:ext uri="{FF2B5EF4-FFF2-40B4-BE49-F238E27FC236}">
                    <a16:creationId xmlns:a16="http://schemas.microsoft.com/office/drawing/2014/main" id="{2A723F23-9C1C-2806-4E7F-9076A5A3121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29" name="Group 128">
            <a:extLst>
              <a:ext uri="{FF2B5EF4-FFF2-40B4-BE49-F238E27FC236}">
                <a16:creationId xmlns:a16="http://schemas.microsoft.com/office/drawing/2014/main" id="{6ABF2BC9-27B2-5BD6-67B1-A4BA8A7ADA7B}"/>
              </a:ext>
            </a:extLst>
          </p:cNvPr>
          <p:cNvGrpSpPr/>
          <p:nvPr/>
        </p:nvGrpSpPr>
        <p:grpSpPr>
          <a:xfrm>
            <a:off x="196665" y="2595640"/>
            <a:ext cx="210156" cy="719749"/>
            <a:chOff x="159677" y="871050"/>
            <a:chExt cx="210156" cy="719749"/>
          </a:xfrm>
        </p:grpSpPr>
        <p:grpSp>
          <p:nvGrpSpPr>
            <p:cNvPr id="133" name="Group 132">
              <a:extLst>
                <a:ext uri="{FF2B5EF4-FFF2-40B4-BE49-F238E27FC236}">
                  <a16:creationId xmlns:a16="http://schemas.microsoft.com/office/drawing/2014/main" id="{A50AFE32-B381-AF85-8458-962E261BF45D}"/>
                </a:ext>
              </a:extLst>
            </p:cNvPr>
            <p:cNvGrpSpPr/>
            <p:nvPr/>
          </p:nvGrpSpPr>
          <p:grpSpPr>
            <a:xfrm>
              <a:off x="159677" y="871050"/>
              <a:ext cx="210156" cy="211085"/>
              <a:chOff x="2407162" y="2853786"/>
              <a:chExt cx="367842" cy="366927"/>
            </a:xfrm>
          </p:grpSpPr>
          <p:sp>
            <p:nvSpPr>
              <p:cNvPr id="140" name="Oval 139">
                <a:extLst>
                  <a:ext uri="{FF2B5EF4-FFF2-40B4-BE49-F238E27FC236}">
                    <a16:creationId xmlns:a16="http://schemas.microsoft.com/office/drawing/2014/main" id="{D4DCCF30-6377-A056-7160-514659B068E1}"/>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41" name="Graphic 140" descr="Man with solid fill">
                <a:extLst>
                  <a:ext uri="{FF2B5EF4-FFF2-40B4-BE49-F238E27FC236}">
                    <a16:creationId xmlns:a16="http://schemas.microsoft.com/office/drawing/2014/main" id="{4CA9497A-4C0A-A06F-DE19-7736561A80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34" name="Group 133">
              <a:extLst>
                <a:ext uri="{FF2B5EF4-FFF2-40B4-BE49-F238E27FC236}">
                  <a16:creationId xmlns:a16="http://schemas.microsoft.com/office/drawing/2014/main" id="{2B92D5CC-2735-0ABF-9AC6-DBD68DA36AEB}"/>
                </a:ext>
              </a:extLst>
            </p:cNvPr>
            <p:cNvGrpSpPr/>
            <p:nvPr/>
          </p:nvGrpSpPr>
          <p:grpSpPr>
            <a:xfrm>
              <a:off x="159677" y="1379714"/>
              <a:ext cx="210156" cy="211085"/>
              <a:chOff x="3250385" y="3959913"/>
              <a:chExt cx="367842" cy="366927"/>
            </a:xfrm>
          </p:grpSpPr>
          <p:sp>
            <p:nvSpPr>
              <p:cNvPr id="138" name="Oval 137">
                <a:extLst>
                  <a:ext uri="{FF2B5EF4-FFF2-40B4-BE49-F238E27FC236}">
                    <a16:creationId xmlns:a16="http://schemas.microsoft.com/office/drawing/2014/main" id="{6F4666D7-DF3B-3014-1730-A1D995B6DC3A}"/>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9" name="Graphic 138" descr="Female Profile with solid fill">
                <a:extLst>
                  <a:ext uri="{FF2B5EF4-FFF2-40B4-BE49-F238E27FC236}">
                    <a16:creationId xmlns:a16="http://schemas.microsoft.com/office/drawing/2014/main" id="{00C7C1F0-F392-F268-A481-49D5955D44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35" name="Group 134">
              <a:extLst>
                <a:ext uri="{FF2B5EF4-FFF2-40B4-BE49-F238E27FC236}">
                  <a16:creationId xmlns:a16="http://schemas.microsoft.com/office/drawing/2014/main" id="{5EADAB9E-5BDE-82DF-5731-785FD46D35BE}"/>
                </a:ext>
              </a:extLst>
            </p:cNvPr>
            <p:cNvGrpSpPr/>
            <p:nvPr/>
          </p:nvGrpSpPr>
          <p:grpSpPr>
            <a:xfrm>
              <a:off x="159677" y="1125382"/>
              <a:ext cx="210156" cy="211085"/>
              <a:chOff x="1732873" y="4066608"/>
              <a:chExt cx="367842" cy="366927"/>
            </a:xfrm>
          </p:grpSpPr>
          <p:sp>
            <p:nvSpPr>
              <p:cNvPr id="136" name="Oval 135">
                <a:extLst>
                  <a:ext uri="{FF2B5EF4-FFF2-40B4-BE49-F238E27FC236}">
                    <a16:creationId xmlns:a16="http://schemas.microsoft.com/office/drawing/2014/main" id="{AD0DBF1B-8B45-71BF-C3C1-40DC0100BDB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7" name="Graphic 136" descr="Doctor male with solid fill">
                <a:extLst>
                  <a:ext uri="{FF2B5EF4-FFF2-40B4-BE49-F238E27FC236}">
                    <a16:creationId xmlns:a16="http://schemas.microsoft.com/office/drawing/2014/main" id="{81EC11B9-9488-51BF-38A9-799884C2EC7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43" name="Group 142">
            <a:extLst>
              <a:ext uri="{FF2B5EF4-FFF2-40B4-BE49-F238E27FC236}">
                <a16:creationId xmlns:a16="http://schemas.microsoft.com/office/drawing/2014/main" id="{FCA346CB-84DB-0142-5172-DDBC2FA7F834}"/>
              </a:ext>
            </a:extLst>
          </p:cNvPr>
          <p:cNvGrpSpPr/>
          <p:nvPr/>
        </p:nvGrpSpPr>
        <p:grpSpPr>
          <a:xfrm>
            <a:off x="196665" y="3457935"/>
            <a:ext cx="210156" cy="719749"/>
            <a:chOff x="159677" y="871050"/>
            <a:chExt cx="210156" cy="719749"/>
          </a:xfrm>
        </p:grpSpPr>
        <p:grpSp>
          <p:nvGrpSpPr>
            <p:cNvPr id="147" name="Group 146">
              <a:extLst>
                <a:ext uri="{FF2B5EF4-FFF2-40B4-BE49-F238E27FC236}">
                  <a16:creationId xmlns:a16="http://schemas.microsoft.com/office/drawing/2014/main" id="{E673A536-09AC-2C0B-BD01-C00A1555DA03}"/>
                </a:ext>
              </a:extLst>
            </p:cNvPr>
            <p:cNvGrpSpPr/>
            <p:nvPr/>
          </p:nvGrpSpPr>
          <p:grpSpPr>
            <a:xfrm>
              <a:off x="159677" y="871050"/>
              <a:ext cx="210156" cy="211085"/>
              <a:chOff x="2407162" y="2853786"/>
              <a:chExt cx="367842" cy="366927"/>
            </a:xfrm>
          </p:grpSpPr>
          <p:sp>
            <p:nvSpPr>
              <p:cNvPr id="154" name="Oval 153">
                <a:extLst>
                  <a:ext uri="{FF2B5EF4-FFF2-40B4-BE49-F238E27FC236}">
                    <a16:creationId xmlns:a16="http://schemas.microsoft.com/office/drawing/2014/main" id="{194AEF15-3355-9E55-AD41-232A22156EEC}"/>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5" name="Graphic 154" descr="Man with solid fill">
                <a:extLst>
                  <a:ext uri="{FF2B5EF4-FFF2-40B4-BE49-F238E27FC236}">
                    <a16:creationId xmlns:a16="http://schemas.microsoft.com/office/drawing/2014/main" id="{B2BE7DE9-6B7C-69C5-A648-3FA1DC6B656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48" name="Group 147">
              <a:extLst>
                <a:ext uri="{FF2B5EF4-FFF2-40B4-BE49-F238E27FC236}">
                  <a16:creationId xmlns:a16="http://schemas.microsoft.com/office/drawing/2014/main" id="{21B6DD68-78F7-F76F-93F2-1FF1B19F6EC9}"/>
                </a:ext>
              </a:extLst>
            </p:cNvPr>
            <p:cNvGrpSpPr/>
            <p:nvPr/>
          </p:nvGrpSpPr>
          <p:grpSpPr>
            <a:xfrm>
              <a:off x="159677" y="1379714"/>
              <a:ext cx="210156" cy="211085"/>
              <a:chOff x="3250385" y="3959913"/>
              <a:chExt cx="367842" cy="366927"/>
            </a:xfrm>
          </p:grpSpPr>
          <p:sp>
            <p:nvSpPr>
              <p:cNvPr id="152" name="Oval 151">
                <a:extLst>
                  <a:ext uri="{FF2B5EF4-FFF2-40B4-BE49-F238E27FC236}">
                    <a16:creationId xmlns:a16="http://schemas.microsoft.com/office/drawing/2014/main" id="{1328C961-3E87-6C16-6B4B-0A24466E236C}"/>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3" name="Graphic 152" descr="Female Profile with solid fill">
                <a:extLst>
                  <a:ext uri="{FF2B5EF4-FFF2-40B4-BE49-F238E27FC236}">
                    <a16:creationId xmlns:a16="http://schemas.microsoft.com/office/drawing/2014/main" id="{4312C1C6-8C18-A6EF-3947-2B7F1AB3588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49" name="Group 148">
              <a:extLst>
                <a:ext uri="{FF2B5EF4-FFF2-40B4-BE49-F238E27FC236}">
                  <a16:creationId xmlns:a16="http://schemas.microsoft.com/office/drawing/2014/main" id="{2EC68D53-3715-C9A0-13EF-0F13503BB46C}"/>
                </a:ext>
              </a:extLst>
            </p:cNvPr>
            <p:cNvGrpSpPr/>
            <p:nvPr/>
          </p:nvGrpSpPr>
          <p:grpSpPr>
            <a:xfrm>
              <a:off x="159677" y="1125382"/>
              <a:ext cx="210156" cy="211085"/>
              <a:chOff x="1732873" y="4066608"/>
              <a:chExt cx="367842" cy="366927"/>
            </a:xfrm>
          </p:grpSpPr>
          <p:sp>
            <p:nvSpPr>
              <p:cNvPr id="150" name="Oval 149">
                <a:extLst>
                  <a:ext uri="{FF2B5EF4-FFF2-40B4-BE49-F238E27FC236}">
                    <a16:creationId xmlns:a16="http://schemas.microsoft.com/office/drawing/2014/main" id="{BB923EB8-A3C9-0F99-37BA-B0DF710565A8}"/>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1" name="Graphic 150" descr="Doctor male with solid fill">
                <a:extLst>
                  <a:ext uri="{FF2B5EF4-FFF2-40B4-BE49-F238E27FC236}">
                    <a16:creationId xmlns:a16="http://schemas.microsoft.com/office/drawing/2014/main" id="{4915C809-F16D-BBD8-4ABB-03911DAC1BC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57" name="Group 156">
            <a:extLst>
              <a:ext uri="{FF2B5EF4-FFF2-40B4-BE49-F238E27FC236}">
                <a16:creationId xmlns:a16="http://schemas.microsoft.com/office/drawing/2014/main" id="{F67F0315-5C2D-F655-5151-A3C6ADE393C5}"/>
              </a:ext>
            </a:extLst>
          </p:cNvPr>
          <p:cNvGrpSpPr/>
          <p:nvPr/>
        </p:nvGrpSpPr>
        <p:grpSpPr>
          <a:xfrm>
            <a:off x="196665" y="4320232"/>
            <a:ext cx="210156" cy="719749"/>
            <a:chOff x="159677" y="871050"/>
            <a:chExt cx="210156" cy="719749"/>
          </a:xfrm>
        </p:grpSpPr>
        <p:grpSp>
          <p:nvGrpSpPr>
            <p:cNvPr id="161" name="Group 160">
              <a:extLst>
                <a:ext uri="{FF2B5EF4-FFF2-40B4-BE49-F238E27FC236}">
                  <a16:creationId xmlns:a16="http://schemas.microsoft.com/office/drawing/2014/main" id="{90AE09EC-7858-4188-49ED-06DACFCA44ED}"/>
                </a:ext>
              </a:extLst>
            </p:cNvPr>
            <p:cNvGrpSpPr/>
            <p:nvPr/>
          </p:nvGrpSpPr>
          <p:grpSpPr>
            <a:xfrm>
              <a:off x="159677" y="871050"/>
              <a:ext cx="210156" cy="211085"/>
              <a:chOff x="2407162" y="2853786"/>
              <a:chExt cx="367842" cy="366927"/>
            </a:xfrm>
          </p:grpSpPr>
          <p:sp>
            <p:nvSpPr>
              <p:cNvPr id="168" name="Oval 167">
                <a:extLst>
                  <a:ext uri="{FF2B5EF4-FFF2-40B4-BE49-F238E27FC236}">
                    <a16:creationId xmlns:a16="http://schemas.microsoft.com/office/drawing/2014/main" id="{54F66AC5-326B-3254-9B47-471BCDA3D6B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9" name="Graphic 168" descr="Man with solid fill">
                <a:extLst>
                  <a:ext uri="{FF2B5EF4-FFF2-40B4-BE49-F238E27FC236}">
                    <a16:creationId xmlns:a16="http://schemas.microsoft.com/office/drawing/2014/main" id="{3968F4FD-6E49-1653-D2AA-82B45E4F619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62" name="Group 161">
              <a:extLst>
                <a:ext uri="{FF2B5EF4-FFF2-40B4-BE49-F238E27FC236}">
                  <a16:creationId xmlns:a16="http://schemas.microsoft.com/office/drawing/2014/main" id="{AC1BDDA5-8752-CBB8-9E06-68756D221590}"/>
                </a:ext>
              </a:extLst>
            </p:cNvPr>
            <p:cNvGrpSpPr/>
            <p:nvPr/>
          </p:nvGrpSpPr>
          <p:grpSpPr>
            <a:xfrm>
              <a:off x="159677" y="1379714"/>
              <a:ext cx="210156" cy="211085"/>
              <a:chOff x="3250385" y="3959913"/>
              <a:chExt cx="367842" cy="366927"/>
            </a:xfrm>
          </p:grpSpPr>
          <p:sp>
            <p:nvSpPr>
              <p:cNvPr id="166" name="Oval 165">
                <a:extLst>
                  <a:ext uri="{FF2B5EF4-FFF2-40B4-BE49-F238E27FC236}">
                    <a16:creationId xmlns:a16="http://schemas.microsoft.com/office/drawing/2014/main" id="{EC8D3A96-BE82-D164-D518-50CAE5FF6E60}"/>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7" name="Graphic 166" descr="Female Profile with solid fill">
                <a:extLst>
                  <a:ext uri="{FF2B5EF4-FFF2-40B4-BE49-F238E27FC236}">
                    <a16:creationId xmlns:a16="http://schemas.microsoft.com/office/drawing/2014/main" id="{E1501540-4957-3228-C599-0D065CEBEC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63" name="Group 162">
              <a:extLst>
                <a:ext uri="{FF2B5EF4-FFF2-40B4-BE49-F238E27FC236}">
                  <a16:creationId xmlns:a16="http://schemas.microsoft.com/office/drawing/2014/main" id="{111565E8-AE4B-DAD0-8350-EB58AF19612E}"/>
                </a:ext>
              </a:extLst>
            </p:cNvPr>
            <p:cNvGrpSpPr/>
            <p:nvPr/>
          </p:nvGrpSpPr>
          <p:grpSpPr>
            <a:xfrm>
              <a:off x="159677" y="1125382"/>
              <a:ext cx="210156" cy="211085"/>
              <a:chOff x="1732873" y="4066608"/>
              <a:chExt cx="367842" cy="366927"/>
            </a:xfrm>
          </p:grpSpPr>
          <p:sp>
            <p:nvSpPr>
              <p:cNvPr id="164" name="Oval 163">
                <a:extLst>
                  <a:ext uri="{FF2B5EF4-FFF2-40B4-BE49-F238E27FC236}">
                    <a16:creationId xmlns:a16="http://schemas.microsoft.com/office/drawing/2014/main" id="{5DE55DF2-3F84-90B9-18B2-237D89C54B8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5" name="Graphic 164" descr="Doctor male with solid fill">
                <a:extLst>
                  <a:ext uri="{FF2B5EF4-FFF2-40B4-BE49-F238E27FC236}">
                    <a16:creationId xmlns:a16="http://schemas.microsoft.com/office/drawing/2014/main" id="{B249CD46-A921-3613-AC62-C74CCBE0C8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70" name="Rectangle 169">
            <a:extLst>
              <a:ext uri="{FF2B5EF4-FFF2-40B4-BE49-F238E27FC236}">
                <a16:creationId xmlns:a16="http://schemas.microsoft.com/office/drawing/2014/main" id="{446AA428-0F2C-28C1-5ED9-52CB9BB4C18F}"/>
              </a:ext>
            </a:extLst>
          </p:cNvPr>
          <p:cNvSpPr/>
          <p:nvPr/>
        </p:nvSpPr>
        <p:spPr>
          <a:xfrm>
            <a:off x="142875" y="816813"/>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1" name="Rectangle 170">
            <a:extLst>
              <a:ext uri="{FF2B5EF4-FFF2-40B4-BE49-F238E27FC236}">
                <a16:creationId xmlns:a16="http://schemas.microsoft.com/office/drawing/2014/main" id="{6A2DAB3E-CBA8-410D-C0FE-528F96F37B5F}"/>
              </a:ext>
            </a:extLst>
          </p:cNvPr>
          <p:cNvSpPr/>
          <p:nvPr/>
        </p:nvSpPr>
        <p:spPr>
          <a:xfrm>
            <a:off x="142875" y="167403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2" name="Rectangle 171">
            <a:extLst>
              <a:ext uri="{FF2B5EF4-FFF2-40B4-BE49-F238E27FC236}">
                <a16:creationId xmlns:a16="http://schemas.microsoft.com/office/drawing/2014/main" id="{953F0CCA-C383-8878-A6FD-C0459E029CC0}"/>
              </a:ext>
            </a:extLst>
          </p:cNvPr>
          <p:cNvSpPr/>
          <p:nvPr/>
        </p:nvSpPr>
        <p:spPr>
          <a:xfrm>
            <a:off x="142873" y="254416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3" name="Rectangle 172">
            <a:extLst>
              <a:ext uri="{FF2B5EF4-FFF2-40B4-BE49-F238E27FC236}">
                <a16:creationId xmlns:a16="http://schemas.microsoft.com/office/drawing/2014/main" id="{56E6E47A-CD40-320B-0396-939F2B5B0CF3}"/>
              </a:ext>
            </a:extLst>
          </p:cNvPr>
          <p:cNvSpPr/>
          <p:nvPr/>
        </p:nvSpPr>
        <p:spPr>
          <a:xfrm>
            <a:off x="142875" y="3406462"/>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4" name="Rectangle 173">
            <a:extLst>
              <a:ext uri="{FF2B5EF4-FFF2-40B4-BE49-F238E27FC236}">
                <a16:creationId xmlns:a16="http://schemas.microsoft.com/office/drawing/2014/main" id="{7FE42771-FAE5-CCA3-A6E7-8F92E5FCF9E5}"/>
              </a:ext>
            </a:extLst>
          </p:cNvPr>
          <p:cNvSpPr/>
          <p:nvPr/>
        </p:nvSpPr>
        <p:spPr>
          <a:xfrm>
            <a:off x="142873" y="4266121"/>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5" name="Rectangle 174">
            <a:extLst>
              <a:ext uri="{FF2B5EF4-FFF2-40B4-BE49-F238E27FC236}">
                <a16:creationId xmlns:a16="http://schemas.microsoft.com/office/drawing/2014/main" id="{0D6B9DDF-22E3-80C3-4EFC-5C6F342D103B}"/>
              </a:ext>
            </a:extLst>
          </p:cNvPr>
          <p:cNvSpPr/>
          <p:nvPr/>
        </p:nvSpPr>
        <p:spPr>
          <a:xfrm>
            <a:off x="3872755" y="824520"/>
            <a:ext cx="1957310" cy="794278"/>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Collaborative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Working together as a health board, by actively engaging clinicians and patients, and maintaining a strong focus on national, regional and local partnerships</a:t>
            </a:r>
          </a:p>
        </p:txBody>
      </p:sp>
      <p:sp>
        <p:nvSpPr>
          <p:cNvPr id="176" name="Rectangle 175">
            <a:extLst>
              <a:ext uri="{FF2B5EF4-FFF2-40B4-BE49-F238E27FC236}">
                <a16:creationId xmlns:a16="http://schemas.microsoft.com/office/drawing/2014/main" id="{9C78ED80-887E-EEBF-0419-5468B05BE984}"/>
              </a:ext>
            </a:extLst>
          </p:cNvPr>
          <p:cNvSpPr/>
          <p:nvPr/>
        </p:nvSpPr>
        <p:spPr>
          <a:xfrm>
            <a:off x="3872755" y="1678928"/>
            <a:ext cx="1957310" cy="787604"/>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Innovative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Realising benefits through embracing creative approaches to deliver high-quality, efficient and value-driven solutions</a:t>
            </a:r>
          </a:p>
        </p:txBody>
      </p:sp>
      <p:sp>
        <p:nvSpPr>
          <p:cNvPr id="177" name="Rectangle 176">
            <a:extLst>
              <a:ext uri="{FF2B5EF4-FFF2-40B4-BE49-F238E27FC236}">
                <a16:creationId xmlns:a16="http://schemas.microsoft.com/office/drawing/2014/main" id="{1D95CCE7-90CC-87E8-07A5-7323367C1817}"/>
              </a:ext>
            </a:extLst>
          </p:cNvPr>
          <p:cNvSpPr/>
          <p:nvPr/>
        </p:nvSpPr>
        <p:spPr>
          <a:xfrm>
            <a:off x="3872755" y="2545888"/>
            <a:ext cx="1957310" cy="80330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Inclusive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78" name="Rectangle 177">
            <a:extLst>
              <a:ext uri="{FF2B5EF4-FFF2-40B4-BE49-F238E27FC236}">
                <a16:creationId xmlns:a16="http://schemas.microsoft.com/office/drawing/2014/main" id="{9CA40DDE-FD69-0C02-E87C-D9ADD9514107}"/>
              </a:ext>
            </a:extLst>
          </p:cNvPr>
          <p:cNvSpPr/>
          <p:nvPr/>
        </p:nvSpPr>
        <p:spPr>
          <a:xfrm>
            <a:off x="3872755" y="3408466"/>
            <a:ext cx="1957310" cy="805052"/>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Flexible</a:t>
            </a:r>
          </a:p>
          <a:p>
            <a:pPr lvl="0" algn="l" defTabSz="622300">
              <a:lnSpc>
                <a:spcPct val="90000"/>
              </a:lnSpc>
              <a:spcBef>
                <a:spcPct val="0"/>
              </a:spcBef>
              <a:spcAft>
                <a:spcPct val="35000"/>
              </a:spcAft>
            </a:pPr>
            <a:r>
              <a:rPr lang="en-GB" sz="800" b="0" kern="1200">
                <a:solidFill>
                  <a:schemeClr val="bg1"/>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179" name="Rectangle 178">
            <a:extLst>
              <a:ext uri="{FF2B5EF4-FFF2-40B4-BE49-F238E27FC236}">
                <a16:creationId xmlns:a16="http://schemas.microsoft.com/office/drawing/2014/main" id="{A9D50C55-98FE-9B34-9FE4-891E6A970543}"/>
              </a:ext>
            </a:extLst>
          </p:cNvPr>
          <p:cNvSpPr/>
          <p:nvPr/>
        </p:nvSpPr>
        <p:spPr>
          <a:xfrm>
            <a:off x="3872755" y="4262160"/>
            <a:ext cx="1957310" cy="807057"/>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Sustainable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181" name="Group 180">
            <a:extLst>
              <a:ext uri="{FF2B5EF4-FFF2-40B4-BE49-F238E27FC236}">
                <a16:creationId xmlns:a16="http://schemas.microsoft.com/office/drawing/2014/main" id="{D7BF7455-95E1-2BE7-7778-9459A5A5A162}"/>
              </a:ext>
            </a:extLst>
          </p:cNvPr>
          <p:cNvGrpSpPr/>
          <p:nvPr/>
        </p:nvGrpSpPr>
        <p:grpSpPr>
          <a:xfrm>
            <a:off x="5906323" y="866949"/>
            <a:ext cx="210156" cy="719749"/>
            <a:chOff x="159677" y="871050"/>
            <a:chExt cx="210156" cy="719749"/>
          </a:xfrm>
        </p:grpSpPr>
        <p:grpSp>
          <p:nvGrpSpPr>
            <p:cNvPr id="185" name="Group 184">
              <a:extLst>
                <a:ext uri="{FF2B5EF4-FFF2-40B4-BE49-F238E27FC236}">
                  <a16:creationId xmlns:a16="http://schemas.microsoft.com/office/drawing/2014/main" id="{6A36AFCE-3F4B-9BD9-6E08-7F86BCCFC3E1}"/>
                </a:ext>
              </a:extLst>
            </p:cNvPr>
            <p:cNvGrpSpPr/>
            <p:nvPr/>
          </p:nvGrpSpPr>
          <p:grpSpPr>
            <a:xfrm>
              <a:off x="159677" y="871050"/>
              <a:ext cx="210156" cy="211085"/>
              <a:chOff x="2407162" y="2853786"/>
              <a:chExt cx="367842" cy="366927"/>
            </a:xfrm>
          </p:grpSpPr>
          <p:sp>
            <p:nvSpPr>
              <p:cNvPr id="192" name="Oval 191">
                <a:extLst>
                  <a:ext uri="{FF2B5EF4-FFF2-40B4-BE49-F238E27FC236}">
                    <a16:creationId xmlns:a16="http://schemas.microsoft.com/office/drawing/2014/main" id="{D5F240D2-71ED-0734-E187-13FDA8ABB47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3" name="Graphic 192" descr="Man with solid fill">
                <a:extLst>
                  <a:ext uri="{FF2B5EF4-FFF2-40B4-BE49-F238E27FC236}">
                    <a16:creationId xmlns:a16="http://schemas.microsoft.com/office/drawing/2014/main" id="{26DC05BD-E423-528D-8EC3-AEAC43C63A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86" name="Group 185">
              <a:extLst>
                <a:ext uri="{FF2B5EF4-FFF2-40B4-BE49-F238E27FC236}">
                  <a16:creationId xmlns:a16="http://schemas.microsoft.com/office/drawing/2014/main" id="{8D3E641C-94F3-FF75-97F0-BE2B1C80E3E9}"/>
                </a:ext>
              </a:extLst>
            </p:cNvPr>
            <p:cNvGrpSpPr/>
            <p:nvPr/>
          </p:nvGrpSpPr>
          <p:grpSpPr>
            <a:xfrm>
              <a:off x="159677" y="1379714"/>
              <a:ext cx="210156" cy="211085"/>
              <a:chOff x="3250385" y="3959913"/>
              <a:chExt cx="367842" cy="366927"/>
            </a:xfrm>
          </p:grpSpPr>
          <p:sp>
            <p:nvSpPr>
              <p:cNvPr id="190" name="Oval 189">
                <a:extLst>
                  <a:ext uri="{FF2B5EF4-FFF2-40B4-BE49-F238E27FC236}">
                    <a16:creationId xmlns:a16="http://schemas.microsoft.com/office/drawing/2014/main" id="{3531B458-0E53-550B-5803-E8EA86FEE8C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1" name="Graphic 190" descr="Female Profile with solid fill">
                <a:extLst>
                  <a:ext uri="{FF2B5EF4-FFF2-40B4-BE49-F238E27FC236}">
                    <a16:creationId xmlns:a16="http://schemas.microsoft.com/office/drawing/2014/main" id="{848FFDE8-A8F0-D032-3B6D-2D03F11D2A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87" name="Group 186">
              <a:extLst>
                <a:ext uri="{FF2B5EF4-FFF2-40B4-BE49-F238E27FC236}">
                  <a16:creationId xmlns:a16="http://schemas.microsoft.com/office/drawing/2014/main" id="{B32C475F-D005-72DE-1395-88A57F8EC258}"/>
                </a:ext>
              </a:extLst>
            </p:cNvPr>
            <p:cNvGrpSpPr/>
            <p:nvPr/>
          </p:nvGrpSpPr>
          <p:grpSpPr>
            <a:xfrm>
              <a:off x="159677" y="1125382"/>
              <a:ext cx="210156" cy="211085"/>
              <a:chOff x="1732873" y="4066608"/>
              <a:chExt cx="367842" cy="366927"/>
            </a:xfrm>
          </p:grpSpPr>
          <p:sp>
            <p:nvSpPr>
              <p:cNvPr id="188" name="Oval 187">
                <a:extLst>
                  <a:ext uri="{FF2B5EF4-FFF2-40B4-BE49-F238E27FC236}">
                    <a16:creationId xmlns:a16="http://schemas.microsoft.com/office/drawing/2014/main" id="{67B75B5B-3CBE-D638-2862-2CEF9CD365B4}"/>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89" name="Graphic 188" descr="Doctor male with solid fill">
                <a:extLst>
                  <a:ext uri="{FF2B5EF4-FFF2-40B4-BE49-F238E27FC236}">
                    <a16:creationId xmlns:a16="http://schemas.microsoft.com/office/drawing/2014/main" id="{D7646DF0-DF15-C7A6-20DF-9E4744E7D66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82" name="TextBox 181">
            <a:extLst>
              <a:ext uri="{FF2B5EF4-FFF2-40B4-BE49-F238E27FC236}">
                <a16:creationId xmlns:a16="http://schemas.microsoft.com/office/drawing/2014/main" id="{FEDE7BD4-8809-B8B1-B5F2-7B419A2F8A15}"/>
              </a:ext>
            </a:extLst>
          </p:cNvPr>
          <p:cNvSpPr txBox="1"/>
          <p:nvPr/>
        </p:nvSpPr>
        <p:spPr>
          <a:xfrm>
            <a:off x="6138955" y="84908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tools make it eas</a:t>
            </a:r>
            <a:r>
              <a:rPr lang="en-GB" sz="800">
                <a:solidFill>
                  <a:srgbClr val="1F355E"/>
                </a:solidFill>
                <a:latin typeface="Arial" panose="020B0604020202020204" pitchFamily="34" charset="0"/>
                <a:cs typeface="Arial" panose="020B0604020202020204" pitchFamily="34" charset="0"/>
              </a:rPr>
              <a:t>y to book my appointment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3" name="TextBox 182">
            <a:extLst>
              <a:ext uri="{FF2B5EF4-FFF2-40B4-BE49-F238E27FC236}">
                <a16:creationId xmlns:a16="http://schemas.microsoft.com/office/drawing/2014/main" id="{AEFAE700-7F83-E99F-CE3A-084C4C41D2AD}"/>
              </a:ext>
            </a:extLst>
          </p:cNvPr>
          <p:cNvSpPr txBox="1"/>
          <p:nvPr/>
        </p:nvSpPr>
        <p:spPr>
          <a:xfrm>
            <a:off x="6138955" y="110010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colleagues work with me to solve problems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4" name="TextBox 183">
            <a:extLst>
              <a:ext uri="{FF2B5EF4-FFF2-40B4-BE49-F238E27FC236}">
                <a16:creationId xmlns:a16="http://schemas.microsoft.com/office/drawing/2014/main" id="{3EB09CC0-72ED-0280-EC85-13CDE0AEC022}"/>
              </a:ext>
            </a:extLst>
          </p:cNvPr>
          <p:cNvSpPr txBox="1"/>
          <p:nvPr/>
        </p:nvSpPr>
        <p:spPr>
          <a:xfrm>
            <a:off x="6138955" y="135112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Co-production with users is standard practice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95" name="Group 194">
            <a:extLst>
              <a:ext uri="{FF2B5EF4-FFF2-40B4-BE49-F238E27FC236}">
                <a16:creationId xmlns:a16="http://schemas.microsoft.com/office/drawing/2014/main" id="{56C06092-D671-B64A-627C-13A2E5516B3A}"/>
              </a:ext>
            </a:extLst>
          </p:cNvPr>
          <p:cNvGrpSpPr/>
          <p:nvPr/>
        </p:nvGrpSpPr>
        <p:grpSpPr>
          <a:xfrm>
            <a:off x="5906323" y="1729244"/>
            <a:ext cx="210156" cy="719749"/>
            <a:chOff x="159677" y="871050"/>
            <a:chExt cx="210156" cy="719749"/>
          </a:xfrm>
        </p:grpSpPr>
        <p:grpSp>
          <p:nvGrpSpPr>
            <p:cNvPr id="199" name="Group 198">
              <a:extLst>
                <a:ext uri="{FF2B5EF4-FFF2-40B4-BE49-F238E27FC236}">
                  <a16:creationId xmlns:a16="http://schemas.microsoft.com/office/drawing/2014/main" id="{CC51AC28-ACD6-5014-6FF7-2EBFB4C5490F}"/>
                </a:ext>
              </a:extLst>
            </p:cNvPr>
            <p:cNvGrpSpPr/>
            <p:nvPr/>
          </p:nvGrpSpPr>
          <p:grpSpPr>
            <a:xfrm>
              <a:off x="159677" y="871050"/>
              <a:ext cx="210156" cy="211085"/>
              <a:chOff x="2407162" y="2853786"/>
              <a:chExt cx="367842" cy="366927"/>
            </a:xfrm>
          </p:grpSpPr>
          <p:sp>
            <p:nvSpPr>
              <p:cNvPr id="206" name="Oval 205">
                <a:extLst>
                  <a:ext uri="{FF2B5EF4-FFF2-40B4-BE49-F238E27FC236}">
                    <a16:creationId xmlns:a16="http://schemas.microsoft.com/office/drawing/2014/main" id="{D3A06D86-2AC0-18E5-EC37-97F237DE980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7" name="Graphic 206" descr="Man with solid fill">
                <a:extLst>
                  <a:ext uri="{FF2B5EF4-FFF2-40B4-BE49-F238E27FC236}">
                    <a16:creationId xmlns:a16="http://schemas.microsoft.com/office/drawing/2014/main" id="{9AEFF10A-35D2-DE04-47D5-636E1DCA66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00" name="Group 199">
              <a:extLst>
                <a:ext uri="{FF2B5EF4-FFF2-40B4-BE49-F238E27FC236}">
                  <a16:creationId xmlns:a16="http://schemas.microsoft.com/office/drawing/2014/main" id="{CB8F2466-0B5E-2A8A-8F85-2D9304053533}"/>
                </a:ext>
              </a:extLst>
            </p:cNvPr>
            <p:cNvGrpSpPr/>
            <p:nvPr/>
          </p:nvGrpSpPr>
          <p:grpSpPr>
            <a:xfrm>
              <a:off x="159677" y="1379714"/>
              <a:ext cx="210156" cy="211085"/>
              <a:chOff x="3250385" y="3959913"/>
              <a:chExt cx="367842" cy="366927"/>
            </a:xfrm>
          </p:grpSpPr>
          <p:sp>
            <p:nvSpPr>
              <p:cNvPr id="204" name="Oval 203">
                <a:extLst>
                  <a:ext uri="{FF2B5EF4-FFF2-40B4-BE49-F238E27FC236}">
                    <a16:creationId xmlns:a16="http://schemas.microsoft.com/office/drawing/2014/main" id="{E82B6511-CFD5-027C-783C-6F5AF2DF2595}"/>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5" name="Graphic 204" descr="Female Profile with solid fill">
                <a:extLst>
                  <a:ext uri="{FF2B5EF4-FFF2-40B4-BE49-F238E27FC236}">
                    <a16:creationId xmlns:a16="http://schemas.microsoft.com/office/drawing/2014/main" id="{6FA23168-83C9-CFAF-D57F-A1D9F00A96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01" name="Group 200">
              <a:extLst>
                <a:ext uri="{FF2B5EF4-FFF2-40B4-BE49-F238E27FC236}">
                  <a16:creationId xmlns:a16="http://schemas.microsoft.com/office/drawing/2014/main" id="{18A5560C-749B-9A03-2E76-D805B183E370}"/>
                </a:ext>
              </a:extLst>
            </p:cNvPr>
            <p:cNvGrpSpPr/>
            <p:nvPr/>
          </p:nvGrpSpPr>
          <p:grpSpPr>
            <a:xfrm>
              <a:off x="159677" y="1125382"/>
              <a:ext cx="210156" cy="211085"/>
              <a:chOff x="1732873" y="4066608"/>
              <a:chExt cx="367842" cy="366927"/>
            </a:xfrm>
          </p:grpSpPr>
          <p:sp>
            <p:nvSpPr>
              <p:cNvPr id="202" name="Oval 201">
                <a:extLst>
                  <a:ext uri="{FF2B5EF4-FFF2-40B4-BE49-F238E27FC236}">
                    <a16:creationId xmlns:a16="http://schemas.microsoft.com/office/drawing/2014/main" id="{404A26C3-162A-4721-46D0-848A1A51A76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3" name="Graphic 202" descr="Doctor male with solid fill">
                <a:extLst>
                  <a:ext uri="{FF2B5EF4-FFF2-40B4-BE49-F238E27FC236}">
                    <a16:creationId xmlns:a16="http://schemas.microsoft.com/office/drawing/2014/main" id="{3F051A11-AF92-3F04-AF41-447AB00D985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09" name="Group 208">
            <a:extLst>
              <a:ext uri="{FF2B5EF4-FFF2-40B4-BE49-F238E27FC236}">
                <a16:creationId xmlns:a16="http://schemas.microsoft.com/office/drawing/2014/main" id="{CB1390C9-CA8A-21A5-B812-B38B029B92E7}"/>
              </a:ext>
            </a:extLst>
          </p:cNvPr>
          <p:cNvGrpSpPr/>
          <p:nvPr/>
        </p:nvGrpSpPr>
        <p:grpSpPr>
          <a:xfrm>
            <a:off x="5906323" y="2591539"/>
            <a:ext cx="210156" cy="719749"/>
            <a:chOff x="159677" y="871050"/>
            <a:chExt cx="210156" cy="719749"/>
          </a:xfrm>
        </p:grpSpPr>
        <p:grpSp>
          <p:nvGrpSpPr>
            <p:cNvPr id="213" name="Group 212">
              <a:extLst>
                <a:ext uri="{FF2B5EF4-FFF2-40B4-BE49-F238E27FC236}">
                  <a16:creationId xmlns:a16="http://schemas.microsoft.com/office/drawing/2014/main" id="{A0E20EE8-20C4-DF1C-F264-FAF3FCF26E57}"/>
                </a:ext>
              </a:extLst>
            </p:cNvPr>
            <p:cNvGrpSpPr/>
            <p:nvPr/>
          </p:nvGrpSpPr>
          <p:grpSpPr>
            <a:xfrm>
              <a:off x="159677" y="871050"/>
              <a:ext cx="210156" cy="211085"/>
              <a:chOff x="2407162" y="2853786"/>
              <a:chExt cx="367842" cy="366927"/>
            </a:xfrm>
          </p:grpSpPr>
          <p:sp>
            <p:nvSpPr>
              <p:cNvPr id="220" name="Oval 219">
                <a:extLst>
                  <a:ext uri="{FF2B5EF4-FFF2-40B4-BE49-F238E27FC236}">
                    <a16:creationId xmlns:a16="http://schemas.microsoft.com/office/drawing/2014/main" id="{4BD10F37-C238-46F5-5C67-8717E625D3D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21" name="Graphic 220" descr="Man with solid fill">
                <a:extLst>
                  <a:ext uri="{FF2B5EF4-FFF2-40B4-BE49-F238E27FC236}">
                    <a16:creationId xmlns:a16="http://schemas.microsoft.com/office/drawing/2014/main" id="{DB65047D-6A2F-D62E-B0F8-8D53B932B8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14" name="Group 213">
              <a:extLst>
                <a:ext uri="{FF2B5EF4-FFF2-40B4-BE49-F238E27FC236}">
                  <a16:creationId xmlns:a16="http://schemas.microsoft.com/office/drawing/2014/main" id="{E858A2CB-A783-9937-3066-A0EC166222DD}"/>
                </a:ext>
              </a:extLst>
            </p:cNvPr>
            <p:cNvGrpSpPr/>
            <p:nvPr/>
          </p:nvGrpSpPr>
          <p:grpSpPr>
            <a:xfrm>
              <a:off x="159677" y="1379714"/>
              <a:ext cx="210156" cy="211085"/>
              <a:chOff x="3250385" y="3959913"/>
              <a:chExt cx="367842" cy="366927"/>
            </a:xfrm>
          </p:grpSpPr>
          <p:sp>
            <p:nvSpPr>
              <p:cNvPr id="218" name="Oval 217">
                <a:extLst>
                  <a:ext uri="{FF2B5EF4-FFF2-40B4-BE49-F238E27FC236}">
                    <a16:creationId xmlns:a16="http://schemas.microsoft.com/office/drawing/2014/main" id="{E0F8E5CD-62E6-8370-39AE-721F33A789F4}"/>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9" name="Graphic 218" descr="Female Profile with solid fill">
                <a:extLst>
                  <a:ext uri="{FF2B5EF4-FFF2-40B4-BE49-F238E27FC236}">
                    <a16:creationId xmlns:a16="http://schemas.microsoft.com/office/drawing/2014/main" id="{1FF27DB4-660C-01FB-84AC-28CD009260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15" name="Group 214">
              <a:extLst>
                <a:ext uri="{FF2B5EF4-FFF2-40B4-BE49-F238E27FC236}">
                  <a16:creationId xmlns:a16="http://schemas.microsoft.com/office/drawing/2014/main" id="{97CDE17D-BBFA-FF40-37B9-4816D7277419}"/>
                </a:ext>
              </a:extLst>
            </p:cNvPr>
            <p:cNvGrpSpPr/>
            <p:nvPr/>
          </p:nvGrpSpPr>
          <p:grpSpPr>
            <a:xfrm>
              <a:off x="159677" y="1125382"/>
              <a:ext cx="210156" cy="211085"/>
              <a:chOff x="1732873" y="4066608"/>
              <a:chExt cx="367842" cy="366927"/>
            </a:xfrm>
          </p:grpSpPr>
          <p:sp>
            <p:nvSpPr>
              <p:cNvPr id="216" name="Oval 215">
                <a:extLst>
                  <a:ext uri="{FF2B5EF4-FFF2-40B4-BE49-F238E27FC236}">
                    <a16:creationId xmlns:a16="http://schemas.microsoft.com/office/drawing/2014/main" id="{F7A7B439-31E5-A670-A061-9A55944BC17E}"/>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7" name="Graphic 216" descr="Doctor male with solid fill">
                <a:extLst>
                  <a:ext uri="{FF2B5EF4-FFF2-40B4-BE49-F238E27FC236}">
                    <a16:creationId xmlns:a16="http://schemas.microsoft.com/office/drawing/2014/main" id="{D29764D3-8927-8640-19CD-42D58E905C0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23" name="Group 222">
            <a:extLst>
              <a:ext uri="{FF2B5EF4-FFF2-40B4-BE49-F238E27FC236}">
                <a16:creationId xmlns:a16="http://schemas.microsoft.com/office/drawing/2014/main" id="{E4D0ED0A-F599-7952-9123-F31A925CC52C}"/>
              </a:ext>
            </a:extLst>
          </p:cNvPr>
          <p:cNvGrpSpPr/>
          <p:nvPr/>
        </p:nvGrpSpPr>
        <p:grpSpPr>
          <a:xfrm>
            <a:off x="5906323" y="3453834"/>
            <a:ext cx="210156" cy="719749"/>
            <a:chOff x="159677" y="871050"/>
            <a:chExt cx="210156" cy="719749"/>
          </a:xfrm>
        </p:grpSpPr>
        <p:grpSp>
          <p:nvGrpSpPr>
            <p:cNvPr id="227" name="Group 226">
              <a:extLst>
                <a:ext uri="{FF2B5EF4-FFF2-40B4-BE49-F238E27FC236}">
                  <a16:creationId xmlns:a16="http://schemas.microsoft.com/office/drawing/2014/main" id="{3C909202-56FD-C23C-AFC3-C0F3A9F0A0FF}"/>
                </a:ext>
              </a:extLst>
            </p:cNvPr>
            <p:cNvGrpSpPr/>
            <p:nvPr/>
          </p:nvGrpSpPr>
          <p:grpSpPr>
            <a:xfrm>
              <a:off x="159677" y="871050"/>
              <a:ext cx="210156" cy="211085"/>
              <a:chOff x="2407162" y="2853786"/>
              <a:chExt cx="367842" cy="366927"/>
            </a:xfrm>
          </p:grpSpPr>
          <p:sp>
            <p:nvSpPr>
              <p:cNvPr id="234" name="Oval 233">
                <a:extLst>
                  <a:ext uri="{FF2B5EF4-FFF2-40B4-BE49-F238E27FC236}">
                    <a16:creationId xmlns:a16="http://schemas.microsoft.com/office/drawing/2014/main" id="{F2D99181-C8E2-84F5-F7AD-A81D432537D0}"/>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5" name="Graphic 234" descr="Man with solid fill">
                <a:extLst>
                  <a:ext uri="{FF2B5EF4-FFF2-40B4-BE49-F238E27FC236}">
                    <a16:creationId xmlns:a16="http://schemas.microsoft.com/office/drawing/2014/main" id="{8FADB051-F454-5565-492F-B6C302EAC3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28" name="Group 227">
              <a:extLst>
                <a:ext uri="{FF2B5EF4-FFF2-40B4-BE49-F238E27FC236}">
                  <a16:creationId xmlns:a16="http://schemas.microsoft.com/office/drawing/2014/main" id="{1A48C938-B8C8-2954-6CBF-C3D985B8FFC2}"/>
                </a:ext>
              </a:extLst>
            </p:cNvPr>
            <p:cNvGrpSpPr/>
            <p:nvPr/>
          </p:nvGrpSpPr>
          <p:grpSpPr>
            <a:xfrm>
              <a:off x="159677" y="1379714"/>
              <a:ext cx="210156" cy="211085"/>
              <a:chOff x="3250385" y="3959913"/>
              <a:chExt cx="367842" cy="366927"/>
            </a:xfrm>
          </p:grpSpPr>
          <p:sp>
            <p:nvSpPr>
              <p:cNvPr id="232" name="Oval 231">
                <a:extLst>
                  <a:ext uri="{FF2B5EF4-FFF2-40B4-BE49-F238E27FC236}">
                    <a16:creationId xmlns:a16="http://schemas.microsoft.com/office/drawing/2014/main" id="{2D9EAF62-9422-B9BE-125F-54DF90940496}"/>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3" name="Graphic 232" descr="Female Profile with solid fill">
                <a:extLst>
                  <a:ext uri="{FF2B5EF4-FFF2-40B4-BE49-F238E27FC236}">
                    <a16:creationId xmlns:a16="http://schemas.microsoft.com/office/drawing/2014/main" id="{0233632B-D08D-DD02-3B12-11DC13921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29" name="Group 228">
              <a:extLst>
                <a:ext uri="{FF2B5EF4-FFF2-40B4-BE49-F238E27FC236}">
                  <a16:creationId xmlns:a16="http://schemas.microsoft.com/office/drawing/2014/main" id="{334B0A1E-6D14-29D0-7387-74F5B8CF6EC5}"/>
                </a:ext>
              </a:extLst>
            </p:cNvPr>
            <p:cNvGrpSpPr/>
            <p:nvPr/>
          </p:nvGrpSpPr>
          <p:grpSpPr>
            <a:xfrm>
              <a:off x="159677" y="1125382"/>
              <a:ext cx="210156" cy="211085"/>
              <a:chOff x="1732873" y="4066608"/>
              <a:chExt cx="367842" cy="366927"/>
            </a:xfrm>
          </p:grpSpPr>
          <p:sp>
            <p:nvSpPr>
              <p:cNvPr id="230" name="Oval 229">
                <a:extLst>
                  <a:ext uri="{FF2B5EF4-FFF2-40B4-BE49-F238E27FC236}">
                    <a16:creationId xmlns:a16="http://schemas.microsoft.com/office/drawing/2014/main" id="{D4C27B9E-1647-425F-E07E-F93F89AE399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1" name="Graphic 230" descr="Doctor male with solid fill">
                <a:extLst>
                  <a:ext uri="{FF2B5EF4-FFF2-40B4-BE49-F238E27FC236}">
                    <a16:creationId xmlns:a16="http://schemas.microsoft.com/office/drawing/2014/main" id="{1ED7ED27-E850-248C-6802-36E0F06E61F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37" name="Group 236">
            <a:extLst>
              <a:ext uri="{FF2B5EF4-FFF2-40B4-BE49-F238E27FC236}">
                <a16:creationId xmlns:a16="http://schemas.microsoft.com/office/drawing/2014/main" id="{1A3CDDCB-B532-E8D2-0F12-CDB41CB6B5D9}"/>
              </a:ext>
            </a:extLst>
          </p:cNvPr>
          <p:cNvGrpSpPr/>
          <p:nvPr/>
        </p:nvGrpSpPr>
        <p:grpSpPr>
          <a:xfrm>
            <a:off x="5906323" y="4316131"/>
            <a:ext cx="210156" cy="719749"/>
            <a:chOff x="159677" y="871050"/>
            <a:chExt cx="210156" cy="719749"/>
          </a:xfrm>
        </p:grpSpPr>
        <p:grpSp>
          <p:nvGrpSpPr>
            <p:cNvPr id="241" name="Group 240">
              <a:extLst>
                <a:ext uri="{FF2B5EF4-FFF2-40B4-BE49-F238E27FC236}">
                  <a16:creationId xmlns:a16="http://schemas.microsoft.com/office/drawing/2014/main" id="{B74AF630-211E-732E-EE2A-EDC9F548E167}"/>
                </a:ext>
              </a:extLst>
            </p:cNvPr>
            <p:cNvGrpSpPr/>
            <p:nvPr/>
          </p:nvGrpSpPr>
          <p:grpSpPr>
            <a:xfrm>
              <a:off x="159677" y="871050"/>
              <a:ext cx="210156" cy="211085"/>
              <a:chOff x="2407162" y="2853786"/>
              <a:chExt cx="367842" cy="366927"/>
            </a:xfrm>
          </p:grpSpPr>
          <p:sp>
            <p:nvSpPr>
              <p:cNvPr id="248" name="Oval 247">
                <a:extLst>
                  <a:ext uri="{FF2B5EF4-FFF2-40B4-BE49-F238E27FC236}">
                    <a16:creationId xmlns:a16="http://schemas.microsoft.com/office/drawing/2014/main" id="{C14F1A4C-77F6-8498-A5D2-C8386AF01A2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9" name="Graphic 248" descr="Man with solid fill">
                <a:extLst>
                  <a:ext uri="{FF2B5EF4-FFF2-40B4-BE49-F238E27FC236}">
                    <a16:creationId xmlns:a16="http://schemas.microsoft.com/office/drawing/2014/main" id="{21243522-F3ED-0B3F-95EF-07986AE4CF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42" name="Group 241">
              <a:extLst>
                <a:ext uri="{FF2B5EF4-FFF2-40B4-BE49-F238E27FC236}">
                  <a16:creationId xmlns:a16="http://schemas.microsoft.com/office/drawing/2014/main" id="{445C3F47-E9F2-D10A-5A0C-04D78ABFF7D8}"/>
                </a:ext>
              </a:extLst>
            </p:cNvPr>
            <p:cNvGrpSpPr/>
            <p:nvPr/>
          </p:nvGrpSpPr>
          <p:grpSpPr>
            <a:xfrm>
              <a:off x="159677" y="1379714"/>
              <a:ext cx="210156" cy="211085"/>
              <a:chOff x="3250385" y="3959913"/>
              <a:chExt cx="367842" cy="366927"/>
            </a:xfrm>
          </p:grpSpPr>
          <p:sp>
            <p:nvSpPr>
              <p:cNvPr id="246" name="Oval 245">
                <a:extLst>
                  <a:ext uri="{FF2B5EF4-FFF2-40B4-BE49-F238E27FC236}">
                    <a16:creationId xmlns:a16="http://schemas.microsoft.com/office/drawing/2014/main" id="{0D43400E-A49A-15A0-824C-840AC5EFE0E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7" name="Graphic 246" descr="Female Profile with solid fill">
                <a:extLst>
                  <a:ext uri="{FF2B5EF4-FFF2-40B4-BE49-F238E27FC236}">
                    <a16:creationId xmlns:a16="http://schemas.microsoft.com/office/drawing/2014/main" id="{56D6C0EA-29E2-5CCF-33AD-8AA080FB52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43" name="Group 242">
              <a:extLst>
                <a:ext uri="{FF2B5EF4-FFF2-40B4-BE49-F238E27FC236}">
                  <a16:creationId xmlns:a16="http://schemas.microsoft.com/office/drawing/2014/main" id="{460F8349-25CF-3E9E-643B-5BD2BB3999BB}"/>
                </a:ext>
              </a:extLst>
            </p:cNvPr>
            <p:cNvGrpSpPr/>
            <p:nvPr/>
          </p:nvGrpSpPr>
          <p:grpSpPr>
            <a:xfrm>
              <a:off x="159677" y="1125382"/>
              <a:ext cx="210156" cy="211085"/>
              <a:chOff x="1732873" y="4066608"/>
              <a:chExt cx="367842" cy="366927"/>
            </a:xfrm>
          </p:grpSpPr>
          <p:sp>
            <p:nvSpPr>
              <p:cNvPr id="244" name="Oval 243">
                <a:extLst>
                  <a:ext uri="{FF2B5EF4-FFF2-40B4-BE49-F238E27FC236}">
                    <a16:creationId xmlns:a16="http://schemas.microsoft.com/office/drawing/2014/main" id="{A2B79AF5-39F9-108F-2901-9130AFD7453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5" name="Graphic 244" descr="Doctor male with solid fill">
                <a:extLst>
                  <a:ext uri="{FF2B5EF4-FFF2-40B4-BE49-F238E27FC236}">
                    <a16:creationId xmlns:a16="http://schemas.microsoft.com/office/drawing/2014/main" id="{DC722914-257D-10DF-4615-C03FDFDEDB9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pic>
        <p:nvPicPr>
          <p:cNvPr id="257" name="Picture 256">
            <a:extLst>
              <a:ext uri="{FF2B5EF4-FFF2-40B4-BE49-F238E27FC236}">
                <a16:creationId xmlns:a16="http://schemas.microsoft.com/office/drawing/2014/main" id="{5EA32353-6F9E-9321-2B39-52153EE28760}"/>
              </a:ext>
            </a:extLst>
          </p:cNvPr>
          <p:cNvPicPr>
            <a:picLocks noChangeAspect="1"/>
          </p:cNvPicPr>
          <p:nvPr/>
        </p:nvPicPr>
        <p:blipFill>
          <a:blip r:embed="rId8"/>
          <a:stretch>
            <a:fillRect/>
          </a:stretch>
        </p:blipFill>
        <p:spPr>
          <a:xfrm>
            <a:off x="3252410" y="952724"/>
            <a:ext cx="592192" cy="592192"/>
          </a:xfrm>
          <a:prstGeom prst="rect">
            <a:avLst/>
          </a:prstGeom>
        </p:spPr>
      </p:pic>
      <p:pic>
        <p:nvPicPr>
          <p:cNvPr id="262" name="Picture 261">
            <a:extLst>
              <a:ext uri="{FF2B5EF4-FFF2-40B4-BE49-F238E27FC236}">
                <a16:creationId xmlns:a16="http://schemas.microsoft.com/office/drawing/2014/main" id="{4E264DBB-860A-5723-C85E-9D91D3190923}"/>
              </a:ext>
            </a:extLst>
          </p:cNvPr>
          <p:cNvPicPr>
            <a:picLocks noChangeAspect="1"/>
          </p:cNvPicPr>
          <p:nvPr/>
        </p:nvPicPr>
        <p:blipFill>
          <a:blip r:embed="rId9"/>
          <a:stretch>
            <a:fillRect/>
          </a:stretch>
        </p:blipFill>
        <p:spPr>
          <a:xfrm>
            <a:off x="3258970" y="1812440"/>
            <a:ext cx="592192" cy="592192"/>
          </a:xfrm>
          <a:prstGeom prst="rect">
            <a:avLst/>
          </a:prstGeom>
        </p:spPr>
      </p:pic>
      <p:pic>
        <p:nvPicPr>
          <p:cNvPr id="267" name="Picture 266">
            <a:extLst>
              <a:ext uri="{FF2B5EF4-FFF2-40B4-BE49-F238E27FC236}">
                <a16:creationId xmlns:a16="http://schemas.microsoft.com/office/drawing/2014/main" id="{602EA1C1-24C7-ECD8-AB5A-DA423AA43C52}"/>
              </a:ext>
            </a:extLst>
          </p:cNvPr>
          <p:cNvPicPr>
            <a:picLocks noChangeAspect="1"/>
          </p:cNvPicPr>
          <p:nvPr/>
        </p:nvPicPr>
        <p:blipFill>
          <a:blip r:embed="rId10"/>
          <a:stretch>
            <a:fillRect/>
          </a:stretch>
        </p:blipFill>
        <p:spPr>
          <a:xfrm>
            <a:off x="3252409" y="2672156"/>
            <a:ext cx="592192" cy="592192"/>
          </a:xfrm>
          <a:prstGeom prst="rect">
            <a:avLst/>
          </a:prstGeom>
        </p:spPr>
      </p:pic>
      <p:pic>
        <p:nvPicPr>
          <p:cNvPr id="272" name="Picture 271">
            <a:extLst>
              <a:ext uri="{FF2B5EF4-FFF2-40B4-BE49-F238E27FC236}">
                <a16:creationId xmlns:a16="http://schemas.microsoft.com/office/drawing/2014/main" id="{65B30F51-B1E6-E9D1-B282-615F516A5721}"/>
              </a:ext>
            </a:extLst>
          </p:cNvPr>
          <p:cNvPicPr>
            <a:picLocks noChangeAspect="1"/>
          </p:cNvPicPr>
          <p:nvPr/>
        </p:nvPicPr>
        <p:blipFill>
          <a:blip r:embed="rId11"/>
          <a:stretch>
            <a:fillRect/>
          </a:stretch>
        </p:blipFill>
        <p:spPr>
          <a:xfrm>
            <a:off x="3254688" y="3531872"/>
            <a:ext cx="592192" cy="592192"/>
          </a:xfrm>
          <a:prstGeom prst="rect">
            <a:avLst/>
          </a:prstGeom>
        </p:spPr>
      </p:pic>
      <p:pic>
        <p:nvPicPr>
          <p:cNvPr id="277" name="Picture 276">
            <a:extLst>
              <a:ext uri="{FF2B5EF4-FFF2-40B4-BE49-F238E27FC236}">
                <a16:creationId xmlns:a16="http://schemas.microsoft.com/office/drawing/2014/main" id="{83283ADE-C8E0-8556-600E-F5EB6E961702}"/>
              </a:ext>
            </a:extLst>
          </p:cNvPr>
          <p:cNvPicPr>
            <a:picLocks noChangeAspect="1"/>
          </p:cNvPicPr>
          <p:nvPr/>
        </p:nvPicPr>
        <p:blipFill>
          <a:blip r:embed="rId12"/>
          <a:stretch>
            <a:fillRect/>
          </a:stretch>
        </p:blipFill>
        <p:spPr>
          <a:xfrm>
            <a:off x="3252408" y="4391589"/>
            <a:ext cx="592192" cy="592192"/>
          </a:xfrm>
          <a:prstGeom prst="rect">
            <a:avLst/>
          </a:prstGeom>
        </p:spPr>
      </p:pic>
      <p:sp>
        <p:nvSpPr>
          <p:cNvPr id="284" name="TextBox 283">
            <a:extLst>
              <a:ext uri="{FF2B5EF4-FFF2-40B4-BE49-F238E27FC236}">
                <a16:creationId xmlns:a16="http://schemas.microsoft.com/office/drawing/2014/main" id="{B4D78DBF-A437-2837-FCDD-B7B0494A0C88}"/>
              </a:ext>
            </a:extLst>
          </p:cNvPr>
          <p:cNvSpPr txBox="1"/>
          <p:nvPr/>
        </p:nvSpPr>
        <p:spPr>
          <a:xfrm>
            <a:off x="425927" y="1744526"/>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cutting edge treatment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5" name="TextBox 284">
            <a:extLst>
              <a:ext uri="{FF2B5EF4-FFF2-40B4-BE49-F238E27FC236}">
                <a16:creationId xmlns:a16="http://schemas.microsoft.com/office/drawing/2014/main" id="{6E413EAA-215C-FAE7-BBAE-09867AC5BD5C}"/>
              </a:ext>
            </a:extLst>
          </p:cNvPr>
          <p:cNvSpPr txBox="1"/>
          <p:nvPr/>
        </p:nvSpPr>
        <p:spPr>
          <a:xfrm>
            <a:off x="425927" y="2008101"/>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seamless access to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6" name="TextBox 285">
            <a:extLst>
              <a:ext uri="{FF2B5EF4-FFF2-40B4-BE49-F238E27FC236}">
                <a16:creationId xmlns:a16="http://schemas.microsoft.com/office/drawing/2014/main" id="{D5B04512-D406-C65C-DEB8-72E07B285500}"/>
              </a:ext>
            </a:extLst>
          </p:cNvPr>
          <p:cNvSpPr txBox="1"/>
          <p:nvPr/>
        </p:nvSpPr>
        <p:spPr>
          <a:xfrm>
            <a:off x="425927" y="2259110"/>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identify new technologies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7" name="TextBox 286">
            <a:extLst>
              <a:ext uri="{FF2B5EF4-FFF2-40B4-BE49-F238E27FC236}">
                <a16:creationId xmlns:a16="http://schemas.microsoft.com/office/drawing/2014/main" id="{90DD9B1A-1937-44B5-7403-B4FEC0FEC78B}"/>
              </a:ext>
            </a:extLst>
          </p:cNvPr>
          <p:cNvSpPr txBox="1"/>
          <p:nvPr/>
        </p:nvSpPr>
        <p:spPr>
          <a:xfrm>
            <a:off x="412638" y="2593372"/>
            <a:ext cx="2921112"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support for staying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8" name="TextBox 287">
            <a:extLst>
              <a:ext uri="{FF2B5EF4-FFF2-40B4-BE49-F238E27FC236}">
                <a16:creationId xmlns:a16="http://schemas.microsoft.com/office/drawing/2014/main" id="{0D847777-C77A-0A81-74BC-76111416B55A}"/>
              </a:ext>
            </a:extLst>
          </p:cNvPr>
          <p:cNvSpPr txBox="1"/>
          <p:nvPr/>
        </p:nvSpPr>
        <p:spPr>
          <a:xfrm>
            <a:off x="412638" y="2856947"/>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tools that are easy to use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9" name="TextBox 288">
            <a:extLst>
              <a:ext uri="{FF2B5EF4-FFF2-40B4-BE49-F238E27FC236}">
                <a16:creationId xmlns:a16="http://schemas.microsoft.com/office/drawing/2014/main" id="{DCFE1F0E-70C0-C8B0-7F70-89F52F86F239}"/>
              </a:ext>
            </a:extLst>
          </p:cNvPr>
          <p:cNvSpPr txBox="1"/>
          <p:nvPr/>
        </p:nvSpPr>
        <p:spPr>
          <a:xfrm>
            <a:off x="412638" y="3107956"/>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optimise user experience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0" name="TextBox 289">
            <a:extLst>
              <a:ext uri="{FF2B5EF4-FFF2-40B4-BE49-F238E27FC236}">
                <a16:creationId xmlns:a16="http://schemas.microsoft.com/office/drawing/2014/main" id="{CC1BEA0C-5FBB-9E36-5FCE-4CE2B4EC6394}"/>
              </a:ext>
            </a:extLst>
          </p:cNvPr>
          <p:cNvSpPr txBox="1"/>
          <p:nvPr/>
        </p:nvSpPr>
        <p:spPr>
          <a:xfrm>
            <a:off x="395062" y="345831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services that adapt to my needs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1" name="TextBox 290">
            <a:extLst>
              <a:ext uri="{FF2B5EF4-FFF2-40B4-BE49-F238E27FC236}">
                <a16:creationId xmlns:a16="http://schemas.microsoft.com/office/drawing/2014/main" id="{93BE7621-7FF2-ADCD-7232-97CCAC2BE543}"/>
              </a:ext>
            </a:extLst>
          </p:cNvPr>
          <p:cNvSpPr txBox="1"/>
          <p:nvPr/>
        </p:nvSpPr>
        <p:spPr>
          <a:xfrm>
            <a:off x="395062" y="372188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adaptable clinical systems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2" name="TextBox 291">
            <a:extLst>
              <a:ext uri="{FF2B5EF4-FFF2-40B4-BE49-F238E27FC236}">
                <a16:creationId xmlns:a16="http://schemas.microsoft.com/office/drawing/2014/main" id="{C63D39AB-8ECE-6746-412E-5A904C6C2763}"/>
              </a:ext>
            </a:extLst>
          </p:cNvPr>
          <p:cNvSpPr txBox="1"/>
          <p:nvPr/>
        </p:nvSpPr>
        <p:spPr>
          <a:xfrm>
            <a:off x="395062" y="397289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be flexible to changing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3" name="TextBox 292">
            <a:extLst>
              <a:ext uri="{FF2B5EF4-FFF2-40B4-BE49-F238E27FC236}">
                <a16:creationId xmlns:a16="http://schemas.microsoft.com/office/drawing/2014/main" id="{F22FFF42-B924-1E3C-33D6-1B65DFD71753}"/>
              </a:ext>
            </a:extLst>
          </p:cNvPr>
          <p:cNvSpPr txBox="1"/>
          <p:nvPr/>
        </p:nvSpPr>
        <p:spPr>
          <a:xfrm>
            <a:off x="403462" y="4314218"/>
            <a:ext cx="28555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public resources to be used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4" name="TextBox 293">
            <a:extLst>
              <a:ext uri="{FF2B5EF4-FFF2-40B4-BE49-F238E27FC236}">
                <a16:creationId xmlns:a16="http://schemas.microsoft.com/office/drawing/2014/main" id="{253BC89F-36AC-8A08-081D-6C7F33AAD595}"/>
              </a:ext>
            </a:extLst>
          </p:cNvPr>
          <p:cNvSpPr txBox="1"/>
          <p:nvPr/>
        </p:nvSpPr>
        <p:spPr>
          <a:xfrm>
            <a:off x="403463" y="4577793"/>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know our systems are robust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5" name="TextBox 294">
            <a:extLst>
              <a:ext uri="{FF2B5EF4-FFF2-40B4-BE49-F238E27FC236}">
                <a16:creationId xmlns:a16="http://schemas.microsoft.com/office/drawing/2014/main" id="{FED28E1A-A37D-E0D7-5AEA-3DE414788057}"/>
              </a:ext>
            </a:extLst>
          </p:cNvPr>
          <p:cNvSpPr txBox="1"/>
          <p:nvPr/>
        </p:nvSpPr>
        <p:spPr>
          <a:xfrm>
            <a:off x="403463" y="4828802"/>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build secure systems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6" name="TextBox 295">
            <a:extLst>
              <a:ext uri="{FF2B5EF4-FFF2-40B4-BE49-F238E27FC236}">
                <a16:creationId xmlns:a16="http://schemas.microsoft.com/office/drawing/2014/main" id="{E866B07F-2E09-9C64-F732-C16D47772B0C}"/>
              </a:ext>
            </a:extLst>
          </p:cNvPr>
          <p:cNvSpPr txBox="1"/>
          <p:nvPr/>
        </p:nvSpPr>
        <p:spPr>
          <a:xfrm>
            <a:off x="6130368" y="17092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Treatment is informed by leading digital tools and AI</a:t>
            </a:r>
          </a:p>
        </p:txBody>
      </p:sp>
      <p:sp>
        <p:nvSpPr>
          <p:cNvPr id="297" name="TextBox 296">
            <a:extLst>
              <a:ext uri="{FF2B5EF4-FFF2-40B4-BE49-F238E27FC236}">
                <a16:creationId xmlns:a16="http://schemas.microsoft.com/office/drawing/2014/main" id="{71B68E2A-4967-40B4-E262-0FF26533688B}"/>
              </a:ext>
            </a:extLst>
          </p:cNvPr>
          <p:cNvSpPr txBox="1"/>
          <p:nvPr/>
        </p:nvSpPr>
        <p:spPr>
          <a:xfrm>
            <a:off x="6130367" y="1960280"/>
            <a:ext cx="281696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I can instantly access a single view of my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8" name="TextBox 297">
            <a:extLst>
              <a:ext uri="{FF2B5EF4-FFF2-40B4-BE49-F238E27FC236}">
                <a16:creationId xmlns:a16="http://schemas.microsoft.com/office/drawing/2014/main" id="{898D773F-70CB-5A04-EB7E-D382952616EC}"/>
              </a:ext>
            </a:extLst>
          </p:cNvPr>
          <p:cNvSpPr txBox="1"/>
          <p:nvPr/>
        </p:nvSpPr>
        <p:spPr>
          <a:xfrm>
            <a:off x="6130367" y="2211304"/>
            <a:ext cx="27655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Have the agility to innovate and implement at pace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9" name="TextBox 298">
            <a:extLst>
              <a:ext uri="{FF2B5EF4-FFF2-40B4-BE49-F238E27FC236}">
                <a16:creationId xmlns:a16="http://schemas.microsoft.com/office/drawing/2014/main" id="{5BC5B9CC-8298-AD64-B84A-D991D3E4F46F}"/>
              </a:ext>
            </a:extLst>
          </p:cNvPr>
          <p:cNvSpPr txBox="1"/>
          <p:nvPr/>
        </p:nvSpPr>
        <p:spPr>
          <a:xfrm>
            <a:off x="6117617" y="259024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apps support me to</a:t>
            </a:r>
            <a:r>
              <a:rPr lang="en-GB" sz="800">
                <a:solidFill>
                  <a:srgbClr val="1F355E"/>
                </a:solidFill>
                <a:latin typeface="Arial" panose="020B0604020202020204" pitchFamily="34" charset="0"/>
                <a:cs typeface="Arial" panose="020B0604020202020204" pitchFamily="34" charset="0"/>
              </a:rPr>
              <a:t> look after my health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0" name="TextBox 299">
            <a:extLst>
              <a:ext uri="{FF2B5EF4-FFF2-40B4-BE49-F238E27FC236}">
                <a16:creationId xmlns:a16="http://schemas.microsoft.com/office/drawing/2014/main" id="{28AC4AE9-284C-09E2-C70C-7238E7739AAF}"/>
              </a:ext>
            </a:extLst>
          </p:cNvPr>
          <p:cNvSpPr txBox="1"/>
          <p:nvPr/>
        </p:nvSpPr>
        <p:spPr>
          <a:xfrm>
            <a:off x="6117617" y="284126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tools make my life easier and are easy to use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1" name="TextBox 300">
            <a:extLst>
              <a:ext uri="{FF2B5EF4-FFF2-40B4-BE49-F238E27FC236}">
                <a16:creationId xmlns:a16="http://schemas.microsoft.com/office/drawing/2014/main" id="{6C1399FD-9BB2-F6F3-1198-92212FA82BB9}"/>
              </a:ext>
            </a:extLst>
          </p:cNvPr>
          <p:cNvSpPr txBox="1"/>
          <p:nvPr/>
        </p:nvSpPr>
        <p:spPr>
          <a:xfrm>
            <a:off x="6117617" y="309228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Solutions are designed with inclusion in mind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2" name="TextBox 301">
            <a:extLst>
              <a:ext uri="{FF2B5EF4-FFF2-40B4-BE49-F238E27FC236}">
                <a16:creationId xmlns:a16="http://schemas.microsoft.com/office/drawing/2014/main" id="{A5F75B58-B4C6-E555-5992-495F747C86F2}"/>
              </a:ext>
            </a:extLst>
          </p:cNvPr>
          <p:cNvSpPr txBox="1"/>
          <p:nvPr/>
        </p:nvSpPr>
        <p:spPr>
          <a:xfrm>
            <a:off x="6112348" y="3460451"/>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Care is consistent across settings and geography</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3" name="TextBox 302">
            <a:extLst>
              <a:ext uri="{FF2B5EF4-FFF2-40B4-BE49-F238E27FC236}">
                <a16:creationId xmlns:a16="http://schemas.microsoft.com/office/drawing/2014/main" id="{72BE48E9-AB19-605F-389A-D2570412766B}"/>
              </a:ext>
            </a:extLst>
          </p:cNvPr>
          <p:cNvSpPr txBox="1"/>
          <p:nvPr/>
        </p:nvSpPr>
        <p:spPr>
          <a:xfrm>
            <a:off x="6112348" y="3711474"/>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Tools have enough tailoring to meet individual needs </a:t>
            </a:r>
          </a:p>
        </p:txBody>
      </p:sp>
      <p:sp>
        <p:nvSpPr>
          <p:cNvPr id="304" name="TextBox 303">
            <a:extLst>
              <a:ext uri="{FF2B5EF4-FFF2-40B4-BE49-F238E27FC236}">
                <a16:creationId xmlns:a16="http://schemas.microsoft.com/office/drawing/2014/main" id="{02E84BEC-EDB5-BDB3-C62B-8930F051675F}"/>
              </a:ext>
            </a:extLst>
          </p:cNvPr>
          <p:cNvSpPr txBox="1"/>
          <p:nvPr/>
        </p:nvSpPr>
        <p:spPr>
          <a:xfrm>
            <a:off x="6112347" y="3962498"/>
            <a:ext cx="27449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Our digital tools evolve with changing service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5" name="TextBox 304">
            <a:extLst>
              <a:ext uri="{FF2B5EF4-FFF2-40B4-BE49-F238E27FC236}">
                <a16:creationId xmlns:a16="http://schemas.microsoft.com/office/drawing/2014/main" id="{B3D260BA-3F06-F668-721F-4C32958ED540}"/>
              </a:ext>
            </a:extLst>
          </p:cNvPr>
          <p:cNvSpPr txBox="1"/>
          <p:nvPr/>
        </p:nvSpPr>
        <p:spPr>
          <a:xfrm>
            <a:off x="6112683" y="43093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Digital initiatives improve care quality and efficiency</a:t>
            </a:r>
          </a:p>
        </p:txBody>
      </p:sp>
      <p:sp>
        <p:nvSpPr>
          <p:cNvPr id="306" name="TextBox 305">
            <a:extLst>
              <a:ext uri="{FF2B5EF4-FFF2-40B4-BE49-F238E27FC236}">
                <a16:creationId xmlns:a16="http://schemas.microsoft.com/office/drawing/2014/main" id="{394A5818-37AA-4425-BEBC-9448965DD9E4}"/>
              </a:ext>
            </a:extLst>
          </p:cNvPr>
          <p:cNvSpPr txBox="1"/>
          <p:nvPr/>
        </p:nvSpPr>
        <p:spPr>
          <a:xfrm>
            <a:off x="6112682" y="4560380"/>
            <a:ext cx="292353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patients’ data is always available, accurate and secure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7" name="TextBox 306">
            <a:extLst>
              <a:ext uri="{FF2B5EF4-FFF2-40B4-BE49-F238E27FC236}">
                <a16:creationId xmlns:a16="http://schemas.microsoft.com/office/drawing/2014/main" id="{C6845FE5-83B5-B6D9-D7BA-BA2A8914DE53}"/>
              </a:ext>
            </a:extLst>
          </p:cNvPr>
          <p:cNvSpPr txBox="1"/>
          <p:nvPr/>
        </p:nvSpPr>
        <p:spPr>
          <a:xfrm>
            <a:off x="6112682" y="4811404"/>
            <a:ext cx="270011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work ensures protection from risk of cyber attack</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8" name="Title 1">
            <a:extLst>
              <a:ext uri="{FF2B5EF4-FFF2-40B4-BE49-F238E27FC236}">
                <a16:creationId xmlns:a16="http://schemas.microsoft.com/office/drawing/2014/main" id="{BEAEB03D-A38C-CFDE-E0EB-FBE4BD736F9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Our principles in practice</a:t>
            </a:r>
          </a:p>
        </p:txBody>
      </p:sp>
      <p:grpSp>
        <p:nvGrpSpPr>
          <p:cNvPr id="21" name="Group 20">
            <a:extLst>
              <a:ext uri="{FF2B5EF4-FFF2-40B4-BE49-F238E27FC236}">
                <a16:creationId xmlns:a16="http://schemas.microsoft.com/office/drawing/2014/main" id="{5F489667-A7B2-3F05-31F8-708C96C0FC8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A352FBFA-3685-6DE9-9B47-37791934BF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1EA06071-DB71-CFD3-0DFD-47AD8CD2F85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D87519B8-6009-DF02-3450-E9F8957D88D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F647C221-2ADA-259D-5B92-230DFA2C4A3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151D0584-AEE6-6DB0-1BD3-31AD4B91DFF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8" name="Arrow: Chevron 17">
              <a:extLst>
                <a:ext uri="{FF2B5EF4-FFF2-40B4-BE49-F238E27FC236}">
                  <a16:creationId xmlns:a16="http://schemas.microsoft.com/office/drawing/2014/main" id="{016E9121-86C8-93F9-CB9B-CC93F4BDD8A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63181643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28C82A9E-D832-B9E7-777B-E95B3E632D27}"/>
              </a:ext>
            </a:extLst>
          </p:cNvPr>
          <p:cNvSpPr txBox="1"/>
          <p:nvPr/>
        </p:nvSpPr>
        <p:spPr>
          <a:xfrm>
            <a:off x="6338145" y="662253"/>
            <a:ext cx="2664215" cy="39600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US" sz="1050">
                <a:solidFill>
                  <a:srgbClr val="1F355E"/>
                </a:solidFill>
                <a:latin typeface="Arial" panose="020B0604020202020204" pitchFamily="34" charset="0"/>
                <a:cs typeface="Arial" panose="020B0604020202020204" pitchFamily="34" charset="0"/>
              </a:rPr>
              <a:t>Data &amp; Analytics: </a:t>
            </a:r>
            <a:r>
              <a:rPr lang="en-US" sz="1050" b="0">
                <a:solidFill>
                  <a:srgbClr val="1F355E"/>
                </a:solidFill>
                <a:latin typeface="Arial" panose="020B0604020202020204" pitchFamily="34" charset="0"/>
                <a:cs typeface="Arial" panose="020B0604020202020204" pitchFamily="34" charset="0"/>
              </a:rPr>
              <a:t>Our </a:t>
            </a:r>
            <a:r>
              <a:rPr lang="en-US" sz="1050" b="0" err="1">
                <a:solidFill>
                  <a:srgbClr val="1F355E"/>
                </a:solidFill>
                <a:latin typeface="Arial" panose="020B0604020202020204" pitchFamily="34" charset="0"/>
                <a:cs typeface="Arial" panose="020B0604020202020204" pitchFamily="34" charset="0"/>
              </a:rPr>
              <a:t>organisation</a:t>
            </a:r>
            <a:r>
              <a:rPr lang="en-US" sz="1050" b="0">
                <a:solidFill>
                  <a:srgbClr val="1F355E"/>
                </a:solidFill>
                <a:latin typeface="Arial" panose="020B0604020202020204" pitchFamily="34" charset="0"/>
                <a:cs typeface="Arial" panose="020B0604020202020204" pitchFamily="34" charset="0"/>
              </a:rPr>
              <a:t> will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tangible benefits from using data to generate insights that will increase the health of our citizens whilst relieving pressures on our staff. This requires a greater collaboration in which our clinical colleagues feed-forward into the design and iteration of our digital environment. The ability of our clinical systems to deliver improved patient outcomes hinges on the quality and availability of data and analytics.</a:t>
            </a:r>
            <a:endParaRPr kumimoji="0" lang="en-GB"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a:p>
            <a:pPr marL="0" marR="0" indent="0" algn="l" defTabSz="825500" rtl="0" fontAlgn="auto" latinLnBrk="0" hangingPunct="0">
              <a:lnSpc>
                <a:spcPct val="100000"/>
              </a:lnSpc>
              <a:spcBef>
                <a:spcPts val="0"/>
              </a:spcBef>
              <a:spcAft>
                <a:spcPts val="0"/>
              </a:spcAft>
              <a:buClrTx/>
              <a:buSzTx/>
              <a:buFontTx/>
              <a:buNone/>
              <a:tabLst/>
            </a:pPr>
            <a:endParaRPr lang="en-US" sz="1050">
              <a:solidFill>
                <a:srgbClr val="1F355E"/>
              </a:solidFill>
              <a:latin typeface="Arial" panose="020B0604020202020204" pitchFamily="34" charset="0"/>
              <a:cs typeface="Arial" panose="020B0604020202020204" pitchFamily="34" charset="0"/>
            </a:endParaRPr>
          </a:p>
          <a:p>
            <a:pPr marL="0" marR="0" indent="0" algn="l"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panose="020B0604020202020204" pitchFamily="34" charset="0"/>
                <a:cs typeface="Arial" panose="020B0604020202020204" pitchFamily="34" charset="0"/>
              </a:rPr>
              <a:t>Workforce &amp; Culture: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The pre-requisite of an excellent digital </a:t>
            </a:r>
            <a:r>
              <a:rPr kumimoji="0" lang="en-US" sz="105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a:rPr>
              <a:t>organisation</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is a confident and supported workforce. In order for</a:t>
            </a:r>
            <a:r>
              <a:rPr lang="en-US" sz="1050" b="0">
                <a:solidFill>
                  <a:srgbClr val="1F355E"/>
                </a:solidFill>
                <a:latin typeface="Arial" panose="020B0604020202020204" pitchFamily="34" charset="0"/>
                <a:cs typeface="Arial" panose="020B0604020202020204" pitchFamily="34" charset="0"/>
              </a:rPr>
              <a:t> innovations in data, analytics or time- saving technology systems to be effective, we need our staff to feel certain that they have the skills and training needed to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these exciting outcomes for staff and patients. </a:t>
            </a:r>
          </a:p>
          <a:p>
            <a:pPr marL="0" marR="0" indent="0" algn="l" defTabSz="825500" rtl="0" fontAlgn="auto" latinLnBrk="0" hangingPunct="0">
              <a:lnSpc>
                <a:spcPct val="100000"/>
              </a:lnSpc>
              <a:spcBef>
                <a:spcPts val="0"/>
              </a:spcBef>
              <a:spcAft>
                <a:spcPts val="0"/>
              </a:spcAft>
              <a:buClrTx/>
              <a:buSzTx/>
              <a:buFontTx/>
              <a:buNone/>
              <a:tabLst/>
            </a:pPr>
            <a:endParaRPr kumimoji="0" lang="en-US" sz="105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41" name="TextBox 40">
            <a:extLst>
              <a:ext uri="{FF2B5EF4-FFF2-40B4-BE49-F238E27FC236}">
                <a16:creationId xmlns:a16="http://schemas.microsoft.com/office/drawing/2014/main" id="{56440391-CD52-8259-8837-44D857FB628E}"/>
              </a:ext>
            </a:extLst>
          </p:cNvPr>
          <p:cNvSpPr txBox="1"/>
          <p:nvPr/>
        </p:nvSpPr>
        <p:spPr>
          <a:xfrm>
            <a:off x="142875" y="536103"/>
            <a:ext cx="2677251" cy="43037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1050" i="0" u="none" strike="noStrike" cap="none" spc="0" normalizeH="0" baseline="0">
                <a:ln>
                  <a:noFill/>
                </a:ln>
                <a:solidFill>
                  <a:srgbClr val="1F355E"/>
                </a:solidFill>
                <a:effectLst/>
                <a:uFillTx/>
                <a:latin typeface="Helvetica Neue"/>
                <a:ea typeface="Helvetica Neue"/>
                <a:cs typeface="Helvetica Neue"/>
                <a:sym typeface="Helvetica Neue"/>
              </a:rPr>
              <a:t>Technology &amp; Digital: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The engines of our strategy are powerful, streamlined digital systems and technology, of increasing maturity and complexity, which will benefit both patients and colleagues. We will operate in innovative new ways, taking full advantage of cloud-based infrastructure</a:t>
            </a:r>
            <a:r>
              <a:rPr lang="en-US" sz="1050" b="0">
                <a:solidFill>
                  <a:srgbClr val="1F355E"/>
                </a:solidFill>
              </a:rPr>
              <a:t> improving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resilience, security and functionality requiring more complex financial management. </a:t>
            </a:r>
            <a:r>
              <a:rPr lang="en-US" sz="1050" b="0">
                <a:solidFill>
                  <a:srgbClr val="1F355E"/>
                </a:solidFill>
              </a:rPr>
              <a:t>However, having f</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ewer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streamlined</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 systems </a:t>
            </a:r>
            <a:r>
              <a:rPr lang="en-US" sz="1050" b="0">
                <a:solidFill>
                  <a:srgbClr val="1F355E"/>
                </a:solidFill>
              </a:rPr>
              <a:t>will reduce the complexity of the contracts we engage, making the most efficient use of resources</a:t>
            </a:r>
          </a:p>
          <a:p>
            <a:pPr algn="l" defTabSz="825500"/>
            <a:endParaRPr lang="en-US" sz="1050">
              <a:solidFill>
                <a:srgbClr val="1F355E"/>
              </a:solidFill>
            </a:endParaRPr>
          </a:p>
          <a:p>
            <a:pPr algn="l" defTabSz="825500"/>
            <a:r>
              <a:rPr lang="en-US" sz="1050" err="1">
                <a:solidFill>
                  <a:srgbClr val="1F355E"/>
                </a:solidFill>
              </a:rPr>
              <a:t>Organisational</a:t>
            </a:r>
            <a:r>
              <a:rPr lang="en-US" sz="1050">
                <a:solidFill>
                  <a:srgbClr val="1F355E"/>
                </a:solidFill>
              </a:rPr>
              <a:t> Functions: </a:t>
            </a:r>
            <a:r>
              <a:rPr lang="en-GB" sz="1050" b="0">
                <a:solidFill>
                  <a:srgbClr val="1F355E"/>
                </a:solidFill>
              </a:rPr>
              <a:t>Successful delivery of service-led transformation will be dependent on organisational functions working efficiently to support progress. This means that clear governance routes, robust business case practices and tight financial oversight, supported by effective change management is critical to ensure a clear view of performance and benefits as well as successful engagement and collaboration with national programmes</a:t>
            </a:r>
          </a:p>
          <a:p>
            <a:pPr marL="0" marR="0" indent="0" algn="l" defTabSz="825500" rtl="0" fontAlgn="auto" latinLnBrk="0" hangingPunct="0">
              <a:lnSpc>
                <a:spcPct val="100000"/>
              </a:lnSpc>
              <a:spcBef>
                <a:spcPts val="0"/>
              </a:spcBef>
              <a:spcAft>
                <a:spcPts val="0"/>
              </a:spcAft>
              <a:buClrTx/>
              <a:buSzTx/>
              <a:buFontTx/>
              <a:buNone/>
              <a:tabLst/>
            </a:pPr>
            <a:endParaRPr lang="en-US" sz="1050" b="0"/>
          </a:p>
        </p:txBody>
      </p:sp>
      <p:grpSp>
        <p:nvGrpSpPr>
          <p:cNvPr id="12" name="Group 11">
            <a:extLst>
              <a:ext uri="{FF2B5EF4-FFF2-40B4-BE49-F238E27FC236}">
                <a16:creationId xmlns:a16="http://schemas.microsoft.com/office/drawing/2014/main" id="{7682A1A5-38DA-D6C6-67F5-285AA821B16F}"/>
              </a:ext>
            </a:extLst>
          </p:cNvPr>
          <p:cNvGrpSpPr/>
          <p:nvPr/>
        </p:nvGrpSpPr>
        <p:grpSpPr>
          <a:xfrm>
            <a:off x="2805856" y="867311"/>
            <a:ext cx="3532289" cy="3459665"/>
            <a:chOff x="2802533" y="1088571"/>
            <a:chExt cx="3532289" cy="3459665"/>
          </a:xfrm>
        </p:grpSpPr>
        <p:sp>
          <p:nvSpPr>
            <p:cNvPr id="3" name="Rectangle 2">
              <a:extLst>
                <a:ext uri="{FF2B5EF4-FFF2-40B4-BE49-F238E27FC236}">
                  <a16:creationId xmlns:a16="http://schemas.microsoft.com/office/drawing/2014/main" id="{CC9C6F55-7916-1B62-981B-A8FF5C65D6BF}"/>
                </a:ext>
              </a:extLst>
            </p:cNvPr>
            <p:cNvSpPr/>
            <p:nvPr/>
          </p:nvSpPr>
          <p:spPr>
            <a:xfrm>
              <a:off x="2802533" y="1088571"/>
              <a:ext cx="3532289" cy="3316514"/>
            </a:xfrm>
            <a:prstGeom prst="rect">
              <a:avLst/>
            </a:prstGeom>
            <a:noFill/>
            <a:ln w="1905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10" name="Group 9">
              <a:extLst>
                <a:ext uri="{FF2B5EF4-FFF2-40B4-BE49-F238E27FC236}">
                  <a16:creationId xmlns:a16="http://schemas.microsoft.com/office/drawing/2014/main" id="{DCB1F04F-723C-122D-D3D5-22EA9AC6BDB6}"/>
                </a:ext>
              </a:extLst>
            </p:cNvPr>
            <p:cNvGrpSpPr/>
            <p:nvPr/>
          </p:nvGrpSpPr>
          <p:grpSpPr>
            <a:xfrm>
              <a:off x="2802533" y="1144415"/>
              <a:ext cx="3253155" cy="3403821"/>
              <a:chOff x="2560653" y="1144415"/>
              <a:chExt cx="3253155" cy="3403821"/>
            </a:xfrm>
          </p:grpSpPr>
          <p:grpSp>
            <p:nvGrpSpPr>
              <p:cNvPr id="4" name="Group 3">
                <a:extLst>
                  <a:ext uri="{FF2B5EF4-FFF2-40B4-BE49-F238E27FC236}">
                    <a16:creationId xmlns:a16="http://schemas.microsoft.com/office/drawing/2014/main" id="{651B67D1-47C6-85C9-4CAB-10884DFB54EA}"/>
                  </a:ext>
                </a:extLst>
              </p:cNvPr>
              <p:cNvGrpSpPr/>
              <p:nvPr/>
            </p:nvGrpSpPr>
            <p:grpSpPr>
              <a:xfrm>
                <a:off x="2560653" y="1144415"/>
                <a:ext cx="3253155" cy="3403821"/>
                <a:chOff x="703541" y="0"/>
                <a:chExt cx="3253155" cy="3403821"/>
              </a:xfrm>
              <a:solidFill>
                <a:schemeClr val="accent3">
                  <a:lumMod val="20000"/>
                  <a:lumOff val="80000"/>
                </a:schemeClr>
              </a:solidFill>
            </p:grpSpPr>
            <p:sp>
              <p:nvSpPr>
                <p:cNvPr id="5" name="Shape 4">
                  <a:extLst>
                    <a:ext uri="{FF2B5EF4-FFF2-40B4-BE49-F238E27FC236}">
                      <a16:creationId xmlns:a16="http://schemas.microsoft.com/office/drawing/2014/main" id="{D6E97766-AEDA-8FF7-90D7-33421EACE57F}"/>
                    </a:ext>
                  </a:extLst>
                </p:cNvPr>
                <p:cNvSpPr/>
                <p:nvPr/>
              </p:nvSpPr>
              <p:spPr>
                <a:xfrm>
                  <a:off x="2345231" y="0"/>
                  <a:ext cx="1611465" cy="1640206"/>
                </a:xfrm>
                <a:prstGeom prst="gear9">
                  <a:avLst/>
                </a:prstGeom>
                <a:solidFill>
                  <a:srgbClr val="FFF3C5"/>
                </a:solidFill>
                <a:ln>
                  <a:solidFill>
                    <a:srgbClr val="FFE588"/>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Shape 4">
                  <a:extLst>
                    <a:ext uri="{FF2B5EF4-FFF2-40B4-BE49-F238E27FC236}">
                      <a16:creationId xmlns:a16="http://schemas.microsoft.com/office/drawing/2014/main" id="{908A34FE-0794-9A03-68EF-0894F9B0CF75}"/>
                    </a:ext>
                  </a:extLst>
                </p:cNvPr>
                <p:cNvSpPr txBox="1"/>
                <p:nvPr/>
              </p:nvSpPr>
              <p:spPr>
                <a:xfrm>
                  <a:off x="2669207" y="382301"/>
                  <a:ext cx="963513" cy="846793"/>
                </a:xfrm>
                <a:prstGeom prst="rect">
                  <a:avLst/>
                </a:prstGeom>
                <a:solidFill>
                  <a:srgbClr val="FFF3C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Data &amp; Analytics</a:t>
                  </a:r>
                  <a:endParaRPr lang="en-GB" sz="1200" b="0" kern="1200">
                    <a:solidFill>
                      <a:srgbClr val="1F355E"/>
                    </a:solidFill>
                    <a:latin typeface="Arial" panose="020B0604020202020204" pitchFamily="34" charset="0"/>
                    <a:cs typeface="Arial" panose="020B0604020202020204" pitchFamily="34" charset="0"/>
                  </a:endParaRPr>
                </a:p>
              </p:txBody>
            </p:sp>
            <p:sp>
              <p:nvSpPr>
                <p:cNvPr id="11" name="Shape 4">
                  <a:extLst>
                    <a:ext uri="{FF2B5EF4-FFF2-40B4-BE49-F238E27FC236}">
                      <a16:creationId xmlns:a16="http://schemas.microsoft.com/office/drawing/2014/main" id="{4F12A4A4-B8E6-5692-C01B-4DF16B5A7D9A}"/>
                    </a:ext>
                  </a:extLst>
                </p:cNvPr>
                <p:cNvSpPr txBox="1"/>
                <p:nvPr/>
              </p:nvSpPr>
              <p:spPr>
                <a:xfrm>
                  <a:off x="703541" y="3028862"/>
                  <a:ext cx="1821585" cy="374959"/>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Organisational Functions</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945456C2-E6C1-8B4F-93A5-CF306729B369}"/>
                  </a:ext>
                </a:extLst>
              </p:cNvPr>
              <p:cNvGrpSpPr/>
              <p:nvPr/>
            </p:nvGrpSpPr>
            <p:grpSpPr>
              <a:xfrm>
                <a:off x="2846433" y="1906169"/>
                <a:ext cx="1611465" cy="1640206"/>
                <a:chOff x="2345231" y="0"/>
                <a:chExt cx="1611465" cy="1640206"/>
              </a:xfrm>
              <a:solidFill>
                <a:schemeClr val="accent5">
                  <a:lumMod val="20000"/>
                  <a:lumOff val="80000"/>
                </a:schemeClr>
              </a:solidFill>
            </p:grpSpPr>
            <p:sp>
              <p:nvSpPr>
                <p:cNvPr id="8" name="Shape 7">
                  <a:extLst>
                    <a:ext uri="{FF2B5EF4-FFF2-40B4-BE49-F238E27FC236}">
                      <a16:creationId xmlns:a16="http://schemas.microsoft.com/office/drawing/2014/main" id="{9A82C665-CAEC-A5CE-7842-CC43B5042F17}"/>
                    </a:ext>
                  </a:extLst>
                </p:cNvPr>
                <p:cNvSpPr/>
                <p:nvPr/>
              </p:nvSpPr>
              <p:spPr>
                <a:xfrm>
                  <a:off x="2345231" y="0"/>
                  <a:ext cx="1611465" cy="1640206"/>
                </a:xfrm>
                <a:prstGeom prst="gear9">
                  <a:avLst/>
                </a:prstGeom>
                <a:solidFill>
                  <a:schemeClr val="accent1">
                    <a:lumMod val="20000"/>
                    <a:lumOff val="80000"/>
                  </a:schemeClr>
                </a:solidFill>
                <a:ln>
                  <a:solidFill>
                    <a:schemeClr val="accent1">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9" name="Shape 4">
                  <a:extLst>
                    <a:ext uri="{FF2B5EF4-FFF2-40B4-BE49-F238E27FC236}">
                      <a16:creationId xmlns:a16="http://schemas.microsoft.com/office/drawing/2014/main" id="{B27E7AFC-AD8F-A99F-FE23-606B2ED274FF}"/>
                    </a:ext>
                  </a:extLst>
                </p:cNvPr>
                <p:cNvSpPr txBox="1"/>
                <p:nvPr/>
              </p:nvSpPr>
              <p:spPr>
                <a:xfrm>
                  <a:off x="2669207" y="382301"/>
                  <a:ext cx="963513" cy="846793"/>
                </a:xfrm>
                <a:prstGeom prst="rect">
                  <a:avLst/>
                </a:prstGeom>
                <a:solidFill>
                  <a:schemeClr val="accent1">
                    <a:lumMod val="20000"/>
                    <a:lumOff val="80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Technology &amp; Digital </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07EBAC4-50A8-6716-3C20-DB642C650DA4}"/>
                  </a:ext>
                </a:extLst>
              </p:cNvPr>
              <p:cNvGrpSpPr/>
              <p:nvPr/>
            </p:nvGrpSpPr>
            <p:grpSpPr>
              <a:xfrm>
                <a:off x="4184523" y="2681386"/>
                <a:ext cx="1611465" cy="1640206"/>
                <a:chOff x="2345231" y="0"/>
                <a:chExt cx="1611465" cy="1640206"/>
              </a:xfrm>
              <a:solidFill>
                <a:schemeClr val="accent4">
                  <a:lumMod val="20000"/>
                  <a:lumOff val="80000"/>
                </a:schemeClr>
              </a:solidFill>
            </p:grpSpPr>
            <p:sp>
              <p:nvSpPr>
                <p:cNvPr id="21" name="Shape 20">
                  <a:extLst>
                    <a:ext uri="{FF2B5EF4-FFF2-40B4-BE49-F238E27FC236}">
                      <a16:creationId xmlns:a16="http://schemas.microsoft.com/office/drawing/2014/main" id="{212EFE94-7AB7-CDFF-F0C4-DD10E0299365}"/>
                    </a:ext>
                  </a:extLst>
                </p:cNvPr>
                <p:cNvSpPr/>
                <p:nvPr/>
              </p:nvSpPr>
              <p:spPr>
                <a:xfrm>
                  <a:off x="2345231" y="0"/>
                  <a:ext cx="1611465" cy="1640206"/>
                </a:xfrm>
                <a:prstGeom prst="gear9">
                  <a:avLst/>
                </a:prstGeom>
                <a:solidFill>
                  <a:schemeClr val="accent6">
                    <a:lumMod val="20000"/>
                    <a:lumOff val="80000"/>
                  </a:schemeClr>
                </a:solidFill>
                <a:ln>
                  <a:solidFill>
                    <a:schemeClr val="accent6">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3" name="Shape 4">
                  <a:extLst>
                    <a:ext uri="{FF2B5EF4-FFF2-40B4-BE49-F238E27FC236}">
                      <a16:creationId xmlns:a16="http://schemas.microsoft.com/office/drawing/2014/main" id="{D5C0738D-57E0-1001-3405-DAC0B710CF8A}"/>
                    </a:ext>
                  </a:extLst>
                </p:cNvPr>
                <p:cNvSpPr txBox="1"/>
                <p:nvPr/>
              </p:nvSpPr>
              <p:spPr>
                <a:xfrm>
                  <a:off x="2669207" y="382301"/>
                  <a:ext cx="963513" cy="846793"/>
                </a:xfrm>
                <a:prstGeom prst="rect">
                  <a:avLst/>
                </a:prstGeom>
                <a:solidFill>
                  <a:schemeClr val="accent6">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Workforce &amp; Culture</a:t>
                  </a:r>
                  <a:endParaRPr lang="en-GB" sz="1200" b="0" kern="1200">
                    <a:solidFill>
                      <a:srgbClr val="1F355E"/>
                    </a:solidFill>
                    <a:latin typeface="Arial" panose="020B0604020202020204" pitchFamily="34" charset="0"/>
                    <a:cs typeface="Arial" panose="020B0604020202020204" pitchFamily="34" charset="0"/>
                  </a:endParaRPr>
                </a:p>
              </p:txBody>
            </p:sp>
          </p:grpSp>
          <p:pic>
            <p:nvPicPr>
              <p:cNvPr id="24" name="Graphic 23" descr="Group of people with solid fill">
                <a:extLst>
                  <a:ext uri="{FF2B5EF4-FFF2-40B4-BE49-F238E27FC236}">
                    <a16:creationId xmlns:a16="http://schemas.microsoft.com/office/drawing/2014/main" id="{2EF16502-F979-478D-2A96-1C88ABA8AF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8787" y="3055981"/>
                <a:ext cx="482936" cy="421645"/>
              </a:xfrm>
              <a:prstGeom prst="rect">
                <a:avLst/>
              </a:prstGeom>
            </p:spPr>
          </p:pic>
          <p:pic>
            <p:nvPicPr>
              <p:cNvPr id="26" name="Graphic 25" descr="Server with solid fill">
                <a:extLst>
                  <a:ext uri="{FF2B5EF4-FFF2-40B4-BE49-F238E27FC236}">
                    <a16:creationId xmlns:a16="http://schemas.microsoft.com/office/drawing/2014/main" id="{880C81CB-50CE-988C-0D2F-8E37A5E1AC6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848" y="1573273"/>
                <a:ext cx="376839" cy="376839"/>
              </a:xfrm>
              <a:prstGeom prst="rect">
                <a:avLst/>
              </a:prstGeom>
            </p:spPr>
          </p:pic>
        </p:grpSp>
      </p:grpSp>
      <p:sp>
        <p:nvSpPr>
          <p:cNvPr id="2" name="Title 1">
            <a:extLst>
              <a:ext uri="{FF2B5EF4-FFF2-40B4-BE49-F238E27FC236}">
                <a16:creationId xmlns:a16="http://schemas.microsoft.com/office/drawing/2014/main" id="{45EEEE3A-B876-C1DD-EE4E-95026A265C2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 A Whole System Approach</a:t>
            </a:r>
          </a:p>
        </p:txBody>
      </p:sp>
      <p:pic>
        <p:nvPicPr>
          <p:cNvPr id="13" name="Graphic 12" descr="Double Tap Gesture with solid fill">
            <a:extLst>
              <a:ext uri="{FF2B5EF4-FFF2-40B4-BE49-F238E27FC236}">
                <a16:creationId xmlns:a16="http://schemas.microsoft.com/office/drawing/2014/main" id="{0FCE4104-8D8F-680E-5A7F-36A44EC34DD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18698" y="1968229"/>
            <a:ext cx="557339" cy="557339"/>
          </a:xfrm>
          <a:prstGeom prst="rect">
            <a:avLst/>
          </a:prstGeom>
        </p:spPr>
      </p:pic>
      <p:grpSp>
        <p:nvGrpSpPr>
          <p:cNvPr id="25" name="Group 24">
            <a:extLst>
              <a:ext uri="{FF2B5EF4-FFF2-40B4-BE49-F238E27FC236}">
                <a16:creationId xmlns:a16="http://schemas.microsoft.com/office/drawing/2014/main" id="{83F39540-6847-4934-32AD-50725F0127F2}"/>
              </a:ext>
            </a:extLst>
          </p:cNvPr>
          <p:cNvGrpSpPr/>
          <p:nvPr/>
        </p:nvGrpSpPr>
        <p:grpSpPr>
          <a:xfrm>
            <a:off x="-1" y="-5787"/>
            <a:ext cx="9143998" cy="165595"/>
            <a:chOff x="374266" y="2474302"/>
            <a:chExt cx="13719657" cy="820603"/>
          </a:xfrm>
        </p:grpSpPr>
        <p:sp>
          <p:nvSpPr>
            <p:cNvPr id="15" name="Arrow: Pentagon 14">
              <a:extLst>
                <a:ext uri="{FF2B5EF4-FFF2-40B4-BE49-F238E27FC236}">
                  <a16:creationId xmlns:a16="http://schemas.microsoft.com/office/drawing/2014/main" id="{8FC38F15-8FA9-C886-B79A-9D388069215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4072565E-EE6D-5C22-86E5-8F2B4F2111E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24B7BF49-093B-20FE-BB27-897060B74F8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BB13C12C-D57F-8496-4F40-E34EF0DE70A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DA6FA7DF-3AE6-7075-E01A-002BDE1FE62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2" name="Arrow: Chevron 21">
              <a:extLst>
                <a:ext uri="{FF2B5EF4-FFF2-40B4-BE49-F238E27FC236}">
                  <a16:creationId xmlns:a16="http://schemas.microsoft.com/office/drawing/2014/main" id="{1750E7E5-1F12-7DAC-FDD5-44FD1F4AB45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4" name="Footer Placeholder 3">
            <a:extLst>
              <a:ext uri="{FF2B5EF4-FFF2-40B4-BE49-F238E27FC236}">
                <a16:creationId xmlns:a16="http://schemas.microsoft.com/office/drawing/2014/main" id="{2C1C7E2D-B3B1-0A03-AFA4-0F093589B734}"/>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63797650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Left-Right 25">
            <a:extLst>
              <a:ext uri="{FF2B5EF4-FFF2-40B4-BE49-F238E27FC236}">
                <a16:creationId xmlns:a16="http://schemas.microsoft.com/office/drawing/2014/main" id="{667312BE-6E64-DDDD-A1FC-F8447BA3B920}"/>
              </a:ext>
            </a:extLst>
          </p:cNvPr>
          <p:cNvSpPr/>
          <p:nvPr/>
        </p:nvSpPr>
        <p:spPr>
          <a:xfrm>
            <a:off x="312126" y="3454748"/>
            <a:ext cx="8519746" cy="294620"/>
          </a:xfrm>
          <a:prstGeom prst="lef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sp>
        <p:nvSpPr>
          <p:cNvPr id="28" name="Rectangle: Rounded Corners 27">
            <a:extLst>
              <a:ext uri="{FF2B5EF4-FFF2-40B4-BE49-F238E27FC236}">
                <a16:creationId xmlns:a16="http://schemas.microsoft.com/office/drawing/2014/main" id="{89C57736-5345-7AE6-BAF4-55D04085FD8A}"/>
              </a:ext>
            </a:extLst>
          </p:cNvPr>
          <p:cNvSpPr/>
          <p:nvPr/>
        </p:nvSpPr>
        <p:spPr>
          <a:xfrm>
            <a:off x="3777327" y="3405115"/>
            <a:ext cx="1589343"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solidFill>
                  <a:schemeClr val="bg1"/>
                </a:solidFill>
                <a:effectLst/>
                <a:uLnTx/>
                <a:uFillTx/>
                <a:latin typeface="Arial" panose="020B0604020202020204" pitchFamily="34" charset="0"/>
                <a:cs typeface="Arial" panose="020B0604020202020204" pitchFamily="34" charset="0"/>
                <a:sym typeface="Helvetica Neue"/>
              </a:rPr>
              <a:t>Organisational functions</a:t>
            </a:r>
          </a:p>
        </p:txBody>
      </p:sp>
      <p:grpSp>
        <p:nvGrpSpPr>
          <p:cNvPr id="40" name="Group 39">
            <a:extLst>
              <a:ext uri="{FF2B5EF4-FFF2-40B4-BE49-F238E27FC236}">
                <a16:creationId xmlns:a16="http://schemas.microsoft.com/office/drawing/2014/main" id="{D3988DE2-292D-B10B-7AD6-73E1077D3E42}"/>
              </a:ext>
            </a:extLst>
          </p:cNvPr>
          <p:cNvGrpSpPr/>
          <p:nvPr/>
        </p:nvGrpSpPr>
        <p:grpSpPr>
          <a:xfrm>
            <a:off x="368255" y="978328"/>
            <a:ext cx="8407491" cy="2329373"/>
            <a:chOff x="424382" y="1039845"/>
            <a:chExt cx="8407491" cy="2329373"/>
          </a:xfrm>
        </p:grpSpPr>
        <p:grpSp>
          <p:nvGrpSpPr>
            <p:cNvPr id="35" name="Group 34">
              <a:extLst>
                <a:ext uri="{FF2B5EF4-FFF2-40B4-BE49-F238E27FC236}">
                  <a16:creationId xmlns:a16="http://schemas.microsoft.com/office/drawing/2014/main" id="{93EE31A4-2238-30F3-D177-B68681D1196E}"/>
                </a:ext>
              </a:extLst>
            </p:cNvPr>
            <p:cNvGrpSpPr/>
            <p:nvPr/>
          </p:nvGrpSpPr>
          <p:grpSpPr>
            <a:xfrm>
              <a:off x="424382" y="1039845"/>
              <a:ext cx="2268000" cy="1844625"/>
              <a:chOff x="424382" y="1039845"/>
              <a:chExt cx="2268000" cy="1844625"/>
            </a:xfrm>
          </p:grpSpPr>
          <p:grpSp>
            <p:nvGrpSpPr>
              <p:cNvPr id="32" name="Group 31">
                <a:extLst>
                  <a:ext uri="{FF2B5EF4-FFF2-40B4-BE49-F238E27FC236}">
                    <a16:creationId xmlns:a16="http://schemas.microsoft.com/office/drawing/2014/main" id="{39D356D1-D79B-9F67-E170-BA787E35561E}"/>
                  </a:ext>
                </a:extLst>
              </p:cNvPr>
              <p:cNvGrpSpPr/>
              <p:nvPr/>
            </p:nvGrpSpPr>
            <p:grpSpPr>
              <a:xfrm>
                <a:off x="601450" y="1039845"/>
                <a:ext cx="1809000" cy="1135838"/>
                <a:chOff x="729711" y="1071132"/>
                <a:chExt cx="1809000" cy="1135838"/>
              </a:xfrm>
            </p:grpSpPr>
            <p:sp>
              <p:nvSpPr>
                <p:cNvPr id="6" name="TextBox 5">
                  <a:extLst>
                    <a:ext uri="{FF2B5EF4-FFF2-40B4-BE49-F238E27FC236}">
                      <a16:creationId xmlns:a16="http://schemas.microsoft.com/office/drawing/2014/main" id="{DD4D7FC3-E206-7FEC-6F7D-2555D6265114}"/>
                    </a:ext>
                  </a:extLst>
                </p:cNvPr>
                <p:cNvSpPr txBox="1"/>
                <p:nvPr/>
              </p:nvSpPr>
              <p:spPr>
                <a:xfrm>
                  <a:off x="72971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Data &amp; Analytics</a:t>
                  </a:r>
                </a:p>
              </p:txBody>
            </p:sp>
            <p:sp>
              <p:nvSpPr>
                <p:cNvPr id="5" name="Flowchart: Connector 4">
                  <a:extLst>
                    <a:ext uri="{FF2B5EF4-FFF2-40B4-BE49-F238E27FC236}">
                      <a16:creationId xmlns:a16="http://schemas.microsoft.com/office/drawing/2014/main" id="{714CBB75-4E32-3644-D1A5-5C56D6F07BE5}"/>
                    </a:ext>
                  </a:extLst>
                </p:cNvPr>
                <p:cNvSpPr/>
                <p:nvPr/>
              </p:nvSpPr>
              <p:spPr>
                <a:xfrm>
                  <a:off x="1188711" y="1315970"/>
                  <a:ext cx="891000" cy="891000"/>
                </a:xfrm>
                <a:prstGeom prst="flowChartConnector">
                  <a:avLst/>
                </a:prstGeom>
                <a:solidFill>
                  <a:srgbClr val="FFE588"/>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3" name="Graphic 22" descr="Server with solid fill">
                  <a:extLst>
                    <a:ext uri="{FF2B5EF4-FFF2-40B4-BE49-F238E27FC236}">
                      <a16:creationId xmlns:a16="http://schemas.microsoft.com/office/drawing/2014/main" id="{26F23123-9080-8145-4671-CAFE34F44F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0326" y="1457999"/>
                  <a:ext cx="567771" cy="567771"/>
                </a:xfrm>
                <a:prstGeom prst="rect">
                  <a:avLst/>
                </a:prstGeom>
              </p:spPr>
            </p:pic>
          </p:grpSp>
          <p:sp>
            <p:nvSpPr>
              <p:cNvPr id="30" name="Rectangle 29">
                <a:extLst>
                  <a:ext uri="{FF2B5EF4-FFF2-40B4-BE49-F238E27FC236}">
                    <a16:creationId xmlns:a16="http://schemas.microsoft.com/office/drawing/2014/main" id="{162BF574-6128-64F9-06AF-33C8F6CFFD30}"/>
                  </a:ext>
                </a:extLst>
              </p:cNvPr>
              <p:cNvSpPr/>
              <p:nvPr/>
            </p:nvSpPr>
            <p:spPr>
              <a:xfrm>
                <a:off x="424382" y="2238139"/>
                <a:ext cx="22680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exchange and sharing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Intelligence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collection and storage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grpSp>
        <p:grpSp>
          <p:nvGrpSpPr>
            <p:cNvPr id="36" name="Group 35">
              <a:extLst>
                <a:ext uri="{FF2B5EF4-FFF2-40B4-BE49-F238E27FC236}">
                  <a16:creationId xmlns:a16="http://schemas.microsoft.com/office/drawing/2014/main" id="{E749DCA8-9005-6A59-C840-C4A495BBFF29}"/>
                </a:ext>
              </a:extLst>
            </p:cNvPr>
            <p:cNvGrpSpPr/>
            <p:nvPr/>
          </p:nvGrpSpPr>
          <p:grpSpPr>
            <a:xfrm>
              <a:off x="3102674" y="1071132"/>
              <a:ext cx="2859445" cy="2298086"/>
              <a:chOff x="3102674" y="1071132"/>
              <a:chExt cx="2859445" cy="2298086"/>
            </a:xfrm>
          </p:grpSpPr>
          <p:grpSp>
            <p:nvGrpSpPr>
              <p:cNvPr id="31" name="Group 30">
                <a:extLst>
                  <a:ext uri="{FF2B5EF4-FFF2-40B4-BE49-F238E27FC236}">
                    <a16:creationId xmlns:a16="http://schemas.microsoft.com/office/drawing/2014/main" id="{4DCA4449-CE9D-80BD-8EA1-4BCE861A0CA3}"/>
                  </a:ext>
                </a:extLst>
              </p:cNvPr>
              <p:cNvGrpSpPr/>
              <p:nvPr/>
            </p:nvGrpSpPr>
            <p:grpSpPr>
              <a:xfrm>
                <a:off x="3578455" y="1071132"/>
                <a:ext cx="1809000" cy="1135838"/>
                <a:chOff x="3519271" y="1071132"/>
                <a:chExt cx="1809000" cy="1135838"/>
              </a:xfrm>
            </p:grpSpPr>
            <p:sp>
              <p:nvSpPr>
                <p:cNvPr id="21" name="TextBox 20">
                  <a:extLst>
                    <a:ext uri="{FF2B5EF4-FFF2-40B4-BE49-F238E27FC236}">
                      <a16:creationId xmlns:a16="http://schemas.microsoft.com/office/drawing/2014/main" id="{E452C4A7-2B28-7B21-4750-D1A3C7DF33C3}"/>
                    </a:ext>
                  </a:extLst>
                </p:cNvPr>
                <p:cNvSpPr txBox="1"/>
                <p:nvPr/>
              </p:nvSpPr>
              <p:spPr>
                <a:xfrm>
                  <a:off x="351927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Tech &amp; Digital</a:t>
                  </a:r>
                </a:p>
              </p:txBody>
            </p:sp>
            <p:sp>
              <p:nvSpPr>
                <p:cNvPr id="7" name="Flowchart: Connector 6">
                  <a:extLst>
                    <a:ext uri="{FF2B5EF4-FFF2-40B4-BE49-F238E27FC236}">
                      <a16:creationId xmlns:a16="http://schemas.microsoft.com/office/drawing/2014/main" id="{8FCF7565-8E54-B4AE-E2CD-0A52A50F8CB1}"/>
                    </a:ext>
                  </a:extLst>
                </p:cNvPr>
                <p:cNvSpPr/>
                <p:nvPr/>
              </p:nvSpPr>
              <p:spPr>
                <a:xfrm>
                  <a:off x="3978271" y="1315970"/>
                  <a:ext cx="891000" cy="891000"/>
                </a:xfrm>
                <a:prstGeom prst="flowChartConnec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4" name="Graphic 23" descr="Double Tap Gesture with solid fill">
                  <a:extLst>
                    <a:ext uri="{FF2B5EF4-FFF2-40B4-BE49-F238E27FC236}">
                      <a16:creationId xmlns:a16="http://schemas.microsoft.com/office/drawing/2014/main" id="{AD767427-4C64-76A5-CB7F-61EAAD2C83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45102" y="1495376"/>
                  <a:ext cx="557339" cy="557339"/>
                </a:xfrm>
                <a:prstGeom prst="rect">
                  <a:avLst/>
                </a:prstGeom>
              </p:spPr>
            </p:pic>
          </p:grpSp>
          <p:sp>
            <p:nvSpPr>
              <p:cNvPr id="34" name="Rectangle 33">
                <a:extLst>
                  <a:ext uri="{FF2B5EF4-FFF2-40B4-BE49-F238E27FC236}">
                    <a16:creationId xmlns:a16="http://schemas.microsoft.com/office/drawing/2014/main" id="{0134CA88-BE07-2F23-F296-E2E872AADA96}"/>
                  </a:ext>
                </a:extLst>
              </p:cNvPr>
              <p:cNvSpPr/>
              <p:nvPr/>
            </p:nvSpPr>
            <p:spPr>
              <a:xfrm>
                <a:off x="3102674" y="2238139"/>
                <a:ext cx="2859445"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and equipment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 software and platforms</a:t>
                </a:r>
              </a:p>
              <a:p>
                <a:pPr marL="171450" indent="-171450" algn="l" defTabSz="825500">
                  <a:buFont typeface="Arial" panose="020B0604020202020204" pitchFamily="34" charset="0"/>
                  <a:buChar char="•"/>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Enterprise Architecture and Design Authority</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facing digital services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Cybersecurity and resilience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Workforce and administrative software </a:t>
                </a:r>
              </a:p>
            </p:txBody>
          </p:sp>
        </p:grpSp>
        <p:grpSp>
          <p:nvGrpSpPr>
            <p:cNvPr id="38" name="Group 37">
              <a:extLst>
                <a:ext uri="{FF2B5EF4-FFF2-40B4-BE49-F238E27FC236}">
                  <a16:creationId xmlns:a16="http://schemas.microsoft.com/office/drawing/2014/main" id="{80B491E6-61F3-F274-D6ED-8014927E8EEB}"/>
                </a:ext>
              </a:extLst>
            </p:cNvPr>
            <p:cNvGrpSpPr/>
            <p:nvPr/>
          </p:nvGrpSpPr>
          <p:grpSpPr>
            <a:xfrm>
              <a:off x="6289993" y="1071132"/>
              <a:ext cx="2541880" cy="2298086"/>
              <a:chOff x="6289993" y="1071132"/>
              <a:chExt cx="2541880" cy="2298086"/>
            </a:xfrm>
          </p:grpSpPr>
          <p:grpSp>
            <p:nvGrpSpPr>
              <p:cNvPr id="33" name="Group 32">
                <a:extLst>
                  <a:ext uri="{FF2B5EF4-FFF2-40B4-BE49-F238E27FC236}">
                    <a16:creationId xmlns:a16="http://schemas.microsoft.com/office/drawing/2014/main" id="{C1E0CBFE-CEF1-1A27-781B-6494C3FD7812}"/>
                  </a:ext>
                </a:extLst>
              </p:cNvPr>
              <p:cNvGrpSpPr/>
              <p:nvPr/>
            </p:nvGrpSpPr>
            <p:grpSpPr>
              <a:xfrm>
                <a:off x="6289993" y="1071132"/>
                <a:ext cx="2541880" cy="1135838"/>
                <a:chOff x="5947429" y="1071132"/>
                <a:chExt cx="2541880" cy="1135838"/>
              </a:xfrm>
            </p:grpSpPr>
            <p:sp>
              <p:nvSpPr>
                <p:cNvPr id="10" name="TextBox 9">
                  <a:extLst>
                    <a:ext uri="{FF2B5EF4-FFF2-40B4-BE49-F238E27FC236}">
                      <a16:creationId xmlns:a16="http://schemas.microsoft.com/office/drawing/2014/main" id="{ECE3CA08-317A-DF48-EAB1-E44666D51A78}"/>
                    </a:ext>
                  </a:extLst>
                </p:cNvPr>
                <p:cNvSpPr txBox="1"/>
                <p:nvPr/>
              </p:nvSpPr>
              <p:spPr>
                <a:xfrm>
                  <a:off x="5947429" y="1071132"/>
                  <a:ext cx="254188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Workforce &amp; Culture</a:t>
                  </a:r>
                </a:p>
              </p:txBody>
            </p:sp>
            <p:sp>
              <p:nvSpPr>
                <p:cNvPr id="9" name="Flowchart: Connector 8">
                  <a:extLst>
                    <a:ext uri="{FF2B5EF4-FFF2-40B4-BE49-F238E27FC236}">
                      <a16:creationId xmlns:a16="http://schemas.microsoft.com/office/drawing/2014/main" id="{F0113A85-9A3E-12D3-CF5D-B31BA855ED0F}"/>
                    </a:ext>
                  </a:extLst>
                </p:cNvPr>
                <p:cNvSpPr/>
                <p:nvPr/>
              </p:nvSpPr>
              <p:spPr>
                <a:xfrm>
                  <a:off x="6767830" y="1315970"/>
                  <a:ext cx="891000" cy="891000"/>
                </a:xfrm>
                <a:prstGeom prst="flowChartConnector">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19" name="Graphic 18" descr="Group of people with solid fill">
                  <a:extLst>
                    <a:ext uri="{FF2B5EF4-FFF2-40B4-BE49-F238E27FC236}">
                      <a16:creationId xmlns:a16="http://schemas.microsoft.com/office/drawing/2014/main" id="{23141DD8-FAB6-CECD-261E-F0E111D3AE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01056" y="1450056"/>
                  <a:ext cx="624548" cy="624548"/>
                </a:xfrm>
                <a:prstGeom prst="rect">
                  <a:avLst/>
                </a:prstGeom>
              </p:spPr>
            </p:pic>
          </p:grpSp>
          <p:sp>
            <p:nvSpPr>
              <p:cNvPr id="37" name="Rectangle 36">
                <a:extLst>
                  <a:ext uri="{FF2B5EF4-FFF2-40B4-BE49-F238E27FC236}">
                    <a16:creationId xmlns:a16="http://schemas.microsoft.com/office/drawing/2014/main" id="{43EBDB6E-A366-0C51-6B6A-A303531E31D5}"/>
                  </a:ext>
                </a:extLst>
              </p:cNvPr>
              <p:cNvSpPr/>
              <p:nvPr/>
            </p:nvSpPr>
            <p:spPr>
              <a:xfrm>
                <a:off x="6289993" y="2238139"/>
                <a:ext cx="2541880"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data teams' development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 of digital staff</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Workforce’s digital skills, awareness and confidence</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clinical collaboration</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Digital culture and ways of working</a:t>
                </a: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grpSp>
      </p:grpSp>
      <p:grpSp>
        <p:nvGrpSpPr>
          <p:cNvPr id="43" name="Group 42">
            <a:extLst>
              <a:ext uri="{FF2B5EF4-FFF2-40B4-BE49-F238E27FC236}">
                <a16:creationId xmlns:a16="http://schemas.microsoft.com/office/drawing/2014/main" id="{7BA8F881-8737-35A5-7D5F-86FD198E04BD}"/>
              </a:ext>
            </a:extLst>
          </p:cNvPr>
          <p:cNvGrpSpPr/>
          <p:nvPr/>
        </p:nvGrpSpPr>
        <p:grpSpPr>
          <a:xfrm>
            <a:off x="1624637" y="3707482"/>
            <a:ext cx="5894724" cy="969496"/>
            <a:chOff x="2029321" y="3606124"/>
            <a:chExt cx="5072794" cy="969496"/>
          </a:xfrm>
        </p:grpSpPr>
        <p:sp>
          <p:nvSpPr>
            <p:cNvPr id="39" name="Rectangle 38">
              <a:extLst>
                <a:ext uri="{FF2B5EF4-FFF2-40B4-BE49-F238E27FC236}">
                  <a16:creationId xmlns:a16="http://schemas.microsoft.com/office/drawing/2014/main" id="{C335D6EF-1094-736C-38B1-D28415FBE8EB}"/>
                </a:ext>
              </a:extLst>
            </p:cNvPr>
            <p:cNvSpPr/>
            <p:nvPr/>
          </p:nvSpPr>
          <p:spPr>
            <a:xfrm>
              <a:off x="2029321" y="3606124"/>
              <a:ext cx="2536397" cy="969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cases, funding, procurement and contract management</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Partnering with national programmes and regional partnerships </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2" name="Rectangle 41">
              <a:extLst>
                <a:ext uri="{FF2B5EF4-FFF2-40B4-BE49-F238E27FC236}">
                  <a16:creationId xmlns:a16="http://schemas.microsoft.com/office/drawing/2014/main" id="{9AC60F7C-242C-6688-8202-EE1CCE5B2213}"/>
                </a:ext>
              </a:extLst>
            </p:cNvPr>
            <p:cNvSpPr/>
            <p:nvPr/>
          </p:nvSpPr>
          <p:spPr>
            <a:xfrm>
              <a:off x="4565718" y="3606124"/>
              <a:ext cx="2536397"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Programme evaluation, benefits realisation, governance and information governance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Strategy, leadership, communication and change management</a:t>
              </a:r>
            </a:p>
          </p:txBody>
        </p:sp>
      </p:grpSp>
      <p:sp>
        <p:nvSpPr>
          <p:cNvPr id="4" name="Rectangle 3">
            <a:extLst>
              <a:ext uri="{FF2B5EF4-FFF2-40B4-BE49-F238E27FC236}">
                <a16:creationId xmlns:a16="http://schemas.microsoft.com/office/drawing/2014/main" id="{F09FA3F7-323E-BC84-0875-3B0D7D068171}"/>
              </a:ext>
            </a:extLst>
          </p:cNvPr>
          <p:cNvSpPr/>
          <p:nvPr/>
        </p:nvSpPr>
        <p:spPr>
          <a:xfrm>
            <a:off x="142117" y="534235"/>
            <a:ext cx="8124338" cy="345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Based on engagement, we created a framework for digital enablers to assess SBU and the constituent programmes. </a:t>
            </a:r>
          </a:p>
        </p:txBody>
      </p:sp>
      <p:sp>
        <p:nvSpPr>
          <p:cNvPr id="29" name="Title 1">
            <a:extLst>
              <a:ext uri="{FF2B5EF4-FFF2-40B4-BE49-F238E27FC236}">
                <a16:creationId xmlns:a16="http://schemas.microsoft.com/office/drawing/2014/main" id="{B2D6FFFB-C7E3-CCB1-EB92-3157A2A2137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a:t>
            </a:r>
          </a:p>
        </p:txBody>
      </p:sp>
      <p:grpSp>
        <p:nvGrpSpPr>
          <p:cNvPr id="27" name="Group 26">
            <a:extLst>
              <a:ext uri="{FF2B5EF4-FFF2-40B4-BE49-F238E27FC236}">
                <a16:creationId xmlns:a16="http://schemas.microsoft.com/office/drawing/2014/main" id="{6ABD5A56-A5CE-C779-123A-2B5D9042064A}"/>
              </a:ext>
            </a:extLst>
          </p:cNvPr>
          <p:cNvGrpSpPr/>
          <p:nvPr/>
        </p:nvGrpSpPr>
        <p:grpSpPr>
          <a:xfrm>
            <a:off x="-1" y="-5787"/>
            <a:ext cx="9143998" cy="165595"/>
            <a:chOff x="374266" y="2474302"/>
            <a:chExt cx="13719657" cy="820603"/>
          </a:xfrm>
        </p:grpSpPr>
        <p:sp>
          <p:nvSpPr>
            <p:cNvPr id="3" name="Arrow: Pentagon 2">
              <a:extLst>
                <a:ext uri="{FF2B5EF4-FFF2-40B4-BE49-F238E27FC236}">
                  <a16:creationId xmlns:a16="http://schemas.microsoft.com/office/drawing/2014/main" id="{64343679-7E7D-E99F-252A-13B6CBE3E54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92EDDB35-F832-926B-4BD8-51605B861D6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D8B9D5DD-E4A4-9879-342E-B384219843C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0" name="Arrow: Chevron 19">
              <a:extLst>
                <a:ext uri="{FF2B5EF4-FFF2-40B4-BE49-F238E27FC236}">
                  <a16:creationId xmlns:a16="http://schemas.microsoft.com/office/drawing/2014/main" id="{C1365BBA-1A7A-66FE-E537-50840E56253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1075B5D0-C0C0-F239-0D83-C3575346B3F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5" name="Arrow: Chevron 24">
              <a:extLst>
                <a:ext uri="{FF2B5EF4-FFF2-40B4-BE49-F238E27FC236}">
                  <a16:creationId xmlns:a16="http://schemas.microsoft.com/office/drawing/2014/main" id="{6A10280D-E061-8E59-04FA-2261EB12564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8" name="Footer Placeholder 3">
            <a:extLst>
              <a:ext uri="{FF2B5EF4-FFF2-40B4-BE49-F238E27FC236}">
                <a16:creationId xmlns:a16="http://schemas.microsoft.com/office/drawing/2014/main" id="{89CD0A7B-34E1-D1FB-CBA2-7081F8252306}"/>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56159866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B3E46-45DE-C716-5F5D-2F8A7A6BF42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799D767-ED13-A15F-3736-BA207939EFC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Clinical Programmes as Vehicles for Delivery </a:t>
            </a:r>
          </a:p>
        </p:txBody>
      </p:sp>
      <p:sp>
        <p:nvSpPr>
          <p:cNvPr id="13" name="Rectangle: Rounded Corners 12">
            <a:extLst>
              <a:ext uri="{FF2B5EF4-FFF2-40B4-BE49-F238E27FC236}">
                <a16:creationId xmlns:a16="http://schemas.microsoft.com/office/drawing/2014/main" id="{E0B0CD0F-031C-DD0C-B4D0-5221C98F5C23}"/>
              </a:ext>
            </a:extLst>
          </p:cNvPr>
          <p:cNvSpPr/>
          <p:nvPr/>
        </p:nvSpPr>
        <p:spPr>
          <a:xfrm>
            <a:off x="142875" y="612229"/>
            <a:ext cx="8858249" cy="557257"/>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panose="020B0604020202020204" pitchFamily="34" charset="0"/>
                <a:ea typeface="+mn-ea"/>
                <a:cs typeface="Arial" panose="020B0604020202020204" pitchFamily="34" charset="0"/>
                <a:sym typeface="Helvetica Neue Medium"/>
              </a:rPr>
              <a:t>Our p</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atients often require a range of clinical services on their care pathway. </a:t>
            </a:r>
            <a:r>
              <a:rPr lang="en-US" sz="1050" b="0">
                <a:solidFill>
                  <a:srgbClr val="1F355E"/>
                </a:solidFill>
                <a:latin typeface="Arial" panose="020B0604020202020204" pitchFamily="34" charset="0"/>
                <a:ea typeface="+mn-ea"/>
                <a:cs typeface="Arial" panose="020B0604020202020204" pitchFamily="34" charset="0"/>
                <a:sym typeface="Helvetica Neue Medium"/>
              </a:rPr>
              <a:t>In practice t</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hese clinical areas are </a:t>
            </a:r>
            <a:r>
              <a:rPr lang="en-US" sz="1050" b="0">
                <a:solidFill>
                  <a:srgbClr val="1F355E"/>
                </a:solidFill>
                <a:latin typeface="Arial" panose="020B0604020202020204" pitchFamily="34" charset="0"/>
                <a:ea typeface="+mn-ea"/>
                <a:cs typeface="Arial" panose="020B0604020202020204" pitchFamily="34" charset="0"/>
                <a:sym typeface="Helvetica Neue Medium"/>
              </a:rPr>
              <a:t>fundamentally </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interconnected, but by using discrete categories we can better coordinate activity, ensure ownership of workstreams, and allo</a:t>
            </a:r>
            <a:r>
              <a:rPr lang="en-US" sz="1050" b="0">
                <a:solidFill>
                  <a:srgbClr val="1F355E"/>
                </a:solidFill>
                <a:latin typeface="Arial" panose="020B0604020202020204" pitchFamily="34" charset="0"/>
                <a:ea typeface="+mn-ea"/>
                <a:cs typeface="Arial" panose="020B0604020202020204" pitchFamily="34" charset="0"/>
                <a:sym typeface="Helvetica Neue Medium"/>
              </a:rPr>
              <a:t>w for more targeted interventions and initiatives. However, it is important to acknowledge that our digital solutions commonly affect multiple clinical programmes simultaneously. </a:t>
            </a:r>
            <a:endParaRPr kumimoji="0" lang="en-GB"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 name="Freeform: Shape 1">
            <a:extLst>
              <a:ext uri="{FF2B5EF4-FFF2-40B4-BE49-F238E27FC236}">
                <a16:creationId xmlns:a16="http://schemas.microsoft.com/office/drawing/2014/main" id="{B5D59CAF-72FA-325C-180C-AE53667A3A8F}"/>
              </a:ext>
            </a:extLst>
          </p:cNvPr>
          <p:cNvSpPr/>
          <p:nvPr/>
        </p:nvSpPr>
        <p:spPr>
          <a:xfrm>
            <a:off x="14287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Population Health &amp; Keeping Well </a:t>
            </a:r>
            <a:endParaRPr lang="en-GB" sz="1050" kern="1200">
              <a:latin typeface="Arial Black" panose="020B0A04020102020204" pitchFamily="34" charset="0"/>
            </a:endParaRPr>
          </a:p>
        </p:txBody>
      </p:sp>
      <p:sp>
        <p:nvSpPr>
          <p:cNvPr id="4" name="Freeform: Shape 3">
            <a:extLst>
              <a:ext uri="{FF2B5EF4-FFF2-40B4-BE49-F238E27FC236}">
                <a16:creationId xmlns:a16="http://schemas.microsoft.com/office/drawing/2014/main" id="{721563A4-DD83-E41D-1BEF-9649E9F74DA7}"/>
              </a:ext>
            </a:extLst>
          </p:cNvPr>
          <p:cNvSpPr/>
          <p:nvPr/>
        </p:nvSpPr>
        <p:spPr>
          <a:xfrm>
            <a:off x="195913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Primary Care &amp; Care Closer to Home</a:t>
            </a:r>
            <a:endParaRPr lang="en-GB" sz="1050" kern="1200">
              <a:latin typeface="Arial Black" panose="020B0A04020102020204" pitchFamily="34" charset="0"/>
            </a:endParaRPr>
          </a:p>
        </p:txBody>
      </p:sp>
      <p:sp>
        <p:nvSpPr>
          <p:cNvPr id="7" name="Freeform: Shape 6">
            <a:extLst>
              <a:ext uri="{FF2B5EF4-FFF2-40B4-BE49-F238E27FC236}">
                <a16:creationId xmlns:a16="http://schemas.microsoft.com/office/drawing/2014/main" id="{82B9A718-6B19-EEA1-BDDB-474344505DEE}"/>
              </a:ext>
            </a:extLst>
          </p:cNvPr>
          <p:cNvSpPr/>
          <p:nvPr/>
        </p:nvSpPr>
        <p:spPr>
          <a:xfrm>
            <a:off x="377539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Mental Health &amp; Learning Disability </a:t>
            </a:r>
            <a:endParaRPr lang="en-GB" sz="1050" kern="1200">
              <a:latin typeface="Arial Black" panose="020B0A04020102020204" pitchFamily="34" charset="0"/>
            </a:endParaRPr>
          </a:p>
        </p:txBody>
      </p:sp>
      <p:sp>
        <p:nvSpPr>
          <p:cNvPr id="10" name="Freeform: Shape 9">
            <a:extLst>
              <a:ext uri="{FF2B5EF4-FFF2-40B4-BE49-F238E27FC236}">
                <a16:creationId xmlns:a16="http://schemas.microsoft.com/office/drawing/2014/main" id="{AD7D2D5C-BEF7-1FDD-456D-D7797279BEE3}"/>
              </a:ext>
            </a:extLst>
          </p:cNvPr>
          <p:cNvSpPr/>
          <p:nvPr/>
        </p:nvSpPr>
        <p:spPr>
          <a:xfrm>
            <a:off x="5591656"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Planned Care </a:t>
            </a:r>
            <a:endParaRPr lang="en-GB" sz="1050" kern="1200">
              <a:latin typeface="Arial Black" panose="020B0A04020102020204" pitchFamily="34" charset="0"/>
            </a:endParaRPr>
          </a:p>
        </p:txBody>
      </p:sp>
      <p:sp>
        <p:nvSpPr>
          <p:cNvPr id="11" name="Freeform: Shape 10">
            <a:extLst>
              <a:ext uri="{FF2B5EF4-FFF2-40B4-BE49-F238E27FC236}">
                <a16:creationId xmlns:a16="http://schemas.microsoft.com/office/drawing/2014/main" id="{EDFF31D2-65C0-1746-85F7-CAD1876C5C93}"/>
              </a:ext>
            </a:extLst>
          </p:cNvPr>
          <p:cNvSpPr/>
          <p:nvPr/>
        </p:nvSpPr>
        <p:spPr>
          <a:xfrm>
            <a:off x="740791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Unscheduled Care </a:t>
            </a:r>
            <a:endParaRPr lang="en-GB" sz="1050" kern="1200">
              <a:latin typeface="Arial Black" panose="020B0A04020102020204" pitchFamily="34" charset="0"/>
            </a:endParaRPr>
          </a:p>
        </p:txBody>
      </p:sp>
      <p:sp>
        <p:nvSpPr>
          <p:cNvPr id="69" name="Freeform: Shape 68">
            <a:extLst>
              <a:ext uri="{FF2B5EF4-FFF2-40B4-BE49-F238E27FC236}">
                <a16:creationId xmlns:a16="http://schemas.microsoft.com/office/drawing/2014/main" id="{F61007CF-427B-67D2-14BF-C8431CAC14E4}"/>
              </a:ext>
            </a:extLst>
          </p:cNvPr>
          <p:cNvSpPr/>
          <p:nvPr/>
        </p:nvSpPr>
        <p:spPr>
          <a:xfrm>
            <a:off x="294967" y="3950664"/>
            <a:ext cx="8706157" cy="41126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4000" tIns="72000" rIns="72000" bIns="72000" numCol="1" spcCol="1270" anchor="ctr" anchorCtr="0">
            <a:noAutofit/>
          </a:bodyPr>
          <a:lstStyle/>
          <a:p>
            <a:pPr marL="0" lvl="0" indent="0" algn="l" defTabSz="889000">
              <a:lnSpc>
                <a:spcPct val="90000"/>
              </a:lnSpc>
              <a:spcBef>
                <a:spcPct val="0"/>
              </a:spcBef>
              <a:spcAft>
                <a:spcPct val="35000"/>
              </a:spcAft>
              <a:buNone/>
            </a:pPr>
            <a:r>
              <a:rPr lang="en-US" sz="1050" kern="1200">
                <a:latin typeface="Arial Black" panose="020B0A04020102020204" pitchFamily="34" charset="0"/>
              </a:rPr>
              <a:t>Digital Services</a:t>
            </a:r>
            <a:endParaRPr lang="en-GB" sz="1050" kern="1200">
              <a:latin typeface="Arial Black" panose="020B0A04020102020204" pitchFamily="34" charset="0"/>
            </a:endParaRPr>
          </a:p>
        </p:txBody>
      </p:sp>
      <p:sp>
        <p:nvSpPr>
          <p:cNvPr id="74" name="Freeform: Shape 73">
            <a:extLst>
              <a:ext uri="{FF2B5EF4-FFF2-40B4-BE49-F238E27FC236}">
                <a16:creationId xmlns:a16="http://schemas.microsoft.com/office/drawing/2014/main" id="{C59ED5CA-7BA6-0FEF-ADCF-553D6BCF529B}"/>
              </a:ext>
            </a:extLst>
          </p:cNvPr>
          <p:cNvSpPr/>
          <p:nvPr/>
        </p:nvSpPr>
        <p:spPr>
          <a:xfrm>
            <a:off x="14287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Delivering care with a strong emphasis on well-being, self-care and prevention - supporting our population in maintaining good health.</a:t>
            </a:r>
          </a:p>
          <a:p>
            <a:pPr lvl="1" indent="0" algn="l" defTabSz="889000">
              <a:lnSpc>
                <a:spcPct val="90000"/>
              </a:lnSpc>
              <a:spcBef>
                <a:spcPct val="0"/>
              </a:spcBef>
              <a:spcAft>
                <a:spcPct val="15000"/>
              </a:spcAft>
            </a:pPr>
            <a:endParaRPr lang="en-GB" sz="800" b="0" kern="1200">
              <a:solidFill>
                <a:srgbClr val="1F355E"/>
              </a:solidFill>
              <a:latin typeface="Arial" panose="020B0604020202020204" pitchFamily="34" charset="0"/>
              <a:cs typeface="Arial" panose="020B0604020202020204" pitchFamily="34" charset="0"/>
            </a:endParaRPr>
          </a:p>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We need to deepen our understanding of the health and care needs of our population, reducing inequalities in health and care quality and outcomes, and introducing targeted interventions that improve population outcomes.</a:t>
            </a:r>
          </a:p>
        </p:txBody>
      </p:sp>
      <p:sp>
        <p:nvSpPr>
          <p:cNvPr id="75" name="Freeform: Shape 74">
            <a:extLst>
              <a:ext uri="{FF2B5EF4-FFF2-40B4-BE49-F238E27FC236}">
                <a16:creationId xmlns:a16="http://schemas.microsoft.com/office/drawing/2014/main" id="{84D1647D-5C9D-6408-F537-9A3BA1CAFB1F}"/>
              </a:ext>
            </a:extLst>
          </p:cNvPr>
          <p:cNvSpPr/>
          <p:nvPr/>
        </p:nvSpPr>
        <p:spPr>
          <a:xfrm>
            <a:off x="195913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care in primary care and community settings and optimising these resourcing models to deliver care that improves patient outcomes.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Working better together as an integrated health board, to transition care out of hospitals and into the community or people’s homes to ensure care is delivered in the best possible setting for each individual.</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6" name="Freeform: Shape 75">
            <a:extLst>
              <a:ext uri="{FF2B5EF4-FFF2-40B4-BE49-F238E27FC236}">
                <a16:creationId xmlns:a16="http://schemas.microsoft.com/office/drawing/2014/main" id="{065BE436-ADE7-F62D-F051-2D80116F2BDB}"/>
              </a:ext>
            </a:extLst>
          </p:cNvPr>
          <p:cNvSpPr/>
          <p:nvPr/>
        </p:nvSpPr>
        <p:spPr>
          <a:xfrm>
            <a:off x="377539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Improving the emotional and mental wellbeing of our population, through supporting choice and responsibility</a:t>
            </a:r>
            <a:r>
              <a:rPr lang="en-US" sz="800" b="0">
                <a:solidFill>
                  <a:srgbClr val="1F355E"/>
                </a:solidFill>
                <a:latin typeface="Arial" panose="020B0604020202020204" pitchFamily="34" charset="0"/>
                <a:cs typeface="Arial" panose="020B0604020202020204" pitchFamily="34" charset="0"/>
                <a:sym typeface="Helvetica Neue Medium"/>
              </a:rPr>
              <a:t>,</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where hospital-based care is the exception rather than the norm.</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Delivering MH &amp; LD services that minimise barriers to good mental and physical health and ensuring we make reasonable adjustments in how we provide health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7" name="Freeform: Shape 76">
            <a:extLst>
              <a:ext uri="{FF2B5EF4-FFF2-40B4-BE49-F238E27FC236}">
                <a16:creationId xmlns:a16="http://schemas.microsoft.com/office/drawing/2014/main" id="{1AAD9088-17DA-347E-B6E6-43606EC8DD6C}"/>
              </a:ext>
            </a:extLst>
          </p:cNvPr>
          <p:cNvSpPr/>
          <p:nvPr/>
        </p:nvSpPr>
        <p:spPr>
          <a:xfrm>
            <a:off x="5591656"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scheduled health and care services in such a way that patients are seen at the ‘right time, by the right person, in the right place’ including a focus on ‘my home first’ where possible.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This includes day cases, inpatient care and outpatient services.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8" name="Freeform: Shape 77">
            <a:extLst>
              <a:ext uri="{FF2B5EF4-FFF2-40B4-BE49-F238E27FC236}">
                <a16:creationId xmlns:a16="http://schemas.microsoft.com/office/drawing/2014/main" id="{C3C07F36-E178-F24F-0F10-381968B7746F}"/>
              </a:ext>
            </a:extLst>
          </p:cNvPr>
          <p:cNvSpPr/>
          <p:nvPr/>
        </p:nvSpPr>
        <p:spPr>
          <a:xfrm>
            <a:off x="740791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Creating ‘one unscheduled care system’ which clearly supports patients and communities in knowing where and when they can get the care they need in an emergency.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All our front-door services are included within unscheduled care, including the Emergency Department, ambulatory, short stay and specialist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9" name="Freeform: Shape 78">
            <a:extLst>
              <a:ext uri="{FF2B5EF4-FFF2-40B4-BE49-F238E27FC236}">
                <a16:creationId xmlns:a16="http://schemas.microsoft.com/office/drawing/2014/main" id="{9634863B-FEBB-A57D-C590-68D14D2B08EB}"/>
              </a:ext>
            </a:extLst>
          </p:cNvPr>
          <p:cNvSpPr/>
          <p:nvPr/>
        </p:nvSpPr>
        <p:spPr>
          <a:xfrm>
            <a:off x="1966508" y="4000409"/>
            <a:ext cx="6991516" cy="30612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algn="l" defTabSz="889000">
              <a:lnSpc>
                <a:spcPct val="90000"/>
              </a:lnSpc>
              <a:spcBef>
                <a:spcPct val="0"/>
              </a:spcBef>
              <a:spcAft>
                <a:spcPct val="35000"/>
              </a:spcAft>
            </a:pPr>
            <a:r>
              <a:rPr lang="en-GB" sz="800" b="0">
                <a:solidFill>
                  <a:srgbClr val="1F355E"/>
                </a:solidFill>
                <a:latin typeface="Arial" panose="020B0604020202020204" pitchFamily="34" charset="0"/>
                <a:cs typeface="Arial" panose="020B0604020202020204" pitchFamily="34" charset="0"/>
                <a:sym typeface="Helvetica Neue Medium"/>
              </a:rPr>
              <a:t>Taking ownership of the overall direction and monitoring of digital delivery on behalf of the Health Board, while working together with clinical programmes and empowering them to own and deliver service-led transformation through digitally enabled solutions. </a:t>
            </a:r>
            <a:endParaRPr lang="en-GB" sz="800" b="0" kern="1200">
              <a:solidFill>
                <a:srgbClr val="1F355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A34F67BA-578E-8B9A-01BE-341C5FC87D0D}"/>
              </a:ext>
            </a:extLst>
          </p:cNvPr>
          <p:cNvSpPr>
            <a:spLocks noChangeAspect="1"/>
          </p:cNvSpPr>
          <p:nvPr/>
        </p:nvSpPr>
        <p:spPr>
          <a:xfrm>
            <a:off x="66176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5CE02C2B-EA14-0F17-29B6-DC0D99062E43}"/>
              </a:ext>
            </a:extLst>
          </p:cNvPr>
          <p:cNvSpPr>
            <a:spLocks noChangeAspect="1"/>
          </p:cNvSpPr>
          <p:nvPr/>
        </p:nvSpPr>
        <p:spPr>
          <a:xfrm>
            <a:off x="247802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D4224001-82B8-BEF9-4344-05EBDF1DACAE}"/>
              </a:ext>
            </a:extLst>
          </p:cNvPr>
          <p:cNvSpPr>
            <a:spLocks noChangeAspect="1"/>
          </p:cNvSpPr>
          <p:nvPr/>
        </p:nvSpPr>
        <p:spPr>
          <a:xfrm>
            <a:off x="4302840"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35A3B971-14A6-396B-85C5-8220B03E7AE1}"/>
              </a:ext>
            </a:extLst>
          </p:cNvPr>
          <p:cNvSpPr>
            <a:spLocks noChangeAspect="1"/>
          </p:cNvSpPr>
          <p:nvPr/>
        </p:nvSpPr>
        <p:spPr>
          <a:xfrm>
            <a:off x="6110542"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Oval 17">
            <a:extLst>
              <a:ext uri="{FF2B5EF4-FFF2-40B4-BE49-F238E27FC236}">
                <a16:creationId xmlns:a16="http://schemas.microsoft.com/office/drawing/2014/main" id="{2864CF1C-5FAB-E4EE-5DE5-524DDE3F071D}"/>
              </a:ext>
            </a:extLst>
          </p:cNvPr>
          <p:cNvSpPr>
            <a:spLocks noChangeAspect="1"/>
          </p:cNvSpPr>
          <p:nvPr/>
        </p:nvSpPr>
        <p:spPr>
          <a:xfrm>
            <a:off x="792680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Group of people with solid fill">
            <a:extLst>
              <a:ext uri="{FF2B5EF4-FFF2-40B4-BE49-F238E27FC236}">
                <a16:creationId xmlns:a16="http://schemas.microsoft.com/office/drawing/2014/main" id="{EC192CBE-D62C-D126-E917-E63DA6AB06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4862" y="1224979"/>
            <a:ext cx="469233" cy="469233"/>
          </a:xfrm>
          <a:prstGeom prst="rect">
            <a:avLst/>
          </a:prstGeom>
        </p:spPr>
      </p:pic>
      <p:pic>
        <p:nvPicPr>
          <p:cNvPr id="27" name="Graphic 26" descr="Ambulance with solid fill">
            <a:extLst>
              <a:ext uri="{FF2B5EF4-FFF2-40B4-BE49-F238E27FC236}">
                <a16:creationId xmlns:a16="http://schemas.microsoft.com/office/drawing/2014/main" id="{37D5D34E-1FAC-E9A3-C70E-CCDDA5F898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1282" y="1262618"/>
            <a:ext cx="469232" cy="469232"/>
          </a:xfrm>
          <a:prstGeom prst="rect">
            <a:avLst/>
          </a:prstGeom>
        </p:spPr>
      </p:pic>
      <p:pic>
        <p:nvPicPr>
          <p:cNvPr id="30" name="Graphic 29" descr="Heart with pulse with solid fill">
            <a:extLst>
              <a:ext uri="{FF2B5EF4-FFF2-40B4-BE49-F238E27FC236}">
                <a16:creationId xmlns:a16="http://schemas.microsoft.com/office/drawing/2014/main" id="{B4D4DB73-17A3-31E5-C4D1-4D754A03D4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53644" y="1259065"/>
            <a:ext cx="469232" cy="469232"/>
          </a:xfrm>
          <a:prstGeom prst="rect">
            <a:avLst/>
          </a:prstGeom>
        </p:spPr>
      </p:pic>
      <p:pic>
        <p:nvPicPr>
          <p:cNvPr id="39" name="Graphic 38" descr="Stethoscope with solid fill">
            <a:extLst>
              <a:ext uri="{FF2B5EF4-FFF2-40B4-BE49-F238E27FC236}">
                <a16:creationId xmlns:a16="http://schemas.microsoft.com/office/drawing/2014/main" id="{8D821DC4-95A9-0709-C9DF-F1D2B1D9E6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28496" y="1266742"/>
            <a:ext cx="469232" cy="469232"/>
          </a:xfrm>
          <a:prstGeom prst="rect">
            <a:avLst/>
          </a:prstGeom>
        </p:spPr>
      </p:pic>
      <p:pic>
        <p:nvPicPr>
          <p:cNvPr id="66" name="Graphic 65" descr="Care with solid fill">
            <a:extLst>
              <a:ext uri="{FF2B5EF4-FFF2-40B4-BE49-F238E27FC236}">
                <a16:creationId xmlns:a16="http://schemas.microsoft.com/office/drawing/2014/main" id="{D2F12C14-88A8-05EC-F82E-C567EB39243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373438" y="1258574"/>
            <a:ext cx="426575" cy="426575"/>
          </a:xfrm>
          <a:prstGeom prst="rect">
            <a:avLst/>
          </a:prstGeom>
        </p:spPr>
      </p:pic>
      <p:sp>
        <p:nvSpPr>
          <p:cNvPr id="72" name="Oval 71">
            <a:extLst>
              <a:ext uri="{FF2B5EF4-FFF2-40B4-BE49-F238E27FC236}">
                <a16:creationId xmlns:a16="http://schemas.microsoft.com/office/drawing/2014/main" id="{688EC494-5598-E36E-A889-2E10CDD6A430}"/>
              </a:ext>
            </a:extLst>
          </p:cNvPr>
          <p:cNvSpPr>
            <a:spLocks noChangeAspect="1"/>
          </p:cNvSpPr>
          <p:nvPr/>
        </p:nvSpPr>
        <p:spPr>
          <a:xfrm>
            <a:off x="142875" y="3848637"/>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1" name="Graphic 70" descr="Programmer female with solid fill">
            <a:extLst>
              <a:ext uri="{FF2B5EF4-FFF2-40B4-BE49-F238E27FC236}">
                <a16:creationId xmlns:a16="http://schemas.microsoft.com/office/drawing/2014/main" id="{1A6C1D22-5023-C428-7057-850E71517BA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5976" y="3891739"/>
            <a:ext cx="469232" cy="469232"/>
          </a:xfrm>
          <a:prstGeom prst="rect">
            <a:avLst/>
          </a:prstGeom>
        </p:spPr>
      </p:pic>
      <p:cxnSp>
        <p:nvCxnSpPr>
          <p:cNvPr id="84" name="Straight Arrow Connector 83">
            <a:extLst>
              <a:ext uri="{FF2B5EF4-FFF2-40B4-BE49-F238E27FC236}">
                <a16:creationId xmlns:a16="http://schemas.microsoft.com/office/drawing/2014/main" id="{69E37DBD-6555-7FEF-490A-9B2697C30DB6}"/>
              </a:ext>
            </a:extLst>
          </p:cNvPr>
          <p:cNvCxnSpPr/>
          <p:nvPr/>
        </p:nvCxnSpPr>
        <p:spPr>
          <a:xfrm flipV="1">
            <a:off x="927685"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E074A579-A138-2E0C-81CF-CB9E189AECBC}"/>
              </a:ext>
            </a:extLst>
          </p:cNvPr>
          <p:cNvCxnSpPr/>
          <p:nvPr/>
        </p:nvCxnSpPr>
        <p:spPr>
          <a:xfrm flipV="1">
            <a:off x="2763112"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7" name="Straight Arrow Connector 86">
            <a:extLst>
              <a:ext uri="{FF2B5EF4-FFF2-40B4-BE49-F238E27FC236}">
                <a16:creationId xmlns:a16="http://schemas.microsoft.com/office/drawing/2014/main" id="{F2A5F926-B9DE-B75F-0E09-18999F91661D}"/>
              </a:ext>
            </a:extLst>
          </p:cNvPr>
          <p:cNvCxnSpPr/>
          <p:nvPr/>
        </p:nvCxnSpPr>
        <p:spPr>
          <a:xfrm flipV="1">
            <a:off x="457199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8" name="Straight Arrow Connector 87">
            <a:extLst>
              <a:ext uri="{FF2B5EF4-FFF2-40B4-BE49-F238E27FC236}">
                <a16:creationId xmlns:a16="http://schemas.microsoft.com/office/drawing/2014/main" id="{3F1322D7-35CF-BCC8-F30D-088F8E9FDF1A}"/>
              </a:ext>
            </a:extLst>
          </p:cNvPr>
          <p:cNvCxnSpPr/>
          <p:nvPr/>
        </p:nvCxnSpPr>
        <p:spPr>
          <a:xfrm flipV="1">
            <a:off x="6388260"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6AF6F136-72C9-542A-325A-B7178B0CF5FB}"/>
              </a:ext>
            </a:extLst>
          </p:cNvPr>
          <p:cNvCxnSpPr/>
          <p:nvPr/>
        </p:nvCxnSpPr>
        <p:spPr>
          <a:xfrm flipV="1">
            <a:off x="820451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 name="Footer Placeholder 3">
            <a:extLst>
              <a:ext uri="{FF2B5EF4-FFF2-40B4-BE49-F238E27FC236}">
                <a16:creationId xmlns:a16="http://schemas.microsoft.com/office/drawing/2014/main" id="{ACBF0B7F-177D-F722-1EB7-192D4A1AC95C}"/>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3" name="Group 22">
            <a:extLst>
              <a:ext uri="{FF2B5EF4-FFF2-40B4-BE49-F238E27FC236}">
                <a16:creationId xmlns:a16="http://schemas.microsoft.com/office/drawing/2014/main" id="{3B718FA4-A237-86CA-D54B-9139A2C5DD6C}"/>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57B24E5F-514F-0617-D833-22F9A3CEDB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2A8307A5-E7D3-503D-A318-ABE2769EAE9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1FBEEEB6-E703-0BE9-5D2D-90B8595BEAF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E01E1D34-5ED0-E6D1-5AA5-96E3D1D641C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0F33281-6887-00A9-13EE-C30FD78D4EF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F8F53CF8-05D4-75A3-1805-00BACCBF10F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9916652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A2C98-3C5B-3899-3075-1668527298FB}"/>
            </a:ext>
          </a:extLst>
        </p:cNvPr>
        <p:cNvGrpSpPr/>
        <p:nvPr/>
      </p:nvGrpSpPr>
      <p:grpSpPr>
        <a:xfrm>
          <a:off x="0" y="0"/>
          <a:ext cx="0" cy="0"/>
          <a:chOff x="0" y="0"/>
          <a:chExt cx="0" cy="0"/>
        </a:xfrm>
      </p:grpSpPr>
      <p:grpSp>
        <p:nvGrpSpPr>
          <p:cNvPr id="5" name="Group 4">
            <a:extLst>
              <a:ext uri="{FF2B5EF4-FFF2-40B4-BE49-F238E27FC236}">
                <a16:creationId xmlns:a16="http://schemas.microsoft.com/office/drawing/2014/main" id="{FD306005-808E-E905-C9C9-661067779853}"/>
              </a:ext>
            </a:extLst>
          </p:cNvPr>
          <p:cNvGrpSpPr/>
          <p:nvPr/>
        </p:nvGrpSpPr>
        <p:grpSpPr>
          <a:xfrm>
            <a:off x="5266788" y="1065138"/>
            <a:ext cx="3629369" cy="3230403"/>
            <a:chOff x="5266788" y="1065138"/>
            <a:chExt cx="3629369" cy="3230403"/>
          </a:xfrm>
        </p:grpSpPr>
        <p:sp>
          <p:nvSpPr>
            <p:cNvPr id="4" name="Hexagon 3">
              <a:extLst>
                <a:ext uri="{FF2B5EF4-FFF2-40B4-BE49-F238E27FC236}">
                  <a16:creationId xmlns:a16="http://schemas.microsoft.com/office/drawing/2014/main" id="{A86A2A25-FA9F-63B4-EA56-424A9E9EFF7E}"/>
                </a:ext>
              </a:extLst>
            </p:cNvPr>
            <p:cNvSpPr/>
            <p:nvPr/>
          </p:nvSpPr>
          <p:spPr>
            <a:xfrm rot="3389246">
              <a:off x="6107253" y="1701323"/>
              <a:ext cx="568453" cy="415533"/>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07A6D77-1A7D-2158-FDD8-3A0692AB43B9}"/>
                </a:ext>
              </a:extLst>
            </p:cNvPr>
            <p:cNvGrpSpPr/>
            <p:nvPr/>
          </p:nvGrpSpPr>
          <p:grpSpPr>
            <a:xfrm>
              <a:off x="5266788" y="1065138"/>
              <a:ext cx="3629369" cy="3230403"/>
              <a:chOff x="2747365" y="661956"/>
              <a:chExt cx="3649270" cy="3828620"/>
            </a:xfrm>
          </p:grpSpPr>
          <p:sp>
            <p:nvSpPr>
              <p:cNvPr id="12" name="Freeform: Shape 11">
                <a:extLst>
                  <a:ext uri="{FF2B5EF4-FFF2-40B4-BE49-F238E27FC236}">
                    <a16:creationId xmlns:a16="http://schemas.microsoft.com/office/drawing/2014/main" id="{02D43180-38C8-F667-C73D-9548F1CB13BB}"/>
                  </a:ext>
                </a:extLst>
              </p:cNvPr>
              <p:cNvSpPr/>
              <p:nvPr/>
            </p:nvSpPr>
            <p:spPr>
              <a:xfrm>
                <a:off x="3836628" y="1871993"/>
                <a:ext cx="1470353" cy="1399106"/>
              </a:xfrm>
              <a:custGeom>
                <a:avLst/>
                <a:gdLst>
                  <a:gd name="connsiteX0" fmla="*/ 0 w 1666396"/>
                  <a:gd name="connsiteY0" fmla="*/ 720750 h 1441500"/>
                  <a:gd name="connsiteX1" fmla="*/ 411837 w 1666396"/>
                  <a:gd name="connsiteY1" fmla="*/ 0 h 1441500"/>
                  <a:gd name="connsiteX2" fmla="*/ 1254559 w 1666396"/>
                  <a:gd name="connsiteY2" fmla="*/ 0 h 1441500"/>
                  <a:gd name="connsiteX3" fmla="*/ 1666396 w 1666396"/>
                  <a:gd name="connsiteY3" fmla="*/ 720750 h 1441500"/>
                  <a:gd name="connsiteX4" fmla="*/ 1254559 w 1666396"/>
                  <a:gd name="connsiteY4" fmla="*/ 1441500 h 1441500"/>
                  <a:gd name="connsiteX5" fmla="*/ 411837 w 1666396"/>
                  <a:gd name="connsiteY5" fmla="*/ 1441500 h 1441500"/>
                  <a:gd name="connsiteX6" fmla="*/ 0 w 1666396"/>
                  <a:gd name="connsiteY6" fmla="*/ 720750 h 14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6396" h="1441500">
                    <a:moveTo>
                      <a:pt x="0" y="720750"/>
                    </a:moveTo>
                    <a:lnTo>
                      <a:pt x="411837" y="0"/>
                    </a:lnTo>
                    <a:lnTo>
                      <a:pt x="1254559" y="0"/>
                    </a:lnTo>
                    <a:lnTo>
                      <a:pt x="1666396" y="720750"/>
                    </a:lnTo>
                    <a:lnTo>
                      <a:pt x="1254559" y="1441500"/>
                    </a:lnTo>
                    <a:lnTo>
                      <a:pt x="411837" y="1441500"/>
                    </a:lnTo>
                    <a:lnTo>
                      <a:pt x="0" y="72075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1385" tIns="254117" rIns="291385" bIns="254117"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Measures of Success</a:t>
                </a:r>
                <a:endParaRPr lang="en-GB" sz="1200" kern="1200">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585D9491-72CA-F285-D68A-E272A767D2E1}"/>
                  </a:ext>
                </a:extLst>
              </p:cNvPr>
              <p:cNvSpPr/>
              <p:nvPr/>
            </p:nvSpPr>
            <p:spPr>
              <a:xfrm>
                <a:off x="4736121" y="1242415"/>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4" name="Freeform: Shape 13">
                <a:extLst>
                  <a:ext uri="{FF2B5EF4-FFF2-40B4-BE49-F238E27FC236}">
                    <a16:creationId xmlns:a16="http://schemas.microsoft.com/office/drawing/2014/main" id="{16110E5D-11BD-03C8-581D-10319706C3D2}"/>
                  </a:ext>
                </a:extLst>
              </p:cNvPr>
              <p:cNvSpPr/>
              <p:nvPr/>
            </p:nvSpPr>
            <p:spPr>
              <a:xfrm>
                <a:off x="3928976" y="661956"/>
                <a:ext cx="1291863" cy="1117615"/>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Well-led &amp; Efficient</a:t>
                </a:r>
                <a:endParaRPr lang="en-GB" sz="1050" kern="1200">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AF5872B5-07BF-F221-E59E-EB74D0F384D6}"/>
                  </a:ext>
                </a:extLst>
              </p:cNvPr>
              <p:cNvSpPr/>
              <p:nvPr/>
            </p:nvSpPr>
            <p:spPr>
              <a:xfrm>
                <a:off x="5431585" y="217388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A1C693FB-8ACB-9BE2-015E-65B32CF0783C}"/>
                  </a:ext>
                </a:extLst>
              </p:cNvPr>
              <p:cNvSpPr/>
              <p:nvPr/>
            </p:nvSpPr>
            <p:spPr>
              <a:xfrm>
                <a:off x="5104772" y="1387787"/>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211024" rIns="144000"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Secure &amp; Resilient Processes</a:t>
                </a:r>
                <a:endParaRPr lang="en-GB" sz="1050" kern="1200">
                  <a:latin typeface="Arial" panose="020B0604020202020204" pitchFamily="34" charset="0"/>
                  <a:cs typeface="Arial" panose="020B0604020202020204" pitchFamily="34" charset="0"/>
                </a:endParaRPr>
              </a:p>
            </p:txBody>
          </p:sp>
          <p:sp>
            <p:nvSpPr>
              <p:cNvPr id="17" name="Hexagon 16">
                <a:extLst>
                  <a:ext uri="{FF2B5EF4-FFF2-40B4-BE49-F238E27FC236}">
                    <a16:creationId xmlns:a16="http://schemas.microsoft.com/office/drawing/2014/main" id="{B0F22CA2-EB75-C885-E93A-B10DF16498BD}"/>
                  </a:ext>
                </a:extLst>
              </p:cNvPr>
              <p:cNvSpPr/>
              <p:nvPr/>
            </p:nvSpPr>
            <p:spPr>
              <a:xfrm>
                <a:off x="4983153" y="321774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8" name="Freeform: Shape 17">
                <a:extLst>
                  <a:ext uri="{FF2B5EF4-FFF2-40B4-BE49-F238E27FC236}">
                    <a16:creationId xmlns:a16="http://schemas.microsoft.com/office/drawing/2014/main" id="{2549550E-EE09-040D-0BF8-1582FC1D9E97}"/>
                  </a:ext>
                </a:extLst>
              </p:cNvPr>
              <p:cNvSpPr/>
              <p:nvPr/>
            </p:nvSpPr>
            <p:spPr>
              <a:xfrm>
                <a:off x="5104772"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Support Staff</a:t>
                </a:r>
                <a:endParaRPr lang="en-GB" sz="1050" kern="1200">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5299A327-389B-225B-0AB7-2A308737B702}"/>
                  </a:ext>
                </a:extLst>
              </p:cNvPr>
              <p:cNvSpPr/>
              <p:nvPr/>
            </p:nvSpPr>
            <p:spPr>
              <a:xfrm>
                <a:off x="3757032" y="3372538"/>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2" name="Freeform: Shape 21">
                <a:extLst>
                  <a:ext uri="{FF2B5EF4-FFF2-40B4-BE49-F238E27FC236}">
                    <a16:creationId xmlns:a16="http://schemas.microsoft.com/office/drawing/2014/main" id="{A935C1A7-0297-7034-5F59-E4CED93B4F39}"/>
                  </a:ext>
                </a:extLst>
              </p:cNvPr>
              <p:cNvSpPr/>
              <p:nvPr/>
            </p:nvSpPr>
            <p:spPr>
              <a:xfrm>
                <a:off x="3928976" y="337296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Better Care </a:t>
                </a:r>
                <a:endParaRPr lang="en-GB" sz="1050" kern="120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B9C20406-1FD3-5B3E-3A4F-FCF50AAF7F9D}"/>
                  </a:ext>
                </a:extLst>
              </p:cNvPr>
              <p:cNvSpPr/>
              <p:nvPr/>
            </p:nvSpPr>
            <p:spPr>
              <a:xfrm>
                <a:off x="3080199" y="242341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DA043099-A3CF-5694-07E3-F21ABBA466BD}"/>
                  </a:ext>
                </a:extLst>
              </p:cNvPr>
              <p:cNvSpPr/>
              <p:nvPr/>
            </p:nvSpPr>
            <p:spPr>
              <a:xfrm>
                <a:off x="2747365"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Healthy Citizens</a:t>
                </a:r>
                <a:endParaRPr lang="en-GB" sz="1050" kern="1200">
                  <a:latin typeface="Arial" panose="020B0604020202020204" pitchFamily="34" charset="0"/>
                  <a:cs typeface="Arial" panose="020B0604020202020204" pitchFamily="34" charset="0"/>
                </a:endParaRPr>
              </a:p>
            </p:txBody>
          </p:sp>
          <p:sp>
            <p:nvSpPr>
              <p:cNvPr id="30" name="Freeform: Shape 29">
                <a:extLst>
                  <a:ext uri="{FF2B5EF4-FFF2-40B4-BE49-F238E27FC236}">
                    <a16:creationId xmlns:a16="http://schemas.microsoft.com/office/drawing/2014/main" id="{494C4740-0E15-DE34-0B11-D20A4C4B9F96}"/>
                  </a:ext>
                </a:extLst>
              </p:cNvPr>
              <p:cNvSpPr/>
              <p:nvPr/>
            </p:nvSpPr>
            <p:spPr>
              <a:xfrm>
                <a:off x="2747365" y="1387788"/>
                <a:ext cx="1291863" cy="1117612"/>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Empower</a:t>
                </a:r>
                <a:r>
                  <a:rPr lang="en-US" sz="1050" kern="1200" baseline="0">
                    <a:latin typeface="Arial" panose="020B0604020202020204" pitchFamily="34" charset="0"/>
                    <a:cs typeface="Arial" panose="020B0604020202020204" pitchFamily="34" charset="0"/>
                  </a:rPr>
                  <a:t> Patients </a:t>
                </a:r>
                <a:endParaRPr lang="en-GB" sz="1050" kern="1200">
                  <a:latin typeface="Arial" panose="020B0604020202020204" pitchFamily="34" charset="0"/>
                  <a:cs typeface="Arial" panose="020B0604020202020204" pitchFamily="34" charset="0"/>
                </a:endParaRPr>
              </a:p>
            </p:txBody>
          </p:sp>
        </p:grpSp>
      </p:grpSp>
      <p:sp>
        <p:nvSpPr>
          <p:cNvPr id="31" name="Rectangle 30">
            <a:extLst>
              <a:ext uri="{FF2B5EF4-FFF2-40B4-BE49-F238E27FC236}">
                <a16:creationId xmlns:a16="http://schemas.microsoft.com/office/drawing/2014/main" id="{ACA11CE9-E128-2A82-00FE-347044F6EBDA}"/>
              </a:ext>
            </a:extLst>
          </p:cNvPr>
          <p:cNvSpPr/>
          <p:nvPr/>
        </p:nvSpPr>
        <p:spPr>
          <a:xfrm>
            <a:off x="193897" y="698029"/>
            <a:ext cx="5042546" cy="375551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 will we know that our strategy for Digitally Enabling The One Bay Way is </a:t>
            </a:r>
            <a:r>
              <a:rPr lang="en-US" sz="800">
                <a:solidFill>
                  <a:srgbClr val="1F355E"/>
                </a:solidFill>
                <a:latin typeface="Arial" panose="020B0604020202020204" pitchFamily="34" charset="0"/>
                <a:ea typeface="+mn-ea"/>
                <a:cs typeface="Arial" panose="020B0604020202020204" pitchFamily="34" charset="0"/>
                <a:sym typeface="Helvetica Neue Medium"/>
              </a:rPr>
              <a:t>working and where should be expect to see benefits?</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Our Measure of Success framework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identifies the 6 key pillars that a successful </a:t>
            </a:r>
            <a:r>
              <a:rPr kumimoji="0" lang="en-GB" sz="800" b="0" i="0" u="non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will achieve for Swansea Bay. </a:t>
            </a:r>
            <a:r>
              <a:rPr lang="en-GB" sz="800" b="0">
                <a:solidFill>
                  <a:srgbClr val="1F355E"/>
                </a:solidFill>
                <a:latin typeface="Arial" panose="020B0604020202020204" pitchFamily="34" charset="0"/>
                <a:ea typeface="+mn-ea"/>
                <a:cs typeface="Arial" panose="020B0604020202020204" pitchFamily="34" charset="0"/>
                <a:sym typeface="Helvetica Neue Medium"/>
              </a:rPr>
              <a:t>Each of our proposed digital solutions must work towards one or more of these pillars to deliver impactful benefits and improved outcomes for citizens, patients, clinicians and system colleagues.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Well-led &amp; Efficient: </a:t>
            </a:r>
            <a:r>
              <a:rPr lang="en-GB" sz="800" b="0">
                <a:solidFill>
                  <a:srgbClr val="1F355E"/>
                </a:solidFill>
                <a:latin typeface="Arial" panose="020B0604020202020204" pitchFamily="34" charset="0"/>
                <a:ea typeface="+mn-ea"/>
                <a:cs typeface="Arial" panose="020B0604020202020204" pitchFamily="34" charset="0"/>
                <a:sym typeface="Helvetica Neue Medium"/>
              </a:rPr>
              <a:t>Inclusive, collaborative and compassionate leadership drives the strategy forward using an evidence-based understanding of the most effective use of resources to support our teams to deliver digitally enabled service-led transformation. Leadership ensures the strategy capitalises on the increases in efficiency that digital maturity can deliver.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Secure &amp; Resilient Processes</a:t>
            </a:r>
            <a:r>
              <a:rPr lang="en-GB" sz="800" b="0">
                <a:solidFill>
                  <a:srgbClr val="1F355E"/>
                </a:solidFill>
                <a:latin typeface="Arial" panose="020B0604020202020204" pitchFamily="34" charset="0"/>
                <a:ea typeface="+mn-ea"/>
                <a:cs typeface="Arial" panose="020B0604020202020204" pitchFamily="34" charset="0"/>
                <a:sym typeface="Helvetica Neue Medium"/>
              </a:rPr>
              <a:t>: We earn the upmost trust of our citizens by maintaining robust cyber security and handling their data securely and in accordance with the Caldicott principles. Our digital strategy ensures that we are forward facing in identifying and pre-emptively responding to safety alerts and cyber risks to ensure continuity of service.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Support Staff: </a:t>
            </a:r>
            <a:r>
              <a:rPr lang="en-GB" sz="800" b="0">
                <a:solidFill>
                  <a:srgbClr val="1F355E"/>
                </a:solidFill>
                <a:latin typeface="Arial" panose="020B0604020202020204" pitchFamily="34" charset="0"/>
                <a:ea typeface="+mn-ea"/>
                <a:cs typeface="Arial" panose="020B0604020202020204" pitchFamily="34" charset="0"/>
                <a:sym typeface="Helvetica Neue Medium"/>
              </a:rPr>
              <a:t>Our staff are the strength of our organisation. Our strategy increases digital literacy and confidence across our organisation, enabling colleagues to work optimally with data and digital solutions to improve the care they deliver for patients.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Better Care: </a:t>
            </a:r>
            <a:r>
              <a:rPr lang="en-GB" sz="800" b="0">
                <a:solidFill>
                  <a:srgbClr val="1F355E"/>
                </a:solidFill>
                <a:latin typeface="Arial" panose="020B0604020202020204" pitchFamily="34" charset="0"/>
                <a:ea typeface="+mn-ea"/>
                <a:cs typeface="Arial" panose="020B0604020202020204" pitchFamily="34" charset="0"/>
                <a:sym typeface="Helvetica Neue Medium"/>
              </a:rPr>
              <a:t>Our digital and data initiatives enable us to provide better care to our citizens, which is safer, higher quality and timelier, leading to better outcomes, delivering better value and improving efficiency. Digital and data solutions enhance services for patients, reduce unwarranted variation and positively transform care delivery.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Healthy Citizens</a:t>
            </a:r>
            <a:r>
              <a:rPr lang="en-GB" sz="800" b="0">
                <a:solidFill>
                  <a:srgbClr val="1F355E"/>
                </a:solidFill>
                <a:latin typeface="Arial" panose="020B0604020202020204" pitchFamily="34" charset="0"/>
                <a:ea typeface="+mn-ea"/>
                <a:cs typeface="Arial" panose="020B0604020202020204" pitchFamily="34" charset="0"/>
                <a:sym typeface="Helvetica Neue Medium"/>
              </a:rPr>
              <a:t>: We make best use data and digital services to improve the health and wellbeing of our population, using data insights and analytics to make data-driven decisions that improve health outcomes, improve access for underserved communities and reduce health inequalities.</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r>
              <a:rPr lang="en-GB" sz="800">
                <a:solidFill>
                  <a:srgbClr val="1F355E"/>
                </a:solidFill>
                <a:latin typeface="Arial" panose="020B0604020202020204" pitchFamily="34" charset="0"/>
                <a:ea typeface="+mn-ea"/>
                <a:cs typeface="Arial" panose="020B0604020202020204" pitchFamily="34" charset="0"/>
                <a:sym typeface="Helvetica Neue Medium"/>
              </a:rPr>
              <a:t>Empower Patients</a:t>
            </a:r>
            <a:r>
              <a:rPr lang="en-GB" sz="800" b="0">
                <a:solidFill>
                  <a:srgbClr val="1F355E"/>
                </a:solidFill>
                <a:latin typeface="Arial" panose="020B0604020202020204" pitchFamily="34" charset="0"/>
                <a:ea typeface="+mn-ea"/>
                <a:cs typeface="Arial" panose="020B0604020202020204" pitchFamily="34" charset="0"/>
                <a:sym typeface="Helvetica Neue Medium"/>
              </a:rPr>
              <a:t>: Patients are at the centre of our mission. Our digital strategy empowers patients to play an active and meaningful role in managing their health and keeping well.</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800" b="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 name="Graphic 5" descr="Care with solid fill">
            <a:extLst>
              <a:ext uri="{FF2B5EF4-FFF2-40B4-BE49-F238E27FC236}">
                <a16:creationId xmlns:a16="http://schemas.microsoft.com/office/drawing/2014/main" id="{602713F2-079B-E1DB-16AD-E6F488EE52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6089" y="3384878"/>
            <a:ext cx="320760" cy="320760"/>
          </a:xfrm>
          <a:prstGeom prst="rect">
            <a:avLst/>
          </a:prstGeom>
        </p:spPr>
      </p:pic>
      <p:pic>
        <p:nvPicPr>
          <p:cNvPr id="8" name="Graphic 7" descr="Business Growth with solid fill">
            <a:extLst>
              <a:ext uri="{FF2B5EF4-FFF2-40B4-BE49-F238E27FC236}">
                <a16:creationId xmlns:a16="http://schemas.microsoft.com/office/drawing/2014/main" id="{E976889E-6BD9-F925-61D1-06F926E4EA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286" y="2751684"/>
            <a:ext cx="320760" cy="320760"/>
          </a:xfrm>
          <a:prstGeom prst="rect">
            <a:avLst/>
          </a:prstGeom>
        </p:spPr>
      </p:pic>
      <p:pic>
        <p:nvPicPr>
          <p:cNvPr id="10" name="Graphic 9" descr="Lock with solid fill">
            <a:extLst>
              <a:ext uri="{FF2B5EF4-FFF2-40B4-BE49-F238E27FC236}">
                <a16:creationId xmlns:a16="http://schemas.microsoft.com/office/drawing/2014/main" id="{EDF61170-C56A-936E-0B1D-957407A69F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48039" y="1671583"/>
            <a:ext cx="291356" cy="291356"/>
          </a:xfrm>
          <a:prstGeom prst="rect">
            <a:avLst/>
          </a:prstGeom>
        </p:spPr>
      </p:pic>
      <p:pic>
        <p:nvPicPr>
          <p:cNvPr id="21" name="Graphic 20" descr="Management with solid fill">
            <a:extLst>
              <a:ext uri="{FF2B5EF4-FFF2-40B4-BE49-F238E27FC236}">
                <a16:creationId xmlns:a16="http://schemas.microsoft.com/office/drawing/2014/main" id="{9CF9252F-65DD-B6D6-2470-F590612808A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36089" y="1100418"/>
            <a:ext cx="320760" cy="320760"/>
          </a:xfrm>
          <a:prstGeom prst="rect">
            <a:avLst/>
          </a:prstGeom>
        </p:spPr>
      </p:pic>
      <p:pic>
        <p:nvPicPr>
          <p:cNvPr id="24" name="Graphic 23" descr="Group success with solid fill">
            <a:extLst>
              <a:ext uri="{FF2B5EF4-FFF2-40B4-BE49-F238E27FC236}">
                <a16:creationId xmlns:a16="http://schemas.microsoft.com/office/drawing/2014/main" id="{98355B0E-17A9-33D0-3403-29D6395E1C2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06679" y="1678217"/>
            <a:ext cx="320760" cy="320760"/>
          </a:xfrm>
          <a:prstGeom prst="rect">
            <a:avLst/>
          </a:prstGeom>
        </p:spPr>
      </p:pic>
      <p:pic>
        <p:nvPicPr>
          <p:cNvPr id="26" name="Graphic 25" descr="Doctor female with solid fill">
            <a:extLst>
              <a:ext uri="{FF2B5EF4-FFF2-40B4-BE49-F238E27FC236}">
                <a16:creationId xmlns:a16="http://schemas.microsoft.com/office/drawing/2014/main" id="{6D87C280-570E-D9CD-C123-656322B34E4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33215" y="2759102"/>
            <a:ext cx="320760" cy="320760"/>
          </a:xfrm>
          <a:prstGeom prst="rect">
            <a:avLst/>
          </a:prstGeom>
        </p:spPr>
      </p:pic>
      <p:sp>
        <p:nvSpPr>
          <p:cNvPr id="7" name="TextBox 6">
            <a:extLst>
              <a:ext uri="{FF2B5EF4-FFF2-40B4-BE49-F238E27FC236}">
                <a16:creationId xmlns:a16="http://schemas.microsoft.com/office/drawing/2014/main" id="{4B941876-237F-4AC1-0F85-B516EF3D07EE}"/>
              </a:ext>
            </a:extLst>
          </p:cNvPr>
          <p:cNvSpPr txBox="1"/>
          <p:nvPr/>
        </p:nvSpPr>
        <p:spPr>
          <a:xfrm>
            <a:off x="7803039" y="3868766"/>
            <a:ext cx="146540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800" b="0" i="1">
                <a:solidFill>
                  <a:srgbClr val="1F355E"/>
                </a:solidFill>
                <a:latin typeface="Arial" panose="020B0604020202020204" pitchFamily="34" charset="0"/>
                <a:ea typeface="+mn-ea"/>
                <a:cs typeface="Arial" panose="020B0604020202020204" pitchFamily="34" charset="0"/>
                <a:sym typeface="Helvetica Neue Medium"/>
              </a:rPr>
              <a:t>Tailored for Swansea Bay and adapted from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England’s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hlinkClick r:id="rId15">
                  <a:extLst>
                    <a:ext uri="{A12FA001-AC4F-418D-AE19-62706E023703}">
                      <ahyp:hlinkClr xmlns:ahyp="http://schemas.microsoft.com/office/drawing/2018/hyperlinkcolor" val="tx"/>
                    </a:ext>
                  </a:extLst>
                </a:hlinkClick>
              </a:rPr>
              <a:t>What Good Looks Like Programme</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i="1">
              <a:solidFill>
                <a:srgbClr val="1F355E"/>
              </a:solidFill>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9081CCC-99EA-1BEA-EC09-F236C106A589}"/>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Our Measures of Success Framework</a:t>
            </a:r>
          </a:p>
        </p:txBody>
      </p:sp>
      <p:pic>
        <p:nvPicPr>
          <p:cNvPr id="2" name="Picture 1">
            <a:extLst>
              <a:ext uri="{FF2B5EF4-FFF2-40B4-BE49-F238E27FC236}">
                <a16:creationId xmlns:a16="http://schemas.microsoft.com/office/drawing/2014/main" id="{0837528A-BB37-6974-AC9D-FEED7273EF3C}"/>
              </a:ext>
            </a:extLst>
          </p:cNvPr>
          <p:cNvPicPr>
            <a:picLocks noChangeAspect="1"/>
          </p:cNvPicPr>
          <p:nvPr/>
        </p:nvPicPr>
        <p:blipFill>
          <a:blip r:embed="rId16"/>
          <a:stretch>
            <a:fillRect/>
          </a:stretch>
        </p:blipFill>
        <p:spPr>
          <a:xfrm>
            <a:off x="175986" y="4629038"/>
            <a:ext cx="1214664" cy="375442"/>
          </a:xfrm>
          <a:prstGeom prst="rect">
            <a:avLst/>
          </a:prstGeom>
        </p:spPr>
      </p:pic>
      <p:sp>
        <p:nvSpPr>
          <p:cNvPr id="3" name="Footer Placeholder 3">
            <a:extLst>
              <a:ext uri="{FF2B5EF4-FFF2-40B4-BE49-F238E27FC236}">
                <a16:creationId xmlns:a16="http://schemas.microsoft.com/office/drawing/2014/main" id="{201CA631-F993-0D48-7D29-711F443E4901}"/>
              </a:ext>
            </a:extLst>
          </p:cNvPr>
          <p:cNvSpPr txBox="1">
            <a:spLocks/>
          </p:cNvSpPr>
          <p:nvPr/>
        </p:nvSpPr>
        <p:spPr>
          <a:xfrm>
            <a:off x="2052049" y="4613347"/>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3BB4676C-37E2-E16B-5D50-26DFD4819B3B}"/>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03C2E66A-D718-BCBF-B027-FCAD72D22D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7D438CA6-8B2B-237E-BEFB-78651DEFBA1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2DD71318-C9EB-96F0-DA0F-2923847E258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2" name="Arrow: Chevron 31">
              <a:extLst>
                <a:ext uri="{FF2B5EF4-FFF2-40B4-BE49-F238E27FC236}">
                  <a16:creationId xmlns:a16="http://schemas.microsoft.com/office/drawing/2014/main" id="{3E9303E9-B9E5-D084-84DB-085F9727F14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09D5899F-0C16-9C62-9976-600F23D302F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9075B69F-746A-166C-C979-71CC7E7962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279485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25CBB-E006-EDCF-14B2-14C2B0A49CD0}"/>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12BB625B-CECA-1AF0-BB56-958A054D871C}"/>
              </a:ext>
            </a:extLst>
          </p:cNvPr>
          <p:cNvPicPr>
            <a:picLocks noChangeAspect="1"/>
          </p:cNvPicPr>
          <p:nvPr/>
        </p:nvPicPr>
        <p:blipFill rotWithShape="1">
          <a:blip r:embed="rId3"/>
          <a:srcRect l="6854" t="2216"/>
          <a:stretch/>
        </p:blipFill>
        <p:spPr>
          <a:xfrm flipH="1">
            <a:off x="3912498" y="1110690"/>
            <a:ext cx="5083460" cy="3324509"/>
          </a:xfrm>
          <a:prstGeom prst="rect">
            <a:avLst/>
          </a:prstGeom>
          <a:ln>
            <a:noFill/>
          </a:ln>
        </p:spPr>
      </p:pic>
      <p:sp>
        <p:nvSpPr>
          <p:cNvPr id="3" name="Rectangle 2">
            <a:extLst>
              <a:ext uri="{FF2B5EF4-FFF2-40B4-BE49-F238E27FC236}">
                <a16:creationId xmlns:a16="http://schemas.microsoft.com/office/drawing/2014/main" id="{DAB6177C-0D53-A37C-715A-9333C7953E92}"/>
              </a:ext>
            </a:extLst>
          </p:cNvPr>
          <p:cNvSpPr/>
          <p:nvPr/>
        </p:nvSpPr>
        <p:spPr>
          <a:xfrm>
            <a:off x="142875" y="1110690"/>
            <a:ext cx="6131007" cy="3324509"/>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Delivering this strategy requires a fundamental shift in ways of working, with digital no longer just the work of the Digital Services team, but the responsibility of the whole organisation with service-led transformation the key driver for realising improved outcomes for the people of Swansea Bay.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To support this, we will need much greater clarity on roles and responsibilities across digital and non-digital teams and to ensure that our organisational structure doesn’t encourage siloed working or the creation of digital solutions that only support one part of the system.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The people in the Digital Services team are a huge asset to our organisation. However, there is currently a tendency for them to take on too much as they try to fight every fire rather than being able to focus on the work that will most benefit the system overall. The result is that our digital people often struggle with work-life balance and are not being stretched to work on projects that make full use of their skills and expertise. This strategy can support SBU to deliver impactful digital transformation sustainably whilst looking after, and making best use of, our digital people.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Through the extensive engagement undertaken for this strategy, feedback consistently highlighted  an EPR model and the capability to do advanced, predictive data analytics as the key priorities most important to our teams. Delivering these priorities together will require some tough decisions with Digital Services teams being more discerning about what they say “yes” to and stopping projects that aren’t either business critical or focussed on achieving the future vision.</a:t>
            </a:r>
          </a:p>
        </p:txBody>
      </p:sp>
      <p:sp>
        <p:nvSpPr>
          <p:cNvPr id="4" name="Rectangle: Rounded Corners 3">
            <a:extLst>
              <a:ext uri="{FF2B5EF4-FFF2-40B4-BE49-F238E27FC236}">
                <a16:creationId xmlns:a16="http://schemas.microsoft.com/office/drawing/2014/main" id="{8D724BE8-0F57-FEB8-1A00-F2D48C67C906}"/>
              </a:ext>
            </a:extLst>
          </p:cNvPr>
          <p:cNvSpPr/>
          <p:nvPr/>
        </p:nvSpPr>
        <p:spPr>
          <a:xfrm>
            <a:off x="142875" y="580907"/>
            <a:ext cx="6131007"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kern="1200">
                <a:solidFill>
                  <a:prstClr val="white"/>
                </a:solidFill>
                <a:latin typeface="Arial Black" panose="020B0A04020102020204" pitchFamily="34" charset="0"/>
              </a:rPr>
              <a:t>Organisational functions are critical to Digitally Enabling The One Bay Way </a:t>
            </a:r>
            <a:r>
              <a:rPr kumimoji="0" lang="en-GB" sz="1200" b="0" i="0" u="none" kern="1200" cap="none" spc="0" normalizeH="0" baseline="0" noProof="0">
                <a:ln>
                  <a:noFill/>
                </a:ln>
                <a:solidFill>
                  <a:prstClr val="white"/>
                </a:solidFill>
                <a:effectLst/>
                <a:uLnTx/>
                <a:uFillTx/>
                <a:latin typeface="Arial Black" panose="020B0A04020102020204" pitchFamily="34" charset="0"/>
                <a:sym typeface="Helvetica Neue"/>
              </a:rPr>
              <a:t>succeeding</a:t>
            </a:r>
          </a:p>
        </p:txBody>
      </p:sp>
      <p:sp>
        <p:nvSpPr>
          <p:cNvPr id="5" name="Title 1">
            <a:extLst>
              <a:ext uri="{FF2B5EF4-FFF2-40B4-BE49-F238E27FC236}">
                <a16:creationId xmlns:a16="http://schemas.microsoft.com/office/drawing/2014/main" id="{5AD95E17-72B0-251B-BE94-C257C3E26D8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700">
                <a:solidFill>
                  <a:srgbClr val="1F355E"/>
                </a:solidFill>
                <a:latin typeface="Arial Black" panose="020B0A04020102020204" pitchFamily="34" charset="0"/>
              </a:rPr>
              <a:t>Adapting as an organisation to support these measures of success</a:t>
            </a:r>
          </a:p>
        </p:txBody>
      </p:sp>
      <p:sp>
        <p:nvSpPr>
          <p:cNvPr id="2" name="Footer Placeholder 3">
            <a:extLst>
              <a:ext uri="{FF2B5EF4-FFF2-40B4-BE49-F238E27FC236}">
                <a16:creationId xmlns:a16="http://schemas.microsoft.com/office/drawing/2014/main" id="{64E043C2-FE1D-5770-AD9F-6CF07472713E}"/>
              </a:ext>
            </a:extLst>
          </p:cNvPr>
          <p:cNvSpPr txBox="1">
            <a:spLocks/>
          </p:cNvSpPr>
          <p:nvPr/>
        </p:nvSpPr>
        <p:spPr>
          <a:xfrm>
            <a:off x="1770124" y="4667471"/>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3" name="Group 12">
            <a:extLst>
              <a:ext uri="{FF2B5EF4-FFF2-40B4-BE49-F238E27FC236}">
                <a16:creationId xmlns:a16="http://schemas.microsoft.com/office/drawing/2014/main" id="{C440199D-484B-3951-03F1-CFAF3CE28F63}"/>
              </a:ext>
            </a:extLst>
          </p:cNvPr>
          <p:cNvGrpSpPr/>
          <p:nvPr/>
        </p:nvGrpSpPr>
        <p:grpSpPr>
          <a:xfrm>
            <a:off x="-1" y="-5787"/>
            <a:ext cx="9143998" cy="165595"/>
            <a:chOff x="374266" y="2474302"/>
            <a:chExt cx="13719657" cy="820603"/>
          </a:xfrm>
        </p:grpSpPr>
        <p:sp>
          <p:nvSpPr>
            <p:cNvPr id="7" name="Arrow: Pentagon 6">
              <a:extLst>
                <a:ext uri="{FF2B5EF4-FFF2-40B4-BE49-F238E27FC236}">
                  <a16:creationId xmlns:a16="http://schemas.microsoft.com/office/drawing/2014/main" id="{A34FACA8-C8DC-738C-915A-CDEB33F3856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3D9DCA0C-842C-DC94-BC24-248A87886DF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4E724766-912D-16C6-3FEF-4E086F2B1EB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0" name="Arrow: Chevron 9">
              <a:extLst>
                <a:ext uri="{FF2B5EF4-FFF2-40B4-BE49-F238E27FC236}">
                  <a16:creationId xmlns:a16="http://schemas.microsoft.com/office/drawing/2014/main" id="{E918F8D2-C563-2F81-5858-52CD835B451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1" name="Arrow: Chevron 10">
              <a:extLst>
                <a:ext uri="{FF2B5EF4-FFF2-40B4-BE49-F238E27FC236}">
                  <a16:creationId xmlns:a16="http://schemas.microsoft.com/office/drawing/2014/main" id="{CD05E94D-738D-55B3-9474-B0EF36FF5F3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2" name="Arrow: Chevron 11">
              <a:extLst>
                <a:ext uri="{FF2B5EF4-FFF2-40B4-BE49-F238E27FC236}">
                  <a16:creationId xmlns:a16="http://schemas.microsoft.com/office/drawing/2014/main" id="{F5E32A9A-2E70-CD5D-7B43-CA85335F8F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82676908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A701B-9149-E03D-7CE5-20E813CEAC7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A1B4F24-D84F-D1A9-D8A2-597A242010CB}"/>
              </a:ext>
            </a:extLst>
          </p:cNvPr>
          <p:cNvSpPr/>
          <p:nvPr/>
        </p:nvSpPr>
        <p:spPr>
          <a:xfrm>
            <a:off x="1058779" y="617075"/>
            <a:ext cx="232931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Obstacles</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 name="Rectangle 9">
            <a:extLst>
              <a:ext uri="{FF2B5EF4-FFF2-40B4-BE49-F238E27FC236}">
                <a16:creationId xmlns:a16="http://schemas.microsoft.com/office/drawing/2014/main" id="{B2020BC7-8C16-5DFE-F905-EA8D42E73622}"/>
              </a:ext>
            </a:extLst>
          </p:cNvPr>
          <p:cNvSpPr/>
          <p:nvPr/>
        </p:nvSpPr>
        <p:spPr>
          <a:xfrm>
            <a:off x="5782169" y="617075"/>
            <a:ext cx="219717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a:solidFill>
                  <a:schemeClr val="bg1"/>
                </a:solidFill>
                <a:latin typeface="Arial Black" panose="020B0A04020102020204" pitchFamily="34" charset="0"/>
                <a:ea typeface="+mn-ea"/>
                <a:cs typeface="+mn-cs"/>
                <a:sym typeface="Helvetica Neue Medium"/>
              </a:rPr>
              <a:t>Our Solutions Checklist  </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grpSp>
        <p:nvGrpSpPr>
          <p:cNvPr id="17" name="Group 16">
            <a:extLst>
              <a:ext uri="{FF2B5EF4-FFF2-40B4-BE49-F238E27FC236}">
                <a16:creationId xmlns:a16="http://schemas.microsoft.com/office/drawing/2014/main" id="{F974F80C-775D-CF18-42C6-05F51D3BF2B8}"/>
              </a:ext>
            </a:extLst>
          </p:cNvPr>
          <p:cNvGrpSpPr/>
          <p:nvPr/>
        </p:nvGrpSpPr>
        <p:grpSpPr>
          <a:xfrm>
            <a:off x="4605382" y="1208224"/>
            <a:ext cx="260350" cy="287781"/>
            <a:chOff x="4572000" y="952500"/>
            <a:chExt cx="260350" cy="247650"/>
          </a:xfrm>
          <a:solidFill>
            <a:srgbClr val="7030A0"/>
          </a:solidFill>
        </p:grpSpPr>
        <p:sp>
          <p:nvSpPr>
            <p:cNvPr id="15" name="Oval 14">
              <a:extLst>
                <a:ext uri="{FF2B5EF4-FFF2-40B4-BE49-F238E27FC236}">
                  <a16:creationId xmlns:a16="http://schemas.microsoft.com/office/drawing/2014/main" id="{BFB93DE9-8C80-696A-F239-52C7DD0D509C}"/>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13" name="Graphic 12" descr="Checkmark with solid fill">
              <a:extLst>
                <a:ext uri="{FF2B5EF4-FFF2-40B4-BE49-F238E27FC236}">
                  <a16:creationId xmlns:a16="http://schemas.microsoft.com/office/drawing/2014/main" id="{C436A32A-6DDD-6FFE-4150-9EFADEB4E6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3" name="Rectangle 2">
            <a:extLst>
              <a:ext uri="{FF2B5EF4-FFF2-40B4-BE49-F238E27FC236}">
                <a16:creationId xmlns:a16="http://schemas.microsoft.com/office/drawing/2014/main" id="{080B8331-D663-B995-86AD-F083037640E1}"/>
              </a:ext>
            </a:extLst>
          </p:cNvPr>
          <p:cNvSpPr/>
          <p:nvPr/>
        </p:nvSpPr>
        <p:spPr>
          <a:xfrm>
            <a:off x="449843" y="966648"/>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1</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The Digital team is already stretched very thin and </a:t>
            </a:r>
            <a:r>
              <a:rPr lang="en-US" sz="800" b="0">
                <a:solidFill>
                  <a:srgbClr val="1F355E"/>
                </a:solidFill>
                <a:latin typeface="Arial" panose="020B0604020202020204" pitchFamily="34" charset="0"/>
                <a:ea typeface="+mn-ea"/>
                <a:cs typeface="Arial" panose="020B0604020202020204" pitchFamily="34" charset="0"/>
                <a:sym typeface="Helvetica Neue Medium"/>
              </a:rPr>
              <a:t>will need to free up some capacity to deliver this work successfully </a:t>
            </a:r>
          </a:p>
        </p:txBody>
      </p:sp>
      <p:sp>
        <p:nvSpPr>
          <p:cNvPr id="4" name="Rectangle 3">
            <a:extLst>
              <a:ext uri="{FF2B5EF4-FFF2-40B4-BE49-F238E27FC236}">
                <a16:creationId xmlns:a16="http://schemas.microsoft.com/office/drawing/2014/main" id="{52D461EE-0E3F-3327-508A-A68F121CD7E4}"/>
              </a:ext>
            </a:extLst>
          </p:cNvPr>
          <p:cNvSpPr/>
          <p:nvPr/>
        </p:nvSpPr>
        <p:spPr>
          <a:xfrm>
            <a:off x="449843" y="1551924"/>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2: </a:t>
            </a:r>
            <a:r>
              <a:rPr lang="en-US" sz="800" b="0">
                <a:solidFill>
                  <a:srgbClr val="1F355E"/>
                </a:solidFill>
                <a:latin typeface="Arial" panose="020B0604020202020204" pitchFamily="34" charset="0"/>
                <a:ea typeface="+mn-ea"/>
                <a:cs typeface="Arial" panose="020B0604020202020204" pitchFamily="34" charset="0"/>
                <a:sym typeface="Helvetica Neue Medium"/>
              </a:rPr>
              <a:t>Continuing to align and partner effectively with national, regional and local initiatives is time consuming </a:t>
            </a:r>
          </a:p>
        </p:txBody>
      </p:sp>
      <p:sp>
        <p:nvSpPr>
          <p:cNvPr id="5" name="Rectangle 4">
            <a:extLst>
              <a:ext uri="{FF2B5EF4-FFF2-40B4-BE49-F238E27FC236}">
                <a16:creationId xmlns:a16="http://schemas.microsoft.com/office/drawing/2014/main" id="{58AAE105-44E3-CBF7-638B-F7E6D3B9C1A8}"/>
              </a:ext>
            </a:extLst>
          </p:cNvPr>
          <p:cNvSpPr/>
          <p:nvPr/>
        </p:nvSpPr>
        <p:spPr>
          <a:xfrm>
            <a:off x="449843" y="213720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US" sz="800">
                <a:solidFill>
                  <a:srgbClr val="1F355E"/>
                </a:solidFill>
                <a:latin typeface="Arial" panose="020B0604020202020204" pitchFamily="34" charset="0"/>
                <a:ea typeface="+mn-ea"/>
                <a:cs typeface="Arial" panose="020B0604020202020204" pitchFamily="34" charset="0"/>
                <a:sym typeface="Helvetica Neue Medium"/>
              </a:rPr>
              <a:t>Obstacle 3</a:t>
            </a:r>
            <a:r>
              <a:rPr lang="en-US" sz="800" b="0">
                <a:solidFill>
                  <a:srgbClr val="1F355E"/>
                </a:solidFill>
                <a:latin typeface="Arial" panose="020B0604020202020204" pitchFamily="34" charset="0"/>
                <a:ea typeface="+mn-ea"/>
                <a:cs typeface="Arial" panose="020B0604020202020204" pitchFamily="34" charset="0"/>
                <a:sym typeface="Helvetica Neue Medium"/>
              </a:rPr>
              <a:t>: Securing and maintaining buy-in and commitment from across the whole organisation is challenging however, this is imperative given the prominent role the strategy work needs to play in SBU’s workload for the next decade</a:t>
            </a:r>
          </a:p>
        </p:txBody>
      </p:sp>
      <p:sp>
        <p:nvSpPr>
          <p:cNvPr id="6" name="Rectangle 5">
            <a:extLst>
              <a:ext uri="{FF2B5EF4-FFF2-40B4-BE49-F238E27FC236}">
                <a16:creationId xmlns:a16="http://schemas.microsoft.com/office/drawing/2014/main" id="{E83B8E9F-2232-D48C-EA20-F44EAF4238E9}"/>
              </a:ext>
            </a:extLst>
          </p:cNvPr>
          <p:cNvSpPr/>
          <p:nvPr/>
        </p:nvSpPr>
        <p:spPr>
          <a:xfrm>
            <a:off x="449843" y="2722476"/>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4: </a:t>
            </a:r>
            <a:r>
              <a:rPr lang="en-US" sz="800" b="0">
                <a:solidFill>
                  <a:srgbClr val="1F355E"/>
                </a:solidFill>
                <a:latin typeface="Arial" panose="020B0604020202020204" pitchFamily="34" charset="0"/>
                <a:ea typeface="+mn-ea"/>
                <a:cs typeface="Arial" panose="020B0604020202020204" pitchFamily="34" charset="0"/>
                <a:sym typeface="Helvetica Neue Medium"/>
              </a:rPr>
              <a:t>It can be difficult to establish clear expectations on what’s achievable to what timelines across SBU so that the organisation goes on the journey together  </a:t>
            </a:r>
          </a:p>
        </p:txBody>
      </p:sp>
      <p:sp>
        <p:nvSpPr>
          <p:cNvPr id="8" name="Rectangle 7">
            <a:extLst>
              <a:ext uri="{FF2B5EF4-FFF2-40B4-BE49-F238E27FC236}">
                <a16:creationId xmlns:a16="http://schemas.microsoft.com/office/drawing/2014/main" id="{4067A87F-87E0-6221-02E0-AF9EF7B85BF8}"/>
              </a:ext>
            </a:extLst>
          </p:cNvPr>
          <p:cNvSpPr/>
          <p:nvPr/>
        </p:nvSpPr>
        <p:spPr>
          <a:xfrm>
            <a:off x="449843" y="3307752"/>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5: </a:t>
            </a:r>
            <a:r>
              <a:rPr lang="en-US" sz="800" b="0">
                <a:solidFill>
                  <a:srgbClr val="1F355E"/>
                </a:solidFill>
                <a:latin typeface="Arial" panose="020B0604020202020204" pitchFamily="34" charset="0"/>
                <a:ea typeface="+mn-ea"/>
                <a:cs typeface="Arial" panose="020B0604020202020204" pitchFamily="34" charset="0"/>
                <a:sym typeface="Helvetica Neue Medium"/>
              </a:rPr>
              <a:t>Sometimes siloed management of digital initiatives without a comprehensive overarching digital governance structure and sufficient technical and clinical input, increases the risk of fragmented strategic components</a:t>
            </a:r>
          </a:p>
        </p:txBody>
      </p:sp>
      <p:sp>
        <p:nvSpPr>
          <p:cNvPr id="12" name="Rectangle 11">
            <a:extLst>
              <a:ext uri="{FF2B5EF4-FFF2-40B4-BE49-F238E27FC236}">
                <a16:creationId xmlns:a16="http://schemas.microsoft.com/office/drawing/2014/main" id="{291899CB-FB9D-0B68-CA33-34F09B8ED8EB}"/>
              </a:ext>
            </a:extLst>
          </p:cNvPr>
          <p:cNvSpPr/>
          <p:nvPr/>
        </p:nvSpPr>
        <p:spPr>
          <a:xfrm>
            <a:off x="449843" y="389303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pressures and a historic approach to IT has resulted in </a:t>
            </a:r>
            <a:r>
              <a:rPr lang="en-GB" sz="800" b="0">
                <a:solidFill>
                  <a:srgbClr val="1F355E"/>
                </a:solidFill>
                <a:latin typeface="Arial" panose="020B0604020202020204" pitchFamily="34" charset="0"/>
                <a:ea typeface="+mn-ea"/>
                <a:cs typeface="Arial" panose="020B0604020202020204" pitchFamily="34" charset="0"/>
                <a:sym typeface="Helvetica Neue Medium"/>
              </a:rPr>
              <a:t>D</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igital </a:t>
            </a:r>
            <a:r>
              <a:rPr lang="en-GB" sz="800" b="0">
                <a:solidFill>
                  <a:srgbClr val="1F355E"/>
                </a:solidFill>
                <a:latin typeface="Arial" panose="020B0604020202020204" pitchFamily="34" charset="0"/>
                <a:ea typeface="+mn-ea"/>
                <a:cs typeface="Arial" panose="020B0604020202020204" pitchFamily="34" charset="0"/>
                <a:sym typeface="Helvetica Neue Medium"/>
              </a:rPr>
              <a:t>S</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ervices leading projects and pushing digital initiatives on their own. The organisation must now buy-in to digital as a team sport, each understanding </a:t>
            </a:r>
            <a:r>
              <a:rPr lang="en-GB" sz="800" b="0">
                <a:solidFill>
                  <a:srgbClr val="1F355E"/>
                </a:solidFill>
                <a:latin typeface="Arial" panose="020B0604020202020204" pitchFamily="34" charset="0"/>
                <a:ea typeface="+mn-ea"/>
                <a:cs typeface="Arial" panose="020B0604020202020204" pitchFamily="34" charset="0"/>
                <a:sym typeface="Helvetica Neue Medium"/>
              </a:rPr>
              <a:t>our</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role in delivering the benefits together</a:t>
            </a:r>
          </a:p>
        </p:txBody>
      </p:sp>
      <p:grpSp>
        <p:nvGrpSpPr>
          <p:cNvPr id="29" name="Group 28">
            <a:extLst>
              <a:ext uri="{FF2B5EF4-FFF2-40B4-BE49-F238E27FC236}">
                <a16:creationId xmlns:a16="http://schemas.microsoft.com/office/drawing/2014/main" id="{7AD95C53-31C5-B18C-E7FF-208B4E02DCC4}"/>
              </a:ext>
            </a:extLst>
          </p:cNvPr>
          <p:cNvGrpSpPr/>
          <p:nvPr/>
        </p:nvGrpSpPr>
        <p:grpSpPr>
          <a:xfrm>
            <a:off x="176363" y="1208224"/>
            <a:ext cx="260350" cy="287781"/>
            <a:chOff x="4237623" y="1770368"/>
            <a:chExt cx="260350" cy="247650"/>
          </a:xfrm>
          <a:solidFill>
            <a:srgbClr val="7030A0"/>
          </a:solidFill>
        </p:grpSpPr>
        <p:sp>
          <p:nvSpPr>
            <p:cNvPr id="27" name="Oval 26">
              <a:extLst>
                <a:ext uri="{FF2B5EF4-FFF2-40B4-BE49-F238E27FC236}">
                  <a16:creationId xmlns:a16="http://schemas.microsoft.com/office/drawing/2014/main" id="{F63DD4C2-6975-0D3B-91F7-BF8DAA0FB183}"/>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Question mark with solid fill">
              <a:extLst>
                <a:ext uri="{FF2B5EF4-FFF2-40B4-BE49-F238E27FC236}">
                  <a16:creationId xmlns:a16="http://schemas.microsoft.com/office/drawing/2014/main" id="{A987539C-EA15-6816-A05C-4FE1EDB0E9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21" name="Group 20">
            <a:extLst>
              <a:ext uri="{FF2B5EF4-FFF2-40B4-BE49-F238E27FC236}">
                <a16:creationId xmlns:a16="http://schemas.microsoft.com/office/drawing/2014/main" id="{E89B2F7F-764C-61D1-F0C6-3495D3E3C702}"/>
              </a:ext>
            </a:extLst>
          </p:cNvPr>
          <p:cNvGrpSpPr/>
          <p:nvPr/>
        </p:nvGrpSpPr>
        <p:grpSpPr>
          <a:xfrm>
            <a:off x="176363" y="1777731"/>
            <a:ext cx="260350" cy="287781"/>
            <a:chOff x="4237623" y="1770368"/>
            <a:chExt cx="260350" cy="247650"/>
          </a:xfrm>
          <a:solidFill>
            <a:srgbClr val="7030A0"/>
          </a:solidFill>
        </p:grpSpPr>
        <p:sp>
          <p:nvSpPr>
            <p:cNvPr id="26" name="Oval 25">
              <a:extLst>
                <a:ext uri="{FF2B5EF4-FFF2-40B4-BE49-F238E27FC236}">
                  <a16:creationId xmlns:a16="http://schemas.microsoft.com/office/drawing/2014/main" id="{8731569B-A789-AFED-6166-4D0C316FD261}"/>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8" name="Graphic 27" descr="Question mark with solid fill">
              <a:extLst>
                <a:ext uri="{FF2B5EF4-FFF2-40B4-BE49-F238E27FC236}">
                  <a16:creationId xmlns:a16="http://schemas.microsoft.com/office/drawing/2014/main" id="{01E728C9-DC0B-4D42-5945-D33245BD9F4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3" name="Group 42">
            <a:extLst>
              <a:ext uri="{FF2B5EF4-FFF2-40B4-BE49-F238E27FC236}">
                <a16:creationId xmlns:a16="http://schemas.microsoft.com/office/drawing/2014/main" id="{95CAAF7E-218E-10E6-FAE1-7235FB319FFA}"/>
              </a:ext>
            </a:extLst>
          </p:cNvPr>
          <p:cNvGrpSpPr/>
          <p:nvPr/>
        </p:nvGrpSpPr>
        <p:grpSpPr>
          <a:xfrm>
            <a:off x="176363" y="2361463"/>
            <a:ext cx="260350" cy="287781"/>
            <a:chOff x="4237623" y="1770368"/>
            <a:chExt cx="260350" cy="247650"/>
          </a:xfrm>
          <a:solidFill>
            <a:srgbClr val="7030A0"/>
          </a:solidFill>
        </p:grpSpPr>
        <p:sp>
          <p:nvSpPr>
            <p:cNvPr id="44" name="Oval 43">
              <a:extLst>
                <a:ext uri="{FF2B5EF4-FFF2-40B4-BE49-F238E27FC236}">
                  <a16:creationId xmlns:a16="http://schemas.microsoft.com/office/drawing/2014/main" id="{5BB42546-B886-503A-8714-A0D9A75B8A85}"/>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5" name="Graphic 44" descr="Question mark with solid fill">
              <a:extLst>
                <a:ext uri="{FF2B5EF4-FFF2-40B4-BE49-F238E27FC236}">
                  <a16:creationId xmlns:a16="http://schemas.microsoft.com/office/drawing/2014/main" id="{A7E9DBEA-8D78-42D7-5B67-ABC0DCF32F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6" name="Group 45">
            <a:extLst>
              <a:ext uri="{FF2B5EF4-FFF2-40B4-BE49-F238E27FC236}">
                <a16:creationId xmlns:a16="http://schemas.microsoft.com/office/drawing/2014/main" id="{97808683-47ED-65EA-356D-1ED15499E6EF}"/>
              </a:ext>
            </a:extLst>
          </p:cNvPr>
          <p:cNvGrpSpPr/>
          <p:nvPr/>
        </p:nvGrpSpPr>
        <p:grpSpPr>
          <a:xfrm>
            <a:off x="176363" y="2930970"/>
            <a:ext cx="260350" cy="287781"/>
            <a:chOff x="4237623" y="1770368"/>
            <a:chExt cx="260350" cy="247650"/>
          </a:xfrm>
          <a:solidFill>
            <a:srgbClr val="7030A0"/>
          </a:solidFill>
        </p:grpSpPr>
        <p:sp>
          <p:nvSpPr>
            <p:cNvPr id="47" name="Oval 46">
              <a:extLst>
                <a:ext uri="{FF2B5EF4-FFF2-40B4-BE49-F238E27FC236}">
                  <a16:creationId xmlns:a16="http://schemas.microsoft.com/office/drawing/2014/main" id="{F5567814-CC8B-B46D-E93B-30DDE6B724BF}"/>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8" name="Graphic 47" descr="Question mark with solid fill">
              <a:extLst>
                <a:ext uri="{FF2B5EF4-FFF2-40B4-BE49-F238E27FC236}">
                  <a16:creationId xmlns:a16="http://schemas.microsoft.com/office/drawing/2014/main" id="{9A8ADDFA-757D-D595-D6E0-4185AA1F92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1" name="Group 60">
            <a:extLst>
              <a:ext uri="{FF2B5EF4-FFF2-40B4-BE49-F238E27FC236}">
                <a16:creationId xmlns:a16="http://schemas.microsoft.com/office/drawing/2014/main" id="{47F5064A-C7E1-574E-DCF4-97004D4D67D1}"/>
              </a:ext>
            </a:extLst>
          </p:cNvPr>
          <p:cNvGrpSpPr/>
          <p:nvPr/>
        </p:nvGrpSpPr>
        <p:grpSpPr>
          <a:xfrm>
            <a:off x="176363" y="3483225"/>
            <a:ext cx="260350" cy="287781"/>
            <a:chOff x="4237623" y="1770368"/>
            <a:chExt cx="260350" cy="247650"/>
          </a:xfrm>
          <a:solidFill>
            <a:srgbClr val="7030A0"/>
          </a:solidFill>
        </p:grpSpPr>
        <p:sp>
          <p:nvSpPr>
            <p:cNvPr id="62" name="Oval 61">
              <a:extLst>
                <a:ext uri="{FF2B5EF4-FFF2-40B4-BE49-F238E27FC236}">
                  <a16:creationId xmlns:a16="http://schemas.microsoft.com/office/drawing/2014/main" id="{1F1EF57C-84AB-036A-DA23-EDEAD04535D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3" name="Graphic 62" descr="Question mark with solid fill">
              <a:extLst>
                <a:ext uri="{FF2B5EF4-FFF2-40B4-BE49-F238E27FC236}">
                  <a16:creationId xmlns:a16="http://schemas.microsoft.com/office/drawing/2014/main" id="{1B94E794-F196-FD55-6763-CCA0172D211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4" name="Group 63">
            <a:extLst>
              <a:ext uri="{FF2B5EF4-FFF2-40B4-BE49-F238E27FC236}">
                <a16:creationId xmlns:a16="http://schemas.microsoft.com/office/drawing/2014/main" id="{B94CBEF5-664B-D11E-1F16-FC92BD3C8103}"/>
              </a:ext>
            </a:extLst>
          </p:cNvPr>
          <p:cNvGrpSpPr/>
          <p:nvPr/>
        </p:nvGrpSpPr>
        <p:grpSpPr>
          <a:xfrm>
            <a:off x="176363" y="4021389"/>
            <a:ext cx="260350" cy="287781"/>
            <a:chOff x="4237623" y="1770368"/>
            <a:chExt cx="260350" cy="247650"/>
          </a:xfrm>
          <a:solidFill>
            <a:srgbClr val="7030A0"/>
          </a:solidFill>
        </p:grpSpPr>
        <p:sp>
          <p:nvSpPr>
            <p:cNvPr id="65" name="Oval 64">
              <a:extLst>
                <a:ext uri="{FF2B5EF4-FFF2-40B4-BE49-F238E27FC236}">
                  <a16:creationId xmlns:a16="http://schemas.microsoft.com/office/drawing/2014/main" id="{D2793179-1D28-050A-2A94-745261C7EB7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6" name="Graphic 65" descr="Question mark with solid fill">
              <a:extLst>
                <a:ext uri="{FF2B5EF4-FFF2-40B4-BE49-F238E27FC236}">
                  <a16:creationId xmlns:a16="http://schemas.microsoft.com/office/drawing/2014/main" id="{ED0FFD2A-92A2-55AE-1727-B340271B6CA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sp>
        <p:nvSpPr>
          <p:cNvPr id="70" name="Rectangle 69">
            <a:extLst>
              <a:ext uri="{FF2B5EF4-FFF2-40B4-BE49-F238E27FC236}">
                <a16:creationId xmlns:a16="http://schemas.microsoft.com/office/drawing/2014/main" id="{4050A14B-1C21-6F4C-DEE4-9066C2DBE992}"/>
              </a:ext>
            </a:extLst>
          </p:cNvPr>
          <p:cNvSpPr/>
          <p:nvPr/>
        </p:nvSpPr>
        <p:spPr>
          <a:xfrm>
            <a:off x="4929233" y="966647"/>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1: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a:t>
            </a:r>
            <a:r>
              <a:rPr lang="en-US" sz="800" b="0">
                <a:solidFill>
                  <a:srgbClr val="1F355E"/>
                </a:solidFill>
                <a:latin typeface="Arial" panose="020B0604020202020204" pitchFamily="34" charset="0"/>
                <a:ea typeface="+mn-ea"/>
                <a:cs typeface="Arial" panose="020B0604020202020204" pitchFamily="34" charset="0"/>
                <a:sym typeface="Helvetica Neue Medium"/>
              </a:rPr>
              <a:t>promptly</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conduct an internal mapping to </a:t>
            </a:r>
            <a:r>
              <a:rPr lang="en-US" sz="800" b="0">
                <a:solidFill>
                  <a:srgbClr val="1F355E"/>
                </a:solidFill>
                <a:latin typeface="Arial" panose="020B0604020202020204" pitchFamily="34" charset="0"/>
                <a:ea typeface="+mn-ea"/>
                <a:cs typeface="Arial" panose="020B0604020202020204" pitchFamily="34" charset="0"/>
                <a:sym typeface="Helvetica Neue Medium"/>
              </a:rPr>
              <a:t>understand the full range of work they're currently supporting. This will enable them to prioritise their workload based on what aligns with the delivery of necessary BAU and the delivery of the strategy</a:t>
            </a:r>
          </a:p>
        </p:txBody>
      </p:sp>
      <p:sp>
        <p:nvSpPr>
          <p:cNvPr id="71" name="Rectangle 70">
            <a:extLst>
              <a:ext uri="{FF2B5EF4-FFF2-40B4-BE49-F238E27FC236}">
                <a16:creationId xmlns:a16="http://schemas.microsoft.com/office/drawing/2014/main" id="{8D47A717-72C9-92A0-5653-881F7CA64843}"/>
              </a:ext>
            </a:extLst>
          </p:cNvPr>
          <p:cNvSpPr/>
          <p:nvPr/>
        </p:nvSpPr>
        <p:spPr>
          <a:xfrm>
            <a:off x="4929233" y="1551923"/>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Solution 2: </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must consider how it best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its resource to support working </a:t>
            </a:r>
            <a:r>
              <a:rPr lang="en-US" sz="800" b="0">
                <a:solidFill>
                  <a:srgbClr val="1F355E"/>
                </a:solidFill>
                <a:latin typeface="Arial" panose="020B0604020202020204" pitchFamily="34" charset="0"/>
                <a:ea typeface="+mn-ea"/>
                <a:cs typeface="Arial" panose="020B0604020202020204" pitchFamily="34" charset="0"/>
                <a:sym typeface="Helvetica Neue Medium"/>
              </a:rPr>
              <a:t>with its partners and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shared objectives. Maintaining and growing</a:t>
            </a:r>
            <a:r>
              <a:rPr lang="en-US" sz="800" b="0">
                <a:solidFill>
                  <a:srgbClr val="1F355E"/>
                </a:solidFill>
                <a:latin typeface="Arial" panose="020B0604020202020204" pitchFamily="34" charset="0"/>
                <a:ea typeface="+mn-ea"/>
                <a:cs typeface="Arial" panose="020B0604020202020204" pitchFamily="34" charset="0"/>
                <a:sym typeface="Helvetica Neue Medium"/>
              </a:rPr>
              <a:t> these relationships will be crucial as the complexity and scope of digital projects increases in the coming years</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3EABD941-7633-020B-B321-E40C9ADBBE67}"/>
              </a:ext>
            </a:extLst>
          </p:cNvPr>
          <p:cNvSpPr/>
          <p:nvPr/>
        </p:nvSpPr>
        <p:spPr>
          <a:xfrm>
            <a:off x="4929233" y="213719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3: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engage effectively with the executive teams to help them understand how the strategy will drive benefits across their portfolios and why the strategy needs to be seen as a shared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mission with robust investment </a:t>
            </a:r>
          </a:p>
        </p:txBody>
      </p:sp>
      <p:sp>
        <p:nvSpPr>
          <p:cNvPr id="73" name="Rectangle 72">
            <a:extLst>
              <a:ext uri="{FF2B5EF4-FFF2-40B4-BE49-F238E27FC236}">
                <a16:creationId xmlns:a16="http://schemas.microsoft.com/office/drawing/2014/main" id="{BAA5BFC5-317C-E488-0DF6-3868E4850258}"/>
              </a:ext>
            </a:extLst>
          </p:cNvPr>
          <p:cNvSpPr/>
          <p:nvPr/>
        </p:nvSpPr>
        <p:spPr>
          <a:xfrm>
            <a:off x="4929233" y="2722475"/>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Solution 4: </a:t>
            </a:r>
            <a:r>
              <a:rPr lang="en-GB" sz="800" b="0">
                <a:solidFill>
                  <a:srgbClr val="1F355E"/>
                </a:solidFill>
                <a:latin typeface="Arial" panose="020B0604020202020204" pitchFamily="34" charset="0"/>
                <a:ea typeface="+mn-ea"/>
                <a:cs typeface="Arial" panose="020B0604020202020204" pitchFamily="34" charset="0"/>
                <a:sym typeface="Helvetica Neue Medium"/>
              </a:rPr>
              <a:t>The digital team must quickly establish a regular interface with the SBU board and wider colleagues to set clear expectations of what the digital team intends to do and the resources requested alongside strategic communication </a:t>
            </a:r>
          </a:p>
        </p:txBody>
      </p:sp>
      <p:sp>
        <p:nvSpPr>
          <p:cNvPr id="74" name="Rectangle 73">
            <a:extLst>
              <a:ext uri="{FF2B5EF4-FFF2-40B4-BE49-F238E27FC236}">
                <a16:creationId xmlns:a16="http://schemas.microsoft.com/office/drawing/2014/main" id="{98A8E169-8E8F-529A-831F-F83BDAAD75FF}"/>
              </a:ext>
            </a:extLst>
          </p:cNvPr>
          <p:cNvSpPr/>
          <p:nvPr/>
        </p:nvSpPr>
        <p:spPr>
          <a:xfrm>
            <a:off x="4929233" y="3307751"/>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GB" sz="800">
                <a:solidFill>
                  <a:srgbClr val="1F355E"/>
                </a:solidFill>
                <a:latin typeface="Arial" panose="020B0604020202020204" pitchFamily="34" charset="0"/>
                <a:ea typeface="+mn-ea"/>
                <a:cs typeface="Arial" panose="020B0604020202020204" pitchFamily="34" charset="0"/>
                <a:sym typeface="Helvetica Neue Medium"/>
              </a:rPr>
              <a:t>Solution 5: </a:t>
            </a:r>
            <a:r>
              <a:rPr lang="en-GB" sz="800" b="0">
                <a:solidFill>
                  <a:srgbClr val="1F355E"/>
                </a:solidFill>
                <a:latin typeface="Arial" panose="020B0604020202020204" pitchFamily="34" charset="0"/>
                <a:ea typeface="+mn-ea"/>
                <a:cs typeface="Arial" panose="020B0604020202020204" pitchFamily="34" charset="0"/>
                <a:sym typeface="Helvetica Neue Medium"/>
              </a:rPr>
              <a:t>Effective governance processes and review forums are needed to support the delivery of the programme at pace. Given that multiple digital solutions will be delivered simultaneously, governance structures, including technical assurance, need to be streamlined to allow delegation of responsibilities to appropriate delivery teams. </a:t>
            </a:r>
          </a:p>
        </p:txBody>
      </p:sp>
      <p:sp>
        <p:nvSpPr>
          <p:cNvPr id="75" name="Rectangle 74">
            <a:extLst>
              <a:ext uri="{FF2B5EF4-FFF2-40B4-BE49-F238E27FC236}">
                <a16:creationId xmlns:a16="http://schemas.microsoft.com/office/drawing/2014/main" id="{0D9BDF9D-CA97-E3C1-153D-E99D5207BF52}"/>
              </a:ext>
            </a:extLst>
          </p:cNvPr>
          <p:cNvSpPr/>
          <p:nvPr/>
        </p:nvSpPr>
        <p:spPr>
          <a:xfrm>
            <a:off x="4923442" y="389302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new process of co-ownership and delivery of digital initiatives needs to be designed and implemented, clearly setting out the roles and responsibilities of digital and non-digital teams in delivering service-led transformation supported by digital initiatives to improve outcomes for the people of Swansea Bay </a:t>
            </a:r>
          </a:p>
        </p:txBody>
      </p:sp>
      <p:grpSp>
        <p:nvGrpSpPr>
          <p:cNvPr id="76" name="Group 75">
            <a:extLst>
              <a:ext uri="{FF2B5EF4-FFF2-40B4-BE49-F238E27FC236}">
                <a16:creationId xmlns:a16="http://schemas.microsoft.com/office/drawing/2014/main" id="{5B2B9DA5-E2E8-2CC0-C182-8AC4C65D2627}"/>
              </a:ext>
            </a:extLst>
          </p:cNvPr>
          <p:cNvGrpSpPr/>
          <p:nvPr/>
        </p:nvGrpSpPr>
        <p:grpSpPr>
          <a:xfrm>
            <a:off x="4605382" y="1777731"/>
            <a:ext cx="260350" cy="287781"/>
            <a:chOff x="4572000" y="952500"/>
            <a:chExt cx="260350" cy="247650"/>
          </a:xfrm>
          <a:solidFill>
            <a:srgbClr val="7030A0"/>
          </a:solidFill>
        </p:grpSpPr>
        <p:sp>
          <p:nvSpPr>
            <p:cNvPr id="77" name="Oval 76">
              <a:extLst>
                <a:ext uri="{FF2B5EF4-FFF2-40B4-BE49-F238E27FC236}">
                  <a16:creationId xmlns:a16="http://schemas.microsoft.com/office/drawing/2014/main" id="{9D5501AF-9A1B-7671-37F5-7BF5F607678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8" name="Graphic 77" descr="Checkmark with solid fill">
              <a:extLst>
                <a:ext uri="{FF2B5EF4-FFF2-40B4-BE49-F238E27FC236}">
                  <a16:creationId xmlns:a16="http://schemas.microsoft.com/office/drawing/2014/main" id="{02D1CD99-345D-D311-C464-014FAB22D6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79" name="Group 78">
            <a:extLst>
              <a:ext uri="{FF2B5EF4-FFF2-40B4-BE49-F238E27FC236}">
                <a16:creationId xmlns:a16="http://schemas.microsoft.com/office/drawing/2014/main" id="{97F45D75-68F8-45A4-B6D8-7FE38E594CEB}"/>
              </a:ext>
            </a:extLst>
          </p:cNvPr>
          <p:cNvGrpSpPr/>
          <p:nvPr/>
        </p:nvGrpSpPr>
        <p:grpSpPr>
          <a:xfrm>
            <a:off x="4605382" y="2360565"/>
            <a:ext cx="260350" cy="287781"/>
            <a:chOff x="4572000" y="952500"/>
            <a:chExt cx="260350" cy="247650"/>
          </a:xfrm>
          <a:solidFill>
            <a:srgbClr val="7030A0"/>
          </a:solidFill>
        </p:grpSpPr>
        <p:sp>
          <p:nvSpPr>
            <p:cNvPr id="80" name="Oval 79">
              <a:extLst>
                <a:ext uri="{FF2B5EF4-FFF2-40B4-BE49-F238E27FC236}">
                  <a16:creationId xmlns:a16="http://schemas.microsoft.com/office/drawing/2014/main" id="{020B0074-86E0-6F61-EA86-A46BFCEF51CA}"/>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1" name="Graphic 80" descr="Checkmark with solid fill">
              <a:extLst>
                <a:ext uri="{FF2B5EF4-FFF2-40B4-BE49-F238E27FC236}">
                  <a16:creationId xmlns:a16="http://schemas.microsoft.com/office/drawing/2014/main" id="{708AAAAF-B927-A0B4-340D-6DEF99AFCB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2" name="Group 81">
            <a:extLst>
              <a:ext uri="{FF2B5EF4-FFF2-40B4-BE49-F238E27FC236}">
                <a16:creationId xmlns:a16="http://schemas.microsoft.com/office/drawing/2014/main" id="{6294A2F6-A63C-0403-D312-28D3B6A92E29}"/>
              </a:ext>
            </a:extLst>
          </p:cNvPr>
          <p:cNvGrpSpPr/>
          <p:nvPr/>
        </p:nvGrpSpPr>
        <p:grpSpPr>
          <a:xfrm>
            <a:off x="4605382" y="2930970"/>
            <a:ext cx="260350" cy="287781"/>
            <a:chOff x="4572000" y="952500"/>
            <a:chExt cx="260350" cy="247650"/>
          </a:xfrm>
          <a:solidFill>
            <a:srgbClr val="7030A0"/>
          </a:solidFill>
        </p:grpSpPr>
        <p:sp>
          <p:nvSpPr>
            <p:cNvPr id="83" name="Oval 82">
              <a:extLst>
                <a:ext uri="{FF2B5EF4-FFF2-40B4-BE49-F238E27FC236}">
                  <a16:creationId xmlns:a16="http://schemas.microsoft.com/office/drawing/2014/main" id="{2C372E29-E6CA-45B5-6F4F-AB80DE08A1CB}"/>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4" name="Graphic 83" descr="Checkmark with solid fill">
              <a:extLst>
                <a:ext uri="{FF2B5EF4-FFF2-40B4-BE49-F238E27FC236}">
                  <a16:creationId xmlns:a16="http://schemas.microsoft.com/office/drawing/2014/main" id="{FEF461A3-EEAF-D67D-C9AC-DC95454E932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5" name="Group 84">
            <a:extLst>
              <a:ext uri="{FF2B5EF4-FFF2-40B4-BE49-F238E27FC236}">
                <a16:creationId xmlns:a16="http://schemas.microsoft.com/office/drawing/2014/main" id="{CD47EA69-FBDE-2F01-CD25-D39BF41EF885}"/>
              </a:ext>
            </a:extLst>
          </p:cNvPr>
          <p:cNvGrpSpPr/>
          <p:nvPr/>
        </p:nvGrpSpPr>
        <p:grpSpPr>
          <a:xfrm>
            <a:off x="4605382" y="3483225"/>
            <a:ext cx="260350" cy="287781"/>
            <a:chOff x="4572000" y="952500"/>
            <a:chExt cx="260350" cy="247650"/>
          </a:xfrm>
          <a:solidFill>
            <a:srgbClr val="7030A0"/>
          </a:solidFill>
        </p:grpSpPr>
        <p:sp>
          <p:nvSpPr>
            <p:cNvPr id="86" name="Oval 85">
              <a:extLst>
                <a:ext uri="{FF2B5EF4-FFF2-40B4-BE49-F238E27FC236}">
                  <a16:creationId xmlns:a16="http://schemas.microsoft.com/office/drawing/2014/main" id="{BCDBB59C-F409-6BAE-13C5-1C88D1403C74}"/>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7" name="Graphic 86" descr="Checkmark with solid fill">
              <a:extLst>
                <a:ext uri="{FF2B5EF4-FFF2-40B4-BE49-F238E27FC236}">
                  <a16:creationId xmlns:a16="http://schemas.microsoft.com/office/drawing/2014/main" id="{AB34F442-218E-054D-8327-3BDEEE25F7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8" name="Group 87">
            <a:extLst>
              <a:ext uri="{FF2B5EF4-FFF2-40B4-BE49-F238E27FC236}">
                <a16:creationId xmlns:a16="http://schemas.microsoft.com/office/drawing/2014/main" id="{D6AEF31E-AB21-0DB2-0DB6-7336DC4DED3C}"/>
              </a:ext>
            </a:extLst>
          </p:cNvPr>
          <p:cNvGrpSpPr/>
          <p:nvPr/>
        </p:nvGrpSpPr>
        <p:grpSpPr>
          <a:xfrm>
            <a:off x="4605382" y="4021389"/>
            <a:ext cx="260350" cy="287781"/>
            <a:chOff x="4572000" y="952500"/>
            <a:chExt cx="260350" cy="247650"/>
          </a:xfrm>
          <a:solidFill>
            <a:srgbClr val="7030A0"/>
          </a:solidFill>
        </p:grpSpPr>
        <p:sp>
          <p:nvSpPr>
            <p:cNvPr id="89" name="Oval 88">
              <a:extLst>
                <a:ext uri="{FF2B5EF4-FFF2-40B4-BE49-F238E27FC236}">
                  <a16:creationId xmlns:a16="http://schemas.microsoft.com/office/drawing/2014/main" id="{83BCD77E-4994-C3F6-4FEF-D1D2A672BD2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90" name="Graphic 89" descr="Checkmark with solid fill">
              <a:extLst>
                <a:ext uri="{FF2B5EF4-FFF2-40B4-BE49-F238E27FC236}">
                  <a16:creationId xmlns:a16="http://schemas.microsoft.com/office/drawing/2014/main" id="{A83CAB28-17AE-2D70-F04B-95C7571120E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91" name="Arrow: Right 90">
            <a:extLst>
              <a:ext uri="{FF2B5EF4-FFF2-40B4-BE49-F238E27FC236}">
                <a16:creationId xmlns:a16="http://schemas.microsoft.com/office/drawing/2014/main" id="{BABB0446-8044-C3CA-FB09-DF99BDF903B0}"/>
              </a:ext>
            </a:extLst>
          </p:cNvPr>
          <p:cNvSpPr/>
          <p:nvPr/>
        </p:nvSpPr>
        <p:spPr>
          <a:xfrm>
            <a:off x="4099786" y="2203667"/>
            <a:ext cx="472214" cy="563165"/>
          </a:xfrm>
          <a:prstGeom prst="rightArrow">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Title 1">
            <a:extLst>
              <a:ext uri="{FF2B5EF4-FFF2-40B4-BE49-F238E27FC236}">
                <a16:creationId xmlns:a16="http://schemas.microsoft.com/office/drawing/2014/main" id="{2885043A-8F25-627D-0DEE-4A370CD40DF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Potential Obstacles and Solutions</a:t>
            </a:r>
          </a:p>
        </p:txBody>
      </p:sp>
      <p:sp>
        <p:nvSpPr>
          <p:cNvPr id="2" name="Footer Placeholder 3">
            <a:extLst>
              <a:ext uri="{FF2B5EF4-FFF2-40B4-BE49-F238E27FC236}">
                <a16:creationId xmlns:a16="http://schemas.microsoft.com/office/drawing/2014/main" id="{C9B9E44E-86DB-BF6F-1984-3D8E8317DB48}"/>
              </a:ext>
            </a:extLst>
          </p:cNvPr>
          <p:cNvSpPr txBox="1">
            <a:spLocks/>
          </p:cNvSpPr>
          <p:nvPr/>
        </p:nvSpPr>
        <p:spPr>
          <a:xfrm>
            <a:off x="1956320" y="463423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4B272AF7-C971-11CA-6B86-88CE633E193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5CDB84E4-C7DF-3EA0-0E39-D61E9BD0A20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6289A346-02F0-205C-C58F-C713FA14F49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0" name="Arrow: Chevron 29">
              <a:extLst>
                <a:ext uri="{FF2B5EF4-FFF2-40B4-BE49-F238E27FC236}">
                  <a16:creationId xmlns:a16="http://schemas.microsoft.com/office/drawing/2014/main" id="{D99107BF-EADE-B5D3-4A50-A0168BFF11B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1" name="Arrow: Chevron 30">
              <a:extLst>
                <a:ext uri="{FF2B5EF4-FFF2-40B4-BE49-F238E27FC236}">
                  <a16:creationId xmlns:a16="http://schemas.microsoft.com/office/drawing/2014/main" id="{BCFD4EFF-48BF-9F8F-046C-F9283B8CDC7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FE19AA4B-62AF-CF90-5271-B8A47932F3E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62678C96-9139-E044-FFA6-CD4BA420411D}"/>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9617990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F5E6-04DE-7FE0-6430-F299B07F01B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9999E67-9F65-1B18-9C00-1CECCFD38DF1}"/>
              </a:ext>
            </a:extLst>
          </p:cNvPr>
          <p:cNvSpPr/>
          <p:nvPr/>
        </p:nvSpPr>
        <p:spPr>
          <a:xfrm>
            <a:off x="129600" y="885600"/>
            <a:ext cx="4652192" cy="3470400"/>
          </a:xfrm>
          <a:prstGeom prst="rect">
            <a:avLst/>
          </a:prstGeom>
          <a:solidFill>
            <a:srgbClr val="F7F8FA"/>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en-US" sz="14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chemeClr val="tx1"/>
              </a:solidFill>
              <a:effectLst/>
              <a:uFillTx/>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TextBox 13">
            <a:extLst>
              <a:ext uri="{FF2B5EF4-FFF2-40B4-BE49-F238E27FC236}">
                <a16:creationId xmlns:a16="http://schemas.microsoft.com/office/drawing/2014/main" id="{032482B7-01E1-7A3F-75B5-0A818BF73E81}"/>
              </a:ext>
            </a:extLst>
          </p:cNvPr>
          <p:cNvSpPr txBox="1"/>
          <p:nvPr/>
        </p:nvSpPr>
        <p:spPr>
          <a:xfrm>
            <a:off x="129600" y="905346"/>
            <a:ext cx="4627996"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a:ln>
                  <a:noFill/>
                </a:ln>
                <a:solidFill>
                  <a:srgbClr val="1F355E"/>
                </a:solidFill>
                <a:effectLst/>
                <a:uFillTx/>
                <a:latin typeface="Arial"/>
                <a:ea typeface="+mn-ea"/>
                <a:cs typeface="Arial"/>
                <a:sym typeface="Helvetica Neue Medium"/>
              </a:rPr>
              <a:t>The last five years have been an extremely challenging time for healthcare. Following the pandemic, demand for health services in Swansea Bay has remained high, and staff across both clinical and </a:t>
            </a:r>
            <a:r>
              <a:rPr lang="en-US" sz="800" b="0" i="1">
                <a:solidFill>
                  <a:srgbClr val="1F355E"/>
                </a:solidFill>
                <a:latin typeface="Arial"/>
                <a:ea typeface="+mn-ea"/>
                <a:cs typeface="Arial"/>
                <a:sym typeface="Helvetica Neue Medium"/>
              </a:rPr>
              <a:t>operational</a:t>
            </a:r>
            <a:r>
              <a:rPr kumimoji="0" lang="en-US" sz="800" b="0" i="1" u="none" strike="noStrike" cap="none" spc="0" normalizeH="0" baseline="0">
                <a:ln>
                  <a:noFill/>
                </a:ln>
                <a:solidFill>
                  <a:srgbClr val="1F355E"/>
                </a:solidFill>
                <a:effectLst/>
                <a:uFillTx/>
                <a:latin typeface="Arial"/>
                <a:ea typeface="+mn-ea"/>
                <a:cs typeface="Arial"/>
                <a:sym typeface="Helvetica Neue Medium"/>
              </a:rPr>
              <a:t> teams ar</a:t>
            </a:r>
            <a:r>
              <a:rPr lang="en-US" sz="800" b="0" i="1">
                <a:solidFill>
                  <a:srgbClr val="1F355E"/>
                </a:solidFill>
                <a:latin typeface="Arial"/>
                <a:ea typeface="+mn-ea"/>
                <a:cs typeface="Arial"/>
                <a:sym typeface="Helvetica Neue Medium"/>
              </a:rPr>
              <a:t>e still working under significant pressures to deliver high quality care for the people of Swansea Bay. </a:t>
            </a:r>
            <a:br>
              <a:rPr lang="en-US" sz="800" b="0" i="1">
                <a:latin typeface="Arial" panose="020B0604020202020204" pitchFamily="34" charset="0"/>
                <a:ea typeface="+mn-ea"/>
                <a:cs typeface="Arial" panose="020B0604020202020204" pitchFamily="34" charset="0"/>
              </a:rPr>
            </a:b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The pandemic greatly accelerated the rate of digital progress and adoption across our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making now the perfect time to </a:t>
            </a:r>
            <a:r>
              <a:rPr lang="en-US" sz="800" b="0" i="1" err="1">
                <a:solidFill>
                  <a:srgbClr val="1F355E"/>
                </a:solidFill>
                <a:latin typeface="Arial"/>
                <a:ea typeface="+mn-ea"/>
                <a:cs typeface="Arial"/>
                <a:sym typeface="Helvetica Neue Medium"/>
              </a:rPr>
              <a:t>capitalise</a:t>
            </a:r>
            <a:r>
              <a:rPr lang="en-US" sz="800" b="0" i="1">
                <a:solidFill>
                  <a:srgbClr val="1F355E"/>
                </a:solidFill>
                <a:latin typeface="Arial"/>
                <a:ea typeface="+mn-ea"/>
                <a:cs typeface="Arial"/>
                <a:sym typeface="Helvetica Neue Medium"/>
              </a:rPr>
              <a:t> on our strong foundations and push forward with our digital agenda. We </a:t>
            </a:r>
            <a:r>
              <a:rPr lang="en-US" sz="800" b="0" i="1" err="1">
                <a:solidFill>
                  <a:srgbClr val="1F355E"/>
                </a:solidFill>
                <a:latin typeface="Arial"/>
                <a:ea typeface="+mn-ea"/>
                <a:cs typeface="Arial"/>
                <a:sym typeface="Helvetica Neue Medium"/>
              </a:rPr>
              <a:t>recognise</a:t>
            </a:r>
            <a:r>
              <a:rPr lang="en-US" sz="800" b="0" i="1">
                <a:solidFill>
                  <a:srgbClr val="1F355E"/>
                </a:solidFill>
                <a:latin typeface="Arial"/>
                <a:ea typeface="+mn-ea"/>
                <a:cs typeface="Arial"/>
                <a:sym typeface="Helvetica Neue Medium"/>
              </a:rPr>
              <a:t> the need for thoughtful, transformational change across our health board with robust, data driven decision making and analysis at the heart to help us make the very best decisions for the people we serve.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Digitally Enabling The One Bay, outlines our ambitions for making SBU an inclusive, ‘digital first’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using the most appropriate digital tools intelligently and selectively to support service-led transformation and deliver tangible benefits for all our colleagues and patients.</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have worked hard to ensure that this strategy strikes a balance between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being highly ambitious whilst still being realistic and feasible.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err="1">
                <a:solidFill>
                  <a:srgbClr val="1F355E"/>
                </a:solidFill>
                <a:latin typeface="Arial"/>
                <a:ea typeface="+mn-ea"/>
                <a:cs typeface="Arial"/>
                <a:sym typeface="Helvetica Neue Medium"/>
              </a:rPr>
              <a:t>Realising</a:t>
            </a:r>
            <a:r>
              <a:rPr lang="en-US" sz="800" b="0" i="1">
                <a:solidFill>
                  <a:srgbClr val="1F355E"/>
                </a:solidFill>
                <a:latin typeface="Arial"/>
                <a:ea typeface="+mn-ea"/>
                <a:cs typeface="Arial"/>
                <a:sym typeface="Helvetica Neue Medium"/>
              </a:rPr>
              <a:t> our vision will require the skills and commitment of all our colleagues,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and non-digitally minded alike, working together with our key partners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across Wales and of course the 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are excited by the potential of this strategy to establish SBU as a UK</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exempla – delivering a modern, safe, high-quality service for the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		 Matthew John – Director of Digital</a:t>
            </a:r>
            <a:endParaRPr lang="en-US" sz="800" b="0" i="1">
              <a:solidFill>
                <a:srgbClr val="1F355E"/>
              </a:solidFill>
              <a:latin typeface="Arial"/>
              <a:ea typeface="+mn-ea"/>
              <a:cs typeface="Arial"/>
            </a:endParaRPr>
          </a:p>
        </p:txBody>
      </p:sp>
      <p:sp>
        <p:nvSpPr>
          <p:cNvPr id="4" name="Footer Placeholder 3">
            <a:extLst>
              <a:ext uri="{FF2B5EF4-FFF2-40B4-BE49-F238E27FC236}">
                <a16:creationId xmlns:a16="http://schemas.microsoft.com/office/drawing/2014/main" id="{8F968F4B-085F-8886-FF20-C383DE96FFF3}"/>
              </a:ext>
            </a:extLst>
          </p:cNvPr>
          <p:cNvSpPr>
            <a:spLocks noGrp="1"/>
          </p:cNvSpPr>
          <p:nvPr>
            <p:ph type="ftr" sz="quarter" idx="3"/>
          </p:nvPr>
        </p:nvSpPr>
        <p:spPr>
          <a:xfrm>
            <a:off x="2200041" y="4579809"/>
            <a:ext cx="4743917" cy="378477"/>
          </a:xfrm>
        </p:spPr>
        <p:txBody>
          <a:bodyPr/>
          <a:lstStyle/>
          <a:p>
            <a:r>
              <a:rPr lang="en-GB"/>
              <a:t>Digitally Enabling the One Bay Way</a:t>
            </a:r>
          </a:p>
        </p:txBody>
      </p:sp>
      <p:pic>
        <p:nvPicPr>
          <p:cNvPr id="15" name="Picture 14">
            <a:extLst>
              <a:ext uri="{FF2B5EF4-FFF2-40B4-BE49-F238E27FC236}">
                <a16:creationId xmlns:a16="http://schemas.microsoft.com/office/drawing/2014/main" id="{D70DEEC0-29D0-5295-8B7C-909525EC6CC5}"/>
              </a:ext>
            </a:extLst>
          </p:cNvPr>
          <p:cNvPicPr>
            <a:picLocks noChangeAspect="1"/>
          </p:cNvPicPr>
          <p:nvPr/>
        </p:nvPicPr>
        <p:blipFill>
          <a:blip r:embed="rId3"/>
          <a:stretch>
            <a:fillRect/>
          </a:stretch>
        </p:blipFill>
        <p:spPr>
          <a:xfrm>
            <a:off x="3780129" y="2846437"/>
            <a:ext cx="994639" cy="1502539"/>
          </a:xfrm>
          <a:prstGeom prst="rect">
            <a:avLst/>
          </a:prstGeom>
        </p:spPr>
      </p:pic>
      <p:sp>
        <p:nvSpPr>
          <p:cNvPr id="17" name="TextBox 16">
            <a:extLst>
              <a:ext uri="{FF2B5EF4-FFF2-40B4-BE49-F238E27FC236}">
                <a16:creationId xmlns:a16="http://schemas.microsoft.com/office/drawing/2014/main" id="{83AEB255-8B39-7201-6F98-99C7EE9E3F7E}"/>
              </a:ext>
            </a:extLst>
          </p:cNvPr>
          <p:cNvSpPr txBox="1"/>
          <p:nvPr/>
        </p:nvSpPr>
        <p:spPr>
          <a:xfrm>
            <a:off x="4939766" y="657023"/>
            <a:ext cx="4061359" cy="2539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a:solidFill>
                  <a:srgbClr val="1F355E"/>
                </a:solidFill>
                <a:latin typeface="Arial" panose="020B0604020202020204" pitchFamily="34" charset="0"/>
                <a:ea typeface="+mn-ea"/>
                <a:cs typeface="Arial" panose="020B0604020202020204" pitchFamily="34" charset="0"/>
                <a:sym typeface="Helvetica Neue Medium"/>
              </a:rPr>
              <a:t>Who is Digitally Enabling The One Bay Way for?</a:t>
            </a:r>
          </a:p>
        </p:txBody>
      </p:sp>
      <p:sp>
        <p:nvSpPr>
          <p:cNvPr id="19" name="Rectangle: Rounded Corners 18">
            <a:extLst>
              <a:ext uri="{FF2B5EF4-FFF2-40B4-BE49-F238E27FC236}">
                <a16:creationId xmlns:a16="http://schemas.microsoft.com/office/drawing/2014/main" id="{DA52FB6D-4D1C-8B82-4CB2-8C04F014BB0B}"/>
              </a:ext>
            </a:extLst>
          </p:cNvPr>
          <p:cNvSpPr/>
          <p:nvPr/>
        </p:nvSpPr>
        <p:spPr>
          <a:xfrm>
            <a:off x="4939766" y="885600"/>
            <a:ext cx="3306714" cy="586245"/>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Swansea Bay University Health Board (SBU) leadership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vision and strategic direction for digital, data and technology to enable our SBU organisational ambitions, and build momentum and support for the work required to make this a reality </a:t>
            </a:r>
          </a:p>
        </p:txBody>
      </p:sp>
      <p:sp>
        <p:nvSpPr>
          <p:cNvPr id="20" name="Rectangle: Rounded Corners 19">
            <a:extLst>
              <a:ext uri="{FF2B5EF4-FFF2-40B4-BE49-F238E27FC236}">
                <a16:creationId xmlns:a16="http://schemas.microsoft.com/office/drawing/2014/main" id="{19E5DDB6-2E01-91E0-F017-818EEB678FD2}"/>
              </a:ext>
            </a:extLst>
          </p:cNvPr>
          <p:cNvSpPr/>
          <p:nvPr/>
        </p:nvSpPr>
        <p:spPr>
          <a:xfrm>
            <a:off x="4939766" y="1556087"/>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Digital and clinical Digital leaders and their teams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strategic direction for digital in SBU and to ensure colleagues understand how their work contributes to achieving this vision </a:t>
            </a:r>
          </a:p>
        </p:txBody>
      </p:sp>
      <p:sp>
        <p:nvSpPr>
          <p:cNvPr id="21" name="Rectangle: Rounded Corners 20">
            <a:extLst>
              <a:ext uri="{FF2B5EF4-FFF2-40B4-BE49-F238E27FC236}">
                <a16:creationId xmlns:a16="http://schemas.microsoft.com/office/drawing/2014/main" id="{B91324F6-3FB2-18EB-734A-730AECFA15FA}"/>
              </a:ext>
            </a:extLst>
          </p:cNvPr>
          <p:cNvSpPr/>
          <p:nvPr/>
        </p:nvSpPr>
        <p:spPr>
          <a:xfrm>
            <a:off x="4939766" y="2132918"/>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All employees of SBU – </a:t>
            </a:r>
            <a:r>
              <a:rPr lang="en-GB" sz="800" b="0">
                <a:solidFill>
                  <a:srgbClr val="1F355E"/>
                </a:solidFill>
                <a:latin typeface="Arial" panose="020B0604020202020204" pitchFamily="34" charset="0"/>
                <a:ea typeface="+mn-ea"/>
                <a:cs typeface="Arial" panose="020B0604020202020204" pitchFamily="34" charset="0"/>
                <a:sym typeface="Helvetica Neue Medium"/>
              </a:rPr>
              <a:t>to highlight what the strategy means for colleagues across SBU in their day-to-day roles including operational staff and clinical and care professionals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59AFD060-2AFA-CE6D-722C-778B45AFDEBF}"/>
              </a:ext>
            </a:extLst>
          </p:cNvPr>
          <p:cNvSpPr/>
          <p:nvPr/>
        </p:nvSpPr>
        <p:spPr>
          <a:xfrm>
            <a:off x="4939766" y="2709749"/>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patients and wider population - </a:t>
            </a:r>
            <a:r>
              <a:rPr lang="en-GB" sz="800" b="0">
                <a:solidFill>
                  <a:srgbClr val="1F355E"/>
                </a:solidFill>
                <a:latin typeface="Arial" panose="020B0604020202020204" pitchFamily="34" charset="0"/>
                <a:ea typeface="+mn-ea"/>
                <a:cs typeface="Arial" panose="020B0604020202020204" pitchFamily="34" charset="0"/>
                <a:sym typeface="Helvetica Neue Medium"/>
              </a:rPr>
              <a:t>to communicate what digital, data and technology transformation means for the care and well-being of the people of Swansea Bay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84944ABE-9D0F-1839-00F3-AEAA639B307F}"/>
              </a:ext>
            </a:extLst>
          </p:cNvPr>
          <p:cNvSpPr/>
          <p:nvPr/>
        </p:nvSpPr>
        <p:spPr>
          <a:xfrm>
            <a:off x="4939766" y="3286580"/>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local partner organisations - </a:t>
            </a:r>
            <a:r>
              <a:rPr lang="en-GB" sz="800" b="0">
                <a:solidFill>
                  <a:srgbClr val="1F355E"/>
                </a:solidFill>
                <a:latin typeface="Arial" panose="020B0604020202020204" pitchFamily="34" charset="0"/>
                <a:ea typeface="+mn-ea"/>
                <a:cs typeface="Arial" panose="020B0604020202020204" pitchFamily="34" charset="0"/>
                <a:sym typeface="Helvetica Neue Medium"/>
              </a:rPr>
              <a:t>to set out how we will work together towards achieving our shared objectives</a:t>
            </a:r>
          </a:p>
        </p:txBody>
      </p:sp>
      <p:sp>
        <p:nvSpPr>
          <p:cNvPr id="24" name="Rectangle: Rounded Corners 23">
            <a:extLst>
              <a:ext uri="{FF2B5EF4-FFF2-40B4-BE49-F238E27FC236}">
                <a16:creationId xmlns:a16="http://schemas.microsoft.com/office/drawing/2014/main" id="{2D74C165-CEF3-4739-1982-7D472ED1F9D9}"/>
              </a:ext>
            </a:extLst>
          </p:cNvPr>
          <p:cNvSpPr/>
          <p:nvPr/>
        </p:nvSpPr>
        <p:spPr>
          <a:xfrm>
            <a:off x="4939766" y="3863411"/>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Regional and national partners - </a:t>
            </a:r>
            <a:r>
              <a:rPr lang="en-GB" sz="800" b="0">
                <a:solidFill>
                  <a:srgbClr val="1F355E"/>
                </a:solidFill>
                <a:latin typeface="Arial" panose="020B0604020202020204" pitchFamily="34" charset="0"/>
                <a:ea typeface="+mn-ea"/>
                <a:cs typeface="Arial" panose="020B0604020202020204" pitchFamily="34" charset="0"/>
                <a:sym typeface="Helvetica Neue Medium"/>
              </a:rPr>
              <a:t>to show how we will work together and align with our partners to achieve collective goals</a:t>
            </a:r>
          </a:p>
        </p:txBody>
      </p:sp>
      <p:sp>
        <p:nvSpPr>
          <p:cNvPr id="33" name="TextBox 32">
            <a:extLst>
              <a:ext uri="{FF2B5EF4-FFF2-40B4-BE49-F238E27FC236}">
                <a16:creationId xmlns:a16="http://schemas.microsoft.com/office/drawing/2014/main" id="{BB5F8A44-BD6A-80AF-F716-2B6A0D24EDDA}"/>
              </a:ext>
            </a:extLst>
          </p:cNvPr>
          <p:cNvSpPr txBox="1"/>
          <p:nvPr/>
        </p:nvSpPr>
        <p:spPr>
          <a:xfrm>
            <a:off x="142875" y="623681"/>
            <a:ext cx="433339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sym typeface="Helvetica Neue"/>
              </a:rPr>
              <a:t>A Foreword From the Director of Digital </a:t>
            </a:r>
          </a:p>
        </p:txBody>
      </p:sp>
      <p:sp>
        <p:nvSpPr>
          <p:cNvPr id="16" name="Rectangle 15">
            <a:extLst>
              <a:ext uri="{FF2B5EF4-FFF2-40B4-BE49-F238E27FC236}">
                <a16:creationId xmlns:a16="http://schemas.microsoft.com/office/drawing/2014/main" id="{66ECCBBF-04A1-7C57-EF8D-17F19BB72119}"/>
              </a:ext>
            </a:extLst>
          </p:cNvPr>
          <p:cNvSpPr/>
          <p:nvPr/>
        </p:nvSpPr>
        <p:spPr>
          <a:xfrm>
            <a:off x="8164799" y="885600"/>
            <a:ext cx="545175" cy="586245"/>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CA342508-A5A3-5299-7D52-C940088972F1}"/>
              </a:ext>
            </a:extLst>
          </p:cNvPr>
          <p:cNvSpPr/>
          <p:nvPr/>
        </p:nvSpPr>
        <p:spPr>
          <a:xfrm>
            <a:off x="8164799" y="1556087"/>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30">
            <a:extLst>
              <a:ext uri="{FF2B5EF4-FFF2-40B4-BE49-F238E27FC236}">
                <a16:creationId xmlns:a16="http://schemas.microsoft.com/office/drawing/2014/main" id="{D7461371-8AEA-0F3F-50E6-1B366114EEB4}"/>
              </a:ext>
            </a:extLst>
          </p:cNvPr>
          <p:cNvSpPr/>
          <p:nvPr/>
        </p:nvSpPr>
        <p:spPr>
          <a:xfrm>
            <a:off x="8164799" y="2132918"/>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Rectangle 31">
            <a:extLst>
              <a:ext uri="{FF2B5EF4-FFF2-40B4-BE49-F238E27FC236}">
                <a16:creationId xmlns:a16="http://schemas.microsoft.com/office/drawing/2014/main" id="{E13318DC-68AF-1F23-F7F9-B2FA5491686F}"/>
              </a:ext>
            </a:extLst>
          </p:cNvPr>
          <p:cNvSpPr/>
          <p:nvPr/>
        </p:nvSpPr>
        <p:spPr>
          <a:xfrm>
            <a:off x="8164799" y="270974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4" name="Rectangle 33">
            <a:extLst>
              <a:ext uri="{FF2B5EF4-FFF2-40B4-BE49-F238E27FC236}">
                <a16:creationId xmlns:a16="http://schemas.microsoft.com/office/drawing/2014/main" id="{2B9EF57E-2377-ED66-427A-E08AA6ECAA89}"/>
              </a:ext>
            </a:extLst>
          </p:cNvPr>
          <p:cNvSpPr/>
          <p:nvPr/>
        </p:nvSpPr>
        <p:spPr>
          <a:xfrm>
            <a:off x="8164799" y="328657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Rectangle 34">
            <a:extLst>
              <a:ext uri="{FF2B5EF4-FFF2-40B4-BE49-F238E27FC236}">
                <a16:creationId xmlns:a16="http://schemas.microsoft.com/office/drawing/2014/main" id="{1CE9FBED-BA3A-F039-0898-143F5AE7B378}"/>
              </a:ext>
            </a:extLst>
          </p:cNvPr>
          <p:cNvSpPr/>
          <p:nvPr/>
        </p:nvSpPr>
        <p:spPr>
          <a:xfrm>
            <a:off x="8164799" y="3863411"/>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37" name="Picture 36">
            <a:extLst>
              <a:ext uri="{FF2B5EF4-FFF2-40B4-BE49-F238E27FC236}">
                <a16:creationId xmlns:a16="http://schemas.microsoft.com/office/drawing/2014/main" id="{DB93D739-80EC-EDCD-DB8F-DAEF7A470C0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43" b="89764" l="9796" r="90612">
                        <a14:foregroundMark x1="90612" y1="33465" x2="90612" y2="33465"/>
                        <a14:foregroundMark x1="72653" y1="39370" x2="72653" y2="39370"/>
                        <a14:foregroundMark x1="63265" y1="41339" x2="63265" y2="41339"/>
                        <a14:foregroundMark x1="55102" y1="43307" x2="55102" y2="43307"/>
                        <a14:foregroundMark x1="43265" y1="45669" x2="43265" y2="45669"/>
                        <a14:foregroundMark x1="38776" y1="33465" x2="38776" y2="33465"/>
                        <a14:foregroundMark x1="28980" y1="69685" x2="28980" y2="69685"/>
                        <a14:foregroundMark x1="32653" y1="85433" x2="32653" y2="85433"/>
                        <a14:foregroundMark x1="46939" y1="84646" x2="46939" y2="84646"/>
                        <a14:foregroundMark x1="59184" y1="73228" x2="59184" y2="73228"/>
                        <a14:foregroundMark x1="76327" y1="83071" x2="76327" y2="83071"/>
                        <a14:foregroundMark x1="76327" y1="72047" x2="76327" y2="72047"/>
                      </a14:backgroundRemoval>
                    </a14:imgEffect>
                  </a14:imgLayer>
                </a14:imgProps>
              </a:ext>
            </a:extLst>
          </a:blip>
          <a:stretch>
            <a:fillRect/>
          </a:stretch>
        </p:blipFill>
        <p:spPr>
          <a:xfrm>
            <a:off x="8196185" y="926632"/>
            <a:ext cx="482401" cy="500122"/>
          </a:xfrm>
          <a:prstGeom prst="rect">
            <a:avLst/>
          </a:prstGeom>
        </p:spPr>
      </p:pic>
      <p:pic>
        <p:nvPicPr>
          <p:cNvPr id="39" name="Picture 38">
            <a:extLst>
              <a:ext uri="{FF2B5EF4-FFF2-40B4-BE49-F238E27FC236}">
                <a16:creationId xmlns:a16="http://schemas.microsoft.com/office/drawing/2014/main" id="{68FABE91-7F0D-EC78-9B2F-26828CB3C0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60" b="89641" l="9811" r="94340">
                        <a14:foregroundMark x1="16226" y1="13147" x2="16226" y2="13147"/>
                        <a14:foregroundMark x1="30189" y1="34661" x2="30189" y2="34661"/>
                        <a14:foregroundMark x1="14717" y1="55378" x2="14717" y2="55378"/>
                        <a14:foregroundMark x1="29811" y1="63745" x2="29811" y2="63745"/>
                        <a14:foregroundMark x1="29811" y1="81275" x2="29811" y2="81275"/>
                        <a14:foregroundMark x1="59245" y1="86056" x2="59245" y2="86056"/>
                        <a14:foregroundMark x1="55849" y1="63347" x2="55849" y2="63347"/>
                        <a14:foregroundMark x1="82642" y1="85657" x2="82642" y2="85657"/>
                        <a14:foregroundMark x1="80755" y1="67729" x2="80755" y2="67729"/>
                        <a14:foregroundMark x1="94340" y1="54582" x2="94340" y2="54582"/>
                        <a14:foregroundMark x1="53208" y1="29482" x2="53208" y2="29482"/>
                        <a14:foregroundMark x1="30189" y1="45020" x2="30189" y2="45020"/>
                        <a14:foregroundMark x1="93208" y1="15139" x2="93208" y2="15139"/>
                        <a14:foregroundMark x1="81509" y1="35060" x2="81509" y2="35060"/>
                      </a14:backgroundRemoval>
                    </a14:imgEffect>
                  </a14:imgLayer>
                </a14:imgProps>
              </a:ext>
            </a:extLst>
          </a:blip>
          <a:stretch>
            <a:fillRect/>
          </a:stretch>
        </p:blipFill>
        <p:spPr>
          <a:xfrm>
            <a:off x="8205638" y="1582793"/>
            <a:ext cx="463494" cy="439008"/>
          </a:xfrm>
          <a:prstGeom prst="rect">
            <a:avLst/>
          </a:prstGeom>
        </p:spPr>
      </p:pic>
      <p:pic>
        <p:nvPicPr>
          <p:cNvPr id="41" name="Picture 40">
            <a:extLst>
              <a:ext uri="{FF2B5EF4-FFF2-40B4-BE49-F238E27FC236}">
                <a16:creationId xmlns:a16="http://schemas.microsoft.com/office/drawing/2014/main" id="{532913A4-C12B-CB05-F6DF-E36F6D0126F9}"/>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709" b="89806" l="9738" r="93258">
                        <a14:foregroundMark x1="36330" y1="38350" x2="36330" y2="38350"/>
                        <a14:foregroundMark x1="18727" y1="64078" x2="18727" y2="64078"/>
                        <a14:foregroundMark x1="49064" y1="69903" x2="49064" y2="69903"/>
                        <a14:foregroundMark x1="68539" y1="41748" x2="68539" y2="41748"/>
                        <a14:foregroundMark x1="79026" y1="68447" x2="79026" y2="68447"/>
                        <a14:foregroundMark x1="93258" y1="42233" x2="93258" y2="42233"/>
                      </a14:backgroundRemoval>
                    </a14:imgEffect>
                  </a14:imgLayer>
                </a14:imgProps>
              </a:ext>
            </a:extLst>
          </a:blip>
          <a:stretch>
            <a:fillRect/>
          </a:stretch>
        </p:blipFill>
        <p:spPr>
          <a:xfrm>
            <a:off x="8205638" y="2212144"/>
            <a:ext cx="466092" cy="359606"/>
          </a:xfrm>
          <a:prstGeom prst="rect">
            <a:avLst/>
          </a:prstGeom>
        </p:spPr>
      </p:pic>
      <p:pic>
        <p:nvPicPr>
          <p:cNvPr id="43" name="Picture 42">
            <a:extLst>
              <a:ext uri="{FF2B5EF4-FFF2-40B4-BE49-F238E27FC236}">
                <a16:creationId xmlns:a16="http://schemas.microsoft.com/office/drawing/2014/main" id="{30D66DED-FF58-6A2B-9DD3-9ABB0E2FF9F7}"/>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8494" r="92278">
                        <a14:foregroundMark x1="32432" y1="52400" x2="32432" y2="52400"/>
                        <a14:foregroundMark x1="8880" y1="69600" x2="8880" y2="69600"/>
                        <a14:foregroundMark x1="92278" y1="67200" x2="92278" y2="67200"/>
                        <a14:foregroundMark x1="22780" y1="35200" x2="22780" y2="35200"/>
                        <a14:foregroundMark x1="67954" y1="12800" x2="67954" y2="12800"/>
                        <a14:foregroundMark x1="67954" y1="28400" x2="67954" y2="28400"/>
                      </a14:backgroundRemoval>
                    </a14:imgEffect>
                  </a14:imgLayer>
                </a14:imgProps>
              </a:ext>
            </a:extLst>
          </a:blip>
          <a:stretch>
            <a:fillRect/>
          </a:stretch>
        </p:blipFill>
        <p:spPr>
          <a:xfrm>
            <a:off x="8189268" y="2739147"/>
            <a:ext cx="479864" cy="463189"/>
          </a:xfrm>
          <a:prstGeom prst="rect">
            <a:avLst/>
          </a:prstGeom>
        </p:spPr>
      </p:pic>
      <p:pic>
        <p:nvPicPr>
          <p:cNvPr id="45" name="Picture 44">
            <a:extLst>
              <a:ext uri="{FF2B5EF4-FFF2-40B4-BE49-F238E27FC236}">
                <a16:creationId xmlns:a16="http://schemas.microsoft.com/office/drawing/2014/main" id="{B67B3615-E3F5-F411-A71C-16C6F1798FB8}"/>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2" b="92337" l="8468" r="92339">
                        <a14:foregroundMark x1="43952" y1="61686" x2="43952" y2="61686"/>
                        <a14:foregroundMark x1="91532" y1="22605" x2="91532" y2="22605"/>
                        <a14:foregroundMark x1="8468" y1="55172" x2="8468" y2="55172"/>
                        <a14:foregroundMark x1="44355" y1="89272" x2="44355" y2="89272"/>
                        <a14:foregroundMark x1="47984" y1="92720" x2="47984" y2="92720"/>
                        <a14:foregroundMark x1="92339" y1="54406" x2="92339" y2="54406"/>
                      </a14:backgroundRemoval>
                    </a14:imgEffect>
                  </a14:imgLayer>
                </a14:imgProps>
              </a:ext>
            </a:extLst>
          </a:blip>
          <a:stretch>
            <a:fillRect/>
          </a:stretch>
        </p:blipFill>
        <p:spPr>
          <a:xfrm>
            <a:off x="8205638" y="3296696"/>
            <a:ext cx="448826" cy="472353"/>
          </a:xfrm>
          <a:prstGeom prst="rect">
            <a:avLst/>
          </a:prstGeom>
        </p:spPr>
      </p:pic>
      <p:pic>
        <p:nvPicPr>
          <p:cNvPr id="47" name="Picture 46">
            <a:extLst>
              <a:ext uri="{FF2B5EF4-FFF2-40B4-BE49-F238E27FC236}">
                <a16:creationId xmlns:a16="http://schemas.microsoft.com/office/drawing/2014/main" id="{9EDE7E4B-303B-49AB-EECB-17B3F5EBCABE}"/>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foregroundMark x1="49275" y1="50800" x2="49275" y2="50800"/>
                        <a14:foregroundMark x1="42029" y1="45600" x2="42029" y2="53600"/>
                        <a14:foregroundMark x1="42029" y1="41600" x2="42029" y2="45600"/>
                        <a14:foregroundMark x1="42029" y1="39600" x2="42029" y2="41600"/>
                        <a14:foregroundMark x1="37319" y1="59600" x2="54348" y2="56000"/>
                        <a14:foregroundMark x1="27174" y1="34400" x2="27174" y2="34400"/>
                        <a14:foregroundMark x1="62681" y1="37200" x2="62681" y2="37200"/>
                        <a14:foregroundMark x1="55797" y1="38000" x2="50000" y2="50000"/>
                        <a14:foregroundMark x1="55435" y1="54000" x2="66667" y2="57200"/>
                        <a14:foregroundMark x1="76449" y1="39200" x2="76449" y2="39200"/>
                        <a14:backgroundMark x1="28261" y1="23200" x2="57246" y2="20800"/>
                        <a14:backgroundMark x1="18478" y1="36800" x2="22826" y2="65200"/>
                        <a14:backgroundMark x1="82609" y1="30400" x2="86957" y2="55200"/>
                        <a14:backgroundMark x1="86957" y1="55200" x2="86957" y2="55200"/>
                        <a14:backgroundMark x1="67029" y1="45200" x2="67029" y2="45200"/>
                        <a14:backgroundMark x1="61957" y1="47200" x2="61957" y2="47200"/>
                        <a14:backgroundMark x1="50000" y1="66000" x2="50000" y2="66000"/>
                        <a14:backgroundMark x1="46377" y1="41600" x2="46377" y2="41600"/>
                        <a14:backgroundMark x1="44928" y1="45600" x2="44928" y2="45600"/>
                      </a14:backgroundRemoval>
                    </a14:imgEffect>
                  </a14:imgLayer>
                </a14:imgProps>
              </a:ext>
            </a:extLst>
          </a:blip>
          <a:stretch>
            <a:fillRect/>
          </a:stretch>
        </p:blipFill>
        <p:spPr>
          <a:xfrm>
            <a:off x="8027071" y="3769049"/>
            <a:ext cx="754765" cy="683664"/>
          </a:xfrm>
          <a:prstGeom prst="rect">
            <a:avLst/>
          </a:prstGeom>
        </p:spPr>
      </p:pic>
      <p:sp>
        <p:nvSpPr>
          <p:cNvPr id="12" name="Title 1">
            <a:extLst>
              <a:ext uri="{FF2B5EF4-FFF2-40B4-BE49-F238E27FC236}">
                <a16:creationId xmlns:a16="http://schemas.microsoft.com/office/drawing/2014/main" id="{EB3E0622-04DA-9C5E-D935-35114CBC1E2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Introducing the Digitally Enabled One Bay Way</a:t>
            </a:r>
            <a:endParaRPr lang="en-GB" sz="2000" strike="sngStrike">
              <a:solidFill>
                <a:srgbClr val="1F355E"/>
              </a:solidFill>
              <a:highlight>
                <a:srgbClr val="FFFF00"/>
              </a:highlight>
              <a:latin typeface="Arial Black" panose="020B0A04020102020204" pitchFamily="34" charset="0"/>
            </a:endParaRPr>
          </a:p>
        </p:txBody>
      </p:sp>
      <p:grpSp>
        <p:nvGrpSpPr>
          <p:cNvPr id="2" name="Group 1">
            <a:extLst>
              <a:ext uri="{FF2B5EF4-FFF2-40B4-BE49-F238E27FC236}">
                <a16:creationId xmlns:a16="http://schemas.microsoft.com/office/drawing/2014/main" id="{C990E125-41BA-0AB0-0486-99520AB1C683}"/>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E266CB9F-3A4F-3AFB-4176-70BAC967865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80BA916C-F1E5-4301-AC3C-490F8EC69267}"/>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6" name="Arrow: Chevron 25">
              <a:extLst>
                <a:ext uri="{FF2B5EF4-FFF2-40B4-BE49-F238E27FC236}">
                  <a16:creationId xmlns:a16="http://schemas.microsoft.com/office/drawing/2014/main" id="{B5556F9F-582F-1ADA-D076-BFF13B0CE084}"/>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348E0E36-0E6F-AA30-0F9A-AC7EF660917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0077E7EB-F9A1-14A2-9048-8D0372701E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9" name="Arrow: Chevron 28">
              <a:extLst>
                <a:ext uri="{FF2B5EF4-FFF2-40B4-BE49-F238E27FC236}">
                  <a16:creationId xmlns:a16="http://schemas.microsoft.com/office/drawing/2014/main" id="{75A9A0A8-D677-0C22-D919-651AC7B748B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871053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1" y="4467886"/>
            <a:ext cx="9144001" cy="68208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6519" y="4808721"/>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953679" y="4808721"/>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1860839"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2775121"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3689402"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603683"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498539"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392620"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294924"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200817"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294924"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200817"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392620" y="4504344"/>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49853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651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57" name="Rectangle: Rounded Corners 56">
            <a:extLst>
              <a:ext uri="{FF2B5EF4-FFF2-40B4-BE49-F238E27FC236}">
                <a16:creationId xmlns:a16="http://schemas.microsoft.com/office/drawing/2014/main" id="{A6864FC3-6A29-6DCE-2E72-8C907FF51782}"/>
              </a:ext>
            </a:extLst>
          </p:cNvPr>
          <p:cNvSpPr/>
          <p:nvPr/>
        </p:nvSpPr>
        <p:spPr>
          <a:xfrm>
            <a:off x="95367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Mobilised workforce</a:t>
            </a:r>
          </a:p>
        </p:txBody>
      </p:sp>
      <p:sp>
        <p:nvSpPr>
          <p:cNvPr id="30" name="Rectangle: Rounded Corners 29">
            <a:extLst>
              <a:ext uri="{FF2B5EF4-FFF2-40B4-BE49-F238E27FC236}">
                <a16:creationId xmlns:a16="http://schemas.microsoft.com/office/drawing/2014/main" id="{89443727-C4FB-DFBD-AF92-2B6DBABC8661}"/>
              </a:ext>
            </a:extLst>
          </p:cNvPr>
          <p:cNvSpPr/>
          <p:nvPr/>
        </p:nvSpPr>
        <p:spPr>
          <a:xfrm>
            <a:off x="3144760" y="2015545"/>
            <a:ext cx="2923559" cy="689702"/>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3247248" y="2328669"/>
            <a:ext cx="2771005" cy="305973"/>
            <a:chOff x="2942511" y="1784238"/>
            <a:chExt cx="2681141" cy="241106"/>
          </a:xfrm>
          <a:solidFill>
            <a:srgbClr val="91BCEF"/>
          </a:solidFill>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42" name="Rectangle: Rounded Corners 41">
            <a:extLst>
              <a:ext uri="{FF2B5EF4-FFF2-40B4-BE49-F238E27FC236}">
                <a16:creationId xmlns:a16="http://schemas.microsoft.com/office/drawing/2014/main" id="{1EB14240-178F-5C30-837E-956A059EA595}"/>
              </a:ext>
            </a:extLst>
          </p:cNvPr>
          <p:cNvSpPr/>
          <p:nvPr/>
        </p:nvSpPr>
        <p:spPr>
          <a:xfrm>
            <a:off x="40852" y="2823122"/>
            <a:ext cx="3073209" cy="1041492"/>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162548" y="3285800"/>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162548" y="3009625"/>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102221" y="3009625"/>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102221" y="3278963"/>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52375" y="3285800"/>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52375" y="3025926"/>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162548" y="3562887"/>
            <a:ext cx="917107" cy="245926"/>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102221" y="3562350"/>
            <a:ext cx="917107" cy="245926"/>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Digital Risk Management</a:t>
            </a:r>
          </a:p>
        </p:txBody>
      </p:sp>
      <p:sp>
        <p:nvSpPr>
          <p:cNvPr id="39" name="Rectangle: Rounded Corners 38">
            <a:extLst>
              <a:ext uri="{FF2B5EF4-FFF2-40B4-BE49-F238E27FC236}">
                <a16:creationId xmlns:a16="http://schemas.microsoft.com/office/drawing/2014/main" id="{69278198-FE67-F112-D1FB-DB547B6C3D0A}"/>
              </a:ext>
            </a:extLst>
          </p:cNvPr>
          <p:cNvSpPr/>
          <p:nvPr/>
        </p:nvSpPr>
        <p:spPr>
          <a:xfrm>
            <a:off x="3154461" y="2823806"/>
            <a:ext cx="2888622" cy="943357"/>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26857"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32301"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30904"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33688"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39200"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39200"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32301" y="3515452"/>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33688" y="3515954"/>
            <a:ext cx="100623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4E60D650-0BD9-6C2E-121F-06240CBBAD7D}"/>
              </a:ext>
            </a:extLst>
          </p:cNvPr>
          <p:cNvSpPr/>
          <p:nvPr/>
        </p:nvSpPr>
        <p:spPr>
          <a:xfrm>
            <a:off x="40852" y="1869942"/>
            <a:ext cx="3063509" cy="88306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31" name="Rectangle: Rounded Corners 30">
            <a:extLst>
              <a:ext uri="{FF2B5EF4-FFF2-40B4-BE49-F238E27FC236}">
                <a16:creationId xmlns:a16="http://schemas.microsoft.com/office/drawing/2014/main" id="{9C34B067-1E65-36EF-16DD-743F361C0084}"/>
              </a:ext>
            </a:extLst>
          </p:cNvPr>
          <p:cNvSpPr/>
          <p:nvPr/>
        </p:nvSpPr>
        <p:spPr>
          <a:xfrm>
            <a:off x="6108721" y="1699803"/>
            <a:ext cx="2988730" cy="2155506"/>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20907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20907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16345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117834" y="1920556"/>
            <a:ext cx="913979" cy="230872"/>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4" name="Rectangle: Rounded Corners 73">
            <a:extLst>
              <a:ext uri="{FF2B5EF4-FFF2-40B4-BE49-F238E27FC236}">
                <a16:creationId xmlns:a16="http://schemas.microsoft.com/office/drawing/2014/main" id="{183F6BD5-0437-032A-E396-D02626BD8195}"/>
              </a:ext>
            </a:extLst>
          </p:cNvPr>
          <p:cNvSpPr/>
          <p:nvPr/>
        </p:nvSpPr>
        <p:spPr>
          <a:xfrm>
            <a:off x="716345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20907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20907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722CA5D5-CFB8-45D3-4A84-3B5221DDB634}"/>
              </a:ext>
            </a:extLst>
          </p:cNvPr>
          <p:cNvSpPr/>
          <p:nvPr/>
        </p:nvSpPr>
        <p:spPr>
          <a:xfrm>
            <a:off x="716345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16345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16345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16345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20907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20907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17834"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17834"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17834"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17834"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209075" y="353707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17834"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163455" y="353629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 name="Rectangle: Rounded Corners 3">
            <a:extLst>
              <a:ext uri="{FF2B5EF4-FFF2-40B4-BE49-F238E27FC236}">
                <a16:creationId xmlns:a16="http://schemas.microsoft.com/office/drawing/2014/main" id="{84FF69BB-37B5-CCA1-C048-555119804CAB}"/>
              </a:ext>
            </a:extLst>
          </p:cNvPr>
          <p:cNvSpPr/>
          <p:nvPr/>
        </p:nvSpPr>
        <p:spPr>
          <a:xfrm>
            <a:off x="486552"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5" name="Rectangle: Rounded Corners 4">
            <a:extLst>
              <a:ext uri="{FF2B5EF4-FFF2-40B4-BE49-F238E27FC236}">
                <a16:creationId xmlns:a16="http://schemas.microsoft.com/office/drawing/2014/main" id="{94233447-C8AF-FEAB-C5F6-63136AA77B3A}"/>
              </a:ext>
            </a:extLst>
          </p:cNvPr>
          <p:cNvSpPr/>
          <p:nvPr/>
        </p:nvSpPr>
        <p:spPr>
          <a:xfrm>
            <a:off x="59968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7" name="Rectangle: Rounded Corners 6">
            <a:extLst>
              <a:ext uri="{FF2B5EF4-FFF2-40B4-BE49-F238E27FC236}">
                <a16:creationId xmlns:a16="http://schemas.microsoft.com/office/drawing/2014/main" id="{B57AAB4F-CA09-62A5-AAD3-EC37DB897E3D}"/>
              </a:ext>
            </a:extLst>
          </p:cNvPr>
          <p:cNvSpPr/>
          <p:nvPr/>
        </p:nvSpPr>
        <p:spPr>
          <a:xfrm>
            <a:off x="566016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10" name="Rectangle: Rounded Corners 9">
            <a:extLst>
              <a:ext uri="{FF2B5EF4-FFF2-40B4-BE49-F238E27FC236}">
                <a16:creationId xmlns:a16="http://schemas.microsoft.com/office/drawing/2014/main" id="{DFB4D7F3-DCD9-D061-647D-4186589FE384}"/>
              </a:ext>
            </a:extLst>
          </p:cNvPr>
          <p:cNvSpPr/>
          <p:nvPr/>
        </p:nvSpPr>
        <p:spPr>
          <a:xfrm>
            <a:off x="667225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22" name="Rectangle: Rounded Corners 21">
            <a:extLst>
              <a:ext uri="{FF2B5EF4-FFF2-40B4-BE49-F238E27FC236}">
                <a16:creationId xmlns:a16="http://schemas.microsoft.com/office/drawing/2014/main" id="{8588B25F-E3C9-B52A-B511-48282ACFB152}"/>
              </a:ext>
            </a:extLst>
          </p:cNvPr>
          <p:cNvSpPr/>
          <p:nvPr/>
        </p:nvSpPr>
        <p:spPr>
          <a:xfrm>
            <a:off x="363597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23" name="Rectangle: Rounded Corners 22">
            <a:extLst>
              <a:ext uri="{FF2B5EF4-FFF2-40B4-BE49-F238E27FC236}">
                <a16:creationId xmlns:a16="http://schemas.microsoft.com/office/drawing/2014/main" id="{9AB1FD14-F7CA-F4B4-DDF9-44EB6A40AD4E}"/>
              </a:ext>
            </a:extLst>
          </p:cNvPr>
          <p:cNvSpPr/>
          <p:nvPr/>
        </p:nvSpPr>
        <p:spPr>
          <a:xfrm>
            <a:off x="161178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24" name="Rectangle: Rounded Corners 23">
            <a:extLst>
              <a:ext uri="{FF2B5EF4-FFF2-40B4-BE49-F238E27FC236}">
                <a16:creationId xmlns:a16="http://schemas.microsoft.com/office/drawing/2014/main" id="{0552BC08-2C53-12A9-6931-B6DAF845F984}"/>
              </a:ext>
            </a:extLst>
          </p:cNvPr>
          <p:cNvSpPr/>
          <p:nvPr/>
        </p:nvSpPr>
        <p:spPr>
          <a:xfrm>
            <a:off x="262387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29" name="Rectangle: Rounded Corners 28">
            <a:extLst>
              <a:ext uri="{FF2B5EF4-FFF2-40B4-BE49-F238E27FC236}">
                <a16:creationId xmlns:a16="http://schemas.microsoft.com/office/drawing/2014/main" id="{FAAA5B36-12B7-99B8-01DC-BA32BFFAC97A}"/>
              </a:ext>
            </a:extLst>
          </p:cNvPr>
          <p:cNvSpPr/>
          <p:nvPr/>
        </p:nvSpPr>
        <p:spPr>
          <a:xfrm>
            <a:off x="464806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8" name="Rectangle: Rounded Corners 57">
            <a:extLst>
              <a:ext uri="{FF2B5EF4-FFF2-40B4-BE49-F238E27FC236}">
                <a16:creationId xmlns:a16="http://schemas.microsoft.com/office/drawing/2014/main" id="{3D2724F2-4BBD-9C13-54B3-6DADFD29EC0C}"/>
              </a:ext>
            </a:extLst>
          </p:cNvPr>
          <p:cNvSpPr/>
          <p:nvPr/>
        </p:nvSpPr>
        <p:spPr>
          <a:xfrm>
            <a:off x="768435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87" name="Rectangle 86">
            <a:extLst>
              <a:ext uri="{FF2B5EF4-FFF2-40B4-BE49-F238E27FC236}">
                <a16:creationId xmlns:a16="http://schemas.microsoft.com/office/drawing/2014/main" id="{5D3B8596-CB69-E6A1-7D81-617A80B6922E}"/>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Below is a comprehensive and ambitious list of the digital and data capabilities that SBU aims to achieve by 2036 through the successful delivery and implementation of the. These capabilities are categorised based on the main digital enabler they align with, although many of them cut across multiple.  </a:t>
            </a: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Our Vision for SBU’s </a:t>
            </a:r>
            <a:r>
              <a:rPr kumimoji="0" lang="en-US" sz="2400" b="0" i="0" u="non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Digital</a:t>
            </a: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 Capabilities in 2036</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endParaRPr>
          </a:p>
        </p:txBody>
      </p:sp>
      <p:sp>
        <p:nvSpPr>
          <p:cNvPr id="91" name="Rectangle: Rounded Corners 90">
            <a:extLst>
              <a:ext uri="{FF2B5EF4-FFF2-40B4-BE49-F238E27FC236}">
                <a16:creationId xmlns:a16="http://schemas.microsoft.com/office/drawing/2014/main" id="{3AA68D6F-7608-928C-0432-4BF8A188B37A}"/>
              </a:ext>
            </a:extLst>
          </p:cNvPr>
          <p:cNvSpPr/>
          <p:nvPr/>
        </p:nvSpPr>
        <p:spPr>
          <a:xfrm>
            <a:off x="-1" y="3902393"/>
            <a:ext cx="914400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92" name="Rectangle: Rounded Corners 91">
            <a:extLst>
              <a:ext uri="{FF2B5EF4-FFF2-40B4-BE49-F238E27FC236}">
                <a16:creationId xmlns:a16="http://schemas.microsoft.com/office/drawing/2014/main" id="{311BA21D-4117-3BD9-70CE-F63B71197AD9}"/>
              </a:ext>
            </a:extLst>
          </p:cNvPr>
          <p:cNvSpPr/>
          <p:nvPr/>
        </p:nvSpPr>
        <p:spPr>
          <a:xfrm>
            <a:off x="1857813" y="4073728"/>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104" name="Rectangle: Rounded Corners 103">
            <a:extLst>
              <a:ext uri="{FF2B5EF4-FFF2-40B4-BE49-F238E27FC236}">
                <a16:creationId xmlns:a16="http://schemas.microsoft.com/office/drawing/2014/main" id="{D90E7F38-FDEA-F43A-AA35-3913628EBE73}"/>
              </a:ext>
            </a:extLst>
          </p:cNvPr>
          <p:cNvSpPr/>
          <p:nvPr/>
        </p:nvSpPr>
        <p:spPr>
          <a:xfrm>
            <a:off x="276629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105" name="Rectangle: Rounded Corners 104">
            <a:extLst>
              <a:ext uri="{FF2B5EF4-FFF2-40B4-BE49-F238E27FC236}">
                <a16:creationId xmlns:a16="http://schemas.microsoft.com/office/drawing/2014/main" id="{93CB9C3B-8600-2C22-4341-7EA7E620E241}"/>
              </a:ext>
            </a:extLst>
          </p:cNvPr>
          <p:cNvSpPr/>
          <p:nvPr/>
        </p:nvSpPr>
        <p:spPr>
          <a:xfrm>
            <a:off x="367477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106" name="Rectangle: Rounded Corners 105">
            <a:extLst>
              <a:ext uri="{FF2B5EF4-FFF2-40B4-BE49-F238E27FC236}">
                <a16:creationId xmlns:a16="http://schemas.microsoft.com/office/drawing/2014/main" id="{DAD847E1-7B31-34C8-173D-3FF8ACD57109}"/>
              </a:ext>
            </a:extLst>
          </p:cNvPr>
          <p:cNvSpPr/>
          <p:nvPr/>
        </p:nvSpPr>
        <p:spPr>
          <a:xfrm>
            <a:off x="4583255"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109" name="Rectangle: Rounded Corners 108">
            <a:extLst>
              <a:ext uri="{FF2B5EF4-FFF2-40B4-BE49-F238E27FC236}">
                <a16:creationId xmlns:a16="http://schemas.microsoft.com/office/drawing/2014/main" id="{F8DC4B37-B9C1-08E5-DBF2-4F12A77F7C9B}"/>
              </a:ext>
            </a:extLst>
          </p:cNvPr>
          <p:cNvSpPr/>
          <p:nvPr/>
        </p:nvSpPr>
        <p:spPr>
          <a:xfrm>
            <a:off x="549173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111" name="Rectangle: Rounded Corners 110">
            <a:extLst>
              <a:ext uri="{FF2B5EF4-FFF2-40B4-BE49-F238E27FC236}">
                <a16:creationId xmlns:a16="http://schemas.microsoft.com/office/drawing/2014/main" id="{07E8F5C2-9D0E-50D6-652B-2B642FC8B91E}"/>
              </a:ext>
            </a:extLst>
          </p:cNvPr>
          <p:cNvSpPr/>
          <p:nvPr/>
        </p:nvSpPr>
        <p:spPr>
          <a:xfrm>
            <a:off x="640021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112" name="Rectangle: Rounded Corners 111">
            <a:extLst>
              <a:ext uri="{FF2B5EF4-FFF2-40B4-BE49-F238E27FC236}">
                <a16:creationId xmlns:a16="http://schemas.microsoft.com/office/drawing/2014/main" id="{01EC3932-504A-45AF-F706-BF9854A39F8A}"/>
              </a:ext>
            </a:extLst>
          </p:cNvPr>
          <p:cNvSpPr/>
          <p:nvPr/>
        </p:nvSpPr>
        <p:spPr>
          <a:xfrm>
            <a:off x="7308697"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113" name="Rectangle: Rounded Corners 112">
            <a:extLst>
              <a:ext uri="{FF2B5EF4-FFF2-40B4-BE49-F238E27FC236}">
                <a16:creationId xmlns:a16="http://schemas.microsoft.com/office/drawing/2014/main" id="{9B38FFDB-D84A-1D4B-C96B-209B1EAB9D77}"/>
              </a:ext>
            </a:extLst>
          </p:cNvPr>
          <p:cNvSpPr/>
          <p:nvPr/>
        </p:nvSpPr>
        <p:spPr>
          <a:xfrm>
            <a:off x="8217180"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114" name="Rectangle: Rounded Corners 113">
            <a:extLst>
              <a:ext uri="{FF2B5EF4-FFF2-40B4-BE49-F238E27FC236}">
                <a16:creationId xmlns:a16="http://schemas.microsoft.com/office/drawing/2014/main" id="{37816C9E-50C7-51DB-79AA-B3745A807C72}"/>
              </a:ext>
            </a:extLst>
          </p:cNvPr>
          <p:cNvSpPr/>
          <p:nvPr/>
        </p:nvSpPr>
        <p:spPr>
          <a:xfrm>
            <a:off x="949333"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1" name="Rectangle: Rounded Corners 40">
            <a:extLst>
              <a:ext uri="{FF2B5EF4-FFF2-40B4-BE49-F238E27FC236}">
                <a16:creationId xmlns:a16="http://schemas.microsoft.com/office/drawing/2014/main" id="{8E03C39F-6BB5-A589-A0D3-D44C45E0B003}"/>
              </a:ext>
            </a:extLst>
          </p:cNvPr>
          <p:cNvSpPr/>
          <p:nvPr/>
        </p:nvSpPr>
        <p:spPr>
          <a:xfrm>
            <a:off x="40852" y="4071200"/>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grpSp>
        <p:nvGrpSpPr>
          <p:cNvPr id="78" name="Group 77">
            <a:extLst>
              <a:ext uri="{FF2B5EF4-FFF2-40B4-BE49-F238E27FC236}">
                <a16:creationId xmlns:a16="http://schemas.microsoft.com/office/drawing/2014/main" id="{ADF5DE0E-893C-2D7C-0703-58103358CDAA}"/>
              </a:ext>
            </a:extLst>
          </p:cNvPr>
          <p:cNvGrpSpPr/>
          <p:nvPr/>
        </p:nvGrpSpPr>
        <p:grpSpPr>
          <a:xfrm>
            <a:off x="-1" y="-5787"/>
            <a:ext cx="9143998" cy="165595"/>
            <a:chOff x="374266" y="2474302"/>
            <a:chExt cx="13719657" cy="820603"/>
          </a:xfrm>
        </p:grpSpPr>
        <p:sp>
          <p:nvSpPr>
            <p:cNvPr id="19" name="Arrow: Pentagon 18">
              <a:extLst>
                <a:ext uri="{FF2B5EF4-FFF2-40B4-BE49-F238E27FC236}">
                  <a16:creationId xmlns:a16="http://schemas.microsoft.com/office/drawing/2014/main" id="{4F0188E5-316F-77A6-ADBB-5B54CB589F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0" name="Arrow: Chevron 59">
              <a:extLst>
                <a:ext uri="{FF2B5EF4-FFF2-40B4-BE49-F238E27FC236}">
                  <a16:creationId xmlns:a16="http://schemas.microsoft.com/office/drawing/2014/main" id="{3F6A3D95-7BBE-2609-BB4A-F92C0FA9453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1" name="Arrow: Chevron 60">
              <a:extLst>
                <a:ext uri="{FF2B5EF4-FFF2-40B4-BE49-F238E27FC236}">
                  <a16:creationId xmlns:a16="http://schemas.microsoft.com/office/drawing/2014/main" id="{E6981B9D-89E0-2738-86E3-57C15A645D8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63" name="Arrow: Chevron 62">
              <a:extLst>
                <a:ext uri="{FF2B5EF4-FFF2-40B4-BE49-F238E27FC236}">
                  <a16:creationId xmlns:a16="http://schemas.microsoft.com/office/drawing/2014/main" id="{566944C1-4EE4-86F2-F314-09502FDB5BD2}"/>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67" name="Arrow: Chevron 66">
              <a:extLst>
                <a:ext uri="{FF2B5EF4-FFF2-40B4-BE49-F238E27FC236}">
                  <a16:creationId xmlns:a16="http://schemas.microsoft.com/office/drawing/2014/main" id="{71A1408F-256E-EDCC-C82B-DAE7B1C3103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77" name="Arrow: Chevron 76">
              <a:extLst>
                <a:ext uri="{FF2B5EF4-FFF2-40B4-BE49-F238E27FC236}">
                  <a16:creationId xmlns:a16="http://schemas.microsoft.com/office/drawing/2014/main" id="{E176E915-D2E9-2E5E-52A6-3D0433D9751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5932929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87" name="Rectangle 86">
            <a:extLst>
              <a:ext uri="{FF2B5EF4-FFF2-40B4-BE49-F238E27FC236}">
                <a16:creationId xmlns:a16="http://schemas.microsoft.com/office/drawing/2014/main" id="{74693D48-4B9D-E312-5982-2E30B1E1BA28}"/>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Despite SBU’s position as a Welsh digital leader there remains substantial progress to be made before fully realising the digital vision. The below is an indicative assessment of the extent to which these Digital Capabilities are currently supported within SBU, indicating those which are fully supported, those which are yet to be implemented, and those which are in progress. </a:t>
            </a:r>
          </a:p>
        </p:txBody>
      </p:sp>
      <p:sp>
        <p:nvSpPr>
          <p:cNvPr id="91" name="Rectangle: Rounded Corners 90">
            <a:extLst>
              <a:ext uri="{FF2B5EF4-FFF2-40B4-BE49-F238E27FC236}">
                <a16:creationId xmlns:a16="http://schemas.microsoft.com/office/drawing/2014/main" id="{20EC6358-6A8D-E69B-882C-99136FCF63AB}"/>
              </a:ext>
            </a:extLst>
          </p:cNvPr>
          <p:cNvSpPr/>
          <p:nvPr/>
        </p:nvSpPr>
        <p:spPr>
          <a:xfrm>
            <a:off x="60472" y="4447809"/>
            <a:ext cx="9050397" cy="66090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106515" y="4778060"/>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004389" y="4778060"/>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1902264"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2807186"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3712108" y="4791467"/>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617030"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502725"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387653" y="4791467"/>
            <a:ext cx="870718" cy="262710"/>
          </a:xfrm>
          <a:prstGeom prst="roundRect">
            <a:avLst/>
          </a:prstGeom>
          <a:gradFill>
            <a:gsLst>
              <a:gs pos="50000">
                <a:srgbClr val="195CAA"/>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280721" y="4791467"/>
            <a:ext cx="870718" cy="26271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177341"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28072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17734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387653" y="4483135"/>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502725" y="4484127"/>
            <a:ext cx="870718" cy="26271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136" name="Rectangle: Rounded Corners 135">
            <a:extLst>
              <a:ext uri="{FF2B5EF4-FFF2-40B4-BE49-F238E27FC236}">
                <a16:creationId xmlns:a16="http://schemas.microsoft.com/office/drawing/2014/main" id="{06903A3D-D541-A9E6-6AA1-8C582B599ADE}"/>
              </a:ext>
            </a:extLst>
          </p:cNvPr>
          <p:cNvSpPr/>
          <p:nvPr/>
        </p:nvSpPr>
        <p:spPr>
          <a:xfrm>
            <a:off x="3191739" y="2015545"/>
            <a:ext cx="2828748" cy="64542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sp>
        <p:nvSpPr>
          <p:cNvPr id="138" name="Rectangle: Rounded Corners 137">
            <a:extLst>
              <a:ext uri="{FF2B5EF4-FFF2-40B4-BE49-F238E27FC236}">
                <a16:creationId xmlns:a16="http://schemas.microsoft.com/office/drawing/2014/main" id="{094DFF4A-A09F-92A1-0E73-53850080D03E}"/>
              </a:ext>
            </a:extLst>
          </p:cNvPr>
          <p:cNvSpPr/>
          <p:nvPr/>
        </p:nvSpPr>
        <p:spPr>
          <a:xfrm>
            <a:off x="3290903"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5118750"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4204826" y="2319110"/>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2" name="Rectangle: Rounded Corners 141">
            <a:extLst>
              <a:ext uri="{FF2B5EF4-FFF2-40B4-BE49-F238E27FC236}">
                <a16:creationId xmlns:a16="http://schemas.microsoft.com/office/drawing/2014/main" id="{8B4A3478-040E-57BA-4E51-F51D224C52F2}"/>
              </a:ext>
            </a:extLst>
          </p:cNvPr>
          <p:cNvSpPr/>
          <p:nvPr/>
        </p:nvSpPr>
        <p:spPr>
          <a:xfrm>
            <a:off x="242570" y="2772867"/>
            <a:ext cx="2859372" cy="1009217"/>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55798" y="3221207"/>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udit</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55798" y="2953590"/>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30088" y="2953590"/>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30088" y="3214582"/>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114129" y="3221207"/>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114129" y="2969386"/>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55798" y="3489707"/>
            <a:ext cx="853294" cy="238305"/>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30088" y="3489187"/>
            <a:ext cx="853294" cy="238305"/>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Risk Management</a:t>
            </a:r>
          </a:p>
        </p:txBody>
      </p:sp>
      <p:sp>
        <p:nvSpPr>
          <p:cNvPr id="152" name="Rectangle: Rounded Corners 151">
            <a:extLst>
              <a:ext uri="{FF2B5EF4-FFF2-40B4-BE49-F238E27FC236}">
                <a16:creationId xmlns:a16="http://schemas.microsoft.com/office/drawing/2014/main" id="{CB6B39CE-FF63-338B-9B44-E592C94B6E03}"/>
              </a:ext>
            </a:extLst>
          </p:cNvPr>
          <p:cNvSpPr/>
          <p:nvPr/>
        </p:nvSpPr>
        <p:spPr>
          <a:xfrm>
            <a:off x="3191739" y="2752150"/>
            <a:ext cx="2858400" cy="1050274"/>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63378" y="2945740"/>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68765"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57966"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60721"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56759"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56759" y="3233963"/>
            <a:ext cx="853294" cy="24817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68765" y="3522185"/>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3" name="Rectangle: Rounded Corners 162">
            <a:extLst>
              <a:ext uri="{FF2B5EF4-FFF2-40B4-BE49-F238E27FC236}">
                <a16:creationId xmlns:a16="http://schemas.microsoft.com/office/drawing/2014/main" id="{BDF7008E-28D3-CD49-D5DF-241E48AAF47F}"/>
              </a:ext>
            </a:extLst>
          </p:cNvPr>
          <p:cNvSpPr/>
          <p:nvPr/>
        </p:nvSpPr>
        <p:spPr>
          <a:xfrm>
            <a:off x="244990" y="1869942"/>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96932" y="206361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OOH Handover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72885" y="2330869"/>
            <a:ext cx="937011"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69270" y="2063619"/>
            <a:ext cx="940626"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2" name="Rectangle: Rounded Corners 161">
            <a:extLst>
              <a:ext uri="{FF2B5EF4-FFF2-40B4-BE49-F238E27FC236}">
                <a16:creationId xmlns:a16="http://schemas.microsoft.com/office/drawing/2014/main" id="{F8A3C065-BA24-D933-7641-9FA0334C5A09}"/>
              </a:ext>
            </a:extLst>
          </p:cNvPr>
          <p:cNvSpPr/>
          <p:nvPr/>
        </p:nvSpPr>
        <p:spPr>
          <a:xfrm>
            <a:off x="324594" y="233086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Transfer of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8" name="Rectangle: Rounded Corners 187">
            <a:extLst>
              <a:ext uri="{FF2B5EF4-FFF2-40B4-BE49-F238E27FC236}">
                <a16:creationId xmlns:a16="http://schemas.microsoft.com/office/drawing/2014/main" id="{F81D1CDC-E1CD-6E18-72BC-BA98608F5901}"/>
              </a:ext>
            </a:extLst>
          </p:cNvPr>
          <p:cNvSpPr/>
          <p:nvPr/>
        </p:nvSpPr>
        <p:spPr>
          <a:xfrm>
            <a:off x="6108721" y="1699567"/>
            <a:ext cx="2790289" cy="210625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202412"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202412"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093424"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7984436" y="191550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5" name="Rectangle: Rounded Corners 184">
            <a:extLst>
              <a:ext uri="{FF2B5EF4-FFF2-40B4-BE49-F238E27FC236}">
                <a16:creationId xmlns:a16="http://schemas.microsoft.com/office/drawing/2014/main" id="{4A84FC66-56C6-E13C-E032-D3B2B93BE2D9}"/>
              </a:ext>
            </a:extLst>
          </p:cNvPr>
          <p:cNvSpPr/>
          <p:nvPr/>
        </p:nvSpPr>
        <p:spPr>
          <a:xfrm>
            <a:off x="7093424"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202412" y="244202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202412"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1" name="Rectangle: Rounded Corners 170">
            <a:extLst>
              <a:ext uri="{FF2B5EF4-FFF2-40B4-BE49-F238E27FC236}">
                <a16:creationId xmlns:a16="http://schemas.microsoft.com/office/drawing/2014/main" id="{28A171B0-5711-E4A4-2506-61CD9B5D5CC8}"/>
              </a:ext>
            </a:extLst>
          </p:cNvPr>
          <p:cNvSpPr/>
          <p:nvPr/>
        </p:nvSpPr>
        <p:spPr>
          <a:xfrm>
            <a:off x="7093424"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093424"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093424" y="296855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093424" y="3231817"/>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202412"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202412"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7984436"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7984436"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7984436" y="2705292"/>
            <a:ext cx="853294" cy="22559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7984436"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202412" y="3495080"/>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7984436"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093424" y="349431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2" name="Rectangle: Rounded Corners 201">
            <a:extLst>
              <a:ext uri="{FF2B5EF4-FFF2-40B4-BE49-F238E27FC236}">
                <a16:creationId xmlns:a16="http://schemas.microsoft.com/office/drawing/2014/main" id="{F5AED8C7-EAA2-7165-3169-581A394A8167}"/>
              </a:ext>
            </a:extLst>
          </p:cNvPr>
          <p:cNvSpPr/>
          <p:nvPr/>
        </p:nvSpPr>
        <p:spPr>
          <a:xfrm>
            <a:off x="4144197" y="3522185"/>
            <a:ext cx="995708"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SBU’s Current Digital Capabilities</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15" name="Rectangle: Rounded Corners 14">
            <a:extLst>
              <a:ext uri="{FF2B5EF4-FFF2-40B4-BE49-F238E27FC236}">
                <a16:creationId xmlns:a16="http://schemas.microsoft.com/office/drawing/2014/main" id="{EE838EC8-8C6F-CDB6-7F9F-A9833EE1ADD7}"/>
              </a:ext>
            </a:extLst>
          </p:cNvPr>
          <p:cNvSpPr/>
          <p:nvPr/>
        </p:nvSpPr>
        <p:spPr>
          <a:xfrm>
            <a:off x="182476" y="4499990"/>
            <a:ext cx="853294" cy="232229"/>
          </a:xfrm>
          <a:prstGeom prst="roundRect">
            <a:avLst/>
          </a:prstGeom>
          <a:gradFill>
            <a:gsLst>
              <a:gs pos="50000">
                <a:schemeClr val="accent6">
                  <a:lumMod val="40000"/>
                  <a:lumOff val="60000"/>
                </a:schemeClr>
              </a:gs>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Change management</a:t>
            </a:r>
          </a:p>
        </p:txBody>
      </p:sp>
      <p:sp>
        <p:nvSpPr>
          <p:cNvPr id="29" name="Rectangle: Rounded Corners 28">
            <a:extLst>
              <a:ext uri="{FF2B5EF4-FFF2-40B4-BE49-F238E27FC236}">
                <a16:creationId xmlns:a16="http://schemas.microsoft.com/office/drawing/2014/main" id="{8910895C-252B-BF3A-4D1D-79E0F8E5958F}"/>
              </a:ext>
            </a:extLst>
          </p:cNvPr>
          <p:cNvSpPr/>
          <p:nvPr/>
        </p:nvSpPr>
        <p:spPr>
          <a:xfrm>
            <a:off x="52428" y="3827926"/>
            <a:ext cx="9039144" cy="59438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30" name="Rectangle: Rounded Corners 29">
            <a:extLst>
              <a:ext uri="{FF2B5EF4-FFF2-40B4-BE49-F238E27FC236}">
                <a16:creationId xmlns:a16="http://schemas.microsoft.com/office/drawing/2014/main" id="{3BDEFD95-8DFD-0D3C-CE25-93AFF1F3562B}"/>
              </a:ext>
            </a:extLst>
          </p:cNvPr>
          <p:cNvSpPr/>
          <p:nvPr/>
        </p:nvSpPr>
        <p:spPr>
          <a:xfrm>
            <a:off x="1888938" y="4020906"/>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31" name="Rectangle: Rounded Corners 30">
            <a:extLst>
              <a:ext uri="{FF2B5EF4-FFF2-40B4-BE49-F238E27FC236}">
                <a16:creationId xmlns:a16="http://schemas.microsoft.com/office/drawing/2014/main" id="{5CB458BA-7B46-5C90-43E6-C4737C6550C0}"/>
              </a:ext>
            </a:extLst>
          </p:cNvPr>
          <p:cNvSpPr/>
          <p:nvPr/>
        </p:nvSpPr>
        <p:spPr>
          <a:xfrm>
            <a:off x="2787001"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32" name="Rectangle: Rounded Corners 31">
            <a:extLst>
              <a:ext uri="{FF2B5EF4-FFF2-40B4-BE49-F238E27FC236}">
                <a16:creationId xmlns:a16="http://schemas.microsoft.com/office/drawing/2014/main" id="{62E42A5E-2948-4951-D929-F3A42450EB59}"/>
              </a:ext>
            </a:extLst>
          </p:cNvPr>
          <p:cNvSpPr/>
          <p:nvPr/>
        </p:nvSpPr>
        <p:spPr>
          <a:xfrm>
            <a:off x="3685064"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33" name="Rectangle: Rounded Corners 32">
            <a:extLst>
              <a:ext uri="{FF2B5EF4-FFF2-40B4-BE49-F238E27FC236}">
                <a16:creationId xmlns:a16="http://schemas.microsoft.com/office/drawing/2014/main" id="{905D048F-3224-77A0-937B-F9F83FB135E2}"/>
              </a:ext>
            </a:extLst>
          </p:cNvPr>
          <p:cNvSpPr/>
          <p:nvPr/>
        </p:nvSpPr>
        <p:spPr>
          <a:xfrm>
            <a:off x="4583126"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34" name="Rectangle: Rounded Corners 33">
            <a:extLst>
              <a:ext uri="{FF2B5EF4-FFF2-40B4-BE49-F238E27FC236}">
                <a16:creationId xmlns:a16="http://schemas.microsoft.com/office/drawing/2014/main" id="{988966D7-5965-17E6-8C6B-C247DDDFF1A9}"/>
              </a:ext>
            </a:extLst>
          </p:cNvPr>
          <p:cNvSpPr/>
          <p:nvPr/>
        </p:nvSpPr>
        <p:spPr>
          <a:xfrm>
            <a:off x="5481189"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39" name="Rectangle: Rounded Corners 38">
            <a:extLst>
              <a:ext uri="{FF2B5EF4-FFF2-40B4-BE49-F238E27FC236}">
                <a16:creationId xmlns:a16="http://schemas.microsoft.com/office/drawing/2014/main" id="{5B48D9A2-234A-1A9B-FF56-4CEFCD9B421E}"/>
              </a:ext>
            </a:extLst>
          </p:cNvPr>
          <p:cNvSpPr/>
          <p:nvPr/>
        </p:nvSpPr>
        <p:spPr>
          <a:xfrm>
            <a:off x="6379252"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40" name="Rectangle: Rounded Corners 39">
            <a:extLst>
              <a:ext uri="{FF2B5EF4-FFF2-40B4-BE49-F238E27FC236}">
                <a16:creationId xmlns:a16="http://schemas.microsoft.com/office/drawing/2014/main" id="{2B47A3C2-2ABD-9611-44E9-07EFCCC0056E}"/>
              </a:ext>
            </a:extLst>
          </p:cNvPr>
          <p:cNvSpPr/>
          <p:nvPr/>
        </p:nvSpPr>
        <p:spPr>
          <a:xfrm>
            <a:off x="727731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41" name="Rectangle: Rounded Corners 40">
            <a:extLst>
              <a:ext uri="{FF2B5EF4-FFF2-40B4-BE49-F238E27FC236}">
                <a16:creationId xmlns:a16="http://schemas.microsoft.com/office/drawing/2014/main" id="{086BFF26-20A0-E914-9CF7-DD25C024AFE0}"/>
              </a:ext>
            </a:extLst>
          </p:cNvPr>
          <p:cNvSpPr/>
          <p:nvPr/>
        </p:nvSpPr>
        <p:spPr>
          <a:xfrm>
            <a:off x="8175381"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42" name="Rectangle: Rounded Corners 41">
            <a:extLst>
              <a:ext uri="{FF2B5EF4-FFF2-40B4-BE49-F238E27FC236}">
                <a16:creationId xmlns:a16="http://schemas.microsoft.com/office/drawing/2014/main" id="{16A41EE3-5C95-2681-DE38-70BBF534DCB8}"/>
              </a:ext>
            </a:extLst>
          </p:cNvPr>
          <p:cNvSpPr/>
          <p:nvPr/>
        </p:nvSpPr>
        <p:spPr>
          <a:xfrm>
            <a:off x="99087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3" name="Rectangle: Rounded Corners 42">
            <a:extLst>
              <a:ext uri="{FF2B5EF4-FFF2-40B4-BE49-F238E27FC236}">
                <a16:creationId xmlns:a16="http://schemas.microsoft.com/office/drawing/2014/main" id="{F5C175AB-31BC-CF17-178B-1564B3A6689B}"/>
              </a:ext>
            </a:extLst>
          </p:cNvPr>
          <p:cNvSpPr/>
          <p:nvPr/>
        </p:nvSpPr>
        <p:spPr>
          <a:xfrm>
            <a:off x="92813" y="4018059"/>
            <a:ext cx="870177" cy="261567"/>
          </a:xfrm>
          <a:prstGeom prst="roundRect">
            <a:avLst/>
          </a:prstGeom>
          <a:gradFill>
            <a:gsLst>
              <a:gs pos="50000">
                <a:schemeClr val="accent1">
                  <a:lumMod val="40000"/>
                  <a:lumOff val="60000"/>
                </a:schemeClr>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sp>
        <p:nvSpPr>
          <p:cNvPr id="44" name="Rectangle: Rounded Corners 43">
            <a:extLst>
              <a:ext uri="{FF2B5EF4-FFF2-40B4-BE49-F238E27FC236}">
                <a16:creationId xmlns:a16="http://schemas.microsoft.com/office/drawing/2014/main" id="{543BCF8C-0866-43C0-6179-09599034BD55}"/>
              </a:ext>
            </a:extLst>
          </p:cNvPr>
          <p:cNvSpPr/>
          <p:nvPr/>
        </p:nvSpPr>
        <p:spPr>
          <a:xfrm>
            <a:off x="1062383" y="4499990"/>
            <a:ext cx="853294" cy="232229"/>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Mobilised workforce</a:t>
            </a:r>
          </a:p>
        </p:txBody>
      </p:sp>
      <p:grpSp>
        <p:nvGrpSpPr>
          <p:cNvPr id="45" name="Group 44">
            <a:extLst>
              <a:ext uri="{FF2B5EF4-FFF2-40B4-BE49-F238E27FC236}">
                <a16:creationId xmlns:a16="http://schemas.microsoft.com/office/drawing/2014/main" id="{628DBB03-188C-C027-C37C-1DA9F1A53794}"/>
              </a:ext>
            </a:extLst>
          </p:cNvPr>
          <p:cNvGrpSpPr/>
          <p:nvPr/>
        </p:nvGrpSpPr>
        <p:grpSpPr>
          <a:xfrm>
            <a:off x="486552" y="1169954"/>
            <a:ext cx="8170896" cy="496330"/>
            <a:chOff x="358701" y="1169954"/>
            <a:chExt cx="8170896" cy="496330"/>
          </a:xfrm>
        </p:grpSpPr>
        <p:sp>
          <p:nvSpPr>
            <p:cNvPr id="46" name="Rectangle: Rounded Corners 45">
              <a:extLst>
                <a:ext uri="{FF2B5EF4-FFF2-40B4-BE49-F238E27FC236}">
                  <a16:creationId xmlns:a16="http://schemas.microsoft.com/office/drawing/2014/main" id="{53EB423E-8122-1FEA-CAC8-81D70D8EF05E}"/>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47" name="Rectangle: Rounded Corners 46">
              <a:extLst>
                <a:ext uri="{FF2B5EF4-FFF2-40B4-BE49-F238E27FC236}">
                  <a16:creationId xmlns:a16="http://schemas.microsoft.com/office/drawing/2014/main" id="{F6E54728-7D3D-0219-B682-C80E06A2EF55}"/>
                </a:ext>
              </a:extLst>
            </p:cNvPr>
            <p:cNvSpPr/>
            <p:nvPr/>
          </p:nvSpPr>
          <p:spPr>
            <a:xfrm>
              <a:off x="471835" y="1371961"/>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48" name="Rectangle: Rounded Corners 47">
              <a:extLst>
                <a:ext uri="{FF2B5EF4-FFF2-40B4-BE49-F238E27FC236}">
                  <a16:creationId xmlns:a16="http://schemas.microsoft.com/office/drawing/2014/main" id="{E28B883A-42C5-3C48-CFAD-702A180A931C}"/>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49" name="Rectangle: Rounded Corners 48">
              <a:extLst>
                <a:ext uri="{FF2B5EF4-FFF2-40B4-BE49-F238E27FC236}">
                  <a16:creationId xmlns:a16="http://schemas.microsoft.com/office/drawing/2014/main" id="{E24959F3-32E5-AAB9-F01F-E5699B062173}"/>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50" name="Rectangle: Rounded Corners 49">
              <a:extLst>
                <a:ext uri="{FF2B5EF4-FFF2-40B4-BE49-F238E27FC236}">
                  <a16:creationId xmlns:a16="http://schemas.microsoft.com/office/drawing/2014/main" id="{67E002BB-1548-06C1-F3E2-6502FB740896}"/>
                </a:ext>
              </a:extLst>
            </p:cNvPr>
            <p:cNvSpPr/>
            <p:nvPr/>
          </p:nvSpPr>
          <p:spPr>
            <a:xfrm>
              <a:off x="350812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51" name="Rectangle: Rounded Corners 50">
              <a:extLst>
                <a:ext uri="{FF2B5EF4-FFF2-40B4-BE49-F238E27FC236}">
                  <a16:creationId xmlns:a16="http://schemas.microsoft.com/office/drawing/2014/main" id="{6C731F1B-F035-6007-BB56-E3B8116A9D70}"/>
                </a:ext>
              </a:extLst>
            </p:cNvPr>
            <p:cNvSpPr/>
            <p:nvPr/>
          </p:nvSpPr>
          <p:spPr>
            <a:xfrm>
              <a:off x="148393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52" name="Rectangle: Rounded Corners 51">
              <a:extLst>
                <a:ext uri="{FF2B5EF4-FFF2-40B4-BE49-F238E27FC236}">
                  <a16:creationId xmlns:a16="http://schemas.microsoft.com/office/drawing/2014/main" id="{1DCC6CD3-8765-406E-153E-AD10564A2F2B}"/>
                </a:ext>
              </a:extLst>
            </p:cNvPr>
            <p:cNvSpPr/>
            <p:nvPr/>
          </p:nvSpPr>
          <p:spPr>
            <a:xfrm>
              <a:off x="249602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53" name="Rectangle: Rounded Corners 52">
              <a:extLst>
                <a:ext uri="{FF2B5EF4-FFF2-40B4-BE49-F238E27FC236}">
                  <a16:creationId xmlns:a16="http://schemas.microsoft.com/office/drawing/2014/main" id="{C356DCE6-0E8B-0964-9E71-CE5C6696F6EB}"/>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4" name="Rectangle: Rounded Corners 53">
              <a:extLst>
                <a:ext uri="{FF2B5EF4-FFF2-40B4-BE49-F238E27FC236}">
                  <a16:creationId xmlns:a16="http://schemas.microsoft.com/office/drawing/2014/main" id="{31167FAC-9BC5-A22A-0CD2-A35D9D0117E5}"/>
                </a:ext>
              </a:extLst>
            </p:cNvPr>
            <p:cNvSpPr/>
            <p:nvPr/>
          </p:nvSpPr>
          <p:spPr>
            <a:xfrm>
              <a:off x="7556499" y="1371961"/>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
        <p:nvSpPr>
          <p:cNvPr id="3" name="Rectangle: Rounded Corners 2">
            <a:extLst>
              <a:ext uri="{FF2B5EF4-FFF2-40B4-BE49-F238E27FC236}">
                <a16:creationId xmlns:a16="http://schemas.microsoft.com/office/drawing/2014/main" id="{745F2960-0039-C00C-B00F-3FE7A7C3BDCD}"/>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4" name="Rectangle: Rounded Corners 3">
            <a:extLst>
              <a:ext uri="{FF2B5EF4-FFF2-40B4-BE49-F238E27FC236}">
                <a16:creationId xmlns:a16="http://schemas.microsoft.com/office/drawing/2014/main" id="{7A939A98-8141-ADC8-036E-609AEAFFCD90}"/>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5" name="Rectangle: Rounded Corners 4">
            <a:extLst>
              <a:ext uri="{FF2B5EF4-FFF2-40B4-BE49-F238E27FC236}">
                <a16:creationId xmlns:a16="http://schemas.microsoft.com/office/drawing/2014/main" id="{84A37422-ECFB-75B9-99E0-3402DD361EF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6" name="Rectangle: Rounded Corners 5">
            <a:extLst>
              <a:ext uri="{FF2B5EF4-FFF2-40B4-BE49-F238E27FC236}">
                <a16:creationId xmlns:a16="http://schemas.microsoft.com/office/drawing/2014/main" id="{64E51035-E025-B73A-6477-1D01050BF88D}"/>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7" name="Rectangle: Rounded Corners 6">
            <a:extLst>
              <a:ext uri="{FF2B5EF4-FFF2-40B4-BE49-F238E27FC236}">
                <a16:creationId xmlns:a16="http://schemas.microsoft.com/office/drawing/2014/main" id="{6BC270F4-4555-018A-E47C-F7BEB93B8AFB}"/>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grpSp>
        <p:nvGrpSpPr>
          <p:cNvPr id="16" name="Group 15">
            <a:extLst>
              <a:ext uri="{FF2B5EF4-FFF2-40B4-BE49-F238E27FC236}">
                <a16:creationId xmlns:a16="http://schemas.microsoft.com/office/drawing/2014/main" id="{897FBA1D-714F-FC2D-D1FC-71C84BDF96FD}"/>
              </a:ext>
            </a:extLst>
          </p:cNvPr>
          <p:cNvGrpSpPr/>
          <p:nvPr/>
        </p:nvGrpSpPr>
        <p:grpSpPr>
          <a:xfrm>
            <a:off x="-1" y="-5787"/>
            <a:ext cx="9143998" cy="165595"/>
            <a:chOff x="374266" y="2474302"/>
            <a:chExt cx="13719657" cy="820603"/>
          </a:xfrm>
        </p:grpSpPr>
        <p:sp>
          <p:nvSpPr>
            <p:cNvPr id="9" name="Arrow: Pentagon 8">
              <a:extLst>
                <a:ext uri="{FF2B5EF4-FFF2-40B4-BE49-F238E27FC236}">
                  <a16:creationId xmlns:a16="http://schemas.microsoft.com/office/drawing/2014/main" id="{4EFF0422-F68B-81BE-6935-3973D02549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0" name="Arrow: Chevron 9">
              <a:extLst>
                <a:ext uri="{FF2B5EF4-FFF2-40B4-BE49-F238E27FC236}">
                  <a16:creationId xmlns:a16="http://schemas.microsoft.com/office/drawing/2014/main" id="{246FE0B8-C6A8-EE0F-61F4-B43B9EA0E3A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00382976-B4BA-4BBC-55CC-697C78569F7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2" name="Arrow: Chevron 11">
              <a:extLst>
                <a:ext uri="{FF2B5EF4-FFF2-40B4-BE49-F238E27FC236}">
                  <a16:creationId xmlns:a16="http://schemas.microsoft.com/office/drawing/2014/main" id="{29447832-4874-2F7C-9FF1-85877984D62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9B3DF5BF-07E5-147B-4810-48CBE8139CF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31A93CED-B65E-0684-35EB-49BA1C8A379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99402363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895EA-2524-C06E-2FC8-A7EDC8673CC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4BCBD39-1A48-9D27-507B-8AA7245637CA}"/>
              </a:ext>
            </a:extLst>
          </p:cNvPr>
          <p:cNvSpPr>
            <a:spLocks noGrp="1"/>
          </p:cNvSpPr>
          <p:nvPr>
            <p:ph type="body" sz="quarter" idx="11"/>
          </p:nvPr>
        </p:nvSpPr>
        <p:spPr/>
        <p:txBody>
          <a:bodyPr>
            <a:normAutofit/>
          </a:bodyPr>
          <a:lstStyle/>
          <a:p>
            <a:r>
              <a:rPr lang="en-US"/>
              <a:t>The Digital Enablers </a:t>
            </a:r>
            <a:endParaRPr lang="en-GB"/>
          </a:p>
        </p:txBody>
      </p:sp>
      <p:grpSp>
        <p:nvGrpSpPr>
          <p:cNvPr id="2" name="Group 1">
            <a:extLst>
              <a:ext uri="{FF2B5EF4-FFF2-40B4-BE49-F238E27FC236}">
                <a16:creationId xmlns:a16="http://schemas.microsoft.com/office/drawing/2014/main" id="{A0BABEC4-BE8D-2C9D-83EF-44D95D0386F0}"/>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E7F84A7B-4300-7733-E2DD-2EEB7B4C297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1C4109E-0576-A347-F31E-A52F7E4BCB7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06A17690-6A8F-B433-A7B5-C43AA43B4BB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D91F69FC-504C-463A-2453-D9F1EDC991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37E2B917-AD6A-42B8-D9CB-87E70585D158}"/>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B33DE323-C66D-2204-9FB6-A62D3332E34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071D0B8C-5429-51A1-344D-5473388864E8}"/>
              </a:ext>
            </a:extLst>
          </p:cNvPr>
          <p:cNvSpPr txBox="1">
            <a:spLocks/>
          </p:cNvSpPr>
          <p:nvPr/>
        </p:nvSpPr>
        <p:spPr>
          <a:xfrm>
            <a:off x="1956320" y="463544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81889085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3AE8-D200-F32F-6150-BE871F4AADB6}"/>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4CE806FE-5F5F-199D-F18D-6A708B61E3D3}"/>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9780DF3B-6A82-095F-0AD1-1C4D9F56F654}"/>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1BCD7D7A-C7E4-14E3-E366-BBE63AC2C55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We will leverage secure, trusted and insightful data to empower our colleagues to increase their provision of efficient high-quality care, resulting in improved patient outcomes and population health</a:t>
            </a:r>
          </a:p>
          <a:p>
            <a:pPr algn="l" defTabSz="685800" hangingPunct="1">
              <a:spcAft>
                <a:spcPts val="450"/>
              </a:spcAft>
            </a:pPr>
            <a:endParaRPr lang="en-US" sz="800" i="1"/>
          </a:p>
          <a:p>
            <a:pPr marL="171450" indent="-171450" algn="l" defTabSz="685800" hangingPunct="1">
              <a:buFont typeface="Arial" panose="020B0604020202020204" pitchFamily="34" charset="0"/>
              <a:buChar char="•"/>
            </a:pPr>
            <a:endParaRPr lang="en-GB" sz="800" i="1" kern="1200">
              <a:solidFill>
                <a:prstClr val="black"/>
              </a:solidFill>
              <a:latin typeface="Helvetica Neue Medium"/>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Inconsistent data standardisation and low data quality</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Challenges in delivering BI at scale</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Limited data-sharing across SBU organisations as well as local, national and regional partners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Increased volume of data and systems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19" name="Arrow: Pentagon 18">
            <a:extLst>
              <a:ext uri="{FF2B5EF4-FFF2-40B4-BE49-F238E27FC236}">
                <a16:creationId xmlns:a16="http://schemas.microsoft.com/office/drawing/2014/main" id="{C643DAA4-FC81-05C6-27CE-D17D146C3F3D}"/>
              </a:ext>
            </a:extLst>
          </p:cNvPr>
          <p:cNvSpPr/>
          <p:nvPr/>
        </p:nvSpPr>
        <p:spPr>
          <a:xfrm>
            <a:off x="180474" y="587216"/>
            <a:ext cx="2948944" cy="369313"/>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Data &amp; Analytics</a:t>
            </a:r>
          </a:p>
        </p:txBody>
      </p:sp>
      <p:sp>
        <p:nvSpPr>
          <p:cNvPr id="23" name="Rectangle 22">
            <a:extLst>
              <a:ext uri="{FF2B5EF4-FFF2-40B4-BE49-F238E27FC236}">
                <a16:creationId xmlns:a16="http://schemas.microsoft.com/office/drawing/2014/main" id="{EBCE17F9-C657-0CFE-976E-696A7209CEA4}"/>
              </a:ext>
            </a:extLst>
          </p:cNvPr>
          <p:cNvSpPr/>
          <p:nvPr/>
        </p:nvSpPr>
        <p:spPr>
          <a:xfrm>
            <a:off x="427271" y="2830287"/>
            <a:ext cx="2550541" cy="138549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indent="-128270" algn="l" defTabSz="685800" hangingPunct="1">
              <a:buFont typeface="Arial" panose="020B0604020202020204" pitchFamily="34" charset="0"/>
              <a:buChar char="•"/>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staff confidently utilise comprehensive, standardised </a:t>
            </a:r>
            <a:r>
              <a:rPr lang="en-GB" sz="800" b="0" kern="1200">
                <a:solidFill>
                  <a:srgbClr val="1F355E"/>
                </a:solidFill>
                <a:latin typeface="Arial" panose="020B0604020202020204" pitchFamily="34" charset="0"/>
                <a:ea typeface="+mn-lt"/>
                <a:cs typeface="Arial" panose="020B0604020202020204" pitchFamily="34" charset="0"/>
              </a:rPr>
              <a:t>and high-quality </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a:t>
            </a:r>
            <a:r>
              <a:rPr lang="en-GB" sz="800" b="0" kern="1200">
                <a:solidFill>
                  <a:srgbClr val="1F355E"/>
                </a:solidFill>
                <a:latin typeface="Arial" panose="020B0604020202020204" pitchFamily="34" charset="0"/>
                <a:ea typeface="+mn-lt"/>
                <a:cs typeface="Arial" panose="020B0604020202020204" pitchFamily="34" charset="0"/>
              </a:rPr>
              <a:t> </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 </a:t>
            </a:r>
            <a:r>
              <a:rPr lang="en-GB" sz="800" b="0" kern="1200">
                <a:solidFill>
                  <a:srgbClr val="1F355E"/>
                </a:solidFill>
                <a:latin typeface="Arial" panose="020B0604020202020204" pitchFamily="34" charset="0"/>
                <a:ea typeface="+mn-lt"/>
                <a:cs typeface="Arial" panose="020B0604020202020204" pitchFamily="34" charset="0"/>
              </a:rPr>
              <a:t>insights are core to informing clinical and operational decisions to improve patient outcomes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patients receive care that </a:t>
            </a:r>
            <a:r>
              <a:rPr lang="en-GB" sz="800" b="0" kern="1200">
                <a:solidFill>
                  <a:srgbClr val="1F355E"/>
                </a:solidFill>
                <a:latin typeface="Arial" panose="020B0604020202020204" pitchFamily="34" charset="0"/>
                <a:ea typeface="+mn-lt"/>
                <a:cs typeface="Arial" panose="020B0604020202020204" pitchFamily="34" charset="0"/>
              </a:rPr>
              <a:t>is</a:t>
            </a:r>
            <a:r>
              <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rPr>
              <a:t> better informed by their health and care information and spend less time repeating themselves</a:t>
            </a:r>
            <a:endParaRPr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endParaRPr>
          </a:p>
          <a:p>
            <a:pPr marR="0" lvl="0" algn="l" defTabSz="685800" rtl="0" eaLnBrk="1" fontAlgn="auto" latinLnBrk="0" hangingPunct="1">
              <a:lnSpc>
                <a:spcPct val="100000"/>
              </a:lnSpc>
              <a:spcBef>
                <a:spcPts val="0"/>
              </a:spcBef>
              <a:spcAft>
                <a:spcPts val="450"/>
              </a:spcAft>
              <a:buClrTx/>
              <a:buSzTx/>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a:ln>
                <a:noFill/>
              </a:ln>
              <a:solidFill>
                <a:prstClr val="black"/>
              </a:solidFill>
              <a:effectLst/>
              <a:uLnTx/>
              <a:uFillTx/>
              <a:latin typeface="Helvetica Neue Medium"/>
              <a:ea typeface="+mn-lt"/>
              <a:cs typeface="+mn-lt"/>
            </a:endParaRPr>
          </a:p>
        </p:txBody>
      </p:sp>
      <p:sp>
        <p:nvSpPr>
          <p:cNvPr id="25" name="Rectangle 24">
            <a:extLst>
              <a:ext uri="{FF2B5EF4-FFF2-40B4-BE49-F238E27FC236}">
                <a16:creationId xmlns:a16="http://schemas.microsoft.com/office/drawing/2014/main" id="{5694B540-79CA-482C-4675-1F86AEA573E5}"/>
              </a:ext>
            </a:extLst>
          </p:cNvPr>
          <p:cNvSpPr/>
          <p:nvPr/>
        </p:nvSpPr>
        <p:spPr>
          <a:xfrm>
            <a:off x="3205242" y="1955842"/>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5E9B36B8-C6AC-606D-6F2E-86387F2DB3E9}"/>
              </a:ext>
            </a:extLst>
          </p:cNvPr>
          <p:cNvSpPr/>
          <p:nvPr/>
        </p:nvSpPr>
        <p:spPr>
          <a:xfrm>
            <a:off x="3205243" y="587216"/>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B12529A2-8061-D38D-67EA-9B8DBFB10A90}"/>
              </a:ext>
            </a:extLst>
          </p:cNvPr>
          <p:cNvSpPr/>
          <p:nvPr/>
        </p:nvSpPr>
        <p:spPr>
          <a:xfrm>
            <a:off x="3205242"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Increase digital literacy to increase the use of data to inform clinical and operational decision and for predictive health analytics to improve population health management</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932A0ED5-130C-1E64-7053-5C6B64AE1CE5}"/>
              </a:ext>
            </a:extLst>
          </p:cNvPr>
          <p:cNvSpPr/>
          <p:nvPr/>
        </p:nvSpPr>
        <p:spPr>
          <a:xfrm>
            <a:off x="6006151"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Improve data standardisation and quality using clinical data standards, and digitisation of data collection by moving towards a paper-light/paperless service</a:t>
            </a: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83E1F549-C2BC-6C19-76CF-20B7C876E128}"/>
              </a:ext>
            </a:extLst>
          </p:cNvPr>
          <p:cNvSpPr/>
          <p:nvPr/>
        </p:nvSpPr>
        <p:spPr>
          <a:xfrm>
            <a:off x="3205242"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GB" sz="800" b="0" i="0" u="none" strike="noStrike">
                <a:solidFill>
                  <a:srgbClr val="1F355E"/>
                </a:solidFill>
                <a:effectLst/>
                <a:latin typeface="Arial" panose="020B0604020202020204" pitchFamily="34" charset="0"/>
                <a:cs typeface="Arial" panose="020B0604020202020204" pitchFamily="34" charset="0"/>
              </a:rPr>
              <a:t>Expand partnership working to support more extensive data sharing and improve data accessibility across SBU, including addressing complexities of IG</a:t>
            </a:r>
            <a:endParaRPr lang="en-GB" sz="800" kern="1200">
              <a:solidFill>
                <a:srgbClr val="1F355E"/>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11F8BD14-641F-CBC7-7C98-F8D2DAF78B35}"/>
              </a:ext>
            </a:extLst>
          </p:cNvPr>
          <p:cNvSpPr/>
          <p:nvPr/>
        </p:nvSpPr>
        <p:spPr>
          <a:xfrm>
            <a:off x="6006151"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i="0" u="none" strike="noStrike">
                <a:solidFill>
                  <a:srgbClr val="1F355E"/>
                </a:solidFill>
                <a:effectLst/>
                <a:latin typeface="Arial" panose="020B0604020202020204" pitchFamily="34" charset="0"/>
                <a:cs typeface="Arial" panose="020B0604020202020204" pitchFamily="34" charset="0"/>
              </a:rPr>
              <a:t>Encourage consistent use of data analytics with a cloud first approach to increase real-time understanding of clinical outcomes, tracking of KPIs and monitoring of strategic indicators </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28E4FC33-0694-9E48-13CE-A2BB94892D87}"/>
              </a:ext>
            </a:extLst>
          </p:cNvPr>
          <p:cNvSpPr/>
          <p:nvPr/>
        </p:nvSpPr>
        <p:spPr>
          <a:xfrm>
            <a:off x="180474" y="1627805"/>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22" name="Arrow: Pentagon 21">
            <a:extLst>
              <a:ext uri="{FF2B5EF4-FFF2-40B4-BE49-F238E27FC236}">
                <a16:creationId xmlns:a16="http://schemas.microsoft.com/office/drawing/2014/main" id="{C3CC3B3C-58D9-563F-47EE-70E866ADD29D}"/>
              </a:ext>
            </a:extLst>
          </p:cNvPr>
          <p:cNvSpPr/>
          <p:nvPr/>
        </p:nvSpPr>
        <p:spPr>
          <a:xfrm>
            <a:off x="180474" y="2716350"/>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sp>
        <p:nvSpPr>
          <p:cNvPr id="4" name="Rectangle 3">
            <a:extLst>
              <a:ext uri="{FF2B5EF4-FFF2-40B4-BE49-F238E27FC236}">
                <a16:creationId xmlns:a16="http://schemas.microsoft.com/office/drawing/2014/main" id="{21587A33-4873-F12D-37B9-5EB308AE0F11}"/>
              </a:ext>
            </a:extLst>
          </p:cNvPr>
          <p:cNvSpPr/>
          <p:nvPr/>
        </p:nvSpPr>
        <p:spPr>
          <a:xfrm>
            <a:off x="3210623"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Cloud Strategy</a:t>
            </a:r>
            <a:endParaRPr lang="en-GB" sz="800" b="0">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833E86A4-F107-0C0F-A1F6-24AA58A003E2}"/>
              </a:ext>
            </a:extLst>
          </p:cNvPr>
          <p:cNvSpPr/>
          <p:nvPr/>
        </p:nvSpPr>
        <p:spPr>
          <a:xfrm>
            <a:off x="3210623" y="2203959"/>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000000"/>
              </a:solidFill>
              <a:effectLst/>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9E15853-3E67-6504-0F12-06E988F49DE3}"/>
              </a:ext>
            </a:extLst>
          </p:cNvPr>
          <p:cNvSpPr/>
          <p:nvPr/>
        </p:nvSpPr>
        <p:spPr>
          <a:xfrm>
            <a:off x="6033454"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000000"/>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000000"/>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F1180E6E-1C6D-C7D4-E37B-39827E972CF8}"/>
              </a:ext>
            </a:extLst>
          </p:cNvPr>
          <p:cNvSpPr/>
          <p:nvPr/>
        </p:nvSpPr>
        <p:spPr>
          <a:xfrm>
            <a:off x="180474" y="4290849"/>
            <a:ext cx="2876235" cy="232228"/>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Key Enabling Capabilities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5FEDADA5-E4E3-9877-D7CD-198C07EF23BE}"/>
              </a:ext>
            </a:extLst>
          </p:cNvPr>
          <p:cNvSpPr/>
          <p:nvPr/>
        </p:nvSpPr>
        <p:spPr>
          <a:xfrm>
            <a:off x="348375" y="4665131"/>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38" name="Rectangle: Rounded Corners 37">
            <a:extLst>
              <a:ext uri="{FF2B5EF4-FFF2-40B4-BE49-F238E27FC236}">
                <a16:creationId xmlns:a16="http://schemas.microsoft.com/office/drawing/2014/main" id="{882EC688-C03F-A1AF-564D-6AD2F844C7EE}"/>
              </a:ext>
            </a:extLst>
          </p:cNvPr>
          <p:cNvSpPr/>
          <p:nvPr/>
        </p:nvSpPr>
        <p:spPr>
          <a:xfrm>
            <a:off x="2184479"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pic>
        <p:nvPicPr>
          <p:cNvPr id="14" name="Graphic 13" descr="Server with solid fill">
            <a:extLst>
              <a:ext uri="{FF2B5EF4-FFF2-40B4-BE49-F238E27FC236}">
                <a16:creationId xmlns:a16="http://schemas.microsoft.com/office/drawing/2014/main" id="{25B37236-5E3E-F276-F012-6CBC988D8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17" y="593725"/>
            <a:ext cx="352541" cy="352541"/>
          </a:xfrm>
          <a:prstGeom prst="rect">
            <a:avLst/>
          </a:prstGeom>
        </p:spPr>
      </p:pic>
      <p:sp>
        <p:nvSpPr>
          <p:cNvPr id="5" name="Rectangle: Rounded Corners 4">
            <a:extLst>
              <a:ext uri="{FF2B5EF4-FFF2-40B4-BE49-F238E27FC236}">
                <a16:creationId xmlns:a16="http://schemas.microsoft.com/office/drawing/2014/main" id="{E860FDB4-FF3B-A910-40F3-58C70B036725}"/>
              </a:ext>
            </a:extLst>
          </p:cNvPr>
          <p:cNvSpPr/>
          <p:nvPr/>
        </p:nvSpPr>
        <p:spPr>
          <a:xfrm>
            <a:off x="1266427"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7" name="Rectangle 16">
            <a:extLst>
              <a:ext uri="{FF2B5EF4-FFF2-40B4-BE49-F238E27FC236}">
                <a16:creationId xmlns:a16="http://schemas.microsoft.com/office/drawing/2014/main" id="{4A07EE64-B5D9-26C6-7F52-FCDAF2DD6AAD}"/>
              </a:ext>
            </a:extLst>
          </p:cNvPr>
          <p:cNvSpPr/>
          <p:nvPr/>
        </p:nvSpPr>
        <p:spPr>
          <a:xfrm>
            <a:off x="6033454" y="2190536"/>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Implementing a consistent data standard across the </a:t>
            </a:r>
            <a:r>
              <a:rPr lang="en-GB" sz="800" b="0">
                <a:latin typeface="Arial" panose="020B0604020202020204" pitchFamily="34" charset="0"/>
                <a:cs typeface="Arial" panose="020B0604020202020204" pitchFamily="34" charset="0"/>
              </a:rPr>
              <a:t>H</a:t>
            </a:r>
            <a:r>
              <a:rPr lang="en-GB" sz="800" b="0" i="0" u="none" strike="noStrike">
                <a:solidFill>
                  <a:srgbClr val="000000"/>
                </a:solidFill>
                <a:effectLst/>
                <a:latin typeface="Arial" panose="020B0604020202020204" pitchFamily="34" charset="0"/>
                <a:cs typeface="Arial" panose="020B0604020202020204" pitchFamily="34" charset="0"/>
              </a:rPr>
              <a:t>ealth </a:t>
            </a:r>
            <a:r>
              <a:rPr lang="en-GB" sz="800" b="0">
                <a:latin typeface="Arial" panose="020B0604020202020204" pitchFamily="34" charset="0"/>
                <a:cs typeface="Arial" panose="020B0604020202020204" pitchFamily="34" charset="0"/>
              </a:rPr>
              <a:t>B</a:t>
            </a:r>
            <a:r>
              <a:rPr lang="en-GB" sz="800" b="0" i="0" u="none" strike="noStrike">
                <a:solidFill>
                  <a:srgbClr val="000000"/>
                </a:solidFill>
                <a:effectLst/>
                <a:latin typeface="Arial" panose="020B0604020202020204" pitchFamily="34" charset="0"/>
                <a:cs typeface="Arial" panose="020B0604020202020204" pitchFamily="34" charset="0"/>
              </a:rPr>
              <a:t>oard to allow easier data sharing between clinical </a:t>
            </a:r>
            <a:r>
              <a:rPr lang="en-GB" sz="800" b="0">
                <a:latin typeface="Arial" panose="020B0604020202020204" pitchFamily="34" charset="0"/>
                <a:cs typeface="Arial" panose="020B0604020202020204" pitchFamily="34" charset="0"/>
              </a:rPr>
              <a:t>systems, programmes and partner organisation </a:t>
            </a:r>
            <a:r>
              <a:rPr lang="en-GB" sz="800" b="0" i="0" u="none" strike="noStrike">
                <a:solidFill>
                  <a:srgbClr val="000000"/>
                </a:solidFill>
                <a:effectLst/>
                <a:latin typeface="Arial" panose="020B0604020202020204" pitchFamily="34" charset="0"/>
                <a:cs typeface="Arial" panose="020B0604020202020204" pitchFamily="34" charset="0"/>
              </a:rPr>
              <a:t>and increase the potential for powerful and insightful analysis. </a:t>
            </a:r>
            <a:r>
              <a:rPr lang="en-GB" sz="800" b="0">
                <a:latin typeface="Arial" panose="020B0604020202020204" pitchFamily="34" charset="0"/>
                <a:cs typeface="Arial" panose="020B0604020202020204" pitchFamily="34" charset="0"/>
              </a:rPr>
              <a:t>A consistent data standard underpins the success of many of the digital strategy solutions including CDR and EPR implementation. </a:t>
            </a:r>
            <a:endParaRPr kumimoji="0" lang="en-GB" sz="80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40" name="Title 1">
            <a:extLst>
              <a:ext uri="{FF2B5EF4-FFF2-40B4-BE49-F238E27FC236}">
                <a16:creationId xmlns:a16="http://schemas.microsoft.com/office/drawing/2014/main" id="{D464D523-1B0F-8A67-BD99-711B9028477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Data &amp; Analytics: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2" name="Rectangle 1">
            <a:extLst>
              <a:ext uri="{FF2B5EF4-FFF2-40B4-BE49-F238E27FC236}">
                <a16:creationId xmlns:a16="http://schemas.microsoft.com/office/drawing/2014/main" id="{4E71AC94-6A6A-81A5-46D7-3660831F597F}"/>
              </a:ext>
            </a:extLst>
          </p:cNvPr>
          <p:cNvSpPr/>
          <p:nvPr/>
        </p:nvSpPr>
        <p:spPr>
          <a:xfrm>
            <a:off x="3210623"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C33519A2-14DC-88A3-0946-1C82E75EC9B9}"/>
              </a:ext>
            </a:extLst>
          </p:cNvPr>
          <p:cNvSpPr/>
          <p:nvPr/>
        </p:nvSpPr>
        <p:spPr>
          <a:xfrm>
            <a:off x="3210623" y="2181330"/>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1F355E"/>
              </a:solidFill>
              <a:effectLst/>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79849AE2-6474-9A52-8D6A-8BEA8289C2E0}"/>
              </a:ext>
            </a:extLst>
          </p:cNvPr>
          <p:cNvSpPr/>
          <p:nvPr/>
        </p:nvSpPr>
        <p:spPr>
          <a:xfrm>
            <a:off x="6033454"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1F355E"/>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DC1C612-8A8D-6EE9-4780-063D276ACFC3}"/>
              </a:ext>
            </a:extLst>
          </p:cNvPr>
          <p:cNvSpPr/>
          <p:nvPr/>
        </p:nvSpPr>
        <p:spPr>
          <a:xfrm>
            <a:off x="6033454" y="2167907"/>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a:solidFill>
                  <a:srgbClr val="1F355E"/>
                </a:solidFill>
                <a:latin typeface="Arial" panose="020B0604020202020204" pitchFamily="34" charset="0"/>
                <a:cs typeface="Arial" panose="020B0604020202020204" pitchFamily="34" charset="0"/>
              </a:rPr>
              <a:t>H</a:t>
            </a:r>
            <a:r>
              <a:rPr lang="en-GB" sz="800" b="0" i="0" u="none" strike="noStrike">
                <a:solidFill>
                  <a:srgbClr val="1F355E"/>
                </a:solidFill>
                <a:effectLst/>
                <a:latin typeface="Arial" panose="020B0604020202020204" pitchFamily="34" charset="0"/>
                <a:cs typeface="Arial" panose="020B0604020202020204" pitchFamily="34" charset="0"/>
              </a:rPr>
              <a:t>ealth </a:t>
            </a:r>
            <a:r>
              <a:rPr lang="en-GB" sz="800" b="0">
                <a:solidFill>
                  <a:srgbClr val="1F355E"/>
                </a:solidFill>
                <a:latin typeface="Arial" panose="020B0604020202020204" pitchFamily="34" charset="0"/>
                <a:cs typeface="Arial" panose="020B0604020202020204" pitchFamily="34" charset="0"/>
              </a:rPr>
              <a:t>B</a:t>
            </a:r>
            <a:r>
              <a:rPr lang="en-GB" sz="800" b="0" i="0" u="none" strike="noStrike">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a:solidFill>
                  <a:srgbClr val="1F355E"/>
                </a:solidFill>
                <a:latin typeface="Arial" panose="020B0604020202020204" pitchFamily="34" charset="0"/>
                <a:cs typeface="Arial" panose="020B0604020202020204" pitchFamily="34" charset="0"/>
              </a:rPr>
              <a:t>systems, programmes and partner organisation </a:t>
            </a:r>
            <a:r>
              <a:rPr lang="en-GB" sz="800" b="0" i="0" u="none" strike="noStrike">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43" name="Group 42">
            <a:extLst>
              <a:ext uri="{FF2B5EF4-FFF2-40B4-BE49-F238E27FC236}">
                <a16:creationId xmlns:a16="http://schemas.microsoft.com/office/drawing/2014/main" id="{2CE0B3CA-4EEA-675C-3A84-9A350DF37F50}"/>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9EEECAE4-ED55-DABB-FAB5-F6512DA9F3B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3301044A-7F80-DCA5-8412-9C48278E2E0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34" name="Arrow: Chevron 33">
              <a:extLst>
                <a:ext uri="{FF2B5EF4-FFF2-40B4-BE49-F238E27FC236}">
                  <a16:creationId xmlns:a16="http://schemas.microsoft.com/office/drawing/2014/main" id="{36132F93-13BB-4A30-BC51-430A20FF78D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24B6D03A-CD9C-F046-EE1F-B70F994C8D6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41" name="Arrow: Chevron 40">
              <a:extLst>
                <a:ext uri="{FF2B5EF4-FFF2-40B4-BE49-F238E27FC236}">
                  <a16:creationId xmlns:a16="http://schemas.microsoft.com/office/drawing/2014/main" id="{F06AB5BF-0DE1-E37F-ACA7-070D45899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42" name="Arrow: Chevron 41">
              <a:extLst>
                <a:ext uri="{FF2B5EF4-FFF2-40B4-BE49-F238E27FC236}">
                  <a16:creationId xmlns:a16="http://schemas.microsoft.com/office/drawing/2014/main" id="{A8901010-09BF-F7EF-FA33-6DDC8BDE22F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281862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1B657-040E-2533-1E26-55F47BCEDFB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23DEE43-58EF-B934-B9F6-6895041BA04F}"/>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21677B70-05AE-8D1B-A583-D10ADCE091FD}"/>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9DF6AC88-B1CA-847E-2094-9CD04B49688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Empower our patients to make informed and meaningful choices about their health and care, while simultaneously empowering </a:t>
            </a:r>
            <a:r>
              <a:rPr lang="en-GB" sz="800" i="1" kern="1200">
                <a:solidFill>
                  <a:srgbClr val="1F355E"/>
                </a:solidFill>
                <a:latin typeface="Arial" panose="020B0604020202020204" pitchFamily="34" charset="0"/>
                <a:cs typeface="Arial" panose="020B0604020202020204" pitchFamily="34" charset="0"/>
              </a:rPr>
              <a:t>our staff to work more efficiently, safely and effectively for our patients.</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Patients lack support to manage their own health</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High volume of systems is challenging for users and hinders ability of our clinicians to get a single view of an individual patient</a:t>
            </a:r>
          </a:p>
          <a:p>
            <a:pPr marL="171450" indent="-171450" algn="l" defTabSz="685800" hangingPunct="1">
              <a:buFont typeface="Arial" panose="020B0604020202020204" pitchFamily="34" charset="0"/>
              <a:buChar char="•"/>
            </a:pPr>
            <a:r>
              <a:rPr lang="en-GB" sz="800">
                <a:solidFill>
                  <a:srgbClr val="1F355E"/>
                </a:solidFill>
                <a:latin typeface="Arial" panose="020B0604020202020204" pitchFamily="34" charset="0"/>
                <a:cs typeface="Arial" panose="020B0604020202020204" pitchFamily="34" charset="0"/>
              </a:rPr>
              <a:t>Some clinical services l</a:t>
            </a:r>
            <a:r>
              <a:rPr lang="en-GB" sz="800" u="none" strike="noStrike">
                <a:solidFill>
                  <a:srgbClr val="1F355E"/>
                </a:solidFill>
                <a:effectLst/>
                <a:latin typeface="Arial" panose="020B0604020202020204" pitchFamily="34" charset="0"/>
                <a:cs typeface="Arial" panose="020B0604020202020204" pitchFamily="34" charset="0"/>
              </a:rPr>
              <a:t>ack </a:t>
            </a:r>
            <a:r>
              <a:rPr lang="en-GB" sz="800">
                <a:solidFill>
                  <a:srgbClr val="1F355E"/>
                </a:solidFill>
                <a:latin typeface="Arial" panose="020B0604020202020204" pitchFamily="34" charset="0"/>
                <a:cs typeface="Arial" panose="020B0604020202020204" pitchFamily="34" charset="0"/>
              </a:rPr>
              <a:t>a </a:t>
            </a:r>
            <a:r>
              <a:rPr lang="en-GB" sz="800" u="none" strike="noStrike">
                <a:solidFill>
                  <a:srgbClr val="1F355E"/>
                </a:solidFill>
                <a:effectLst/>
                <a:latin typeface="Arial" panose="020B0604020202020204" pitchFamily="34" charset="0"/>
                <a:cs typeface="Arial" panose="020B0604020202020204" pitchFamily="34" charset="0"/>
              </a:rPr>
              <a:t>consistent clinical record and have continued reliance on paper-based systems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Existing systems are not consistently intuitive and don’t meet all the needs of our clinicians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B648F585-0A7B-906B-0529-659D3BFA4212}"/>
              </a:ext>
            </a:extLst>
          </p:cNvPr>
          <p:cNvSpPr/>
          <p:nvPr/>
        </p:nvSpPr>
        <p:spPr>
          <a:xfrm>
            <a:off x="180474" y="587216"/>
            <a:ext cx="2948944" cy="369313"/>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Technology &amp; Digital</a:t>
            </a:r>
          </a:p>
        </p:txBody>
      </p:sp>
      <p:sp>
        <p:nvSpPr>
          <p:cNvPr id="23" name="Rectangle 22">
            <a:extLst>
              <a:ext uri="{FF2B5EF4-FFF2-40B4-BE49-F238E27FC236}">
                <a16:creationId xmlns:a16="http://schemas.microsoft.com/office/drawing/2014/main" id="{8915B1DC-2FC6-6C5F-B58A-0C3EFCA39C6B}"/>
              </a:ext>
            </a:extLst>
          </p:cNvPr>
          <p:cNvSpPr/>
          <p:nvPr/>
        </p:nvSpPr>
        <p:spPr>
          <a:xfrm>
            <a:off x="427271" y="3220239"/>
            <a:ext cx="2550541" cy="99553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71450" indent="-171450" algn="l" defTabSz="685800" hangingPunct="1">
              <a:buFont typeface="Arial" panose="020B0604020202020204" pitchFamily="34" charset="0"/>
              <a:buChar char="•"/>
            </a:pPr>
            <a:r>
              <a:rPr lang="en-GB" sz="800" b="0">
                <a:solidFill>
                  <a:srgbClr val="1F355E"/>
                </a:solidFill>
                <a:latin typeface="Arial" panose="020B0604020202020204" pitchFamily="34" charset="0"/>
                <a:cs typeface="Arial" panose="020B0604020202020204" pitchFamily="34" charset="0"/>
              </a:rPr>
              <a:t>P</a:t>
            </a:r>
            <a:r>
              <a:rPr lang="en-GB" sz="800" b="0" i="0" u="none" strike="noStrike">
                <a:solidFill>
                  <a:srgbClr val="1F355E"/>
                </a:solidFill>
                <a:effectLst/>
                <a:latin typeface="Arial" panose="020B0604020202020204" pitchFamily="34" charset="0"/>
                <a:cs typeface="Arial" panose="020B0604020202020204" pitchFamily="34" charset="0"/>
              </a:rPr>
              <a:t>atients are empowered to engage and manage their own care and well-being</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Patients receive care that is personalised to them and informed by their entire clinical background</a:t>
            </a:r>
          </a:p>
          <a:p>
            <a:pPr marL="171450" indent="-171450" algn="l" defTabSz="685800" hangingPunct="1">
              <a:buFont typeface="Arial" panose="020B0604020202020204" pitchFamily="34" charset="0"/>
              <a:buChar char="•"/>
            </a:pPr>
            <a:r>
              <a:rPr lang="en-GB" sz="800" b="0" i="0" u="none" strike="noStrike">
                <a:solidFill>
                  <a:srgbClr val="1F355E"/>
                </a:solidFill>
                <a:effectLst/>
                <a:latin typeface="Arial" panose="020B0604020202020204" pitchFamily="34" charset="0"/>
                <a:cs typeface="Arial" panose="020B0604020202020204" pitchFamily="34" charset="0"/>
              </a:rPr>
              <a:t>Clinicians access a minimal number of clinical systems, and can easily view and find all the relevant information</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p:txBody>
      </p:sp>
      <p:sp>
        <p:nvSpPr>
          <p:cNvPr id="25" name="Rectangle 24">
            <a:extLst>
              <a:ext uri="{FF2B5EF4-FFF2-40B4-BE49-F238E27FC236}">
                <a16:creationId xmlns:a16="http://schemas.microsoft.com/office/drawing/2014/main" id="{E61EA6B6-C2F6-1D45-C1BE-D3027B2E16D6}"/>
              </a:ext>
            </a:extLst>
          </p:cNvPr>
          <p:cNvSpPr/>
          <p:nvPr/>
        </p:nvSpPr>
        <p:spPr>
          <a:xfrm>
            <a:off x="3205242" y="1955842"/>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Solutions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4" name="Rectangle 23">
            <a:extLst>
              <a:ext uri="{FF2B5EF4-FFF2-40B4-BE49-F238E27FC236}">
                <a16:creationId xmlns:a16="http://schemas.microsoft.com/office/drawing/2014/main" id="{C0419A43-B69E-04CE-25B1-3D4D8FC65D75}"/>
              </a:ext>
            </a:extLst>
          </p:cNvPr>
          <p:cNvSpPr/>
          <p:nvPr/>
        </p:nvSpPr>
        <p:spPr>
          <a:xfrm>
            <a:off x="3205243" y="587216"/>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Priorities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6" name="Rectangle 25">
            <a:extLst>
              <a:ext uri="{FF2B5EF4-FFF2-40B4-BE49-F238E27FC236}">
                <a16:creationId xmlns:a16="http://schemas.microsoft.com/office/drawing/2014/main" id="{3B7FFDC3-DDD9-4D65-773B-E2A1BBFCADB7}"/>
              </a:ext>
            </a:extLst>
          </p:cNvPr>
          <p:cNvSpPr/>
          <p:nvPr/>
        </p:nvSpPr>
        <p:spPr>
          <a:xfrm>
            <a:off x="3205242"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Replace and consolidate existing systems, optimising what already exists and </a:t>
            </a:r>
            <a:r>
              <a:rPr lang="en-GB" sz="800" b="0">
                <a:solidFill>
                  <a:srgbClr val="1F355E"/>
                </a:solidFill>
                <a:latin typeface="Arial" panose="020B0604020202020204" pitchFamily="34" charset="0"/>
                <a:cs typeface="Arial" panose="020B0604020202020204" pitchFamily="34" charset="0"/>
              </a:rPr>
              <a:t>ensuring meaningful integration between systems that will remain post consolidation</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C4115165-3CA0-E485-218F-7D4F30F1EA3A}"/>
              </a:ext>
            </a:extLst>
          </p:cNvPr>
          <p:cNvSpPr/>
          <p:nvPr/>
        </p:nvSpPr>
        <p:spPr>
          <a:xfrm>
            <a:off x="6006151"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Enhance patient-facing digital solutions to empower patients and residents to manage their own care whilst also promoting digital inclusion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FC1565B5-C7C9-9668-6E73-A861509B4C87}"/>
              </a:ext>
            </a:extLst>
          </p:cNvPr>
          <p:cNvSpPr/>
          <p:nvPr/>
        </p:nvSpPr>
        <p:spPr>
          <a:xfrm>
            <a:off x="3205242"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US" sz="800" b="0" i="0" u="none" strike="noStrike">
                <a:solidFill>
                  <a:srgbClr val="1F355E"/>
                </a:solidFill>
                <a:effectLst/>
                <a:latin typeface="Arial" panose="020B0604020202020204" pitchFamily="34" charset="0"/>
                <a:cs typeface="Arial" panose="020B0604020202020204" pitchFamily="34" charset="0"/>
              </a:rPr>
              <a:t>Focus on intuitive user centered and collaborative </a:t>
            </a:r>
            <a:r>
              <a:rPr lang="en-US" sz="800" b="0">
                <a:solidFill>
                  <a:srgbClr val="1F355E"/>
                </a:solidFill>
                <a:latin typeface="Arial" panose="020B0604020202020204" pitchFamily="34" charset="0"/>
                <a:cs typeface="Arial" panose="020B0604020202020204" pitchFamily="34" charset="0"/>
              </a:rPr>
              <a:t>solutions</a:t>
            </a:r>
            <a:r>
              <a:rPr lang="en-US" sz="800" b="0" i="0" u="none" strike="noStrike">
                <a:solidFill>
                  <a:srgbClr val="1F355E"/>
                </a:solidFill>
                <a:effectLst/>
                <a:latin typeface="Arial" panose="020B0604020202020204" pitchFamily="34" charset="0"/>
                <a:cs typeface="Arial" panose="020B0604020202020204" pitchFamily="34" charset="0"/>
              </a:rPr>
              <a:t> to provide an opportunity to transform ways of working</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B4BDB9C1-EBB9-168E-75B7-61B0A1D5196D}"/>
              </a:ext>
            </a:extLst>
          </p:cNvPr>
          <p:cNvSpPr/>
          <p:nvPr/>
        </p:nvSpPr>
        <p:spPr>
          <a:xfrm>
            <a:off x="6006151"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kern="1200">
                <a:solidFill>
                  <a:srgbClr val="1F355E"/>
                </a:solidFill>
                <a:latin typeface="Arial" panose="020B0604020202020204" pitchFamily="34" charset="0"/>
                <a:cs typeface="Arial" panose="020B0604020202020204" pitchFamily="34" charset="0"/>
              </a:rPr>
              <a:t>Adopt </a:t>
            </a:r>
            <a:r>
              <a:rPr lang="en-GB" sz="800" b="0" i="0" u="none" strike="noStrike">
                <a:solidFill>
                  <a:srgbClr val="1F355E"/>
                </a:solidFill>
                <a:effectLst/>
                <a:latin typeface="Arial" panose="020B0604020202020204" pitchFamily="34" charset="0"/>
                <a:cs typeface="Arial" panose="020B0604020202020204" pitchFamily="34" charset="0"/>
              </a:rPr>
              <a:t>a consistent clinical record system in primary and community care and MH &amp; LD, while enhancing integration of existing clinical systems, with a view to building a single view of a patient’s record</a:t>
            </a:r>
            <a:endParaRPr lang="en-GB" sz="800" kern="1200">
              <a:solidFill>
                <a:srgbClr val="1F355E"/>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356A4C4-DD76-335E-BB1F-A858F7A28D8A}"/>
              </a:ext>
            </a:extLst>
          </p:cNvPr>
          <p:cNvSpPr/>
          <p:nvPr/>
        </p:nvSpPr>
        <p:spPr>
          <a:xfrm>
            <a:off x="3205242" y="2190538"/>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rtl="0" fontAlgn="base"/>
            <a:r>
              <a:rPr lang="en-GB" sz="800" b="1" i="0" u="none" strike="noStrike">
                <a:solidFill>
                  <a:srgbClr val="1F355E"/>
                </a:solidFill>
                <a:effectLst/>
                <a:latin typeface="Arial" panose="020B0604020202020204" pitchFamily="34" charset="0"/>
                <a:cs typeface="Arial" panose="020B0604020202020204" pitchFamily="34" charset="0"/>
              </a:rPr>
              <a:t>Integrated EPR </a:t>
            </a:r>
            <a:r>
              <a:rPr lang="en-GB" sz="800">
                <a:solidFill>
                  <a:srgbClr val="1F355E"/>
                </a:solidFill>
                <a:latin typeface="Arial" panose="020B0604020202020204" pitchFamily="34" charset="0"/>
                <a:cs typeface="Arial" panose="020B0604020202020204" pitchFamily="34" charset="0"/>
              </a:rPr>
              <a:t>Model</a:t>
            </a:r>
            <a:endParaRPr lang="en-GB" sz="800" b="1" i="0" u="none" strike="noStrike">
              <a:solidFill>
                <a:srgbClr val="1F355E"/>
              </a:solidFill>
              <a:effectLst/>
              <a:latin typeface="Arial" panose="020B0604020202020204" pitchFamily="34" charset="0"/>
              <a:cs typeface="Arial" panose="020B0604020202020204" pitchFamily="34" charset="0"/>
            </a:endParaRPr>
          </a:p>
          <a:p>
            <a:pPr algn="l" rtl="0" fontAlgn="base"/>
            <a:r>
              <a:rPr lang="en-GB" sz="800" b="0" i="0" u="none" strike="noStrike">
                <a:solidFill>
                  <a:srgbClr val="1F355E"/>
                </a:solidFill>
                <a:effectLst/>
                <a:latin typeface="Arial" panose="020B0604020202020204" pitchFamily="34" charset="0"/>
                <a:cs typeface="Arial" panose="020B0604020202020204" pitchFamily="34" charset="0"/>
              </a:rPr>
              <a:t>Implementing an integrated EPR model across the entire health board</a:t>
            </a:r>
            <a:r>
              <a:rPr lang="en-GB" sz="800" b="0">
                <a:solidFill>
                  <a:srgbClr val="1F355E"/>
                </a:solidFill>
                <a:latin typeface="Arial" panose="020B0604020202020204" pitchFamily="34" charset="0"/>
                <a:cs typeface="Arial" panose="020B0604020202020204" pitchFamily="34" charset="0"/>
              </a:rPr>
              <a:t> with a strategy that includes an approach to incorporating interim clinical systems such as those required for</a:t>
            </a:r>
            <a:r>
              <a:rPr lang="en-GB" sz="800" b="0" i="0" u="none" strike="noStrike">
                <a:solidFill>
                  <a:srgbClr val="1F355E"/>
                </a:solidFill>
                <a:effectLst/>
                <a:latin typeface="Arial" panose="020B0604020202020204" pitchFamily="34" charset="0"/>
                <a:cs typeface="Arial" panose="020B0604020202020204" pitchFamily="34" charset="0"/>
              </a:rPr>
              <a:t> MH&amp; LD and primary and community care. The EPR model </a:t>
            </a:r>
            <a:r>
              <a:rPr lang="en-GB" sz="800" b="0">
                <a:solidFill>
                  <a:srgbClr val="1F355E"/>
                </a:solidFill>
                <a:latin typeface="Arial" panose="020B0604020202020204" pitchFamily="34" charset="0"/>
                <a:cs typeface="Arial" panose="020B0604020202020204" pitchFamily="34" charset="0"/>
              </a:rPr>
              <a:t>c</a:t>
            </a:r>
            <a:r>
              <a:rPr lang="en-GB" sz="800" b="0" i="0" u="none" strike="noStrike">
                <a:solidFill>
                  <a:srgbClr val="1F355E"/>
                </a:solidFill>
                <a:effectLst/>
                <a:latin typeface="Arial" panose="020B0604020202020204" pitchFamily="34" charset="0"/>
                <a:cs typeface="Arial" panose="020B0604020202020204" pitchFamily="34" charset="0"/>
              </a:rPr>
              <a:t>onsolidates multiple patient record functions into a single front facing solution. Where possible, users can access the EPR solution through</a:t>
            </a:r>
            <a:r>
              <a:rPr lang="en-GB" sz="800" b="0">
                <a:solidFill>
                  <a:srgbClr val="1F355E"/>
                </a:solidFill>
                <a:latin typeface="Arial" panose="020B0604020202020204" pitchFamily="34" charset="0"/>
                <a:cs typeface="Arial" panose="020B0604020202020204" pitchFamily="34" charset="0"/>
              </a:rPr>
              <a:t> </a:t>
            </a:r>
            <a:r>
              <a:rPr lang="en-GB" sz="800" b="0" i="0" u="none" strike="noStrike">
                <a:solidFill>
                  <a:srgbClr val="1F355E"/>
                </a:solidFill>
                <a:effectLst/>
                <a:latin typeface="Arial" panose="020B0604020202020204" pitchFamily="34" charset="0"/>
                <a:cs typeface="Arial" panose="020B0604020202020204" pitchFamily="34" charset="0"/>
              </a:rPr>
              <a:t>all existing clinical systems, and where this is not possible, these clinical systems are replaced or meaningfully integrated. </a:t>
            </a:r>
          </a:p>
        </p:txBody>
      </p:sp>
      <p:sp>
        <p:nvSpPr>
          <p:cNvPr id="7" name="Rectangle 6">
            <a:extLst>
              <a:ext uri="{FF2B5EF4-FFF2-40B4-BE49-F238E27FC236}">
                <a16:creationId xmlns:a16="http://schemas.microsoft.com/office/drawing/2014/main" id="{C50995DB-88B9-09AB-1506-D8EA98BCD9F0}"/>
              </a:ext>
            </a:extLst>
          </p:cNvPr>
          <p:cNvSpPr/>
          <p:nvPr/>
        </p:nvSpPr>
        <p:spPr>
          <a:xfrm>
            <a:off x="600740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a:solidFill>
                  <a:srgbClr val="1F355E"/>
                </a:solidFill>
                <a:latin typeface="Arial" panose="020B0604020202020204" pitchFamily="34" charset="0"/>
                <a:cs typeface="Arial" panose="020B0604020202020204" pitchFamily="34" charset="0"/>
              </a:rPr>
              <a:t>care closer to home</a:t>
            </a:r>
            <a:r>
              <a:rPr lang="en-US" sz="800" b="0" i="0" u="none" strike="noStrike">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C576A62A-C41B-22C9-CBEC-1BB3EC59361D}"/>
              </a:ext>
            </a:extLst>
          </p:cNvPr>
          <p:cNvSpPr/>
          <p:nvPr/>
        </p:nvSpPr>
        <p:spPr>
          <a:xfrm>
            <a:off x="6007402" y="2190536"/>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Committing to improving the offering of </a:t>
            </a:r>
            <a:r>
              <a:rPr lang="en-GB" sz="800" b="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1DA79FED-D407-BCF2-82C4-C268234F54D4}"/>
              </a:ext>
            </a:extLst>
          </p:cNvPr>
          <p:cNvSpPr/>
          <p:nvPr/>
        </p:nvSpPr>
        <p:spPr>
          <a:xfrm>
            <a:off x="320524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an identity management solution which ensures staff only need to log-in once to access all the systems they need for their session. </a:t>
            </a:r>
          </a:p>
        </p:txBody>
      </p:sp>
      <p:sp>
        <p:nvSpPr>
          <p:cNvPr id="35" name="Rectangle 34">
            <a:extLst>
              <a:ext uri="{FF2B5EF4-FFF2-40B4-BE49-F238E27FC236}">
                <a16:creationId xmlns:a16="http://schemas.microsoft.com/office/drawing/2014/main" id="{002CC80C-AC42-5E64-1A8A-BFAC0257149E}"/>
              </a:ext>
            </a:extLst>
          </p:cNvPr>
          <p:cNvSpPr/>
          <p:nvPr/>
        </p:nvSpPr>
        <p:spPr>
          <a:xfrm>
            <a:off x="180474" y="4290849"/>
            <a:ext cx="2876235"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lang="en-GB" sz="1050" kern="1200">
                <a:solidFill>
                  <a:prstClr val="white"/>
                </a:solidFill>
                <a:latin typeface="Arial Black" panose="020B0A04020102020204" pitchFamily="34" charset="0"/>
              </a:rPr>
              <a:t>K</a:t>
            </a:r>
            <a:r>
              <a:rPr kumimoji="0" lang="en-GB" sz="1050" i="0" u="none" strike="noStrike" kern="1200" cap="none" spc="0" normalizeH="0" baseline="0" noProof="0" err="1">
                <a:ln>
                  <a:noFill/>
                </a:ln>
                <a:solidFill>
                  <a:prstClr val="white"/>
                </a:solidFill>
                <a:effectLst/>
                <a:uLnTx/>
                <a:uFillTx/>
                <a:latin typeface="Arial Black" panose="020B0A04020102020204" pitchFamily="34" charset="0"/>
                <a:sym typeface="Helvetica Neue"/>
              </a:rPr>
              <a:t>ey</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 Enabling</a:t>
            </a:r>
            <a:r>
              <a:rPr kumimoji="0" lang="en-GB" sz="1050" i="0" u="none" strike="noStrike" kern="1200" cap="none" spc="0" normalizeH="0" baseline="0" noProof="0">
                <a:ln>
                  <a:noFill/>
                </a:ln>
                <a:solidFill>
                  <a:prstClr val="white"/>
                </a:solidFill>
                <a:effectLst/>
                <a:uLnTx/>
                <a:uFillTx/>
                <a:latin typeface="Helvetica Neue Medium"/>
                <a:sym typeface="Helvetica Neue"/>
              </a:rPr>
              <a:t> </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Capabilities</a:t>
            </a:r>
            <a:endParaRPr kumimoji="0" lang="en-GB" sz="800"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B9009E8B-A5B0-3FF4-5DD6-AA21705D65E6}"/>
              </a:ext>
            </a:extLst>
          </p:cNvPr>
          <p:cNvSpPr/>
          <p:nvPr/>
        </p:nvSpPr>
        <p:spPr>
          <a:xfrm>
            <a:off x="348375" y="4672495"/>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38" name="Rectangle: Rounded Corners 37">
            <a:extLst>
              <a:ext uri="{FF2B5EF4-FFF2-40B4-BE49-F238E27FC236}">
                <a16:creationId xmlns:a16="http://schemas.microsoft.com/office/drawing/2014/main" id="{A26F07ED-E946-2976-CD9C-4FF1D28AFEF2}"/>
              </a:ext>
            </a:extLst>
          </p:cNvPr>
          <p:cNvSpPr/>
          <p:nvPr/>
        </p:nvSpPr>
        <p:spPr>
          <a:xfrm>
            <a:off x="2184479" y="4672495"/>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Data standards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Rounded Corners 38">
            <a:extLst>
              <a:ext uri="{FF2B5EF4-FFF2-40B4-BE49-F238E27FC236}">
                <a16:creationId xmlns:a16="http://schemas.microsoft.com/office/drawing/2014/main" id="{078C9499-AF91-630A-1921-9AFF7330378B}"/>
              </a:ext>
            </a:extLst>
          </p:cNvPr>
          <p:cNvSpPr/>
          <p:nvPr/>
        </p:nvSpPr>
        <p:spPr>
          <a:xfrm>
            <a:off x="1266427" y="4672496"/>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On-Prem / Cloud hosting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14" name="Graphic 13" descr="Double Tap Gesture with solid fill">
            <a:extLst>
              <a:ext uri="{FF2B5EF4-FFF2-40B4-BE49-F238E27FC236}">
                <a16:creationId xmlns:a16="http://schemas.microsoft.com/office/drawing/2014/main" id="{681DD81E-77E5-E238-AAA3-8387EB4C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393" y="603175"/>
            <a:ext cx="346064" cy="346064"/>
          </a:xfrm>
          <a:prstGeom prst="rect">
            <a:avLst/>
          </a:prstGeom>
        </p:spPr>
      </p:pic>
      <p:sp>
        <p:nvSpPr>
          <p:cNvPr id="40" name="Title 1">
            <a:extLst>
              <a:ext uri="{FF2B5EF4-FFF2-40B4-BE49-F238E27FC236}">
                <a16:creationId xmlns:a16="http://schemas.microsoft.com/office/drawing/2014/main" id="{839C88F1-1D6F-D3F9-D48F-05E8A0A5163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Technology &amp; Digital: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0BF4C176-EABF-3EAA-8AA0-886EF0735F7C}"/>
              </a:ext>
            </a:extLst>
          </p:cNvPr>
          <p:cNvSpPr/>
          <p:nvPr/>
        </p:nvSpPr>
        <p:spPr>
          <a:xfrm>
            <a:off x="180474" y="1540721"/>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374CFE4-C7C4-CB20-C5A5-2A0151AAF69B}"/>
              </a:ext>
            </a:extLst>
          </p:cNvPr>
          <p:cNvSpPr/>
          <p:nvPr/>
        </p:nvSpPr>
        <p:spPr>
          <a:xfrm>
            <a:off x="180474" y="3040112"/>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5B04B803-3619-8636-FFC2-090A710D33F6}"/>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035AFF4-C8E9-22AA-86C0-4BFBE41BFC9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B49168C4-CD6B-DD40-37D2-69449B58194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3EE585B8-C4DC-D5EC-C8F6-9DB1C5F87A3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85676C4-87EF-E4FB-E843-AC179A1F275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96BA6FDE-42FE-FADE-09E9-88B1FD9CE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FE815581-047D-D866-1897-7C5C1481519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27192704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4" y="3921"/>
            <a:ext cx="8809768" cy="771097"/>
          </a:xfrm>
        </p:spPr>
        <p:txBody>
          <a:bodyPr>
            <a:normAutofit/>
          </a:bodyPr>
          <a:lstStyle/>
          <a:p>
            <a:r>
              <a:rPr lang="en-GB" sz="2000"/>
              <a:t>Key Considerations for the EPR Strategy and final EPR Model</a:t>
            </a:r>
          </a:p>
        </p:txBody>
      </p:sp>
      <p:sp>
        <p:nvSpPr>
          <p:cNvPr id="5" name="Rectangle 4">
            <a:extLst>
              <a:ext uri="{FF2B5EF4-FFF2-40B4-BE49-F238E27FC236}">
                <a16:creationId xmlns:a16="http://schemas.microsoft.com/office/drawing/2014/main" id="{472D1C46-8FF3-4E29-9B01-A71676BE6FF7}"/>
              </a:ext>
            </a:extLst>
          </p:cNvPr>
          <p:cNvSpPr/>
          <p:nvPr/>
        </p:nvSpPr>
        <p:spPr>
          <a:xfrm>
            <a:off x="462946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Obsolescence in Parallel Systems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set out </a:t>
            </a:r>
            <a:r>
              <a:rPr lang="en-GB" sz="800" b="0">
                <a:solidFill>
                  <a:srgbClr val="1F355E"/>
                </a:solidFill>
                <a:latin typeface="Arial" panose="020B0604020202020204" pitchFamily="34" charset="0"/>
                <a:ea typeface="+mn-ea"/>
                <a:cs typeface="Arial" panose="020B0604020202020204" pitchFamily="34" charset="0"/>
                <a:sym typeface="Helvetica Neue Medium"/>
              </a:rPr>
              <a:t>w</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hat clinical systems currently in use the new EPR model will replace over time and how interim solutions are incorporated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requires clear understanding of contract cycles and upfront planning for when divesting and turning-off duplicative systems could be possible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It’s possible that some double running will be required as systems are established to avoid staff losing functionality and this must be built into the EPR strategy where required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EC6A4B77-748A-D766-1081-376BB0FAF309}"/>
              </a:ext>
            </a:extLst>
          </p:cNvPr>
          <p:cNvSpPr/>
          <p:nvPr/>
        </p:nvSpPr>
        <p:spPr>
          <a:xfrm>
            <a:off x="2386566"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Potential EPR Capabilities:</a:t>
            </a:r>
          </a:p>
          <a:p>
            <a:pPr marL="0" marR="0" indent="0" algn="l" defTabSz="825500" rtl="0" fontAlgn="auto" latinLnBrk="0" hangingPunct="0">
              <a:lnSpc>
                <a:spcPct val="100000"/>
              </a:lnSpc>
              <a:spcBef>
                <a:spcPts val="0"/>
              </a:spcBef>
              <a:spcAft>
                <a:spcPts val="0"/>
              </a:spcAft>
              <a:buClrTx/>
              <a:buSzTx/>
              <a:buFontTx/>
              <a:buNone/>
              <a:tabLst/>
            </a:pPr>
            <a:endParaRPr lang="en-US" sz="1050">
              <a:solidFill>
                <a:schemeClr val="tx1"/>
              </a:solidFill>
              <a:latin typeface="+mn-lt"/>
              <a:ea typeface="+mn-ea"/>
              <a:cs typeface="+mn-cs"/>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1050" i="0" u="none" strike="noStrike" cap="none" spc="0" normalizeH="0" baseline="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A7D28B41-777C-3FAC-B70E-D460F4A3B229}"/>
              </a:ext>
            </a:extLst>
          </p:cNvPr>
          <p:cNvSpPr/>
          <p:nvPr/>
        </p:nvSpPr>
        <p:spPr>
          <a:xfrm>
            <a:off x="4629657"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System Character: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Single ‘off the shelf’ solutions bring a risk of vendor lock-in making it difficult to change approach in the future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Fully in-house enterprise solutions take longer to implement and have higher workforce and maintenance costs overall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will likely adopt a balanced approach with some </a:t>
            </a:r>
            <a:r>
              <a:rPr lang="en-US" sz="800" b="0" err="1">
                <a:solidFill>
                  <a:srgbClr val="1F355E"/>
                </a:solidFill>
                <a:latin typeface="Arial" panose="020B0604020202020204" pitchFamily="34" charset="0"/>
                <a:ea typeface="+mn-ea"/>
                <a:cs typeface="Arial" panose="020B0604020202020204" pitchFamily="34" charset="0"/>
                <a:sym typeface="Helvetica Neue Medium"/>
              </a:rPr>
              <a:t>customised</a:t>
            </a:r>
            <a:r>
              <a:rPr lang="en-US" sz="800" b="0">
                <a:solidFill>
                  <a:srgbClr val="1F355E"/>
                </a:solidFill>
                <a:latin typeface="Arial" panose="020B0604020202020204" pitchFamily="34" charset="0"/>
                <a:ea typeface="+mn-ea"/>
                <a:cs typeface="Arial" panose="020B0604020202020204" pitchFamily="34" charset="0"/>
                <a:sym typeface="Helvetica Neue Medium"/>
              </a:rPr>
              <a:t> third party components and other elements developed more bespoke in-house to meet SBU specific needs </a:t>
            </a:r>
          </a:p>
        </p:txBody>
      </p:sp>
      <p:sp>
        <p:nvSpPr>
          <p:cNvPr id="71" name="Rectangle 70">
            <a:extLst>
              <a:ext uri="{FF2B5EF4-FFF2-40B4-BE49-F238E27FC236}">
                <a16:creationId xmlns:a16="http://schemas.microsoft.com/office/drawing/2014/main" id="{293A3BD3-57AE-6FA3-3705-FDD288CC3022}"/>
              </a:ext>
            </a:extLst>
          </p:cNvPr>
          <p:cNvSpPr/>
          <p:nvPr/>
        </p:nvSpPr>
        <p:spPr>
          <a:xfrm>
            <a:off x="687275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M</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aintenance</a:t>
            </a:r>
            <a:r>
              <a:rPr lang="en-US" sz="800">
                <a:solidFill>
                  <a:srgbClr val="1F355E"/>
                </a:solidFill>
                <a:latin typeface="Arial" panose="020B0604020202020204" pitchFamily="34" charset="0"/>
                <a:ea typeface="+mn-ea"/>
                <a:cs typeface="Arial" panose="020B0604020202020204" pitchFamily="34" charset="0"/>
                <a:sym typeface="Helvetica Neue Medium"/>
              </a:rPr>
              <a:t> &amp; W</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orkforce implications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need to be explicit about the size and skills of the workforce needed for delivery including the procurement, migration and maintenance to any new third party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Recurrent maintenance costs will then  need to be built into the SBU financial baseline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8621364D-D3E0-6683-B2D6-57475B472665}"/>
              </a:ext>
            </a:extLst>
          </p:cNvPr>
          <p:cNvSpPr/>
          <p:nvPr/>
        </p:nvSpPr>
        <p:spPr>
          <a:xfrm>
            <a:off x="143473"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Cost Profile:</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Third party products tend to have higher upfront costs with in-house solutions taking longer to implement and incurring additional costs over the longer term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in-house means we may </a:t>
            </a:r>
            <a:r>
              <a:rPr lang="en-US" sz="800" b="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a:solidFill>
                  <a:srgbClr val="1F355E"/>
                </a:solidFill>
                <a:latin typeface="Arial" panose="020B0604020202020204" pitchFamily="34" charset="0"/>
                <a:ea typeface="+mn-ea"/>
                <a:cs typeface="Arial" panose="020B0604020202020204" pitchFamily="34" charset="0"/>
                <a:sym typeface="Helvetica Neue Medium"/>
              </a:rPr>
              <a:t> some of the development costs, compared to the </a:t>
            </a:r>
            <a:r>
              <a:rPr lang="en-US" sz="800" b="0" err="1">
                <a:solidFill>
                  <a:srgbClr val="1F355E"/>
                </a:solidFill>
                <a:latin typeface="Arial" panose="020B0604020202020204" pitchFamily="34" charset="0"/>
                <a:ea typeface="+mn-ea"/>
                <a:cs typeface="Arial" panose="020B0604020202020204" pitchFamily="34" charset="0"/>
                <a:sym typeface="Helvetica Neue Medium"/>
              </a:rPr>
              <a:t>predominanly</a:t>
            </a:r>
            <a:r>
              <a:rPr lang="en-US" sz="800" b="0">
                <a:solidFill>
                  <a:srgbClr val="1F355E"/>
                </a:solidFill>
                <a:latin typeface="Arial" panose="020B0604020202020204" pitchFamily="34" charset="0"/>
                <a:ea typeface="+mn-ea"/>
                <a:cs typeface="Arial" panose="020B0604020202020204" pitchFamily="34" charset="0"/>
                <a:sym typeface="Helvetica Neue Medium"/>
              </a:rPr>
              <a:t> revenue costs if purchasing a third-party solution</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Where are the best opportunities for savings following successful implementation and how will we measure them </a:t>
            </a:r>
            <a:endPar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34985868-7637-0F01-026E-950850A2116E}"/>
              </a:ext>
            </a:extLst>
          </p:cNvPr>
          <p:cNvSpPr/>
          <p:nvPr/>
        </p:nvSpPr>
        <p:spPr>
          <a:xfrm>
            <a:off x="142874"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Compatibility and interoperability: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No EPR system has full clinical or administrative functionality and so designing an EPR strategy means balancing specificity to your needs and what can be achieved with efficient implementation and cost and tailoring.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Standardised</a:t>
            </a:r>
            <a:r>
              <a:rPr lang="en-US" sz="800" b="0">
                <a:solidFill>
                  <a:srgbClr val="1F355E"/>
                </a:solidFill>
                <a:latin typeface="Arial" panose="020B0604020202020204" pitchFamily="34" charset="0"/>
                <a:ea typeface="+mn-ea"/>
                <a:cs typeface="Arial" panose="020B0604020202020204" pitchFamily="34" charset="0"/>
                <a:sym typeface="Helvetica Neue Medium"/>
              </a:rPr>
              <a:t> data across SBU will allow improved communication between different systems making it easier to identify biggest gaps in functionality</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58BB1883-EF16-90B4-EBFD-BAF3877B544C}"/>
              </a:ext>
            </a:extLst>
          </p:cNvPr>
          <p:cNvSpPr/>
          <p:nvPr/>
        </p:nvSpPr>
        <p:spPr>
          <a:xfrm>
            <a:off x="2386167"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Product Lifecycle: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The EPR strategy will clearly define expectations around delivery timelines including the implementation of any third party products we may procure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will include understanding what aspects of the EPR model can be implemented in parallel and what work will need to be staggered, how updates are made during product use as well as the estimated operating life before replacement is needed (unlikely to be more than 10 years)</a:t>
            </a:r>
          </a:p>
        </p:txBody>
      </p:sp>
      <p:sp>
        <p:nvSpPr>
          <p:cNvPr id="77" name="Rectangle 76">
            <a:extLst>
              <a:ext uri="{FF2B5EF4-FFF2-40B4-BE49-F238E27FC236}">
                <a16:creationId xmlns:a16="http://schemas.microsoft.com/office/drawing/2014/main" id="{C2A0CF68-4495-EE68-BA98-C082E8D746C4}"/>
              </a:ext>
            </a:extLst>
          </p:cNvPr>
          <p:cNvSpPr/>
          <p:nvPr/>
        </p:nvSpPr>
        <p:spPr>
          <a:xfrm>
            <a:off x="6872748"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Partnership Opportunities: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Alongside the development of our EPR strategy and the delivery of our future EPR model we will continue to liaise closely with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aligning the lifecycle of our solutions to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wherever possible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also hope t</a:t>
            </a:r>
            <a:r>
              <a:rPr lang="en-US" sz="800" b="0">
                <a:solidFill>
                  <a:srgbClr val="1F355E"/>
                </a:solidFill>
                <a:latin typeface="Arial" panose="020B0604020202020204" pitchFamily="34" charset="0"/>
                <a:ea typeface="+mn-ea"/>
                <a:cs typeface="Arial" panose="020B0604020202020204" pitchFamily="34" charset="0"/>
                <a:sym typeface="Helvetica Neue Medium"/>
              </a:rPr>
              <a:t>o act as an early innovator for Wales demonstrating the benefits and potential of an EPR approach in supporting improved outcomes </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1" name="Group 10">
            <a:extLst>
              <a:ext uri="{FF2B5EF4-FFF2-40B4-BE49-F238E27FC236}">
                <a16:creationId xmlns:a16="http://schemas.microsoft.com/office/drawing/2014/main" id="{B8EEF1D5-0962-A73E-14B8-A0FEF510365A}"/>
              </a:ext>
            </a:extLst>
          </p:cNvPr>
          <p:cNvGrpSpPr/>
          <p:nvPr/>
        </p:nvGrpSpPr>
        <p:grpSpPr>
          <a:xfrm>
            <a:off x="2569762" y="2852094"/>
            <a:ext cx="1761187" cy="1587239"/>
            <a:chOff x="2552112" y="2854244"/>
            <a:chExt cx="1761187" cy="1587239"/>
          </a:xfrm>
          <a:solidFill>
            <a:schemeClr val="accent1">
              <a:lumMod val="40000"/>
              <a:lumOff val="60000"/>
            </a:schemeClr>
          </a:solidFill>
        </p:grpSpPr>
        <p:sp>
          <p:nvSpPr>
            <p:cNvPr id="90" name="Rectangle: Rounded Corners 89">
              <a:extLst>
                <a:ext uri="{FF2B5EF4-FFF2-40B4-BE49-F238E27FC236}">
                  <a16:creationId xmlns:a16="http://schemas.microsoft.com/office/drawing/2014/main" id="{AFE2F6F8-663D-EBB9-8A02-C9A025BF68C8}"/>
                </a:ext>
              </a:extLst>
            </p:cNvPr>
            <p:cNvSpPr/>
            <p:nvPr/>
          </p:nvSpPr>
          <p:spPr>
            <a:xfrm>
              <a:off x="2557534"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Compliance alerts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1" name="Rectangle: Rounded Corners 90">
              <a:extLst>
                <a:ext uri="{FF2B5EF4-FFF2-40B4-BE49-F238E27FC236}">
                  <a16:creationId xmlns:a16="http://schemas.microsoft.com/office/drawing/2014/main" id="{63461D95-1D9D-01A3-C726-86A3E22AE247}"/>
                </a:ext>
              </a:extLst>
            </p:cNvPr>
            <p:cNvSpPr/>
            <p:nvPr/>
          </p:nvSpPr>
          <p:spPr>
            <a:xfrm>
              <a:off x="3448546"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Bedside Observations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2" name="Rectangle: Rounded Corners 91">
              <a:extLst>
                <a:ext uri="{FF2B5EF4-FFF2-40B4-BE49-F238E27FC236}">
                  <a16:creationId xmlns:a16="http://schemas.microsoft.com/office/drawing/2014/main" id="{8CFF91ED-2E42-7A78-B0D2-A724CF3D2D45}"/>
                </a:ext>
              </a:extLst>
            </p:cNvPr>
            <p:cNvSpPr/>
            <p:nvPr/>
          </p:nvSpPr>
          <p:spPr>
            <a:xfrm>
              <a:off x="2557534"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Pre-operative Assessment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3" name="Rectangle: Rounded Corners 92">
              <a:extLst>
                <a:ext uri="{FF2B5EF4-FFF2-40B4-BE49-F238E27FC236}">
                  <a16:creationId xmlns:a16="http://schemas.microsoft.com/office/drawing/2014/main" id="{9D396596-B505-C8FB-AB5B-047D44CCEB05}"/>
                </a:ext>
              </a:extLst>
            </p:cNvPr>
            <p:cNvSpPr/>
            <p:nvPr/>
          </p:nvSpPr>
          <p:spPr>
            <a:xfrm>
              <a:off x="2557534"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administration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4" name="Rectangle: Rounded Corners 93">
              <a:extLst>
                <a:ext uri="{FF2B5EF4-FFF2-40B4-BE49-F238E27FC236}">
                  <a16:creationId xmlns:a16="http://schemas.microsoft.com/office/drawing/2014/main" id="{BF9502CE-ABB0-6673-8A9B-DC9D89C50B8D}"/>
                </a:ext>
              </a:extLst>
            </p:cNvPr>
            <p:cNvSpPr/>
            <p:nvPr/>
          </p:nvSpPr>
          <p:spPr>
            <a:xfrm>
              <a:off x="3448546"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Maternity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5" name="Rectangle: Rounded Corners 94">
              <a:extLst>
                <a:ext uri="{FF2B5EF4-FFF2-40B4-BE49-F238E27FC236}">
                  <a16:creationId xmlns:a16="http://schemas.microsoft.com/office/drawing/2014/main" id="{362AF324-7B8C-2257-1184-17471CCECA67}"/>
                </a:ext>
              </a:extLst>
            </p:cNvPr>
            <p:cNvSpPr/>
            <p:nvPr/>
          </p:nvSpPr>
          <p:spPr>
            <a:xfrm>
              <a:off x="3448546"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Nursing Care</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6" name="Rectangle: Rounded Corners 95">
              <a:extLst>
                <a:ext uri="{FF2B5EF4-FFF2-40B4-BE49-F238E27FC236}">
                  <a16:creationId xmlns:a16="http://schemas.microsoft.com/office/drawing/2014/main" id="{9A25E8D8-C2F6-1AFD-3AB5-E716CB580CAE}"/>
                </a:ext>
              </a:extLst>
            </p:cNvPr>
            <p:cNvSpPr/>
            <p:nvPr/>
          </p:nvSpPr>
          <p:spPr>
            <a:xfrm>
              <a:off x="3448546"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flow</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7" name="Rectangle: Rounded Corners 96">
              <a:extLst>
                <a:ext uri="{FF2B5EF4-FFF2-40B4-BE49-F238E27FC236}">
                  <a16:creationId xmlns:a16="http://schemas.microsoft.com/office/drawing/2014/main" id="{B080E0AE-3A6E-6EF2-233F-249D5F8EEC57}"/>
                </a:ext>
              </a:extLst>
            </p:cNvPr>
            <p:cNvSpPr/>
            <p:nvPr/>
          </p:nvSpPr>
          <p:spPr>
            <a:xfrm>
              <a:off x="2557534" y="393825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Records, plans and assessments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8" name="Rectangle: Rounded Corners 97">
              <a:extLst>
                <a:ext uri="{FF2B5EF4-FFF2-40B4-BE49-F238E27FC236}">
                  <a16:creationId xmlns:a16="http://schemas.microsoft.com/office/drawing/2014/main" id="{C1196F8E-16D0-F990-0B8E-00DCCE59FBB8}"/>
                </a:ext>
              </a:extLst>
            </p:cNvPr>
            <p:cNvSpPr/>
            <p:nvPr/>
          </p:nvSpPr>
          <p:spPr>
            <a:xfrm>
              <a:off x="2557534"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Workflow management</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9" name="Rectangle: Rounded Corners 98">
              <a:extLst>
                <a:ext uri="{FF2B5EF4-FFF2-40B4-BE49-F238E27FC236}">
                  <a16:creationId xmlns:a16="http://schemas.microsoft.com/office/drawing/2014/main" id="{72461F32-0E12-A620-56F8-B00372084D9A}"/>
                </a:ext>
              </a:extLst>
            </p:cNvPr>
            <p:cNvSpPr/>
            <p:nvPr/>
          </p:nvSpPr>
          <p:spPr>
            <a:xfrm>
              <a:off x="2552112" y="420925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mn-lt"/>
                  <a:ea typeface="+mn-ea"/>
                  <a:cs typeface="+mn-cs"/>
                  <a:sym typeface="Helvetica Neue Medium"/>
                </a:rPr>
                <a:t>ePrescribing</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0" name="Rectangle: Rounded Corners 99">
              <a:extLst>
                <a:ext uri="{FF2B5EF4-FFF2-40B4-BE49-F238E27FC236}">
                  <a16:creationId xmlns:a16="http://schemas.microsoft.com/office/drawing/2014/main" id="{BFD26DC0-6E20-8ADB-46B1-BC14E5729955}"/>
                </a:ext>
              </a:extLst>
            </p:cNvPr>
            <p:cNvSpPr/>
            <p:nvPr/>
          </p:nvSpPr>
          <p:spPr>
            <a:xfrm>
              <a:off x="3460005" y="420076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Mental Health Information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1" name="Rectangle: Rounded Corners 100">
              <a:extLst>
                <a:ext uri="{FF2B5EF4-FFF2-40B4-BE49-F238E27FC236}">
                  <a16:creationId xmlns:a16="http://schemas.microsoft.com/office/drawing/2014/main" id="{D6168DB4-D3CF-93DA-DA15-1547916EFA54}"/>
                </a:ext>
              </a:extLst>
            </p:cNvPr>
            <p:cNvSpPr/>
            <p:nvPr/>
          </p:nvSpPr>
          <p:spPr>
            <a:xfrm>
              <a:off x="3448546" y="392431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Ward Board management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grpSp>
      <p:grpSp>
        <p:nvGrpSpPr>
          <p:cNvPr id="21" name="Group 20">
            <a:extLst>
              <a:ext uri="{FF2B5EF4-FFF2-40B4-BE49-F238E27FC236}">
                <a16:creationId xmlns:a16="http://schemas.microsoft.com/office/drawing/2014/main" id="{26B7A0A3-0B37-617A-5B5A-FEBF3E2DCB93}"/>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6CC0C18-0130-E9AD-F2EF-CE56C9B7468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F2C5A998-9A1B-FF6E-3A97-A17E3B24446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0F590475-1543-31B4-62BF-F6A39E31145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6393357-B07F-36E7-7B89-E4C16DCD165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875D532-DB9B-63A3-A379-5A6D42626E72}"/>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CEADC59C-9EAF-E78F-73A1-0949D2DD950F}"/>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3" name="Footer Placeholder 3">
            <a:extLst>
              <a:ext uri="{FF2B5EF4-FFF2-40B4-BE49-F238E27FC236}">
                <a16:creationId xmlns:a16="http://schemas.microsoft.com/office/drawing/2014/main" id="{FE4F08F1-4FC9-9543-A693-1C1AEBCE13EC}"/>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98162839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D2552-76E7-26D5-A8B1-57E91AAAF7E4}"/>
            </a:ext>
          </a:extLst>
        </p:cNvPr>
        <p:cNvGrpSpPr/>
        <p:nvPr/>
      </p:nvGrpSpPr>
      <p:grpSpPr>
        <a:xfrm>
          <a:off x="0" y="0"/>
          <a:ext cx="0" cy="0"/>
          <a:chOff x="0" y="0"/>
          <a:chExt cx="0" cy="0"/>
        </a:xfrm>
      </p:grpSpPr>
      <p:sp>
        <p:nvSpPr>
          <p:cNvPr id="1027" name="Rectangle 1026">
            <a:extLst>
              <a:ext uri="{FF2B5EF4-FFF2-40B4-BE49-F238E27FC236}">
                <a16:creationId xmlns:a16="http://schemas.microsoft.com/office/drawing/2014/main" id="{A88C8354-A4B1-B017-E773-D3F3F8321A99}"/>
              </a:ext>
            </a:extLst>
          </p:cNvPr>
          <p:cNvSpPr/>
          <p:nvPr/>
        </p:nvSpPr>
        <p:spPr>
          <a:xfrm>
            <a:off x="142875" y="561122"/>
            <a:ext cx="7298418" cy="711688"/>
          </a:xfrm>
          <a:prstGeom prst="rect">
            <a:avLst/>
          </a:prstGeom>
          <a:solidFill>
            <a:schemeClr val="bg1"/>
          </a:solid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1050" b="0">
                <a:solidFill>
                  <a:srgbClr val="1F355E"/>
                </a:solidFill>
                <a:latin typeface="Arial" panose="020B0604020202020204" pitchFamily="34" charset="0"/>
                <a:cs typeface="Arial" panose="020B0604020202020204" pitchFamily="34" charset="0"/>
              </a:rPr>
              <a:t>SBU currently maintains a high-volume of digital systems, with integration and interoperability existing to varying degrees within and across programmes. The below table provides a high-level overview of the current digital assets in places across SBU. While not exhaustive, it illustrates the complexity of SBU’s digital landscape, made up of many separate systems, which poses significant challenges for integration and interoperability. </a:t>
            </a:r>
          </a:p>
        </p:txBody>
      </p:sp>
      <p:sp>
        <p:nvSpPr>
          <p:cNvPr id="60" name="Rectangle 59">
            <a:extLst>
              <a:ext uri="{FF2B5EF4-FFF2-40B4-BE49-F238E27FC236}">
                <a16:creationId xmlns:a16="http://schemas.microsoft.com/office/drawing/2014/main" id="{330A152E-E968-E001-A9D1-49ED277690B8}"/>
              </a:ext>
            </a:extLst>
          </p:cNvPr>
          <p:cNvSpPr/>
          <p:nvPr/>
        </p:nvSpPr>
        <p:spPr>
          <a:xfrm>
            <a:off x="-1" y="4347424"/>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30" name="Table 29">
            <a:extLst>
              <a:ext uri="{FF2B5EF4-FFF2-40B4-BE49-F238E27FC236}">
                <a16:creationId xmlns:a16="http://schemas.microsoft.com/office/drawing/2014/main" id="{D02B68EE-260E-C2D6-A477-C90787DEC2E0}"/>
              </a:ext>
            </a:extLst>
          </p:cNvPr>
          <p:cNvGraphicFramePr>
            <a:graphicFrameLocks noGrp="1"/>
          </p:cNvGraphicFramePr>
          <p:nvPr/>
        </p:nvGraphicFramePr>
        <p:xfrm>
          <a:off x="142875" y="1337164"/>
          <a:ext cx="8856000" cy="377944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3005687154"/>
                    </a:ext>
                  </a:extLst>
                </a:gridCol>
                <a:gridCol w="7956000">
                  <a:extLst>
                    <a:ext uri="{9D8B030D-6E8A-4147-A177-3AD203B41FA5}">
                      <a16:colId xmlns:a16="http://schemas.microsoft.com/office/drawing/2014/main" val="3015148579"/>
                    </a:ext>
                  </a:extLst>
                </a:gridCol>
              </a:tblGrid>
              <a:tr h="432000">
                <a:tc>
                  <a:txBody>
                    <a:bodyPr/>
                    <a:lstStyle/>
                    <a:p>
                      <a:r>
                        <a:rPr lang="en-GB" sz="800" b="1">
                          <a:solidFill>
                            <a:srgbClr val="1F355E"/>
                          </a:solidFill>
                          <a:latin typeface="Arial" panose="020B0604020202020204" pitchFamily="34" charset="0"/>
                          <a:cs typeface="Arial" panose="020B0604020202020204" pitchFamily="34" charset="0"/>
                        </a:rPr>
                        <a:t>Patient &amp; citizen empowerment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175907268"/>
                  </a:ext>
                </a:extLst>
              </a:tr>
              <a:tr h="457200">
                <a:tc>
                  <a:txBody>
                    <a:bodyPr/>
                    <a:lstStyle/>
                    <a:p>
                      <a:r>
                        <a:rPr lang="en-GB" sz="800" b="1">
                          <a:solidFill>
                            <a:srgbClr val="1F355E"/>
                          </a:solidFill>
                          <a:latin typeface="Arial" panose="020B0604020202020204" pitchFamily="34" charset="0"/>
                          <a:cs typeface="Arial" panose="020B0604020202020204" pitchFamily="34" charset="0"/>
                        </a:rPr>
                        <a:t>Integrated health &amp; care</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761571506"/>
                  </a:ext>
                </a:extLst>
              </a:tr>
              <a:tr h="917449">
                <a:tc>
                  <a:txBody>
                    <a:bodyPr/>
                    <a:lstStyle/>
                    <a:p>
                      <a:r>
                        <a:rPr lang="en-GB" sz="800" b="1">
                          <a:solidFill>
                            <a:srgbClr val="1F355E"/>
                          </a:solidFill>
                          <a:latin typeface="Arial" panose="020B0604020202020204" pitchFamily="34" charset="0"/>
                          <a:cs typeface="Arial" panose="020B0604020202020204" pitchFamily="34" charset="0"/>
                        </a:rPr>
                        <a:t>Hospital patient safety &amp; flow</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7418714"/>
                  </a:ext>
                </a:extLst>
              </a:tr>
              <a:tr h="576000">
                <a:tc>
                  <a:txBody>
                    <a:bodyPr/>
                    <a:lstStyle/>
                    <a:p>
                      <a:r>
                        <a:rPr lang="en-GB" sz="800" b="1">
                          <a:solidFill>
                            <a:srgbClr val="1F355E"/>
                          </a:solidFill>
                          <a:latin typeface="Arial" panose="020B0604020202020204" pitchFamily="34" charset="0"/>
                          <a:cs typeface="Arial" panose="020B0604020202020204" pitchFamily="34" charset="0"/>
                        </a:rPr>
                        <a:t>Diagnostics &amp; treatment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196254007"/>
                  </a:ext>
                </a:extLst>
              </a:tr>
              <a:tr h="457200">
                <a:tc>
                  <a:txBody>
                    <a:bodyPr/>
                    <a:lstStyle/>
                    <a:p>
                      <a:r>
                        <a:rPr lang="en-GB" sz="800" b="1">
                          <a:solidFill>
                            <a:srgbClr val="1F355E"/>
                          </a:solidFill>
                          <a:latin typeface="Arial" panose="020B0604020202020204" pitchFamily="34" charset="0"/>
                          <a:cs typeface="Arial" panose="020B0604020202020204" pitchFamily="34" charset="0"/>
                        </a:rPr>
                        <a:t>Document management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88208395"/>
                  </a:ext>
                </a:extLst>
              </a:tr>
              <a:tr h="457200">
                <a:tc>
                  <a:txBody>
                    <a:bodyPr/>
                    <a:lstStyle/>
                    <a:p>
                      <a:r>
                        <a:rPr lang="en-GB" sz="800" b="1">
                          <a:solidFill>
                            <a:srgbClr val="1F355E"/>
                          </a:solidFill>
                          <a:latin typeface="Arial" panose="020B0604020202020204" pitchFamily="34" charset="0"/>
                          <a:cs typeface="Arial" panose="020B0604020202020204" pitchFamily="34" charset="0"/>
                        </a:rPr>
                        <a:t>Reporting &amp; BI</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81253167"/>
                  </a:ext>
                </a:extLst>
              </a:tr>
              <a:tr h="457200">
                <a:tc>
                  <a:txBody>
                    <a:bodyPr/>
                    <a:lstStyle/>
                    <a:p>
                      <a:r>
                        <a:rPr lang="en-GB" sz="800" b="1">
                          <a:solidFill>
                            <a:srgbClr val="1F355E"/>
                          </a:solidFill>
                          <a:latin typeface="Arial" panose="020B0604020202020204" pitchFamily="34" charset="0"/>
                          <a:cs typeface="Arial" panose="020B0604020202020204" pitchFamily="34" charset="0"/>
                        </a:rPr>
                        <a:t>Workforce &amp; operational</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135765551"/>
                  </a:ext>
                </a:extLst>
              </a:tr>
            </a:tbl>
          </a:graphicData>
        </a:graphic>
      </p:graphicFrame>
      <p:sp>
        <p:nvSpPr>
          <p:cNvPr id="35" name="Rectangle: Rounded Corners 34">
            <a:extLst>
              <a:ext uri="{FF2B5EF4-FFF2-40B4-BE49-F238E27FC236}">
                <a16:creationId xmlns:a16="http://schemas.microsoft.com/office/drawing/2014/main" id="{8EF78480-BA71-771F-ECDB-9F872F942036}"/>
              </a:ext>
            </a:extLst>
          </p:cNvPr>
          <p:cNvSpPr/>
          <p:nvPr/>
        </p:nvSpPr>
        <p:spPr>
          <a:xfrm>
            <a:off x="2532673" y="2849097"/>
            <a:ext cx="717274" cy="258178"/>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WPAS</a:t>
            </a:r>
          </a:p>
        </p:txBody>
      </p:sp>
      <p:sp>
        <p:nvSpPr>
          <p:cNvPr id="38" name="Rectangle: Rounded Corners 37">
            <a:extLst>
              <a:ext uri="{FF2B5EF4-FFF2-40B4-BE49-F238E27FC236}">
                <a16:creationId xmlns:a16="http://schemas.microsoft.com/office/drawing/2014/main" id="{9879196A-9F01-1043-E054-5F2C487A25E5}"/>
              </a:ext>
            </a:extLst>
          </p:cNvPr>
          <p:cNvSpPr/>
          <p:nvPr/>
        </p:nvSpPr>
        <p:spPr>
          <a:xfrm>
            <a:off x="3984525" y="2565698"/>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EPOA</a:t>
            </a:r>
          </a:p>
        </p:txBody>
      </p:sp>
      <p:sp>
        <p:nvSpPr>
          <p:cNvPr id="39" name="Rectangle: Rounded Corners 38">
            <a:extLst>
              <a:ext uri="{FF2B5EF4-FFF2-40B4-BE49-F238E27FC236}">
                <a16:creationId xmlns:a16="http://schemas.microsoft.com/office/drawing/2014/main" id="{639B1447-9EBB-F62A-3A99-BBD089B3D59C}"/>
              </a:ext>
            </a:extLst>
          </p:cNvPr>
          <p:cNvSpPr/>
          <p:nvPr/>
        </p:nvSpPr>
        <p:spPr>
          <a:xfrm>
            <a:off x="3984525"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CANISC</a:t>
            </a:r>
          </a:p>
        </p:txBody>
      </p:sp>
      <p:sp>
        <p:nvSpPr>
          <p:cNvPr id="40" name="Rectangle: Rounded Corners 39">
            <a:extLst>
              <a:ext uri="{FF2B5EF4-FFF2-40B4-BE49-F238E27FC236}">
                <a16:creationId xmlns:a16="http://schemas.microsoft.com/office/drawing/2014/main" id="{269CD2E4-26C3-31CF-3A82-6F6DC9BA30B3}"/>
              </a:ext>
            </a:extLst>
          </p:cNvPr>
          <p:cNvSpPr/>
          <p:nvPr/>
        </p:nvSpPr>
        <p:spPr>
          <a:xfrm>
            <a:off x="5436377"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WNCR</a:t>
            </a:r>
          </a:p>
        </p:txBody>
      </p:sp>
      <p:sp>
        <p:nvSpPr>
          <p:cNvPr id="45" name="Rectangle: Rounded Corners 44">
            <a:extLst>
              <a:ext uri="{FF2B5EF4-FFF2-40B4-BE49-F238E27FC236}">
                <a16:creationId xmlns:a16="http://schemas.microsoft.com/office/drawing/2014/main" id="{AFD3A727-61AB-FB40-D8B7-BE4135A5967F}"/>
              </a:ext>
            </a:extLst>
          </p:cNvPr>
          <p:cNvSpPr/>
          <p:nvPr/>
        </p:nvSpPr>
        <p:spPr>
          <a:xfrm>
            <a:off x="1807196"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WEDS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6" name="Rectangle: Rounded Corners 45">
            <a:extLst>
              <a:ext uri="{FF2B5EF4-FFF2-40B4-BE49-F238E27FC236}">
                <a16:creationId xmlns:a16="http://schemas.microsoft.com/office/drawing/2014/main" id="{7F660AC0-2048-61D8-C3E2-E08DF4651D69}"/>
              </a:ext>
            </a:extLst>
          </p:cNvPr>
          <p:cNvSpPr/>
          <p:nvPr/>
        </p:nvSpPr>
        <p:spPr>
          <a:xfrm>
            <a:off x="4710002"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CDR/NDR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7" name="Rectangle: Rounded Corners 46">
            <a:extLst>
              <a:ext uri="{FF2B5EF4-FFF2-40B4-BE49-F238E27FC236}">
                <a16:creationId xmlns:a16="http://schemas.microsoft.com/office/drawing/2014/main" id="{105ED43C-CB03-AF4D-4AD1-087F34E83895}"/>
              </a:ext>
            </a:extLst>
          </p:cNvPr>
          <p:cNvSpPr/>
          <p:nvPr/>
        </p:nvSpPr>
        <p:spPr>
          <a:xfrm>
            <a:off x="4710002" y="2848574"/>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Maternity Cymraeg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9" name="Rectangle: Rounded Corners 48">
            <a:extLst>
              <a:ext uri="{FF2B5EF4-FFF2-40B4-BE49-F238E27FC236}">
                <a16:creationId xmlns:a16="http://schemas.microsoft.com/office/drawing/2014/main" id="{58A06847-B215-E4D5-5116-AF5ECE3A6B22}"/>
              </a:ext>
            </a:extLst>
          </p:cNvPr>
          <p:cNvSpPr/>
          <p:nvPr/>
        </p:nvSpPr>
        <p:spPr>
          <a:xfrm>
            <a:off x="8367948" y="1834727"/>
            <a:ext cx="578037" cy="1882362"/>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WCP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1" name="Rectangle: Rounded Corners 50">
            <a:extLst>
              <a:ext uri="{FF2B5EF4-FFF2-40B4-BE49-F238E27FC236}">
                <a16:creationId xmlns:a16="http://schemas.microsoft.com/office/drawing/2014/main" id="{A019D8DC-E14C-E927-AAE8-ACBC73F1426E}"/>
              </a:ext>
            </a:extLst>
          </p:cNvPr>
          <p:cNvSpPr/>
          <p:nvPr/>
        </p:nvSpPr>
        <p:spPr>
          <a:xfrm>
            <a:off x="30441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LIMS</a:t>
            </a:r>
          </a:p>
        </p:txBody>
      </p:sp>
      <p:sp>
        <p:nvSpPr>
          <p:cNvPr id="52" name="Rectangle: Rounded Corners 51">
            <a:extLst>
              <a:ext uri="{FF2B5EF4-FFF2-40B4-BE49-F238E27FC236}">
                <a16:creationId xmlns:a16="http://schemas.microsoft.com/office/drawing/2014/main" id="{81CE605B-294F-1A72-3AEA-B06E83B2878C}"/>
              </a:ext>
            </a:extLst>
          </p:cNvPr>
          <p:cNvSpPr/>
          <p:nvPr/>
        </p:nvSpPr>
        <p:spPr>
          <a:xfrm>
            <a:off x="508947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WRIS</a:t>
            </a:r>
          </a:p>
        </p:txBody>
      </p:sp>
      <p:sp>
        <p:nvSpPr>
          <p:cNvPr id="16" name="Rectangle: Rounded Corners 15">
            <a:extLst>
              <a:ext uri="{FF2B5EF4-FFF2-40B4-BE49-F238E27FC236}">
                <a16:creationId xmlns:a16="http://schemas.microsoft.com/office/drawing/2014/main" id="{DAC986B5-D774-5D12-5E06-024535F4891C}"/>
              </a:ext>
            </a:extLst>
          </p:cNvPr>
          <p:cNvSpPr/>
          <p:nvPr/>
        </p:nvSpPr>
        <p:spPr>
          <a:xfrm>
            <a:off x="17381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Mosaic Radiotherapy</a:t>
            </a:r>
          </a:p>
        </p:txBody>
      </p:sp>
      <p:sp>
        <p:nvSpPr>
          <p:cNvPr id="21" name="Rectangle: Rounded Corners 20">
            <a:extLst>
              <a:ext uri="{FF2B5EF4-FFF2-40B4-BE49-F238E27FC236}">
                <a16:creationId xmlns:a16="http://schemas.microsoft.com/office/drawing/2014/main" id="{71CF01B0-D994-2224-EF54-9D2C44FD0E4C}"/>
              </a:ext>
            </a:extLst>
          </p:cNvPr>
          <p:cNvSpPr/>
          <p:nvPr/>
        </p:nvSpPr>
        <p:spPr>
          <a:xfrm>
            <a:off x="43502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Roche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Accu</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D95AD52B-2552-B8BE-FCBB-E01B27B89B46}"/>
              </a:ext>
            </a:extLst>
          </p:cNvPr>
          <p:cNvSpPr/>
          <p:nvPr/>
        </p:nvSpPr>
        <p:spPr>
          <a:xfrm>
            <a:off x="442208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EMS &amp;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tdoc</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Rounded Corners 28">
            <a:extLst>
              <a:ext uri="{FF2B5EF4-FFF2-40B4-BE49-F238E27FC236}">
                <a16:creationId xmlns:a16="http://schemas.microsoft.com/office/drawing/2014/main" id="{4431A8E4-12FB-434A-2773-6CDCB754C82C}"/>
              </a:ext>
            </a:extLst>
          </p:cNvPr>
          <p:cNvSpPr/>
          <p:nvPr/>
        </p:nvSpPr>
        <p:spPr>
          <a:xfrm>
            <a:off x="575687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PATS</a:t>
            </a:r>
          </a:p>
        </p:txBody>
      </p:sp>
      <p:sp>
        <p:nvSpPr>
          <p:cNvPr id="37" name="Rectangle: Rounded Corners 36">
            <a:extLst>
              <a:ext uri="{FF2B5EF4-FFF2-40B4-BE49-F238E27FC236}">
                <a16:creationId xmlns:a16="http://schemas.microsoft.com/office/drawing/2014/main" id="{70612199-CB7C-535F-E6E9-C6DBDAF514DA}"/>
              </a:ext>
            </a:extLst>
          </p:cNvPr>
          <p:cNvSpPr/>
          <p:nvPr/>
        </p:nvSpPr>
        <p:spPr>
          <a:xfrm>
            <a:off x="642426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MIMS WABA</a:t>
            </a:r>
          </a:p>
        </p:txBody>
      </p:sp>
      <p:sp>
        <p:nvSpPr>
          <p:cNvPr id="41" name="Rectangle: Rounded Corners 40">
            <a:extLst>
              <a:ext uri="{FF2B5EF4-FFF2-40B4-BE49-F238E27FC236}">
                <a16:creationId xmlns:a16="http://schemas.microsoft.com/office/drawing/2014/main" id="{CC3028BB-D789-C916-E826-1CD28F0375A3}"/>
              </a:ext>
            </a:extLst>
          </p:cNvPr>
          <p:cNvSpPr/>
          <p:nvPr/>
        </p:nvSpPr>
        <p:spPr>
          <a:xfrm>
            <a:off x="7091656" y="318974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POCT</a:t>
            </a:r>
          </a:p>
        </p:txBody>
      </p:sp>
      <p:sp>
        <p:nvSpPr>
          <p:cNvPr id="1045" name="Rectangle: Rounded Corners 1044">
            <a:extLst>
              <a:ext uri="{FF2B5EF4-FFF2-40B4-BE49-F238E27FC236}">
                <a16:creationId xmlns:a16="http://schemas.microsoft.com/office/drawing/2014/main" id="{3E18110D-5DF2-067C-EFBB-F700FFFE9A1F}"/>
              </a:ext>
            </a:extLst>
          </p:cNvPr>
          <p:cNvSpPr/>
          <p:nvPr/>
        </p:nvSpPr>
        <p:spPr>
          <a:xfrm>
            <a:off x="3697213" y="3470055"/>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Cardiology PACS</a:t>
            </a:r>
          </a:p>
        </p:txBody>
      </p:sp>
      <p:sp>
        <p:nvSpPr>
          <p:cNvPr id="1046" name="Rectangle: Rounded Corners 1045">
            <a:extLst>
              <a:ext uri="{FF2B5EF4-FFF2-40B4-BE49-F238E27FC236}">
                <a16:creationId xmlns:a16="http://schemas.microsoft.com/office/drawing/2014/main" id="{11FFBF5B-BCDE-8B48-6A62-A2F58E99BBAA}"/>
              </a:ext>
            </a:extLst>
          </p:cNvPr>
          <p:cNvSpPr/>
          <p:nvPr/>
        </p:nvSpPr>
        <p:spPr>
          <a:xfrm>
            <a:off x="5010637" y="3470055"/>
            <a:ext cx="63071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8" name="Rectangle: Rounded Corners 1047">
            <a:extLst>
              <a:ext uri="{FF2B5EF4-FFF2-40B4-BE49-F238E27FC236}">
                <a16:creationId xmlns:a16="http://schemas.microsoft.com/office/drawing/2014/main" id="{3863EB99-7982-686F-3C1B-6FC54E0A0E5A}"/>
              </a:ext>
            </a:extLst>
          </p:cNvPr>
          <p:cNvSpPr/>
          <p:nvPr/>
        </p:nvSpPr>
        <p:spPr>
          <a:xfrm>
            <a:off x="308729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Auditbase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9" name="Rectangle: Rounded Corners 1048">
            <a:extLst>
              <a:ext uri="{FF2B5EF4-FFF2-40B4-BE49-F238E27FC236}">
                <a16:creationId xmlns:a16="http://schemas.microsoft.com/office/drawing/2014/main" id="{5E44D224-217D-1C64-0A2A-485BBC72F636}"/>
              </a:ext>
            </a:extLst>
          </p:cNvPr>
          <p:cNvSpPr/>
          <p:nvPr/>
        </p:nvSpPr>
        <p:spPr>
          <a:xfrm>
            <a:off x="108511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DAWNAC</a:t>
            </a:r>
          </a:p>
        </p:txBody>
      </p:sp>
      <p:sp>
        <p:nvSpPr>
          <p:cNvPr id="1050" name="Rectangle: Rounded Corners 1049">
            <a:extLst>
              <a:ext uri="{FF2B5EF4-FFF2-40B4-BE49-F238E27FC236}">
                <a16:creationId xmlns:a16="http://schemas.microsoft.com/office/drawing/2014/main" id="{F2F82167-F146-E738-9FAA-A9ADF2745947}"/>
              </a:ext>
            </a:extLst>
          </p:cNvPr>
          <p:cNvSpPr/>
          <p:nvPr/>
        </p:nvSpPr>
        <p:spPr>
          <a:xfrm>
            <a:off x="10851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Vitaldata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1" name="Rectangle: Rounded Corners 1050">
            <a:extLst>
              <a:ext uri="{FF2B5EF4-FFF2-40B4-BE49-F238E27FC236}">
                <a16:creationId xmlns:a16="http://schemas.microsoft.com/office/drawing/2014/main" id="{86BA9068-9BCF-38D4-D861-954E7805AF0C}"/>
              </a:ext>
            </a:extLst>
          </p:cNvPr>
          <p:cNvSpPr/>
          <p:nvPr/>
        </p:nvSpPr>
        <p:spPr>
          <a:xfrm>
            <a:off x="56562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Hermes</a:t>
            </a:r>
          </a:p>
        </p:txBody>
      </p:sp>
      <p:sp>
        <p:nvSpPr>
          <p:cNvPr id="1056" name="Rectangle: Rounded Corners 1055">
            <a:extLst>
              <a:ext uri="{FF2B5EF4-FFF2-40B4-BE49-F238E27FC236}">
                <a16:creationId xmlns:a16="http://schemas.microsoft.com/office/drawing/2014/main" id="{BCB883FF-5429-B71A-BDFA-5A863FCFF89E}"/>
              </a:ext>
            </a:extLst>
          </p:cNvPr>
          <p:cNvSpPr/>
          <p:nvPr/>
        </p:nvSpPr>
        <p:spPr>
          <a:xfrm>
            <a:off x="241990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MUSE</a:t>
            </a:r>
          </a:p>
        </p:txBody>
      </p:sp>
      <p:sp>
        <p:nvSpPr>
          <p:cNvPr id="1057" name="Rectangle: Rounded Corners 1056">
            <a:extLst>
              <a:ext uri="{FF2B5EF4-FFF2-40B4-BE49-F238E27FC236}">
                <a16:creationId xmlns:a16="http://schemas.microsoft.com/office/drawing/2014/main" id="{78B479BF-0276-E0C2-51E4-AB2624A24CD0}"/>
              </a:ext>
            </a:extLst>
          </p:cNvPr>
          <p:cNvSpPr/>
          <p:nvPr/>
        </p:nvSpPr>
        <p:spPr>
          <a:xfrm>
            <a:off x="63093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Neuroworks</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EEG</a:t>
            </a:r>
          </a:p>
        </p:txBody>
      </p:sp>
      <p:sp>
        <p:nvSpPr>
          <p:cNvPr id="1059" name="Rectangle: Rounded Corners 1058">
            <a:extLst>
              <a:ext uri="{FF2B5EF4-FFF2-40B4-BE49-F238E27FC236}">
                <a16:creationId xmlns:a16="http://schemas.microsoft.com/office/drawing/2014/main" id="{301E87ED-7A85-AB2F-C663-A6EB14F0436E}"/>
              </a:ext>
            </a:extLst>
          </p:cNvPr>
          <p:cNvSpPr/>
          <p:nvPr/>
        </p:nvSpPr>
        <p:spPr>
          <a:xfrm>
            <a:off x="239116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RADIS</a:t>
            </a:r>
          </a:p>
        </p:txBody>
      </p:sp>
      <p:sp>
        <p:nvSpPr>
          <p:cNvPr id="1060" name="Rectangle: Rounded Corners 1059">
            <a:extLst>
              <a:ext uri="{FF2B5EF4-FFF2-40B4-BE49-F238E27FC236}">
                <a16:creationId xmlns:a16="http://schemas.microsoft.com/office/drawing/2014/main" id="{922D2BD4-D724-2A2F-6EC2-9EC2CC78DA26}"/>
              </a:ext>
            </a:extLst>
          </p:cNvPr>
          <p:cNvSpPr/>
          <p:nvPr/>
        </p:nvSpPr>
        <p:spPr>
          <a:xfrm>
            <a:off x="3754689" y="3195533"/>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Radiology PACS</a:t>
            </a:r>
          </a:p>
        </p:txBody>
      </p:sp>
      <p:sp>
        <p:nvSpPr>
          <p:cNvPr id="1061" name="Rectangle: Rounded Corners 1060">
            <a:extLst>
              <a:ext uri="{FF2B5EF4-FFF2-40B4-BE49-F238E27FC236}">
                <a16:creationId xmlns:a16="http://schemas.microsoft.com/office/drawing/2014/main" id="{E322F71F-4F8A-D5D8-8A12-FB7A9B1B7E35}"/>
              </a:ext>
            </a:extLst>
          </p:cNvPr>
          <p:cNvSpPr/>
          <p:nvPr/>
        </p:nvSpPr>
        <p:spPr>
          <a:xfrm>
            <a:off x="175250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Spacelabs</a:t>
            </a:r>
          </a:p>
        </p:txBody>
      </p:sp>
      <p:sp>
        <p:nvSpPr>
          <p:cNvPr id="1065" name="Rectangle: Rounded Corners 1064">
            <a:extLst>
              <a:ext uri="{FF2B5EF4-FFF2-40B4-BE49-F238E27FC236}">
                <a16:creationId xmlns:a16="http://schemas.microsoft.com/office/drawing/2014/main" id="{7F4C3A6D-0477-327E-7628-08FCA45D5692}"/>
              </a:ext>
            </a:extLst>
          </p:cNvPr>
          <p:cNvSpPr/>
          <p:nvPr/>
        </p:nvSpPr>
        <p:spPr>
          <a:xfrm>
            <a:off x="6972254" y="3470055"/>
            <a:ext cx="767402"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Wales Pathology Handbook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6" name="Rectangle: Rounded Corners 55">
            <a:extLst>
              <a:ext uri="{FF2B5EF4-FFF2-40B4-BE49-F238E27FC236}">
                <a16:creationId xmlns:a16="http://schemas.microsoft.com/office/drawing/2014/main" id="{A8DC04D9-7C55-7FF4-EE82-0853075ECA47}"/>
              </a:ext>
            </a:extLst>
          </p:cNvPr>
          <p:cNvSpPr/>
          <p:nvPr/>
        </p:nvSpPr>
        <p:spPr>
          <a:xfrm>
            <a:off x="787633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Office 365</a:t>
            </a:r>
          </a:p>
        </p:txBody>
      </p:sp>
      <p:grpSp>
        <p:nvGrpSpPr>
          <p:cNvPr id="1025" name="Group 1024">
            <a:extLst>
              <a:ext uri="{FF2B5EF4-FFF2-40B4-BE49-F238E27FC236}">
                <a16:creationId xmlns:a16="http://schemas.microsoft.com/office/drawing/2014/main" id="{DCEF45FB-1A17-E48B-3A8D-DC76CBE387EC}"/>
              </a:ext>
            </a:extLst>
          </p:cNvPr>
          <p:cNvGrpSpPr/>
          <p:nvPr/>
        </p:nvGrpSpPr>
        <p:grpSpPr>
          <a:xfrm>
            <a:off x="7441293" y="483666"/>
            <a:ext cx="1512169" cy="817160"/>
            <a:chOff x="911832" y="436437"/>
            <a:chExt cx="1512169" cy="817160"/>
          </a:xfrm>
        </p:grpSpPr>
        <p:sp>
          <p:nvSpPr>
            <p:cNvPr id="62" name="Rectangle: Rounded Corners 61">
              <a:extLst>
                <a:ext uri="{FF2B5EF4-FFF2-40B4-BE49-F238E27FC236}">
                  <a16:creationId xmlns:a16="http://schemas.microsoft.com/office/drawing/2014/main" id="{46166646-846B-DA7A-C4F1-F5561D21F2AC}"/>
                </a:ext>
              </a:extLst>
            </p:cNvPr>
            <p:cNvSpPr/>
            <p:nvPr/>
          </p:nvSpPr>
          <p:spPr>
            <a:xfrm>
              <a:off x="1272001" y="1018414"/>
              <a:ext cx="1152000" cy="235183"/>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Implemented</a:t>
              </a:r>
            </a:p>
          </p:txBody>
        </p:sp>
        <p:sp>
          <p:nvSpPr>
            <p:cNvPr id="63" name="Rectangle: Rounded Corners 62">
              <a:extLst>
                <a:ext uri="{FF2B5EF4-FFF2-40B4-BE49-F238E27FC236}">
                  <a16:creationId xmlns:a16="http://schemas.microsoft.com/office/drawing/2014/main" id="{81CABA82-0C61-86E0-B953-625B32A6E0D2}"/>
                </a:ext>
              </a:extLst>
            </p:cNvPr>
            <p:cNvSpPr/>
            <p:nvPr/>
          </p:nvSpPr>
          <p:spPr>
            <a:xfrm>
              <a:off x="1272001" y="742772"/>
              <a:ext cx="1152000" cy="235183"/>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Partially implemented / awaiting replacement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4" name="Rectangle: Rounded Corners 1023">
              <a:extLst>
                <a:ext uri="{FF2B5EF4-FFF2-40B4-BE49-F238E27FC236}">
                  <a16:creationId xmlns:a16="http://schemas.microsoft.com/office/drawing/2014/main" id="{D9A8E00D-8B64-F617-AB61-10FF82BD218E}"/>
                </a:ext>
              </a:extLst>
            </p:cNvPr>
            <p:cNvSpPr/>
            <p:nvPr/>
          </p:nvSpPr>
          <p:spPr>
            <a:xfrm>
              <a:off x="911832" y="436437"/>
              <a:ext cx="360169" cy="235183"/>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Key</a:t>
              </a:r>
              <a:r>
                <a:rPr kumimoji="0" lang="en-GB" sz="800" i="0" u="none" strike="noStrike" cap="none" spc="0" normalizeH="0" baseline="0">
                  <a:ln>
                    <a:noFill/>
                  </a:ln>
                  <a:solidFill>
                    <a:schemeClr val="tx1"/>
                  </a:solidFill>
                  <a:effectLst/>
                  <a:uFillTx/>
                  <a:latin typeface="+mn-lt"/>
                  <a:ea typeface="+mn-ea"/>
                  <a:cs typeface="+mn-cs"/>
                  <a:sym typeface="Helvetica Neue Medium"/>
                </a:rPr>
                <a:t>:</a:t>
              </a:r>
            </a:p>
          </p:txBody>
        </p:sp>
        <p:sp>
          <p:nvSpPr>
            <p:cNvPr id="3" name="Rectangle: Rounded Corners 2">
              <a:extLst>
                <a:ext uri="{FF2B5EF4-FFF2-40B4-BE49-F238E27FC236}">
                  <a16:creationId xmlns:a16="http://schemas.microsoft.com/office/drawing/2014/main" id="{3E5AAB7F-BEF4-ECFC-80FF-862FB12E3FBE}"/>
                </a:ext>
              </a:extLst>
            </p:cNvPr>
            <p:cNvSpPr/>
            <p:nvPr/>
          </p:nvSpPr>
          <p:spPr>
            <a:xfrm>
              <a:off x="1272001" y="467130"/>
              <a:ext cx="1152000" cy="23518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Awaiting implementation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sp>
        <p:nvSpPr>
          <p:cNvPr id="31" name="Rectangle: Rounded Corners 30">
            <a:extLst>
              <a:ext uri="{FF2B5EF4-FFF2-40B4-BE49-F238E27FC236}">
                <a16:creationId xmlns:a16="http://schemas.microsoft.com/office/drawing/2014/main" id="{2948A964-497E-C3E2-428E-1BA435CCCCF0}"/>
              </a:ext>
            </a:extLst>
          </p:cNvPr>
          <p:cNvSpPr/>
          <p:nvPr/>
        </p:nvSpPr>
        <p:spPr>
          <a:xfrm>
            <a:off x="1079651" y="1383963"/>
            <a:ext cx="1286350"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SBPP</a:t>
            </a:r>
          </a:p>
        </p:txBody>
      </p:sp>
      <p:sp>
        <p:nvSpPr>
          <p:cNvPr id="32" name="Rectangle: Rounded Corners 31">
            <a:extLst>
              <a:ext uri="{FF2B5EF4-FFF2-40B4-BE49-F238E27FC236}">
                <a16:creationId xmlns:a16="http://schemas.microsoft.com/office/drawing/2014/main" id="{4494BF95-0791-1CB1-9F13-230E6633E2B6}"/>
              </a:ext>
            </a:extLst>
          </p:cNvPr>
          <p:cNvSpPr/>
          <p:nvPr/>
        </p:nvSpPr>
        <p:spPr>
          <a:xfrm>
            <a:off x="2431127" y="1390876"/>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Woundcare</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App</a:t>
            </a:r>
          </a:p>
        </p:txBody>
      </p:sp>
      <p:sp>
        <p:nvSpPr>
          <p:cNvPr id="33" name="Rectangle: Rounded Corners 32">
            <a:extLst>
              <a:ext uri="{FF2B5EF4-FFF2-40B4-BE49-F238E27FC236}">
                <a16:creationId xmlns:a16="http://schemas.microsoft.com/office/drawing/2014/main" id="{7DE91CAD-D1C3-5451-0BF8-F9C31D97AE6E}"/>
              </a:ext>
            </a:extLst>
          </p:cNvPr>
          <p:cNvSpPr/>
          <p:nvPr/>
        </p:nvSpPr>
        <p:spPr>
          <a:xfrm>
            <a:off x="5005458"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PROMs</a:t>
            </a:r>
          </a:p>
        </p:txBody>
      </p:sp>
      <p:sp>
        <p:nvSpPr>
          <p:cNvPr id="59" name="Rectangle: Rounded Corners 58">
            <a:extLst>
              <a:ext uri="{FF2B5EF4-FFF2-40B4-BE49-F238E27FC236}">
                <a16:creationId xmlns:a16="http://schemas.microsoft.com/office/drawing/2014/main" id="{AC9753E4-F587-470E-AF79-5B01D0E80761}"/>
              </a:ext>
            </a:extLst>
          </p:cNvPr>
          <p:cNvSpPr/>
          <p:nvPr/>
        </p:nvSpPr>
        <p:spPr>
          <a:xfrm>
            <a:off x="7655451"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a:t>
            </a:r>
          </a:p>
        </p:txBody>
      </p:sp>
      <p:sp>
        <p:nvSpPr>
          <p:cNvPr id="1036" name="Rectangle: Rounded Corners 1035">
            <a:extLst>
              <a:ext uri="{FF2B5EF4-FFF2-40B4-BE49-F238E27FC236}">
                <a16:creationId xmlns:a16="http://schemas.microsoft.com/office/drawing/2014/main" id="{0CF522EF-B7D1-423B-D643-F9FC7DF60B59}"/>
              </a:ext>
            </a:extLst>
          </p:cNvPr>
          <p:cNvSpPr/>
          <p:nvPr/>
        </p:nvSpPr>
        <p:spPr>
          <a:xfrm>
            <a:off x="6330456"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Attend Anywhere</a:t>
            </a:r>
          </a:p>
        </p:txBody>
      </p:sp>
      <p:sp>
        <p:nvSpPr>
          <p:cNvPr id="1035" name="Rectangle: Rounded Corners 1034">
            <a:extLst>
              <a:ext uri="{FF2B5EF4-FFF2-40B4-BE49-F238E27FC236}">
                <a16:creationId xmlns:a16="http://schemas.microsoft.com/office/drawing/2014/main" id="{A039F7C9-5808-223E-9810-BD69467C7810}"/>
              </a:ext>
            </a:extLst>
          </p:cNvPr>
          <p:cNvSpPr/>
          <p:nvPr/>
        </p:nvSpPr>
        <p:spPr>
          <a:xfrm>
            <a:off x="3718293" y="1383401"/>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Synertec</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Document Management (hybrid mail)</a:t>
            </a:r>
          </a:p>
        </p:txBody>
      </p:sp>
      <p:sp>
        <p:nvSpPr>
          <p:cNvPr id="1038" name="Rectangle: Rounded Corners 1037">
            <a:extLst>
              <a:ext uri="{FF2B5EF4-FFF2-40B4-BE49-F238E27FC236}">
                <a16:creationId xmlns:a16="http://schemas.microsoft.com/office/drawing/2014/main" id="{0DB3112D-A2AB-549A-BA2C-E3EC423DD6D3}"/>
              </a:ext>
            </a:extLst>
          </p:cNvPr>
          <p:cNvSpPr/>
          <p:nvPr/>
        </p:nvSpPr>
        <p:spPr>
          <a:xfrm>
            <a:off x="2532673" y="2290355"/>
            <a:ext cx="717274" cy="258701"/>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HEPMA  /</a:t>
            </a:r>
            <a:r>
              <a:rPr lang="en-GB" sz="700" b="0" err="1">
                <a:solidFill>
                  <a:srgbClr val="1F355E"/>
                </a:solidFill>
                <a:latin typeface="Arial" panose="020B0604020202020204" pitchFamily="34" charset="0"/>
                <a:ea typeface="+mn-ea"/>
                <a:cs typeface="Arial" panose="020B0604020202020204" pitchFamily="34" charset="0"/>
                <a:sym typeface="Helvetica Neue Medium"/>
              </a:rPr>
              <a:t>ePMA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4" name="Rectangle: Rounded Corners 33">
            <a:extLst>
              <a:ext uri="{FF2B5EF4-FFF2-40B4-BE49-F238E27FC236}">
                <a16:creationId xmlns:a16="http://schemas.microsoft.com/office/drawing/2014/main" id="{C9855FC7-A2FC-C37A-C4F8-6845B43393BB}"/>
              </a:ext>
            </a:extLst>
          </p:cNvPr>
          <p:cNvSpPr/>
          <p:nvPr/>
        </p:nvSpPr>
        <p:spPr>
          <a:xfrm>
            <a:off x="6161854" y="228907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SIGNAL</a:t>
            </a:r>
          </a:p>
        </p:txBody>
      </p:sp>
      <p:sp>
        <p:nvSpPr>
          <p:cNvPr id="1039" name="Rectangle: Rounded Corners 1038">
            <a:extLst>
              <a:ext uri="{FF2B5EF4-FFF2-40B4-BE49-F238E27FC236}">
                <a16:creationId xmlns:a16="http://schemas.microsoft.com/office/drawing/2014/main" id="{8AC563A2-BBB6-AF71-394D-BF361CDB0CCE}"/>
              </a:ext>
            </a:extLst>
          </p:cNvPr>
          <p:cNvSpPr/>
          <p:nvPr/>
        </p:nvSpPr>
        <p:spPr>
          <a:xfrm>
            <a:off x="1081719"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TOMS</a:t>
            </a:r>
          </a:p>
        </p:txBody>
      </p:sp>
      <p:sp>
        <p:nvSpPr>
          <p:cNvPr id="1043" name="Rectangle: Rounded Corners 1042">
            <a:extLst>
              <a:ext uri="{FF2B5EF4-FFF2-40B4-BE49-F238E27FC236}">
                <a16:creationId xmlns:a16="http://schemas.microsoft.com/office/drawing/2014/main" id="{90D75204-DD42-2AC3-D39E-F650AEE220B6}"/>
              </a:ext>
            </a:extLst>
          </p:cNvPr>
          <p:cNvSpPr/>
          <p:nvPr/>
        </p:nvSpPr>
        <p:spPr>
          <a:xfrm>
            <a:off x="3258150"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WICIS</a:t>
            </a:r>
          </a:p>
        </p:txBody>
      </p:sp>
      <p:sp>
        <p:nvSpPr>
          <p:cNvPr id="36" name="Rectangle: Rounded Corners 35">
            <a:extLst>
              <a:ext uri="{FF2B5EF4-FFF2-40B4-BE49-F238E27FC236}">
                <a16:creationId xmlns:a16="http://schemas.microsoft.com/office/drawing/2014/main" id="{E8C596D6-493C-2B03-2EAA-A607D28B573F}"/>
              </a:ext>
            </a:extLst>
          </p:cNvPr>
          <p:cNvSpPr/>
          <p:nvPr/>
        </p:nvSpPr>
        <p:spPr>
          <a:xfrm>
            <a:off x="229800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mn-lt"/>
                <a:ea typeface="+mn-ea"/>
                <a:cs typeface="+mn-cs"/>
                <a:sym typeface="Helvetica Neue Medium"/>
              </a:rPr>
              <a:t>Adastra GP OOH</a:t>
            </a:r>
          </a:p>
        </p:txBody>
      </p:sp>
      <p:sp>
        <p:nvSpPr>
          <p:cNvPr id="44" name="Rectangle: Rounded Corners 43">
            <a:extLst>
              <a:ext uri="{FF2B5EF4-FFF2-40B4-BE49-F238E27FC236}">
                <a16:creationId xmlns:a16="http://schemas.microsoft.com/office/drawing/2014/main" id="{071073DF-C8C1-AEA5-434A-F7C7E7E2BFDA}"/>
              </a:ext>
            </a:extLst>
          </p:cNvPr>
          <p:cNvSpPr/>
          <p:nvPr/>
        </p:nvSpPr>
        <p:spPr>
          <a:xfrm>
            <a:off x="1079651" y="1845711"/>
            <a:ext cx="1153439" cy="36000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Connecting 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4" name="Rectangle: Rounded Corners 1043">
            <a:extLst>
              <a:ext uri="{FF2B5EF4-FFF2-40B4-BE49-F238E27FC236}">
                <a16:creationId xmlns:a16="http://schemas.microsoft.com/office/drawing/2014/main" id="{363B3816-E1AE-7709-F6E5-61E1C7BD7EF9}"/>
              </a:ext>
            </a:extLst>
          </p:cNvPr>
          <p:cNvSpPr/>
          <p:nvPr/>
        </p:nvSpPr>
        <p:spPr>
          <a:xfrm>
            <a:off x="5953071" y="1845711"/>
            <a:ext cx="1153439"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Consultant</a:t>
            </a:r>
          </a:p>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p:txBody>
      </p:sp>
      <p:sp>
        <p:nvSpPr>
          <p:cNvPr id="4" name="Rectangle: Rounded Corners 3">
            <a:extLst>
              <a:ext uri="{FF2B5EF4-FFF2-40B4-BE49-F238E27FC236}">
                <a16:creationId xmlns:a16="http://schemas.microsoft.com/office/drawing/2014/main" id="{56F2AD13-8344-1358-C6E7-460E883323A9}"/>
              </a:ext>
            </a:extLst>
          </p:cNvPr>
          <p:cNvSpPr/>
          <p:nvPr/>
        </p:nvSpPr>
        <p:spPr>
          <a:xfrm>
            <a:off x="717142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ETR</a:t>
            </a:r>
          </a:p>
        </p:txBody>
      </p:sp>
      <p:sp>
        <p:nvSpPr>
          <p:cNvPr id="5" name="Rectangle: Rounded Corners 4">
            <a:extLst>
              <a:ext uri="{FF2B5EF4-FFF2-40B4-BE49-F238E27FC236}">
                <a16:creationId xmlns:a16="http://schemas.microsoft.com/office/drawing/2014/main" id="{61FC88B4-7E52-F3C2-3B9B-C9205A907B4A}"/>
              </a:ext>
            </a:extLst>
          </p:cNvPr>
          <p:cNvSpPr/>
          <p:nvPr/>
        </p:nvSpPr>
        <p:spPr>
          <a:xfrm>
            <a:off x="6895238" y="2565698"/>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Hero K2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75" name="Group 1074">
            <a:extLst>
              <a:ext uri="{FF2B5EF4-FFF2-40B4-BE49-F238E27FC236}">
                <a16:creationId xmlns:a16="http://schemas.microsoft.com/office/drawing/2014/main" id="{6C239F9F-E349-FCAB-E00A-FE34472A8608}"/>
              </a:ext>
            </a:extLst>
          </p:cNvPr>
          <p:cNvGrpSpPr/>
          <p:nvPr/>
        </p:nvGrpSpPr>
        <p:grpSpPr>
          <a:xfrm>
            <a:off x="1091309" y="4254095"/>
            <a:ext cx="7860805" cy="360000"/>
            <a:chOff x="1091310" y="4215995"/>
            <a:chExt cx="5435588" cy="360000"/>
          </a:xfrm>
          <a:solidFill>
            <a:schemeClr val="accent1">
              <a:lumMod val="40000"/>
              <a:lumOff val="60000"/>
            </a:schemeClr>
          </a:solidFill>
        </p:grpSpPr>
        <p:sp>
          <p:nvSpPr>
            <p:cNvPr id="57" name="Rectangle: Rounded Corners 56">
              <a:extLst>
                <a:ext uri="{FF2B5EF4-FFF2-40B4-BE49-F238E27FC236}">
                  <a16:creationId xmlns:a16="http://schemas.microsoft.com/office/drawing/2014/main" id="{C98D4046-C843-AF1E-0779-32F6B6CAC4D2}"/>
                </a:ext>
              </a:extLst>
            </p:cNvPr>
            <p:cNvSpPr/>
            <p:nvPr/>
          </p:nvSpPr>
          <p:spPr>
            <a:xfrm>
              <a:off x="1091310"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Data Warehouse</a:t>
              </a:r>
            </a:p>
          </p:txBody>
        </p:sp>
        <p:sp>
          <p:nvSpPr>
            <p:cNvPr id="55" name="Rectangle: Rounded Corners 54">
              <a:extLst>
                <a:ext uri="{FF2B5EF4-FFF2-40B4-BE49-F238E27FC236}">
                  <a16:creationId xmlns:a16="http://schemas.microsoft.com/office/drawing/2014/main" id="{3FC9D1F2-BE89-1611-73BC-4D71B9619EC4}"/>
                </a:ext>
              </a:extLst>
            </p:cNvPr>
            <p:cNvSpPr/>
            <p:nvPr/>
          </p:nvSpPr>
          <p:spPr>
            <a:xfrm>
              <a:off x="2909104"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Qlik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4" name="Rectangle: Rounded Corners 1073">
              <a:extLst>
                <a:ext uri="{FF2B5EF4-FFF2-40B4-BE49-F238E27FC236}">
                  <a16:creationId xmlns:a16="http://schemas.microsoft.com/office/drawing/2014/main" id="{32632888-4768-0C02-07AB-06BBBCCC1B42}"/>
                </a:ext>
              </a:extLst>
            </p:cNvPr>
            <p:cNvSpPr/>
            <p:nvPr/>
          </p:nvSpPr>
          <p:spPr>
            <a:xfrm>
              <a:off x="4726898"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PowerBI</a:t>
              </a:r>
            </a:p>
          </p:txBody>
        </p:sp>
      </p:grpSp>
      <p:sp>
        <p:nvSpPr>
          <p:cNvPr id="8" name="Rectangle: Rounded Corners 7">
            <a:extLst>
              <a:ext uri="{FF2B5EF4-FFF2-40B4-BE49-F238E27FC236}">
                <a16:creationId xmlns:a16="http://schemas.microsoft.com/office/drawing/2014/main" id="{E352EC93-CF51-A80D-B620-A0A4FA38FA28}"/>
              </a:ext>
            </a:extLst>
          </p:cNvPr>
          <p:cNvSpPr/>
          <p:nvPr/>
        </p:nvSpPr>
        <p:spPr>
          <a:xfrm>
            <a:off x="6161854"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Chemocare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Rounded Corners 52">
            <a:extLst>
              <a:ext uri="{FF2B5EF4-FFF2-40B4-BE49-F238E27FC236}">
                <a16:creationId xmlns:a16="http://schemas.microsoft.com/office/drawing/2014/main" id="{57B74082-52ED-5EDC-86C6-CA0CC8A65651}"/>
              </a:ext>
            </a:extLst>
          </p:cNvPr>
          <p:cNvSpPr/>
          <p:nvPr/>
        </p:nvSpPr>
        <p:spPr>
          <a:xfrm>
            <a:off x="1085113" y="379151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DMS</a:t>
            </a:r>
          </a:p>
        </p:txBody>
      </p:sp>
      <p:sp>
        <p:nvSpPr>
          <p:cNvPr id="17" name="Rectangle: Rounded Corners 16">
            <a:extLst>
              <a:ext uri="{FF2B5EF4-FFF2-40B4-BE49-F238E27FC236}">
                <a16:creationId xmlns:a16="http://schemas.microsoft.com/office/drawing/2014/main" id="{1332B28E-3992-BF58-B5FB-883ABFBE9697}"/>
              </a:ext>
            </a:extLst>
          </p:cNvPr>
          <p:cNvSpPr/>
          <p:nvPr/>
        </p:nvSpPr>
        <p:spPr>
          <a:xfrm>
            <a:off x="674446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BigHand</a:t>
            </a:r>
          </a:p>
        </p:txBody>
      </p:sp>
      <p:sp>
        <p:nvSpPr>
          <p:cNvPr id="1071" name="Rectangle: Rounded Corners 1070">
            <a:extLst>
              <a:ext uri="{FF2B5EF4-FFF2-40B4-BE49-F238E27FC236}">
                <a16:creationId xmlns:a16="http://schemas.microsoft.com/office/drawing/2014/main" id="{B28AAAD1-BCF8-A3FC-7113-7E10BE5867BA}"/>
              </a:ext>
            </a:extLst>
          </p:cNvPr>
          <p:cNvSpPr/>
          <p:nvPr/>
        </p:nvSpPr>
        <p:spPr>
          <a:xfrm>
            <a:off x="561259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SharePoint Online</a:t>
            </a:r>
          </a:p>
        </p:txBody>
      </p:sp>
      <p:sp>
        <p:nvSpPr>
          <p:cNvPr id="1072" name="Rectangle: Rounded Corners 1071">
            <a:extLst>
              <a:ext uri="{FF2B5EF4-FFF2-40B4-BE49-F238E27FC236}">
                <a16:creationId xmlns:a16="http://schemas.microsoft.com/office/drawing/2014/main" id="{B39A7E31-12BF-C2B1-DAA3-6736BB3AB759}"/>
              </a:ext>
            </a:extLst>
          </p:cNvPr>
          <p:cNvSpPr/>
          <p:nvPr/>
        </p:nvSpPr>
        <p:spPr>
          <a:xfrm>
            <a:off x="3348851"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 Drives</a:t>
            </a:r>
          </a:p>
        </p:txBody>
      </p:sp>
      <p:sp>
        <p:nvSpPr>
          <p:cNvPr id="1073" name="Rectangle: Rounded Corners 1072">
            <a:extLst>
              <a:ext uri="{FF2B5EF4-FFF2-40B4-BE49-F238E27FC236}">
                <a16:creationId xmlns:a16="http://schemas.microsoft.com/office/drawing/2014/main" id="{401729D4-E6C8-30B8-A69C-2F80E34B5EE1}"/>
              </a:ext>
            </a:extLst>
          </p:cNvPr>
          <p:cNvSpPr/>
          <p:nvPr/>
        </p:nvSpPr>
        <p:spPr>
          <a:xfrm>
            <a:off x="2216982"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Z-drives</a:t>
            </a:r>
          </a:p>
        </p:txBody>
      </p:sp>
      <p:sp>
        <p:nvSpPr>
          <p:cNvPr id="20" name="Rectangle: Rounded Corners 19">
            <a:extLst>
              <a:ext uri="{FF2B5EF4-FFF2-40B4-BE49-F238E27FC236}">
                <a16:creationId xmlns:a16="http://schemas.microsoft.com/office/drawing/2014/main" id="{88A1EE5E-718F-D814-AA92-E7FB76B4BDA7}"/>
              </a:ext>
            </a:extLst>
          </p:cNvPr>
          <p:cNvSpPr/>
          <p:nvPr/>
        </p:nvSpPr>
        <p:spPr>
          <a:xfrm>
            <a:off x="5435479"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Leicester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A2684DAA-AA37-B872-94CF-E7DF69BEF057}"/>
              </a:ext>
            </a:extLst>
          </p:cNvPr>
          <p:cNvSpPr/>
          <p:nvPr/>
        </p:nvSpPr>
        <p:spPr>
          <a:xfrm>
            <a:off x="108171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Child Health</a:t>
            </a:r>
          </a:p>
        </p:txBody>
      </p:sp>
      <p:sp>
        <p:nvSpPr>
          <p:cNvPr id="24" name="Rectangle: Rounded Corners 23">
            <a:extLst>
              <a:ext uri="{FF2B5EF4-FFF2-40B4-BE49-F238E27FC236}">
                <a16:creationId xmlns:a16="http://schemas.microsoft.com/office/drawing/2014/main" id="{C7F0C142-43C7-05EF-05E6-7CFB79DDB6AF}"/>
              </a:ext>
            </a:extLst>
          </p:cNvPr>
          <p:cNvSpPr/>
          <p:nvPr/>
        </p:nvSpPr>
        <p:spPr>
          <a:xfrm>
            <a:off x="1807196"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HSDU theatre utensils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C358BF3D-7F86-976C-BE75-922D3BC2C259}"/>
              </a:ext>
            </a:extLst>
          </p:cNvPr>
          <p:cNvSpPr/>
          <p:nvPr/>
        </p:nvSpPr>
        <p:spPr>
          <a:xfrm>
            <a:off x="1079923" y="228876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6" name="Rectangle: Rounded Corners 25">
            <a:extLst>
              <a:ext uri="{FF2B5EF4-FFF2-40B4-BE49-F238E27FC236}">
                <a16:creationId xmlns:a16="http://schemas.microsoft.com/office/drawing/2014/main" id="{BDD2337C-C452-8B88-9393-4CC11395A7D8}"/>
              </a:ext>
            </a:extLst>
          </p:cNvPr>
          <p:cNvSpPr/>
          <p:nvPr/>
        </p:nvSpPr>
        <p:spPr>
          <a:xfrm>
            <a:off x="6895238" y="2848574"/>
            <a:ext cx="841059"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Badgernet</a:t>
            </a:r>
            <a:r>
              <a:rPr lang="en-GB" sz="700" b="0">
                <a:solidFill>
                  <a:srgbClr val="1F355E"/>
                </a:solidFill>
                <a:latin typeface="Arial" panose="020B0604020202020204" pitchFamily="34" charset="0"/>
                <a:ea typeface="+mn-ea"/>
                <a:cs typeface="Arial" panose="020B0604020202020204" pitchFamily="34" charset="0"/>
                <a:sym typeface="Helvetica Neue Medium"/>
              </a:rPr>
              <a:t>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7" name="Rectangle: Rounded Corners 26">
            <a:extLst>
              <a:ext uri="{FF2B5EF4-FFF2-40B4-BE49-F238E27FC236}">
                <a16:creationId xmlns:a16="http://schemas.microsoft.com/office/drawing/2014/main" id="{B814B991-8FB7-756B-71A2-E57A2D436E90}"/>
              </a:ext>
            </a:extLst>
          </p:cNvPr>
          <p:cNvSpPr/>
          <p:nvPr/>
        </p:nvSpPr>
        <p:spPr>
          <a:xfrm>
            <a:off x="3983627"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78051DE0-BE3A-E716-7E4B-2FF6A3648209}"/>
              </a:ext>
            </a:extLst>
          </p:cNvPr>
          <p:cNvSpPr/>
          <p:nvPr/>
        </p:nvSpPr>
        <p:spPr>
          <a:xfrm>
            <a:off x="470910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Meditec</a:t>
            </a:r>
            <a:r>
              <a:rPr lang="en-GB" sz="700" b="0">
                <a:solidFill>
                  <a:srgbClr val="1F355E"/>
                </a:solidFill>
                <a:latin typeface="Arial" panose="020B0604020202020204" pitchFamily="34" charset="0"/>
                <a:ea typeface="+mn-ea"/>
                <a:cs typeface="Arial" panose="020B0604020202020204" pitchFamily="34" charset="0"/>
                <a:sym typeface="Helvetica Neue Medium"/>
              </a:rPr>
              <a:t> IVF</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2" name="Rectangle: Rounded Corners 41">
            <a:extLst>
              <a:ext uri="{FF2B5EF4-FFF2-40B4-BE49-F238E27FC236}">
                <a16:creationId xmlns:a16="http://schemas.microsoft.com/office/drawing/2014/main" id="{CB25916A-C395-AD1A-A6EF-C7EB43B3D80C}"/>
              </a:ext>
            </a:extLst>
          </p:cNvPr>
          <p:cNvSpPr/>
          <p:nvPr/>
        </p:nvSpPr>
        <p:spPr>
          <a:xfrm>
            <a:off x="6895238" y="2289075"/>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Pharmacy Hospital Management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8" name="Rectangle: Rounded Corners 47">
            <a:extLst>
              <a:ext uri="{FF2B5EF4-FFF2-40B4-BE49-F238E27FC236}">
                <a16:creationId xmlns:a16="http://schemas.microsoft.com/office/drawing/2014/main" id="{B7910B58-B226-42C4-090E-7837D01E3C2A}"/>
              </a:ext>
            </a:extLst>
          </p:cNvPr>
          <p:cNvSpPr/>
          <p:nvPr/>
        </p:nvSpPr>
        <p:spPr>
          <a:xfrm>
            <a:off x="616185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Omnicell</a:t>
            </a:r>
          </a:p>
        </p:txBody>
      </p:sp>
      <p:sp>
        <p:nvSpPr>
          <p:cNvPr id="1026" name="Rectangle: Rounded Corners 1025">
            <a:extLst>
              <a:ext uri="{FF2B5EF4-FFF2-40B4-BE49-F238E27FC236}">
                <a16:creationId xmlns:a16="http://schemas.microsoft.com/office/drawing/2014/main" id="{4627A1B0-8A66-13CC-2769-D571E3DC35D4}"/>
              </a:ext>
            </a:extLst>
          </p:cNvPr>
          <p:cNvSpPr/>
          <p:nvPr/>
        </p:nvSpPr>
        <p:spPr>
          <a:xfrm>
            <a:off x="3257252" y="2562981"/>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Cellma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0" name="Rectangle: Rounded Corners 1039">
            <a:extLst>
              <a:ext uri="{FF2B5EF4-FFF2-40B4-BE49-F238E27FC236}">
                <a16:creationId xmlns:a16="http://schemas.microsoft.com/office/drawing/2014/main" id="{763F6193-4540-35AF-B52E-53E66F0040AE}"/>
              </a:ext>
            </a:extLst>
          </p:cNvPr>
          <p:cNvSpPr/>
          <p:nvPr/>
        </p:nvSpPr>
        <p:spPr>
          <a:xfrm>
            <a:off x="543547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Millcare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68" name="Group 1067">
            <a:extLst>
              <a:ext uri="{FF2B5EF4-FFF2-40B4-BE49-F238E27FC236}">
                <a16:creationId xmlns:a16="http://schemas.microsoft.com/office/drawing/2014/main" id="{F4D1703D-C149-AC0B-6BD1-8D05ADAD9687}"/>
              </a:ext>
            </a:extLst>
          </p:cNvPr>
          <p:cNvGrpSpPr/>
          <p:nvPr/>
        </p:nvGrpSpPr>
        <p:grpSpPr>
          <a:xfrm>
            <a:off x="1112450" y="4674054"/>
            <a:ext cx="7841009" cy="387618"/>
            <a:chOff x="1112451" y="4713809"/>
            <a:chExt cx="3599488" cy="387618"/>
          </a:xfrm>
          <a:solidFill>
            <a:schemeClr val="accent1">
              <a:lumMod val="40000"/>
              <a:lumOff val="60000"/>
            </a:schemeClr>
          </a:solidFill>
        </p:grpSpPr>
        <p:sp>
          <p:nvSpPr>
            <p:cNvPr id="61" name="Rectangle: Rounded Corners 60">
              <a:extLst>
                <a:ext uri="{FF2B5EF4-FFF2-40B4-BE49-F238E27FC236}">
                  <a16:creationId xmlns:a16="http://schemas.microsoft.com/office/drawing/2014/main" id="{6B9A4C50-E603-3452-F5E9-6F652657C6CC}"/>
                </a:ext>
              </a:extLst>
            </p:cNvPr>
            <p:cNvSpPr/>
            <p:nvPr/>
          </p:nvSpPr>
          <p:spPr>
            <a:xfrm>
              <a:off x="1112451" y="472266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MyPorter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2" name="Rectangle: Rounded Corners 1051">
              <a:extLst>
                <a:ext uri="{FF2B5EF4-FFF2-40B4-BE49-F238E27FC236}">
                  <a16:creationId xmlns:a16="http://schemas.microsoft.com/office/drawing/2014/main" id="{8540896F-C7DB-EA2B-8B17-ED8BF23688FC}"/>
                </a:ext>
              </a:extLst>
            </p:cNvPr>
            <p:cNvSpPr/>
            <p:nvPr/>
          </p:nvSpPr>
          <p:spPr>
            <a:xfrm>
              <a:off x="2027645" y="4715916"/>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ESR</a:t>
              </a:r>
            </a:p>
          </p:txBody>
        </p:sp>
        <p:sp>
          <p:nvSpPr>
            <p:cNvPr id="1053" name="Rectangle: Rounded Corners 1052">
              <a:extLst>
                <a:ext uri="{FF2B5EF4-FFF2-40B4-BE49-F238E27FC236}">
                  <a16:creationId xmlns:a16="http://schemas.microsoft.com/office/drawing/2014/main" id="{5853C207-E035-8127-BBFA-9C25AE06FCCB}"/>
                </a:ext>
              </a:extLst>
            </p:cNvPr>
            <p:cNvSpPr/>
            <p:nvPr/>
          </p:nvSpPr>
          <p:spPr>
            <a:xfrm>
              <a:off x="2940947" y="472229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E-Roster</a:t>
              </a:r>
            </a:p>
          </p:txBody>
        </p:sp>
        <p:sp>
          <p:nvSpPr>
            <p:cNvPr id="1054" name="Rectangle: Rounded Corners 1053">
              <a:extLst>
                <a:ext uri="{FF2B5EF4-FFF2-40B4-BE49-F238E27FC236}">
                  <a16:creationId xmlns:a16="http://schemas.microsoft.com/office/drawing/2014/main" id="{19EF43C8-9F22-8719-AAFA-8F6D35BAF219}"/>
                </a:ext>
              </a:extLst>
            </p:cNvPr>
            <p:cNvSpPr/>
            <p:nvPr/>
          </p:nvSpPr>
          <p:spPr>
            <a:xfrm>
              <a:off x="3847939" y="4713809"/>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Allocate</a:t>
              </a:r>
            </a:p>
          </p:txBody>
        </p:sp>
      </p:grpSp>
      <p:sp>
        <p:nvSpPr>
          <p:cNvPr id="1055" name="Rectangle: Rounded Corners 1054">
            <a:extLst>
              <a:ext uri="{FF2B5EF4-FFF2-40B4-BE49-F238E27FC236}">
                <a16:creationId xmlns:a16="http://schemas.microsoft.com/office/drawing/2014/main" id="{A77FD0C4-3022-7C08-1937-F3B4CD0E04F8}"/>
              </a:ext>
            </a:extLst>
          </p:cNvPr>
          <p:cNvSpPr/>
          <p:nvPr/>
        </p:nvSpPr>
        <p:spPr>
          <a:xfrm>
            <a:off x="3257252"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MIMS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8" name="Rectangle: Rounded Corners 1057">
            <a:extLst>
              <a:ext uri="{FF2B5EF4-FFF2-40B4-BE49-F238E27FC236}">
                <a16:creationId xmlns:a16="http://schemas.microsoft.com/office/drawing/2014/main" id="{FE4FC8A9-5E11-F651-F316-BCC207893919}"/>
              </a:ext>
            </a:extLst>
          </p:cNvPr>
          <p:cNvSpPr/>
          <p:nvPr/>
        </p:nvSpPr>
        <p:spPr>
          <a:xfrm>
            <a:off x="2532673"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Nugensis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2" name="Rectangle: Rounded Corners 1061">
            <a:extLst>
              <a:ext uri="{FF2B5EF4-FFF2-40B4-BE49-F238E27FC236}">
                <a16:creationId xmlns:a16="http://schemas.microsoft.com/office/drawing/2014/main" id="{DF621C59-A1CC-7119-EFEE-2945F31BD2B6}"/>
              </a:ext>
            </a:extLst>
          </p:cNvPr>
          <p:cNvSpPr/>
          <p:nvPr/>
        </p:nvSpPr>
        <p:spPr>
          <a:xfrm>
            <a:off x="1807196"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Twinkle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3" name="Rectangle: Rounded Corners 1062">
            <a:extLst>
              <a:ext uri="{FF2B5EF4-FFF2-40B4-BE49-F238E27FC236}">
                <a16:creationId xmlns:a16="http://schemas.microsoft.com/office/drawing/2014/main" id="{5AD15616-5510-EFDF-8528-5CE048BDF62A}"/>
              </a:ext>
            </a:extLst>
          </p:cNvPr>
          <p:cNvSpPr/>
          <p:nvPr/>
        </p:nvSpPr>
        <p:spPr>
          <a:xfrm>
            <a:off x="3516361"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WCCG</a:t>
            </a:r>
          </a:p>
        </p:txBody>
      </p:sp>
      <p:sp>
        <p:nvSpPr>
          <p:cNvPr id="1064" name="Rectangle: Rounded Corners 1063">
            <a:extLst>
              <a:ext uri="{FF2B5EF4-FFF2-40B4-BE49-F238E27FC236}">
                <a16:creationId xmlns:a16="http://schemas.microsoft.com/office/drawing/2014/main" id="{88631DFC-559C-988A-9C2D-41A5A40E8771}"/>
              </a:ext>
            </a:extLst>
          </p:cNvPr>
          <p:cNvSpPr/>
          <p:nvPr/>
        </p:nvSpPr>
        <p:spPr>
          <a:xfrm>
            <a:off x="473471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Malinko</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7" name="Rectangle: Rounded Corners 1066">
            <a:extLst>
              <a:ext uri="{FF2B5EF4-FFF2-40B4-BE49-F238E27FC236}">
                <a16:creationId xmlns:a16="http://schemas.microsoft.com/office/drawing/2014/main" id="{46A8CBD4-D7B4-1C96-345B-AAC9F778F8D5}"/>
              </a:ext>
            </a:extLst>
          </p:cNvPr>
          <p:cNvSpPr/>
          <p:nvPr/>
        </p:nvSpPr>
        <p:spPr>
          <a:xfrm>
            <a:off x="7754597" y="2842320"/>
            <a:ext cx="583469" cy="87476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DATIX</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6" name="Rectangle: Rounded Corners 1075">
            <a:extLst>
              <a:ext uri="{FF2B5EF4-FFF2-40B4-BE49-F238E27FC236}">
                <a16:creationId xmlns:a16="http://schemas.microsoft.com/office/drawing/2014/main" id="{A5F9DA4E-76E4-F5D1-7018-4DA0C18668D0}"/>
              </a:ext>
            </a:extLst>
          </p:cNvPr>
          <p:cNvSpPr/>
          <p:nvPr/>
        </p:nvSpPr>
        <p:spPr>
          <a:xfrm>
            <a:off x="448072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Excel</a:t>
            </a:r>
          </a:p>
        </p:txBody>
      </p:sp>
      <p:sp>
        <p:nvSpPr>
          <p:cNvPr id="14" name="Title 1">
            <a:extLst>
              <a:ext uri="{FF2B5EF4-FFF2-40B4-BE49-F238E27FC236}">
                <a16:creationId xmlns:a16="http://schemas.microsoft.com/office/drawing/2014/main" id="{4984D591-9F6A-7234-0DCF-C90A6FAC3128}"/>
              </a:ext>
            </a:extLst>
          </p:cNvPr>
          <p:cNvSpPr txBox="1">
            <a:spLocks/>
          </p:cNvSpPr>
          <p:nvPr/>
        </p:nvSpPr>
        <p:spPr>
          <a:xfrm>
            <a:off x="93599" y="-7200"/>
            <a:ext cx="8905275"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9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High-level view of the number &amp; complexity of our digital systems</a:t>
            </a:r>
          </a:p>
        </p:txBody>
      </p:sp>
      <p:grpSp>
        <p:nvGrpSpPr>
          <p:cNvPr id="58" name="Group 57">
            <a:extLst>
              <a:ext uri="{FF2B5EF4-FFF2-40B4-BE49-F238E27FC236}">
                <a16:creationId xmlns:a16="http://schemas.microsoft.com/office/drawing/2014/main" id="{E674945E-2235-0494-1126-2678E379C35D}"/>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4245E623-A264-1B70-F99D-7DEE76510EC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E6AA7FCB-523D-E269-CDC2-27CFC92438E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9" name="Arrow: Chevron 18">
              <a:extLst>
                <a:ext uri="{FF2B5EF4-FFF2-40B4-BE49-F238E27FC236}">
                  <a16:creationId xmlns:a16="http://schemas.microsoft.com/office/drawing/2014/main" id="{9667C8F0-261A-E414-58CB-A6B31B882D4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3" name="Arrow: Chevron 42">
              <a:extLst>
                <a:ext uri="{FF2B5EF4-FFF2-40B4-BE49-F238E27FC236}">
                  <a16:creationId xmlns:a16="http://schemas.microsoft.com/office/drawing/2014/main" id="{4A444741-4CD4-F8E9-86DA-7E6F2FB3ED6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50" name="Arrow: Chevron 49">
              <a:extLst>
                <a:ext uri="{FF2B5EF4-FFF2-40B4-BE49-F238E27FC236}">
                  <a16:creationId xmlns:a16="http://schemas.microsoft.com/office/drawing/2014/main" id="{A1655559-34B6-0CFF-6839-BE8034274B0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54" name="Arrow: Chevron 53">
              <a:extLst>
                <a:ext uri="{FF2B5EF4-FFF2-40B4-BE49-F238E27FC236}">
                  <a16:creationId xmlns:a16="http://schemas.microsoft.com/office/drawing/2014/main" id="{097D6F0D-89BB-92C3-4242-AB5816D8AAE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4256461871"/>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5D10DD-BFE3-A043-60D9-80988E7E0036}"/>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556664CF-2EC6-BFF6-110F-9B8B3DC77D43}"/>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EFA7AF51-3E99-3253-CB35-9DFDCC2F0020}"/>
              </a:ext>
            </a:extLst>
          </p:cNvPr>
          <p:cNvSpPr/>
          <p:nvPr/>
        </p:nvSpPr>
        <p:spPr>
          <a:xfrm>
            <a:off x="93600" y="771873"/>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We will cultivate a digitally inclusive culture, where</a:t>
            </a:r>
            <a:r>
              <a:rPr lang="en-US" sz="800" i="1">
                <a:solidFill>
                  <a:srgbClr val="1F355E"/>
                </a:solidFill>
                <a:latin typeface="Arial" panose="020B0604020202020204" pitchFamily="34" charset="0"/>
                <a:cs typeface="Arial" panose="020B0604020202020204" pitchFamily="34" charset="0"/>
              </a:rPr>
              <a:t> we work collaboratively with patients, clinicians and non-clinical colleagues to </a:t>
            </a: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create effective and efficient services.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Inconsistent levels of digital and data literacy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Attraction and retention of digital expertise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Resource constraints and limited technical support coupled with limited training capacity can cause delays in the implementation</a:t>
            </a:r>
            <a:r>
              <a:rPr lang="en-GB" sz="800">
                <a:solidFill>
                  <a:srgbClr val="1F355E"/>
                </a:solidFill>
                <a:latin typeface="Arial" panose="020B0604020202020204" pitchFamily="34" charset="0"/>
                <a:cs typeface="Arial" panose="020B0604020202020204" pitchFamily="34" charset="0"/>
              </a:rPr>
              <a:t> and adoption</a:t>
            </a:r>
            <a:endPar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Change management is hard and requires incentivised adoption of new practices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and clinical teams often work in parallel rather than in an integrated way</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37458F09-7C42-CD9B-97D0-46EC202EC347}"/>
              </a:ext>
            </a:extLst>
          </p:cNvPr>
          <p:cNvSpPr/>
          <p:nvPr/>
        </p:nvSpPr>
        <p:spPr>
          <a:xfrm>
            <a:off x="93600" y="576583"/>
            <a:ext cx="2832678" cy="369313"/>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23" name="Rectangle 22">
            <a:extLst>
              <a:ext uri="{FF2B5EF4-FFF2-40B4-BE49-F238E27FC236}">
                <a16:creationId xmlns:a16="http://schemas.microsoft.com/office/drawing/2014/main" id="{DF0B21DD-C081-7151-7914-E060542347F3}"/>
              </a:ext>
            </a:extLst>
          </p:cNvPr>
          <p:cNvSpPr/>
          <p:nvPr/>
        </p:nvSpPr>
        <p:spPr>
          <a:xfrm>
            <a:off x="196771" y="3082413"/>
            <a:ext cx="2781041" cy="113336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have increased confidence and feel supported to adopt a digital </a:t>
            </a:r>
            <a:r>
              <a:rPr kumimoji="0" lang="en-GB" sz="800" b="0" i="0" u="none" strike="noStrike" kern="1200" cap="none" spc="0" normalizeH="0" baseline="0" noProof="0">
                <a:ln>
                  <a:noFill/>
                </a:ln>
                <a:solidFill>
                  <a:srgbClr val="1F355E"/>
                </a:solidFill>
                <a:effectLst/>
                <a:uLnTx/>
                <a:uFillTx/>
                <a:latin typeface="Helvetica Neue Medium"/>
                <a:ea typeface="+mn-lt"/>
                <a:cs typeface="+mn-lt"/>
                <a:sym typeface="Helvetica Neue"/>
              </a:rPr>
              <a:t>first</a:t>
            </a: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 mindset</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sym typeface="Helvetica Neue"/>
              </a:rPr>
              <a:t>All staff have the right amount of digital and tech support, in the right place and at the right time</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rPr>
              <a:t>Staff are empowered to deliver service-led transformation enabled and supported by digital and clinical teams have joint ownership of digital solutions at every process stage </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C07A68A8-2D43-D370-CEFC-DF2CAD73AF84}"/>
              </a:ext>
            </a:extLst>
          </p:cNvPr>
          <p:cNvSpPr/>
          <p:nvPr/>
        </p:nvSpPr>
        <p:spPr>
          <a:xfrm>
            <a:off x="3205243" y="1955842"/>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3C9D8FDE-5B8E-08C3-A324-733DFC3C047B}"/>
              </a:ext>
            </a:extLst>
          </p:cNvPr>
          <p:cNvSpPr/>
          <p:nvPr/>
        </p:nvSpPr>
        <p:spPr>
          <a:xfrm>
            <a:off x="3205243" y="587216"/>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64CF4E72-3CB3-F929-6481-1693803B0154}"/>
              </a:ext>
            </a:extLst>
          </p:cNvPr>
          <p:cNvSpPr/>
          <p:nvPr/>
        </p:nvSpPr>
        <p:spPr>
          <a:xfrm>
            <a:off x="3205243"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 a desirable place to work and progress one's career</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A6C60DB1-6259-BBFD-8054-69DDF047FF26}"/>
              </a:ext>
            </a:extLst>
          </p:cNvPr>
          <p:cNvSpPr/>
          <p:nvPr/>
        </p:nvSpPr>
        <p:spPr>
          <a:xfrm>
            <a:off x="6006151"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Enhance the showcase of benefits of data and digital, communicating positive outcomes for both patients and staff to encourage adoption of digital solutions</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70FFCAE6-BDC6-5E2F-3BC8-00CC3B1B643B}"/>
              </a:ext>
            </a:extLst>
          </p:cNvPr>
          <p:cNvSpPr/>
          <p:nvPr/>
        </p:nvSpPr>
        <p:spPr>
          <a:xfrm>
            <a:off x="3205243"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Focus on improving ways of working between clinical-facing and digital teams creating a joint ownership of digital systems throughout the health board</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28F382C8-69A2-6627-A031-025F4385B2BA}"/>
              </a:ext>
            </a:extLst>
          </p:cNvPr>
          <p:cNvSpPr/>
          <p:nvPr/>
        </p:nvSpPr>
        <p:spPr>
          <a:xfrm>
            <a:off x="6006151"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Grow staff confidence and capability in data and digital through enhanced training and development programs that maximise impact and improve retention, while addressing the need for 24/7 support</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pic>
        <p:nvPicPr>
          <p:cNvPr id="5" name="Graphic 4" descr="Group of people with solid fill">
            <a:extLst>
              <a:ext uri="{FF2B5EF4-FFF2-40B4-BE49-F238E27FC236}">
                <a16:creationId xmlns:a16="http://schemas.microsoft.com/office/drawing/2014/main" id="{AD01E2FC-7B07-349F-64FB-D12A1F2E251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586831"/>
            <a:ext cx="352541" cy="352541"/>
          </a:xfrm>
          <a:prstGeom prst="rect">
            <a:avLst/>
          </a:prstGeom>
        </p:spPr>
      </p:pic>
      <p:sp>
        <p:nvSpPr>
          <p:cNvPr id="4" name="Rectangle 3">
            <a:extLst>
              <a:ext uri="{FF2B5EF4-FFF2-40B4-BE49-F238E27FC236}">
                <a16:creationId xmlns:a16="http://schemas.microsoft.com/office/drawing/2014/main" id="{514B69FB-1485-F5DE-6101-D0BCEB38B279}"/>
              </a:ext>
            </a:extLst>
          </p:cNvPr>
          <p:cNvSpPr/>
          <p:nvPr/>
        </p:nvSpPr>
        <p:spPr>
          <a:xfrm>
            <a:off x="3205243" y="2190538"/>
            <a:ext cx="275885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SBU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92887088-24DB-E004-6BFA-9FB11B3F3A67}"/>
              </a:ext>
            </a:extLst>
          </p:cNvPr>
          <p:cNvSpPr/>
          <p:nvPr/>
        </p:nvSpPr>
        <p:spPr>
          <a:xfrm>
            <a:off x="6006151" y="3665552"/>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BAF7923-3831-439B-A542-8F98D542DE35}"/>
              </a:ext>
            </a:extLst>
          </p:cNvPr>
          <p:cNvSpPr/>
          <p:nvPr/>
        </p:nvSpPr>
        <p:spPr>
          <a:xfrm>
            <a:off x="6006150" y="2190536"/>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a:t>
            </a:r>
            <a:r>
              <a:rPr lang="en-GB" sz="800" b="0">
                <a:solidFill>
                  <a:srgbClr val="1F355E"/>
                </a:solidFill>
                <a:latin typeface="Arial" panose="020B0604020202020204" pitchFamily="34" charset="0"/>
                <a:cs typeface="Arial" panose="020B0604020202020204" pitchFamily="34" charset="0"/>
              </a:rPr>
              <a:t>our</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digital skills</a:t>
            </a:r>
            <a:r>
              <a:rPr lang="en-GB" sz="800" b="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A9E59B80-CBC6-7A18-9848-69317C7C91A4}"/>
              </a:ext>
            </a:extLst>
          </p:cNvPr>
          <p:cNvSpPr/>
          <p:nvPr/>
        </p:nvSpPr>
        <p:spPr>
          <a:xfrm>
            <a:off x="3205242" y="3665552"/>
            <a:ext cx="2758849"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9FB317D6-81AF-B540-2CEF-52E3A5AB98F4}"/>
              </a:ext>
            </a:extLst>
          </p:cNvPr>
          <p:cNvSpPr/>
          <p:nvPr/>
        </p:nvSpPr>
        <p:spPr>
          <a:xfrm>
            <a:off x="93600" y="4273041"/>
            <a:ext cx="296310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CB2C7334-558A-E983-812E-245DE4CE6C6F}"/>
              </a:ext>
            </a:extLst>
          </p:cNvPr>
          <p:cNvSpPr/>
          <p:nvPr/>
        </p:nvSpPr>
        <p:spPr>
          <a:xfrm>
            <a:off x="232263"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096F1BAC-6A03-C189-6D43-A5496BA85724}"/>
              </a:ext>
            </a:extLst>
          </p:cNvPr>
          <p:cNvSpPr/>
          <p:nvPr/>
        </p:nvSpPr>
        <p:spPr>
          <a:xfrm>
            <a:off x="2068367"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CDD25271-D9E0-7785-8B46-64B1938B4E58}"/>
              </a:ext>
            </a:extLst>
          </p:cNvPr>
          <p:cNvSpPr/>
          <p:nvPr/>
        </p:nvSpPr>
        <p:spPr>
          <a:xfrm>
            <a:off x="1150315" y="463621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grpSp>
        <p:nvGrpSpPr>
          <p:cNvPr id="14" name="Group 13">
            <a:extLst>
              <a:ext uri="{FF2B5EF4-FFF2-40B4-BE49-F238E27FC236}">
                <a16:creationId xmlns:a16="http://schemas.microsoft.com/office/drawing/2014/main" id="{0FE0D553-3119-DC2C-A05B-24F6FE5F1957}"/>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6D44DD7F-7617-CA86-68FE-0B665CD88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884D767C-B719-99F9-0C47-F1FB6C06E68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492B6CE4-4DDB-BB03-E725-4949CF0E91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213FF026-EDDC-912D-2F5D-9861A103EB2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E4A1126C-00F5-E22A-37C6-D62E8C9CDDF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FAB5827A-B607-11FF-D54B-A6568AF3C2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3171D488-669A-EFD6-8F6E-FE3B8C3CABE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Workforce &amp; Culture: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C4C481C2-D14E-CEDC-39C5-1A03D45552AC}"/>
              </a:ext>
            </a:extLst>
          </p:cNvPr>
          <p:cNvSpPr/>
          <p:nvPr/>
        </p:nvSpPr>
        <p:spPr>
          <a:xfrm>
            <a:off x="93600" y="1540721"/>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D2D1776-AF16-22E4-5262-B9D396826CD1}"/>
              </a:ext>
            </a:extLst>
          </p:cNvPr>
          <p:cNvSpPr/>
          <p:nvPr/>
        </p:nvSpPr>
        <p:spPr>
          <a:xfrm>
            <a:off x="93600" y="2963089"/>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14184663-4C4F-3142-F0EA-A2B871117011}"/>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E842BBC5-8102-A596-A5A4-201C48A5B3C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58E287B-6322-A664-57BD-3AE735796F1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C2310E1B-999A-39AB-2298-34926DD10E2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14D746D-E00F-324E-DEAD-7589AA6ACEC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F7E94A79-1D43-3A07-E53A-801C26A675B0}"/>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B7934245-5715-9965-B4A3-A5885DEA783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19420897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p:txBody>
          <a:bodyPr>
            <a:normAutofit/>
          </a:bodyPr>
          <a:lstStyle/>
          <a:p>
            <a:r>
              <a:rPr lang="en-US"/>
              <a:t>Our Plan</a:t>
            </a:r>
          </a:p>
        </p:txBody>
      </p:sp>
      <p:grpSp>
        <p:nvGrpSpPr>
          <p:cNvPr id="2" name="Group 1">
            <a:extLst>
              <a:ext uri="{FF2B5EF4-FFF2-40B4-BE49-F238E27FC236}">
                <a16:creationId xmlns:a16="http://schemas.microsoft.com/office/drawing/2014/main" id="{3101C57C-3B0C-67C7-3704-B323ED45AD1A}"/>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97527972-FA84-E768-C78D-78AF8EDAA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E7405910-DD39-D0D4-39EB-E3267EA25E1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7778771D-6A1A-5A9B-56CE-D307182FC5C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35E2FEAA-B726-D9B0-A52F-D23B95A2D30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E418CDE-856A-157A-FC1E-18C5C96166E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1BE0D599-687C-0D36-C5BF-03DFCC509F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CED7B635-4DDE-EBC9-6696-6CACE66155B2}"/>
              </a:ext>
            </a:extLst>
          </p:cNvPr>
          <p:cNvSpPr txBox="1">
            <a:spLocks/>
          </p:cNvSpPr>
          <p:nvPr/>
        </p:nvSpPr>
        <p:spPr>
          <a:xfrm>
            <a:off x="1956319" y="46519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8" name="Group 17">
            <a:extLst>
              <a:ext uri="{FF2B5EF4-FFF2-40B4-BE49-F238E27FC236}">
                <a16:creationId xmlns:a16="http://schemas.microsoft.com/office/drawing/2014/main" id="{E3FDDD29-E515-5C71-7146-3937E42BD5AF}"/>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9BCF326D-ADCA-C91F-087E-9F5E2759678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25493F-440C-7206-C7C5-EC7BBD0E0B4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24C9647B-D759-534A-9E0B-327A9A28CB9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FD77E081-AF4B-5A88-B689-26C654793AD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D10DE8B8-A12D-50D2-F06B-0036F9E2676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7" name="Arrow: Chevron 16">
              <a:extLst>
                <a:ext uri="{FF2B5EF4-FFF2-40B4-BE49-F238E27FC236}">
                  <a16:creationId xmlns:a16="http://schemas.microsoft.com/office/drawing/2014/main" id="{43FED9E3-7769-7279-5365-4561EDF42815}"/>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75872900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1654-8DE2-F0DC-87FC-1184D3B52E8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6FC658E-C190-C9DE-C173-7F4A058F107F}"/>
              </a:ext>
            </a:extLst>
          </p:cNvPr>
          <p:cNvGraphicFramePr>
            <a:graphicFrameLocks noGrp="1"/>
          </p:cNvGraphicFramePr>
          <p:nvPr/>
        </p:nvGraphicFramePr>
        <p:xfrm>
          <a:off x="151124" y="435842"/>
          <a:ext cx="8853096" cy="4701398"/>
        </p:xfrm>
        <a:graphic>
          <a:graphicData uri="http://schemas.openxmlformats.org/drawingml/2006/table">
            <a:tbl>
              <a:tblPr firstRow="1" bandRow="1">
                <a:tableStyleId>{0E3FDE45-AF77-4B5C-9715-49D594BDF05E}</a:tableStyleId>
              </a:tblPr>
              <a:tblGrid>
                <a:gridCol w="211968">
                  <a:extLst>
                    <a:ext uri="{9D8B030D-6E8A-4147-A177-3AD203B41FA5}">
                      <a16:colId xmlns:a16="http://schemas.microsoft.com/office/drawing/2014/main" val="648060485"/>
                    </a:ext>
                  </a:extLst>
                </a:gridCol>
                <a:gridCol w="893928">
                  <a:extLst>
                    <a:ext uri="{9D8B030D-6E8A-4147-A177-3AD203B41FA5}">
                      <a16:colId xmlns:a16="http://schemas.microsoft.com/office/drawing/2014/main" val="4038171830"/>
                    </a:ext>
                  </a:extLst>
                </a:gridCol>
                <a:gridCol w="1936800">
                  <a:extLst>
                    <a:ext uri="{9D8B030D-6E8A-4147-A177-3AD203B41FA5}">
                      <a16:colId xmlns:a16="http://schemas.microsoft.com/office/drawing/2014/main" val="1832079200"/>
                    </a:ext>
                  </a:extLst>
                </a:gridCol>
                <a:gridCol w="1936800">
                  <a:extLst>
                    <a:ext uri="{9D8B030D-6E8A-4147-A177-3AD203B41FA5}">
                      <a16:colId xmlns:a16="http://schemas.microsoft.com/office/drawing/2014/main" val="1402621661"/>
                    </a:ext>
                  </a:extLst>
                </a:gridCol>
                <a:gridCol w="1936800">
                  <a:extLst>
                    <a:ext uri="{9D8B030D-6E8A-4147-A177-3AD203B41FA5}">
                      <a16:colId xmlns:a16="http://schemas.microsoft.com/office/drawing/2014/main" val="2606007907"/>
                    </a:ext>
                  </a:extLst>
                </a:gridCol>
                <a:gridCol w="1936800">
                  <a:extLst>
                    <a:ext uri="{9D8B030D-6E8A-4147-A177-3AD203B41FA5}">
                      <a16:colId xmlns:a16="http://schemas.microsoft.com/office/drawing/2014/main" val="509903485"/>
                    </a:ext>
                  </a:extLst>
                </a:gridCol>
              </a:tblGrid>
              <a:tr h="396000">
                <a:tc>
                  <a:txBody>
                    <a:bodyPr/>
                    <a:lstStyle/>
                    <a:p>
                      <a:endParaRPr lang="en-GB">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485587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Data &amp; Analytics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r>
                        <a:rPr lang="en-GB" sz="800" b="0">
                          <a:solidFill>
                            <a:srgbClr val="1F355E"/>
                          </a:solidFill>
                          <a:latin typeface="Arial" panose="020B0604020202020204" pitchFamily="34" charset="0"/>
                          <a:cs typeface="Arial" panose="020B0604020202020204" pitchFamily="34" charset="0"/>
                        </a:rPr>
                        <a:t>BI</a:t>
                      </a:r>
                    </a:p>
                  </a:txBody>
                  <a:tcPr marL="72000" marR="72000" marT="36000" marB="3600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lnT w="12700" cmpd="sng">
                      <a:noFill/>
                    </a:lnT>
                  </a:tcPr>
                </a:tc>
                <a:extLst>
                  <a:ext uri="{0D108BD9-81ED-4DB2-BD59-A6C34878D82A}">
                    <a16:rowId xmlns:a16="http://schemas.microsoft.com/office/drawing/2014/main" val="3833269904"/>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Data Standard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3830749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Cloud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928403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CDR</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1234974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Technology &amp; Digital</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EPR</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04326878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Patient-Facing</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5041870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SSO</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186909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Specific Clinical Programmes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14503377"/>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Co-production</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11312355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Training &amp; Support</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963664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Digital Services Workforce</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85977207"/>
                  </a:ext>
                </a:extLst>
              </a:tr>
              <a:tr h="0">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Clinical Digital Champions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7323398"/>
                  </a:ext>
                </a:extLst>
              </a:tr>
              <a:tr h="574958">
                <a:tc gridSpan="2">
                  <a:txBody>
                    <a:bodyPr/>
                    <a:lstStyle/>
                    <a:p>
                      <a:r>
                        <a:rPr lang="en-US" sz="800" b="1">
                          <a:solidFill>
                            <a:schemeClr val="bg1"/>
                          </a:solidFill>
                          <a:latin typeface="Arial" panose="020B0604020202020204" pitchFamily="34" charset="0"/>
                          <a:cs typeface="Arial" panose="020B0604020202020204" pitchFamily="34" charset="0"/>
                        </a:rPr>
                        <a:t>Org Functions </a:t>
                      </a:r>
                      <a:endParaRPr lang="en-GB" sz="800" b="1">
                        <a:solidFill>
                          <a:schemeClr val="bg1"/>
                        </a:solidFill>
                        <a:latin typeface="Arial" panose="020B0604020202020204" pitchFamily="34" charset="0"/>
                        <a:cs typeface="Arial" panose="020B0604020202020204" pitchFamily="34" charset="0"/>
                      </a:endParaRPr>
                    </a:p>
                  </a:txBody>
                  <a:tcPr marT="36000" marB="360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b="1"/>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2668440886"/>
                  </a:ext>
                </a:extLst>
              </a:tr>
            </a:tbl>
          </a:graphicData>
        </a:graphic>
      </p:graphicFrame>
      <p:sp>
        <p:nvSpPr>
          <p:cNvPr id="11" name="Rectangle 10">
            <a:extLst>
              <a:ext uri="{FF2B5EF4-FFF2-40B4-BE49-F238E27FC236}">
                <a16:creationId xmlns:a16="http://schemas.microsoft.com/office/drawing/2014/main" id="{7A3EC960-2BB6-712E-30F1-54BFB6D70D23}"/>
              </a:ext>
            </a:extLst>
          </p:cNvPr>
          <p:cNvSpPr/>
          <p:nvPr/>
        </p:nvSpPr>
        <p:spPr>
          <a:xfrm>
            <a:off x="7181688" y="158855"/>
            <a:ext cx="1827696" cy="25643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7B14F557-5E1F-5F03-DDC0-34A4499CB53A}"/>
              </a:ext>
            </a:extLst>
          </p:cNvPr>
          <p:cNvSpPr/>
          <p:nvPr/>
        </p:nvSpPr>
        <p:spPr>
          <a:xfrm>
            <a:off x="142874" y="401787"/>
            <a:ext cx="8854960" cy="436902"/>
          </a:xfrm>
          <a:prstGeom prst="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chemeClr val="tx1"/>
                </a:solidFill>
                <a:effectLst/>
                <a:uFillTx/>
                <a:latin typeface="+mn-lt"/>
                <a:ea typeface="+mn-ea"/>
                <a:cs typeface="+mn-cs"/>
                <a:sym typeface="Helvetica Neue Medium"/>
              </a:rPr>
              <a:t>                           </a:t>
            </a:r>
            <a:endParaRPr kumimoji="0" lang="en-GB" sz="80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Title 1">
            <a:extLst>
              <a:ext uri="{FF2B5EF4-FFF2-40B4-BE49-F238E27FC236}">
                <a16:creationId xmlns:a16="http://schemas.microsoft.com/office/drawing/2014/main" id="{89F9595A-FB95-78D8-C657-1F933E22F6FD}"/>
              </a:ext>
            </a:extLst>
          </p:cNvPr>
          <p:cNvSpPr>
            <a:spLocks noGrp="1"/>
          </p:cNvSpPr>
          <p:nvPr>
            <p:ph type="title"/>
          </p:nvPr>
        </p:nvSpPr>
        <p:spPr>
          <a:xfrm>
            <a:off x="65915" y="-134057"/>
            <a:ext cx="7886700" cy="812710"/>
          </a:xfrm>
        </p:spPr>
        <p:txBody>
          <a:bodyPr>
            <a:normAutofit/>
          </a:bodyPr>
          <a:lstStyle/>
          <a:p>
            <a:r>
              <a:rPr lang="en-US" sz="1400"/>
              <a:t>2025-2036 Digitally Enabling The One Bay Way Overview </a:t>
            </a:r>
          </a:p>
        </p:txBody>
      </p:sp>
      <p:sp>
        <p:nvSpPr>
          <p:cNvPr id="3" name="Arrow: Right 2">
            <a:extLst>
              <a:ext uri="{FF2B5EF4-FFF2-40B4-BE49-F238E27FC236}">
                <a16:creationId xmlns:a16="http://schemas.microsoft.com/office/drawing/2014/main" id="{ACE55192-2F9F-307D-F979-FC087C853550}"/>
              </a:ext>
            </a:extLst>
          </p:cNvPr>
          <p:cNvSpPr/>
          <p:nvPr/>
        </p:nvSpPr>
        <p:spPr>
          <a:xfrm>
            <a:off x="1283885" y="633012"/>
            <a:ext cx="7303544" cy="25833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400" b="0">
                <a:solidFill>
                  <a:schemeClr val="tx1"/>
                </a:solidFill>
                <a:latin typeface="+mn-lt"/>
                <a:ea typeface="+mn-ea"/>
                <a:cs typeface="+mn-cs"/>
                <a:sym typeface="Helvetica Neue Medium"/>
              </a:rPr>
              <a:t>		</a:t>
            </a: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C326E953-E304-93E8-ECF1-5CEEC2340FA1}"/>
              </a:ext>
            </a:extLst>
          </p:cNvPr>
          <p:cNvCxnSpPr>
            <a:cxnSpLocks/>
          </p:cNvCxnSpPr>
          <p:nvPr/>
        </p:nvCxnSpPr>
        <p:spPr>
          <a:xfrm>
            <a:off x="6330495" y="832867"/>
            <a:ext cx="0" cy="4122344"/>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5" name="Rectangle 4">
            <a:extLst>
              <a:ext uri="{FF2B5EF4-FFF2-40B4-BE49-F238E27FC236}">
                <a16:creationId xmlns:a16="http://schemas.microsoft.com/office/drawing/2014/main" id="{9C0539E3-25F3-9726-B1C6-4E152B72CD7A}"/>
              </a:ext>
            </a:extLst>
          </p:cNvPr>
          <p:cNvSpPr/>
          <p:nvPr/>
        </p:nvSpPr>
        <p:spPr>
          <a:xfrm>
            <a:off x="1235573"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2025</a:t>
            </a:r>
          </a:p>
        </p:txBody>
      </p:sp>
      <p:sp>
        <p:nvSpPr>
          <p:cNvPr id="6" name="Rectangle 5">
            <a:extLst>
              <a:ext uri="{FF2B5EF4-FFF2-40B4-BE49-F238E27FC236}">
                <a16:creationId xmlns:a16="http://schemas.microsoft.com/office/drawing/2014/main" id="{B9C92781-222A-D2C4-205A-13363558F358}"/>
              </a:ext>
            </a:extLst>
          </p:cNvPr>
          <p:cNvSpPr/>
          <p:nvPr/>
        </p:nvSpPr>
        <p:spPr>
          <a:xfrm>
            <a:off x="8587849"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2036</a:t>
            </a:r>
          </a:p>
        </p:txBody>
      </p:sp>
      <p:sp>
        <p:nvSpPr>
          <p:cNvPr id="24" name="Rectangle 23">
            <a:extLst>
              <a:ext uri="{FF2B5EF4-FFF2-40B4-BE49-F238E27FC236}">
                <a16:creationId xmlns:a16="http://schemas.microsoft.com/office/drawing/2014/main" id="{D2791BEF-00BE-A448-850E-2884FB09BFD1}"/>
              </a:ext>
            </a:extLst>
          </p:cNvPr>
          <p:cNvSpPr/>
          <p:nvPr/>
        </p:nvSpPr>
        <p:spPr>
          <a:xfrm>
            <a:off x="3686332"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a:t>
            </a:r>
            <a:r>
              <a:rPr lang="en-GB" sz="1050">
                <a:solidFill>
                  <a:srgbClr val="1F355E"/>
                </a:solidFill>
                <a:latin typeface="Arial Black" panose="020B0A04020102020204" pitchFamily="34" charset="0"/>
                <a:ea typeface="+mn-ea"/>
                <a:cs typeface="+mn-cs"/>
                <a:sym typeface="Helvetica Neue Medium"/>
              </a:rPr>
              <a:t>28</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cxnSp>
        <p:nvCxnSpPr>
          <p:cNvPr id="42" name="Straight Connector 41">
            <a:extLst>
              <a:ext uri="{FF2B5EF4-FFF2-40B4-BE49-F238E27FC236}">
                <a16:creationId xmlns:a16="http://schemas.microsoft.com/office/drawing/2014/main" id="{D4752AAA-9247-1255-D1AB-AC2EB68F2E4E}"/>
              </a:ext>
            </a:extLst>
          </p:cNvPr>
          <p:cNvCxnSpPr>
            <a:cxnSpLocks/>
            <a:stCxn id="24" idx="2"/>
          </p:cNvCxnSpPr>
          <p:nvPr/>
        </p:nvCxnSpPr>
        <p:spPr>
          <a:xfrm>
            <a:off x="3891115" y="835112"/>
            <a:ext cx="0" cy="4299815"/>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43" name="Rectangle 42">
            <a:extLst>
              <a:ext uri="{FF2B5EF4-FFF2-40B4-BE49-F238E27FC236}">
                <a16:creationId xmlns:a16="http://schemas.microsoft.com/office/drawing/2014/main" id="{9BF04D19-4E8E-2241-E997-058EAD0A07E8}"/>
              </a:ext>
            </a:extLst>
          </p:cNvPr>
          <p:cNvSpPr/>
          <p:nvPr/>
        </p:nvSpPr>
        <p:spPr>
          <a:xfrm>
            <a:off x="6137091"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2032</a:t>
            </a:r>
          </a:p>
        </p:txBody>
      </p:sp>
      <p:sp>
        <p:nvSpPr>
          <p:cNvPr id="92" name="Diamond 91">
            <a:extLst>
              <a:ext uri="{FF2B5EF4-FFF2-40B4-BE49-F238E27FC236}">
                <a16:creationId xmlns:a16="http://schemas.microsoft.com/office/drawing/2014/main" id="{2968346E-30E0-26B7-46CA-91DD526834B8}"/>
              </a:ext>
            </a:extLst>
          </p:cNvPr>
          <p:cNvSpPr/>
          <p:nvPr/>
        </p:nvSpPr>
        <p:spPr>
          <a:xfrm>
            <a:off x="5082097"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3" name="Diamond 92">
            <a:extLst>
              <a:ext uri="{FF2B5EF4-FFF2-40B4-BE49-F238E27FC236}">
                <a16:creationId xmlns:a16="http://schemas.microsoft.com/office/drawing/2014/main" id="{58EBAC02-8496-2318-B8B4-B9C5C32AD5AE}"/>
              </a:ext>
            </a:extLst>
          </p:cNvPr>
          <p:cNvSpPr/>
          <p:nvPr/>
        </p:nvSpPr>
        <p:spPr>
          <a:xfrm>
            <a:off x="4386670"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4" name="Oval 93">
            <a:extLst>
              <a:ext uri="{FF2B5EF4-FFF2-40B4-BE49-F238E27FC236}">
                <a16:creationId xmlns:a16="http://schemas.microsoft.com/office/drawing/2014/main" id="{8874E29E-9E66-371E-4275-7DE5CA70CC74}"/>
              </a:ext>
            </a:extLst>
          </p:cNvPr>
          <p:cNvSpPr/>
          <p:nvPr/>
        </p:nvSpPr>
        <p:spPr>
          <a:xfrm>
            <a:off x="3807552" y="438779"/>
            <a:ext cx="1274125"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Cloud data storage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5" name="Oval 94">
            <a:extLst>
              <a:ext uri="{FF2B5EF4-FFF2-40B4-BE49-F238E27FC236}">
                <a16:creationId xmlns:a16="http://schemas.microsoft.com/office/drawing/2014/main" id="{F713780C-6CF6-29EA-8B3A-36F72F2F1302}"/>
              </a:ext>
            </a:extLst>
          </p:cNvPr>
          <p:cNvSpPr/>
          <p:nvPr/>
        </p:nvSpPr>
        <p:spPr>
          <a:xfrm>
            <a:off x="4726625" y="438779"/>
            <a:ext cx="837960"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EPR</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35" name="Straight Connector 34">
            <a:extLst>
              <a:ext uri="{FF2B5EF4-FFF2-40B4-BE49-F238E27FC236}">
                <a16:creationId xmlns:a16="http://schemas.microsoft.com/office/drawing/2014/main" id="{E01F2BDD-5E73-0F14-ED5F-9B434E446E4B}"/>
              </a:ext>
            </a:extLst>
          </p:cNvPr>
          <p:cNvCxnSpPr>
            <a:cxnSpLocks/>
          </p:cNvCxnSpPr>
          <p:nvPr/>
        </p:nvCxnSpPr>
        <p:spPr>
          <a:xfrm>
            <a:off x="7520313" y="289403"/>
            <a:ext cx="311173" cy="0"/>
          </a:xfrm>
          <a:prstGeom prst="line">
            <a:avLst/>
          </a:prstGeom>
          <a:noFill/>
          <a:ln w="19050" cap="flat">
            <a:solidFill>
              <a:schemeClr val="accent4"/>
            </a:solidFill>
            <a:prstDash val="sysDash"/>
            <a:miter lim="400000"/>
          </a:ln>
          <a:effectLst/>
          <a:sp3d/>
        </p:spPr>
        <p:style>
          <a:lnRef idx="0">
            <a:scrgbClr r="0" g="0" b="0"/>
          </a:lnRef>
          <a:fillRef idx="0">
            <a:scrgbClr r="0" g="0" b="0"/>
          </a:fillRef>
          <a:effectRef idx="0">
            <a:scrgbClr r="0" g="0" b="0"/>
          </a:effectRef>
          <a:fontRef idx="none"/>
        </p:style>
      </p:cxnSp>
      <p:sp>
        <p:nvSpPr>
          <p:cNvPr id="52" name="Rectangle 51">
            <a:extLst>
              <a:ext uri="{FF2B5EF4-FFF2-40B4-BE49-F238E27FC236}">
                <a16:creationId xmlns:a16="http://schemas.microsoft.com/office/drawing/2014/main" id="{4BF28DC0-57F3-69C8-BCCD-5CB36CE0FB67}"/>
              </a:ext>
            </a:extLst>
          </p:cNvPr>
          <p:cNvSpPr/>
          <p:nvPr/>
        </p:nvSpPr>
        <p:spPr>
          <a:xfrm>
            <a:off x="1795801" y="2106950"/>
            <a:ext cx="110279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52">
            <a:extLst>
              <a:ext uri="{FF2B5EF4-FFF2-40B4-BE49-F238E27FC236}">
                <a16:creationId xmlns:a16="http://schemas.microsoft.com/office/drawing/2014/main" id="{028DC575-0177-6D3E-ED57-76AAB73EEB62}"/>
              </a:ext>
            </a:extLst>
          </p:cNvPr>
          <p:cNvSpPr/>
          <p:nvPr/>
        </p:nvSpPr>
        <p:spPr>
          <a:xfrm>
            <a:off x="2945315" y="2084828"/>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rocuring / developing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0" name="Rectangle 59">
            <a:extLst>
              <a:ext uri="{FF2B5EF4-FFF2-40B4-BE49-F238E27FC236}">
                <a16:creationId xmlns:a16="http://schemas.microsoft.com/office/drawing/2014/main" id="{FEEDF989-1C7D-7197-47F1-ACB135F0FB85}"/>
              </a:ext>
            </a:extLst>
          </p:cNvPr>
          <p:cNvSpPr/>
          <p:nvPr/>
        </p:nvSpPr>
        <p:spPr>
          <a:xfrm>
            <a:off x="4572000" y="2106950"/>
            <a:ext cx="1758492"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rgbClr val="1F355E"/>
                </a:solidFill>
                <a:latin typeface="Arial" panose="020B0604020202020204" pitchFamily="34" charset="0"/>
                <a:ea typeface="+mn-ea"/>
                <a:cs typeface="Arial" panose="020B0604020202020204" pitchFamily="34" charset="0"/>
                <a:sym typeface="Helvetica Neue Medium"/>
              </a:rPr>
              <a:t>Mobilising</a:t>
            </a:r>
            <a:r>
              <a:rPr lang="en-US" sz="700" b="0">
                <a:solidFill>
                  <a:srgbClr val="1F355E"/>
                </a:solidFill>
                <a:latin typeface="Arial" panose="020B0604020202020204" pitchFamily="34" charset="0"/>
                <a:ea typeface="+mn-ea"/>
                <a:cs typeface="Arial" panose="020B0604020202020204" pitchFamily="34" charset="0"/>
                <a:sym typeface="Helvetica Neue Medium"/>
              </a:rPr>
              <a:t> the EPR Model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1" name="Rectangle 60">
            <a:extLst>
              <a:ext uri="{FF2B5EF4-FFF2-40B4-BE49-F238E27FC236}">
                <a16:creationId xmlns:a16="http://schemas.microsoft.com/office/drawing/2014/main" id="{8D58C806-54C1-7391-B762-346C4AA74E57}"/>
              </a:ext>
            </a:extLst>
          </p:cNvPr>
          <p:cNvSpPr/>
          <p:nvPr/>
        </p:nvSpPr>
        <p:spPr>
          <a:xfrm>
            <a:off x="6394931" y="2106950"/>
            <a:ext cx="2606193"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the EPR Model and potential to integrate capabilities e.g. workflow and back-office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6" name="Rectangle 85">
            <a:extLst>
              <a:ext uri="{FF2B5EF4-FFF2-40B4-BE49-F238E27FC236}">
                <a16:creationId xmlns:a16="http://schemas.microsoft.com/office/drawing/2014/main" id="{2B7164FA-BFE1-9B6D-C270-7DA98042C3CA}"/>
              </a:ext>
            </a:extLst>
          </p:cNvPr>
          <p:cNvSpPr/>
          <p:nvPr/>
        </p:nvSpPr>
        <p:spPr>
          <a:xfrm>
            <a:off x="1245589" y="1500351"/>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8" name="Rectangle 97">
            <a:extLst>
              <a:ext uri="{FF2B5EF4-FFF2-40B4-BE49-F238E27FC236}">
                <a16:creationId xmlns:a16="http://schemas.microsoft.com/office/drawing/2014/main" id="{46FB0516-0879-EF3B-9D25-44D5F8B2D7B0}"/>
              </a:ext>
            </a:extLst>
          </p:cNvPr>
          <p:cNvSpPr/>
          <p:nvPr/>
        </p:nvSpPr>
        <p:spPr>
          <a:xfrm>
            <a:off x="2318595" y="1498751"/>
            <a:ext cx="1508086"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9" name="Rectangle 98">
            <a:extLst>
              <a:ext uri="{FF2B5EF4-FFF2-40B4-BE49-F238E27FC236}">
                <a16:creationId xmlns:a16="http://schemas.microsoft.com/office/drawing/2014/main" id="{F3F921D1-153C-9B30-07CC-F89A50EA9233}"/>
              </a:ext>
            </a:extLst>
          </p:cNvPr>
          <p:cNvSpPr/>
          <p:nvPr/>
        </p:nvSpPr>
        <p:spPr>
          <a:xfrm>
            <a:off x="3876281" y="1498750"/>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Continued migration of clinical systems and 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97A717A-9EAC-F3CD-B103-092100BB40F1}"/>
              </a:ext>
            </a:extLst>
          </p:cNvPr>
          <p:cNvSpPr/>
          <p:nvPr/>
        </p:nvSpPr>
        <p:spPr>
          <a:xfrm>
            <a:off x="6370655" y="1498751"/>
            <a:ext cx="260619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cloud </a:t>
            </a:r>
            <a:r>
              <a:rPr lang="en-US" sz="700" b="0" err="1">
                <a:solidFill>
                  <a:srgbClr val="1F355E"/>
                </a:solidFill>
                <a:latin typeface="Arial" panose="020B0604020202020204" pitchFamily="34" charset="0"/>
                <a:ea typeface="+mn-ea"/>
                <a:cs typeface="Arial" panose="020B0604020202020204" pitchFamily="34" charset="0"/>
                <a:sym typeface="Helvetica Neue Medium"/>
              </a:rPr>
              <a:t>infrasturcture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C9A2842-48AF-8CA6-58F9-6F1F6468A8A8}"/>
              </a:ext>
            </a:extLst>
          </p:cNvPr>
          <p:cNvSpPr/>
          <p:nvPr/>
        </p:nvSpPr>
        <p:spPr>
          <a:xfrm>
            <a:off x="1345913" y="882210"/>
            <a:ext cx="133632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R</a:t>
            </a:r>
            <a:r>
              <a:rPr lang="en-US" sz="7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7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09CE63B9-7A45-5C11-F08B-EFE88ABD4C9F}"/>
              </a:ext>
            </a:extLst>
          </p:cNvPr>
          <p:cNvSpPr/>
          <p:nvPr/>
        </p:nvSpPr>
        <p:spPr>
          <a:xfrm>
            <a:off x="2736377" y="884793"/>
            <a:ext cx="1121403"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0" name="Rectangle 109">
            <a:extLst>
              <a:ext uri="{FF2B5EF4-FFF2-40B4-BE49-F238E27FC236}">
                <a16:creationId xmlns:a16="http://schemas.microsoft.com/office/drawing/2014/main" id="{A14819CC-262E-05C4-6870-63BF9E7A81AB}"/>
              </a:ext>
            </a:extLst>
          </p:cNvPr>
          <p:cNvSpPr/>
          <p:nvPr/>
        </p:nvSpPr>
        <p:spPr>
          <a:xfrm>
            <a:off x="6336076" y="1005196"/>
            <a:ext cx="2656800"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Longitudinal data </a:t>
            </a:r>
            <a:r>
              <a:rPr lang="en-US" sz="700" b="0">
                <a:solidFill>
                  <a:srgbClr val="1F355E"/>
                </a:solidFill>
                <a:latin typeface="Arial" panose="020B0604020202020204" pitchFamily="34" charset="0"/>
                <a:ea typeface="+mn-ea"/>
                <a:cs typeface="Arial" panose="020B0604020202020204" pitchFamily="34" charset="0"/>
                <a:sym typeface="Helvetica Neue Medium"/>
              </a:rPr>
              <a:t>sets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1" name="Rectangle 110">
            <a:extLst>
              <a:ext uri="{FF2B5EF4-FFF2-40B4-BE49-F238E27FC236}">
                <a16:creationId xmlns:a16="http://schemas.microsoft.com/office/drawing/2014/main" id="{1DDE0BF5-C177-AD5C-A02D-8A2755A5DBF6}"/>
              </a:ext>
            </a:extLst>
          </p:cNvPr>
          <p:cNvSpPr/>
          <p:nvPr/>
        </p:nvSpPr>
        <p:spPr>
          <a:xfrm>
            <a:off x="6826552" y="857544"/>
            <a:ext cx="2165115" cy="107443"/>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Extensive BI capability including AI integration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2" name="Rectangle 111">
            <a:extLst>
              <a:ext uri="{FF2B5EF4-FFF2-40B4-BE49-F238E27FC236}">
                <a16:creationId xmlns:a16="http://schemas.microsoft.com/office/drawing/2014/main" id="{CF29E6DE-A911-1F1E-4D42-A7BDB7796FC4}"/>
              </a:ext>
            </a:extLst>
          </p:cNvPr>
          <p:cNvSpPr/>
          <p:nvPr/>
        </p:nvSpPr>
        <p:spPr>
          <a:xfrm>
            <a:off x="1245589" y="1181303"/>
            <a:ext cx="876638"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6905C859-708E-2876-6E4C-B0448357C670}"/>
              </a:ext>
            </a:extLst>
          </p:cNvPr>
          <p:cNvSpPr/>
          <p:nvPr/>
        </p:nvSpPr>
        <p:spPr>
          <a:xfrm>
            <a:off x="5098852" y="858801"/>
            <a:ext cx="1674502"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Developing predictive models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EC18925E-842B-AD07-69D1-2DE2A386D17F}"/>
              </a:ext>
            </a:extLst>
          </p:cNvPr>
          <p:cNvSpPr/>
          <p:nvPr/>
        </p:nvSpPr>
        <p:spPr>
          <a:xfrm>
            <a:off x="3922216" y="1003727"/>
            <a:ext cx="2376000"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Partne</a:t>
            </a:r>
            <a:r>
              <a:rPr lang="en-US" sz="700" b="0">
                <a:solidFill>
                  <a:srgbClr val="1F355E"/>
                </a:solidFill>
                <a:latin typeface="Arial" panose="020B0604020202020204" pitchFamily="34" charset="0"/>
                <a:ea typeface="+mn-ea"/>
                <a:cs typeface="Arial" panose="020B0604020202020204" pitchFamily="34" charset="0"/>
                <a:sym typeface="Helvetica Neue Medium"/>
              </a:rPr>
              <a:t>rship with and dataflow to SAIL</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139EED0E-E222-619A-BF0D-D22BF2A894E8}"/>
              </a:ext>
            </a:extLst>
          </p:cNvPr>
          <p:cNvSpPr/>
          <p:nvPr/>
        </p:nvSpPr>
        <p:spPr>
          <a:xfrm>
            <a:off x="1245589"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2A8A9EDB-8F2D-E40D-1002-124FBDC804A9}"/>
              </a:ext>
            </a:extLst>
          </p:cNvPr>
          <p:cNvSpPr/>
          <p:nvPr/>
        </p:nvSpPr>
        <p:spPr>
          <a:xfrm>
            <a:off x="2317525"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A8B51278-F535-7A66-4F9D-1E1A6AF8D486}"/>
              </a:ext>
            </a:extLst>
          </p:cNvPr>
          <p:cNvSpPr/>
          <p:nvPr/>
        </p:nvSpPr>
        <p:spPr>
          <a:xfrm>
            <a:off x="3389461"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Migration of data to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1" name="Rectangle 120">
            <a:extLst>
              <a:ext uri="{FF2B5EF4-FFF2-40B4-BE49-F238E27FC236}">
                <a16:creationId xmlns:a16="http://schemas.microsoft.com/office/drawing/2014/main" id="{7BE79B0A-D963-43FB-825A-B814F7AB7C6F}"/>
              </a:ext>
            </a:extLst>
          </p:cNvPr>
          <p:cNvSpPr/>
          <p:nvPr/>
        </p:nvSpPr>
        <p:spPr>
          <a:xfrm>
            <a:off x="4463216" y="1792070"/>
            <a:ext cx="1867276" cy="216000"/>
          </a:xfrm>
          <a:prstGeom prst="rect">
            <a:avLst/>
          </a:prstGeom>
          <a:solidFill>
            <a:srgbClr val="FFE588"/>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of CDR with 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2" name="Rectangle 121">
            <a:extLst>
              <a:ext uri="{FF2B5EF4-FFF2-40B4-BE49-F238E27FC236}">
                <a16:creationId xmlns:a16="http://schemas.microsoft.com/office/drawing/2014/main" id="{D864DD13-1B19-1ABC-F6FA-E2F4165235E1}"/>
              </a:ext>
            </a:extLst>
          </p:cNvPr>
          <p:cNvSpPr/>
          <p:nvPr/>
        </p:nvSpPr>
        <p:spPr>
          <a:xfrm>
            <a:off x="2186660" y="1181303"/>
            <a:ext cx="1689617"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4" name="Rectangle 123">
            <a:extLst>
              <a:ext uri="{FF2B5EF4-FFF2-40B4-BE49-F238E27FC236}">
                <a16:creationId xmlns:a16="http://schemas.microsoft.com/office/drawing/2014/main" id="{361558E3-F353-C7D7-CC5E-59874AFC1528}"/>
              </a:ext>
            </a:extLst>
          </p:cNvPr>
          <p:cNvSpPr/>
          <p:nvPr/>
        </p:nvSpPr>
        <p:spPr>
          <a:xfrm>
            <a:off x="3922217" y="2414373"/>
            <a:ext cx="2408276"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Integrating with</a:t>
            </a:r>
            <a:r>
              <a:rPr lang="en-US" sz="700" b="0" i="0" u="none" strike="noStrike">
                <a:solidFill>
                  <a:srgbClr val="1F355E"/>
                </a:solidFill>
                <a:effectLst/>
                <a:latin typeface="Arial" panose="020B0604020202020204" pitchFamily="34" charset="0"/>
                <a:cs typeface="Arial" panose="020B0604020202020204" pitchFamily="34" charset="0"/>
              </a:rPr>
              <a:t> NHS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8" name="Rectangle 127">
            <a:extLst>
              <a:ext uri="{FF2B5EF4-FFF2-40B4-BE49-F238E27FC236}">
                <a16:creationId xmlns:a16="http://schemas.microsoft.com/office/drawing/2014/main" id="{441294E2-56E7-D359-C55D-F1A193EAF105}"/>
              </a:ext>
            </a:extLst>
          </p:cNvPr>
          <p:cNvSpPr/>
          <p:nvPr/>
        </p:nvSpPr>
        <p:spPr>
          <a:xfrm>
            <a:off x="1751655" y="3168023"/>
            <a:ext cx="2133875" cy="10800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Interim clinical system for MH&amp;LD/Community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9" name="Rectangle 128">
            <a:extLst>
              <a:ext uri="{FF2B5EF4-FFF2-40B4-BE49-F238E27FC236}">
                <a16:creationId xmlns:a16="http://schemas.microsoft.com/office/drawing/2014/main" id="{BC22DDC8-0D7A-20D2-B64D-6D40FB86C531}"/>
              </a:ext>
            </a:extLst>
          </p:cNvPr>
          <p:cNvSpPr/>
          <p:nvPr/>
        </p:nvSpPr>
        <p:spPr>
          <a:xfrm>
            <a:off x="1876566" y="2412341"/>
            <a:ext cx="199802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7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7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1" name="Rectangle 130">
            <a:extLst>
              <a:ext uri="{FF2B5EF4-FFF2-40B4-BE49-F238E27FC236}">
                <a16:creationId xmlns:a16="http://schemas.microsoft.com/office/drawing/2014/main" id="{E4A2F279-F7BC-E844-B28C-9F3C351B8EE8}"/>
              </a:ext>
            </a:extLst>
          </p:cNvPr>
          <p:cNvSpPr/>
          <p:nvPr/>
        </p:nvSpPr>
        <p:spPr>
          <a:xfrm>
            <a:off x="1258792" y="3029921"/>
            <a:ext cx="7732875"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7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2" name="Rectangle 131">
            <a:extLst>
              <a:ext uri="{FF2B5EF4-FFF2-40B4-BE49-F238E27FC236}">
                <a16:creationId xmlns:a16="http://schemas.microsoft.com/office/drawing/2014/main" id="{2F708ECD-C936-6019-49B6-550E971089CC}"/>
              </a:ext>
            </a:extLst>
          </p:cNvPr>
          <p:cNvSpPr/>
          <p:nvPr/>
        </p:nvSpPr>
        <p:spPr>
          <a:xfrm>
            <a:off x="1876567" y="2723164"/>
            <a:ext cx="2008967"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5" name="Rectangle 134">
            <a:extLst>
              <a:ext uri="{FF2B5EF4-FFF2-40B4-BE49-F238E27FC236}">
                <a16:creationId xmlns:a16="http://schemas.microsoft.com/office/drawing/2014/main" id="{23D39594-FEFE-7DBB-9839-2333199A23D8}"/>
              </a:ext>
            </a:extLst>
          </p:cNvPr>
          <p:cNvSpPr/>
          <p:nvPr/>
        </p:nvSpPr>
        <p:spPr>
          <a:xfrm>
            <a:off x="1748701" y="4268793"/>
            <a:ext cx="1207073"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Pilot digital champions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7" name="Rectangle 136">
            <a:extLst>
              <a:ext uri="{FF2B5EF4-FFF2-40B4-BE49-F238E27FC236}">
                <a16:creationId xmlns:a16="http://schemas.microsoft.com/office/drawing/2014/main" id="{95237E2A-08F8-5F14-8643-72A6A8224655}"/>
              </a:ext>
            </a:extLst>
          </p:cNvPr>
          <p:cNvSpPr/>
          <p:nvPr/>
        </p:nvSpPr>
        <p:spPr>
          <a:xfrm>
            <a:off x="1763293"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universal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8" name="Rectangle 137">
            <a:extLst>
              <a:ext uri="{FF2B5EF4-FFF2-40B4-BE49-F238E27FC236}">
                <a16:creationId xmlns:a16="http://schemas.microsoft.com/office/drawing/2014/main" id="{72953195-BA12-B6BF-7696-ABAC1B35BEE9}"/>
              </a:ext>
            </a:extLst>
          </p:cNvPr>
          <p:cNvSpPr/>
          <p:nvPr/>
        </p:nvSpPr>
        <p:spPr>
          <a:xfrm>
            <a:off x="3900251" y="4268793"/>
            <a:ext cx="24302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Further expand digital champions</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8" name="Rectangle 147">
            <a:extLst>
              <a:ext uri="{FF2B5EF4-FFF2-40B4-BE49-F238E27FC236}">
                <a16:creationId xmlns:a16="http://schemas.microsoft.com/office/drawing/2014/main" id="{8F255DF1-8BE9-AF93-BA18-9E1EFFB60CCE}"/>
              </a:ext>
            </a:extLst>
          </p:cNvPr>
          <p:cNvSpPr/>
          <p:nvPr/>
        </p:nvSpPr>
        <p:spPr>
          <a:xfrm>
            <a:off x="1245471" y="4732011"/>
            <a:ext cx="1424702"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rationalise</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1" name="Rectangle 150">
            <a:extLst>
              <a:ext uri="{FF2B5EF4-FFF2-40B4-BE49-F238E27FC236}">
                <a16:creationId xmlns:a16="http://schemas.microsoft.com/office/drawing/2014/main" id="{3670D5D1-E50F-BFFA-246F-2DE9CF975DB3}"/>
              </a:ext>
            </a:extLst>
          </p:cNvPr>
          <p:cNvSpPr/>
          <p:nvPr/>
        </p:nvSpPr>
        <p:spPr>
          <a:xfrm>
            <a:off x="4838577" y="2723164"/>
            <a:ext cx="1744491"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Integration of identity management solution with the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5" name="Rectangle 154">
            <a:extLst>
              <a:ext uri="{FF2B5EF4-FFF2-40B4-BE49-F238E27FC236}">
                <a16:creationId xmlns:a16="http://schemas.microsoft.com/office/drawing/2014/main" id="{379F6C12-40D7-CB1B-0FCD-15803547CE2A}"/>
              </a:ext>
            </a:extLst>
          </p:cNvPr>
          <p:cNvSpPr/>
          <p:nvPr/>
        </p:nvSpPr>
        <p:spPr>
          <a:xfrm>
            <a:off x="5501087" y="3168023"/>
            <a:ext cx="2132684" cy="10794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with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6" name="Rectangle 155">
            <a:extLst>
              <a:ext uri="{FF2B5EF4-FFF2-40B4-BE49-F238E27FC236}">
                <a16:creationId xmlns:a16="http://schemas.microsoft.com/office/drawing/2014/main" id="{E9D52AB0-093F-0847-F9E5-194EE097955C}"/>
              </a:ext>
            </a:extLst>
          </p:cNvPr>
          <p:cNvSpPr/>
          <p:nvPr/>
        </p:nvSpPr>
        <p:spPr>
          <a:xfrm>
            <a:off x="3900252" y="3168023"/>
            <a:ext cx="1548000" cy="10794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Connecting 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7" name="Rectangle 156">
            <a:extLst>
              <a:ext uri="{FF2B5EF4-FFF2-40B4-BE49-F238E27FC236}">
                <a16:creationId xmlns:a16="http://schemas.microsoft.com/office/drawing/2014/main" id="{D464220C-D10C-1D9A-95E5-A770D353A697}"/>
              </a:ext>
            </a:extLst>
          </p:cNvPr>
          <p:cNvSpPr/>
          <p:nvPr/>
        </p:nvSpPr>
        <p:spPr>
          <a:xfrm>
            <a:off x="6399278" y="2414373"/>
            <a:ext cx="2592000"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Maintenance of services via</a:t>
            </a:r>
            <a:r>
              <a:rPr lang="en-US" sz="700" b="0" i="0" u="none" strike="noStrike">
                <a:solidFill>
                  <a:srgbClr val="1F355E"/>
                </a:solidFill>
                <a:effectLst/>
                <a:latin typeface="Arial" panose="020B0604020202020204" pitchFamily="34" charset="0"/>
                <a:cs typeface="Arial" panose="020B0604020202020204" pitchFamily="34" charset="0"/>
              </a:rPr>
              <a:t> </a:t>
            </a:r>
            <a:r>
              <a:rPr lang="en-US" sz="700" b="0">
                <a:solidFill>
                  <a:srgbClr val="1F355E"/>
                </a:solidFill>
                <a:latin typeface="Arial" panose="020B0604020202020204" pitchFamily="34" charset="0"/>
                <a:cs typeface="Arial" panose="020B0604020202020204" pitchFamily="34" charset="0"/>
              </a:rPr>
              <a:t>NHS</a:t>
            </a:r>
            <a:r>
              <a:rPr lang="en-US" sz="700" b="0" i="0" u="none" strike="noStrike">
                <a:solidFill>
                  <a:srgbClr val="1F355E"/>
                </a:solidFill>
                <a:effectLst/>
                <a:latin typeface="Arial" panose="020B0604020202020204" pitchFamily="34" charset="0"/>
                <a:cs typeface="Arial" panose="020B0604020202020204" pitchFamily="34" charset="0"/>
              </a:rPr>
              <a:t>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8" name="Rectangle 157">
            <a:extLst>
              <a:ext uri="{FF2B5EF4-FFF2-40B4-BE49-F238E27FC236}">
                <a16:creationId xmlns:a16="http://schemas.microsoft.com/office/drawing/2014/main" id="{188E244B-A2B2-4C6C-281C-E867FF1F3BC2}"/>
              </a:ext>
            </a:extLst>
          </p:cNvPr>
          <p:cNvSpPr/>
          <p:nvPr/>
        </p:nvSpPr>
        <p:spPr>
          <a:xfrm>
            <a:off x="2592543" y="3346489"/>
            <a:ext cx="1779974"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9" name="Rectangle 158">
            <a:extLst>
              <a:ext uri="{FF2B5EF4-FFF2-40B4-BE49-F238E27FC236}">
                <a16:creationId xmlns:a16="http://schemas.microsoft.com/office/drawing/2014/main" id="{2724679E-DAF7-40A2-C136-C4B403E95967}"/>
              </a:ext>
            </a:extLst>
          </p:cNvPr>
          <p:cNvSpPr/>
          <p:nvPr/>
        </p:nvSpPr>
        <p:spPr>
          <a:xfrm>
            <a:off x="4441299" y="3346489"/>
            <a:ext cx="162775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Embedding a patient feedback mechanism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0" name="Rectangle 159">
            <a:extLst>
              <a:ext uri="{FF2B5EF4-FFF2-40B4-BE49-F238E27FC236}">
                <a16:creationId xmlns:a16="http://schemas.microsoft.com/office/drawing/2014/main" id="{ADC5B324-C733-DBF6-E275-FDD0D6C3EF83}"/>
              </a:ext>
            </a:extLst>
          </p:cNvPr>
          <p:cNvSpPr/>
          <p:nvPr/>
        </p:nvSpPr>
        <p:spPr>
          <a:xfrm>
            <a:off x="6152476" y="3346489"/>
            <a:ext cx="283880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Supporting clinical and patient co-production in digital services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1" name="Rectangle 160">
            <a:extLst>
              <a:ext uri="{FF2B5EF4-FFF2-40B4-BE49-F238E27FC236}">
                <a16:creationId xmlns:a16="http://schemas.microsoft.com/office/drawing/2014/main" id="{397CACD1-2DD4-5B71-3940-1C9F8D39C6E8}"/>
              </a:ext>
            </a:extLst>
          </p:cNvPr>
          <p:cNvSpPr/>
          <p:nvPr/>
        </p:nvSpPr>
        <p:spPr>
          <a:xfrm>
            <a:off x="1244673" y="3809744"/>
            <a:ext cx="1944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Expanding to deliver 24/7 working support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2" name="Rectangle 161">
            <a:extLst>
              <a:ext uri="{FF2B5EF4-FFF2-40B4-BE49-F238E27FC236}">
                <a16:creationId xmlns:a16="http://schemas.microsoft.com/office/drawing/2014/main" id="{AF899019-A7E4-AF13-8AED-9238909CCA2D}"/>
              </a:ext>
            </a:extLst>
          </p:cNvPr>
          <p:cNvSpPr/>
          <p:nvPr/>
        </p:nvSpPr>
        <p:spPr>
          <a:xfrm>
            <a:off x="4826456"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a:t>
            </a:r>
            <a:r>
              <a:rPr lang="en-US" sz="700" b="0" err="1">
                <a:solidFill>
                  <a:schemeClr val="bg1"/>
                </a:solidFill>
                <a:latin typeface="Arial" panose="020B0604020202020204" pitchFamily="34" charset="0"/>
                <a:ea typeface="+mn-ea"/>
                <a:cs typeface="Arial" panose="020B0604020202020204" pitchFamily="34" charset="0"/>
                <a:sym typeface="Helvetica Neue Medium"/>
              </a:rPr>
              <a:t>specialised</a:t>
            </a:r>
            <a:r>
              <a:rPr lang="en-US" sz="700" b="0">
                <a:solidFill>
                  <a:schemeClr val="bg1"/>
                </a:solidFill>
                <a:latin typeface="Arial" panose="020B0604020202020204" pitchFamily="34" charset="0"/>
                <a:ea typeface="+mn-ea"/>
                <a:cs typeface="Arial" panose="020B0604020202020204" pitchFamily="34" charset="0"/>
                <a:sym typeface="Helvetica Neue Medium"/>
              </a:rPr>
              <a:t>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3" name="Rectangle 162">
            <a:extLst>
              <a:ext uri="{FF2B5EF4-FFF2-40B4-BE49-F238E27FC236}">
                <a16:creationId xmlns:a16="http://schemas.microsoft.com/office/drawing/2014/main" id="{F0367138-7692-6ADB-33B7-B7D33F7884BD}"/>
              </a:ext>
            </a:extLst>
          </p:cNvPr>
          <p:cNvSpPr/>
          <p:nvPr/>
        </p:nvSpPr>
        <p:spPr>
          <a:xfrm>
            <a:off x="3243851" y="3809744"/>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Expansion of digital training team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5" name="Rectangle 164">
            <a:extLst>
              <a:ext uri="{FF2B5EF4-FFF2-40B4-BE49-F238E27FC236}">
                <a16:creationId xmlns:a16="http://schemas.microsoft.com/office/drawing/2014/main" id="{0A64F1FC-4B36-0C19-3737-5F0D64D24215}"/>
              </a:ext>
            </a:extLst>
          </p:cNvPr>
          <p:cNvSpPr/>
          <p:nvPr/>
        </p:nvSpPr>
        <p:spPr>
          <a:xfrm>
            <a:off x="1737944" y="4431724"/>
            <a:ext cx="216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6" name="Rectangle 165">
            <a:extLst>
              <a:ext uri="{FF2B5EF4-FFF2-40B4-BE49-F238E27FC236}">
                <a16:creationId xmlns:a16="http://schemas.microsoft.com/office/drawing/2014/main" id="{24C5017E-04EE-A8EB-818C-48E770D2FCCB}"/>
              </a:ext>
            </a:extLst>
          </p:cNvPr>
          <p:cNvSpPr/>
          <p:nvPr/>
        </p:nvSpPr>
        <p:spPr>
          <a:xfrm>
            <a:off x="6412214" y="4288541"/>
            <a:ext cx="2448000"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closer collaboration between clinical and digital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7" name="Rectangle 166">
            <a:extLst>
              <a:ext uri="{FF2B5EF4-FFF2-40B4-BE49-F238E27FC236}">
                <a16:creationId xmlns:a16="http://schemas.microsoft.com/office/drawing/2014/main" id="{7376D216-D199-1F28-6764-87C819E94E2A}"/>
              </a:ext>
            </a:extLst>
          </p:cNvPr>
          <p:cNvSpPr/>
          <p:nvPr/>
        </p:nvSpPr>
        <p:spPr>
          <a:xfrm>
            <a:off x="1255956" y="3976655"/>
            <a:ext cx="800296"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Digital workforce strategy</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8" name="Rectangle 167">
            <a:extLst>
              <a:ext uri="{FF2B5EF4-FFF2-40B4-BE49-F238E27FC236}">
                <a16:creationId xmlns:a16="http://schemas.microsoft.com/office/drawing/2014/main" id="{F99CDD68-AF9D-7BC4-E929-8B6BDE371D7E}"/>
              </a:ext>
            </a:extLst>
          </p:cNvPr>
          <p:cNvSpPr/>
          <p:nvPr/>
        </p:nvSpPr>
        <p:spPr>
          <a:xfrm>
            <a:off x="4335892" y="3953625"/>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Leadership development </a:t>
            </a:r>
            <a:r>
              <a:rPr lang="en-US" sz="700" b="0" err="1">
                <a:solidFill>
                  <a:schemeClr val="bg1"/>
                </a:solidFill>
                <a:latin typeface="Arial" panose="020B0604020202020204" pitchFamily="34" charset="0"/>
                <a:ea typeface="+mn-ea"/>
                <a:cs typeface="Arial" panose="020B0604020202020204" pitchFamily="34" charset="0"/>
                <a:sym typeface="Helvetica Neue Medium"/>
              </a:rPr>
              <a:t>programmes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9" name="Rectangle 168">
            <a:extLst>
              <a:ext uri="{FF2B5EF4-FFF2-40B4-BE49-F238E27FC236}">
                <a16:creationId xmlns:a16="http://schemas.microsoft.com/office/drawing/2014/main" id="{B98790FA-9A89-E47F-5F9B-7CD8ADD857DC}"/>
              </a:ext>
            </a:extLst>
          </p:cNvPr>
          <p:cNvSpPr/>
          <p:nvPr/>
        </p:nvSpPr>
        <p:spPr>
          <a:xfrm>
            <a:off x="5375704" y="4103459"/>
            <a:ext cx="154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Explore partnerships with universities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1" name="Rectangle 170">
            <a:extLst>
              <a:ext uri="{FF2B5EF4-FFF2-40B4-BE49-F238E27FC236}">
                <a16:creationId xmlns:a16="http://schemas.microsoft.com/office/drawing/2014/main" id="{1B68232D-A87D-CE1A-E043-5F70E794B4BE}"/>
              </a:ext>
            </a:extLst>
          </p:cNvPr>
          <p:cNvSpPr/>
          <p:nvPr/>
        </p:nvSpPr>
        <p:spPr>
          <a:xfrm>
            <a:off x="7262131" y="3946301"/>
            <a:ext cx="172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Establish horizon scanning taskforce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3" name="Rectangle 172">
            <a:extLst>
              <a:ext uri="{FF2B5EF4-FFF2-40B4-BE49-F238E27FC236}">
                <a16:creationId xmlns:a16="http://schemas.microsoft.com/office/drawing/2014/main" id="{D270E4A4-72AE-6419-0ACD-EDD918705029}"/>
              </a:ext>
            </a:extLst>
          </p:cNvPr>
          <p:cNvSpPr/>
          <p:nvPr/>
        </p:nvSpPr>
        <p:spPr>
          <a:xfrm>
            <a:off x="2110040" y="3953625"/>
            <a:ext cx="151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 target operating model</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4" name="Rectangle 173">
            <a:extLst>
              <a:ext uri="{FF2B5EF4-FFF2-40B4-BE49-F238E27FC236}">
                <a16:creationId xmlns:a16="http://schemas.microsoft.com/office/drawing/2014/main" id="{67E4A5E4-3097-31A3-D8A4-7995D709E8DE}"/>
              </a:ext>
            </a:extLst>
          </p:cNvPr>
          <p:cNvSpPr/>
          <p:nvPr/>
        </p:nvSpPr>
        <p:spPr>
          <a:xfrm>
            <a:off x="6461688" y="3954777"/>
            <a:ext cx="72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TOM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5" name="Rectangle 174">
            <a:extLst>
              <a:ext uri="{FF2B5EF4-FFF2-40B4-BE49-F238E27FC236}">
                <a16:creationId xmlns:a16="http://schemas.microsoft.com/office/drawing/2014/main" id="{5006D5D6-1F33-3DE6-2459-9D31B38CBD5C}"/>
              </a:ext>
            </a:extLst>
          </p:cNvPr>
          <p:cNvSpPr/>
          <p:nvPr/>
        </p:nvSpPr>
        <p:spPr>
          <a:xfrm>
            <a:off x="2277530" y="4103459"/>
            <a:ext cx="1836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 clinical digital leads &amp; establish CDA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6" name="Rectangle 175">
            <a:extLst>
              <a:ext uri="{FF2B5EF4-FFF2-40B4-BE49-F238E27FC236}">
                <a16:creationId xmlns:a16="http://schemas.microsoft.com/office/drawing/2014/main" id="{0E8DE805-D40E-F600-517D-27680B626A7C}"/>
              </a:ext>
            </a:extLst>
          </p:cNvPr>
          <p:cNvSpPr/>
          <p:nvPr/>
        </p:nvSpPr>
        <p:spPr>
          <a:xfrm>
            <a:off x="4173547" y="4103459"/>
            <a:ext cx="115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Recruitment &amp; comms drive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8" name="Rectangle 177">
            <a:extLst>
              <a:ext uri="{FF2B5EF4-FFF2-40B4-BE49-F238E27FC236}">
                <a16:creationId xmlns:a16="http://schemas.microsoft.com/office/drawing/2014/main" id="{6819F5E1-E72F-BE0F-0A9B-F55D97613343}"/>
              </a:ext>
            </a:extLst>
          </p:cNvPr>
          <p:cNvSpPr/>
          <p:nvPr/>
        </p:nvSpPr>
        <p:spPr>
          <a:xfrm>
            <a:off x="3219088" y="4589567"/>
            <a:ext cx="1057086"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9" name="Rectangle 178">
            <a:extLst>
              <a:ext uri="{FF2B5EF4-FFF2-40B4-BE49-F238E27FC236}">
                <a16:creationId xmlns:a16="http://schemas.microsoft.com/office/drawing/2014/main" id="{15DE4156-05D1-0D5B-0709-6DEB577F86A4}"/>
              </a:ext>
            </a:extLst>
          </p:cNvPr>
          <p:cNvSpPr/>
          <p:nvPr/>
        </p:nvSpPr>
        <p:spPr>
          <a:xfrm>
            <a:off x="2523497" y="5012478"/>
            <a:ext cx="2342073"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chemeClr val="bg1"/>
                </a:solidFill>
                <a:latin typeface="Arial" panose="020B0604020202020204" pitchFamily="34" charset="0"/>
                <a:ea typeface="+mn-ea"/>
                <a:cs typeface="Arial" panose="020B0604020202020204" pitchFamily="34" charset="0"/>
                <a:sym typeface="Helvetica Neue Medium"/>
              </a:rPr>
              <a:t>Optimising</a:t>
            </a:r>
            <a:r>
              <a:rPr lang="en-US" sz="700" b="0">
                <a:solidFill>
                  <a:schemeClr val="bg1"/>
                </a:solidFill>
                <a:latin typeface="Arial" panose="020B0604020202020204" pitchFamily="34" charset="0"/>
                <a:ea typeface="+mn-ea"/>
                <a:cs typeface="Arial" panose="020B0604020202020204" pitchFamily="34" charset="0"/>
                <a:sym typeface="Helvetica Neue Medium"/>
              </a:rPr>
              <a:t> health board digital leadership &amp; governance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0" name="Rectangle 179">
            <a:extLst>
              <a:ext uri="{FF2B5EF4-FFF2-40B4-BE49-F238E27FC236}">
                <a16:creationId xmlns:a16="http://schemas.microsoft.com/office/drawing/2014/main" id="{B47BB783-8637-A5E5-7563-E462C5EB8497}"/>
              </a:ext>
            </a:extLst>
          </p:cNvPr>
          <p:cNvSpPr/>
          <p:nvPr/>
        </p:nvSpPr>
        <p:spPr>
          <a:xfrm>
            <a:off x="1255956" y="5008650"/>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of digital governance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1" name="Rectangle 180">
            <a:extLst>
              <a:ext uri="{FF2B5EF4-FFF2-40B4-BE49-F238E27FC236}">
                <a16:creationId xmlns:a16="http://schemas.microsoft.com/office/drawing/2014/main" id="{9DBE51CB-D937-AF75-14CD-064C83C1ACC8}"/>
              </a:ext>
            </a:extLst>
          </p:cNvPr>
          <p:cNvSpPr/>
          <p:nvPr/>
        </p:nvSpPr>
        <p:spPr>
          <a:xfrm>
            <a:off x="5022468" y="4859638"/>
            <a:ext cx="3972557"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financial investment, programme review, and developing a sustainable funding model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2" name="Rectangle 181">
            <a:extLst>
              <a:ext uri="{FF2B5EF4-FFF2-40B4-BE49-F238E27FC236}">
                <a16:creationId xmlns:a16="http://schemas.microsoft.com/office/drawing/2014/main" id="{A4412823-38CD-8D8A-344D-3B4DCDFCB2A4}"/>
              </a:ext>
            </a:extLst>
          </p:cNvPr>
          <p:cNvSpPr/>
          <p:nvPr/>
        </p:nvSpPr>
        <p:spPr>
          <a:xfrm>
            <a:off x="4323576" y="4580351"/>
            <a:ext cx="219986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a process of digital co-ownership across SBU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 name="TextBox 3">
            <a:extLst>
              <a:ext uri="{FF2B5EF4-FFF2-40B4-BE49-F238E27FC236}">
                <a16:creationId xmlns:a16="http://schemas.microsoft.com/office/drawing/2014/main" id="{C22B85A8-BD43-49AF-79BC-EFAC857497A7}"/>
              </a:ext>
            </a:extLst>
          </p:cNvPr>
          <p:cNvSpPr txBox="1"/>
          <p:nvPr/>
        </p:nvSpPr>
        <p:spPr>
          <a:xfrm>
            <a:off x="7794171" y="110702"/>
            <a:ext cx="1182675"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Interdependencies with national partners</a:t>
            </a:r>
          </a:p>
        </p:txBody>
      </p:sp>
      <p:sp>
        <p:nvSpPr>
          <p:cNvPr id="8" name="TextBox 7">
            <a:extLst>
              <a:ext uri="{FF2B5EF4-FFF2-40B4-BE49-F238E27FC236}">
                <a16:creationId xmlns:a16="http://schemas.microsoft.com/office/drawing/2014/main" id="{227D8E34-8475-6A00-14D2-14AF8FB4E094}"/>
              </a:ext>
            </a:extLst>
          </p:cNvPr>
          <p:cNvSpPr txBox="1"/>
          <p:nvPr/>
        </p:nvSpPr>
        <p:spPr>
          <a:xfrm>
            <a:off x="167154" y="454354"/>
            <a:ext cx="10889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Major</a:t>
            </a:r>
            <a:b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Milestones</a:t>
            </a:r>
          </a:p>
        </p:txBody>
      </p:sp>
      <p:sp>
        <p:nvSpPr>
          <p:cNvPr id="10" name="TextBox 9">
            <a:extLst>
              <a:ext uri="{FF2B5EF4-FFF2-40B4-BE49-F238E27FC236}">
                <a16:creationId xmlns:a16="http://schemas.microsoft.com/office/drawing/2014/main" id="{6A9A612F-A2E9-0A3C-11CC-FB7C74888565}"/>
              </a:ext>
            </a:extLst>
          </p:cNvPr>
          <p:cNvSpPr txBox="1"/>
          <p:nvPr/>
        </p:nvSpPr>
        <p:spPr>
          <a:xfrm>
            <a:off x="7136987" y="156022"/>
            <a:ext cx="3830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Key</a:t>
            </a:r>
          </a:p>
        </p:txBody>
      </p:sp>
      <p:sp>
        <p:nvSpPr>
          <p:cNvPr id="12" name="Rectangle 11">
            <a:extLst>
              <a:ext uri="{FF2B5EF4-FFF2-40B4-BE49-F238E27FC236}">
                <a16:creationId xmlns:a16="http://schemas.microsoft.com/office/drawing/2014/main" id="{4C059AF4-1F3E-95BE-B18F-A405E737C5B0}"/>
              </a:ext>
            </a:extLst>
          </p:cNvPr>
          <p:cNvSpPr/>
          <p:nvPr/>
        </p:nvSpPr>
        <p:spPr>
          <a:xfrm>
            <a:off x="1244673" y="4577154"/>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Benefits Analysis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0DE3E843-194C-20C4-51C1-909929B5A953}"/>
              </a:ext>
            </a:extLst>
          </p:cNvPr>
          <p:cNvSpPr/>
          <p:nvPr/>
        </p:nvSpPr>
        <p:spPr>
          <a:xfrm>
            <a:off x="2720101" y="4854759"/>
            <a:ext cx="2240655"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 name="Rectangle 13">
            <a:extLst>
              <a:ext uri="{FF2B5EF4-FFF2-40B4-BE49-F238E27FC236}">
                <a16:creationId xmlns:a16="http://schemas.microsoft.com/office/drawing/2014/main" id="{11DE7500-B4C1-6684-D1A0-944F7806CCD9}"/>
              </a:ext>
            </a:extLst>
          </p:cNvPr>
          <p:cNvSpPr/>
          <p:nvPr/>
        </p:nvSpPr>
        <p:spPr>
          <a:xfrm>
            <a:off x="2704266" y="4589567"/>
            <a:ext cx="48254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Establishing a TDA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 name="Rectangle 14">
            <a:extLst>
              <a:ext uri="{FF2B5EF4-FFF2-40B4-BE49-F238E27FC236}">
                <a16:creationId xmlns:a16="http://schemas.microsoft.com/office/drawing/2014/main" id="{580F7E39-97CB-8DC1-334E-ADCDA553CC87}"/>
              </a:ext>
            </a:extLst>
          </p:cNvPr>
          <p:cNvSpPr/>
          <p:nvPr/>
        </p:nvSpPr>
        <p:spPr>
          <a:xfrm>
            <a:off x="6380840" y="1797306"/>
            <a:ext cx="2612036"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IG model to support integrated working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A89BE9F0-54A7-BE64-F08E-C9E08CD5FA60}"/>
              </a:ext>
            </a:extLst>
          </p:cNvPr>
          <p:cNvSpPr/>
          <p:nvPr/>
        </p:nvSpPr>
        <p:spPr>
          <a:xfrm>
            <a:off x="3876281" y="1646116"/>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Cloud contract and financial management processes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7C0DB4AE-D51C-56F2-5B0D-164DB7B11FFF}"/>
              </a:ext>
            </a:extLst>
          </p:cNvPr>
          <p:cNvSpPr/>
          <p:nvPr/>
        </p:nvSpPr>
        <p:spPr>
          <a:xfrm>
            <a:off x="2945315" y="2239640"/>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Procurement models &amp; support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6" name="Group 25">
            <a:extLst>
              <a:ext uri="{FF2B5EF4-FFF2-40B4-BE49-F238E27FC236}">
                <a16:creationId xmlns:a16="http://schemas.microsoft.com/office/drawing/2014/main" id="{CEC18ECE-9F0A-40F9-CA7A-D6B9C760E543}"/>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D1EB48E7-468F-10BD-C057-FAB341594E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0" name="Arrow: Chevron 19">
              <a:extLst>
                <a:ext uri="{FF2B5EF4-FFF2-40B4-BE49-F238E27FC236}">
                  <a16:creationId xmlns:a16="http://schemas.microsoft.com/office/drawing/2014/main" id="{1F5A7915-3EE4-A097-981E-0E073E214F6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23320126-56AB-7DCC-2A76-5F03A4E1829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879D92D5-CB86-AD83-8922-FDAF312C718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3" name="Arrow: Chevron 22">
              <a:extLst>
                <a:ext uri="{FF2B5EF4-FFF2-40B4-BE49-F238E27FC236}">
                  <a16:creationId xmlns:a16="http://schemas.microsoft.com/office/drawing/2014/main" id="{2BE45B06-2442-A241-92C8-477EDAD4C325}"/>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D6275459-8A25-1402-7EB4-99795B6C7E60}"/>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719357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32FF29-7ACF-8E51-F166-6624AC436665}"/>
              </a:ext>
            </a:extLst>
          </p:cNvPr>
          <p:cNvSpPr/>
          <p:nvPr/>
        </p:nvSpPr>
        <p:spPr>
          <a:xfrm>
            <a:off x="151886" y="2008971"/>
            <a:ext cx="2517731" cy="22689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1A0463AE-3D87-8BB5-1AE0-A236DC7D49AF}"/>
              </a:ext>
            </a:extLst>
          </p:cNvPr>
          <p:cNvSpPr/>
          <p:nvPr/>
        </p:nvSpPr>
        <p:spPr>
          <a:xfrm>
            <a:off x="142875"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l" defTabSz="825500"/>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CDR is like a big digital storage space where all the system’s health and care information is kept. It collects information from different care settings and puts it all together in one safe, secure and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system. Among things, it is where the data </a:t>
            </a:r>
            <a:r>
              <a:rPr lang="en-US" sz="800" b="0">
                <a:solidFill>
                  <a:srgbClr val="1F355E"/>
                </a:solidFill>
                <a:latin typeface="Arial" panose="020B0604020202020204" pitchFamily="34" charset="0"/>
                <a:ea typeface="+mn-ea"/>
                <a:cs typeface="Arial" panose="020B0604020202020204" pitchFamily="34" charset="0"/>
                <a:sym typeface="Helvetica Neue Medium"/>
              </a:rPr>
              <a:t>inputted in the EPR is stored. It helps create a full picture of the health of both individuals and the population.</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79BC312B-9404-FE98-2134-E0D6E334DA89}"/>
              </a:ext>
            </a:extLst>
          </p:cNvPr>
          <p:cNvSpPr/>
          <p:nvPr/>
        </p:nvSpPr>
        <p:spPr>
          <a:xfrm>
            <a:off x="142875" y="2240637"/>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A healthcare EPR is like a digital file that keeps all your health information together in one place, such as your medical history, test results, and medications. It is the digital interface which doctors, nurses and those involved in your care use to seamlessly access your medical information, whilst keeping your information safe and private</a:t>
            </a:r>
            <a:r>
              <a:rPr lang="en-US" sz="800" b="0" i="0">
                <a:solidFill>
                  <a:srgbClr val="1F355E"/>
                </a:solidFill>
                <a:effectLst/>
                <a:latin typeface="Arial" panose="020B0604020202020204" pitchFamily="34" charset="0"/>
                <a:cs typeface="Arial" panose="020B0604020202020204" pitchFamily="34" charset="0"/>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DFA5DDD0-C08C-9BE1-70DD-63C7FD4BBA6E}"/>
              </a:ext>
            </a:extLst>
          </p:cNvPr>
          <p:cNvSpPr/>
          <p:nvPr/>
        </p:nvSpPr>
        <p:spPr>
          <a:xfrm>
            <a:off x="3319126"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is the process of making sure all the information recorded across the health system is organised and recorded in the same way. This is done by </a:t>
            </a:r>
            <a:r>
              <a:rPr lang="en-US" sz="800" b="0">
                <a:solidFill>
                  <a:srgbClr val="1F355E"/>
                </a:solidFill>
                <a:latin typeface="Arial" panose="020B0604020202020204" pitchFamily="34" charset="0"/>
                <a:ea typeface="+mn-ea"/>
                <a:cs typeface="Arial" panose="020B0604020202020204" pitchFamily="34" charset="0"/>
                <a:sym typeface="Helvetica Neue Medium"/>
              </a:rPr>
              <a:t>applying ‘data standards’ or a data language so that the data can move more easily between systems and everyone can understand and analyse information more easily to drive improvements in care. </a:t>
            </a:r>
          </a:p>
        </p:txBody>
      </p:sp>
      <p:sp>
        <p:nvSpPr>
          <p:cNvPr id="8" name="Rectangle 7">
            <a:extLst>
              <a:ext uri="{FF2B5EF4-FFF2-40B4-BE49-F238E27FC236}">
                <a16:creationId xmlns:a16="http://schemas.microsoft.com/office/drawing/2014/main" id="{C5E17B5A-687E-08C6-A33A-EBDBAC6C606F}"/>
              </a:ext>
            </a:extLst>
          </p:cNvPr>
          <p:cNvSpPr/>
          <p:nvPr/>
        </p:nvSpPr>
        <p:spPr>
          <a:xfrm>
            <a:off x="142875"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tools, applications, or platforms designed to empower patients and facilitate their engagement in their own healthcare, including services such as online appointment scheduling, telemedicine consultations, patient portals for accessing health records, educational resources, remote monitoring devices, and mobile health apps.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51A7286B-EBAE-5121-DEB3-E52D9D9C326D}"/>
              </a:ext>
            </a:extLst>
          </p:cNvPr>
          <p:cNvSpPr/>
          <p:nvPr/>
        </p:nvSpPr>
        <p:spPr>
          <a:xfrm>
            <a:off x="3319126"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i="0">
                <a:solidFill>
                  <a:srgbClr val="1F355E"/>
                </a:solidFill>
                <a:effectLst/>
                <a:latin typeface="Arial" panose="020B0604020202020204" pitchFamily="34" charset="0"/>
                <a:cs typeface="Arial" panose="020B0604020202020204" pitchFamily="34" charset="0"/>
              </a:rPr>
              <a:t>A rapidly evolving branch of computer science that enables problem-solving, decision-making, language understanding, and pattern recognition.</a:t>
            </a:r>
            <a:r>
              <a:rPr lang="en-US" sz="800" b="0">
                <a:solidFill>
                  <a:srgbClr val="1F355E"/>
                </a:solidFill>
                <a:latin typeface="Arial" panose="020B0604020202020204" pitchFamily="34" charset="0"/>
                <a:cs typeface="Arial" panose="020B0604020202020204" pitchFamily="34" charset="0"/>
              </a:rPr>
              <a:t> AI tools can act as a smart helper that supports clinicians to make better decisions through activities such as </a:t>
            </a:r>
            <a:r>
              <a:rPr lang="en-US" sz="800" b="0" err="1">
                <a:solidFill>
                  <a:srgbClr val="1F355E"/>
                </a:solidFill>
                <a:latin typeface="Arial" panose="020B0604020202020204" pitchFamily="34" charset="0"/>
                <a:cs typeface="Arial" panose="020B0604020202020204" pitchFamily="34" charset="0"/>
              </a:rPr>
              <a:t>analysing</a:t>
            </a:r>
            <a:r>
              <a:rPr lang="en-US" sz="800" b="0">
                <a:solidFill>
                  <a:srgbClr val="1F355E"/>
                </a:solidFill>
                <a:latin typeface="Arial" panose="020B0604020202020204" pitchFamily="34" charset="0"/>
                <a:cs typeface="Arial" panose="020B0604020202020204" pitchFamily="34" charset="0"/>
              </a:rPr>
              <a:t> medical images, predicting diseases and even suggesting treatments.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BDD8A182-0FEB-9A68-1F3A-F33F0384DA87}"/>
              </a:ext>
            </a:extLst>
          </p:cNvPr>
          <p:cNvSpPr/>
          <p:nvPr/>
        </p:nvSpPr>
        <p:spPr>
          <a:xfrm>
            <a:off x="6471649" y="2249248"/>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 system that enables clinicians to access multiple applications or systems with a single set of login credentials that only have to be entered once per session. This makes it much easier than having to sign-in to each system individually saving clinicians time and effort in the process.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Rectangle 11">
            <a:extLst>
              <a:ext uri="{FF2B5EF4-FFF2-40B4-BE49-F238E27FC236}">
                <a16:creationId xmlns:a16="http://schemas.microsoft.com/office/drawing/2014/main" id="{8DED261C-D909-8CFA-B78A-31A96D5D5666}"/>
              </a:ext>
            </a:extLst>
          </p:cNvPr>
          <p:cNvSpPr/>
          <p:nvPr/>
        </p:nvSpPr>
        <p:spPr>
          <a:xfrm>
            <a:off x="6471649"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Storing health data in the cloud or is like putting your information in a safe and secure digital locker on the internet. It reduces the risk of paper-based reports which can get lost or damaged and improves the security of your data. It can also allow for easier access and scalability over time.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4D1F2358-F532-9A28-85C1-9F48EADE286F}"/>
              </a:ext>
            </a:extLst>
          </p:cNvPr>
          <p:cNvSpPr/>
          <p:nvPr/>
        </p:nvSpPr>
        <p:spPr>
          <a:xfrm>
            <a:off x="6471649"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Tools and techniques employed as part of your digital infrastructure to protect computers, systems and data stores from any unauthorised access, cyberattacks/hackers, viruses or data breaches. Cyber security keeps valuable health information safe and ensures onl</a:t>
            </a:r>
            <a:r>
              <a:rPr lang="en-US" sz="800" b="0">
                <a:solidFill>
                  <a:srgbClr val="1F355E"/>
                </a:solidFill>
                <a:latin typeface="Arial" panose="020B0604020202020204" pitchFamily="34" charset="0"/>
                <a:ea typeface="+mn-ea"/>
                <a:cs typeface="Arial" panose="020B0604020202020204" pitchFamily="34" charset="0"/>
                <a:sym typeface="Helvetica Neue Medium"/>
              </a:rPr>
              <a:t>y the right people can access it.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69173B68-4676-6774-4E06-86A16F38B482}"/>
              </a:ext>
            </a:extLst>
          </p:cNvPr>
          <p:cNvSpPr/>
          <p:nvPr/>
        </p:nvSpPr>
        <p:spPr>
          <a:xfrm>
            <a:off x="142875"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CDR </a:t>
            </a:r>
            <a:r>
              <a:rPr kumimoji="0" lang="en-US" sz="1050" i="1" strike="noStrike" cap="none" spc="0" normalizeH="0" baseline="0">
                <a:ln>
                  <a:noFill/>
                </a:ln>
                <a:solidFill>
                  <a:schemeClr val="bg1"/>
                </a:solidFill>
                <a:effectLst/>
                <a:uFillTx/>
                <a:latin typeface="+mn-lt"/>
                <a:ea typeface="+mn-ea"/>
                <a:cs typeface="+mn-cs"/>
                <a:sym typeface="Helvetica Neue Medium"/>
              </a:rPr>
              <a:t>(Care Data </a:t>
            </a:r>
            <a:r>
              <a:rPr lang="en-US" sz="1050" i="1">
                <a:solidFill>
                  <a:schemeClr val="bg1"/>
                </a:solidFill>
                <a:latin typeface="+mn-lt"/>
                <a:ea typeface="+mn-ea"/>
                <a:cs typeface="+mn-cs"/>
                <a:sym typeface="Helvetica Neue Medium"/>
              </a:rPr>
              <a:t>R</a:t>
            </a:r>
            <a:r>
              <a:rPr kumimoji="0" lang="en-US" sz="1050" i="1" strike="noStrike" cap="none" spc="0" normalizeH="0" baseline="0">
                <a:ln>
                  <a:noFill/>
                </a:ln>
                <a:solidFill>
                  <a:schemeClr val="bg1"/>
                </a:solidFill>
                <a:effectLst/>
                <a:uFillTx/>
                <a:latin typeface="+mn-lt"/>
                <a:ea typeface="+mn-ea"/>
                <a:cs typeface="+mn-cs"/>
                <a:sym typeface="Helvetica Neue Medium"/>
              </a:rPr>
              <a:t>epository</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6C2F7067-D73D-0AE8-053B-3FFF1F687FCD}"/>
              </a:ext>
            </a:extLst>
          </p:cNvPr>
          <p:cNvSpPr/>
          <p:nvPr/>
        </p:nvSpPr>
        <p:spPr>
          <a:xfrm>
            <a:off x="142875"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EP</a:t>
            </a:r>
            <a:r>
              <a:rPr kumimoji="0" lang="en-US" sz="1050" i="0" u="none" strike="noStrike" cap="none" spc="0" normalizeH="0" baseline="0">
                <a:ln>
                  <a:noFill/>
                </a:ln>
                <a:solidFill>
                  <a:schemeClr val="bg1"/>
                </a:solidFill>
                <a:effectLst/>
                <a:uFillTx/>
                <a:latin typeface="+mn-lt"/>
                <a:ea typeface="+mn-ea"/>
                <a:cs typeface="+mn-cs"/>
                <a:sym typeface="Helvetica Neue Medium"/>
              </a:rPr>
              <a:t>R </a:t>
            </a:r>
            <a:r>
              <a:rPr kumimoji="0" lang="en-US" sz="1050" i="1" strike="noStrike" cap="none" spc="0" normalizeH="0" baseline="0">
                <a:ln>
                  <a:noFill/>
                </a:ln>
                <a:solidFill>
                  <a:schemeClr val="bg1"/>
                </a:solidFill>
                <a:effectLst/>
                <a:uFillTx/>
                <a:latin typeface="+mn-lt"/>
                <a:ea typeface="+mn-ea"/>
                <a:cs typeface="+mn-cs"/>
                <a:sym typeface="Helvetica Neue Medium"/>
              </a:rPr>
              <a:t>(Electronic Patient Record</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0B75384F-9758-FD1A-32E7-6848578A12DA}"/>
              </a:ext>
            </a:extLst>
          </p:cNvPr>
          <p:cNvSpPr/>
          <p:nvPr/>
        </p:nvSpPr>
        <p:spPr>
          <a:xfrm>
            <a:off x="3319126"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Standardisation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3D6C436B-753B-7566-ECA7-709D8DF34089}"/>
              </a:ext>
            </a:extLst>
          </p:cNvPr>
          <p:cNvSpPr/>
          <p:nvPr/>
        </p:nvSpPr>
        <p:spPr>
          <a:xfrm>
            <a:off x="142875"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Patient Facing Services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6648572F-4D12-2248-F4F1-77B1E7CC2D9C}"/>
              </a:ext>
            </a:extLst>
          </p:cNvPr>
          <p:cNvSpPr/>
          <p:nvPr/>
        </p:nvSpPr>
        <p:spPr>
          <a:xfrm>
            <a:off x="3319126"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AI </a:t>
            </a:r>
            <a:r>
              <a:rPr kumimoji="0" lang="en-US" sz="1050" i="1" u="none" strike="noStrike" cap="none" spc="0" normalizeH="0" baseline="0">
                <a:ln>
                  <a:noFill/>
                </a:ln>
                <a:solidFill>
                  <a:schemeClr val="bg1"/>
                </a:solidFill>
                <a:effectLst/>
                <a:uFillTx/>
                <a:latin typeface="+mn-lt"/>
                <a:ea typeface="+mn-ea"/>
                <a:cs typeface="+mn-cs"/>
                <a:sym typeface="Helvetica Neue Medium"/>
              </a:rPr>
              <a:t>(Artificial Intelligence) </a:t>
            </a:r>
            <a:endParaRPr kumimoji="0" lang="en-GB" sz="1050" i="1" u="none" strike="noStrike" cap="none" spc="0" normalizeH="0" baseline="0">
              <a:ln>
                <a:noFill/>
              </a:ln>
              <a:solidFill>
                <a:schemeClr val="bg1"/>
              </a:solidFill>
              <a:effectLst/>
              <a:uFillTx/>
              <a:latin typeface="+mn-lt"/>
              <a:ea typeface="+mn-ea"/>
              <a:cs typeface="+mn-cs"/>
              <a:sym typeface="Helvetica Neue Medium"/>
            </a:endParaRPr>
          </a:p>
        </p:txBody>
      </p:sp>
      <p:sp>
        <p:nvSpPr>
          <p:cNvPr id="22" name="Rectangle 21">
            <a:extLst>
              <a:ext uri="{FF2B5EF4-FFF2-40B4-BE49-F238E27FC236}">
                <a16:creationId xmlns:a16="http://schemas.microsoft.com/office/drawing/2014/main" id="{FC8369F8-6BB3-DDD8-FEB9-5ABCF3FF68B2}"/>
              </a:ext>
            </a:extLst>
          </p:cNvPr>
          <p:cNvSpPr/>
          <p:nvPr/>
        </p:nvSpPr>
        <p:spPr>
          <a:xfrm>
            <a:off x="6471649"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The Cloud / Cloud</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8380A442-80F2-4492-7B04-F605BEC5E82B}"/>
              </a:ext>
            </a:extLst>
          </p:cNvPr>
          <p:cNvSpPr/>
          <p:nvPr/>
        </p:nvSpPr>
        <p:spPr>
          <a:xfrm>
            <a:off x="6471649"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Single Sign on Process</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4" name="Rectangle 23">
            <a:extLst>
              <a:ext uri="{FF2B5EF4-FFF2-40B4-BE49-F238E27FC236}">
                <a16:creationId xmlns:a16="http://schemas.microsoft.com/office/drawing/2014/main" id="{471F3118-9E5D-1F5E-4634-092E08E7F4DB}"/>
              </a:ext>
            </a:extLst>
          </p:cNvPr>
          <p:cNvSpPr/>
          <p:nvPr/>
        </p:nvSpPr>
        <p:spPr>
          <a:xfrm>
            <a:off x="6471649"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Cyber Security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grpSp>
        <p:nvGrpSpPr>
          <p:cNvPr id="33" name="Group 32">
            <a:extLst>
              <a:ext uri="{FF2B5EF4-FFF2-40B4-BE49-F238E27FC236}">
                <a16:creationId xmlns:a16="http://schemas.microsoft.com/office/drawing/2014/main" id="{59F0108C-1EC9-A736-B85D-EE61F800BA29}"/>
              </a:ext>
            </a:extLst>
          </p:cNvPr>
          <p:cNvGrpSpPr/>
          <p:nvPr/>
        </p:nvGrpSpPr>
        <p:grpSpPr>
          <a:xfrm>
            <a:off x="-1" y="-5787"/>
            <a:ext cx="9143998" cy="165595"/>
            <a:chOff x="374266" y="2474302"/>
            <a:chExt cx="13719657" cy="820603"/>
          </a:xfrm>
        </p:grpSpPr>
        <p:sp>
          <p:nvSpPr>
            <p:cNvPr id="34" name="Arrow: Pentagon 33">
              <a:extLst>
                <a:ext uri="{FF2B5EF4-FFF2-40B4-BE49-F238E27FC236}">
                  <a16:creationId xmlns:a16="http://schemas.microsoft.com/office/drawing/2014/main" id="{29893FAF-4CC1-1973-C1FB-128637582D3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5" name="Arrow: Chevron 34">
              <a:extLst>
                <a:ext uri="{FF2B5EF4-FFF2-40B4-BE49-F238E27FC236}">
                  <a16:creationId xmlns:a16="http://schemas.microsoft.com/office/drawing/2014/main" id="{67FB905B-6B0B-3C2C-2F1F-C7AFEB0A20BF}"/>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E800FE9F-1D5C-2FEB-45A7-124B535E108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7" name="Arrow: Chevron 36">
              <a:extLst>
                <a:ext uri="{FF2B5EF4-FFF2-40B4-BE49-F238E27FC236}">
                  <a16:creationId xmlns:a16="http://schemas.microsoft.com/office/drawing/2014/main" id="{556027C7-AFD6-1136-CECF-B32A6049E07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8" name="Arrow: Chevron 37">
              <a:extLst>
                <a:ext uri="{FF2B5EF4-FFF2-40B4-BE49-F238E27FC236}">
                  <a16:creationId xmlns:a16="http://schemas.microsoft.com/office/drawing/2014/main" id="{A3A2EFC4-45BB-21E3-9A2B-E28210DA4EF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err="1">
                <a:latin typeface="Arial" panose="020B0604020202020204" pitchFamily="34" charset="0"/>
                <a:cs typeface="Arial" panose="020B0604020202020204" pitchFamily="34" charset="0"/>
              </a:endParaRPr>
            </a:p>
          </p:txBody>
        </p:sp>
        <p:sp>
          <p:nvSpPr>
            <p:cNvPr id="39" name="Arrow: Chevron 38">
              <a:extLst>
                <a:ext uri="{FF2B5EF4-FFF2-40B4-BE49-F238E27FC236}">
                  <a16:creationId xmlns:a16="http://schemas.microsoft.com/office/drawing/2014/main" id="{31C5E96F-0D3C-FAFD-1663-F8B9C49535A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40" name="Rectangle 39">
            <a:extLst>
              <a:ext uri="{FF2B5EF4-FFF2-40B4-BE49-F238E27FC236}">
                <a16:creationId xmlns:a16="http://schemas.microsoft.com/office/drawing/2014/main" id="{C29D9992-1EFC-F05A-AF4A-E183C836F36F}"/>
              </a:ext>
            </a:extLst>
          </p:cNvPr>
          <p:cNvSpPr/>
          <p:nvPr/>
        </p:nvSpPr>
        <p:spPr>
          <a:xfrm>
            <a:off x="3319126" y="2004232"/>
            <a:ext cx="1562976" cy="112551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Here are a few digital terms it will be useful </a:t>
            </a:r>
            <a:b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 understand when engaging with the strategy</a:t>
            </a:r>
          </a:p>
        </p:txBody>
      </p:sp>
      <p:pic>
        <p:nvPicPr>
          <p:cNvPr id="45" name="Picture 44">
            <a:extLst>
              <a:ext uri="{FF2B5EF4-FFF2-40B4-BE49-F238E27FC236}">
                <a16:creationId xmlns:a16="http://schemas.microsoft.com/office/drawing/2014/main" id="{071B3981-A697-A8EA-6104-3D7A3922B204}"/>
              </a:ext>
            </a:extLst>
          </p:cNvPr>
          <p:cNvPicPr>
            <a:picLocks noChangeAspect="1"/>
          </p:cNvPicPr>
          <p:nvPr/>
        </p:nvPicPr>
        <p:blipFill>
          <a:blip r:embed="rId2"/>
          <a:stretch>
            <a:fillRect/>
          </a:stretch>
        </p:blipFill>
        <p:spPr>
          <a:xfrm>
            <a:off x="4869877" y="2004233"/>
            <a:ext cx="964976" cy="1125516"/>
          </a:xfrm>
          <a:prstGeom prst="rect">
            <a:avLst/>
          </a:prstGeom>
          <a:ln>
            <a:solidFill>
              <a:schemeClr val="accent1"/>
            </a:solidFill>
          </a:ln>
        </p:spPr>
      </p:pic>
      <p:sp>
        <p:nvSpPr>
          <p:cNvPr id="3" name="Title 1">
            <a:extLst>
              <a:ext uri="{FF2B5EF4-FFF2-40B4-BE49-F238E27FC236}">
                <a16:creationId xmlns:a16="http://schemas.microsoft.com/office/drawing/2014/main" id="{B60981E8-3FA6-E000-545C-3F25721E9D92}"/>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Understanding the Terminology</a:t>
            </a:r>
          </a:p>
        </p:txBody>
      </p:sp>
      <p:sp>
        <p:nvSpPr>
          <p:cNvPr id="2" name="Footer Placeholder 3">
            <a:extLst>
              <a:ext uri="{FF2B5EF4-FFF2-40B4-BE49-F238E27FC236}">
                <a16:creationId xmlns:a16="http://schemas.microsoft.com/office/drawing/2014/main" id="{CCBA772E-21AB-702A-0E4F-2920AF0F8AEA}"/>
              </a:ext>
            </a:extLst>
          </p:cNvPr>
          <p:cNvSpPr>
            <a:spLocks noGrp="1"/>
          </p:cNvSpPr>
          <p:nvPr>
            <p:ph type="ftr" sz="quarter" idx="3"/>
          </p:nvPr>
        </p:nvSpPr>
        <p:spPr>
          <a:xfrm>
            <a:off x="2261839" y="4637068"/>
            <a:ext cx="5039902" cy="332455"/>
          </a:xfrm>
        </p:spPr>
        <p:txBody>
          <a:bodyPr/>
          <a:lstStyle/>
          <a:p>
            <a:r>
              <a:rPr lang="en-GB"/>
              <a:t>Digitally Enabling The One Bay Way</a:t>
            </a:r>
          </a:p>
        </p:txBody>
      </p:sp>
    </p:spTree>
    <p:extLst>
      <p:ext uri="{BB962C8B-B14F-4D97-AF65-F5344CB8AC3E}">
        <p14:creationId xmlns:p14="http://schemas.microsoft.com/office/powerpoint/2010/main" val="314143970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D0AF1C9-C4CA-1998-A5F9-D320CD55B428}"/>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Data &amp; Analytics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Technology &amp; Digital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657267" y="4315807"/>
            <a:ext cx="386777" cy="127178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Organisational Functions  </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2027/28</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2025/26</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2026/27</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Workforce &amp; Culture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486674" y="847936"/>
            <a:ext cx="1657326"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Arial Black" panose="020B0A04020102020204" pitchFamily="34" charset="0"/>
                <a:sym typeface="Helvetica Neue"/>
              </a:rPr>
              <a:t>Our 3-year Transformation Plan</a:t>
            </a:r>
            <a:endParaRPr kumimoji="0" lang="en-GB" sz="1600" b="1" i="0" u="none" strike="noStrike" cap="none" spc="0" normalizeH="0" baseline="0">
              <a:ln>
                <a:noFill/>
              </a:ln>
              <a:solidFill>
                <a:schemeClr val="bg1"/>
              </a:solidFill>
              <a:effectLst/>
              <a:uFillTx/>
              <a:latin typeface="Arial Black" panose="020B0A04020102020204" pitchFamily="34" charset="0"/>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3712270" y="2674038"/>
            <a:ext cx="89755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Model</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R</a:t>
            </a:r>
            <a:r>
              <a:rPr lang="en-US" sz="8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8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2517138" y="2239792"/>
            <a:ext cx="1054706" cy="475247"/>
          </a:xfrm>
          <a:prstGeom prst="rect">
            <a:avLst/>
          </a:prstGeom>
          <a:solidFill>
            <a:schemeClr val="accent1">
              <a:lumMod val="20000"/>
              <a:lumOff val="80000"/>
            </a:schemeClr>
          </a:solidFill>
          <a:ln w="28575" cap="flat">
            <a:solidFill>
              <a:schemeClr val="accent1">
                <a:lumMod val="40000"/>
                <a:lumOff val="60000"/>
              </a:schemeClr>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interim 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4681706" y="2241789"/>
            <a:ext cx="107619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8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8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1">
              <a:lumMod val="20000"/>
              <a:lumOff val="80000"/>
            </a:schemeClr>
          </a:solidFill>
          <a:ln w="28575" cap="flat">
            <a:solidFill>
              <a:schemeClr val="accent1">
                <a:lumMod val="40000"/>
                <a:lumOff val="60000"/>
              </a:schemeClr>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8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703082" y="1991434"/>
            <a:ext cx="900000" cy="5337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Pilot clinical digital champions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Development and roll out of universal digital training approach for all SBU staff</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820880" y="2165026"/>
            <a:ext cx="1137941"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Expanding workforce  to deliver 24/7 working support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target operating model for the digital services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Recruitment clinical digital leads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Preparation work to adopt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876480" y="1824399"/>
            <a:ext cx="1042320"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Procuring/developing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1214157" y="2711081"/>
            <a:ext cx="1080000" cy="4752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Scoping &amp; Business Case for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737094" y="3064816"/>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Evaluation of EPR: Capabilities and interdependencies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Expansion of digital</a:t>
            </a:r>
            <a:r>
              <a:rPr lang="en-US" sz="800" b="0">
                <a:solidFill>
                  <a:srgbClr val="1F355E"/>
                </a:solidFill>
                <a:latin typeface="Arial" panose="020B0604020202020204" pitchFamily="34" charset="0"/>
                <a:ea typeface="+mn-ea"/>
                <a:cs typeface="Arial" panose="020B0604020202020204" pitchFamily="34" charset="0"/>
                <a:sym typeface="Helvetica Neue Medium"/>
              </a:rPr>
              <a:t> training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survey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Our 3-Year Transformation Plan</a:t>
            </a:r>
          </a:p>
        </p:txBody>
      </p:sp>
      <p:sp>
        <p:nvSpPr>
          <p:cNvPr id="4" name="Rectangle 3">
            <a:extLst>
              <a:ext uri="{FF2B5EF4-FFF2-40B4-BE49-F238E27FC236}">
                <a16:creationId xmlns:a16="http://schemas.microsoft.com/office/drawing/2014/main" id="{127ADA69-790A-B320-76D2-8F4E08CBF924}"/>
              </a:ext>
            </a:extLst>
          </p:cNvPr>
          <p:cNvSpPr/>
          <p:nvPr/>
        </p:nvSpPr>
        <p:spPr>
          <a:xfrm>
            <a:off x="6828506" y="3932019"/>
            <a:ext cx="900000" cy="557985"/>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rationalise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7287072" y="3189574"/>
            <a:ext cx="900000" cy="590838"/>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069315" y="2500313"/>
            <a:ext cx="1040094"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Optimising</a:t>
            </a:r>
            <a:r>
              <a:rPr lang="en-US" sz="800" b="0">
                <a:solidFill>
                  <a:srgbClr val="1F355E"/>
                </a:solidFill>
                <a:latin typeface="Arial" panose="020B0604020202020204" pitchFamily="34" charset="0"/>
                <a:ea typeface="+mn-ea"/>
                <a:cs typeface="Arial" panose="020B0604020202020204" pitchFamily="34" charset="0"/>
                <a:sym typeface="Helvetica Neue Medium"/>
              </a:rPr>
              <a:t> health board digital leadership and governance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1208" y="4563233"/>
            <a:ext cx="900000"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Review of digital governance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71300" y="4388575"/>
            <a:ext cx="1040094"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Benefits analysis of digital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8236133" y="3123184"/>
            <a:ext cx="821977"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a cyber security plan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42090" y="3569439"/>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Supporting the N</a:t>
            </a:r>
            <a:r>
              <a:rPr lang="en-US" sz="800" b="0">
                <a:solidFill>
                  <a:srgbClr val="1F355E"/>
                </a:solidFill>
                <a:latin typeface="Arial" panose="020B0604020202020204" pitchFamily="34" charset="0"/>
                <a:ea typeface="+mn-ea"/>
                <a:cs typeface="Arial" panose="020B0604020202020204" pitchFamily="34" charset="0"/>
                <a:sym typeface="Helvetica Neue Medium"/>
              </a:rPr>
              <a:t>HS Wales App roll-out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5993587" y="1555794"/>
            <a:ext cx="852503"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F8276053-2A9E-16E5-41F4-505F26C683B6}"/>
              </a:ext>
            </a:extLst>
          </p:cNvPr>
          <p:cNvSpPr/>
          <p:nvPr/>
        </p:nvSpPr>
        <p:spPr>
          <a:xfrm>
            <a:off x="8069315" y="2031529"/>
            <a:ext cx="1040094" cy="403033"/>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7D36846D-8BEF-F64B-3657-F361B57C8F19}"/>
              </a:ext>
            </a:extLst>
          </p:cNvPr>
          <p:cNvSpPr/>
          <p:nvPr/>
        </p:nvSpPr>
        <p:spPr>
          <a:xfrm>
            <a:off x="8326684" y="3753157"/>
            <a:ext cx="623953"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Establishing a TDA</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8" name="Group 27">
            <a:extLst>
              <a:ext uri="{FF2B5EF4-FFF2-40B4-BE49-F238E27FC236}">
                <a16:creationId xmlns:a16="http://schemas.microsoft.com/office/drawing/2014/main" id="{7265951A-BB55-E6E1-BC1A-44B2FF581DBB}"/>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203E9390-9F11-A1E6-AB1B-3031990787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A3D4D5-37D6-A51D-2B9C-CC5EB1A0D10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6CCB5105-D39A-3FF0-66C3-BA184A7AF8A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51E2E666-6C83-40F5-D7D2-75053EB0B22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6" name="Arrow: Chevron 25">
              <a:extLst>
                <a:ext uri="{FF2B5EF4-FFF2-40B4-BE49-F238E27FC236}">
                  <a16:creationId xmlns:a16="http://schemas.microsoft.com/office/drawing/2014/main" id="{F64CBFD7-7AA5-7632-4C31-0649269E7CCF}"/>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7" name="Arrow: Chevron 26">
              <a:extLst>
                <a:ext uri="{FF2B5EF4-FFF2-40B4-BE49-F238E27FC236}">
                  <a16:creationId xmlns:a16="http://schemas.microsoft.com/office/drawing/2014/main" id="{9ABDCBE9-7EB1-9590-699A-93834D17727D}"/>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46859558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C6DA8-DEEA-AF0A-6E72-8095FFD8EA3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5F0899A3-F018-EFA3-DB4E-74178ACC555E}"/>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2" name="Table 1">
            <a:extLst>
              <a:ext uri="{FF2B5EF4-FFF2-40B4-BE49-F238E27FC236}">
                <a16:creationId xmlns:a16="http://schemas.microsoft.com/office/drawing/2014/main" id="{0B0C1E63-228B-03D5-DD03-C3EAF6EDC25E}"/>
              </a:ext>
            </a:extLst>
          </p:cNvPr>
          <p:cNvGraphicFramePr>
            <a:graphicFrameLocks noGrp="1"/>
          </p:cNvGraphicFramePr>
          <p:nvPr/>
        </p:nvGraphicFramePr>
        <p:xfrm>
          <a:off x="59333" y="531806"/>
          <a:ext cx="9002781" cy="4581420"/>
        </p:xfrm>
        <a:graphic>
          <a:graphicData uri="http://schemas.openxmlformats.org/drawingml/2006/table">
            <a:tbl>
              <a:tblPr firstRow="1" firstCol="1" bandRow="1">
                <a:tableStyleId>{C7B018BB-80A7-4F77-B60F-C8B233D01FF8}</a:tableStyleId>
              </a:tblPr>
              <a:tblGrid>
                <a:gridCol w="808785">
                  <a:extLst>
                    <a:ext uri="{9D8B030D-6E8A-4147-A177-3AD203B41FA5}">
                      <a16:colId xmlns:a16="http://schemas.microsoft.com/office/drawing/2014/main" val="737933090"/>
                    </a:ext>
                  </a:extLst>
                </a:gridCol>
                <a:gridCol w="1365666">
                  <a:extLst>
                    <a:ext uri="{9D8B030D-6E8A-4147-A177-3AD203B41FA5}">
                      <a16:colId xmlns:a16="http://schemas.microsoft.com/office/drawing/2014/main" val="289749533"/>
                    </a:ext>
                  </a:extLst>
                </a:gridCol>
                <a:gridCol w="1365666">
                  <a:extLst>
                    <a:ext uri="{9D8B030D-6E8A-4147-A177-3AD203B41FA5}">
                      <a16:colId xmlns:a16="http://schemas.microsoft.com/office/drawing/2014/main" val="1235829918"/>
                    </a:ext>
                  </a:extLst>
                </a:gridCol>
                <a:gridCol w="1365666">
                  <a:extLst>
                    <a:ext uri="{9D8B030D-6E8A-4147-A177-3AD203B41FA5}">
                      <a16:colId xmlns:a16="http://schemas.microsoft.com/office/drawing/2014/main" val="1803089678"/>
                    </a:ext>
                  </a:extLst>
                </a:gridCol>
                <a:gridCol w="1365666">
                  <a:extLst>
                    <a:ext uri="{9D8B030D-6E8A-4147-A177-3AD203B41FA5}">
                      <a16:colId xmlns:a16="http://schemas.microsoft.com/office/drawing/2014/main" val="3237553477"/>
                    </a:ext>
                  </a:extLst>
                </a:gridCol>
                <a:gridCol w="1365666">
                  <a:extLst>
                    <a:ext uri="{9D8B030D-6E8A-4147-A177-3AD203B41FA5}">
                      <a16:colId xmlns:a16="http://schemas.microsoft.com/office/drawing/2014/main" val="2292579130"/>
                    </a:ext>
                  </a:extLst>
                </a:gridCol>
                <a:gridCol w="1365666">
                  <a:extLst>
                    <a:ext uri="{9D8B030D-6E8A-4147-A177-3AD203B41FA5}">
                      <a16:colId xmlns:a16="http://schemas.microsoft.com/office/drawing/2014/main" val="3176695238"/>
                    </a:ext>
                  </a:extLst>
                </a:gridCol>
              </a:tblGrid>
              <a:tr h="324000">
                <a:tc>
                  <a:txBody>
                    <a:bodyPr/>
                    <a:lstStyle/>
                    <a:p>
                      <a:endParaRPr lang="en-GB">
                        <a:solidFill>
                          <a:srgbClr val="1F355E"/>
                        </a:solidFill>
                        <a:latin typeface="Arial" panose="020B0604020202020204" pitchFamily="34" charset="0"/>
                        <a:cs typeface="Arial" panose="020B0604020202020204" pitchFamily="34" charset="0"/>
                      </a:endParaRPr>
                    </a:p>
                  </a:txBody>
                  <a:tcPr>
                    <a:lnL w="12700" cap="flat">
                      <a:noFill/>
                      <a:prstDash val="solid"/>
                      <a:miter lim="400000"/>
                    </a:lnL>
                    <a:lnR w="12700" cap="flat" cmpd="sng" algn="ctr">
                      <a:solidFill>
                        <a:schemeClr val="tx2">
                          <a:lumMod val="40000"/>
                          <a:lumOff val="60000"/>
                        </a:schemeClr>
                      </a:solidFill>
                      <a:prstDash val="solid"/>
                      <a:round/>
                      <a:headEnd type="none" w="med" len="med"/>
                      <a:tailEnd type="none" w="med" len="med"/>
                    </a:lnR>
                    <a:lnT w="12700" cap="flat">
                      <a:noFill/>
                      <a:prstDash val="solid"/>
                      <a:miter lim="400000"/>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Population Health &amp; Keeping Well</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Primary Care &amp; Care Closer to Home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Mental Health &amp; Learning Disability</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Planned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Unscheduled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Digital Services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223818948"/>
                  </a:ext>
                </a:extLst>
              </a:tr>
              <a:tr h="1415380">
                <a:tc>
                  <a:txBody>
                    <a:bodyPr/>
                    <a:lstStyle/>
                    <a:p>
                      <a:r>
                        <a:rPr lang="en-US" sz="800" b="1">
                          <a:solidFill>
                            <a:srgbClr val="1F355E"/>
                          </a:solidFill>
                          <a:latin typeface="Arial" panose="020B0604020202020204" pitchFamily="34" charset="0"/>
                          <a:cs typeface="Arial" panose="020B0604020202020204" pitchFamily="34" charset="0"/>
                        </a:rPr>
                        <a:t>Data &amp; Analytics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236497"/>
                  </a:ext>
                </a:extLst>
              </a:tr>
              <a:tr h="1415380">
                <a:tc>
                  <a:txBody>
                    <a:bodyPr/>
                    <a:lstStyle/>
                    <a:p>
                      <a:r>
                        <a:rPr lang="en-US" sz="800" b="1">
                          <a:solidFill>
                            <a:srgbClr val="1F355E"/>
                          </a:solidFill>
                          <a:latin typeface="Arial" panose="020B0604020202020204" pitchFamily="34" charset="0"/>
                          <a:cs typeface="Arial" panose="020B0604020202020204" pitchFamily="34" charset="0"/>
                        </a:rPr>
                        <a:t>Technology &amp; Digital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4951383"/>
                  </a:ext>
                </a:extLst>
              </a:tr>
              <a:tr h="1415380">
                <a:tc>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8370639"/>
                  </a:ext>
                </a:extLst>
              </a:tr>
            </a:tbl>
          </a:graphicData>
        </a:graphic>
      </p:graphicFrame>
      <p:sp>
        <p:nvSpPr>
          <p:cNvPr id="9" name="Rectangle: Rounded Corners 8">
            <a:extLst>
              <a:ext uri="{FF2B5EF4-FFF2-40B4-BE49-F238E27FC236}">
                <a16:creationId xmlns:a16="http://schemas.microsoft.com/office/drawing/2014/main" id="{A216CFB9-05EE-5CD5-2E78-C73642924C4C}"/>
              </a:ext>
            </a:extLst>
          </p:cNvPr>
          <p:cNvSpPr/>
          <p:nvPr/>
        </p:nvSpPr>
        <p:spPr>
          <a:xfrm>
            <a:off x="907741" y="915966"/>
            <a:ext cx="8093384"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Cloud Migration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0" name="Rectangle: Rounded Corners 9">
            <a:extLst>
              <a:ext uri="{FF2B5EF4-FFF2-40B4-BE49-F238E27FC236}">
                <a16:creationId xmlns:a16="http://schemas.microsoft.com/office/drawing/2014/main" id="{C9E236EC-E9F7-535C-7916-3F4483D931E6}"/>
              </a:ext>
            </a:extLst>
          </p:cNvPr>
          <p:cNvSpPr/>
          <p:nvPr/>
        </p:nvSpPr>
        <p:spPr>
          <a:xfrm>
            <a:off x="908079" y="1512230"/>
            <a:ext cx="6721553" cy="226783"/>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Care Data Repository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1" name="Rectangle: Rounded Corners 10">
            <a:extLst>
              <a:ext uri="{FF2B5EF4-FFF2-40B4-BE49-F238E27FC236}">
                <a16:creationId xmlns:a16="http://schemas.microsoft.com/office/drawing/2014/main" id="{D18F2AE5-17AD-5540-45F5-BA1AFA23FC9A}"/>
              </a:ext>
            </a:extLst>
          </p:cNvPr>
          <p:cNvSpPr/>
          <p:nvPr/>
        </p:nvSpPr>
        <p:spPr>
          <a:xfrm>
            <a:off x="916269" y="1214098"/>
            <a:ext cx="6709838"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Consistent Data Standard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5" name="Rectangle: Rounded Corners 4">
            <a:extLst>
              <a:ext uri="{FF2B5EF4-FFF2-40B4-BE49-F238E27FC236}">
                <a16:creationId xmlns:a16="http://schemas.microsoft.com/office/drawing/2014/main" id="{19C77672-6E0B-AABC-3C36-9A59926BF665}"/>
              </a:ext>
            </a:extLst>
          </p:cNvPr>
          <p:cNvSpPr/>
          <p:nvPr/>
        </p:nvSpPr>
        <p:spPr>
          <a:xfrm>
            <a:off x="904556" y="2362313"/>
            <a:ext cx="6721552"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 Integrated EPR Model</a:t>
            </a:r>
          </a:p>
        </p:txBody>
      </p:sp>
      <p:sp>
        <p:nvSpPr>
          <p:cNvPr id="6" name="Rectangle: Rounded Corners 5">
            <a:extLst>
              <a:ext uri="{FF2B5EF4-FFF2-40B4-BE49-F238E27FC236}">
                <a16:creationId xmlns:a16="http://schemas.microsoft.com/office/drawing/2014/main" id="{0F255D5E-B7C1-97B8-18CA-8200AB1DCAA4}"/>
              </a:ext>
            </a:extLst>
          </p:cNvPr>
          <p:cNvSpPr/>
          <p:nvPr/>
        </p:nvSpPr>
        <p:spPr>
          <a:xfrm>
            <a:off x="2286000" y="2711910"/>
            <a:ext cx="5340108"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Single-sign-on </a:t>
            </a:r>
            <a:r>
              <a:rPr lang="en-US" sz="800">
                <a:solidFill>
                  <a:srgbClr val="1F355E"/>
                </a:solidFill>
                <a:latin typeface="+mn-lt"/>
                <a:ea typeface="+mn-ea"/>
                <a:cs typeface="+mn-cs"/>
                <a:sym typeface="Helvetica Neue Medium"/>
              </a:rPr>
              <a:t>P</a:t>
            </a:r>
            <a:r>
              <a:rPr kumimoji="0" lang="en-US" sz="800" i="0" u="none" strike="noStrike" cap="none" spc="0" normalizeH="0" baseline="0">
                <a:ln>
                  <a:noFill/>
                </a:ln>
                <a:solidFill>
                  <a:srgbClr val="1F355E"/>
                </a:solidFill>
                <a:effectLst/>
                <a:uFillTx/>
                <a:latin typeface="+mn-lt"/>
                <a:ea typeface="+mn-ea"/>
                <a:cs typeface="+mn-cs"/>
                <a:sym typeface="Helvetica Neue Medium"/>
              </a:rPr>
              <a:t>rocess</a:t>
            </a:r>
          </a:p>
        </p:txBody>
      </p:sp>
      <p:sp>
        <p:nvSpPr>
          <p:cNvPr id="8" name="Rectangle: Rounded Corners 7">
            <a:extLst>
              <a:ext uri="{FF2B5EF4-FFF2-40B4-BE49-F238E27FC236}">
                <a16:creationId xmlns:a16="http://schemas.microsoft.com/office/drawing/2014/main" id="{B339D8E5-9187-5E4C-24A7-1BAAAB852E43}"/>
              </a:ext>
            </a:extLst>
          </p:cNvPr>
          <p:cNvSpPr/>
          <p:nvPr/>
        </p:nvSpPr>
        <p:spPr>
          <a:xfrm>
            <a:off x="904557" y="3061507"/>
            <a:ext cx="6721550"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Patient-Facing </a:t>
            </a:r>
            <a:r>
              <a:rPr lang="en-US" sz="800">
                <a:solidFill>
                  <a:srgbClr val="1F355E"/>
                </a:solidFill>
                <a:latin typeface="+mn-lt"/>
                <a:ea typeface="+mn-ea"/>
                <a:cs typeface="+mn-cs"/>
                <a:sym typeface="Helvetica Neue Medium"/>
              </a:rPr>
              <a:t>D</a:t>
            </a:r>
            <a:r>
              <a:rPr kumimoji="0" lang="en-US" sz="800" i="0" u="none" strike="noStrike" cap="none" spc="0" normalizeH="0" baseline="0">
                <a:ln>
                  <a:noFill/>
                </a:ln>
                <a:solidFill>
                  <a:srgbClr val="1F355E"/>
                </a:solidFill>
                <a:effectLst/>
                <a:uFillTx/>
                <a:latin typeface="+mn-lt"/>
                <a:ea typeface="+mn-ea"/>
                <a:cs typeface="+mn-cs"/>
                <a:sym typeface="Helvetica Neue Medium"/>
              </a:rPr>
              <a:t>igital </a:t>
            </a:r>
            <a:r>
              <a:rPr lang="en-US" sz="800">
                <a:solidFill>
                  <a:srgbClr val="1F355E"/>
                </a:solidFill>
                <a:latin typeface="+mn-lt"/>
                <a:ea typeface="+mn-ea"/>
                <a:cs typeface="+mn-cs"/>
                <a:sym typeface="Helvetica Neue Medium"/>
              </a:rPr>
              <a:t>S</a:t>
            </a:r>
            <a:r>
              <a:rPr kumimoji="0" lang="en-US" sz="800" i="0" u="none" strike="noStrike" cap="none" spc="0" normalizeH="0" baseline="0">
                <a:ln>
                  <a:noFill/>
                </a:ln>
                <a:solidFill>
                  <a:srgbClr val="1F355E"/>
                </a:solidFill>
                <a:effectLst/>
                <a:uFillTx/>
                <a:latin typeface="+mn-lt"/>
                <a:ea typeface="+mn-ea"/>
                <a:cs typeface="+mn-cs"/>
                <a:sym typeface="Helvetica Neue Medium"/>
              </a:rPr>
              <a:t>ervices</a:t>
            </a:r>
          </a:p>
        </p:txBody>
      </p:sp>
      <p:sp>
        <p:nvSpPr>
          <p:cNvPr id="13" name="Rectangle: Rounded Corners 12">
            <a:extLst>
              <a:ext uri="{FF2B5EF4-FFF2-40B4-BE49-F238E27FC236}">
                <a16:creationId xmlns:a16="http://schemas.microsoft.com/office/drawing/2014/main" id="{6A2E6004-5564-9538-6641-153F601DDF4F}"/>
              </a:ext>
            </a:extLst>
          </p:cNvPr>
          <p:cNvSpPr/>
          <p:nvPr/>
        </p:nvSpPr>
        <p:spPr>
          <a:xfrm>
            <a:off x="2285999" y="3389004"/>
            <a:ext cx="5364039"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800">
                <a:solidFill>
                  <a:srgbClr val="1F355E"/>
                </a:solidFill>
                <a:latin typeface="+mn-lt"/>
                <a:ea typeface="+mn-ea"/>
                <a:cs typeface="+mn-cs"/>
                <a:sym typeface="Helvetica Neue Medium"/>
              </a:rPr>
              <a:t>Filling Core Digital Gaps in Clinical Programmes</a:t>
            </a:r>
          </a:p>
        </p:txBody>
      </p:sp>
      <p:sp>
        <p:nvSpPr>
          <p:cNvPr id="14" name="Rectangle: Rounded Corners 13">
            <a:extLst>
              <a:ext uri="{FF2B5EF4-FFF2-40B4-BE49-F238E27FC236}">
                <a16:creationId xmlns:a16="http://schemas.microsoft.com/office/drawing/2014/main" id="{6DC6754F-C012-AA8E-AC0B-56C85610BA40}"/>
              </a:ext>
            </a:extLst>
          </p:cNvPr>
          <p:cNvSpPr/>
          <p:nvPr/>
        </p:nvSpPr>
        <p:spPr>
          <a:xfrm>
            <a:off x="7735135" y="3794288"/>
            <a:ext cx="1265990" cy="278644"/>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sym typeface="Helvetica Neue Medium"/>
              </a:rPr>
              <a:t>Digital Co-production and Innovation Model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5" name="Rectangle: Rounded Corners 14">
            <a:extLst>
              <a:ext uri="{FF2B5EF4-FFF2-40B4-BE49-F238E27FC236}">
                <a16:creationId xmlns:a16="http://schemas.microsoft.com/office/drawing/2014/main" id="{4729CF00-5C0F-B34E-636B-BE18845B6C5C}"/>
              </a:ext>
            </a:extLst>
          </p:cNvPr>
          <p:cNvSpPr/>
          <p:nvPr/>
        </p:nvSpPr>
        <p:spPr>
          <a:xfrm>
            <a:off x="904556" y="4113350"/>
            <a:ext cx="8096569" cy="21600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Training, Literacy </a:t>
            </a:r>
            <a:r>
              <a:rPr lang="en-US" sz="800">
                <a:solidFill>
                  <a:srgbClr val="1F355E"/>
                </a:solidFill>
                <a:latin typeface="+mn-lt"/>
                <a:ea typeface="+mn-ea"/>
                <a:cs typeface="+mn-cs"/>
                <a:sym typeface="Helvetica Neue Medium"/>
              </a:rPr>
              <a:t>&amp; Support</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6" name="Rectangle: Rounded Corners 15">
            <a:extLst>
              <a:ext uri="{FF2B5EF4-FFF2-40B4-BE49-F238E27FC236}">
                <a16:creationId xmlns:a16="http://schemas.microsoft.com/office/drawing/2014/main" id="{0FD547BC-1CAB-EF08-79EA-FE01A2124036}"/>
              </a:ext>
            </a:extLst>
          </p:cNvPr>
          <p:cNvSpPr/>
          <p:nvPr/>
        </p:nvSpPr>
        <p:spPr>
          <a:xfrm>
            <a:off x="7741559" y="4348203"/>
            <a:ext cx="1259566" cy="261418"/>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Services Workforce Strategy</a:t>
            </a:r>
          </a:p>
        </p:txBody>
      </p:sp>
      <p:sp>
        <p:nvSpPr>
          <p:cNvPr id="17" name="Rectangle: Rounded Corners 16">
            <a:extLst>
              <a:ext uri="{FF2B5EF4-FFF2-40B4-BE49-F238E27FC236}">
                <a16:creationId xmlns:a16="http://schemas.microsoft.com/office/drawing/2014/main" id="{2F84ED88-BC60-02BE-CD7F-59DCF9D276F8}"/>
              </a:ext>
            </a:extLst>
          </p:cNvPr>
          <p:cNvSpPr/>
          <p:nvPr/>
        </p:nvSpPr>
        <p:spPr>
          <a:xfrm>
            <a:off x="904556" y="4643412"/>
            <a:ext cx="8096569" cy="2165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Clinical Digital Champions and Joint Ownership </a:t>
            </a:r>
          </a:p>
        </p:txBody>
      </p:sp>
      <p:sp>
        <p:nvSpPr>
          <p:cNvPr id="19" name="Title 1">
            <a:extLst>
              <a:ext uri="{FF2B5EF4-FFF2-40B4-BE49-F238E27FC236}">
                <a16:creationId xmlns:a16="http://schemas.microsoft.com/office/drawing/2014/main" id="{67AF0D57-8459-B965-2FBC-0477667579CC}"/>
              </a:ext>
            </a:extLst>
          </p:cNvPr>
          <p:cNvSpPr txBox="1">
            <a:spLocks/>
          </p:cNvSpPr>
          <p:nvPr/>
        </p:nvSpPr>
        <p:spPr>
          <a:xfrm>
            <a:off x="81886" y="-164431"/>
            <a:ext cx="8834327" cy="993775"/>
          </a:xfrm>
          <a:prstGeom prst="rect">
            <a:avLst/>
          </a:prstGeom>
        </p:spPr>
        <p:txBody>
          <a:bodyPr vert="horz" lIns="91440" tIns="45720" rIns="91440" bIns="45720" rtlCol="0" anchor="ctr">
            <a:normAutofit/>
          </a:bodyPr>
          <a:lst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hangingPunct="1"/>
            <a:endParaRPr lang="en-US" sz="2400"/>
          </a:p>
        </p:txBody>
      </p:sp>
      <p:sp>
        <p:nvSpPr>
          <p:cNvPr id="4" name="Rectangle: Rounded Corners 3">
            <a:extLst>
              <a:ext uri="{FF2B5EF4-FFF2-40B4-BE49-F238E27FC236}">
                <a16:creationId xmlns:a16="http://schemas.microsoft.com/office/drawing/2014/main" id="{56D29292-A80B-337F-D7F5-CF9CF664AB1D}"/>
              </a:ext>
            </a:extLst>
          </p:cNvPr>
          <p:cNvSpPr/>
          <p:nvPr/>
        </p:nvSpPr>
        <p:spPr>
          <a:xfrm>
            <a:off x="2108579" y="1810363"/>
            <a:ext cx="5957248" cy="216000"/>
          </a:xfrm>
          <a:prstGeom prst="roundRect">
            <a:avLst/>
          </a:prstGeom>
          <a:solidFill>
            <a:srgbClr val="FFE588">
              <a:alpha val="26000"/>
            </a:srgbClr>
          </a:solidFill>
          <a:ln w="12700" cap="flat">
            <a:solidFill>
              <a:srgbClr val="FFE58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2" name="Rectangle: Rounded Corners 11">
            <a:extLst>
              <a:ext uri="{FF2B5EF4-FFF2-40B4-BE49-F238E27FC236}">
                <a16:creationId xmlns:a16="http://schemas.microsoft.com/office/drawing/2014/main" id="{20A3F106-50FC-ED39-BF6D-DC93B29963D2}"/>
              </a:ext>
            </a:extLst>
          </p:cNvPr>
          <p:cNvSpPr/>
          <p:nvPr/>
        </p:nvSpPr>
        <p:spPr>
          <a:xfrm>
            <a:off x="7743905"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3" name="Rectangle: Rounded Corners 2">
            <a:extLst>
              <a:ext uri="{FF2B5EF4-FFF2-40B4-BE49-F238E27FC236}">
                <a16:creationId xmlns:a16="http://schemas.microsoft.com/office/drawing/2014/main" id="{0EE65F78-E632-B8D8-4DBD-F6513EB11FDA}"/>
              </a:ext>
            </a:extLst>
          </p:cNvPr>
          <p:cNvSpPr/>
          <p:nvPr/>
        </p:nvSpPr>
        <p:spPr>
          <a:xfrm>
            <a:off x="916269"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grpSp>
        <p:nvGrpSpPr>
          <p:cNvPr id="26" name="Group 25">
            <a:extLst>
              <a:ext uri="{FF2B5EF4-FFF2-40B4-BE49-F238E27FC236}">
                <a16:creationId xmlns:a16="http://schemas.microsoft.com/office/drawing/2014/main" id="{1EB62DEC-8ED3-B6E5-2CB8-12C9E386859F}"/>
              </a:ext>
            </a:extLst>
          </p:cNvPr>
          <p:cNvGrpSpPr/>
          <p:nvPr/>
        </p:nvGrpSpPr>
        <p:grpSpPr>
          <a:xfrm>
            <a:off x="-1" y="-5787"/>
            <a:ext cx="9143998" cy="165595"/>
            <a:chOff x="374266" y="2474302"/>
            <a:chExt cx="13719657" cy="820603"/>
          </a:xfrm>
        </p:grpSpPr>
        <p:sp>
          <p:nvSpPr>
            <p:cNvPr id="27" name="Arrow: Pentagon 26">
              <a:extLst>
                <a:ext uri="{FF2B5EF4-FFF2-40B4-BE49-F238E27FC236}">
                  <a16:creationId xmlns:a16="http://schemas.microsoft.com/office/drawing/2014/main" id="{AFF86A83-A239-FE84-4419-31EC53F322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8" name="Arrow: Chevron 27">
              <a:extLst>
                <a:ext uri="{FF2B5EF4-FFF2-40B4-BE49-F238E27FC236}">
                  <a16:creationId xmlns:a16="http://schemas.microsoft.com/office/drawing/2014/main" id="{C3977E4F-581B-AF55-CDF6-5D27544F17E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48A266B5-DFB9-19B0-4C9C-C91FCCFBAC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0" name="Arrow: Chevron 29">
              <a:extLst>
                <a:ext uri="{FF2B5EF4-FFF2-40B4-BE49-F238E27FC236}">
                  <a16:creationId xmlns:a16="http://schemas.microsoft.com/office/drawing/2014/main" id="{EA5C17F6-5D73-B085-B83D-A945C009771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08F04213-5A21-BD87-ED45-F558371A617C}"/>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2" name="Arrow: Chevron 31">
              <a:extLst>
                <a:ext uri="{FF2B5EF4-FFF2-40B4-BE49-F238E27FC236}">
                  <a16:creationId xmlns:a16="http://schemas.microsoft.com/office/drawing/2014/main" id="{7A5CE459-0D6F-E6A6-C602-0B3C5CFC60C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34" name="Group 33">
            <a:extLst>
              <a:ext uri="{FF2B5EF4-FFF2-40B4-BE49-F238E27FC236}">
                <a16:creationId xmlns:a16="http://schemas.microsoft.com/office/drawing/2014/main" id="{A9918AF4-603B-C599-302D-AA92BD7491C2}"/>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4CD37832-C994-7C4C-EB0C-7ACE0A1EB78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151728DE-05CE-5CF5-97C2-3259BC3B6DB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8CD28446-5BD3-6B0D-435F-23855D4CCAC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3AEC3708-AECD-BFDF-877C-810312F951C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59E4BB7C-D3BA-3FB6-DCD1-6B819C8AE6B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F349EE5B-437F-1062-658D-6DC1CF1D0CA4}"/>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33" name="TextBox 32">
            <a:extLst>
              <a:ext uri="{FF2B5EF4-FFF2-40B4-BE49-F238E27FC236}">
                <a16:creationId xmlns:a16="http://schemas.microsoft.com/office/drawing/2014/main" id="{F8857456-69FC-E5A1-16CF-EED8643CF3FA}"/>
              </a:ext>
            </a:extLst>
          </p:cNvPr>
          <p:cNvSpPr txBox="1"/>
          <p:nvPr/>
        </p:nvSpPr>
        <p:spPr>
          <a:xfrm>
            <a:off x="57150" y="199538"/>
            <a:ext cx="824388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500"/>
            <a:r>
              <a:rPr lang="en-GB" sz="1800">
                <a:solidFill>
                  <a:srgbClr val="1F355E"/>
                </a:solidFill>
                <a:latin typeface="Arial Black"/>
                <a:cs typeface="Arial"/>
              </a:rPr>
              <a:t>Key Solutions Across the Five Clinical Programmes</a:t>
            </a:r>
            <a:r>
              <a:rPr lang="en-US" sz="1800">
                <a:latin typeface="Arial Black"/>
                <a:cs typeface="Arial"/>
              </a:rPr>
              <a:t>​</a:t>
            </a:r>
            <a:endParaRPr lang="en-US" sz="1800"/>
          </a:p>
        </p:txBody>
      </p:sp>
    </p:spTree>
    <p:extLst>
      <p:ext uri="{BB962C8B-B14F-4D97-AF65-F5344CB8AC3E}">
        <p14:creationId xmlns:p14="http://schemas.microsoft.com/office/powerpoint/2010/main" val="386019930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CD3-6797-149A-ED51-557D825797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A41EBA-9109-68F7-596E-463A6159CAF0}"/>
              </a:ext>
            </a:extLst>
          </p:cNvPr>
          <p:cNvSpPr/>
          <p:nvPr/>
        </p:nvSpPr>
        <p:spPr>
          <a:xfrm>
            <a:off x="142876" y="580906"/>
            <a:ext cx="4497525" cy="432000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transformation sits within the context of a complex and constrained financial landscape both for SBU and for NHS Wales more broadly. However, to achieve the service-led digitally-enabled transformation set out in this vision, a considerable increase in investment into digital, data and technology will be required. Digital experts suggest that allocating 5-10% of total Health Board income to digital and data is the benchmark for achieving Digital Transformation and reaching HIMSS Stage 7. This is much higher than the current annual spend on Data and Digital at SBU of just over 2%.</a:t>
            </a:r>
          </a:p>
          <a:p>
            <a:pPr algn="l" defTabSz="825479"/>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Given that SBU is already making good progress against higher HIMSS levels, we believe that SBU can achieve our digital vision by allocating less that the suggested 5-10% of Health Board budget (~£1.16bn). The financial modelling suggests that an increase from £23 million per annum in spending on Digital and Data to £54 million per annum over the next 10 years will be required to achieve the Digital vision. This represents an increase from ~2.0% of the total Health Board budget to ~4.6%. This spending is made up of:</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Baseline Spending: The spending required to sustain the current Digital Services initiatives including re-procurement and replacement of existing systems. It represents the spending required to ‘keep the lights on’ for existing Digital solutions</a:t>
            </a: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Strategy Solutions: The additional investment required to deliver the  digital transformation required to enable the delivering of the One Bay Way</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Furthermore, there is an expectation that Digital Services costs will progressively decrease their dependency on capital funding, transitioning further towards revenue funding as SBU adopts a cloud-first approach, in line with WG and NHS Wales strategy. </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a:ea typeface="+mn-ea"/>
                <a:cs typeface="Arial"/>
                <a:sym typeface="Helvetica Neue Medium"/>
              </a:rPr>
              <a:t>The pace of change and delivery of the strategy will have to be set in the context of the availability of funding and the speed in which the organisation is able to increase the proportion of its budget allocated to digital transformation and solutions.  The plan that has been set out is ambitious and describes a rapid acceleration towards embedding digital ways of working throughout our service delivery, with the goal of providing the highest quality care. Whilst this is a statement of intent and commitment of the Health Board to the Digital journey it is acknowledged there are likely times where investments will need to prioritised and assessed, in light of service demands and other economic factors, that may impact on the pace of delivery. </a:t>
            </a:r>
            <a:r>
              <a:rPr lang="en-GB" sz="800" b="0" kern="1200">
                <a:solidFill>
                  <a:srgbClr val="1F355E"/>
                </a:solidFill>
                <a:latin typeface="Arial"/>
                <a:ea typeface="+mn-ea"/>
                <a:cs typeface="Arial"/>
              </a:rPr>
              <a:t>Funding requirements will be identified via the IMTP process and justified via local and national business cases as appropriate. </a:t>
            </a:r>
          </a:p>
          <a:p>
            <a:pPr algn="l" defTabSz="825479"/>
            <a:endParaRPr lang="en-GB" sz="800" b="0" kern="1200">
              <a:solidFill>
                <a:srgbClr val="1F355E"/>
              </a:solidFill>
              <a:latin typeface="Arial"/>
              <a:ea typeface="+mn-ea"/>
              <a:cs typeface="Arial"/>
            </a:endParaRP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endParaRPr>
          </a:p>
          <a:p>
            <a:pPr algn="l" defTabSz="825479" hangingPunct="1"/>
            <a:endParaRPr lang="en-GB" sz="800" b="0" kern="1200">
              <a:solidFill>
                <a:sysClr val="windowText" lastClr="000000"/>
              </a:solidFill>
              <a:latin typeface="Aptos" panose="02110004020202020204"/>
              <a:ea typeface="+mn-ea"/>
              <a:cs typeface="+mn-cs"/>
            </a:endParaRPr>
          </a:p>
          <a:p>
            <a:pPr marL="228594" indent="-228594" algn="l" defTabSz="825479">
              <a:buFont typeface="+mj-lt"/>
              <a:buAutoNum type="arabicPeriod"/>
            </a:pPr>
            <a:endParaRPr lang="en-GB" sz="800" b="0" kern="1200">
              <a:solidFill>
                <a:sysClr val="windowText" lastClr="000000"/>
              </a:solidFill>
              <a:latin typeface="Aptos" panose="02110004020202020204"/>
              <a:ea typeface="+mn-ea"/>
              <a:cs typeface="+mn-cs"/>
            </a:endParaRPr>
          </a:p>
        </p:txBody>
      </p:sp>
      <p:sp>
        <p:nvSpPr>
          <p:cNvPr id="7" name="TextBox 6">
            <a:extLst>
              <a:ext uri="{FF2B5EF4-FFF2-40B4-BE49-F238E27FC236}">
                <a16:creationId xmlns:a16="http://schemas.microsoft.com/office/drawing/2014/main" id="{9CCC21AD-DF8F-CDFC-6CC7-0D98FB027812}"/>
              </a:ext>
            </a:extLst>
          </p:cNvPr>
          <p:cNvSpPr txBox="1"/>
          <p:nvPr/>
        </p:nvSpPr>
        <p:spPr>
          <a:xfrm>
            <a:off x="4476271" y="538992"/>
            <a:ext cx="753929"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700" i="1" kern="1200">
                <a:solidFill>
                  <a:prstClr val="white"/>
                </a:solidFill>
              </a:rPr>
              <a:t>2023/24</a:t>
            </a:r>
          </a:p>
        </p:txBody>
      </p:sp>
      <p:sp>
        <p:nvSpPr>
          <p:cNvPr id="6" name="Rectangle 5">
            <a:extLst>
              <a:ext uri="{FF2B5EF4-FFF2-40B4-BE49-F238E27FC236}">
                <a16:creationId xmlns:a16="http://schemas.microsoft.com/office/drawing/2014/main" id="{1755FCD7-5C58-8199-9CFA-B53718F0EEE5}"/>
              </a:ext>
            </a:extLst>
          </p:cNvPr>
          <p:cNvSpPr/>
          <p:nvPr/>
        </p:nvSpPr>
        <p:spPr>
          <a:xfrm>
            <a:off x="4924614" y="3918088"/>
            <a:ext cx="2087492" cy="963846"/>
          </a:xfrm>
          <a:prstGeom prst="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2035/36</a:t>
            </a:r>
          </a:p>
          <a:p>
            <a:pPr defTabSz="825479"/>
            <a:r>
              <a:rPr lang="en-GB" sz="2100" b="0" kern="1200">
                <a:solidFill>
                  <a:prstClr val="white"/>
                </a:solidFill>
                <a:latin typeface="Arial" panose="020B0604020202020204" pitchFamily="34" charset="0"/>
                <a:ea typeface="+mn-ea"/>
                <a:cs typeface="Arial" panose="020B0604020202020204" pitchFamily="34" charset="0"/>
                <a:sym typeface="Helvetica Neue Medium"/>
              </a:rPr>
              <a:t>£54 million</a:t>
            </a:r>
          </a:p>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total spend on Digital and Data, equal to ~4.6% of total annual Health Board budget</a:t>
            </a:r>
          </a:p>
        </p:txBody>
      </p:sp>
      <p:sp>
        <p:nvSpPr>
          <p:cNvPr id="8" name="TextBox 7">
            <a:extLst>
              <a:ext uri="{FF2B5EF4-FFF2-40B4-BE49-F238E27FC236}">
                <a16:creationId xmlns:a16="http://schemas.microsoft.com/office/drawing/2014/main" id="{D56647E0-5C2C-B831-4955-2206E10CFE74}"/>
              </a:ext>
            </a:extLst>
          </p:cNvPr>
          <p:cNvSpPr txBox="1"/>
          <p:nvPr/>
        </p:nvSpPr>
        <p:spPr>
          <a:xfrm>
            <a:off x="5902216" y="643026"/>
            <a:ext cx="753929"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800" i="1" kern="1200">
                <a:solidFill>
                  <a:prstClr val="white"/>
                </a:solidFill>
              </a:rPr>
              <a:t>2035/36</a:t>
            </a:r>
          </a:p>
        </p:txBody>
      </p:sp>
      <p:sp>
        <p:nvSpPr>
          <p:cNvPr id="4" name="TextBox 3">
            <a:extLst>
              <a:ext uri="{FF2B5EF4-FFF2-40B4-BE49-F238E27FC236}">
                <a16:creationId xmlns:a16="http://schemas.microsoft.com/office/drawing/2014/main" id="{4C3AA5D1-A58D-E7F0-275B-8515887AB645}"/>
              </a:ext>
            </a:extLst>
          </p:cNvPr>
          <p:cNvSpPr txBox="1"/>
          <p:nvPr/>
        </p:nvSpPr>
        <p:spPr>
          <a:xfrm>
            <a:off x="96761" y="4973190"/>
            <a:ext cx="527831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479"/>
            <a:r>
              <a:rPr lang="en-GB" sz="800" b="0" kern="1200">
                <a:solidFill>
                  <a:prstClr val="black"/>
                </a:solidFill>
                <a:latin typeface="Helvetica Neue Medium"/>
                <a:ea typeface="+mn-ea"/>
                <a:cs typeface="Arial"/>
              </a:rPr>
              <a:t>​</a:t>
            </a:r>
          </a:p>
        </p:txBody>
      </p:sp>
      <p:sp>
        <p:nvSpPr>
          <p:cNvPr id="30" name="Title 1">
            <a:extLst>
              <a:ext uri="{FF2B5EF4-FFF2-40B4-BE49-F238E27FC236}">
                <a16:creationId xmlns:a16="http://schemas.microsoft.com/office/drawing/2014/main" id="{E15E7EDD-3906-BB00-8C20-674931897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r>
              <a:rPr lang="en-US" sz="1400" kern="1200">
                <a:solidFill>
                  <a:srgbClr val="1F355E"/>
                </a:solidFill>
                <a:latin typeface="Arial Black" panose="020B0A04020102020204" pitchFamily="34" charset="0"/>
              </a:rPr>
              <a:t>Indicative Investment Requirement for Digitally Enabling The One Bay Way</a:t>
            </a:r>
          </a:p>
        </p:txBody>
      </p:sp>
      <p:sp>
        <p:nvSpPr>
          <p:cNvPr id="3" name="Callout: Down Arrow 2">
            <a:extLst>
              <a:ext uri="{FF2B5EF4-FFF2-40B4-BE49-F238E27FC236}">
                <a16:creationId xmlns:a16="http://schemas.microsoft.com/office/drawing/2014/main" id="{ACCB1B24-597E-B022-5838-6D1CC118BF27}"/>
              </a:ext>
            </a:extLst>
          </p:cNvPr>
          <p:cNvSpPr/>
          <p:nvPr/>
        </p:nvSpPr>
        <p:spPr>
          <a:xfrm>
            <a:off x="4924615" y="580906"/>
            <a:ext cx="2087492" cy="1600718"/>
          </a:xfrm>
          <a:prstGeom prst="downArrowCallout">
            <a:avLst/>
          </a:prstGeom>
          <a:solidFill>
            <a:srgbClr val="2AA05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prstClr val="white"/>
                </a:solidFill>
                <a:latin typeface="Arial" panose="020B0604020202020204" pitchFamily="34" charset="0"/>
                <a:cs typeface="Arial" panose="020B0604020202020204" pitchFamily="34" charset="0"/>
              </a:rPr>
              <a:t>2023/24</a:t>
            </a:r>
          </a:p>
          <a:p>
            <a:pPr defTabSz="685800" hangingPunct="1"/>
            <a:r>
              <a:rPr lang="en-GB" sz="2100" b="0" kern="1200">
                <a:solidFill>
                  <a:prstClr val="white"/>
                </a:solidFill>
                <a:latin typeface="Arial" panose="020B0604020202020204" pitchFamily="34" charset="0"/>
                <a:cs typeface="Arial" panose="020B0604020202020204" pitchFamily="34" charset="0"/>
              </a:rPr>
              <a:t>£23 million pa</a:t>
            </a:r>
          </a:p>
          <a:p>
            <a:pPr defTabSz="685800" hangingPunct="1"/>
            <a:r>
              <a:rPr lang="en-GB" sz="1050" b="0" kern="1200">
                <a:solidFill>
                  <a:prstClr val="white"/>
                </a:solidFill>
                <a:latin typeface="Arial" panose="020B0604020202020204" pitchFamily="34" charset="0"/>
                <a:cs typeface="Arial" panose="020B0604020202020204" pitchFamily="34" charset="0"/>
              </a:rPr>
              <a:t>total spend on Digital and Data, equal to ~2.0% of total annual Health Board budget</a:t>
            </a:r>
          </a:p>
        </p:txBody>
      </p:sp>
      <p:sp>
        <p:nvSpPr>
          <p:cNvPr id="10" name="Callout: Down Arrow 9">
            <a:extLst>
              <a:ext uri="{FF2B5EF4-FFF2-40B4-BE49-F238E27FC236}">
                <a16:creationId xmlns:a16="http://schemas.microsoft.com/office/drawing/2014/main" id="{D1537B6F-3FBC-B036-1E33-89ABB3A2A918}"/>
              </a:ext>
            </a:extLst>
          </p:cNvPr>
          <p:cNvSpPr/>
          <p:nvPr/>
        </p:nvSpPr>
        <p:spPr>
          <a:xfrm>
            <a:off x="4924615" y="2201211"/>
            <a:ext cx="2087492" cy="1716877"/>
          </a:xfrm>
          <a:prstGeom prst="downArrowCallou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200" b="0" kern="1200">
              <a:solidFill>
                <a:prstClr val="white"/>
              </a:solidFill>
              <a:latin typeface="Aptos" panose="02110004020202020204"/>
            </a:endParaRPr>
          </a:p>
        </p:txBody>
      </p:sp>
      <p:sp>
        <p:nvSpPr>
          <p:cNvPr id="13" name="TextBox 12">
            <a:extLst>
              <a:ext uri="{FF2B5EF4-FFF2-40B4-BE49-F238E27FC236}">
                <a16:creationId xmlns:a16="http://schemas.microsoft.com/office/drawing/2014/main" id="{9D56BBE9-39FD-6597-DDF5-C44985C1C52B}"/>
              </a:ext>
            </a:extLst>
          </p:cNvPr>
          <p:cNvSpPr txBox="1"/>
          <p:nvPr/>
        </p:nvSpPr>
        <p:spPr>
          <a:xfrm>
            <a:off x="4924614" y="2200540"/>
            <a:ext cx="2087492" cy="507831"/>
          </a:xfrm>
          <a:prstGeom prst="rect">
            <a:avLst/>
          </a:prstGeom>
          <a:solidFill>
            <a:schemeClr val="accent6">
              <a:lumMod val="60000"/>
              <a:lumOff val="4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£16m pa increase in baseline spending for existing/replacement</a:t>
            </a:r>
          </a:p>
          <a:p>
            <a:pPr defTabSz="685800" hangingPunct="1"/>
            <a:r>
              <a:rPr lang="en-GB" sz="900" b="0" kern="1200">
                <a:solidFill>
                  <a:prstClr val="white"/>
                </a:solidFill>
                <a:latin typeface="Arial" panose="020B0604020202020204" pitchFamily="34" charset="0"/>
                <a:ea typeface="+mn-ea"/>
                <a:cs typeface="Arial" panose="020B0604020202020204" pitchFamily="34" charset="0"/>
              </a:rPr>
              <a:t> digital solutions</a:t>
            </a:r>
            <a:r>
              <a:rPr lang="en-GB" sz="900" b="0" kern="1200">
                <a:solidFill>
                  <a:prstClr val="white"/>
                </a:solidFill>
                <a:latin typeface="Aptos" panose="02110004020202020204"/>
                <a:ea typeface="+mn-ea"/>
                <a:cs typeface="+mn-cs"/>
              </a:rPr>
              <a:t> </a:t>
            </a:r>
          </a:p>
        </p:txBody>
      </p:sp>
      <p:sp>
        <p:nvSpPr>
          <p:cNvPr id="14" name="TextBox 13">
            <a:extLst>
              <a:ext uri="{FF2B5EF4-FFF2-40B4-BE49-F238E27FC236}">
                <a16:creationId xmlns:a16="http://schemas.microsoft.com/office/drawing/2014/main" id="{87543ABD-78AA-7638-1AF4-9221FD662366}"/>
              </a:ext>
            </a:extLst>
          </p:cNvPr>
          <p:cNvSpPr txBox="1"/>
          <p:nvPr/>
        </p:nvSpPr>
        <p:spPr>
          <a:xfrm>
            <a:off x="4924614" y="2937388"/>
            <a:ext cx="2087492" cy="369332"/>
          </a:xfrm>
          <a:prstGeom prst="rect">
            <a:avLst/>
          </a:prstGeom>
          <a:solidFill>
            <a:schemeClr val="accent6">
              <a:lumMod val="40000"/>
              <a:lumOff val="6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£15m pa increase in Digital strategy solutions</a:t>
            </a:r>
            <a:r>
              <a:rPr lang="en-GB" sz="900" b="0" kern="1200">
                <a:solidFill>
                  <a:prstClr val="white"/>
                </a:solidFill>
                <a:latin typeface="Aptos" panose="02110004020202020204"/>
                <a:ea typeface="+mn-ea"/>
                <a:cs typeface="+mn-cs"/>
              </a:rPr>
              <a:t> </a:t>
            </a:r>
          </a:p>
        </p:txBody>
      </p:sp>
      <p:sp>
        <p:nvSpPr>
          <p:cNvPr id="17" name="Speech Bubble: Rectangle with Corners Rounded 16">
            <a:extLst>
              <a:ext uri="{FF2B5EF4-FFF2-40B4-BE49-F238E27FC236}">
                <a16:creationId xmlns:a16="http://schemas.microsoft.com/office/drawing/2014/main" id="{0DD08E81-9835-71CC-88A4-CAC1FD654F25}"/>
              </a:ext>
            </a:extLst>
          </p:cNvPr>
          <p:cNvSpPr/>
          <p:nvPr/>
        </p:nvSpPr>
        <p:spPr>
          <a:xfrm>
            <a:off x="7343246" y="1422415"/>
            <a:ext cx="1657878" cy="1819834"/>
          </a:xfrm>
          <a:prstGeom prst="wedgeRoundRectCallout">
            <a:avLst>
              <a:gd name="adj1" fmla="val -70058"/>
              <a:gd name="adj2" fmla="val -6192"/>
              <a:gd name="adj3" fmla="val 16667"/>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defTabSz="685800" hangingPunct="1"/>
            <a:r>
              <a:rPr lang="en-GB" sz="750" b="0" kern="1200">
                <a:solidFill>
                  <a:prstClr val="white"/>
                </a:solidFill>
                <a:latin typeface="Arial" panose="020B0604020202020204" pitchFamily="34" charset="0"/>
                <a:cs typeface="Arial" panose="020B0604020202020204" pitchFamily="34" charset="0"/>
              </a:rPr>
              <a:t>It is estimated that, without the strategy being implemented,  baseline expenditure will have to  increase significantly to reprocure existing systems and infrastructure and fund the anticipated shift in suppliers’ service models to the cloud. The strategy would reutilise this spend more effectively to better support service transformation and maximise quality and efficiency benefits.</a:t>
            </a:r>
          </a:p>
        </p:txBody>
      </p:sp>
      <p:grpSp>
        <p:nvGrpSpPr>
          <p:cNvPr id="23" name="Group 22">
            <a:extLst>
              <a:ext uri="{FF2B5EF4-FFF2-40B4-BE49-F238E27FC236}">
                <a16:creationId xmlns:a16="http://schemas.microsoft.com/office/drawing/2014/main" id="{EF87D199-71C3-7614-0F8F-18937D18BC2F}"/>
              </a:ext>
            </a:extLst>
          </p:cNvPr>
          <p:cNvGrpSpPr/>
          <p:nvPr/>
        </p:nvGrpSpPr>
        <p:grpSpPr>
          <a:xfrm>
            <a:off x="-1" y="0"/>
            <a:ext cx="9143998" cy="165595"/>
            <a:chOff x="374266" y="2474302"/>
            <a:chExt cx="13719657" cy="820603"/>
          </a:xfrm>
        </p:grpSpPr>
        <p:sp>
          <p:nvSpPr>
            <p:cNvPr id="9" name="Arrow: Pentagon 8">
              <a:extLst>
                <a:ext uri="{FF2B5EF4-FFF2-40B4-BE49-F238E27FC236}">
                  <a16:creationId xmlns:a16="http://schemas.microsoft.com/office/drawing/2014/main" id="{3A50D084-5195-1A85-3479-D99D8BF62D7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45BA8D3B-F106-952A-017E-48681269583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234DFF9A-42FA-6DB0-7CB8-752BC9FF025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0A34007-B5E2-50B4-A9D3-BB82F9948E0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A373D8D-EC9B-182E-58B0-2D9C0AD9A25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D6E09C0F-6C21-294F-EE62-7D1642684D36}"/>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724389913"/>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09243"/>
            <a:ext cx="8809768" cy="457948"/>
          </a:xfrm>
        </p:spPr>
        <p:txBody>
          <a:bodyPr>
            <a:normAutofit/>
          </a:bodyPr>
          <a:lstStyle/>
          <a:p>
            <a:r>
              <a:rPr lang="en-GB" sz="2000"/>
              <a:t>Delivering a Sustainable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237336" y="766550"/>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Digitally enabling the One Bay Way will require significant investment of resources and will require significant cash releasing savings to ensure the delivery of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sustainable</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high-quality services to our population.</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309563" rtl="0" eaLnBrk="1" fontAlgn="auto" latinLnBrk="0" hangingPunct="0">
              <a:lnSpc>
                <a:spcPct val="107000"/>
              </a:lnSpc>
              <a:spcBef>
                <a:spcPts val="0"/>
              </a:spcBef>
              <a:spcAft>
                <a:spcPts val="800"/>
              </a:spcAft>
              <a:buClrTx/>
              <a:buSzTx/>
              <a:buFontTx/>
              <a:buNone/>
              <a:tabLst/>
              <a:defRPr/>
            </a:pP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Kings Fund briefing</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 digital NHS: An introduction to the digital agenda and plans for implementation in 2016”, highlighted McKinsey estimated that the digital transformation of Health organisations can save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7%</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11.5%</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of their health expenditure. For SBUHB this would equate to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£81.2m</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£133.4m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per annum (based on the current allocation).</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4" name="Rectangle 3">
            <a:extLst>
              <a:ext uri="{FF2B5EF4-FFF2-40B4-BE49-F238E27FC236}">
                <a16:creationId xmlns:a16="http://schemas.microsoft.com/office/drawing/2014/main" id="{B079B51D-682F-354E-E6C7-BF978D766A89}"/>
              </a:ext>
            </a:extLst>
          </p:cNvPr>
          <p:cNvSpPr/>
          <p:nvPr/>
        </p:nvSpPr>
        <p:spPr>
          <a:xfrm>
            <a:off x="2546035" y="779285"/>
            <a:ext cx="2023917"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Challenges</a:t>
            </a:r>
          </a:p>
        </p:txBody>
      </p:sp>
      <p:sp>
        <p:nvSpPr>
          <p:cNvPr id="5" name="Rectangle 4">
            <a:extLst>
              <a:ext uri="{FF2B5EF4-FFF2-40B4-BE49-F238E27FC236}">
                <a16:creationId xmlns:a16="http://schemas.microsoft.com/office/drawing/2014/main" id="{507CB395-1625-EF1C-CD2B-3A03C5B71104}"/>
              </a:ext>
            </a:extLst>
          </p:cNvPr>
          <p:cNvSpPr/>
          <p:nvPr/>
        </p:nvSpPr>
        <p:spPr>
          <a:xfrm>
            <a:off x="2546035" y="1027622"/>
            <a:ext cx="2023917" cy="359368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a:ea typeface="+mn-ea"/>
                <a:cs typeface="Arial"/>
                <a:sym typeface="Helvetica Neue Medium"/>
              </a:rPr>
              <a:t>Cultural and Transformative Shift: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Medium"/>
              </a:rPr>
              <a:t>Achieving the magnitude of savings will require a cultural and transformative shift in approach.</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Higher Quality and Better Preventative Care Provision: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Will reduce admissions and length of stay, however translating this into cash benefits is challenging given the increase in demand caused by an aging population and the accelerating complexity of care provision.</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Appetite for Risk: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The health boards risk management policy states that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a:t>
            </a:r>
            <a:r>
              <a:rPr kumimoji="0" lang="en-GB" sz="800" b="0" i="1" u="none" strike="noStrike" kern="0" cap="none" spc="0" normalizeH="0" baseline="0" noProof="0">
                <a:ln>
                  <a:noFill/>
                </a:ln>
                <a:solidFill>
                  <a:srgbClr val="1F355E"/>
                </a:solidFill>
                <a:effectLst/>
                <a:uLnTx/>
                <a:uFillTx/>
                <a:latin typeface="Arial"/>
                <a:ea typeface="+mn-ea"/>
                <a:cs typeface="Arial"/>
                <a:sym typeface="Helvetica Neue"/>
              </a:rPr>
              <a:t>it has a risk-seeking appetite to the development of new systems and managing system changes that are aimed at improving service delivery</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 Maintaining this appetite to risk for investment into technology and a commitment to transformative change is essential to digitally enabling the One Bay Way. This will need to be underpinned by a robust approach to governance, finance and procurement.  </a:t>
            </a: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a:endParaRPr>
          </a:p>
        </p:txBody>
      </p:sp>
      <p:sp>
        <p:nvSpPr>
          <p:cNvPr id="6" name="Rectangle 5">
            <a:extLst>
              <a:ext uri="{FF2B5EF4-FFF2-40B4-BE49-F238E27FC236}">
                <a16:creationId xmlns:a16="http://schemas.microsoft.com/office/drawing/2014/main" id="{29EC67A3-10EC-779C-8FF4-4A5D47FED93E}"/>
              </a:ext>
            </a:extLst>
          </p:cNvPr>
          <p:cNvSpPr/>
          <p:nvPr/>
        </p:nvSpPr>
        <p:spPr>
          <a:xfrm>
            <a:off x="4711445" y="771456"/>
            <a:ext cx="2061793"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Local Evidence</a:t>
            </a:r>
          </a:p>
        </p:txBody>
      </p:sp>
      <p:sp>
        <p:nvSpPr>
          <p:cNvPr id="7" name="Rectangle 6">
            <a:extLst>
              <a:ext uri="{FF2B5EF4-FFF2-40B4-BE49-F238E27FC236}">
                <a16:creationId xmlns:a16="http://schemas.microsoft.com/office/drawing/2014/main" id="{07D43F50-BEEA-F219-B80C-062FAEFE7356}"/>
              </a:ext>
            </a:extLst>
          </p:cNvPr>
          <p:cNvSpPr/>
          <p:nvPr/>
        </p:nvSpPr>
        <p:spPr>
          <a:xfrm>
            <a:off x="4711444" y="1027622"/>
            <a:ext cx="2061793" cy="3593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Evidence within SBU that digitally enabling processes and care can significantly reduce costs and improve the quality of care.  Examples include:</a:t>
            </a:r>
          </a:p>
          <a:p>
            <a:pPr marL="0" marR="0" lvl="2" indent="171450" algn="l" defTabSz="309563" rtl="0" eaLnBrk="1" fontAlgn="auto" latinLnBrk="0" hangingPunct="0">
              <a:lnSpc>
                <a:spcPct val="107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RFID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Patient note tracking Released 10 </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wte</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Band 2 £232k pa and eradicated previous high levels of agency spend within the Health Records team.</a:t>
            </a:r>
          </a:p>
          <a:p>
            <a:pPr marL="358775" marR="0" lvl="4"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Connecting Care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SBU business case for WCCIS identified the opportunity of £371k cash releasing and £1.099m non-cash releasing savings per annum</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HEPMA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5600 hours of prescriber time and 8900 of nursing hours saved per annum from rewriting or searching for medication charts across NPT and Singleton</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MS365</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Teams – Reduction in travel expenditure of c£</a:t>
            </a:r>
            <a:r>
              <a:rPr kumimoji="0" lang="en-GB" sz="800" b="0" i="0" u="none" strike="noStrike" kern="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sym typeface="Helvetica Neue"/>
              </a:rPr>
              <a:t>1m</a:t>
            </a: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2A966F5C-FA91-790F-D09E-773E2D49CDBE}"/>
              </a:ext>
            </a:extLst>
          </p:cNvPr>
          <p:cNvSpPr/>
          <p:nvPr/>
        </p:nvSpPr>
        <p:spPr>
          <a:xfrm>
            <a:off x="6891246" y="763627"/>
            <a:ext cx="2062800"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National Evidence</a:t>
            </a:r>
          </a:p>
        </p:txBody>
      </p:sp>
      <p:sp>
        <p:nvSpPr>
          <p:cNvPr id="9" name="Rectangle 8">
            <a:extLst>
              <a:ext uri="{FF2B5EF4-FFF2-40B4-BE49-F238E27FC236}">
                <a16:creationId xmlns:a16="http://schemas.microsoft.com/office/drawing/2014/main" id="{5A0B3055-DD80-9963-6EE5-0850D6F54991}"/>
              </a:ext>
            </a:extLst>
          </p:cNvPr>
          <p:cNvSpPr/>
          <p:nvPr/>
        </p:nvSpPr>
        <p:spPr>
          <a:xfrm>
            <a:off x="6891246" y="1011965"/>
            <a:ext cx="2062800" cy="360642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Global/National examples of how digital transformation can support the reduction of costs and increase in quality of care include.</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Intermountain Healthcare USA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implemented a systematic approach to standardise clinical workflows across its facilities, using digital solutions and business intelligence. This involved identifying best practices, reducing unnecessary variation, and integrating evidence-based protocols into daily operations. They have estimated that this has resulted in a 30% reduction in costs.</a:t>
            </a: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Kaiser Permanente (an American integrated managed care consortium</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a wide scale transformational approach to service provision with the implementation of Telemedicine services, has estimated an average saving of $174 per appointment and has increased their customer satisfaction ratings.</a:t>
            </a:r>
          </a:p>
          <a:p>
            <a:pPr marL="179705" marR="0" lvl="1" indent="0" algn="l"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nvGrpSpPr>
          <p:cNvPr id="17" name="Group 16">
            <a:extLst>
              <a:ext uri="{FF2B5EF4-FFF2-40B4-BE49-F238E27FC236}">
                <a16:creationId xmlns:a16="http://schemas.microsoft.com/office/drawing/2014/main" id="{B56CD571-8F4A-06DC-6C80-14DBA458C335}"/>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CF2E123E-1034-502C-CDFE-F5755FC8E63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569C3754-430C-A318-3110-0ADEA9FABE0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BDE3E818-1CCC-90C3-102F-02F9D6E2AA4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60D1ED12-EE5E-AAEE-BE32-F0EDCE2EDDE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40B06EF1-4553-660C-D1BA-CFDE498890A4}"/>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6" name="Arrow: Chevron 15">
              <a:extLst>
                <a:ext uri="{FF2B5EF4-FFF2-40B4-BE49-F238E27FC236}">
                  <a16:creationId xmlns:a16="http://schemas.microsoft.com/office/drawing/2014/main" id="{AA628598-4433-FC38-C797-BCA23A739EA8}"/>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0" name="Footer Placeholder 3">
            <a:extLst>
              <a:ext uri="{FF2B5EF4-FFF2-40B4-BE49-F238E27FC236}">
                <a16:creationId xmlns:a16="http://schemas.microsoft.com/office/drawing/2014/main" id="{7459FFD6-8BFB-8CBE-6C77-8FDCF5AA0E82}"/>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3210131843"/>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93689" y="332478"/>
            <a:ext cx="8809768" cy="512748"/>
          </a:xfrm>
        </p:spPr>
        <p:txBody>
          <a:bodyPr>
            <a:normAutofit/>
          </a:bodyPr>
          <a:lstStyle/>
          <a:p>
            <a:r>
              <a:rPr lang="en-GB" sz="2000"/>
              <a:t>Establishing a Benefits Framework across the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346168" y="845661"/>
            <a:ext cx="8306689" cy="875344"/>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Digitally enabling the One Bay Way is underpinned by the Organisational Functions which will need to be transformative in their approach.  This includes the development of a holistic approach to benefits realisation and management to ensure service transformation is sustainable and achieves the overarching objective of SBU being a </a:t>
            </a:r>
            <a:r>
              <a:rPr lang="en-GB" sz="1050" b="0">
                <a:solidFill>
                  <a:srgbClr val="1F355E"/>
                </a:solidFill>
                <a:latin typeface="Arial"/>
                <a:ea typeface="+mn-ea"/>
                <a:cs typeface="Arial"/>
                <a:sym typeface="Helvetica Neue Medium"/>
              </a:rPr>
              <a:t>high-quality</a:t>
            </a: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 driven organisation.  The health board will establish a benefits framework to ensure benefits realisation is achieved through the lifespan of digital solutions.</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11" name="Picture 10">
            <a:extLst>
              <a:ext uri="{FF2B5EF4-FFF2-40B4-BE49-F238E27FC236}">
                <a16:creationId xmlns:a16="http://schemas.microsoft.com/office/drawing/2014/main" id="{78C06459-8093-4A31-D059-AF20ED3DA8FF}"/>
              </a:ext>
            </a:extLst>
          </p:cNvPr>
          <p:cNvPicPr>
            <a:picLocks noChangeAspect="1"/>
          </p:cNvPicPr>
          <p:nvPr/>
        </p:nvPicPr>
        <p:blipFill rotWithShape="1">
          <a:blip r:embed="rId3"/>
          <a:srcRect t="2945"/>
          <a:stretch/>
        </p:blipFill>
        <p:spPr>
          <a:xfrm>
            <a:off x="888548" y="1785299"/>
            <a:ext cx="7362804" cy="2855342"/>
          </a:xfrm>
          <a:prstGeom prst="rect">
            <a:avLst/>
          </a:prstGeom>
        </p:spPr>
      </p:pic>
      <p:sp>
        <p:nvSpPr>
          <p:cNvPr id="12" name="Arrow: Right 11">
            <a:extLst>
              <a:ext uri="{FF2B5EF4-FFF2-40B4-BE49-F238E27FC236}">
                <a16:creationId xmlns:a16="http://schemas.microsoft.com/office/drawing/2014/main" id="{78005D90-272C-8896-316D-11E5D28206B0}"/>
              </a:ext>
            </a:extLst>
          </p:cNvPr>
          <p:cNvSpPr/>
          <p:nvPr/>
        </p:nvSpPr>
        <p:spPr>
          <a:xfrm>
            <a:off x="2106270" y="4571846"/>
            <a:ext cx="4931460" cy="451585"/>
          </a:xfrm>
          <a:prstGeom prst="rightArrow">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Calibri"/>
                <a:ea typeface="Verdana"/>
                <a:cs typeface="Calibri"/>
                <a:sym typeface="Helvetica Neue Medium"/>
              </a:rPr>
              <a:t>Service Driven – Digitally Enabled </a:t>
            </a:r>
            <a:endParaRPr kumimoji="0" lang="en-GB" sz="2400" b="1" i="0" u="none" strike="noStrike" kern="1200" cap="none" spc="0" normalizeH="0" baseline="0" noProof="0">
              <a:ln>
                <a:noFill/>
              </a:ln>
              <a:solidFill>
                <a:prstClr val="white"/>
              </a:solidFill>
              <a:effectLst/>
              <a:uLnTx/>
              <a:uFillTx/>
              <a:latin typeface="Helvetica Neue Medium"/>
              <a:sym typeface="Helvetica Neue"/>
            </a:endParaRPr>
          </a:p>
        </p:txBody>
      </p:sp>
      <p:grpSp>
        <p:nvGrpSpPr>
          <p:cNvPr id="13" name="Group 12">
            <a:extLst>
              <a:ext uri="{FF2B5EF4-FFF2-40B4-BE49-F238E27FC236}">
                <a16:creationId xmlns:a16="http://schemas.microsoft.com/office/drawing/2014/main" id="{8D873FDD-AB8C-6AE6-F959-57FB01E33666}"/>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671D14D5-68C7-0DE7-92AD-10E72A5659C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1A98D4D-45F7-FBFE-A1CB-7B87FCC0F92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839AD5DE-CDD2-925F-A8BA-F8D1CEDA0D1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4350772C-9827-F106-5560-BDF16DF094A4}"/>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6702CB8-AD52-9F98-0915-1D57FC386CD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0A29A2B2-CEE4-32BA-D16E-72506EF15A2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542975428"/>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922"/>
            <a:ext cx="8809768" cy="771097"/>
          </a:xfrm>
        </p:spPr>
        <p:txBody>
          <a:bodyPr>
            <a:normAutofit/>
          </a:bodyPr>
          <a:lstStyle/>
          <a:p>
            <a:r>
              <a:rPr lang="en-GB" sz="2000"/>
              <a:t>Options for Funding</a:t>
            </a:r>
          </a:p>
        </p:txBody>
      </p:sp>
      <p:sp>
        <p:nvSpPr>
          <p:cNvPr id="3" name="Rectangle 2">
            <a:extLst>
              <a:ext uri="{FF2B5EF4-FFF2-40B4-BE49-F238E27FC236}">
                <a16:creationId xmlns:a16="http://schemas.microsoft.com/office/drawing/2014/main" id="{358FC846-81B7-76FD-264A-2E9BE1BFDEAC}"/>
              </a:ext>
            </a:extLst>
          </p:cNvPr>
          <p:cNvSpPr/>
          <p:nvPr/>
        </p:nvSpPr>
        <p:spPr>
          <a:xfrm>
            <a:off x="268391" y="655549"/>
            <a:ext cx="8611489" cy="1539250"/>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Delivery of the funding requirement to digitally enable the One Bay Way will be challenging and SBU will need to explore a wide range of funding options.</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Traditionally, beyond its own allocations into Digital solutions, SBU has been relatively successful in securing funding from traditional funding routes namely the Digital funding available via WG Digital funds and wider WG capital year end slippage. In the last 3 years SBU has received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£9.3m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capital (excluding allocations for COVID response )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£2.3m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revenue to invest in technology refresh and delivery of new projects such as HEPMA.  Whilst work will continue to secure funding through these routes it is recognised that these traditional funding routes alone will not be sufficient and, that the shift into the cloud and software as a service, is changing the funding requirement from Capital to Revenue. The Health </a:t>
            </a:r>
            <a:r>
              <a:rPr lang="en-GB" sz="1050" b="0">
                <a:solidFill>
                  <a:srgbClr val="1F355E"/>
                </a:solidFill>
                <a:latin typeface="Arial" panose="020B0604020202020204" pitchFamily="34" charset="0"/>
                <a:ea typeface="+mn-ea"/>
                <a:cs typeface="Arial" panose="020B0604020202020204" pitchFamily="34" charset="0"/>
              </a:rPr>
              <a:t>B</a:t>
            </a:r>
            <a:r>
              <a:rPr kumimoji="0" lang="en-GB" sz="105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oard</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will, therefore, need to broaden its approach to include:  </a:t>
            </a:r>
            <a:endParaRPr kumimoji="0" lang="en-GB" sz="1050" b="0" i="0" u="none" strike="noStrike" kern="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4" name="Group 3">
            <a:extLst>
              <a:ext uri="{FF2B5EF4-FFF2-40B4-BE49-F238E27FC236}">
                <a16:creationId xmlns:a16="http://schemas.microsoft.com/office/drawing/2014/main" id="{038FAF12-1AD3-D6C3-2C0E-E5B8A93CC849}"/>
              </a:ext>
            </a:extLst>
          </p:cNvPr>
          <p:cNvGrpSpPr/>
          <p:nvPr/>
        </p:nvGrpSpPr>
        <p:grpSpPr>
          <a:xfrm>
            <a:off x="405082" y="2194799"/>
            <a:ext cx="8338811" cy="2439801"/>
            <a:chOff x="422667" y="2089291"/>
            <a:chExt cx="8338811" cy="2439801"/>
          </a:xfrm>
        </p:grpSpPr>
        <p:sp>
          <p:nvSpPr>
            <p:cNvPr id="54" name="Flowchart: Connector 53">
              <a:extLst>
                <a:ext uri="{FF2B5EF4-FFF2-40B4-BE49-F238E27FC236}">
                  <a16:creationId xmlns:a16="http://schemas.microsoft.com/office/drawing/2014/main" id="{73EE2B38-B4BA-A776-EAAC-E405733CCAE7}"/>
                </a:ext>
              </a:extLst>
            </p:cNvPr>
            <p:cNvSpPr/>
            <p:nvPr/>
          </p:nvSpPr>
          <p:spPr>
            <a:xfrm>
              <a:off x="5169207" y="2586110"/>
              <a:ext cx="900000" cy="900141"/>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5" name="Flowchart: Connector 54">
              <a:extLst>
                <a:ext uri="{FF2B5EF4-FFF2-40B4-BE49-F238E27FC236}">
                  <a16:creationId xmlns:a16="http://schemas.microsoft.com/office/drawing/2014/main" id="{FFD0523D-BB0F-EF00-4BAB-97E9366E88BF}"/>
                </a:ext>
              </a:extLst>
            </p:cNvPr>
            <p:cNvSpPr/>
            <p:nvPr/>
          </p:nvSpPr>
          <p:spPr>
            <a:xfrm>
              <a:off x="7279864" y="2588791"/>
              <a:ext cx="900000" cy="899887"/>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3" name="Flowchart: Connector 52">
              <a:extLst>
                <a:ext uri="{FF2B5EF4-FFF2-40B4-BE49-F238E27FC236}">
                  <a16:creationId xmlns:a16="http://schemas.microsoft.com/office/drawing/2014/main" id="{744B7493-D377-085C-3166-0E6BA9A6D1FA}"/>
                </a:ext>
              </a:extLst>
            </p:cNvPr>
            <p:cNvSpPr/>
            <p:nvPr/>
          </p:nvSpPr>
          <p:spPr>
            <a:xfrm>
              <a:off x="30378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2" name="Flowchart: Connector 51">
              <a:extLst>
                <a:ext uri="{FF2B5EF4-FFF2-40B4-BE49-F238E27FC236}">
                  <a16:creationId xmlns:a16="http://schemas.microsoft.com/office/drawing/2014/main" id="{F9E802E5-2B79-B774-41CF-6327E5031547}"/>
                </a:ext>
              </a:extLst>
            </p:cNvPr>
            <p:cNvSpPr/>
            <p:nvPr/>
          </p:nvSpPr>
          <p:spPr>
            <a:xfrm>
              <a:off x="8842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32" name="Graphic 31" descr="Pound with solid fill">
              <a:extLst>
                <a:ext uri="{FF2B5EF4-FFF2-40B4-BE49-F238E27FC236}">
                  <a16:creationId xmlns:a16="http://schemas.microsoft.com/office/drawing/2014/main" id="{2205CB80-4DEE-2968-DDFF-E6607B9A60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9619" y="2729910"/>
              <a:ext cx="612537" cy="612537"/>
            </a:xfrm>
            <a:prstGeom prst="rect">
              <a:avLst/>
            </a:prstGeom>
          </p:spPr>
        </p:pic>
        <p:pic>
          <p:nvPicPr>
            <p:cNvPr id="34" name="Graphic 33" descr="Handshake with solid fill">
              <a:extLst>
                <a:ext uri="{FF2B5EF4-FFF2-40B4-BE49-F238E27FC236}">
                  <a16:creationId xmlns:a16="http://schemas.microsoft.com/office/drawing/2014/main" id="{43B14121-3748-8388-F03A-8DEE780811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29750" y="2643148"/>
              <a:ext cx="914400" cy="914400"/>
            </a:xfrm>
            <a:prstGeom prst="rect">
              <a:avLst/>
            </a:prstGeom>
          </p:spPr>
        </p:pic>
        <p:pic>
          <p:nvPicPr>
            <p:cNvPr id="38" name="Graphic 37" descr="Arrow circle with solid fill">
              <a:extLst>
                <a:ext uri="{FF2B5EF4-FFF2-40B4-BE49-F238E27FC236}">
                  <a16:creationId xmlns:a16="http://schemas.microsoft.com/office/drawing/2014/main" id="{A645B4EF-55CD-D692-8599-B9C62542B9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54807" y="2592059"/>
              <a:ext cx="914400" cy="914400"/>
            </a:xfrm>
            <a:prstGeom prst="rect">
              <a:avLst/>
            </a:prstGeom>
          </p:spPr>
        </p:pic>
        <p:sp>
          <p:nvSpPr>
            <p:cNvPr id="39" name="TextBox 9">
              <a:extLst>
                <a:ext uri="{FF2B5EF4-FFF2-40B4-BE49-F238E27FC236}">
                  <a16:creationId xmlns:a16="http://schemas.microsoft.com/office/drawing/2014/main" id="{F4D63C1D-9CE1-612D-213F-8FE4B002F7E8}"/>
                </a:ext>
              </a:extLst>
            </p:cNvPr>
            <p:cNvSpPr txBox="1"/>
            <p:nvPr/>
          </p:nvSpPr>
          <p:spPr>
            <a:xfrm>
              <a:off x="6912947" y="2089291"/>
              <a:ext cx="1758512" cy="577081"/>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Income Generation</a:t>
              </a:r>
            </a:p>
          </p:txBody>
        </p:sp>
        <p:sp>
          <p:nvSpPr>
            <p:cNvPr id="40" name="TextBox 9">
              <a:extLst>
                <a:ext uri="{FF2B5EF4-FFF2-40B4-BE49-F238E27FC236}">
                  <a16:creationId xmlns:a16="http://schemas.microsoft.com/office/drawing/2014/main" id="{3D97FBFD-F37D-FE0F-9F63-66FBF257DBB0}"/>
                </a:ext>
              </a:extLst>
            </p:cNvPr>
            <p:cNvSpPr txBox="1"/>
            <p:nvPr/>
          </p:nvSpPr>
          <p:spPr>
            <a:xfrm>
              <a:off x="472541" y="2193131"/>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WG Funding</a:t>
              </a:r>
            </a:p>
          </p:txBody>
        </p:sp>
        <p:sp>
          <p:nvSpPr>
            <p:cNvPr id="41" name="TextBox 9">
              <a:extLst>
                <a:ext uri="{FF2B5EF4-FFF2-40B4-BE49-F238E27FC236}">
                  <a16:creationId xmlns:a16="http://schemas.microsoft.com/office/drawing/2014/main" id="{07676630-CAC8-70E4-198E-5CAB37B48E9F}"/>
                </a:ext>
              </a:extLst>
            </p:cNvPr>
            <p:cNvSpPr txBox="1"/>
            <p:nvPr/>
          </p:nvSpPr>
          <p:spPr>
            <a:xfrm>
              <a:off x="2662188" y="2144392"/>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Strategic Partnerships</a:t>
              </a:r>
            </a:p>
          </p:txBody>
        </p:sp>
        <p:sp>
          <p:nvSpPr>
            <p:cNvPr id="42" name="TextBox 9">
              <a:extLst>
                <a:ext uri="{FF2B5EF4-FFF2-40B4-BE49-F238E27FC236}">
                  <a16:creationId xmlns:a16="http://schemas.microsoft.com/office/drawing/2014/main" id="{3DC88089-B041-68B1-1830-E94C3552E4F1}"/>
                </a:ext>
              </a:extLst>
            </p:cNvPr>
            <p:cNvSpPr txBox="1"/>
            <p:nvPr/>
          </p:nvSpPr>
          <p:spPr>
            <a:xfrm>
              <a:off x="4788199" y="2168973"/>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Reinvestment</a:t>
              </a:r>
            </a:p>
          </p:txBody>
        </p:sp>
        <p:pic>
          <p:nvPicPr>
            <p:cNvPr id="45" name="Graphic 44" descr="Coins with solid fill">
              <a:extLst>
                <a:ext uri="{FF2B5EF4-FFF2-40B4-BE49-F238E27FC236}">
                  <a16:creationId xmlns:a16="http://schemas.microsoft.com/office/drawing/2014/main" id="{9C278ED3-FFC0-2990-2D60-2BFEFB37322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369340" y="2675656"/>
              <a:ext cx="721047" cy="721047"/>
            </a:xfrm>
            <a:prstGeom prst="rect">
              <a:avLst/>
            </a:prstGeom>
          </p:spPr>
        </p:pic>
        <p:sp>
          <p:nvSpPr>
            <p:cNvPr id="47" name="Rectangle 46">
              <a:extLst>
                <a:ext uri="{FF2B5EF4-FFF2-40B4-BE49-F238E27FC236}">
                  <a16:creationId xmlns:a16="http://schemas.microsoft.com/office/drawing/2014/main" id="{016221C8-86FD-BEF5-BE44-CDEEDCD2CCC2}"/>
                </a:ext>
              </a:extLst>
            </p:cNvPr>
            <p:cNvSpPr/>
            <p:nvPr/>
          </p:nvSpPr>
          <p:spPr>
            <a:xfrm>
              <a:off x="422667" y="362884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Welsh Government funding from wider transformational initiatives by embedding digital ways of working in everything we do.</a:t>
              </a:r>
            </a:p>
          </p:txBody>
        </p:sp>
        <p:sp>
          <p:nvSpPr>
            <p:cNvPr id="48" name="Rectangle 47">
              <a:extLst>
                <a:ext uri="{FF2B5EF4-FFF2-40B4-BE49-F238E27FC236}">
                  <a16:creationId xmlns:a16="http://schemas.microsoft.com/office/drawing/2014/main" id="{D186696A-9664-95EF-CEF4-B826F9A91677}"/>
                </a:ext>
              </a:extLst>
            </p:cNvPr>
            <p:cNvSpPr/>
            <p:nvPr/>
          </p:nvSpPr>
          <p:spPr>
            <a:xfrm>
              <a:off x="2612315" y="367055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Developing Strategic Partnerships with commercial suppliers to co-develop solutions that benefit both parties. </a:t>
              </a:r>
            </a:p>
          </p:txBody>
        </p:sp>
        <p:sp>
          <p:nvSpPr>
            <p:cNvPr id="50" name="TextBox 49">
              <a:extLst>
                <a:ext uri="{FF2B5EF4-FFF2-40B4-BE49-F238E27FC236}">
                  <a16:creationId xmlns:a16="http://schemas.microsoft.com/office/drawing/2014/main" id="{3046480C-FEC5-43E4-D887-CC946326D1C8}"/>
                </a:ext>
              </a:extLst>
            </p:cNvPr>
            <p:cNvSpPr txBox="1"/>
            <p:nvPr/>
          </p:nvSpPr>
          <p:spPr>
            <a:xfrm>
              <a:off x="4737595" y="3628846"/>
              <a:ext cx="1893043" cy="900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Reinvestment of efficiencies released from projects back into other digital enablement projects.</a:t>
              </a:r>
            </a:p>
          </p:txBody>
        </p:sp>
        <p:sp>
          <p:nvSpPr>
            <p:cNvPr id="51" name="TextBox 50">
              <a:extLst>
                <a:ext uri="{FF2B5EF4-FFF2-40B4-BE49-F238E27FC236}">
                  <a16:creationId xmlns:a16="http://schemas.microsoft.com/office/drawing/2014/main" id="{EFA2D4EB-F688-B9CF-2EA1-B2C6242867B8}"/>
                </a:ext>
              </a:extLst>
            </p:cNvPr>
            <p:cNvSpPr txBox="1"/>
            <p:nvPr/>
          </p:nvSpPr>
          <p:spPr>
            <a:xfrm>
              <a:off x="6868435" y="3628846"/>
              <a:ext cx="1893043"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Income generation from solutions developed within SBU.</a:t>
              </a:r>
            </a:p>
          </p:txBody>
        </p:sp>
      </p:grpSp>
      <p:grpSp>
        <p:nvGrpSpPr>
          <p:cNvPr id="12" name="Group 11">
            <a:extLst>
              <a:ext uri="{FF2B5EF4-FFF2-40B4-BE49-F238E27FC236}">
                <a16:creationId xmlns:a16="http://schemas.microsoft.com/office/drawing/2014/main" id="{5F712AD4-6ECA-FBBC-494B-91D748E4E786}"/>
              </a:ext>
            </a:extLst>
          </p:cNvPr>
          <p:cNvGrpSpPr/>
          <p:nvPr/>
        </p:nvGrpSpPr>
        <p:grpSpPr>
          <a:xfrm>
            <a:off x="-1" y="0"/>
            <a:ext cx="9143998" cy="165595"/>
            <a:chOff x="374266" y="2474302"/>
            <a:chExt cx="13719657" cy="820603"/>
          </a:xfrm>
        </p:grpSpPr>
        <p:sp>
          <p:nvSpPr>
            <p:cNvPr id="6" name="Arrow: Pentagon 5">
              <a:extLst>
                <a:ext uri="{FF2B5EF4-FFF2-40B4-BE49-F238E27FC236}">
                  <a16:creationId xmlns:a16="http://schemas.microsoft.com/office/drawing/2014/main" id="{510839B4-DFB2-F176-94F1-96A039E44A4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7AC8DFA-91A3-6E5D-5975-F67AB94C830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C087F8C-7372-3C4A-098A-CE78BECC3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947BC588-51B7-75CD-BD58-4870F210E5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BC197995-0EEB-8DF9-FBD8-CD62F772F2C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1" name="Arrow: Chevron 10">
              <a:extLst>
                <a:ext uri="{FF2B5EF4-FFF2-40B4-BE49-F238E27FC236}">
                  <a16:creationId xmlns:a16="http://schemas.microsoft.com/office/drawing/2014/main" id="{7627AFA4-EFE8-1D1F-4045-6DD9395EE91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5" name="Footer Placeholder 3">
            <a:extLst>
              <a:ext uri="{FF2B5EF4-FFF2-40B4-BE49-F238E27FC236}">
                <a16:creationId xmlns:a16="http://schemas.microsoft.com/office/drawing/2014/main" id="{C11461EC-B1B8-A220-B56E-BD9739E1E391}"/>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416341938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133179" y="1178230"/>
            <a:ext cx="8865393" cy="3457152"/>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b="1">
                <a:solidFill>
                  <a:schemeClr val="accent1"/>
                </a:solidFill>
                <a:latin typeface="Arial" panose="020B0604020202020204" pitchFamily="34" charset="0"/>
              </a:rPr>
              <a:t>Swansea Bay University Health Board (SBU) has established itself as a leading digital innovator in health and care in Wales. </a:t>
            </a:r>
            <a:r>
              <a:rPr lang="en-GB" sz="800">
                <a:latin typeface="Arial" panose="020B0604020202020204" pitchFamily="34" charset="0"/>
              </a:rPr>
              <a:t>We have led the way as a key partner to the NHS Wales national digital programmes, including our development of the Welsh Nursing Care Record and being the first health board to adopt electronic prescribing. SBU have also forged ahead with our own digital initiatives, successfully launching SIGNAL to support our patient flow and developing the capabilities of the Swansea Bay Patient Portal, an online record that helps patients better manage their care and feel more in control of their health and wellbeing. </a:t>
            </a:r>
          </a:p>
          <a:p>
            <a:pPr marL="0" indent="0" rtl="0">
              <a:spcBef>
                <a:spcPts val="800"/>
              </a:spcBef>
              <a:buNone/>
            </a:pPr>
            <a:r>
              <a:rPr lang="en-GB" sz="800">
                <a:latin typeface="Arial" panose="020B0604020202020204" pitchFamily="34" charset="0"/>
              </a:rPr>
              <a:t>Our </a:t>
            </a:r>
            <a:r>
              <a:rPr lang="en-GB" sz="800" b="1">
                <a:solidFill>
                  <a:schemeClr val="accent1"/>
                </a:solidFill>
                <a:latin typeface="Arial" panose="020B0604020202020204" pitchFamily="34" charset="0"/>
              </a:rPr>
              <a:t>strong internal digital capabilities combined with impactful commitment to collaboration </a:t>
            </a:r>
            <a:r>
              <a:rPr lang="en-GB" sz="800">
                <a:latin typeface="Arial" panose="020B0604020202020204" pitchFamily="34" charset="0"/>
              </a:rPr>
              <a:t>on regional and national programmes has enabled us to build the strong digital foundations SBU has today. Despite these considerable strengths, as we look ahead to 2036 </a:t>
            </a:r>
            <a:r>
              <a:rPr lang="en-GB" sz="800" b="1">
                <a:solidFill>
                  <a:schemeClr val="accent1"/>
                </a:solidFill>
                <a:latin typeface="Arial" panose="020B0604020202020204" pitchFamily="34" charset="0"/>
              </a:rPr>
              <a:t>there are key challenges we need to address if we are to realise our ambitious digital vision</a:t>
            </a:r>
            <a:r>
              <a:rPr lang="en-GB" sz="800">
                <a:latin typeface="Arial" panose="020B0604020202020204" pitchFamily="34" charset="0"/>
              </a:rPr>
              <a:t>. Too many competing priorities has resulted in </a:t>
            </a:r>
            <a:r>
              <a:rPr lang="en-GB" sz="800" b="1">
                <a:solidFill>
                  <a:schemeClr val="accent1"/>
                </a:solidFill>
                <a:latin typeface="Arial" panose="020B0604020202020204" pitchFamily="34" charset="0"/>
              </a:rPr>
              <a:t>a proliferation of siloed projects</a:t>
            </a:r>
            <a:r>
              <a:rPr lang="en-GB" sz="800" b="1">
                <a:latin typeface="Arial" panose="020B0604020202020204" pitchFamily="34" charset="0"/>
              </a:rPr>
              <a:t> </a:t>
            </a:r>
            <a:r>
              <a:rPr lang="en-GB" sz="800">
                <a:latin typeface="Arial" panose="020B0604020202020204" pitchFamily="34" charset="0"/>
              </a:rPr>
              <a:t>focusing on solving specific problems that doesn’t support the broader digital agenda. Our current digital assets can feel clunky and difficult to navigate, and this negatively impacts staff confidence and enthusiasm for using digital tools. There are lots of different systems to manage and data is often recorded in different ways across systems, making it complicated and time consuming to analyse effectively. </a:t>
            </a:r>
          </a:p>
          <a:p>
            <a:pPr marL="0" indent="0" rtl="0">
              <a:spcBef>
                <a:spcPts val="800"/>
              </a:spcBef>
              <a:buNone/>
            </a:pPr>
            <a:r>
              <a:rPr lang="en-GB" sz="800">
                <a:latin typeface="Arial" panose="020B0604020202020204" pitchFamily="34" charset="0"/>
              </a:rPr>
              <a:t>Finally, we now have </a:t>
            </a:r>
            <a:r>
              <a:rPr lang="en-GB" sz="800" b="1">
                <a:solidFill>
                  <a:schemeClr val="accent1"/>
                </a:solidFill>
                <a:latin typeface="Arial" panose="020B0604020202020204" pitchFamily="34" charset="0"/>
              </a:rPr>
              <a:t>too many systems to run efficiently</a:t>
            </a:r>
            <a:r>
              <a:rPr lang="en-GB" sz="800" b="1">
                <a:latin typeface="Arial" panose="020B0604020202020204" pitchFamily="34" charset="0"/>
              </a:rPr>
              <a:t> </a:t>
            </a:r>
            <a:r>
              <a:rPr lang="en-GB" sz="800">
                <a:latin typeface="Arial" panose="020B0604020202020204" pitchFamily="34" charset="0"/>
              </a:rPr>
              <a:t>with each one requiring significant resources to support delivery and to manage the complex contracting and procurement cycles. It is challenging to sustain our current technology stack, and a significant investment will be required just to refresh equipment and systems over the next 10-years, whilst the move to cloud and software subscriptions also poses challenges with a financial shift from capital to revenue. Our digital team has been stretched with limited resources, forced too often to focus our time on reacting to user needs and requests, instead of delivering ambitious and lasting digital transformation. The result is that our staff, clinicians and patients lack the accessible, intuitive digital tools we need to play our part in achieving the best possible health outcomes for the people of Swansea Bay. </a:t>
            </a:r>
          </a:p>
          <a:p>
            <a:pPr marL="0" indent="0" rtl="0">
              <a:spcBef>
                <a:spcPts val="800"/>
              </a:spcBef>
              <a:buNone/>
            </a:pPr>
            <a:r>
              <a:rPr kumimoji="0" lang="en-GB" sz="800" b="0" i="0" u="none" strike="noStrike" cap="none" spc="0" normalizeH="0" baseline="0">
                <a:ln>
                  <a:noFill/>
                </a:ln>
                <a:effectLst/>
                <a:uFillTx/>
                <a:latin typeface="Arial" panose="020B0604020202020204" pitchFamily="34" charset="0"/>
                <a:ea typeface="+mn-ea"/>
                <a:sym typeface="Helvetica Neue Medium"/>
              </a:rPr>
              <a:t>Despite these challenges, there is considerable </a:t>
            </a:r>
            <a:r>
              <a:rPr kumimoji="0" lang="en-GB" sz="800" i="0" u="none" strike="noStrike" cap="none" spc="0" normalizeH="0" baseline="0">
                <a:ln>
                  <a:noFill/>
                </a:ln>
                <a:effectLst/>
                <a:uFillTx/>
                <a:latin typeface="Arial" panose="020B0604020202020204" pitchFamily="34" charset="0"/>
                <a:ea typeface="+mn-ea"/>
                <a:sym typeface="Helvetica Neue Medium"/>
              </a:rPr>
              <a:t>enthusiasm and momentum for digital transformation </a:t>
            </a:r>
            <a:r>
              <a:rPr kumimoji="0" lang="en-GB" sz="800" b="0" i="0" u="none" strike="noStrike" cap="none" spc="0" normalizeH="0" baseline="0">
                <a:ln>
                  <a:noFill/>
                </a:ln>
                <a:effectLst/>
                <a:uFillTx/>
                <a:latin typeface="Arial" panose="020B0604020202020204" pitchFamily="34" charset="0"/>
                <a:ea typeface="+mn-ea"/>
                <a:sym typeface="Helvetica Neue Medium"/>
              </a:rPr>
              <a:t>across the health board. </a:t>
            </a:r>
            <a:r>
              <a:rPr lang="en-GB" sz="800">
                <a:latin typeface="Arial" panose="020B0604020202020204" pitchFamily="34" charset="0"/>
              </a:rPr>
              <a:t>This strategy sets out how we can </a:t>
            </a:r>
            <a:r>
              <a:rPr lang="en-GB" sz="800" b="1">
                <a:solidFill>
                  <a:schemeClr val="accent1"/>
                </a:solidFill>
                <a:latin typeface="Arial" panose="020B0604020202020204" pitchFamily="34" charset="0"/>
              </a:rPr>
              <a:t>maximise the enormous potential from our strong digital foundations, to build a modern, consolidated suite of digital and data capabilities</a:t>
            </a:r>
            <a:r>
              <a:rPr lang="en-GB" sz="800" b="1">
                <a:latin typeface="Arial" panose="020B0604020202020204" pitchFamily="34" charset="0"/>
              </a:rPr>
              <a:t> </a:t>
            </a:r>
            <a:r>
              <a:rPr lang="en-GB" sz="800">
                <a:latin typeface="Arial" panose="020B0604020202020204" pitchFamily="34" charset="0"/>
              </a:rPr>
              <a:t>for the future, while aligning our ambition with the organisational priorities and </a:t>
            </a:r>
            <a:r>
              <a:rPr lang="en-GB" sz="800" b="1">
                <a:solidFill>
                  <a:schemeClr val="accent1"/>
                </a:solidFill>
                <a:latin typeface="Arial" panose="020B0604020202020204" pitchFamily="34" charset="0"/>
              </a:rPr>
              <a:t>The</a:t>
            </a:r>
            <a:r>
              <a:rPr lang="en-GB" sz="800">
                <a:solidFill>
                  <a:schemeClr val="accent1"/>
                </a:solidFill>
                <a:latin typeface="Arial" panose="020B0604020202020204" pitchFamily="34" charset="0"/>
              </a:rPr>
              <a:t> </a:t>
            </a:r>
            <a:r>
              <a:rPr lang="en-GB" sz="800" b="1">
                <a:solidFill>
                  <a:schemeClr val="accent1"/>
                </a:solidFill>
                <a:latin typeface="Arial" panose="020B0604020202020204" pitchFamily="34" charset="0"/>
              </a:rPr>
              <a:t>One Bay Way.</a:t>
            </a:r>
            <a:endParaRPr lang="en-GB" sz="800">
              <a:solidFill>
                <a:schemeClr val="accent1"/>
              </a:solidFill>
              <a:latin typeface="Arial" panose="020B0604020202020204" pitchFamily="34" charset="0"/>
            </a:endParaRPr>
          </a:p>
          <a:p>
            <a:pPr marL="0" indent="0" rtl="0">
              <a:spcBef>
                <a:spcPts val="800"/>
              </a:spcBef>
              <a:buNone/>
            </a:pPr>
            <a:r>
              <a:rPr lang="en-GB" sz="800">
                <a:latin typeface="Arial" panose="020B0604020202020204" pitchFamily="34" charset="0"/>
              </a:rPr>
              <a:t>The </a:t>
            </a:r>
            <a:r>
              <a:rPr lang="en-GB" sz="800" b="1">
                <a:solidFill>
                  <a:schemeClr val="accent1"/>
                </a:solidFill>
                <a:latin typeface="Arial" panose="020B0604020202020204" pitchFamily="34" charset="0"/>
              </a:rPr>
              <a:t>SBU digital landscape needs to be simplified, rationalising current systems and developing a central Electronic Patient Record (EPR) model and Care Data Repository (CDR). </a:t>
            </a:r>
            <a:r>
              <a:rPr lang="en-GB" sz="800">
                <a:latin typeface="Arial" panose="020B0604020202020204" pitchFamily="34" charset="0"/>
              </a:rPr>
              <a:t>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Key to this is a focus on </a:t>
            </a:r>
            <a:r>
              <a:rPr lang="en-GB" sz="800" b="1">
                <a:solidFill>
                  <a:schemeClr val="accent1"/>
                </a:solidFill>
                <a:latin typeface="Arial" panose="020B0604020202020204" pitchFamily="34" charset="0"/>
              </a:rPr>
              <a:t>digital inclusion </a:t>
            </a:r>
            <a:r>
              <a:rPr lang="en-GB" sz="800">
                <a:latin typeface="Arial" panose="020B0604020202020204" pitchFamily="34" charset="0"/>
              </a:rPr>
              <a:t>– we must ensure that our digital transformation never excludes our patients from health and care or creates increased barriers to accessing our services, on the basis of digital ability. </a:t>
            </a: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Digital Strategy - Digitally Enabling the One Bay Way </a:t>
            </a:r>
            <a:endParaRPr lang="en-GB" sz="1800">
              <a:solidFill>
                <a:srgbClr val="1F355E"/>
              </a:solidFill>
              <a:latin typeface="Arial Black" panose="020B0A04020102020204" pitchFamily="34" charset="0"/>
            </a:endParaRPr>
          </a:p>
        </p:txBody>
      </p:sp>
      <p:sp>
        <p:nvSpPr>
          <p:cNvPr id="2" name="Rectangle 1">
            <a:extLst>
              <a:ext uri="{FF2B5EF4-FFF2-40B4-BE49-F238E27FC236}">
                <a16:creationId xmlns:a16="http://schemas.microsoft.com/office/drawing/2014/main" id="{C9B3E8FA-1442-5B4D-4B17-18D25F9300D9}"/>
              </a:ext>
            </a:extLst>
          </p:cNvPr>
          <p:cNvSpPr/>
          <p:nvPr/>
        </p:nvSpPr>
        <p:spPr>
          <a:xfrm>
            <a:off x="135948" y="605322"/>
            <a:ext cx="8867730" cy="572314"/>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200" kern="1200">
                <a:solidFill>
                  <a:prstClr val="white"/>
                </a:solidFill>
                <a:latin typeface="Helvetica Neue Medium"/>
                <a:sym typeface="Helvetica Neue Medium"/>
              </a:rPr>
              <a:t>Our Digital Vision: </a:t>
            </a:r>
            <a:r>
              <a:rPr lang="en-GB" sz="1200" b="0" i="1" kern="1200">
                <a:solidFill>
                  <a:prstClr val="white"/>
                </a:solidFill>
                <a:latin typeface="Helvetica Neue Medium"/>
                <a:sym typeface="Helvetica Neue Medium"/>
              </a:rPr>
              <a:t>T</a:t>
            </a:r>
            <a:r>
              <a:rPr kumimoji="0" lang="en-GB" sz="1200" b="0" i="1" u="none" strike="noStrike" kern="1200" cap="none" spc="0" normalizeH="0" baseline="0" noProof="0">
                <a:ln>
                  <a:noFill/>
                </a:ln>
                <a:solidFill>
                  <a:prstClr val="white"/>
                </a:solidFill>
                <a:effectLst/>
                <a:uLnTx/>
                <a:uFillTx/>
                <a:latin typeface="Helvetica Neue Medium"/>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200" b="0" i="1" kern="1200">
                <a:solidFill>
                  <a:prstClr val="white"/>
                </a:solidFill>
                <a:latin typeface="Helvetica Neue Medium"/>
                <a:sym typeface="Helvetica Neue Medium"/>
              </a:rPr>
              <a:t>by</a:t>
            </a:r>
            <a:r>
              <a:rPr kumimoji="0" lang="en-GB" sz="1200" b="0" i="1" u="none" strike="noStrike" kern="1200" cap="none" spc="0" normalizeH="0" baseline="0" noProof="0">
                <a:ln>
                  <a:noFill/>
                </a:ln>
                <a:solidFill>
                  <a:prstClr val="white"/>
                </a:solidFill>
                <a:effectLst/>
                <a:uLnTx/>
                <a:uFillTx/>
                <a:latin typeface="Helvetica Neue Medium"/>
                <a:sym typeface="Helvetica Neue Medium"/>
              </a:rPr>
              <a:t> harnessing the power of digital technology and digital transformation </a:t>
            </a:r>
          </a:p>
        </p:txBody>
      </p:sp>
      <p:sp>
        <p:nvSpPr>
          <p:cNvPr id="4" name="Footer Placeholder 3">
            <a:extLst>
              <a:ext uri="{FF2B5EF4-FFF2-40B4-BE49-F238E27FC236}">
                <a16:creationId xmlns:a16="http://schemas.microsoft.com/office/drawing/2014/main" id="{057F973F-FEDF-E08D-A9D2-3E2E1A0BF497}"/>
              </a:ext>
            </a:extLst>
          </p:cNvPr>
          <p:cNvSpPr>
            <a:spLocks noGrp="1"/>
          </p:cNvSpPr>
          <p:nvPr>
            <p:ph type="ftr" sz="quarter" idx="3"/>
          </p:nvPr>
        </p:nvSpPr>
        <p:spPr>
          <a:xfrm>
            <a:off x="2197488" y="4637474"/>
            <a:ext cx="4743917" cy="378477"/>
          </a:xfrm>
        </p:spPr>
        <p:txBody>
          <a:bodyPr/>
          <a:lstStyle/>
          <a:p>
            <a:r>
              <a:rPr lang="en-GB"/>
              <a:t>Digitally Enabling the One Bay Way</a:t>
            </a:r>
          </a:p>
        </p:txBody>
      </p:sp>
      <p:grpSp>
        <p:nvGrpSpPr>
          <p:cNvPr id="12" name="Group 11">
            <a:extLst>
              <a:ext uri="{FF2B5EF4-FFF2-40B4-BE49-F238E27FC236}">
                <a16:creationId xmlns:a16="http://schemas.microsoft.com/office/drawing/2014/main" id="{D19C080D-8820-F1B2-DCDB-55444617340C}"/>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EF733847-B2CA-7093-09E9-45E50C66ADB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F9C9790-FA86-1CE7-26CD-A7844FEAEEFE}"/>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4CF1F49-79C2-7A9B-38DD-C420A9DEDCD6}"/>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6D425364-EB83-719B-6A8B-3BB0C92F3DE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27FC719B-7984-F451-76A4-480B94E46E4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1" name="Arrow: Chevron 10">
              <a:extLst>
                <a:ext uri="{FF2B5EF4-FFF2-40B4-BE49-F238E27FC236}">
                  <a16:creationId xmlns:a16="http://schemas.microsoft.com/office/drawing/2014/main" id="{A3BFA47C-45EA-C253-A4CE-01164963513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041483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8260D-CC85-8832-CAFD-52650436E6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007E04-E655-55C5-CA5D-5E359AA22791}"/>
              </a:ext>
            </a:extLst>
          </p:cNvPr>
          <p:cNvSpPr/>
          <p:nvPr/>
        </p:nvSpPr>
        <p:spPr>
          <a:xfrm>
            <a:off x="142875" y="561600"/>
            <a:ext cx="8858250" cy="39168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Title 1">
            <a:extLst>
              <a:ext uri="{FF2B5EF4-FFF2-40B4-BE49-F238E27FC236}">
                <a16:creationId xmlns:a16="http://schemas.microsoft.com/office/drawing/2014/main" id="{D454ACAA-468A-C7BF-CBC9-D3C778B01ACA}"/>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Need to Act Now</a:t>
            </a:r>
          </a:p>
        </p:txBody>
      </p:sp>
      <p:sp>
        <p:nvSpPr>
          <p:cNvPr id="22" name="Rectangle 21">
            <a:extLst>
              <a:ext uri="{FF2B5EF4-FFF2-40B4-BE49-F238E27FC236}">
                <a16:creationId xmlns:a16="http://schemas.microsoft.com/office/drawing/2014/main" id="{D97DD93F-7770-EC96-763A-838B6D759D3B}"/>
              </a:ext>
            </a:extLst>
          </p:cNvPr>
          <p:cNvSpPr/>
          <p:nvPr/>
        </p:nvSpPr>
        <p:spPr>
          <a:xfrm>
            <a:off x="1015406" y="645662"/>
            <a:ext cx="346621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MAINTAINING HIGH</a:t>
            </a:r>
            <a:r>
              <a:rPr lang="en-GB" sz="1200">
                <a:solidFill>
                  <a:srgbClr val="1F355E"/>
                </a:solidFill>
                <a:latin typeface="Arial" panose="020B0604020202020204" pitchFamily="34" charset="0"/>
                <a:cs typeface="Arial" panose="020B0604020202020204" pitchFamily="34" charset="0"/>
              </a:rPr>
              <a:t>-</a:t>
            </a:r>
            <a:r>
              <a:rPr lang="en-GB" sz="1200" b="1">
                <a:solidFill>
                  <a:srgbClr val="1F355E"/>
                </a:solidFill>
                <a:latin typeface="Arial" panose="020B0604020202020204" pitchFamily="34" charset="0"/>
                <a:cs typeface="Arial" panose="020B0604020202020204" pitchFamily="34" charset="0"/>
              </a:rPr>
              <a:t>QUALITY CARE </a:t>
            </a:r>
          </a:p>
          <a:p>
            <a:pPr algn="l" defTabSz="447714">
              <a:defRPr/>
            </a:pPr>
            <a:r>
              <a:rPr lang="en-GB" sz="1050" b="0">
                <a:solidFill>
                  <a:srgbClr val="1F355E"/>
                </a:solidFill>
                <a:latin typeface="Arial" panose="020B0604020202020204" pitchFamily="34" charset="0"/>
                <a:cs typeface="Arial" panose="020B0604020202020204" pitchFamily="34" charset="0"/>
              </a:rPr>
              <a:t>Modern digital, data and technology is essential to delivering the high-quality care our patients expect and enacting a more preventative model that supports residents to stay healthy. If SBU don’t act now to keep pace with more digitally mature health systems, our patients risk poorer outcomes in the longer-term by comparison</a:t>
            </a:r>
          </a:p>
        </p:txBody>
      </p:sp>
      <p:sp>
        <p:nvSpPr>
          <p:cNvPr id="23" name="Rectangle 22">
            <a:extLst>
              <a:ext uri="{FF2B5EF4-FFF2-40B4-BE49-F238E27FC236}">
                <a16:creationId xmlns:a16="http://schemas.microsoft.com/office/drawing/2014/main" id="{E4847C27-26F1-89D4-0EB8-41E6827B2EED}"/>
              </a:ext>
            </a:extLst>
          </p:cNvPr>
          <p:cNvSpPr/>
          <p:nvPr/>
        </p:nvSpPr>
        <p:spPr>
          <a:xfrm>
            <a:off x="5470884" y="346443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a:p>
        </p:txBody>
      </p:sp>
      <p:sp>
        <p:nvSpPr>
          <p:cNvPr id="24" name="Rectangle 23">
            <a:extLst>
              <a:ext uri="{FF2B5EF4-FFF2-40B4-BE49-F238E27FC236}">
                <a16:creationId xmlns:a16="http://schemas.microsoft.com/office/drawing/2014/main" id="{E5654F51-566E-3EE9-47F7-913BCC7A36BD}"/>
              </a:ext>
            </a:extLst>
          </p:cNvPr>
          <p:cNvSpPr/>
          <p:nvPr/>
        </p:nvSpPr>
        <p:spPr>
          <a:xfrm>
            <a:off x="5470884" y="201080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AVOID LEAVING IT TOO LATE</a:t>
            </a: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On average it takes ten years, supported by considerable investment, for an organisation to move from a HIMSS digital maturity score of Stage 1 to Stage 7 – SBU wants to be a UK exempla Stage 7 by 2036 and that means investing in our system now. We outline the importance of HIMSS scores on the next slide</a:t>
            </a:r>
          </a:p>
        </p:txBody>
      </p:sp>
      <p:sp>
        <p:nvSpPr>
          <p:cNvPr id="25" name="Rectangle 24">
            <a:extLst>
              <a:ext uri="{FF2B5EF4-FFF2-40B4-BE49-F238E27FC236}">
                <a16:creationId xmlns:a16="http://schemas.microsoft.com/office/drawing/2014/main" id="{E19E3653-E332-BA35-B9A5-B44EE551752C}"/>
              </a:ext>
            </a:extLst>
          </p:cNvPr>
          <p:cNvSpPr/>
          <p:nvPr/>
        </p:nvSpPr>
        <p:spPr>
          <a:xfrm>
            <a:off x="1015405" y="3191594"/>
            <a:ext cx="3556595"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STRIKING A BALANCE BETWEEN NATIONAL COLLABORATION &amp; LOCAL INNOVATION</a:t>
            </a:r>
            <a:endParaRPr lang="en-GB" sz="1200" b="1">
              <a:solidFill>
                <a:srgbClr val="1F355E"/>
              </a:solidFill>
              <a:latin typeface="Arial" panose="020B0604020202020204" pitchFamily="34" charset="0"/>
              <a:cs typeface="Arial" panose="020B0604020202020204" pitchFamily="34" charset="0"/>
            </a:endParaRP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SBU needs to continue to shape, lead and influence the national digital strategy, in its position as a national digital influencer. However, this must be balanced against the need to act locally to meet SBU specific needs. If we don’t get this balance right, risk being unable to capitalise on both local and national opportunities for our population</a:t>
            </a:r>
          </a:p>
        </p:txBody>
      </p:sp>
      <p:sp>
        <p:nvSpPr>
          <p:cNvPr id="26" name="Rectangle 25">
            <a:extLst>
              <a:ext uri="{FF2B5EF4-FFF2-40B4-BE49-F238E27FC236}">
                <a16:creationId xmlns:a16="http://schemas.microsoft.com/office/drawing/2014/main" id="{A27D2345-F160-A6AD-4C4F-D9675A9C4394}"/>
              </a:ext>
            </a:extLst>
          </p:cNvPr>
          <p:cNvSpPr/>
          <p:nvPr/>
        </p:nvSpPr>
        <p:spPr>
          <a:xfrm>
            <a:off x="1015406" y="2010804"/>
            <a:ext cx="3460864"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REDUCING</a:t>
            </a:r>
            <a:r>
              <a:rPr lang="en-GB" sz="1200">
                <a:solidFill>
                  <a:srgbClr val="1F355E"/>
                </a:solidFill>
              </a:rPr>
              <a:t> PRESSURE ON RESOURCES</a:t>
            </a:r>
            <a:endParaRPr lang="en-GB" sz="1200" b="1">
              <a:solidFill>
                <a:srgbClr val="1F355E"/>
              </a:solidFill>
            </a:endParaRPr>
          </a:p>
          <a:p>
            <a:pPr algn="l" defTabSz="447714">
              <a:defRPr/>
            </a:pPr>
            <a:r>
              <a:rPr lang="en-GB" sz="1050" b="0" kern="0">
                <a:solidFill>
                  <a:srgbClr val="1F355E"/>
                </a:solidFill>
              </a:rPr>
              <a:t>As the complexity of the SBU digital infrastructure increases organically across the system it puts more and more pressure </a:t>
            </a:r>
            <a:r>
              <a:rPr lang="en-GB" sz="1050" b="0">
                <a:solidFill>
                  <a:srgbClr val="1F355E"/>
                </a:solidFill>
              </a:rPr>
              <a:t>on the digital team and wider NHS service</a:t>
            </a:r>
            <a:r>
              <a:rPr lang="en-GB" sz="1050" b="0" kern="0">
                <a:solidFill>
                  <a:srgbClr val="1F355E"/>
                </a:solidFill>
              </a:rPr>
              <a:t>. SBU needs to work towards a simpler overarching architecture now to ensure we are maximising the value of our resources over the next ten years</a:t>
            </a:r>
            <a:endParaRPr lang="en-GB" sz="1050" b="0" kern="0">
              <a:solidFill>
                <a:srgbClr val="1F355E"/>
              </a:solidFill>
              <a:latin typeface="Arial" panose="020B0604020202020204"/>
            </a:endParaRPr>
          </a:p>
        </p:txBody>
      </p:sp>
      <p:sp>
        <p:nvSpPr>
          <p:cNvPr id="27" name="Rectangle 26">
            <a:extLst>
              <a:ext uri="{FF2B5EF4-FFF2-40B4-BE49-F238E27FC236}">
                <a16:creationId xmlns:a16="http://schemas.microsoft.com/office/drawing/2014/main" id="{CBA22FBD-E1C7-1E14-E489-3B71380F495A}"/>
              </a:ext>
            </a:extLst>
          </p:cNvPr>
          <p:cNvSpPr/>
          <p:nvPr/>
        </p:nvSpPr>
        <p:spPr>
          <a:xfrm>
            <a:off x="5473902" y="645662"/>
            <a:ext cx="3546698"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REDUCING INEQUALITIES</a:t>
            </a:r>
          </a:p>
          <a:p>
            <a:pPr marL="0" lvl="1" indent="0" algn="l">
              <a:lnSpc>
                <a:spcPct val="100000"/>
              </a:lnSpc>
              <a:buClr>
                <a:srgbClr val="7F7F7F"/>
              </a:buClr>
              <a:defRPr/>
            </a:pPr>
            <a:r>
              <a:rPr lang="en-GB" sz="1050" b="0" kern="0">
                <a:solidFill>
                  <a:srgbClr val="1F355E"/>
                </a:solidFill>
                <a:latin typeface="Arial" panose="020B0604020202020204" pitchFamily="34" charset="0"/>
                <a:cs typeface="Arial" panose="020B0604020202020204" pitchFamily="34" charset="0"/>
              </a:rPr>
              <a:t>We know that </a:t>
            </a:r>
            <a:r>
              <a:rPr lang="en-GB" sz="1050" b="0">
                <a:solidFill>
                  <a:srgbClr val="1F355E"/>
                </a:solidFill>
                <a:latin typeface="Arial" panose="020B0604020202020204" pitchFamily="34" charset="0"/>
                <a:cs typeface="Arial" panose="020B0604020202020204" pitchFamily="34" charset="0"/>
              </a:rPr>
              <a:t>minorities and </a:t>
            </a:r>
            <a:r>
              <a:rPr lang="en-GB" sz="1050" b="0" kern="0">
                <a:solidFill>
                  <a:srgbClr val="1F355E"/>
                </a:solidFill>
                <a:latin typeface="Arial" panose="020B0604020202020204" pitchFamily="34" charset="0"/>
                <a:cs typeface="Arial" panose="020B0604020202020204" pitchFamily="34" charset="0"/>
              </a:rPr>
              <a:t>underserved groups in Swansea Bay experience worse health outcomes than the general population. By investing in our data and developing more advanced analytics capabilities we can better meet the needs of those communities. </a:t>
            </a:r>
            <a:r>
              <a:rPr lang="en-GB" sz="1050" b="0">
                <a:solidFill>
                  <a:srgbClr val="1F355E"/>
                </a:solidFill>
                <a:latin typeface="Arial" panose="020B0604020202020204" pitchFamily="34" charset="0"/>
                <a:cs typeface="Arial" panose="020B0604020202020204" pitchFamily="34" charset="0"/>
              </a:rPr>
              <a:t>We need to act now to grow those capabilities and improve the equity of outcomes for our patients by 2036</a:t>
            </a:r>
            <a:endParaRPr lang="en-GB" sz="1050" b="0" kern="0">
              <a:solidFill>
                <a:srgbClr val="1F355E"/>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B1B0713-FCA0-22EA-6C31-5BED3D7FDD27}"/>
              </a:ext>
            </a:extLst>
          </p:cNvPr>
          <p:cNvSpPr txBox="1"/>
          <p:nvPr/>
        </p:nvSpPr>
        <p:spPr>
          <a:xfrm>
            <a:off x="114186"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1</a:t>
            </a:r>
          </a:p>
        </p:txBody>
      </p:sp>
      <p:sp>
        <p:nvSpPr>
          <p:cNvPr id="29" name="TextBox 28">
            <a:extLst>
              <a:ext uri="{FF2B5EF4-FFF2-40B4-BE49-F238E27FC236}">
                <a16:creationId xmlns:a16="http://schemas.microsoft.com/office/drawing/2014/main" id="{095A6B88-3B94-BCC8-E308-E6CB3E19CEB7}"/>
              </a:ext>
            </a:extLst>
          </p:cNvPr>
          <p:cNvSpPr txBox="1"/>
          <p:nvPr/>
        </p:nvSpPr>
        <p:spPr>
          <a:xfrm>
            <a:off x="114186" y="3187087"/>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3</a:t>
            </a:r>
          </a:p>
        </p:txBody>
      </p:sp>
      <p:sp>
        <p:nvSpPr>
          <p:cNvPr id="30" name="TextBox 29">
            <a:extLst>
              <a:ext uri="{FF2B5EF4-FFF2-40B4-BE49-F238E27FC236}">
                <a16:creationId xmlns:a16="http://schemas.microsoft.com/office/drawing/2014/main" id="{69222FF5-CB4A-4230-D62B-C5076307259E}"/>
              </a:ext>
            </a:extLst>
          </p:cNvPr>
          <p:cNvSpPr txBox="1"/>
          <p:nvPr/>
        </p:nvSpPr>
        <p:spPr>
          <a:xfrm>
            <a:off x="114186"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2</a:t>
            </a:r>
          </a:p>
        </p:txBody>
      </p:sp>
      <p:sp>
        <p:nvSpPr>
          <p:cNvPr id="31" name="TextBox 30">
            <a:extLst>
              <a:ext uri="{FF2B5EF4-FFF2-40B4-BE49-F238E27FC236}">
                <a16:creationId xmlns:a16="http://schemas.microsoft.com/office/drawing/2014/main" id="{931B875F-0FF7-B123-AF0D-5F17C7993FBD}"/>
              </a:ext>
            </a:extLst>
          </p:cNvPr>
          <p:cNvSpPr txBox="1"/>
          <p:nvPr/>
        </p:nvSpPr>
        <p:spPr>
          <a:xfrm>
            <a:off x="4479928"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4</a:t>
            </a:r>
          </a:p>
        </p:txBody>
      </p:sp>
      <p:sp>
        <p:nvSpPr>
          <p:cNvPr id="32" name="TextBox 31">
            <a:extLst>
              <a:ext uri="{FF2B5EF4-FFF2-40B4-BE49-F238E27FC236}">
                <a16:creationId xmlns:a16="http://schemas.microsoft.com/office/drawing/2014/main" id="{E6C4DF72-9A79-DB82-A2B0-3D37E159AF9D}"/>
              </a:ext>
            </a:extLst>
          </p:cNvPr>
          <p:cNvSpPr txBox="1"/>
          <p:nvPr/>
        </p:nvSpPr>
        <p:spPr>
          <a:xfrm>
            <a:off x="4477109"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5</a:t>
            </a:r>
          </a:p>
        </p:txBody>
      </p:sp>
      <p:sp>
        <p:nvSpPr>
          <p:cNvPr id="36" name="Rectangle 35">
            <a:extLst>
              <a:ext uri="{FF2B5EF4-FFF2-40B4-BE49-F238E27FC236}">
                <a16:creationId xmlns:a16="http://schemas.microsoft.com/office/drawing/2014/main" id="{F7911D2D-6079-794F-EDBA-FDC02F2397EF}"/>
              </a:ext>
            </a:extLst>
          </p:cNvPr>
          <p:cNvSpPr/>
          <p:nvPr/>
        </p:nvSpPr>
        <p:spPr>
          <a:xfrm>
            <a:off x="4978309" y="3222808"/>
            <a:ext cx="3722892" cy="1101394"/>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Having made considerable progress in recent years, SBU have created the perfect opportunity to deliver a single unified digital, data and technology vision for the people of Swansea Bay by 2036. But - this will only be possible if we act now!</a:t>
            </a:r>
          </a:p>
        </p:txBody>
      </p:sp>
      <p:sp>
        <p:nvSpPr>
          <p:cNvPr id="3" name="Footer Placeholder 3">
            <a:extLst>
              <a:ext uri="{FF2B5EF4-FFF2-40B4-BE49-F238E27FC236}">
                <a16:creationId xmlns:a16="http://schemas.microsoft.com/office/drawing/2014/main" id="{6733880A-68D0-461E-BC39-24E9BA0F0C5C}"/>
              </a:ext>
            </a:extLst>
          </p:cNvPr>
          <p:cNvSpPr>
            <a:spLocks noGrp="1"/>
          </p:cNvSpPr>
          <p:nvPr>
            <p:ph type="ftr" sz="quarter" idx="3"/>
          </p:nvPr>
        </p:nvSpPr>
        <p:spPr>
          <a:xfrm>
            <a:off x="2200041" y="4646887"/>
            <a:ext cx="4743917" cy="378477"/>
          </a:xfrm>
        </p:spPr>
        <p:txBody>
          <a:bodyPr/>
          <a:lstStyle/>
          <a:p>
            <a:r>
              <a:rPr lang="en-GB"/>
              <a:t>Digitally Enabling the One Bay Way</a:t>
            </a:r>
          </a:p>
        </p:txBody>
      </p:sp>
      <p:grpSp>
        <p:nvGrpSpPr>
          <p:cNvPr id="11" name="Group 10">
            <a:extLst>
              <a:ext uri="{FF2B5EF4-FFF2-40B4-BE49-F238E27FC236}">
                <a16:creationId xmlns:a16="http://schemas.microsoft.com/office/drawing/2014/main" id="{06832B2A-5E2F-5345-514D-B23B24497DCB}"/>
              </a:ext>
            </a:extLst>
          </p:cNvPr>
          <p:cNvGrpSpPr/>
          <p:nvPr/>
        </p:nvGrpSpPr>
        <p:grpSpPr>
          <a:xfrm>
            <a:off x="3652" y="-2134"/>
            <a:ext cx="9143998" cy="165595"/>
            <a:chOff x="374266" y="2474302"/>
            <a:chExt cx="13719657" cy="820603"/>
          </a:xfrm>
        </p:grpSpPr>
        <p:sp>
          <p:nvSpPr>
            <p:cNvPr id="5" name="Arrow: Pentagon 4">
              <a:extLst>
                <a:ext uri="{FF2B5EF4-FFF2-40B4-BE49-F238E27FC236}">
                  <a16:creationId xmlns:a16="http://schemas.microsoft.com/office/drawing/2014/main" id="{BFDFD6B0-4173-6E16-9165-CFE3AD5A121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02C2624F-C4BB-7E14-4BF9-3BFE0B278DFD}"/>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D3DF62B6-A214-FAE8-86CD-1EA138BFF542}"/>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0C5A5F80-29CF-1419-ED77-3BE0762E19C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0AB57AFB-A73B-CC77-267E-099D62116D7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7DB8B39-29F2-6DB5-42C2-70DE017226E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912767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86F61-9BD9-E660-0ED4-D32C145F565C}"/>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37A12686-AC2A-4425-4F86-5B5E71530450}"/>
              </a:ext>
            </a:extLst>
          </p:cNvPr>
          <p:cNvSpPr/>
          <p:nvPr/>
        </p:nvSpPr>
        <p:spPr>
          <a:xfrm>
            <a:off x="5104800" y="216000"/>
            <a:ext cx="4039196" cy="4240975"/>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 name="Content Placeholder 2">
            <a:extLst>
              <a:ext uri="{FF2B5EF4-FFF2-40B4-BE49-F238E27FC236}">
                <a16:creationId xmlns:a16="http://schemas.microsoft.com/office/drawing/2014/main" id="{FD6F8370-396E-71FD-0F8B-EA97DCBEB654}"/>
              </a:ext>
            </a:extLst>
          </p:cNvPr>
          <p:cNvSpPr>
            <a:spLocks noGrp="1"/>
          </p:cNvSpPr>
          <p:nvPr>
            <p:ph sz="quarter" idx="4294967295"/>
          </p:nvPr>
        </p:nvSpPr>
        <p:spPr>
          <a:xfrm>
            <a:off x="138525" y="506842"/>
            <a:ext cx="5178425" cy="3771900"/>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a:latin typeface="Arial" panose="020B0604020202020204" pitchFamily="34" charset="0"/>
              </a:rPr>
              <a:t>The Healthcare Information and Management Systems Society (HIMSS) digital maturity models provide an internationality regarded standard by which to assess digital maturity in healthcare systems between Stage 0 and Stage 7. </a:t>
            </a:r>
          </a:p>
          <a:p>
            <a:pPr marL="0" indent="0" rtl="0">
              <a:spcBef>
                <a:spcPts val="800"/>
              </a:spcBef>
              <a:buNone/>
            </a:pPr>
            <a:r>
              <a:rPr lang="en-GB" sz="800">
                <a:latin typeface="Arial" panose="020B0604020202020204" pitchFamily="34" charset="0"/>
              </a:rPr>
              <a:t>A recent HIMSS </a:t>
            </a:r>
            <a:r>
              <a:rPr lang="en-GB" sz="800" b="1">
                <a:solidFill>
                  <a:schemeClr val="accent1"/>
                </a:solidFill>
                <a:latin typeface="Arial" panose="020B0604020202020204" pitchFamily="34" charset="0"/>
              </a:rPr>
              <a:t>Electronic Medical Record Adoption Model </a:t>
            </a:r>
            <a:r>
              <a:rPr lang="en-GB" sz="800">
                <a:solidFill>
                  <a:schemeClr val="tx1"/>
                </a:solidFill>
                <a:latin typeface="Arial" panose="020B0604020202020204" pitchFamily="34" charset="0"/>
              </a:rPr>
              <a:t>(</a:t>
            </a:r>
            <a:r>
              <a:rPr lang="en-GB" sz="800">
                <a:latin typeface="Arial" panose="020B0604020202020204" pitchFamily="34" charset="0"/>
              </a:rPr>
              <a:t>EMRAM) assessment at Moriston, resulted in SBU receiving a </a:t>
            </a:r>
            <a:r>
              <a:rPr lang="en-GB" sz="800" b="1">
                <a:latin typeface="Arial" panose="020B0604020202020204" pitchFamily="34" charset="0"/>
              </a:rPr>
              <a:t>Stage 1 </a:t>
            </a:r>
            <a:r>
              <a:rPr lang="en-GB" sz="800">
                <a:latin typeface="Arial" panose="020B0604020202020204" pitchFamily="34" charset="0"/>
              </a:rPr>
              <a:t>result, performing favourably in comparison to other Welsh health boards and making strong progress against many of the criteria of the higher stages. However, we are currently </a:t>
            </a:r>
            <a:r>
              <a:rPr lang="en-GB" sz="800" b="1">
                <a:solidFill>
                  <a:schemeClr val="accent1"/>
                </a:solidFill>
                <a:latin typeface="Arial" panose="020B0604020202020204" pitchFamily="34" charset="0"/>
              </a:rPr>
              <a:t>unable to progress </a:t>
            </a:r>
            <a:r>
              <a:rPr lang="en-GB" sz="800">
                <a:latin typeface="Arial" panose="020B0604020202020204" pitchFamily="34" charset="0"/>
              </a:rPr>
              <a:t>beyond Stage 1 without addressing the </a:t>
            </a:r>
            <a:r>
              <a:rPr lang="en-GB" sz="800" b="1">
                <a:solidFill>
                  <a:schemeClr val="accent1"/>
                </a:solidFill>
                <a:latin typeface="Arial" panose="020B0604020202020204" pitchFamily="34" charset="0"/>
              </a:rPr>
              <a:t>mandatory criterion of a CDR </a:t>
            </a:r>
            <a:r>
              <a:rPr lang="en-GB" sz="800">
                <a:latin typeface="Arial" panose="020B0604020202020204" pitchFamily="34" charset="0"/>
              </a:rPr>
              <a:t>in place as a single data repository</a:t>
            </a:r>
            <a:r>
              <a:rPr lang="en-GB" sz="800" b="1">
                <a:latin typeface="Arial" panose="020B0604020202020204" pitchFamily="34" charset="0"/>
              </a:rPr>
              <a:t>. </a:t>
            </a:r>
            <a:r>
              <a:rPr lang="en-GB" sz="800" b="1">
                <a:solidFill>
                  <a:schemeClr val="accent1"/>
                </a:solidFill>
                <a:latin typeface="Arial" panose="020B0604020202020204" pitchFamily="34" charset="0"/>
              </a:rPr>
              <a:t>By simply adding a CDR, it is highly likely that SBU could progress rapidly to Stage 5.</a:t>
            </a:r>
          </a:p>
          <a:p>
            <a:pPr marL="0" indent="0" rtl="0">
              <a:spcBef>
                <a:spcPts val="800"/>
              </a:spcBef>
              <a:buNone/>
            </a:pPr>
            <a:r>
              <a:rPr lang="en-GB" sz="800">
                <a:latin typeface="Arial" panose="020B0604020202020204" pitchFamily="34" charset="0"/>
              </a:rPr>
              <a:t>Having mature digital, data and technology infrastructures in place is the only way to keep pace with modern innovation in healthcare and ensure SBU continue to deliver the best possible outcomes for our population. </a:t>
            </a:r>
          </a:p>
          <a:p>
            <a:pPr marL="0" indent="0" rtl="0">
              <a:spcBef>
                <a:spcPts val="800"/>
              </a:spcBef>
              <a:buNone/>
            </a:pPr>
            <a:r>
              <a:rPr lang="en-GB" sz="800">
                <a:latin typeface="Arial" panose="020B0604020202020204" pitchFamily="34" charset="0"/>
              </a:rPr>
              <a:t>A study of 1700 leaders found digitally mature organisations gain abilities in dynamically and accurately understanding the needs of the population they serve, through an increased quantity of data that can be more intelligently analysed, enabling them to “</a:t>
            </a:r>
            <a:r>
              <a:rPr lang="en-US" sz="800">
                <a:latin typeface="Arial" panose="020B0604020202020204" pitchFamily="34" charset="0"/>
              </a:rPr>
              <a:t>develop new offerings based on evolving customer needs and desires”</a:t>
            </a:r>
            <a:r>
              <a:rPr lang="en-US" sz="800" baseline="30000">
                <a:latin typeface="Arial" panose="020B0604020202020204" pitchFamily="34" charset="0"/>
              </a:rPr>
              <a:t>1</a:t>
            </a:r>
            <a:r>
              <a:rPr lang="en-US" sz="800">
                <a:latin typeface="Arial" panose="020B0604020202020204" pitchFamily="34" charset="0"/>
              </a:rPr>
              <a:t>.</a:t>
            </a:r>
            <a:endParaRPr lang="en-GB" sz="800">
              <a:latin typeface="Arial" panose="020B0604020202020204" pitchFamily="34" charset="0"/>
            </a:endParaRPr>
          </a:p>
          <a:p>
            <a:pPr marL="0" indent="0" rtl="0">
              <a:spcBef>
                <a:spcPts val="800"/>
              </a:spcBef>
              <a:buNone/>
            </a:pPr>
            <a:r>
              <a:rPr lang="en-GB" sz="800">
                <a:latin typeface="Arial" panose="020B0604020202020204" pitchFamily="34" charset="0"/>
              </a:rPr>
              <a:t>Research conducted across 1,000s of healthcare organisations</a:t>
            </a:r>
            <a:r>
              <a:rPr lang="en-GB" sz="800" baseline="30000">
                <a:latin typeface="Arial" panose="020B0604020202020204" pitchFamily="34" charset="0"/>
              </a:rPr>
              <a:t>2</a:t>
            </a:r>
            <a:r>
              <a:rPr lang="en-GB" sz="800">
                <a:latin typeface="Arial" panose="020B0604020202020204" pitchFamily="34" charset="0"/>
              </a:rPr>
              <a:t> showed that those with</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advanced HIMSS scores (Stage 6 and Stage 7)</a:t>
            </a:r>
            <a:r>
              <a:rPr lang="en-GB" sz="800">
                <a:solidFill>
                  <a:schemeClr val="tx1"/>
                </a:solidFill>
                <a:latin typeface="Arial" panose="020B0604020202020204" pitchFamily="34" charset="0"/>
              </a:rPr>
              <a:t>:</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stronger patient experience </a:t>
            </a:r>
            <a:r>
              <a:rPr lang="en-GB" sz="800">
                <a:latin typeface="Arial" panose="020B0604020202020204" pitchFamily="34" charset="0"/>
              </a:rPr>
              <a:t>scores </a:t>
            </a:r>
          </a:p>
          <a:p>
            <a:pPr rtl="0">
              <a:spcBef>
                <a:spcPts val="800"/>
              </a:spcBef>
            </a:pPr>
            <a:r>
              <a:rPr lang="en-GB" sz="800">
                <a:latin typeface="Arial" panose="020B0604020202020204" pitchFamily="34" charset="0"/>
              </a:rPr>
              <a:t>Perform</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higher on patient safety </a:t>
            </a:r>
            <a:r>
              <a:rPr lang="en-GB" sz="800">
                <a:latin typeface="Arial" panose="020B0604020202020204" pitchFamily="34" charset="0"/>
              </a:rPr>
              <a:t>- including on surgery safety outcome measures such as collapsed lung, post operative respiratory failure and accidental cuts and tears</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lower numbers of adverse events </a:t>
            </a:r>
            <a:r>
              <a:rPr lang="en-GB" sz="800">
                <a:latin typeface="Arial" panose="020B0604020202020204" pitchFamily="34" charset="0"/>
              </a:rPr>
              <a:t>– with statistically significant correlations found in measures on retained foreign objects, falls and trauma, and pressure ulcers</a:t>
            </a:r>
          </a:p>
          <a:p>
            <a:pPr rtl="0">
              <a:spcBef>
                <a:spcPts val="800"/>
              </a:spcBef>
            </a:pPr>
            <a:r>
              <a:rPr lang="en-GB" sz="800">
                <a:latin typeface="Arial" panose="020B0604020202020204" pitchFamily="34" charset="0"/>
              </a:rPr>
              <a:t>Hospitals at Stage 7 also had </a:t>
            </a:r>
            <a:r>
              <a:rPr lang="en-GB" sz="800" b="1">
                <a:solidFill>
                  <a:schemeClr val="accent1"/>
                </a:solidFill>
                <a:latin typeface="Arial" panose="020B0604020202020204" pitchFamily="34" charset="0"/>
              </a:rPr>
              <a:t>statistically better operational outcomes</a:t>
            </a:r>
            <a:r>
              <a:rPr lang="en-GB" sz="800">
                <a:solidFill>
                  <a:schemeClr val="tx1"/>
                </a:solidFill>
                <a:latin typeface="Arial" panose="020B0604020202020204" pitchFamily="34" charset="0"/>
              </a:rPr>
              <a:t>, </a:t>
            </a:r>
            <a:r>
              <a:rPr lang="en-GB" sz="800">
                <a:latin typeface="Arial" panose="020B0604020202020204" pitchFamily="34" charset="0"/>
              </a:rPr>
              <a:t>such as bed occupancy rates and shorter patient transfer times, compared to those at Stages 0 – 4</a:t>
            </a:r>
          </a:p>
        </p:txBody>
      </p:sp>
      <p:sp>
        <p:nvSpPr>
          <p:cNvPr id="60" name="Title 1">
            <a:extLst>
              <a:ext uri="{FF2B5EF4-FFF2-40B4-BE49-F238E27FC236}">
                <a16:creationId xmlns:a16="http://schemas.microsoft.com/office/drawing/2014/main" id="{91C81804-9737-030D-7BAE-459D9832487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The Importance of Digital Maturity </a:t>
            </a:r>
          </a:p>
        </p:txBody>
      </p:sp>
      <p:sp>
        <p:nvSpPr>
          <p:cNvPr id="7" name="Rectangle 6">
            <a:extLst>
              <a:ext uri="{FF2B5EF4-FFF2-40B4-BE49-F238E27FC236}">
                <a16:creationId xmlns:a16="http://schemas.microsoft.com/office/drawing/2014/main" id="{20EFB13C-EE01-A3FA-3FFA-C8AE7333A2D5}"/>
              </a:ext>
            </a:extLst>
          </p:cNvPr>
          <p:cNvSpPr/>
          <p:nvPr/>
        </p:nvSpPr>
        <p:spPr>
          <a:xfrm>
            <a:off x="5464800" y="210037"/>
            <a:ext cx="3536324" cy="302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1100639" hangingPunct="0"/>
            <a:r>
              <a:rPr lang="en-GB" sz="1200">
                <a:solidFill>
                  <a:srgbClr val="1F355E"/>
                </a:solidFill>
                <a:latin typeface="Arial Black" panose="020B0A04020102020204" pitchFamily="34" charset="0"/>
                <a:sym typeface="Helvetica Neue Medium"/>
              </a:rPr>
              <a:t>KEY DECISIONS</a:t>
            </a:r>
          </a:p>
        </p:txBody>
      </p:sp>
      <p:sp>
        <p:nvSpPr>
          <p:cNvPr id="5" name="TextBox 4">
            <a:extLst>
              <a:ext uri="{FF2B5EF4-FFF2-40B4-BE49-F238E27FC236}">
                <a16:creationId xmlns:a16="http://schemas.microsoft.com/office/drawing/2014/main" id="{6AC5FC92-5996-E3EF-5C2A-706B2F324C74}"/>
              </a:ext>
            </a:extLst>
          </p:cNvPr>
          <p:cNvSpPr txBox="1"/>
          <p:nvPr/>
        </p:nvSpPr>
        <p:spPr>
          <a:xfrm>
            <a:off x="5464799" y="4808502"/>
            <a:ext cx="374153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1 </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https://hbswk.hbs.edu/item/leading-in-the-digital-era-where-can-digital-transformation-take-you</a:t>
            </a:r>
          </a:p>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2</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https://www.digitalhealth.net/2023/04/himss-study-suggests-digitally-mature-hospitals-perform-better-on-safety/</a:t>
            </a:r>
          </a:p>
        </p:txBody>
      </p:sp>
      <p:sp>
        <p:nvSpPr>
          <p:cNvPr id="6" name="Rectangle 5">
            <a:extLst>
              <a:ext uri="{FF2B5EF4-FFF2-40B4-BE49-F238E27FC236}">
                <a16:creationId xmlns:a16="http://schemas.microsoft.com/office/drawing/2014/main" id="{9B3A9759-8166-868E-FC76-9CC2BB17614C}"/>
              </a:ext>
            </a:extLst>
          </p:cNvPr>
          <p:cNvSpPr/>
          <p:nvPr/>
        </p:nvSpPr>
        <p:spPr>
          <a:xfrm>
            <a:off x="5464800" y="50684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ALIGN</a:t>
            </a:r>
          </a:p>
        </p:txBody>
      </p:sp>
      <p:sp>
        <p:nvSpPr>
          <p:cNvPr id="8" name="Rectangle 7">
            <a:extLst>
              <a:ext uri="{FF2B5EF4-FFF2-40B4-BE49-F238E27FC236}">
                <a16:creationId xmlns:a16="http://schemas.microsoft.com/office/drawing/2014/main" id="{8244B10C-CAB0-1A58-7C93-7418CE9B1B03}"/>
              </a:ext>
            </a:extLst>
          </p:cNvPr>
          <p:cNvSpPr/>
          <p:nvPr/>
        </p:nvSpPr>
        <p:spPr>
          <a:xfrm>
            <a:off x="5464800" y="1148920"/>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RATIONALISE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381AC244-706E-1338-D5F3-9508F0B66C0C}"/>
              </a:ext>
            </a:extLst>
          </p:cNvPr>
          <p:cNvSpPr/>
          <p:nvPr/>
        </p:nvSpPr>
        <p:spPr>
          <a:xfrm>
            <a:off x="5464800" y="1790998"/>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STRUCTURE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84858B25-2ADB-E505-5202-EBABE363C081}"/>
              </a:ext>
            </a:extLst>
          </p:cNvPr>
          <p:cNvSpPr/>
          <p:nvPr/>
        </p:nvSpPr>
        <p:spPr>
          <a:xfrm>
            <a:off x="5464800" y="2433076"/>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COMMIT</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AED69B49-E0B5-D9D7-1AFF-A81DAD0A2265}"/>
              </a:ext>
            </a:extLst>
          </p:cNvPr>
          <p:cNvSpPr/>
          <p:nvPr/>
        </p:nvSpPr>
        <p:spPr>
          <a:xfrm>
            <a:off x="5464800" y="371723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INVEST</a:t>
            </a:r>
          </a:p>
        </p:txBody>
      </p:sp>
      <p:sp>
        <p:nvSpPr>
          <p:cNvPr id="12" name="Rectangle 11">
            <a:extLst>
              <a:ext uri="{FF2B5EF4-FFF2-40B4-BE49-F238E27FC236}">
                <a16:creationId xmlns:a16="http://schemas.microsoft.com/office/drawing/2014/main" id="{16E4E910-FCDB-01BB-2000-D43A48A64116}"/>
              </a:ext>
            </a:extLst>
          </p:cNvPr>
          <p:cNvSpPr/>
          <p:nvPr/>
        </p:nvSpPr>
        <p:spPr>
          <a:xfrm>
            <a:off x="5464800" y="4359309"/>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DELIVER</a:t>
            </a:r>
          </a:p>
        </p:txBody>
      </p:sp>
      <p:sp>
        <p:nvSpPr>
          <p:cNvPr id="13" name="Oval 12">
            <a:extLst>
              <a:ext uri="{FF2B5EF4-FFF2-40B4-BE49-F238E27FC236}">
                <a16:creationId xmlns:a16="http://schemas.microsoft.com/office/drawing/2014/main" id="{167EC36B-680B-DBF8-3835-E82599E831DA}"/>
              </a:ext>
            </a:extLst>
          </p:cNvPr>
          <p:cNvSpPr/>
          <p:nvPr/>
        </p:nvSpPr>
        <p:spPr>
          <a:xfrm>
            <a:off x="5874892" y="26503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1</a:t>
            </a:r>
          </a:p>
        </p:txBody>
      </p:sp>
      <p:sp>
        <p:nvSpPr>
          <p:cNvPr id="14" name="Oval 13">
            <a:extLst>
              <a:ext uri="{FF2B5EF4-FFF2-40B4-BE49-F238E27FC236}">
                <a16:creationId xmlns:a16="http://schemas.microsoft.com/office/drawing/2014/main" id="{6D74BA80-E947-90C5-96C2-8FCE38A02F4A}"/>
              </a:ext>
            </a:extLst>
          </p:cNvPr>
          <p:cNvSpPr/>
          <p:nvPr/>
        </p:nvSpPr>
        <p:spPr>
          <a:xfrm>
            <a:off x="5874892" y="907113"/>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2</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A935EA73-7CB6-3919-3EC3-D7ED662C0B0A}"/>
              </a:ext>
            </a:extLst>
          </p:cNvPr>
          <p:cNvSpPr/>
          <p:nvPr/>
        </p:nvSpPr>
        <p:spPr>
          <a:xfrm>
            <a:off x="5874892" y="1549191"/>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3</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C07E5804-E5F9-6658-989C-1FE24319DC77}"/>
              </a:ext>
            </a:extLst>
          </p:cNvPr>
          <p:cNvSpPr/>
          <p:nvPr/>
        </p:nvSpPr>
        <p:spPr>
          <a:xfrm>
            <a:off x="5874892" y="2191269"/>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4</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DAB2D1BE-8B55-C7F7-259C-AD4F27D31053}"/>
              </a:ext>
            </a:extLst>
          </p:cNvPr>
          <p:cNvSpPr/>
          <p:nvPr/>
        </p:nvSpPr>
        <p:spPr>
          <a:xfrm>
            <a:off x="5874892" y="347542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6</a:t>
            </a:r>
          </a:p>
        </p:txBody>
      </p:sp>
      <p:sp>
        <p:nvSpPr>
          <p:cNvPr id="18" name="Oval 17">
            <a:extLst>
              <a:ext uri="{FF2B5EF4-FFF2-40B4-BE49-F238E27FC236}">
                <a16:creationId xmlns:a16="http://schemas.microsoft.com/office/drawing/2014/main" id="{71ED9299-DA1A-325D-4F9D-84681859338F}"/>
              </a:ext>
            </a:extLst>
          </p:cNvPr>
          <p:cNvSpPr/>
          <p:nvPr/>
        </p:nvSpPr>
        <p:spPr>
          <a:xfrm>
            <a:off x="5874892" y="4117502"/>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7</a:t>
            </a:r>
          </a:p>
        </p:txBody>
      </p:sp>
      <p:sp>
        <p:nvSpPr>
          <p:cNvPr id="19" name="TextBox 18">
            <a:extLst>
              <a:ext uri="{FF2B5EF4-FFF2-40B4-BE49-F238E27FC236}">
                <a16:creationId xmlns:a16="http://schemas.microsoft.com/office/drawing/2014/main" id="{CE255EC9-A0B6-D21A-0824-23BEC1C76CEF}"/>
              </a:ext>
            </a:extLst>
          </p:cNvPr>
          <p:cNvSpPr txBox="1"/>
          <p:nvPr/>
        </p:nvSpPr>
        <p:spPr>
          <a:xfrm>
            <a:off x="6635671" y="450267"/>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This strategy requires energy &amp; commitment from all SBU teams at all levels led from the top by our CEO and our executive team </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1) Is the whole organisation signed-up? </a:t>
            </a:r>
          </a:p>
        </p:txBody>
      </p:sp>
      <p:sp>
        <p:nvSpPr>
          <p:cNvPr id="20" name="TextBox 19">
            <a:extLst>
              <a:ext uri="{FF2B5EF4-FFF2-40B4-BE49-F238E27FC236}">
                <a16:creationId xmlns:a16="http://schemas.microsoft.com/office/drawing/2014/main" id="{E2709BB0-04F4-4D58-880D-2CD9B09CD8E2}"/>
              </a:ext>
            </a:extLst>
          </p:cNvPr>
          <p:cNvSpPr txBox="1"/>
          <p:nvPr/>
        </p:nvSpPr>
        <p:spPr>
          <a:xfrm>
            <a:off x="6635671" y="1092533"/>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Focussing on our digital vision means prioritising work that progresses the vision - some</a:t>
            </a: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digital projects will have to stop and others won’t start</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lang="en-GB" sz="800">
                <a:solidFill>
                  <a:srgbClr val="1F355E"/>
                </a:solidFill>
                <a:latin typeface="Arial" panose="020B0604020202020204" pitchFamily="34" charset="0"/>
                <a:cs typeface="Arial" panose="020B0604020202020204" pitchFamily="34" charset="0"/>
              </a:rPr>
              <a:t>2</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prepared to start saying ‘No’? </a:t>
            </a:r>
          </a:p>
        </p:txBody>
      </p:sp>
      <p:sp>
        <p:nvSpPr>
          <p:cNvPr id="21" name="TextBox 20">
            <a:extLst>
              <a:ext uri="{FF2B5EF4-FFF2-40B4-BE49-F238E27FC236}">
                <a16:creationId xmlns:a16="http://schemas.microsoft.com/office/drawing/2014/main" id="{6DB1D36E-15DA-8B49-9E1D-DF70BC2CBC18}"/>
              </a:ext>
            </a:extLst>
          </p:cNvPr>
          <p:cNvSpPr txBox="1"/>
          <p:nvPr/>
        </p:nvSpPr>
        <p:spPr>
          <a:xfrm>
            <a:off x="6635672" y="1741999"/>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Delivering this strategy requires an optimal delivery vehicle making use of the right staff with the right skills in the right programme structure</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3) Are we willing to change how we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2" name="TextBox 21">
            <a:extLst>
              <a:ext uri="{FF2B5EF4-FFF2-40B4-BE49-F238E27FC236}">
                <a16:creationId xmlns:a16="http://schemas.microsoft.com/office/drawing/2014/main" id="{CA5E714A-FD5C-3AFB-F5AA-6597CD301F0F}"/>
              </a:ext>
            </a:extLst>
          </p:cNvPr>
          <p:cNvSpPr txBox="1"/>
          <p:nvPr/>
        </p:nvSpPr>
        <p:spPr>
          <a:xfrm>
            <a:off x="6635671" y="2307977"/>
            <a:ext cx="236545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To maximise the impact of digital solutions, all users – clinicians, patients and operational staff – must be ready to embrace digital</a:t>
            </a:r>
          </a:p>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4) Are end-users committed to changing their processes to make the most of digitals?</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3" name="TextBox 22">
            <a:extLst>
              <a:ext uri="{FF2B5EF4-FFF2-40B4-BE49-F238E27FC236}">
                <a16:creationId xmlns:a16="http://schemas.microsoft.com/office/drawing/2014/main" id="{3C20FC5E-215C-39C0-1708-05E4D35303BA}"/>
              </a:ext>
            </a:extLst>
          </p:cNvPr>
          <p:cNvSpPr txBox="1"/>
          <p:nvPr/>
        </p:nvSpPr>
        <p:spPr>
          <a:xfrm>
            <a:off x="6635670" y="3733993"/>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Realising the benefits on the left requires significantly increasing our digital spend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Can we prioritise investment in digital to achieve our vision?</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4" name="TextBox 23">
            <a:extLst>
              <a:ext uri="{FF2B5EF4-FFF2-40B4-BE49-F238E27FC236}">
                <a16:creationId xmlns:a16="http://schemas.microsoft.com/office/drawing/2014/main" id="{9F0E76D7-DD2C-6985-6E67-AA78A39144AE}"/>
              </a:ext>
            </a:extLst>
          </p:cNvPr>
          <p:cNvSpPr txBox="1"/>
          <p:nvPr/>
        </p:nvSpPr>
        <p:spPr>
          <a:xfrm>
            <a:off x="6635667" y="4311243"/>
            <a:ext cx="250832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Lag time between implementation and benefits realisation is likely as we all adopt new digital processes and learn to make better use of data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6)</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committed for the duration? </a:t>
            </a:r>
          </a:p>
        </p:txBody>
      </p:sp>
      <p:sp>
        <p:nvSpPr>
          <p:cNvPr id="27" name="TextBox 26">
            <a:extLst>
              <a:ext uri="{FF2B5EF4-FFF2-40B4-BE49-F238E27FC236}">
                <a16:creationId xmlns:a16="http://schemas.microsoft.com/office/drawing/2014/main" id="{D05EE754-1B58-1D64-AEEE-B032C9031C14}"/>
              </a:ext>
            </a:extLst>
          </p:cNvPr>
          <p:cNvSpPr txBox="1"/>
          <p:nvPr/>
        </p:nvSpPr>
        <p:spPr>
          <a:xfrm>
            <a:off x="137899" y="4362237"/>
            <a:ext cx="5179051" cy="57708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rtl="0">
              <a:spcBef>
                <a:spcPts val="1200"/>
              </a:spcBef>
              <a:buNone/>
            </a:pPr>
            <a:r>
              <a:rPr lang="en-GB" sz="1050">
                <a:solidFill>
                  <a:schemeClr val="bg1"/>
                </a:solidFill>
                <a:latin typeface="+mn-lt"/>
              </a:rPr>
              <a:t>If SBU fails to focus on digital maturity now, then we risk falling behind over the next decade. By acting on this strategy here in 2024, we can deliver better care for the people of Swansea Bay in 2036.</a:t>
            </a:r>
          </a:p>
        </p:txBody>
      </p:sp>
      <p:sp>
        <p:nvSpPr>
          <p:cNvPr id="37" name="Rectangle 36">
            <a:extLst>
              <a:ext uri="{FF2B5EF4-FFF2-40B4-BE49-F238E27FC236}">
                <a16:creationId xmlns:a16="http://schemas.microsoft.com/office/drawing/2014/main" id="{A0B6455B-264B-4071-E87F-A28FD528D18B}"/>
              </a:ext>
            </a:extLst>
          </p:cNvPr>
          <p:cNvSpPr/>
          <p:nvPr/>
        </p:nvSpPr>
        <p:spPr>
          <a:xfrm>
            <a:off x="5464800" y="3075154"/>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ASSURE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38" name="Oval 37">
            <a:extLst>
              <a:ext uri="{FF2B5EF4-FFF2-40B4-BE49-F238E27FC236}">
                <a16:creationId xmlns:a16="http://schemas.microsoft.com/office/drawing/2014/main" id="{F8BF15AE-DD57-A296-46D4-50FCF95DFD23}"/>
              </a:ext>
            </a:extLst>
          </p:cNvPr>
          <p:cNvSpPr/>
          <p:nvPr/>
        </p:nvSpPr>
        <p:spPr>
          <a:xfrm>
            <a:off x="5874892" y="2833347"/>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5</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39" name="TextBox 38">
            <a:extLst>
              <a:ext uri="{FF2B5EF4-FFF2-40B4-BE49-F238E27FC236}">
                <a16:creationId xmlns:a16="http://schemas.microsoft.com/office/drawing/2014/main" id="{BF5F32E8-0594-A7B0-1C23-2F9254D631E2}"/>
              </a:ext>
            </a:extLst>
          </p:cNvPr>
          <p:cNvSpPr txBox="1"/>
          <p:nvPr/>
        </p:nvSpPr>
        <p:spPr>
          <a:xfrm>
            <a:off x="6635671" y="2966255"/>
            <a:ext cx="2377134"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This work requires technical expertise to guide decisions, such as what should be built in-house versus procured, alongside robust governance processes to progress the work safely at pace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Who are the leaders and experts we need to assure this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32" name="Group 31">
            <a:extLst>
              <a:ext uri="{FF2B5EF4-FFF2-40B4-BE49-F238E27FC236}">
                <a16:creationId xmlns:a16="http://schemas.microsoft.com/office/drawing/2014/main" id="{449E7794-6B59-4C73-69F0-F0071EF3E7E2}"/>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2E5650B0-CBA7-B8CA-7AE2-824E6B5B47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5729BA6B-F082-8E04-6C3D-7D6649E63BC9}"/>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588CC1E4-221A-ACB2-F4EC-61953ADD9E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D67C40E4-E831-F8D8-2EA5-FC7B5657D0B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0" name="Arrow: Chevron 29">
              <a:extLst>
                <a:ext uri="{FF2B5EF4-FFF2-40B4-BE49-F238E27FC236}">
                  <a16:creationId xmlns:a16="http://schemas.microsoft.com/office/drawing/2014/main" id="{8FDE7471-6298-5D46-4616-5DEC750AD5F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9FCD2BE9-391D-C2F9-7391-9242CB1E20A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93225256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7AC-BA37-FFE3-8061-3FC186E1D99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22AA974-C7EA-B087-2C4C-24350E7EB07D}"/>
              </a:ext>
            </a:extLst>
          </p:cNvPr>
          <p:cNvSpPr>
            <a:spLocks noGrp="1" noRot="1" noMove="1" noResize="1" noEditPoints="1" noAdjustHandles="1" noChangeArrowheads="1" noChangeShapeType="1"/>
          </p:cNvSpPr>
          <p:nvPr/>
        </p:nvSpPr>
        <p:spPr>
          <a:xfrm>
            <a:off x="-5" y="1959429"/>
            <a:ext cx="9144001" cy="254057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6" name="Rectangle 135">
            <a:extLst>
              <a:ext uri="{FF2B5EF4-FFF2-40B4-BE49-F238E27FC236}">
                <a16:creationId xmlns:a16="http://schemas.microsoft.com/office/drawing/2014/main" id="{49A83E31-753A-7B2E-28CE-FB139BE7312F}"/>
              </a:ext>
            </a:extLst>
          </p:cNvPr>
          <p:cNvSpPr/>
          <p:nvPr/>
        </p:nvSpPr>
        <p:spPr>
          <a:xfrm>
            <a:off x="5722324" y="2334630"/>
            <a:ext cx="1998133" cy="2166535"/>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Flowchart: Delay 14">
            <a:extLst>
              <a:ext uri="{FF2B5EF4-FFF2-40B4-BE49-F238E27FC236}">
                <a16:creationId xmlns:a16="http://schemas.microsoft.com/office/drawing/2014/main" id="{ACAA1EA5-DAC8-7C12-3EE2-F8B59B612BEB}"/>
              </a:ext>
            </a:extLst>
          </p:cNvPr>
          <p:cNvSpPr>
            <a:spLocks noGrp="1" noRot="1" noMove="1" noResize="1" noEditPoints="1" noAdjustHandles="1" noChangeArrowheads="1" noChangeShapeType="1"/>
          </p:cNvSpPr>
          <p:nvPr/>
        </p:nvSpPr>
        <p:spPr>
          <a:xfrm rot="5400000">
            <a:off x="3968990" y="-2603260"/>
            <a:ext cx="1206018" cy="9144002"/>
          </a:xfrm>
          <a:prstGeom prst="flowChartDelay">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Rectangle 15">
            <a:extLst>
              <a:ext uri="{FF2B5EF4-FFF2-40B4-BE49-F238E27FC236}">
                <a16:creationId xmlns:a16="http://schemas.microsoft.com/office/drawing/2014/main" id="{309C3FD7-204F-6B55-4B0D-B50D876FDD4B}"/>
              </a:ext>
            </a:extLst>
          </p:cNvPr>
          <p:cNvSpPr>
            <a:spLocks noGrp="1" noRot="1" noMove="1" noResize="1" noEditPoints="1" noAdjustHandles="1" noChangeArrowheads="1" noChangeShapeType="1"/>
          </p:cNvSpPr>
          <p:nvPr/>
        </p:nvSpPr>
        <p:spPr>
          <a:xfrm>
            <a:off x="0" y="0"/>
            <a:ext cx="9144000" cy="13716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 name="Footer Placeholder 3">
            <a:extLst>
              <a:ext uri="{FF2B5EF4-FFF2-40B4-BE49-F238E27FC236}">
                <a16:creationId xmlns:a16="http://schemas.microsoft.com/office/drawing/2014/main" id="{066ABBD9-26B9-D9AB-D20F-57B1319FB96A}"/>
              </a:ext>
            </a:extLst>
          </p:cNvPr>
          <p:cNvSpPr>
            <a:spLocks noGrp="1"/>
          </p:cNvSpPr>
          <p:nvPr>
            <p:ph type="ftr" sz="quarter" idx="3"/>
          </p:nvPr>
        </p:nvSpPr>
        <p:spPr>
          <a:xfrm>
            <a:off x="2261839" y="4665603"/>
            <a:ext cx="5039902" cy="332455"/>
          </a:xfrm>
        </p:spPr>
        <p:txBody>
          <a:bodyPr/>
          <a:lstStyle/>
          <a:p>
            <a:r>
              <a:rPr lang="en-GB"/>
              <a:t>Digitally Enabling The One Bay Way</a:t>
            </a:r>
          </a:p>
        </p:txBody>
      </p:sp>
      <p:sp>
        <p:nvSpPr>
          <p:cNvPr id="26" name="Cloud 25">
            <a:extLst>
              <a:ext uri="{FF2B5EF4-FFF2-40B4-BE49-F238E27FC236}">
                <a16:creationId xmlns:a16="http://schemas.microsoft.com/office/drawing/2014/main" id="{6923B905-0898-68FB-72A2-2A093FB1DD5F}"/>
              </a:ext>
            </a:extLst>
          </p:cNvPr>
          <p:cNvSpPr/>
          <p:nvPr/>
        </p:nvSpPr>
        <p:spPr>
          <a:xfrm>
            <a:off x="6134076" y="191594"/>
            <a:ext cx="2081349" cy="903810"/>
          </a:xfrm>
          <a:prstGeom prst="cloud">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2" name="TextBox 121">
            <a:extLst>
              <a:ext uri="{FF2B5EF4-FFF2-40B4-BE49-F238E27FC236}">
                <a16:creationId xmlns:a16="http://schemas.microsoft.com/office/drawing/2014/main" id="{15F6FE31-65DA-39EF-6AF4-02A6D077456D}"/>
              </a:ext>
            </a:extLst>
          </p:cNvPr>
          <p:cNvSpPr txBox="1"/>
          <p:nvPr/>
        </p:nvSpPr>
        <p:spPr>
          <a:xfrm>
            <a:off x="1467413" y="664119"/>
            <a:ext cx="5470473" cy="656590"/>
          </a:xfrm>
          <a:prstGeom prst="rect">
            <a:avLst/>
          </a:prstGeom>
          <a:solidFill>
            <a:schemeClr val="accent1">
              <a:lumMod val="20000"/>
              <a:lumOff val="80000"/>
              <a:alpha val="3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a:solidFill>
                  <a:srgbClr val="1F355E"/>
                </a:solidFill>
                <a:latin typeface="Arial Black" panose="020B0A04020102020204" pitchFamily="34" charset="0"/>
              </a:rPr>
              <a:t>A high-level view of the key activities and areas of progress we need to focus on for SBU to successfully deliver on our digital vision in 2036</a:t>
            </a:r>
            <a:endParaRPr kumimoji="0" lang="en-GB" sz="1200" b="0" i="0" u="none" strike="noStrike" cap="none" spc="0" normalizeH="0" baseline="0">
              <a:ln>
                <a:noFill/>
              </a:ln>
              <a:solidFill>
                <a:srgbClr val="1F355E"/>
              </a:solidFill>
              <a:effectLst/>
              <a:uFillTx/>
              <a:latin typeface="Arial Black" panose="020B0A04020102020204" pitchFamily="34" charset="0"/>
              <a:sym typeface="Helvetica Neue"/>
            </a:endParaRPr>
          </a:p>
        </p:txBody>
      </p:sp>
      <p:cxnSp>
        <p:nvCxnSpPr>
          <p:cNvPr id="25" name="Straight Connector 24">
            <a:extLst>
              <a:ext uri="{FF2B5EF4-FFF2-40B4-BE49-F238E27FC236}">
                <a16:creationId xmlns:a16="http://schemas.microsoft.com/office/drawing/2014/main" id="{BCC31B92-2636-2701-8D43-1B6ABBCB50D6}"/>
              </a:ext>
            </a:extLst>
          </p:cNvPr>
          <p:cNvCxnSpPr>
            <a:cxnSpLocks noGrp="1" noRot="1" noMove="1" noResize="1" noEditPoints="1" noAdjustHandles="1" noChangeArrowheads="1" noChangeShapeType="1"/>
          </p:cNvCxnSpPr>
          <p:nvPr/>
        </p:nvCxnSpPr>
        <p:spPr>
          <a:xfrm flipV="1">
            <a:off x="4721" y="1371600"/>
            <a:ext cx="9139279" cy="10964"/>
          </a:xfrm>
          <a:prstGeom prst="line">
            <a:avLst/>
          </a:prstGeom>
          <a:noFill/>
          <a:ln w="952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 name="Chord 7">
            <a:extLst>
              <a:ext uri="{FF2B5EF4-FFF2-40B4-BE49-F238E27FC236}">
                <a16:creationId xmlns:a16="http://schemas.microsoft.com/office/drawing/2014/main" id="{2F60DDAD-AD0E-580F-3B96-CF9F4F7F16A4}"/>
              </a:ext>
            </a:extLst>
          </p:cNvPr>
          <p:cNvSpPr>
            <a:spLocks noGrp="1" noRot="1" noMove="1" noResize="1" noEditPoints="1" noAdjustHandles="1" noChangeArrowheads="1" noChangeShapeType="1"/>
          </p:cNvSpPr>
          <p:nvPr/>
        </p:nvSpPr>
        <p:spPr>
          <a:xfrm rot="16439609">
            <a:off x="830467" y="905702"/>
            <a:ext cx="747351" cy="2361992"/>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Chord 8">
            <a:extLst>
              <a:ext uri="{FF2B5EF4-FFF2-40B4-BE49-F238E27FC236}">
                <a16:creationId xmlns:a16="http://schemas.microsoft.com/office/drawing/2014/main" id="{39DBCC6C-30AB-5341-AD25-E4E362AD2B8F}"/>
              </a:ext>
            </a:extLst>
          </p:cNvPr>
          <p:cNvSpPr>
            <a:spLocks noGrp="1" noRot="1" noMove="1" noResize="1" noEditPoints="1" noAdjustHandles="1" noChangeArrowheads="1" noChangeShapeType="1"/>
          </p:cNvSpPr>
          <p:nvPr/>
        </p:nvSpPr>
        <p:spPr>
          <a:xfrm rot="16200000">
            <a:off x="4604223" y="283024"/>
            <a:ext cx="747351" cy="4325160"/>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Freeform: Shape 13">
            <a:extLst>
              <a:ext uri="{FF2B5EF4-FFF2-40B4-BE49-F238E27FC236}">
                <a16:creationId xmlns:a16="http://schemas.microsoft.com/office/drawing/2014/main" id="{E9C2BAA1-7972-E902-3707-AD76BCF835DE}"/>
              </a:ext>
            </a:extLst>
          </p:cNvPr>
          <p:cNvSpPr>
            <a:spLocks noGrp="1" noRot="1" noMove="1" noResize="1" noEditPoints="1" noAdjustHandles="1" noChangeArrowheads="1" noChangeShapeType="1"/>
          </p:cNvSpPr>
          <p:nvPr/>
        </p:nvSpPr>
        <p:spPr>
          <a:xfrm>
            <a:off x="0" y="1978925"/>
            <a:ext cx="8823278" cy="825690"/>
          </a:xfrm>
          <a:custGeom>
            <a:avLst/>
            <a:gdLst>
              <a:gd name="connsiteX0" fmla="*/ 0 w 8823278"/>
              <a:gd name="connsiteY0" fmla="*/ 0 h 825690"/>
              <a:gd name="connsiteX1" fmla="*/ 54591 w 8823278"/>
              <a:gd name="connsiteY1" fmla="*/ 150126 h 825690"/>
              <a:gd name="connsiteX2" fmla="*/ 197893 w 8823278"/>
              <a:gd name="connsiteY2" fmla="*/ 266132 h 825690"/>
              <a:gd name="connsiteX3" fmla="*/ 504967 w 8823278"/>
              <a:gd name="connsiteY3" fmla="*/ 361666 h 825690"/>
              <a:gd name="connsiteX4" fmla="*/ 921224 w 8823278"/>
              <a:gd name="connsiteY4" fmla="*/ 457200 h 825690"/>
              <a:gd name="connsiteX5" fmla="*/ 1392072 w 8823278"/>
              <a:gd name="connsiteY5" fmla="*/ 491320 h 825690"/>
              <a:gd name="connsiteX6" fmla="*/ 1549021 w 8823278"/>
              <a:gd name="connsiteY6" fmla="*/ 484496 h 825690"/>
              <a:gd name="connsiteX7" fmla="*/ 1692322 w 8823278"/>
              <a:gd name="connsiteY7" fmla="*/ 484496 h 825690"/>
              <a:gd name="connsiteX8" fmla="*/ 1781033 w 8823278"/>
              <a:gd name="connsiteY8" fmla="*/ 484496 h 825690"/>
              <a:gd name="connsiteX9" fmla="*/ 1801504 w 8823278"/>
              <a:gd name="connsiteY9" fmla="*/ 464024 h 825690"/>
              <a:gd name="connsiteX10" fmla="*/ 2006221 w 8823278"/>
              <a:gd name="connsiteY10" fmla="*/ 491320 h 825690"/>
              <a:gd name="connsiteX11" fmla="*/ 2094931 w 8823278"/>
              <a:gd name="connsiteY11" fmla="*/ 504968 h 825690"/>
              <a:gd name="connsiteX12" fmla="*/ 2204113 w 8823278"/>
              <a:gd name="connsiteY12" fmla="*/ 504968 h 825690"/>
              <a:gd name="connsiteX13" fmla="*/ 2367887 w 8823278"/>
              <a:gd name="connsiteY13" fmla="*/ 511791 h 825690"/>
              <a:gd name="connsiteX14" fmla="*/ 2518012 w 8823278"/>
              <a:gd name="connsiteY14" fmla="*/ 525439 h 825690"/>
              <a:gd name="connsiteX15" fmla="*/ 2695433 w 8823278"/>
              <a:gd name="connsiteY15" fmla="*/ 532263 h 825690"/>
              <a:gd name="connsiteX16" fmla="*/ 2859206 w 8823278"/>
              <a:gd name="connsiteY16" fmla="*/ 545911 h 825690"/>
              <a:gd name="connsiteX17" fmla="*/ 2995684 w 8823278"/>
              <a:gd name="connsiteY17" fmla="*/ 607326 h 825690"/>
              <a:gd name="connsiteX18" fmla="*/ 3282287 w 8823278"/>
              <a:gd name="connsiteY18" fmla="*/ 716508 h 825690"/>
              <a:gd name="connsiteX19" fmla="*/ 3637128 w 8823278"/>
              <a:gd name="connsiteY19" fmla="*/ 750627 h 825690"/>
              <a:gd name="connsiteX20" fmla="*/ 3951027 w 8823278"/>
              <a:gd name="connsiteY20" fmla="*/ 791571 h 825690"/>
              <a:gd name="connsiteX21" fmla="*/ 4415051 w 8823278"/>
              <a:gd name="connsiteY21" fmla="*/ 812042 h 825690"/>
              <a:gd name="connsiteX22" fmla="*/ 4817660 w 8823278"/>
              <a:gd name="connsiteY22" fmla="*/ 825690 h 825690"/>
              <a:gd name="connsiteX23" fmla="*/ 5281684 w 8823278"/>
              <a:gd name="connsiteY23" fmla="*/ 818866 h 825690"/>
              <a:gd name="connsiteX24" fmla="*/ 5663821 w 8823278"/>
              <a:gd name="connsiteY24" fmla="*/ 805218 h 825690"/>
              <a:gd name="connsiteX25" fmla="*/ 6107373 w 8823278"/>
              <a:gd name="connsiteY25" fmla="*/ 784747 h 825690"/>
              <a:gd name="connsiteX26" fmla="*/ 6305266 w 8823278"/>
              <a:gd name="connsiteY26" fmla="*/ 764275 h 825690"/>
              <a:gd name="connsiteX27" fmla="*/ 6571397 w 8823278"/>
              <a:gd name="connsiteY27" fmla="*/ 716508 h 825690"/>
              <a:gd name="connsiteX28" fmla="*/ 6837528 w 8823278"/>
              <a:gd name="connsiteY28" fmla="*/ 661917 h 825690"/>
              <a:gd name="connsiteX29" fmla="*/ 7001301 w 8823278"/>
              <a:gd name="connsiteY29" fmla="*/ 607326 h 825690"/>
              <a:gd name="connsiteX30" fmla="*/ 7110484 w 8823278"/>
              <a:gd name="connsiteY30" fmla="*/ 545911 h 825690"/>
              <a:gd name="connsiteX31" fmla="*/ 7151427 w 8823278"/>
              <a:gd name="connsiteY31" fmla="*/ 504968 h 825690"/>
              <a:gd name="connsiteX32" fmla="*/ 7165075 w 8823278"/>
              <a:gd name="connsiteY32" fmla="*/ 484496 h 825690"/>
              <a:gd name="connsiteX33" fmla="*/ 7267433 w 8823278"/>
              <a:gd name="connsiteY33" fmla="*/ 477672 h 825690"/>
              <a:gd name="connsiteX34" fmla="*/ 7383439 w 8823278"/>
              <a:gd name="connsiteY34" fmla="*/ 470848 h 825690"/>
              <a:gd name="connsiteX35" fmla="*/ 7676866 w 8823278"/>
              <a:gd name="connsiteY35" fmla="*/ 416257 h 825690"/>
              <a:gd name="connsiteX36" fmla="*/ 8209128 w 8823278"/>
              <a:gd name="connsiteY36" fmla="*/ 361666 h 825690"/>
              <a:gd name="connsiteX37" fmla="*/ 8468436 w 8823278"/>
              <a:gd name="connsiteY37" fmla="*/ 300251 h 825690"/>
              <a:gd name="connsiteX38" fmla="*/ 8823278 w 8823278"/>
              <a:gd name="connsiteY38" fmla="*/ 197893 h 825690"/>
              <a:gd name="connsiteX39" fmla="*/ 8823278 w 8823278"/>
              <a:gd name="connsiteY39" fmla="*/ 197893 h 82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23278" h="825690">
                <a:moveTo>
                  <a:pt x="0" y="0"/>
                </a:moveTo>
                <a:cubicBezTo>
                  <a:pt x="10804" y="52885"/>
                  <a:pt x="21609" y="105771"/>
                  <a:pt x="54591" y="150126"/>
                </a:cubicBezTo>
                <a:cubicBezTo>
                  <a:pt x="87573" y="194481"/>
                  <a:pt x="122830" y="230875"/>
                  <a:pt x="197893" y="266132"/>
                </a:cubicBezTo>
                <a:cubicBezTo>
                  <a:pt x="272956" y="301389"/>
                  <a:pt x="384412" y="329821"/>
                  <a:pt x="504967" y="361666"/>
                </a:cubicBezTo>
                <a:cubicBezTo>
                  <a:pt x="625522" y="393511"/>
                  <a:pt x="773373" y="435591"/>
                  <a:pt x="921224" y="457200"/>
                </a:cubicBezTo>
                <a:cubicBezTo>
                  <a:pt x="1069075" y="478809"/>
                  <a:pt x="1287439" y="486771"/>
                  <a:pt x="1392072" y="491320"/>
                </a:cubicBezTo>
                <a:lnTo>
                  <a:pt x="1549021" y="484496"/>
                </a:lnTo>
                <a:cubicBezTo>
                  <a:pt x="1599063" y="483359"/>
                  <a:pt x="1692322" y="484496"/>
                  <a:pt x="1692322" y="484496"/>
                </a:cubicBezTo>
                <a:cubicBezTo>
                  <a:pt x="1730991" y="484496"/>
                  <a:pt x="1762836" y="487908"/>
                  <a:pt x="1781033" y="484496"/>
                </a:cubicBezTo>
                <a:cubicBezTo>
                  <a:pt x="1799230" y="481084"/>
                  <a:pt x="1763973" y="462887"/>
                  <a:pt x="1801504" y="464024"/>
                </a:cubicBezTo>
                <a:cubicBezTo>
                  <a:pt x="1839035" y="465161"/>
                  <a:pt x="1957316" y="484496"/>
                  <a:pt x="2006221" y="491320"/>
                </a:cubicBezTo>
                <a:cubicBezTo>
                  <a:pt x="2055126" y="498144"/>
                  <a:pt x="2061949" y="502693"/>
                  <a:pt x="2094931" y="504968"/>
                </a:cubicBezTo>
                <a:cubicBezTo>
                  <a:pt x="2127913" y="507243"/>
                  <a:pt x="2158620" y="503831"/>
                  <a:pt x="2204113" y="504968"/>
                </a:cubicBezTo>
                <a:cubicBezTo>
                  <a:pt x="2249606" y="506105"/>
                  <a:pt x="2315571" y="508379"/>
                  <a:pt x="2367887" y="511791"/>
                </a:cubicBezTo>
                <a:cubicBezTo>
                  <a:pt x="2420203" y="515203"/>
                  <a:pt x="2463421" y="522027"/>
                  <a:pt x="2518012" y="525439"/>
                </a:cubicBezTo>
                <a:cubicBezTo>
                  <a:pt x="2572603" y="528851"/>
                  <a:pt x="2638567" y="528851"/>
                  <a:pt x="2695433" y="532263"/>
                </a:cubicBezTo>
                <a:cubicBezTo>
                  <a:pt x="2752299" y="535675"/>
                  <a:pt x="2809164" y="533401"/>
                  <a:pt x="2859206" y="545911"/>
                </a:cubicBezTo>
                <a:cubicBezTo>
                  <a:pt x="2909248" y="558421"/>
                  <a:pt x="2925171" y="578893"/>
                  <a:pt x="2995684" y="607326"/>
                </a:cubicBezTo>
                <a:cubicBezTo>
                  <a:pt x="3066198" y="635759"/>
                  <a:pt x="3175380" y="692625"/>
                  <a:pt x="3282287" y="716508"/>
                </a:cubicBezTo>
                <a:cubicBezTo>
                  <a:pt x="3389194" y="740391"/>
                  <a:pt x="3525671" y="738117"/>
                  <a:pt x="3637128" y="750627"/>
                </a:cubicBezTo>
                <a:cubicBezTo>
                  <a:pt x="3748585" y="763138"/>
                  <a:pt x="3821373" y="781335"/>
                  <a:pt x="3951027" y="791571"/>
                </a:cubicBezTo>
                <a:cubicBezTo>
                  <a:pt x="4080681" y="801807"/>
                  <a:pt x="4415051" y="812042"/>
                  <a:pt x="4415051" y="812042"/>
                </a:cubicBezTo>
                <a:lnTo>
                  <a:pt x="4817660" y="825690"/>
                </a:lnTo>
                <a:lnTo>
                  <a:pt x="5281684" y="818866"/>
                </a:lnTo>
                <a:cubicBezTo>
                  <a:pt x="5422711" y="815454"/>
                  <a:pt x="5663821" y="805218"/>
                  <a:pt x="5663821" y="805218"/>
                </a:cubicBezTo>
                <a:lnTo>
                  <a:pt x="6107373" y="784747"/>
                </a:lnTo>
                <a:cubicBezTo>
                  <a:pt x="6214281" y="777923"/>
                  <a:pt x="6227929" y="775648"/>
                  <a:pt x="6305266" y="764275"/>
                </a:cubicBezTo>
                <a:cubicBezTo>
                  <a:pt x="6382603" y="752902"/>
                  <a:pt x="6482687" y="733568"/>
                  <a:pt x="6571397" y="716508"/>
                </a:cubicBezTo>
                <a:cubicBezTo>
                  <a:pt x="6660107" y="699448"/>
                  <a:pt x="6765877" y="680114"/>
                  <a:pt x="6837528" y="661917"/>
                </a:cubicBezTo>
                <a:cubicBezTo>
                  <a:pt x="6909179" y="643720"/>
                  <a:pt x="6955808" y="626660"/>
                  <a:pt x="7001301" y="607326"/>
                </a:cubicBezTo>
                <a:cubicBezTo>
                  <a:pt x="7046794" y="587992"/>
                  <a:pt x="7085463" y="562971"/>
                  <a:pt x="7110484" y="545911"/>
                </a:cubicBezTo>
                <a:cubicBezTo>
                  <a:pt x="7135505" y="528851"/>
                  <a:pt x="7151427" y="504968"/>
                  <a:pt x="7151427" y="504968"/>
                </a:cubicBezTo>
                <a:cubicBezTo>
                  <a:pt x="7160526" y="494732"/>
                  <a:pt x="7145741" y="489045"/>
                  <a:pt x="7165075" y="484496"/>
                </a:cubicBezTo>
                <a:cubicBezTo>
                  <a:pt x="7184409" y="479947"/>
                  <a:pt x="7267433" y="477672"/>
                  <a:pt x="7267433" y="477672"/>
                </a:cubicBezTo>
                <a:cubicBezTo>
                  <a:pt x="7303827" y="475397"/>
                  <a:pt x="7315200" y="481084"/>
                  <a:pt x="7383439" y="470848"/>
                </a:cubicBezTo>
                <a:cubicBezTo>
                  <a:pt x="7451678" y="460612"/>
                  <a:pt x="7539251" y="434454"/>
                  <a:pt x="7676866" y="416257"/>
                </a:cubicBezTo>
                <a:cubicBezTo>
                  <a:pt x="7814481" y="398060"/>
                  <a:pt x="8077200" y="381000"/>
                  <a:pt x="8209128" y="361666"/>
                </a:cubicBezTo>
                <a:cubicBezTo>
                  <a:pt x="8341056" y="342332"/>
                  <a:pt x="8366078" y="327547"/>
                  <a:pt x="8468436" y="300251"/>
                </a:cubicBezTo>
                <a:cubicBezTo>
                  <a:pt x="8570794" y="272956"/>
                  <a:pt x="8823278" y="197893"/>
                  <a:pt x="8823278" y="197893"/>
                </a:cubicBezTo>
                <a:lnTo>
                  <a:pt x="8823278" y="197893"/>
                </a:lnTo>
              </a:path>
            </a:pathLst>
          </a:cu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solidFill>
                  <a:schemeClr val="bg1"/>
                </a:solidFill>
              </a:ln>
              <a:solidFill>
                <a:srgbClr val="000000"/>
              </a:solidFill>
              <a:effectLst/>
              <a:uFillTx/>
            </a:endParaRPr>
          </a:p>
        </p:txBody>
      </p:sp>
      <p:sp>
        <p:nvSpPr>
          <p:cNvPr id="20" name="Chord 19">
            <a:extLst>
              <a:ext uri="{FF2B5EF4-FFF2-40B4-BE49-F238E27FC236}">
                <a16:creationId xmlns:a16="http://schemas.microsoft.com/office/drawing/2014/main" id="{4569FC7D-70A3-4800-7ADD-8CE3E53623E1}"/>
              </a:ext>
            </a:extLst>
          </p:cNvPr>
          <p:cNvSpPr>
            <a:spLocks noGrp="1" noRot="1" noMove="1" noResize="1" noEditPoints="1" noAdjustHandles="1" noChangeArrowheads="1" noChangeShapeType="1"/>
          </p:cNvSpPr>
          <p:nvPr/>
        </p:nvSpPr>
        <p:spPr>
          <a:xfrm rot="6847466">
            <a:off x="6638342" y="507913"/>
            <a:ext cx="2369742" cy="1813058"/>
          </a:xfrm>
          <a:prstGeom prst="chord">
            <a:avLst>
              <a:gd name="adj1" fmla="val 2700000"/>
              <a:gd name="adj2" fmla="val 15915235"/>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Flowchart: Delay 18">
            <a:extLst>
              <a:ext uri="{FF2B5EF4-FFF2-40B4-BE49-F238E27FC236}">
                <a16:creationId xmlns:a16="http://schemas.microsoft.com/office/drawing/2014/main" id="{3B527323-418E-5970-C2B2-01471E3C1AEA}"/>
              </a:ext>
            </a:extLst>
          </p:cNvPr>
          <p:cNvSpPr>
            <a:spLocks/>
          </p:cNvSpPr>
          <p:nvPr/>
        </p:nvSpPr>
        <p:spPr>
          <a:xfrm rot="16200000">
            <a:off x="7307113" y="800184"/>
            <a:ext cx="2465060" cy="1247879"/>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Right Triangle 21">
            <a:extLst>
              <a:ext uri="{FF2B5EF4-FFF2-40B4-BE49-F238E27FC236}">
                <a16:creationId xmlns:a16="http://schemas.microsoft.com/office/drawing/2014/main" id="{9410C64E-3BCC-1DDB-3589-DD019F0DFA25}"/>
              </a:ext>
            </a:extLst>
          </p:cNvPr>
          <p:cNvSpPr>
            <a:spLocks noGrp="1" noRot="1" noMove="1" noResize="1" noEditPoints="1" noAdjustHandles="1" noChangeArrowheads="1" noChangeShapeType="1"/>
          </p:cNvSpPr>
          <p:nvPr/>
        </p:nvSpPr>
        <p:spPr>
          <a:xfrm rot="10800000">
            <a:off x="7710367" y="1744843"/>
            <a:ext cx="205335" cy="120076"/>
          </a:xfrm>
          <a:prstGeom prst="rtTriangle">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D60F0B43-4D3F-3103-31FE-AD46B4898781}"/>
              </a:ext>
            </a:extLst>
          </p:cNvPr>
          <p:cNvCxnSpPr>
            <a:cxnSpLocks noGrp="1" noRot="1" noMove="1" noResize="1" noEditPoints="1" noAdjustHandles="1" noChangeArrowheads="1" noChangeShapeType="1"/>
            <a:stCxn id="22" idx="4"/>
          </p:cNvCxnSpPr>
          <p:nvPr/>
        </p:nvCxnSpPr>
        <p:spPr>
          <a:xfrm>
            <a:off x="7710367" y="1744843"/>
            <a:ext cx="205335" cy="120076"/>
          </a:xfrm>
          <a:prstGeom prst="line">
            <a:avLst/>
          </a:prstGeom>
          <a:noFill/>
          <a:ln w="31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38" name="Flowchart: Delay 37">
            <a:extLst>
              <a:ext uri="{FF2B5EF4-FFF2-40B4-BE49-F238E27FC236}">
                <a16:creationId xmlns:a16="http://schemas.microsoft.com/office/drawing/2014/main" id="{129FFC12-F43F-79AA-C2E6-F98E52DBB066}"/>
              </a:ext>
            </a:extLst>
          </p:cNvPr>
          <p:cNvSpPr>
            <a:spLocks/>
          </p:cNvSpPr>
          <p:nvPr/>
        </p:nvSpPr>
        <p:spPr>
          <a:xfrm rot="16200000">
            <a:off x="7217418" y="1146330"/>
            <a:ext cx="2199455" cy="821194"/>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2" name="Flowchart: Delay 41">
            <a:extLst>
              <a:ext uri="{FF2B5EF4-FFF2-40B4-BE49-F238E27FC236}">
                <a16:creationId xmlns:a16="http://schemas.microsoft.com/office/drawing/2014/main" id="{3CDEF70A-6B34-A794-1B79-EFF267A6D868}"/>
              </a:ext>
            </a:extLst>
          </p:cNvPr>
          <p:cNvSpPr>
            <a:spLocks noGrp="1" noRot="1" noMove="1" noResize="1" noEditPoints="1" noAdjustHandles="1" noChangeArrowheads="1" noChangeShapeType="1"/>
          </p:cNvSpPr>
          <p:nvPr/>
        </p:nvSpPr>
        <p:spPr>
          <a:xfrm rot="16200000">
            <a:off x="-118781" y="701869"/>
            <a:ext cx="1048593" cy="811034"/>
          </a:xfrm>
          <a:prstGeom prst="flowChartDelay">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1" name="Flowchart: Delay 40">
            <a:extLst>
              <a:ext uri="{FF2B5EF4-FFF2-40B4-BE49-F238E27FC236}">
                <a16:creationId xmlns:a16="http://schemas.microsoft.com/office/drawing/2014/main" id="{FD5126A3-369D-D016-78F1-5E86FFD4163F}"/>
              </a:ext>
            </a:extLst>
          </p:cNvPr>
          <p:cNvSpPr>
            <a:spLocks noGrp="1" noRot="1" noMove="1" noResize="1" noEditPoints="1" noAdjustHandles="1" noChangeArrowheads="1" noChangeShapeType="1"/>
          </p:cNvSpPr>
          <p:nvPr/>
        </p:nvSpPr>
        <p:spPr>
          <a:xfrm rot="16200000">
            <a:off x="-577398" y="1329441"/>
            <a:ext cx="1574205" cy="442278"/>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Rectangle 44">
            <a:extLst>
              <a:ext uri="{FF2B5EF4-FFF2-40B4-BE49-F238E27FC236}">
                <a16:creationId xmlns:a16="http://schemas.microsoft.com/office/drawing/2014/main" id="{4768D5F1-5E5A-2364-F519-9F8BD053F826}"/>
              </a:ext>
            </a:extLst>
          </p:cNvPr>
          <p:cNvSpPr>
            <a:spLocks noGrp="1" noRot="1" noMove="1" noResize="1" noEditPoints="1" noAdjustHandles="1" noChangeArrowheads="1" noChangeShapeType="1"/>
          </p:cNvSpPr>
          <p:nvPr/>
        </p:nvSpPr>
        <p:spPr>
          <a:xfrm>
            <a:off x="0" y="763477"/>
            <a:ext cx="140964" cy="558792"/>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7" name="Flowchart: Terminator 46">
            <a:extLst>
              <a:ext uri="{FF2B5EF4-FFF2-40B4-BE49-F238E27FC236}">
                <a16:creationId xmlns:a16="http://schemas.microsoft.com/office/drawing/2014/main" id="{67FCD451-78D7-457E-A09B-B908A50D7431}"/>
              </a:ext>
            </a:extLst>
          </p:cNvPr>
          <p:cNvSpPr>
            <a:spLocks noGrp="1" noRot="1" noMove="1" noResize="1" noEditPoints="1" noAdjustHandles="1" noChangeArrowheads="1" noChangeShapeType="1"/>
          </p:cNvSpPr>
          <p:nvPr/>
        </p:nvSpPr>
        <p:spPr>
          <a:xfrm>
            <a:off x="0" y="699156"/>
            <a:ext cx="274628" cy="145368"/>
          </a:xfrm>
          <a:prstGeom prst="flowChartTerminator">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8" name="Rectangle 47">
            <a:extLst>
              <a:ext uri="{FF2B5EF4-FFF2-40B4-BE49-F238E27FC236}">
                <a16:creationId xmlns:a16="http://schemas.microsoft.com/office/drawing/2014/main" id="{919BB83B-9F7C-0DFE-F394-CD06D4E8EB29}"/>
              </a:ext>
            </a:extLst>
          </p:cNvPr>
          <p:cNvSpPr>
            <a:spLocks noGrp="1" noRot="1" noMove="1" noResize="1" noEditPoints="1" noAdjustHandles="1" noChangeArrowheads="1" noChangeShapeType="1"/>
          </p:cNvSpPr>
          <p:nvPr/>
        </p:nvSpPr>
        <p:spPr>
          <a:xfrm>
            <a:off x="0" y="699156"/>
            <a:ext cx="45719" cy="145368"/>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6" name="Flowchart: Terminator 45">
            <a:extLst>
              <a:ext uri="{FF2B5EF4-FFF2-40B4-BE49-F238E27FC236}">
                <a16:creationId xmlns:a16="http://schemas.microsoft.com/office/drawing/2014/main" id="{D2C91822-2D78-2E5F-0AB7-E71D4DD35F31}"/>
              </a:ext>
            </a:extLst>
          </p:cNvPr>
          <p:cNvSpPr>
            <a:spLocks noGrp="1" noRot="1" noMove="1" noResize="1" noEditPoints="1" noAdjustHandles="1" noChangeArrowheads="1" noChangeShapeType="1"/>
          </p:cNvSpPr>
          <p:nvPr/>
        </p:nvSpPr>
        <p:spPr>
          <a:xfrm rot="16200000">
            <a:off x="-35557" y="797660"/>
            <a:ext cx="345742" cy="274628"/>
          </a:xfrm>
          <a:prstGeom prst="flowChartTerminator">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Flowchart: Delay 42">
            <a:extLst>
              <a:ext uri="{FF2B5EF4-FFF2-40B4-BE49-F238E27FC236}">
                <a16:creationId xmlns:a16="http://schemas.microsoft.com/office/drawing/2014/main" id="{0A4E7316-D68C-F772-4D40-6308D4625A24}"/>
              </a:ext>
            </a:extLst>
          </p:cNvPr>
          <p:cNvSpPr>
            <a:spLocks/>
          </p:cNvSpPr>
          <p:nvPr/>
        </p:nvSpPr>
        <p:spPr>
          <a:xfrm rot="16200000">
            <a:off x="-423472" y="1480315"/>
            <a:ext cx="1418755" cy="289878"/>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Arrow: Right 34">
            <a:extLst>
              <a:ext uri="{FF2B5EF4-FFF2-40B4-BE49-F238E27FC236}">
                <a16:creationId xmlns:a16="http://schemas.microsoft.com/office/drawing/2014/main" id="{316AF6EB-B08D-F834-886F-E4ED45BD292C}"/>
              </a:ext>
            </a:extLst>
          </p:cNvPr>
          <p:cNvSpPr/>
          <p:nvPr/>
        </p:nvSpPr>
        <p:spPr>
          <a:xfrm>
            <a:off x="61398" y="1773931"/>
            <a:ext cx="8797080" cy="48775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Digital Maturity over Time </a:t>
            </a:r>
          </a:p>
        </p:txBody>
      </p:sp>
      <p:sp>
        <p:nvSpPr>
          <p:cNvPr id="51" name="TextBox 50">
            <a:extLst>
              <a:ext uri="{FF2B5EF4-FFF2-40B4-BE49-F238E27FC236}">
                <a16:creationId xmlns:a16="http://schemas.microsoft.com/office/drawing/2014/main" id="{6431B682-140F-A471-CEA2-8C9D3F57FF39}"/>
              </a:ext>
            </a:extLst>
          </p:cNvPr>
          <p:cNvSpPr txBox="1"/>
          <p:nvPr/>
        </p:nvSpPr>
        <p:spPr>
          <a:xfrm>
            <a:off x="0" y="4001406"/>
            <a:ext cx="1086576"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Dependable IT equipment &amp; robust Wi-Fi</a:t>
            </a:r>
          </a:p>
        </p:txBody>
      </p:sp>
      <p:sp>
        <p:nvSpPr>
          <p:cNvPr id="52" name="TextBox 51">
            <a:extLst>
              <a:ext uri="{FF2B5EF4-FFF2-40B4-BE49-F238E27FC236}">
                <a16:creationId xmlns:a16="http://schemas.microsoft.com/office/drawing/2014/main" id="{E93CA4D4-CD83-A7DF-731A-1CDA908BF84E}"/>
              </a:ext>
            </a:extLst>
          </p:cNvPr>
          <p:cNvSpPr txBox="1"/>
          <p:nvPr/>
        </p:nvSpPr>
        <p:spPr>
          <a:xfrm>
            <a:off x="-7965" y="3396767"/>
            <a:ext cx="10865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Paperless / Paper-light records captured electronically </a:t>
            </a:r>
          </a:p>
        </p:txBody>
      </p:sp>
      <p:sp>
        <p:nvSpPr>
          <p:cNvPr id="53" name="TextBox 52">
            <a:extLst>
              <a:ext uri="{FF2B5EF4-FFF2-40B4-BE49-F238E27FC236}">
                <a16:creationId xmlns:a16="http://schemas.microsoft.com/office/drawing/2014/main" id="{A6D32FAC-8170-14E6-B46C-18079F538276}"/>
              </a:ext>
            </a:extLst>
          </p:cNvPr>
          <p:cNvSpPr txBox="1"/>
          <p:nvPr/>
        </p:nvSpPr>
        <p:spPr>
          <a:xfrm>
            <a:off x="-31364" y="2455621"/>
            <a:ext cx="1190435"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Clinical &amp; Care data stored safely in the Cloud and </a:t>
            </a:r>
            <a:r>
              <a:rPr lang="en-GB" sz="900" b="0">
                <a:solidFill>
                  <a:srgbClr val="1F355E"/>
                </a:solidFill>
                <a:latin typeface="Arial" panose="020B0604020202020204" pitchFamily="34" charset="0"/>
                <a:cs typeface="Arial" panose="020B0604020202020204" pitchFamily="34" charset="0"/>
              </a:rPr>
              <a:t>expanding our existing</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cloud-based service provision</a:t>
            </a:r>
          </a:p>
        </p:txBody>
      </p:sp>
      <p:sp>
        <p:nvSpPr>
          <p:cNvPr id="54" name="TextBox 53">
            <a:extLst>
              <a:ext uri="{FF2B5EF4-FFF2-40B4-BE49-F238E27FC236}">
                <a16:creationId xmlns:a16="http://schemas.microsoft.com/office/drawing/2014/main" id="{6623742A-619D-E830-60A5-21B9C8B430E7}"/>
              </a:ext>
            </a:extLst>
          </p:cNvPr>
          <p:cNvSpPr txBox="1"/>
          <p:nvPr/>
        </p:nvSpPr>
        <p:spPr>
          <a:xfrm>
            <a:off x="1125362" y="3018275"/>
            <a:ext cx="1389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Digital Workforce Strategy </a:t>
            </a:r>
            <a:r>
              <a:rPr lang="en-GB" sz="900" b="0">
                <a:solidFill>
                  <a:srgbClr val="1F355E"/>
                </a:solidFill>
                <a:latin typeface="Arial" panose="020B0604020202020204" pitchFamily="34" charset="0"/>
                <a:cs typeface="Arial" panose="020B0604020202020204" pitchFamily="34" charset="0"/>
              </a:rPr>
              <a:t>that </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attracts and retains top talent &amp; valuable skills</a:t>
            </a:r>
          </a:p>
        </p:txBody>
      </p:sp>
      <p:sp>
        <p:nvSpPr>
          <p:cNvPr id="59" name="TextBox 58">
            <a:extLst>
              <a:ext uri="{FF2B5EF4-FFF2-40B4-BE49-F238E27FC236}">
                <a16:creationId xmlns:a16="http://schemas.microsoft.com/office/drawing/2014/main" id="{83D269E9-9D11-F350-DC54-7C911F5F50AF}"/>
              </a:ext>
            </a:extLst>
          </p:cNvPr>
          <p:cNvSpPr txBox="1"/>
          <p:nvPr/>
        </p:nvSpPr>
        <p:spPr>
          <a:xfrm>
            <a:off x="1112338" y="2518564"/>
            <a:ext cx="139553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Enhanced patient facing digital tools that empower our people</a:t>
            </a:r>
          </a:p>
        </p:txBody>
      </p:sp>
      <p:sp>
        <p:nvSpPr>
          <p:cNvPr id="65" name="TextBox 64">
            <a:extLst>
              <a:ext uri="{FF2B5EF4-FFF2-40B4-BE49-F238E27FC236}">
                <a16:creationId xmlns:a16="http://schemas.microsoft.com/office/drawing/2014/main" id="{D21F460C-C3D2-D030-1D06-1144094813DE}"/>
              </a:ext>
            </a:extLst>
          </p:cNvPr>
          <p:cNvSpPr txBox="1"/>
          <p:nvPr/>
        </p:nvSpPr>
        <p:spPr>
          <a:xfrm>
            <a:off x="1100568" y="3629409"/>
            <a:ext cx="1416652"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Identity management through ‘single-sign-on’ ensures staff need only log-in once to access all the systems they need </a:t>
            </a:r>
            <a:b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fo</a:t>
            </a:r>
            <a:r>
              <a:rPr lang="en-GB" sz="900" b="0">
                <a:solidFill>
                  <a:srgbClr val="1F355E"/>
                </a:solidFill>
                <a:latin typeface="Arial" panose="020B0604020202020204" pitchFamily="34" charset="0"/>
                <a:cs typeface="Arial" panose="020B0604020202020204" pitchFamily="34" charset="0"/>
              </a:rPr>
              <a:t>r their session </a:t>
            </a:r>
            <a:endPar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66" name="TextBox 65">
            <a:extLst>
              <a:ext uri="{FF2B5EF4-FFF2-40B4-BE49-F238E27FC236}">
                <a16:creationId xmlns:a16="http://schemas.microsoft.com/office/drawing/2014/main" id="{051DDF80-A122-A2E4-5738-7A47F6A134C2}"/>
              </a:ext>
            </a:extLst>
          </p:cNvPr>
          <p:cNvSpPr txBox="1"/>
          <p:nvPr/>
        </p:nvSpPr>
        <p:spPr>
          <a:xfrm>
            <a:off x="2450826" y="2728692"/>
            <a:ext cx="171198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Dedicated projects target the biggest gaps in current digital provision e.g. mental health and community </a:t>
            </a:r>
          </a:p>
        </p:txBody>
      </p:sp>
      <p:sp>
        <p:nvSpPr>
          <p:cNvPr id="67" name="TextBox 66">
            <a:extLst>
              <a:ext uri="{FF2B5EF4-FFF2-40B4-BE49-F238E27FC236}">
                <a16:creationId xmlns:a16="http://schemas.microsoft.com/office/drawing/2014/main" id="{21BDBD78-D6BA-B1FB-7257-38085497981E}"/>
              </a:ext>
            </a:extLst>
          </p:cNvPr>
          <p:cNvSpPr txBox="1"/>
          <p:nvPr/>
        </p:nvSpPr>
        <p:spPr>
          <a:xfrm>
            <a:off x="2501222" y="3871287"/>
            <a:ext cx="16844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unified Digital Training and Support offer improves staff digital literacy and confidence using digital tools </a:t>
            </a:r>
          </a:p>
        </p:txBody>
      </p:sp>
      <p:sp>
        <p:nvSpPr>
          <p:cNvPr id="68" name="TextBox 67">
            <a:extLst>
              <a:ext uri="{FF2B5EF4-FFF2-40B4-BE49-F238E27FC236}">
                <a16:creationId xmlns:a16="http://schemas.microsoft.com/office/drawing/2014/main" id="{7CADFDF8-5E77-CF3D-C46F-D9881741AFAB}"/>
              </a:ext>
            </a:extLst>
          </p:cNvPr>
          <p:cNvSpPr txBox="1"/>
          <p:nvPr/>
        </p:nvSpPr>
        <p:spPr>
          <a:xfrm>
            <a:off x="2467319" y="3348242"/>
            <a:ext cx="171198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Common data standards and data entry create a single version of the truth </a:t>
            </a:r>
          </a:p>
        </p:txBody>
      </p:sp>
      <p:sp>
        <p:nvSpPr>
          <p:cNvPr id="73" name="Rectangle 72">
            <a:extLst>
              <a:ext uri="{FF2B5EF4-FFF2-40B4-BE49-F238E27FC236}">
                <a16:creationId xmlns:a16="http://schemas.microsoft.com/office/drawing/2014/main" id="{709B1B14-DDE9-FBE5-B889-66FCE86AFAA6}"/>
              </a:ext>
            </a:extLst>
          </p:cNvPr>
          <p:cNvSpPr/>
          <p:nvPr/>
        </p:nvSpPr>
        <p:spPr>
          <a:xfrm>
            <a:off x="4173498" y="3927182"/>
            <a:ext cx="1515074" cy="5057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 Digital Co-production and Innovation model supports SBU to embed best practice  and pilot new initiatives </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C6AA4E77-BC7C-57E5-9E0B-D454FE1D3AF1}"/>
              </a:ext>
            </a:extLst>
          </p:cNvPr>
          <p:cNvSpPr/>
          <p:nvPr/>
        </p:nvSpPr>
        <p:spPr>
          <a:xfrm>
            <a:off x="4202650" y="3116650"/>
            <a:ext cx="1481323"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An enhanced Business </a:t>
            </a:r>
            <a:r>
              <a:rPr lang="en-GB" sz="900" b="0">
                <a:solidFill>
                  <a:srgbClr val="1F355E"/>
                </a:solidFill>
                <a:latin typeface="Arial" panose="020B0604020202020204" pitchFamily="34" charset="0"/>
                <a:ea typeface="+mn-ea"/>
                <a:cs typeface="Arial" panose="020B0604020202020204" pitchFamily="34" charset="0"/>
                <a:sym typeface="Helvetica Neue Medium"/>
              </a:rPr>
              <a:t>I</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ntelligence and Analytics capability optimises the use of data to drive evidence-based decisions and  improvements in care </a:t>
            </a:r>
          </a:p>
        </p:txBody>
      </p:sp>
      <p:sp>
        <p:nvSpPr>
          <p:cNvPr id="75" name="Rectangle 74">
            <a:extLst>
              <a:ext uri="{FF2B5EF4-FFF2-40B4-BE49-F238E27FC236}">
                <a16:creationId xmlns:a16="http://schemas.microsoft.com/office/drawing/2014/main" id="{C0D9D306-0EC7-454B-C3B2-59CD493C41F9}"/>
              </a:ext>
            </a:extLst>
          </p:cNvPr>
          <p:cNvSpPr/>
          <p:nvPr/>
        </p:nvSpPr>
        <p:spPr>
          <a:xfrm>
            <a:off x="5800314" y="2900721"/>
            <a:ext cx="1830286" cy="15147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Care Data Repository (CDR) connected to an Electronic Patient Record (EPR) model provides </a:t>
            </a:r>
            <a:r>
              <a:rPr lang="en-GB" sz="900">
                <a:solidFill>
                  <a:srgbClr val="1F355E"/>
                </a:solidFill>
                <a:latin typeface="Arial" panose="020B0604020202020204" pitchFamily="34" charset="0"/>
                <a:ea typeface="+mn-ea"/>
                <a:cs typeface="Arial" panose="020B0604020202020204" pitchFamily="34" charset="0"/>
                <a:sym typeface="Helvetica Neue Medium"/>
              </a:rPr>
              <a:t>all</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clinicians with access to the patient information they need to make the best clinical decisions, </a:t>
            </a:r>
            <a:r>
              <a:rPr lang="en-GB" sz="900">
                <a:solidFill>
                  <a:srgbClr val="1F355E"/>
                </a:solidFill>
                <a:latin typeface="Arial" panose="020B0604020202020204" pitchFamily="34" charset="0"/>
                <a:ea typeface="+mn-ea"/>
                <a:cs typeface="Arial" panose="020B0604020202020204" pitchFamily="34" charset="0"/>
                <a:sym typeface="Helvetica Neue Medium"/>
              </a:rPr>
              <a:t>whilst providing </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with rich and accurate data to </a:t>
            </a:r>
            <a:r>
              <a:rPr lang="en-GB" sz="900">
                <a:solidFill>
                  <a:srgbClr val="1F355E"/>
                </a:solidFill>
                <a:latin typeface="Arial" panose="020B0604020202020204" pitchFamily="34" charset="0"/>
                <a:ea typeface="+mn-ea"/>
                <a:cs typeface="Arial" panose="020B0604020202020204" pitchFamily="34" charset="0"/>
                <a:sym typeface="Helvetica Neue Medium"/>
              </a:rPr>
              <a:t>plan care effectively for the people of Swansea Bay</a:t>
            </a:r>
          </a:p>
        </p:txBody>
      </p:sp>
      <p:sp>
        <p:nvSpPr>
          <p:cNvPr id="76" name="Rectangle 75">
            <a:extLst>
              <a:ext uri="{FF2B5EF4-FFF2-40B4-BE49-F238E27FC236}">
                <a16:creationId xmlns:a16="http://schemas.microsoft.com/office/drawing/2014/main" id="{91018F82-39D3-D34D-438F-2315C880295A}"/>
              </a:ext>
            </a:extLst>
          </p:cNvPr>
          <p:cNvSpPr/>
          <p:nvPr/>
        </p:nvSpPr>
        <p:spPr>
          <a:xfrm>
            <a:off x="7747460" y="2650245"/>
            <a:ext cx="1438236"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 becomes </a:t>
            </a:r>
            <a:r>
              <a:rPr lang="en-GB" sz="900" b="0">
                <a:solidFill>
                  <a:srgbClr val="1F355E"/>
                </a:solidFill>
                <a:latin typeface="Arial" panose="020B0604020202020204" pitchFamily="34" charset="0"/>
                <a:ea typeface="+mn-ea"/>
                <a:cs typeface="Arial" panose="020B0604020202020204" pitchFamily="34" charset="0"/>
                <a:sym typeface="Helvetica Neue Medium"/>
              </a:rPr>
              <a:t>the</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single digital front door for patients in Wales</a:t>
            </a:r>
          </a:p>
        </p:txBody>
      </p:sp>
      <p:sp>
        <p:nvSpPr>
          <p:cNvPr id="77" name="Rectangle 76">
            <a:extLst>
              <a:ext uri="{FF2B5EF4-FFF2-40B4-BE49-F238E27FC236}">
                <a16:creationId xmlns:a16="http://schemas.microsoft.com/office/drawing/2014/main" id="{69DBADCD-61FF-3558-BB59-4F6367734BF3}"/>
              </a:ext>
            </a:extLst>
          </p:cNvPr>
          <p:cNvSpPr/>
          <p:nvPr/>
        </p:nvSpPr>
        <p:spPr>
          <a:xfrm>
            <a:off x="7767318" y="3224835"/>
            <a:ext cx="1408730" cy="5102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Advanced analytics and use of AI tools support proactive and preventative care planning and assist clinical decisions</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84" name="Straight Connector 83">
            <a:extLst>
              <a:ext uri="{FF2B5EF4-FFF2-40B4-BE49-F238E27FC236}">
                <a16:creationId xmlns:a16="http://schemas.microsoft.com/office/drawing/2014/main" id="{A4F7E70C-5662-CE54-B48B-5E2D140765BB}"/>
              </a:ext>
            </a:extLst>
          </p:cNvPr>
          <p:cNvCxnSpPr>
            <a:cxnSpLocks/>
          </p:cNvCxnSpPr>
          <p:nvPr/>
        </p:nvCxnSpPr>
        <p:spPr>
          <a:xfrm>
            <a:off x="-5" y="3441259"/>
            <a:ext cx="1178808" cy="327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67697C9-D729-7D75-E45D-166ED5A2E04C}"/>
              </a:ext>
            </a:extLst>
          </p:cNvPr>
          <p:cNvCxnSpPr>
            <a:cxnSpLocks/>
          </p:cNvCxnSpPr>
          <p:nvPr/>
        </p:nvCxnSpPr>
        <p:spPr>
          <a:xfrm>
            <a:off x="-7960" y="4028702"/>
            <a:ext cx="117880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8" name="Straight Connector 87">
            <a:extLst>
              <a:ext uri="{FF2B5EF4-FFF2-40B4-BE49-F238E27FC236}">
                <a16:creationId xmlns:a16="http://schemas.microsoft.com/office/drawing/2014/main" id="{9C1B26DB-7EC0-74A9-EB84-69D0B81E458D}"/>
              </a:ext>
            </a:extLst>
          </p:cNvPr>
          <p:cNvCxnSpPr>
            <a:cxnSpLocks/>
          </p:cNvCxnSpPr>
          <p:nvPr/>
        </p:nvCxnSpPr>
        <p:spPr>
          <a:xfrm flipH="1">
            <a:off x="1152641" y="2463735"/>
            <a:ext cx="18202" cy="201526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5" name="Straight Connector 94">
            <a:extLst>
              <a:ext uri="{FF2B5EF4-FFF2-40B4-BE49-F238E27FC236}">
                <a16:creationId xmlns:a16="http://schemas.microsoft.com/office/drawing/2014/main" id="{AE4644AE-7D61-0C01-550F-CE13E9565860}"/>
              </a:ext>
            </a:extLst>
          </p:cNvPr>
          <p:cNvCxnSpPr>
            <a:cxnSpLocks/>
          </p:cNvCxnSpPr>
          <p:nvPr/>
        </p:nvCxnSpPr>
        <p:spPr>
          <a:xfrm flipH="1">
            <a:off x="2489974" y="2528245"/>
            <a:ext cx="24586" cy="197175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C3AA8BE-09DC-A23F-8671-B1D1F493FA14}"/>
              </a:ext>
            </a:extLst>
          </p:cNvPr>
          <p:cNvCxnSpPr>
            <a:cxnSpLocks/>
          </p:cNvCxnSpPr>
          <p:nvPr/>
        </p:nvCxnSpPr>
        <p:spPr>
          <a:xfrm>
            <a:off x="1152641" y="3679164"/>
            <a:ext cx="133536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4053374C-50BF-A611-7910-EF6133FCEB72}"/>
              </a:ext>
            </a:extLst>
          </p:cNvPr>
          <p:cNvCxnSpPr>
            <a:cxnSpLocks/>
          </p:cNvCxnSpPr>
          <p:nvPr/>
        </p:nvCxnSpPr>
        <p:spPr>
          <a:xfrm>
            <a:off x="1152641" y="3025247"/>
            <a:ext cx="135523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3" name="Straight Connector 102">
            <a:extLst>
              <a:ext uri="{FF2B5EF4-FFF2-40B4-BE49-F238E27FC236}">
                <a16:creationId xmlns:a16="http://schemas.microsoft.com/office/drawing/2014/main" id="{6DC9F2E3-DE01-D277-7C6B-01AF53FCE733}"/>
              </a:ext>
            </a:extLst>
          </p:cNvPr>
          <p:cNvCxnSpPr>
            <a:cxnSpLocks/>
          </p:cNvCxnSpPr>
          <p:nvPr/>
        </p:nvCxnSpPr>
        <p:spPr>
          <a:xfrm>
            <a:off x="2507872" y="3383296"/>
            <a:ext cx="1654939" cy="2118"/>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5" name="Straight Connector 104">
            <a:extLst>
              <a:ext uri="{FF2B5EF4-FFF2-40B4-BE49-F238E27FC236}">
                <a16:creationId xmlns:a16="http://schemas.microsoft.com/office/drawing/2014/main" id="{9107502E-1BE9-A21A-2569-BA796AD77F0E}"/>
              </a:ext>
            </a:extLst>
          </p:cNvPr>
          <p:cNvCxnSpPr>
            <a:cxnSpLocks/>
          </p:cNvCxnSpPr>
          <p:nvPr/>
        </p:nvCxnSpPr>
        <p:spPr>
          <a:xfrm>
            <a:off x="2529267" y="3887150"/>
            <a:ext cx="3173250" cy="450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7" name="Straight Connector 106">
            <a:extLst>
              <a:ext uri="{FF2B5EF4-FFF2-40B4-BE49-F238E27FC236}">
                <a16:creationId xmlns:a16="http://schemas.microsoft.com/office/drawing/2014/main" id="{B93E843A-4DF7-5392-0AE7-691046863EDD}"/>
              </a:ext>
            </a:extLst>
          </p:cNvPr>
          <p:cNvCxnSpPr>
            <a:cxnSpLocks/>
          </p:cNvCxnSpPr>
          <p:nvPr/>
        </p:nvCxnSpPr>
        <p:spPr>
          <a:xfrm flipH="1">
            <a:off x="4141417" y="2782747"/>
            <a:ext cx="13943" cy="111821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9" name="Straight Connector 108">
            <a:extLst>
              <a:ext uri="{FF2B5EF4-FFF2-40B4-BE49-F238E27FC236}">
                <a16:creationId xmlns:a16="http://schemas.microsoft.com/office/drawing/2014/main" id="{F43B2FD3-6168-1403-1C49-B9723408031F}"/>
              </a:ext>
            </a:extLst>
          </p:cNvPr>
          <p:cNvCxnSpPr>
            <a:cxnSpLocks/>
          </p:cNvCxnSpPr>
          <p:nvPr/>
        </p:nvCxnSpPr>
        <p:spPr>
          <a:xfrm>
            <a:off x="4142313" y="3879199"/>
            <a:ext cx="0" cy="632347"/>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4" name="Straight Connector 113">
            <a:extLst>
              <a:ext uri="{FF2B5EF4-FFF2-40B4-BE49-F238E27FC236}">
                <a16:creationId xmlns:a16="http://schemas.microsoft.com/office/drawing/2014/main" id="{7FF7FCA1-E6E0-BE95-972F-474C66DF28CF}"/>
              </a:ext>
            </a:extLst>
          </p:cNvPr>
          <p:cNvCxnSpPr>
            <a:cxnSpLocks/>
          </p:cNvCxnSpPr>
          <p:nvPr/>
        </p:nvCxnSpPr>
        <p:spPr>
          <a:xfrm>
            <a:off x="5702517" y="2804615"/>
            <a:ext cx="0" cy="170693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8" name="Straight Connector 117">
            <a:extLst>
              <a:ext uri="{FF2B5EF4-FFF2-40B4-BE49-F238E27FC236}">
                <a16:creationId xmlns:a16="http://schemas.microsoft.com/office/drawing/2014/main" id="{92A1065C-CE11-03FF-6E50-8F15274A3D83}"/>
              </a:ext>
            </a:extLst>
          </p:cNvPr>
          <p:cNvCxnSpPr>
            <a:cxnSpLocks/>
          </p:cNvCxnSpPr>
          <p:nvPr/>
        </p:nvCxnSpPr>
        <p:spPr>
          <a:xfrm>
            <a:off x="7733127" y="2393346"/>
            <a:ext cx="0" cy="208565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20" name="Straight Connector 119">
            <a:extLst>
              <a:ext uri="{FF2B5EF4-FFF2-40B4-BE49-F238E27FC236}">
                <a16:creationId xmlns:a16="http://schemas.microsoft.com/office/drawing/2014/main" id="{E0427160-9002-07AA-33AC-033EB7E51D67}"/>
              </a:ext>
            </a:extLst>
          </p:cNvPr>
          <p:cNvCxnSpPr>
            <a:cxnSpLocks/>
          </p:cNvCxnSpPr>
          <p:nvPr/>
        </p:nvCxnSpPr>
        <p:spPr>
          <a:xfrm>
            <a:off x="7754397" y="3128673"/>
            <a:ext cx="1371055"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35" name="Arrow: Right 134">
            <a:extLst>
              <a:ext uri="{FF2B5EF4-FFF2-40B4-BE49-F238E27FC236}">
                <a16:creationId xmlns:a16="http://schemas.microsoft.com/office/drawing/2014/main" id="{0A54A925-D7DF-9516-75F1-EBE5A557FCF3}"/>
              </a:ext>
            </a:extLst>
          </p:cNvPr>
          <p:cNvSpPr/>
          <p:nvPr/>
        </p:nvSpPr>
        <p:spPr>
          <a:xfrm rot="10800000" flipH="1" flipV="1">
            <a:off x="201713" y="2043920"/>
            <a:ext cx="8526029" cy="309041"/>
          </a:xfrm>
          <a:prstGeom prst="rightArrow">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Partnering with Local, </a:t>
            </a:r>
            <a:r>
              <a:rPr lang="en-GB" sz="1050">
                <a:solidFill>
                  <a:schemeClr val="bg1"/>
                </a:solidFill>
                <a:latin typeface="Arial Black" panose="020B0A04020102020204" pitchFamily="34" charset="0"/>
                <a:ea typeface="+mn-ea"/>
                <a:cs typeface="+mn-cs"/>
                <a:sym typeface="Helvetica Neue Medium"/>
              </a:rPr>
              <a:t>Regional and </a:t>
            </a: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National Programmes </a:t>
            </a:r>
          </a:p>
        </p:txBody>
      </p:sp>
      <p:sp>
        <p:nvSpPr>
          <p:cNvPr id="5" name="TextBox 4">
            <a:extLst>
              <a:ext uri="{FF2B5EF4-FFF2-40B4-BE49-F238E27FC236}">
                <a16:creationId xmlns:a16="http://schemas.microsoft.com/office/drawing/2014/main" id="{A2C892C5-6683-F2BD-1247-506EFA393504}"/>
              </a:ext>
            </a:extLst>
          </p:cNvPr>
          <p:cNvSpPr txBox="1"/>
          <p:nvPr/>
        </p:nvSpPr>
        <p:spPr>
          <a:xfrm>
            <a:off x="5872492" y="2540817"/>
            <a:ext cx="1594007" cy="28725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The critical step </a:t>
            </a:r>
          </a:p>
        </p:txBody>
      </p:sp>
      <p:cxnSp>
        <p:nvCxnSpPr>
          <p:cNvPr id="3" name="Straight Connector 2">
            <a:extLst>
              <a:ext uri="{FF2B5EF4-FFF2-40B4-BE49-F238E27FC236}">
                <a16:creationId xmlns:a16="http://schemas.microsoft.com/office/drawing/2014/main" id="{51CE1159-DCEB-2C86-1722-C820A8F8A578}"/>
              </a:ext>
            </a:extLst>
          </p:cNvPr>
          <p:cNvCxnSpPr>
            <a:cxnSpLocks/>
          </p:cNvCxnSpPr>
          <p:nvPr/>
        </p:nvCxnSpPr>
        <p:spPr>
          <a:xfrm>
            <a:off x="7733127" y="3859977"/>
            <a:ext cx="141087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0" name="Rectangle 9">
            <a:extLst>
              <a:ext uri="{FF2B5EF4-FFF2-40B4-BE49-F238E27FC236}">
                <a16:creationId xmlns:a16="http://schemas.microsoft.com/office/drawing/2014/main" id="{B266B4F7-A5CB-09AB-F2DD-B69628B0B61A}"/>
              </a:ext>
            </a:extLst>
          </p:cNvPr>
          <p:cNvSpPr/>
          <p:nvPr/>
        </p:nvSpPr>
        <p:spPr>
          <a:xfrm>
            <a:off x="7767969" y="3933382"/>
            <a:ext cx="1341187"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900" b="0">
                <a:solidFill>
                  <a:srgbClr val="1F355E"/>
                </a:solidFill>
                <a:latin typeface="Arial" panose="020B0604020202020204" pitchFamily="34" charset="0"/>
                <a:ea typeface="+mn-ea"/>
                <a:cs typeface="Arial" panose="020B0604020202020204" pitchFamily="34" charset="0"/>
                <a:sym typeface="Helvetica Neue Medium"/>
              </a:rPr>
              <a:t>Capability of w</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orkflow and back-office systems </a:t>
            </a:r>
            <a:r>
              <a:rPr lang="en-GB" sz="900" b="0">
                <a:solidFill>
                  <a:srgbClr val="1F355E"/>
                </a:solidFill>
                <a:latin typeface="Arial" panose="020B0604020202020204" pitchFamily="34" charset="0"/>
                <a:ea typeface="+mn-ea"/>
                <a:cs typeface="Arial" panose="020B0604020202020204" pitchFamily="34" charset="0"/>
                <a:sym typeface="Helvetica Neue Medium"/>
              </a:rPr>
              <a:t>increases by linking</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into CDR and central tooling</a:t>
            </a:r>
          </a:p>
        </p:txBody>
      </p:sp>
      <p:sp>
        <p:nvSpPr>
          <p:cNvPr id="6" name="Title 1">
            <a:extLst>
              <a:ext uri="{FF2B5EF4-FFF2-40B4-BE49-F238E27FC236}">
                <a16:creationId xmlns:a16="http://schemas.microsoft.com/office/drawing/2014/main" id="{354DEFB2-6A0B-CC90-1FD2-5C890C44E08D}"/>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journey to the future</a:t>
            </a:r>
            <a:r>
              <a:rPr lang="en-GB" sz="2400">
                <a:latin typeface="Gill Sans MT"/>
              </a:rPr>
              <a:t>	</a:t>
            </a:r>
            <a:endParaRPr lang="en-GB" sz="2400"/>
          </a:p>
        </p:txBody>
      </p:sp>
      <p:grpSp>
        <p:nvGrpSpPr>
          <p:cNvPr id="23" name="Group 22">
            <a:extLst>
              <a:ext uri="{FF2B5EF4-FFF2-40B4-BE49-F238E27FC236}">
                <a16:creationId xmlns:a16="http://schemas.microsoft.com/office/drawing/2014/main" id="{372D68EC-3FB4-E07A-1407-5DDC40349C4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AEB7C7AD-F3E6-0AE4-1949-B589A8A4859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C4ECC5D-C5BC-7A95-9FE6-C939EEEC7224}"/>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F20E19EC-6630-817C-ACD9-4E2A5F37134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7" name="Arrow: Chevron 16">
              <a:extLst>
                <a:ext uri="{FF2B5EF4-FFF2-40B4-BE49-F238E27FC236}">
                  <a16:creationId xmlns:a16="http://schemas.microsoft.com/office/drawing/2014/main" id="{ADFE03BC-E791-8B8F-DD95-E67C346AE7D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8" name="Arrow: Chevron 17">
              <a:extLst>
                <a:ext uri="{FF2B5EF4-FFF2-40B4-BE49-F238E27FC236}">
                  <a16:creationId xmlns:a16="http://schemas.microsoft.com/office/drawing/2014/main" id="{024BCDC1-0ECB-5035-E3FC-CC3FCD0F413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5604AC7A-A9F5-8695-7307-66D02FA3CD7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401389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CB3413AF-710E-A4A8-B68D-0849C988356E}"/>
              </a:ext>
            </a:extLst>
          </p:cNvPr>
          <p:cNvSpPr/>
          <p:nvPr/>
        </p:nvSpPr>
        <p:spPr>
          <a:xfrm>
            <a:off x="142875" y="781080"/>
            <a:ext cx="8858250" cy="343421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20" name="Straight Connector 19">
            <a:extLst>
              <a:ext uri="{FF2B5EF4-FFF2-40B4-BE49-F238E27FC236}">
                <a16:creationId xmlns:a16="http://schemas.microsoft.com/office/drawing/2014/main" id="{BAEF4AF8-955B-12E5-DD34-F48768B24B42}"/>
              </a:ext>
            </a:extLst>
          </p:cNvPr>
          <p:cNvCxnSpPr>
            <a:cxnSpLocks/>
            <a:stCxn id="35" idx="6"/>
            <a:endCxn id="26" idx="2"/>
          </p:cNvCxnSpPr>
          <p:nvPr/>
        </p:nvCxnSpPr>
        <p:spPr>
          <a:xfrm flipV="1">
            <a:off x="3488686"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54C005E0-A8C8-845F-99DA-5D56776B357C}"/>
              </a:ext>
            </a:extLst>
          </p:cNvPr>
          <p:cNvCxnSpPr>
            <a:cxnSpLocks/>
            <a:stCxn id="32" idx="2"/>
            <a:endCxn id="26" idx="6"/>
          </p:cNvCxnSpPr>
          <p:nvPr/>
        </p:nvCxnSpPr>
        <p:spPr>
          <a:xfrm flipH="1" flipV="1">
            <a:off x="5031269"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18047890-4EAD-6A78-9B79-BC8333308787}"/>
              </a:ext>
            </a:extLst>
          </p:cNvPr>
          <p:cNvCxnSpPr>
            <a:cxnSpLocks/>
            <a:stCxn id="32" idx="6"/>
            <a:endCxn id="29" idx="2"/>
          </p:cNvCxnSpPr>
          <p:nvPr/>
        </p:nvCxnSpPr>
        <p:spPr>
          <a:xfrm flipV="1">
            <a:off x="6573853"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3" name="Straight Connector 22">
            <a:extLst>
              <a:ext uri="{FF2B5EF4-FFF2-40B4-BE49-F238E27FC236}">
                <a16:creationId xmlns:a16="http://schemas.microsoft.com/office/drawing/2014/main" id="{393DEB73-41C1-930D-44D4-BB5A56498E69}"/>
              </a:ext>
            </a:extLst>
          </p:cNvPr>
          <p:cNvCxnSpPr>
            <a:cxnSpLocks/>
            <a:stCxn id="44" idx="6"/>
            <a:endCxn id="35" idx="2"/>
          </p:cNvCxnSpPr>
          <p:nvPr/>
        </p:nvCxnSpPr>
        <p:spPr>
          <a:xfrm>
            <a:off x="1946102"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24" name="Group 23">
            <a:extLst>
              <a:ext uri="{FF2B5EF4-FFF2-40B4-BE49-F238E27FC236}">
                <a16:creationId xmlns:a16="http://schemas.microsoft.com/office/drawing/2014/main" id="{751F1522-64F0-F70D-E94A-9144C5C35EE4}"/>
              </a:ext>
            </a:extLst>
          </p:cNvPr>
          <p:cNvGrpSpPr/>
          <p:nvPr/>
        </p:nvGrpSpPr>
        <p:grpSpPr>
          <a:xfrm>
            <a:off x="4268863" y="1766611"/>
            <a:ext cx="839014" cy="839014"/>
            <a:chOff x="5530396" y="3128714"/>
            <a:chExt cx="1118685" cy="1118685"/>
          </a:xfrm>
        </p:grpSpPr>
        <p:sp>
          <p:nvSpPr>
            <p:cNvPr id="25" name="Oval 24">
              <a:extLst>
                <a:ext uri="{FF2B5EF4-FFF2-40B4-BE49-F238E27FC236}">
                  <a16:creationId xmlns:a16="http://schemas.microsoft.com/office/drawing/2014/main" id="{78BFA2D1-F4A7-F903-9EF9-3A99B58A1CF9}"/>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6" name="Oval 25">
              <a:extLst>
                <a:ext uri="{FF2B5EF4-FFF2-40B4-BE49-F238E27FC236}">
                  <a16:creationId xmlns:a16="http://schemas.microsoft.com/office/drawing/2014/main" id="{FF4BD733-C036-173A-26AA-74A528891BBC}"/>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27" name="Group 26">
            <a:extLst>
              <a:ext uri="{FF2B5EF4-FFF2-40B4-BE49-F238E27FC236}">
                <a16:creationId xmlns:a16="http://schemas.microsoft.com/office/drawing/2014/main" id="{A6E60DB2-11FE-0997-EC38-73BE1398DC81}"/>
              </a:ext>
            </a:extLst>
          </p:cNvPr>
          <p:cNvGrpSpPr/>
          <p:nvPr/>
        </p:nvGrpSpPr>
        <p:grpSpPr>
          <a:xfrm>
            <a:off x="7354031" y="1766611"/>
            <a:ext cx="839014" cy="839014"/>
            <a:chOff x="9822874" y="3128714"/>
            <a:chExt cx="1118685" cy="1118685"/>
          </a:xfrm>
        </p:grpSpPr>
        <p:sp>
          <p:nvSpPr>
            <p:cNvPr id="28" name="Oval 27">
              <a:extLst>
                <a:ext uri="{FF2B5EF4-FFF2-40B4-BE49-F238E27FC236}">
                  <a16:creationId xmlns:a16="http://schemas.microsoft.com/office/drawing/2014/main" id="{B5531192-EBA2-CFBA-D86A-F633E4CE8863}"/>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9" name="Oval 28">
              <a:extLst>
                <a:ext uri="{FF2B5EF4-FFF2-40B4-BE49-F238E27FC236}">
                  <a16:creationId xmlns:a16="http://schemas.microsoft.com/office/drawing/2014/main" id="{9317C454-CF16-0D79-2440-E35AD514862D}"/>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0" name="Group 29">
            <a:extLst>
              <a:ext uri="{FF2B5EF4-FFF2-40B4-BE49-F238E27FC236}">
                <a16:creationId xmlns:a16="http://schemas.microsoft.com/office/drawing/2014/main" id="{C8FB4560-A863-644D-320C-3AA5F98739FA}"/>
              </a:ext>
            </a:extLst>
          </p:cNvPr>
          <p:cNvGrpSpPr/>
          <p:nvPr/>
        </p:nvGrpSpPr>
        <p:grpSpPr>
          <a:xfrm>
            <a:off x="5811447" y="2047512"/>
            <a:ext cx="839014" cy="839014"/>
            <a:chOff x="7679262" y="3508908"/>
            <a:chExt cx="1118685" cy="1118685"/>
          </a:xfrm>
        </p:grpSpPr>
        <p:sp>
          <p:nvSpPr>
            <p:cNvPr id="31" name="Oval 30">
              <a:extLst>
                <a:ext uri="{FF2B5EF4-FFF2-40B4-BE49-F238E27FC236}">
                  <a16:creationId xmlns:a16="http://schemas.microsoft.com/office/drawing/2014/main" id="{DEA4F172-F410-D548-53A8-895BB50A76E2}"/>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E3C7CA80-387D-D19C-B8AE-922772A7C876}"/>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3" name="Group 32">
            <a:extLst>
              <a:ext uri="{FF2B5EF4-FFF2-40B4-BE49-F238E27FC236}">
                <a16:creationId xmlns:a16="http://schemas.microsoft.com/office/drawing/2014/main" id="{FF2932FC-B443-5D63-6341-3EA4C324167B}"/>
              </a:ext>
            </a:extLst>
          </p:cNvPr>
          <p:cNvGrpSpPr/>
          <p:nvPr/>
        </p:nvGrpSpPr>
        <p:grpSpPr>
          <a:xfrm>
            <a:off x="2726280" y="2047512"/>
            <a:ext cx="839014" cy="839014"/>
            <a:chOff x="3391745" y="3497590"/>
            <a:chExt cx="1118685" cy="1118685"/>
          </a:xfrm>
        </p:grpSpPr>
        <p:sp>
          <p:nvSpPr>
            <p:cNvPr id="34" name="Oval 33">
              <a:extLst>
                <a:ext uri="{FF2B5EF4-FFF2-40B4-BE49-F238E27FC236}">
                  <a16:creationId xmlns:a16="http://schemas.microsoft.com/office/drawing/2014/main" id="{CA2C68CE-61A2-7469-9148-39D1089F756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5" name="Oval 34">
              <a:extLst>
                <a:ext uri="{FF2B5EF4-FFF2-40B4-BE49-F238E27FC236}">
                  <a16:creationId xmlns:a16="http://schemas.microsoft.com/office/drawing/2014/main" id="{7B5C29A6-17E4-B306-FDDF-179BB99D0706}"/>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7" name="Rectangle 36">
            <a:extLst>
              <a:ext uri="{FF2B5EF4-FFF2-40B4-BE49-F238E27FC236}">
                <a16:creationId xmlns:a16="http://schemas.microsoft.com/office/drawing/2014/main" id="{07F89C8D-5A88-3682-93EE-57A398C604E3}"/>
              </a:ext>
            </a:extLst>
          </p:cNvPr>
          <p:cNvSpPr/>
          <p:nvPr/>
        </p:nvSpPr>
        <p:spPr>
          <a:xfrm>
            <a:off x="567135" y="2689303"/>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D209305F-A23F-6F68-77F5-2A8A6E19E4EB}"/>
              </a:ext>
            </a:extLst>
          </p:cNvPr>
          <p:cNvSpPr/>
          <p:nvPr/>
        </p:nvSpPr>
        <p:spPr>
          <a:xfrm>
            <a:off x="2296468" y="928209"/>
            <a:ext cx="1685273"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39" name="Rectangle 38">
            <a:extLst>
              <a:ext uri="{FF2B5EF4-FFF2-40B4-BE49-F238E27FC236}">
                <a16:creationId xmlns:a16="http://schemas.microsoft.com/office/drawing/2014/main" id="{025D8937-4800-75CA-CE38-DEEFC288F866}"/>
              </a:ext>
            </a:extLst>
          </p:cNvPr>
          <p:cNvSpPr/>
          <p:nvPr/>
        </p:nvSpPr>
        <p:spPr>
          <a:xfrm>
            <a:off x="3729517" y="2691463"/>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40" name="Rectangle 39">
            <a:extLst>
              <a:ext uri="{FF2B5EF4-FFF2-40B4-BE49-F238E27FC236}">
                <a16:creationId xmlns:a16="http://schemas.microsoft.com/office/drawing/2014/main" id="{BD0177A1-1239-097A-8BF1-62006E567E7F}"/>
              </a:ext>
            </a:extLst>
          </p:cNvPr>
          <p:cNvSpPr/>
          <p:nvPr/>
        </p:nvSpPr>
        <p:spPr>
          <a:xfrm>
            <a:off x="5325057" y="928208"/>
            <a:ext cx="1808164"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41" name="Rectangle 40">
            <a:extLst>
              <a:ext uri="{FF2B5EF4-FFF2-40B4-BE49-F238E27FC236}">
                <a16:creationId xmlns:a16="http://schemas.microsoft.com/office/drawing/2014/main" id="{41196923-D401-FE67-8FEA-780C5640A690}"/>
              </a:ext>
            </a:extLst>
          </p:cNvPr>
          <p:cNvSpPr/>
          <p:nvPr/>
        </p:nvSpPr>
        <p:spPr>
          <a:xfrm>
            <a:off x="6887352" y="2685314"/>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42" name="Group 41">
            <a:extLst>
              <a:ext uri="{FF2B5EF4-FFF2-40B4-BE49-F238E27FC236}">
                <a16:creationId xmlns:a16="http://schemas.microsoft.com/office/drawing/2014/main" id="{398AFA7C-CB5E-9E01-ABB3-AE8A67EC8ADD}"/>
              </a:ext>
            </a:extLst>
          </p:cNvPr>
          <p:cNvGrpSpPr/>
          <p:nvPr/>
        </p:nvGrpSpPr>
        <p:grpSpPr>
          <a:xfrm>
            <a:off x="1183696" y="1766611"/>
            <a:ext cx="839014" cy="839014"/>
            <a:chOff x="1246833" y="3128714"/>
            <a:chExt cx="1118685" cy="1118685"/>
          </a:xfrm>
        </p:grpSpPr>
        <p:sp>
          <p:nvSpPr>
            <p:cNvPr id="43" name="Oval 42">
              <a:extLst>
                <a:ext uri="{FF2B5EF4-FFF2-40B4-BE49-F238E27FC236}">
                  <a16:creationId xmlns:a16="http://schemas.microsoft.com/office/drawing/2014/main" id="{8E43CA12-2A47-6ABF-8D9A-B83F7AB09037}"/>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4" name="Oval 43">
              <a:extLst>
                <a:ext uri="{FF2B5EF4-FFF2-40B4-BE49-F238E27FC236}">
                  <a16:creationId xmlns:a16="http://schemas.microsoft.com/office/drawing/2014/main" id="{44A22325-5ECB-E1BB-7453-88D11EEDF0E3}"/>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7" name="Graphic 46" descr="Group success with solid fill">
            <a:extLst>
              <a:ext uri="{FF2B5EF4-FFF2-40B4-BE49-F238E27FC236}">
                <a16:creationId xmlns:a16="http://schemas.microsoft.com/office/drawing/2014/main" id="{BBA57483-DD54-BF96-E3E6-073174DC7A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22890" y="1933264"/>
            <a:ext cx="515252" cy="515252"/>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442869" y="1891832"/>
            <a:ext cx="623455" cy="623455"/>
          </a:xfrm>
          <a:prstGeom prst="rect">
            <a:avLst/>
          </a:prstGeom>
        </p:spPr>
      </p:pic>
      <p:cxnSp>
        <p:nvCxnSpPr>
          <p:cNvPr id="50" name="Straight Connector 49">
            <a:extLst>
              <a:ext uri="{FF2B5EF4-FFF2-40B4-BE49-F238E27FC236}">
                <a16:creationId xmlns:a16="http://schemas.microsoft.com/office/drawing/2014/main" id="{BB71F9DB-2A97-AEFF-4B77-EC36AFA85A33}"/>
              </a:ext>
            </a:extLst>
          </p:cNvPr>
          <p:cNvCxnSpPr>
            <a:cxnSpLocks/>
          </p:cNvCxnSpPr>
          <p:nvPr/>
        </p:nvCxnSpPr>
        <p:spPr>
          <a:xfrm flipH="1">
            <a:off x="159917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1" name="Straight Connector 50">
            <a:extLst>
              <a:ext uri="{FF2B5EF4-FFF2-40B4-BE49-F238E27FC236}">
                <a16:creationId xmlns:a16="http://schemas.microsoft.com/office/drawing/2014/main" id="{0AC46295-C5A3-DD19-B23D-24D093D92430}"/>
              </a:ext>
            </a:extLst>
          </p:cNvPr>
          <p:cNvCxnSpPr>
            <a:cxnSpLocks/>
          </p:cNvCxnSpPr>
          <p:nvPr/>
        </p:nvCxnSpPr>
        <p:spPr>
          <a:xfrm>
            <a:off x="4680515"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10ABDA18-9039-BD6A-F35E-C00265A29630}"/>
              </a:ext>
            </a:extLst>
          </p:cNvPr>
          <p:cNvCxnSpPr>
            <a:cxnSpLocks/>
          </p:cNvCxnSpPr>
          <p:nvPr/>
        </p:nvCxnSpPr>
        <p:spPr>
          <a:xfrm>
            <a:off x="6227871" y="1887185"/>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3" name="Straight Connector 52">
            <a:extLst>
              <a:ext uri="{FF2B5EF4-FFF2-40B4-BE49-F238E27FC236}">
                <a16:creationId xmlns:a16="http://schemas.microsoft.com/office/drawing/2014/main" id="{BF27C1F7-059E-F6C0-EDFE-BA5AC578A869}"/>
              </a:ext>
            </a:extLst>
          </p:cNvPr>
          <p:cNvCxnSpPr>
            <a:cxnSpLocks/>
          </p:cNvCxnSpPr>
          <p:nvPr/>
        </p:nvCxnSpPr>
        <p:spPr>
          <a:xfrm>
            <a:off x="3140821" y="188718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58" name="Title 1">
            <a:extLst>
              <a:ext uri="{FF2B5EF4-FFF2-40B4-BE49-F238E27FC236}">
                <a16:creationId xmlns:a16="http://schemas.microsoft.com/office/drawing/2014/main" id="{D7E0ABE8-439A-FD06-5F54-1616E1182E74}"/>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a:rPr>
              <a:t>Our 5 Digital Principles</a:t>
            </a:r>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61839" y="4684875"/>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24247319"/>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934F16-1FC8-4445-B760-FD3B5166263B}">
  <ds:schemaRefs>
    <ds:schemaRef ds:uri="1a7783e7-0302-4867-bb81-00a86327fbf0"/>
    <ds:schemaRef ds:uri="bb9b0f22-fc13-4739-8073-a3b688a298c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690C5AA-C298-4F0F-A750-DBA1B3E6C4EB}">
  <ds:schemaRefs>
    <ds:schemaRef ds:uri="http://schemas.microsoft.com/sharepoint/v3/contenttype/forms"/>
  </ds:schemaRefs>
</ds:datastoreItem>
</file>

<file path=customXml/itemProps3.xml><?xml version="1.0" encoding="utf-8"?>
<ds:datastoreItem xmlns:ds="http://schemas.openxmlformats.org/officeDocument/2006/customXml" ds:itemID="{7342F744-3B91-4B28-AD40-6344B4AB7818}">
  <ds:schemaRefs>
    <ds:schemaRef ds:uri="1a7783e7-0302-4867-bb81-00a86327fbf0"/>
    <ds:schemaRef ds:uri="bb9b0f22-fc13-4739-8073-a3b688a298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15213</Words>
  <Application>Microsoft Office PowerPoint</Application>
  <PresentationFormat>On-screen Show (16:9)</PresentationFormat>
  <Paragraphs>1623</Paragraphs>
  <Slides>45</Slides>
  <Notes>28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45</vt:i4>
      </vt:variant>
    </vt:vector>
  </HeadingPairs>
  <TitlesOfParts>
    <vt:vector size="60" baseType="lpstr">
      <vt:lpstr>Aptos</vt:lpstr>
      <vt:lpstr>Aptos Display</vt:lpstr>
      <vt:lpstr>Arial</vt:lpstr>
      <vt:lpstr>Arial Black</vt:lpstr>
      <vt:lpstr>Arial,Sans-Serif</vt:lpstr>
      <vt:lpstr>Calibri</vt:lpstr>
      <vt:lpstr>Courier New</vt:lpstr>
      <vt:lpstr>Gill Sans MT</vt:lpstr>
      <vt:lpstr>Helvetica Neue</vt:lpstr>
      <vt:lpstr>Helvetica Neue Medium</vt:lpstr>
      <vt:lpstr>Helvetica Neue Medium</vt:lpstr>
      <vt:lpstr>Helvetica Neue Thin</vt:lpstr>
      <vt:lpstr>White</vt:lpstr>
      <vt:lpstr>2_White</vt:lpstr>
      <vt:lpstr>Office Theme</vt:lpstr>
      <vt:lpstr>PowerPoint Presentation</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digital journey at SBU</vt:lpstr>
      <vt:lpstr>PowerPoint Presentation</vt:lpstr>
      <vt:lpstr>Aligning with existing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Considerations for the EPR Strategy and final EPR Model</vt:lpstr>
      <vt:lpstr>PowerPoint Presentation</vt:lpstr>
      <vt:lpstr>PowerPoint Presentation</vt:lpstr>
      <vt:lpstr>PowerPoint Presentation</vt:lpstr>
      <vt:lpstr>2025-2036 Digitally Enabling The One Bay Way Overview </vt:lpstr>
      <vt:lpstr>PowerPoint Presentation</vt:lpstr>
      <vt:lpstr>PowerPoint Presentation</vt:lpstr>
      <vt:lpstr>PowerPoint Presentation</vt:lpstr>
      <vt:lpstr>Delivering a Sustainable Organisation</vt:lpstr>
      <vt:lpstr>Establishing a Benefits Framework across the Organisation</vt:lpstr>
      <vt:lpstr>Options for Funding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Sophie Herbert (Swansea Bay UHB - Corporate Governance )</cp:lastModifiedBy>
  <cp:revision>2</cp:revision>
  <dcterms:modified xsi:type="dcterms:W3CDTF">2024-10-30T14:26:30Z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