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 ContentType="image/ti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theme/theme3.xml" ContentType="application/vnd.openxmlformats-officedocument.theme+xml"/>
  <Override PartName="/ppt/theme/theme4.xml" ContentType="application/vnd.openxmlformats-officedocument.theme+xml"/>
  <Override PartName="/ppt/comments/modernComment_100_9FCEFB6E.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E0D_5FA84E23.xml" ContentType="application/vnd.ms-powerpoint.comments+xml"/>
  <Override PartName="/ppt/comments/modernComment_E28_24237A3.xml" ContentType="application/vnd.ms-powerpoint.comments+xml"/>
  <Override PartName="/ppt/notesSlides/notesSlide3.xml" ContentType="application/vnd.openxmlformats-officedocument.presentationml.notesSlide+xml"/>
  <Override PartName="/ppt/comments/modernComment_DE9_27973D70.xml" ContentType="application/vnd.ms-powerpoint.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E21_45112A6.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modernComment_E24_7B0CA076.xml" ContentType="application/vnd.ms-powerpoint.comments+xml"/>
  <Override PartName="/ppt/comments/modernComment_E15_D075191B.xml" ContentType="application/vnd.ms-powerpoint.comments+xml"/>
  <Override PartName="/ppt/comments/modernComment_E25_FF061F7E.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Lst>
  <p:notesMasterIdLst>
    <p:notesMasterId r:id="rId31"/>
  </p:notesMasterIdLst>
  <p:handoutMasterIdLst>
    <p:handoutMasterId r:id="rId32"/>
  </p:handoutMasterIdLst>
  <p:sldIdLst>
    <p:sldId id="256" r:id="rId6"/>
    <p:sldId id="3449" r:id="rId7"/>
    <p:sldId id="3570" r:id="rId8"/>
    <p:sldId id="3597" r:id="rId9"/>
    <p:sldId id="3623" r:id="rId10"/>
    <p:sldId id="3624" r:id="rId11"/>
    <p:sldId id="3561" r:id="rId12"/>
    <p:sldId id="3578" r:id="rId13"/>
    <p:sldId id="3476" r:id="rId14"/>
    <p:sldId id="3625" r:id="rId15"/>
    <p:sldId id="3609" r:id="rId16"/>
    <p:sldId id="3498" r:id="rId17"/>
    <p:sldId id="3610" r:id="rId18"/>
    <p:sldId id="3612" r:id="rId19"/>
    <p:sldId id="3613" r:id="rId20"/>
    <p:sldId id="3614" r:id="rId21"/>
    <p:sldId id="3616" r:id="rId22"/>
    <p:sldId id="3615" r:id="rId23"/>
    <p:sldId id="3617" r:id="rId24"/>
    <p:sldId id="3618" r:id="rId25"/>
    <p:sldId id="3619" r:id="rId26"/>
    <p:sldId id="3620" r:id="rId27"/>
    <p:sldId id="3604" r:id="rId28"/>
    <p:sldId id="3605" r:id="rId29"/>
    <p:sldId id="3621" r:id="rId30"/>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5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 id="{EEEA83F5-ABBC-A53E-8724-4DB490FFD02C}" name="Matt John (Swansea Bay UHB - Digital)" initials="MD" userId="S::matthew.john@wales.nhs.uk::017b9d50-9420-426f-844e-5be3cf2918e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4F4F4"/>
    <a:srgbClr val="E5E5EB"/>
    <a:srgbClr val="A6A6A6"/>
    <a:srgbClr val="FF3399"/>
    <a:srgbClr val="F024E1"/>
    <a:srgbClr val="7F7F7F"/>
    <a:srgbClr val="040E1A"/>
    <a:srgbClr val="F7F8FA"/>
    <a:srgbClr val="C8DE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45" d="100"/>
          <a:sy n="45" d="100"/>
        </p:scale>
        <p:origin x="1052" y="40"/>
      </p:cViewPr>
      <p:guideLst>
        <p:guide orient="horz" pos="1575"/>
        <p:guide pos="2880"/>
        <p:guide pos="90"/>
        <p:guide pos="5670"/>
        <p:guide orient="horz" pos="350"/>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omments/modernComment_100_9FCEFB6E.xml><?xml version="1.0" encoding="utf-8"?>
<p188:cmLst xmlns:a="http://schemas.openxmlformats.org/drawingml/2006/main" xmlns:r="http://schemas.openxmlformats.org/officeDocument/2006/relationships" xmlns:p188="http://schemas.microsoft.com/office/powerpoint/2018/8/main">
  <p188:cm id="{13301EE0-26ED-450E-BA39-C37CDE0F08FB}" authorId="{56C8AC44-5881-85C1-C693-CFC1CD0F0985}" created="2024-04-09T12:25:46.323">
    <ac:txMkLst xmlns:ac="http://schemas.microsoft.com/office/drawing/2013/main/command">
      <pc:docMk xmlns:pc="http://schemas.microsoft.com/office/powerpoint/2013/main/command"/>
      <pc:sldMk xmlns:pc="http://schemas.microsoft.com/office/powerpoint/2013/main/command" cId="2681142126" sldId="256"/>
      <ac:spMk id="2" creationId="{7C944217-F850-4244-A5A8-B06EAE72AA56}"/>
      <ac:txMk cp="32" len="8">
        <ac:context len="42" hash="3895228519"/>
      </ac:txMk>
    </ac:txMkLst>
    <p188:pos x="5728608" y="566034"/>
    <p188:txBody>
      <a:bodyPr/>
      <a:lstStyle/>
      <a:p>
        <a:r>
          <a:rPr lang="en-GB"/>
          <a:t>Changed timeline</a:t>
        </a:r>
      </a:p>
    </p188:txBody>
  </p188:cm>
</p188:cmLst>
</file>

<file path=ppt/comments/modernComment_DE9_27973D70.xml><?xml version="1.0" encoding="utf-8"?>
<p188:cmLst xmlns:a="http://schemas.openxmlformats.org/drawingml/2006/main" xmlns:r="http://schemas.openxmlformats.org/officeDocument/2006/relationships" xmlns:p188="http://schemas.microsoft.com/office/powerpoint/2018/8/main">
  <p188:cm id="{2EE3FC23-59DA-4936-A086-42605976D7A7}" authorId="{56C8AC44-5881-85C1-C693-CFC1CD0F0985}" created="2024-04-09T12:28:01.825">
    <ac:deMkLst xmlns:ac="http://schemas.microsoft.com/office/drawing/2013/main/command">
      <pc:docMk xmlns:pc="http://schemas.microsoft.com/office/powerpoint/2013/main/command"/>
      <pc:sldMk xmlns:pc="http://schemas.microsoft.com/office/powerpoint/2013/main/command" cId="664223088" sldId="3561"/>
      <ac:spMk id="83" creationId="{E8C3DFC1-698B-58A1-855A-7717BCFC34FF}"/>
    </ac:deMkLst>
    <p188:txBody>
      <a:bodyPr/>
      <a:lstStyle/>
      <a:p>
        <a:r>
          <a:rPr lang="en-GB"/>
          <a:t>Changed end delivery date</a:t>
        </a:r>
      </a:p>
    </p188:txBody>
  </p188:cm>
</p188:cmLst>
</file>

<file path=ppt/comments/modernComment_E0D_5FA84E23.xml><?xml version="1.0" encoding="utf-8"?>
<p188:cmLst xmlns:a="http://schemas.openxmlformats.org/drawingml/2006/main" xmlns:r="http://schemas.openxmlformats.org/officeDocument/2006/relationships" xmlns:p188="http://schemas.microsoft.com/office/powerpoint/2018/8/main">
  <p188:cm id="{569FDB72-5B62-49F9-8574-BA79D2F11A7F}" authorId="{56C8AC44-5881-85C1-C693-CFC1CD0F0985}" created="2024-04-05T14:35:30.978">
    <pc:sldMkLst xmlns:pc="http://schemas.microsoft.com/office/powerpoint/2013/main/command">
      <pc:docMk/>
      <pc:sldMk cId="1604865571" sldId="3597"/>
    </pc:sldMkLst>
    <p188:replyLst>
      <p188:reply id="{AB7C5096-DEE8-459E-A365-C9C7B2C16AEC}" authorId="{56C8AC44-5881-85C1-C693-CFC1CD0F0985}" created="2024-04-09T12:26:41.647">
        <p188:txBody>
          <a:bodyPr/>
          <a:lstStyle/>
          <a:p>
            <a:r>
              <a:rPr lang="en-GB"/>
              <a:t>Changed timeline</a:t>
            </a:r>
          </a:p>
        </p188:txBody>
      </p188:reply>
    </p188:replyLst>
    <p188:txBody>
      <a:bodyPr/>
      <a:lstStyle/>
      <a:p>
        <a:r>
          <a:rPr lang="en-GB"/>
          <a:t>Do we need to change timeline?</a:t>
        </a:r>
      </a:p>
    </p188:txBody>
  </p188:cm>
</p188:cmLst>
</file>

<file path=ppt/comments/modernComment_E15_D075191B.xml><?xml version="1.0" encoding="utf-8"?>
<p188:cmLst xmlns:a="http://schemas.openxmlformats.org/drawingml/2006/main" xmlns:r="http://schemas.openxmlformats.org/officeDocument/2006/relationships" xmlns:p188="http://schemas.microsoft.com/office/powerpoint/2018/8/main">
  <p188:cm id="{2955A5E4-288C-4062-BD98-CBD469A7A9AE}" authorId="{56C8AC44-5881-85C1-C693-CFC1CD0F0985}" created="2024-04-05T14:35:54.155">
    <pc:sldMkLst xmlns:pc="http://schemas.microsoft.com/office/powerpoint/2013/main/command">
      <pc:docMk/>
      <pc:sldMk cId="3497335067" sldId="3605"/>
    </pc:sldMkLst>
    <p188:replyLst>
      <p188:reply id="{091B9795-BBFA-4195-9B32-799AED8C7F1D}" authorId="{56C8AC44-5881-85C1-C693-CFC1CD0F0985}" created="2024-04-09T12:47:39.027">
        <p188:txBody>
          <a:bodyPr/>
          <a:lstStyle/>
          <a:p>
            <a:r>
              <a:rPr lang="en-GB"/>
              <a:t>Changed timeline and table</a:t>
            </a:r>
          </a:p>
        </p188:txBody>
      </p188:reply>
    </p188:replyLst>
    <p188:txBody>
      <a:bodyPr/>
      <a:lstStyle/>
      <a:p>
        <a:r>
          <a:rPr lang="en-GB"/>
          <a:t>Do we need to change timeline?</a:t>
        </a:r>
      </a:p>
    </p188:txBody>
  </p188:cm>
</p188:cmLst>
</file>

<file path=ppt/comments/modernComment_E21_45112A6.xml><?xml version="1.0" encoding="utf-8"?>
<p188:cmLst xmlns:a="http://schemas.openxmlformats.org/drawingml/2006/main" xmlns:r="http://schemas.openxmlformats.org/officeDocument/2006/relationships" xmlns:p188="http://schemas.microsoft.com/office/powerpoint/2018/8/main">
  <p188:cm id="{89F764C9-A29F-4B40-95C4-4A68F5F915CC}" authorId="{56C8AC44-5881-85C1-C693-CFC1CD0F0985}" created="2024-04-09T12:53:03.734">
    <ac:txMkLst xmlns:ac="http://schemas.microsoft.com/office/drawing/2013/main/command">
      <pc:docMk xmlns:pc="http://schemas.microsoft.com/office/powerpoint/2013/main/command"/>
      <pc:sldMk xmlns:pc="http://schemas.microsoft.com/office/powerpoint/2013/main/command" cId="72422054" sldId="3617"/>
      <ac:spMk id="29" creationId="{368F6076-6050-F134-0275-EA9E50FD3ED8}"/>
      <ac:txMk cp="215" len="8">
        <ac:context len="342" hash="3984070635"/>
      </ac:txMk>
    </ac:txMkLst>
    <p188:pos x="1248141" y="696424"/>
    <p188:txBody>
      <a:bodyPr/>
      <a:lstStyle/>
      <a:p>
        <a:r>
          <a:rPr lang="en-GB"/>
          <a:t>Changed timeline</a:t>
        </a:r>
      </a:p>
    </p188:txBody>
  </p188:cm>
</p188:cmLst>
</file>

<file path=ppt/comments/modernComment_E24_7B0CA076.xml><?xml version="1.0" encoding="utf-8"?>
<p188:cmLst xmlns:a="http://schemas.openxmlformats.org/drawingml/2006/main" xmlns:r="http://schemas.openxmlformats.org/officeDocument/2006/relationships" xmlns:p188="http://schemas.microsoft.com/office/powerpoint/2018/8/main">
  <p188:cm id="{1596129D-9865-4116-B52D-8C9AD088808E}" authorId="{56C8AC44-5881-85C1-C693-CFC1CD0F0985}" created="2024-04-09T12:53:30.909">
    <ac:deMkLst xmlns:ac="http://schemas.microsoft.com/office/drawing/2013/main/command">
      <pc:docMk xmlns:pc="http://schemas.microsoft.com/office/powerpoint/2013/main/command"/>
      <pc:sldMk xmlns:pc="http://schemas.microsoft.com/office/powerpoint/2013/main/command" cId="2064425078" sldId="3620"/>
      <ac:spMk id="6" creationId="{D588FCF2-936D-0926-77AF-A7B5A47E9944}"/>
    </ac:deMkLst>
    <p188:txBody>
      <a:bodyPr/>
      <a:lstStyle/>
      <a:p>
        <a:r>
          <a:rPr lang="en-GB"/>
          <a:t>Changed timeline</a:t>
        </a:r>
      </a:p>
    </p188:txBody>
  </p188:cm>
</p188:cmLst>
</file>

<file path=ppt/comments/modernComment_E25_FF061F7E.xml><?xml version="1.0" encoding="utf-8"?>
<p188:cmLst xmlns:a="http://schemas.openxmlformats.org/drawingml/2006/main" xmlns:r="http://schemas.openxmlformats.org/officeDocument/2006/relationships" xmlns:p188="http://schemas.microsoft.com/office/powerpoint/2018/8/main">
  <p188:cm id="{011EF48C-23FC-413F-A929-9EB1B328354A}" authorId="{56C8AC44-5881-85C1-C693-CFC1CD0F0985}" created="2024-04-05T14:36:05.073">
    <pc:sldMkLst xmlns:pc="http://schemas.microsoft.com/office/powerpoint/2013/main/command">
      <pc:docMk/>
      <pc:sldMk cId="4278591358" sldId="3621"/>
    </pc:sldMkLst>
    <p188:replyLst>
      <p188:reply id="{BDEC8863-767F-470E-A086-41FB49868CA6}" authorId="{56C8AC44-5881-85C1-C693-CFC1CD0F0985}" created="2024-04-09T12:48:47.940">
        <p188:txBody>
          <a:bodyPr/>
          <a:lstStyle/>
          <a:p>
            <a:r>
              <a:rPr lang="en-GB"/>
              <a:t>Changed timeline and table</a:t>
            </a:r>
          </a:p>
        </p188:txBody>
      </p188:reply>
    </p188:replyLst>
    <p188:txBody>
      <a:bodyPr/>
      <a:lstStyle/>
      <a:p>
        <a:r>
          <a:rPr lang="en-GB"/>
          <a:t>Do we need to change timeline?</a:t>
        </a:r>
      </a:p>
    </p188:txBody>
    <p188:extLst>
      <p:ext xmlns:p="http://schemas.openxmlformats.org/presentationml/2006/main" uri="{57CB4572-C831-44C2-8A1C-0ADB6CCDFE69}">
        <p223:reactions xmlns:p223="http://schemas.microsoft.com/office/powerpoint/2022/03/main">
          <p223:rxn type="👍">
            <p223:instance time="2024-04-10T11:16:42.214" authorId="{EEEA83F5-ABBC-A53E-8724-4DB490FFD02C}"/>
          </p223:rxn>
        </p223:reactions>
      </p:ext>
    </p188:extLst>
  </p188:cm>
</p188:cmLst>
</file>

<file path=ppt/comments/modernComment_E28_24237A3.xml><?xml version="1.0" encoding="utf-8"?>
<p188:cmLst xmlns:a="http://schemas.openxmlformats.org/drawingml/2006/main" xmlns:r="http://schemas.openxmlformats.org/officeDocument/2006/relationships" xmlns:p188="http://schemas.microsoft.com/office/powerpoint/2018/8/main">
  <p188:cm id="{C4F67A28-1E26-46D0-8AF8-4ABB13FD0741}" authorId="{56C8AC44-5881-85C1-C693-CFC1CD0F0985}" created="2024-04-09T12:27:29.503" startDate="2024-04-09T12:27:29.503" dueDate="2024-04-09T12:27:29.503" assignedTo="{6655E8AE-56CF-F90E-05FA-8CEAB6F90C79}" title="@Matt John (Swansea Bay UHB - Digital) Does this timeline need to change?">
    <ac:txMkLst xmlns:ac="http://schemas.microsoft.com/office/drawing/2013/main/command">
      <pc:docMk xmlns:pc="http://schemas.microsoft.com/office/powerpoint/2013/main/command"/>
      <pc:sldMk xmlns:pc="http://schemas.microsoft.com/office/powerpoint/2013/main/command" cId="37894051" sldId="3624"/>
      <ac:spMk id="16" creationId="{98B643BF-8597-D43E-F8BE-7EB674EDDD91}"/>
      <ac:txMk cp="110" len="9">
        <ac:context len="169" hash="1216754869"/>
      </ac:txMk>
    </ac:txMkLst>
    <p188:pos x="5821867" y="304076"/>
    <p188:txBody>
      <a:bodyPr/>
      <a:lstStyle/>
      <a:p>
        <a:r>
          <a:rPr lang="en-GB"/>
          <a:t>[@Matt John (Swansea Bay UHB - Digital)] Does this timeline need to change?</a:t>
        </a:r>
      </a:p>
    </p188:txBody>
    <p188:extLst>
      <p:ext xmlns:p="http://schemas.openxmlformats.org/presentationml/2006/main" uri="{5BB2D875-25FF-4072-B9AC-8F64D62656EB}">
        <p228:taskDetails xmlns:p228="http://schemas.microsoft.com/office/powerpoint/2022/08/main">
          <p228:history>
            <p228:event time="2024-04-09T12:27:29.503" id="{385E45CA-B79F-47DA-BC15-BF6B14CED40D}">
              <p228:atrbtn authorId="{56C8AC44-5881-85C1-C693-CFC1CD0F0985}"/>
              <p228:anchr>
                <p228:comment id="{C4F67A28-1E26-46D0-8AF8-4ABB13FD0741}"/>
              </p228:anchr>
              <p228:add/>
            </p228:event>
            <p228:event time="2024-04-09T12:27:29.503" id="{118BDF16-6CDF-4EC0-80D4-C05D17535B3D}">
              <p228:atrbtn authorId="{56C8AC44-5881-85C1-C693-CFC1CD0F0985}"/>
              <p228:anchr>
                <p228:comment id="{C4F67A28-1E26-46D0-8AF8-4ABB13FD0741}"/>
              </p228:anchr>
              <p228:asgn authorId="{6655E8AE-56CF-F90E-05FA-8CEAB6F90C79}"/>
            </p228:event>
            <p228:event time="2024-04-09T12:27:29.503" id="{B11C21CE-3D16-408E-916C-27DA62AAECC2}">
              <p228:atrbtn authorId="{56C8AC44-5881-85C1-C693-CFC1CD0F0985}"/>
              <p228:anchr>
                <p228:comment id="{C4F67A28-1E26-46D0-8AF8-4ABB13FD0741}"/>
              </p228:anchr>
              <p228:title val="@Matt John (Swansea Bay UHB - Digital) Does this timeline need to change?"/>
            </p228:event>
            <p228:event time="2024-04-09T12:27:29.503" id="{C56565F7-6365-4043-8EEF-4107A443313F}">
              <p228:atrbtn authorId="{56C8AC44-5881-85C1-C693-CFC1CD0F0985}"/>
              <p228:anchr>
                <p228:comment id="{C4F67A28-1E26-46D0-8AF8-4ABB13FD0741}"/>
              </p228:anchr>
              <p228:date stDt="2024-04-09T12:27:29.503" endDt="2024-04-09T12:27:29.503"/>
            </p228:event>
          </p228:history>
        </p228:taskDetail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30/10/2024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1F8D8-57A1-27BE-107A-F0E61101BD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426C8-CAAB-B291-CEF4-B057573FBE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A24534-DCF9-994A-FD91-4A14B8F7DF7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74034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5A380-BE0D-F0A4-B9B9-A550EE22C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0C7BA2-CFA9-F30B-C905-760A121892B5}"/>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242C3073-A8DB-A7C1-75D0-B709B4E662E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03384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07A89-0626-E926-E7BF-A713F3385E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C6F4F9-E405-8B41-66FB-22322880F4C9}"/>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D3A6E107-FCFB-0EAD-F639-72FAF6DEBEB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643284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05044-D962-89DB-974F-A1D454C185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BE8C0F-5A22-91A3-1B9B-BA0CB6034BB5}"/>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87DED2B-C0E0-6E34-4968-652905C23AC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339853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10FD5-B059-E5C4-B15C-D46F99C49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5BA3CE-77BD-25F8-8D48-AD2B3948548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376B940-7018-8419-1DD4-964D6277DC0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81666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C7EEC-8BE5-6CBE-9AA4-28D25B77C1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119A8E-E324-BEAC-7BD7-A0F19EC0096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7F5ED01F-161E-E800-CDFA-8DAA974889E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93270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28DF4-CCB2-F956-091B-13F726A3ED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480425-F300-20D4-C05E-3659051EF7B1}"/>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7F1F23C-4725-818E-9EE8-0025BED9F67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06659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8004B-7413-B789-D4B4-A9426CDA8F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B95674-788F-58ED-C6BF-076C334D281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3939E814-EB88-F7B7-559A-69877F97104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887921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32BEC-AFB1-0D74-7ED3-A27D151ACB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8A9D9E-BF7F-2BAC-A455-356E57E6006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45580D7D-7B3D-3B9B-DF7A-BA73D3A7EDA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94303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E2E29-7EF4-42CF-9BFA-4CEA894744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EC51F7-6FD2-5239-46A1-C492324F8F1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4AD9DF2-F8AA-4983-71EB-66B1AB29179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79958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C2C86-A91B-E8A2-C7D6-4778263518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7241E-D1D7-7CA2-4949-B8F7C2AB633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028E1A5B-EAA9-8CD4-A2EA-670880FE58C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03270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45BA3-2A4D-5FF2-AFAC-428CEB8D3B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21654D-84EF-7B47-A21C-B03AAB6CCBF2}"/>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D1D3615-6DAC-E200-51A4-758CF5A3A3C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22067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435A2-ADDE-50FA-684F-91C2164E68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0B0655-37AF-46B9-3DBF-A5CBB1BD2C49}"/>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40D98781-F00F-80C7-5227-AA8F555A3A8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282513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2F6F9-8907-F3E8-63F1-E753E79B5F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878993-3E1C-F5A2-73FD-6752B54D8C7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E0E68C1-C9C7-55F1-E464-F08F6E547E3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084677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ti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ti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5" name="509731276_FGSDigital.jpg" descr="509731276_FGSDigital.jpg"/>
          <p:cNvPicPr>
            <a:picLocks noChangeAspect="1"/>
          </p:cNvPicPr>
          <p:nvPr userDrawn="1"/>
        </p:nvPicPr>
        <p:blipFill>
          <a:blip r:embed="rId2">
            <a:duotone>
              <a:schemeClr val="bg2">
                <a:shade val="45000"/>
                <a:satMod val="135000"/>
              </a:schemeClr>
              <a:prstClr val="white"/>
            </a:duotone>
          </a:blip>
          <a:srcRect t="28811" b="46521"/>
          <a:stretch>
            <a:fillRect/>
          </a:stretch>
        </p:blipFill>
        <p:spPr>
          <a:xfrm>
            <a:off x="1" y="4018882"/>
            <a:ext cx="9144000" cy="1127793"/>
          </a:xfrm>
          <a:prstGeom prst="rect">
            <a:avLst/>
          </a:prstGeom>
          <a:ln w="12700">
            <a:miter lim="400000"/>
          </a:ln>
        </p:spPr>
      </p:pic>
      <p:sp>
        <p:nvSpPr>
          <p:cNvPr id="26" name="Rectangle"/>
          <p:cNvSpPr/>
          <p:nvPr userDrawn="1"/>
        </p:nvSpPr>
        <p:spPr>
          <a:xfrm flipV="1">
            <a:off x="-1" y="4015706"/>
            <a:ext cx="9144001" cy="1127794"/>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pic>
        <p:nvPicPr>
          <p:cNvPr id="28" name="Abertawe_Swansea NHS Health Board WHITE.tif" descr="Abertawe_Swansea NHS Health Board WHITE.tif"/>
          <p:cNvPicPr>
            <a:picLocks noChangeAspect="1"/>
          </p:cNvPicPr>
          <p:nvPr userDrawn="1"/>
        </p:nvPicPr>
        <p:blipFill>
          <a:blip r:embed="rId3"/>
          <a:stretch>
            <a:fillRect/>
          </a:stretch>
        </p:blipFill>
        <p:spPr>
          <a:xfrm>
            <a:off x="265743" y="4201194"/>
            <a:ext cx="2871940" cy="733159"/>
          </a:xfrm>
          <a:prstGeom prst="rect">
            <a:avLst/>
          </a:prstGeom>
          <a:ln w="12700">
            <a:miter lim="400000"/>
          </a:ln>
        </p:spPr>
      </p:pic>
      <p:pic>
        <p:nvPicPr>
          <p:cNvPr id="29" name="SBU Digital Services Polygons.jpg" descr="SBU Digital Services Polygons.jpg"/>
          <p:cNvPicPr>
            <a:picLocks noChangeAspect="1"/>
          </p:cNvPicPr>
          <p:nvPr userDrawn="1"/>
        </p:nvPicPr>
        <p:blipFill>
          <a:blip r:embed="rId4">
            <a:alphaModFix amt="39971"/>
          </a:blip>
          <a:srcRect t="16986" b="39120"/>
          <a:stretch>
            <a:fillRect/>
          </a:stretch>
        </p:blipFill>
        <p:spPr>
          <a:xfrm flipH="1">
            <a:off x="0" y="-48817"/>
            <a:ext cx="9143999" cy="4064523"/>
          </a:xfrm>
          <a:prstGeom prst="rect">
            <a:avLst/>
          </a:prstGeom>
          <a:ln w="12700">
            <a:miter lim="400000"/>
          </a:ln>
        </p:spPr>
      </p:pic>
      <p:sp>
        <p:nvSpPr>
          <p:cNvPr id="32" name="Title 31"/>
          <p:cNvSpPr>
            <a:spLocks noGrp="1"/>
          </p:cNvSpPr>
          <p:nvPr>
            <p:ph type="title" hasCustomPrompt="1"/>
          </p:nvPr>
        </p:nvSpPr>
        <p:spPr>
          <a:xfrm>
            <a:off x="628649" y="1894137"/>
            <a:ext cx="7886700" cy="993775"/>
          </a:xfrm>
        </p:spPr>
        <p:txBody>
          <a:bodyPr/>
          <a:lstStyle>
            <a:lvl1pPr>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rmAutofit/>
          </a:bodyPr>
          <a:lstStyle>
            <a:lvl1pPr marL="0" indent="0">
              <a:buNone/>
              <a:defRPr sz="2400">
                <a:latin typeface="Gill Sans MT" panose="020B0502020104020203" pitchFamily="34" charset="0"/>
              </a:defRPr>
            </a:lvl1pPr>
          </a:lstStyle>
          <a:p>
            <a:pPr lvl="0"/>
            <a:r>
              <a:rPr lang="en-GB">
                <a:latin typeface="Gill Sans MT" panose="020B0502020104020203" pitchFamily="34" charset="0"/>
              </a:rPr>
              <a:t>Subtitle</a:t>
            </a:r>
            <a:endParaRPr lang="en-GB"/>
          </a:p>
        </p:txBody>
      </p:sp>
      <p:pic>
        <p:nvPicPr>
          <p:cNvPr id="35" name="Picture 3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127924" y="4291698"/>
            <a:ext cx="2649690" cy="642655"/>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4" name="509731276_FGSDigital.jpg" descr="509731276_FGSDigital.jpg"/>
          <p:cNvPicPr>
            <a:picLocks noChangeAspect="1"/>
          </p:cNvPicPr>
          <p:nvPr userDrawn="1"/>
        </p:nvPicPr>
        <p:blipFill>
          <a:blip r:embed="rId2">
            <a:duotone>
              <a:schemeClr val="bg2">
                <a:shade val="45000"/>
                <a:satMod val="135000"/>
              </a:schemeClr>
              <a:prstClr val="white"/>
            </a:duotone>
          </a:blip>
          <a:srcRect t="10027" b="46521"/>
          <a:stretch>
            <a:fillRect/>
          </a:stretch>
        </p:blipFill>
        <p:spPr>
          <a:xfrm>
            <a:off x="-14288" y="3148332"/>
            <a:ext cx="9172575" cy="1992787"/>
          </a:xfrm>
          <a:prstGeom prst="rect">
            <a:avLst/>
          </a:prstGeom>
          <a:ln w="12700">
            <a:miter lim="400000"/>
          </a:ln>
        </p:spPr>
      </p:pic>
      <p:sp>
        <p:nvSpPr>
          <p:cNvPr id="5" name="Rectangle"/>
          <p:cNvSpPr/>
          <p:nvPr userDrawn="1"/>
        </p:nvSpPr>
        <p:spPr>
          <a:xfrm>
            <a:off x="-19051" y="3164150"/>
            <a:ext cx="9177337" cy="1979350"/>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6" name="SBU Digital Services Polygons.jpg" descr="SBU Digital Services Polygons.jpg"/>
          <p:cNvPicPr>
            <a:picLocks noChangeAspect="1"/>
          </p:cNvPicPr>
          <p:nvPr userDrawn="1"/>
        </p:nvPicPr>
        <p:blipFill>
          <a:blip r:embed="rId3">
            <a:alphaModFix amt="39971"/>
          </a:blip>
          <a:srcRect t="16986" b="48328"/>
          <a:stretch>
            <a:fillRect/>
          </a:stretch>
        </p:blipFill>
        <p:spPr>
          <a:xfrm flipH="1">
            <a:off x="-14287" y="-18306"/>
            <a:ext cx="9172575" cy="3181571"/>
          </a:xfrm>
          <a:prstGeom prst="rect">
            <a:avLst/>
          </a:prstGeom>
          <a:ln w="12700">
            <a:miter lim="400000"/>
          </a:ln>
        </p:spPr>
      </p:pic>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err="1">
                <a:latin typeface="Gill Sans MT" panose="020B0502020104020203" pitchFamily="34" charset="0"/>
              </a:rPr>
              <a:t>Diolch</a:t>
            </a:r>
            <a:r>
              <a:rPr sz="3375">
                <a:latin typeface="Gill Sans MT" panose="020B0502020104020203" pitchFamily="34" charset="0"/>
              </a:rPr>
              <a:t>.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latin typeface="Gill Sans MT" panose="020B0502020104020203"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t>Digital</a:t>
            </a:r>
            <a:r>
              <a:rPr lang="en-GB" sz="1350" baseline="0"/>
              <a:t> Services</a:t>
            </a:r>
            <a:endParaRPr sz="1350"/>
          </a:p>
          <a:p>
            <a:pPr algn="l">
              <a:defRPr sz="3600" b="0">
                <a:solidFill>
                  <a:srgbClr val="FFFFFF"/>
                </a:solidFill>
                <a:latin typeface="Helvetica Neue Light"/>
                <a:ea typeface="Helvetica Neue Light"/>
                <a:cs typeface="Helvetica Neue Light"/>
                <a:sym typeface="Helvetica Neue Light"/>
              </a:defRPr>
            </a:pPr>
            <a:r>
              <a:rPr sz="1350"/>
              <a:t>Swansea Bay University Health Board</a:t>
            </a:r>
          </a:p>
        </p:txBody>
      </p:sp>
      <p:pic>
        <p:nvPicPr>
          <p:cNvPr id="11" name="Abertawe_Swansea NHS Health Board WHITE.tif" descr="Abertawe_Swansea NHS Health Board WHITE.tif"/>
          <p:cNvPicPr>
            <a:picLocks noChangeAspect="1"/>
          </p:cNvPicPr>
          <p:nvPr userDrawn="1"/>
        </p:nvPicPr>
        <p:blipFill>
          <a:blip r:embed="rId4"/>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D94A854-F6B4-70B3-CA45-58F71A22D96C}"/>
              </a:ext>
            </a:extLst>
          </p:cNvPr>
          <p:cNvSpPr/>
          <p:nvPr userDrawn="1"/>
        </p:nvSpPr>
        <p:spPr>
          <a:xfrm>
            <a:off x="0" y="4324351"/>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4" name="509731276_FGSDigital.jpg" descr="509731276_FGSDigital.jpg"/>
          <p:cNvPicPr>
            <a:picLocks noChangeAspect="1"/>
          </p:cNvPicPr>
          <p:nvPr userDrawn="1"/>
        </p:nvPicPr>
        <p:blipFill>
          <a:blip r:embed="rId2">
            <a:duotone>
              <a:schemeClr val="bg2">
                <a:shade val="45000"/>
                <a:satMod val="135000"/>
              </a:schemeClr>
              <a:prstClr val="white"/>
            </a:duotone>
          </a:blip>
          <a:srcRect t="10027" b="46521"/>
          <a:stretch>
            <a:fillRect/>
          </a:stretch>
        </p:blipFill>
        <p:spPr>
          <a:xfrm>
            <a:off x="-14288" y="3148332"/>
            <a:ext cx="9172575" cy="1992787"/>
          </a:xfrm>
          <a:prstGeom prst="rect">
            <a:avLst/>
          </a:prstGeom>
          <a:ln w="12700">
            <a:miter lim="400000"/>
          </a:ln>
        </p:spPr>
      </p:pic>
      <p:sp>
        <p:nvSpPr>
          <p:cNvPr id="5" name="Rectangle"/>
          <p:cNvSpPr/>
          <p:nvPr userDrawn="1"/>
        </p:nvSpPr>
        <p:spPr>
          <a:xfrm>
            <a:off x="-19051" y="3164150"/>
            <a:ext cx="9177337" cy="1979350"/>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6" name="SBU Digital Services Polygons.jpg" descr="SBU Digital Services Polygons.jpg"/>
          <p:cNvPicPr>
            <a:picLocks noChangeAspect="1"/>
          </p:cNvPicPr>
          <p:nvPr userDrawn="1"/>
        </p:nvPicPr>
        <p:blipFill>
          <a:blip r:embed="rId3">
            <a:alphaModFix amt="39971"/>
          </a:blip>
          <a:srcRect t="16986" b="48328"/>
          <a:stretch>
            <a:fillRect/>
          </a:stretch>
        </p:blipFill>
        <p:spPr>
          <a:xfrm flipH="1">
            <a:off x="-14287" y="-18306"/>
            <a:ext cx="9172575" cy="3181571"/>
          </a:xfrm>
          <a:prstGeom prst="rect">
            <a:avLst/>
          </a:prstGeom>
          <a:ln w="12700">
            <a:miter lim="400000"/>
          </a:ln>
        </p:spPr>
      </p:pic>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err="1">
                <a:latin typeface="Gill Sans MT" panose="020B0502020104020203" pitchFamily="34" charset="0"/>
              </a:rPr>
              <a:t>Diolch</a:t>
            </a:r>
            <a:r>
              <a:rPr sz="3375">
                <a:latin typeface="Gill Sans MT" panose="020B0502020104020203" pitchFamily="34" charset="0"/>
              </a:rPr>
              <a:t>.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latin typeface="Gill Sans MT" panose="020B0502020104020203"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t>Digital</a:t>
            </a:r>
            <a:r>
              <a:rPr lang="en-GB" sz="1350" baseline="0"/>
              <a:t> Services</a:t>
            </a:r>
            <a:endParaRPr sz="1350"/>
          </a:p>
          <a:p>
            <a:pPr algn="l">
              <a:defRPr sz="3600" b="0">
                <a:solidFill>
                  <a:srgbClr val="FFFFFF"/>
                </a:solidFill>
                <a:latin typeface="Helvetica Neue Light"/>
                <a:ea typeface="Helvetica Neue Light"/>
                <a:cs typeface="Helvetica Neue Light"/>
                <a:sym typeface="Helvetica Neue Light"/>
              </a:defRPr>
            </a:pPr>
            <a:r>
              <a:rPr sz="1350"/>
              <a:t>Swansea Bay University Health Board</a:t>
            </a:r>
          </a:p>
        </p:txBody>
      </p:sp>
      <p:pic>
        <p:nvPicPr>
          <p:cNvPr id="11" name="Abertawe_Swansea NHS Health Board WHITE.tif" descr="Abertawe_Swansea NHS Health Board WHITE.tif"/>
          <p:cNvPicPr>
            <a:picLocks noChangeAspect="1"/>
          </p:cNvPicPr>
          <p:nvPr userDrawn="1"/>
        </p:nvPicPr>
        <p:blipFill>
          <a:blip r:embed="rId4"/>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283364983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24026654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image" Target="../media/image1.jpeg"/><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theme" Target="../theme/theme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image" Target="../media/image4.pn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image" Target="../media/image3.tif"/><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509731276_FGSDigital.jpg" descr="509731276_FGSDigital.jpg"/>
          <p:cNvPicPr>
            <a:picLocks noChangeAspect="1"/>
          </p:cNvPicPr>
          <p:nvPr userDrawn="1"/>
        </p:nvPicPr>
        <p:blipFill>
          <a:blip r:embed="rId22">
            <a:duotone>
              <a:schemeClr val="bg2">
                <a:shade val="45000"/>
                <a:satMod val="135000"/>
              </a:schemeClr>
              <a:prstClr val="white"/>
            </a:duotone>
          </a:blip>
          <a:srcRect t="39677" b="46521"/>
          <a:stretch>
            <a:fillRect/>
          </a:stretch>
        </p:blipFill>
        <p:spPr>
          <a:xfrm>
            <a:off x="1" y="4507625"/>
            <a:ext cx="9144000" cy="632963"/>
          </a:xfrm>
          <a:prstGeom prst="rect">
            <a:avLst/>
          </a:prstGeom>
          <a:ln w="12700">
            <a:miter lim="400000"/>
          </a:ln>
        </p:spPr>
      </p:pic>
      <p:sp>
        <p:nvSpPr>
          <p:cNvPr id="5" name="Rectangle"/>
          <p:cNvSpPr/>
          <p:nvPr userDrawn="1"/>
        </p:nvSpPr>
        <p:spPr>
          <a:xfrm>
            <a:off x="0" y="4507625"/>
            <a:ext cx="9144000" cy="624342"/>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7" name="SBU Digital Services Polygons.jpg" descr="SBU Digital Services Polygons.jpg"/>
          <p:cNvPicPr>
            <a:picLocks noChangeAspect="1"/>
          </p:cNvPicPr>
          <p:nvPr userDrawn="1"/>
        </p:nvPicPr>
        <p:blipFill>
          <a:blip r:embed="rId23">
            <a:alphaModFix amt="15237"/>
          </a:blip>
          <a:srcRect t="16778" b="33748"/>
          <a:stretch>
            <a:fillRect/>
          </a:stretch>
        </p:blipFill>
        <p:spPr>
          <a:xfrm flipH="1">
            <a:off x="1" y="0"/>
            <a:ext cx="9172575" cy="4537919"/>
          </a:xfrm>
          <a:prstGeom prst="rect">
            <a:avLst/>
          </a:prstGeom>
          <a:ln w="12700">
            <a:miter lim="400000"/>
          </a:ln>
        </p:spPr>
      </p:pic>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pic>
        <p:nvPicPr>
          <p:cNvPr id="12" name="Picture 11"/>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5244418" y="4631730"/>
            <a:ext cx="1797391" cy="435939"/>
          </a:xfrm>
          <a:prstGeom prst="rect">
            <a:avLst/>
          </a:prstGeom>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6" name="509731276_FGSDigital.jpg" descr="509731276_FGSDigital.jpg"/>
          <p:cNvPicPr>
            <a:picLocks noChangeAspect="1"/>
          </p:cNvPicPr>
          <p:nvPr userDrawn="1"/>
        </p:nvPicPr>
        <p:blipFill>
          <a:blip r:embed="rId21">
            <a:duotone>
              <a:schemeClr val="bg2">
                <a:shade val="45000"/>
                <a:satMod val="135000"/>
              </a:schemeClr>
              <a:prstClr val="white"/>
            </a:duotone>
          </a:blip>
          <a:srcRect t="39677" b="46521"/>
          <a:stretch>
            <a:fillRect/>
          </a:stretch>
        </p:blipFill>
        <p:spPr>
          <a:xfrm>
            <a:off x="1" y="4507625"/>
            <a:ext cx="9144000" cy="632963"/>
          </a:xfrm>
          <a:prstGeom prst="rect">
            <a:avLst/>
          </a:prstGeom>
          <a:ln w="12700">
            <a:miter lim="400000"/>
          </a:ln>
        </p:spPr>
      </p:pic>
      <p:sp>
        <p:nvSpPr>
          <p:cNvPr id="5" name="Rectangle"/>
          <p:cNvSpPr/>
          <p:nvPr userDrawn="1"/>
        </p:nvSpPr>
        <p:spPr>
          <a:xfrm>
            <a:off x="0" y="4507625"/>
            <a:ext cx="9144000" cy="624342"/>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7" name="SBU Digital Services Polygons.jpg" descr="SBU Digital Services Polygons.jpg"/>
          <p:cNvPicPr>
            <a:picLocks noChangeAspect="1"/>
          </p:cNvPicPr>
          <p:nvPr userDrawn="1"/>
        </p:nvPicPr>
        <p:blipFill>
          <a:blip r:embed="rId22">
            <a:alphaModFix amt="15237"/>
          </a:blip>
          <a:srcRect t="16778" b="33748"/>
          <a:stretch>
            <a:fillRect/>
          </a:stretch>
        </p:blipFill>
        <p:spPr>
          <a:xfrm flipH="1">
            <a:off x="1" y="0"/>
            <a:ext cx="9172575" cy="4537919"/>
          </a:xfrm>
          <a:prstGeom prst="rect">
            <a:avLst/>
          </a:prstGeom>
          <a:ln w="12700">
            <a:miter lim="400000"/>
          </a:ln>
        </p:spPr>
      </p:pic>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3"/>
          <a:stretch>
            <a:fillRect/>
          </a:stretch>
        </p:blipFill>
        <p:spPr>
          <a:xfrm>
            <a:off x="7286018" y="4613756"/>
            <a:ext cx="1613773" cy="411970"/>
          </a:xfrm>
          <a:prstGeom prst="rect">
            <a:avLst/>
          </a:prstGeom>
          <a:ln w="12700">
            <a:miter lim="400000"/>
          </a:ln>
        </p:spPr>
      </p:pic>
      <p:pic>
        <p:nvPicPr>
          <p:cNvPr id="12" name="Picture 1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5244418" y="4631730"/>
            <a:ext cx="1797391" cy="435939"/>
          </a:xfrm>
          <a:prstGeom prst="rect">
            <a:avLst/>
          </a:prstGeom>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microsoft.com/office/2018/10/relationships/comments" Target="../comments/modernComment_100_9FCEFB6E.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sv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svg"/></Relationships>
</file>

<file path=ppt/slides/_rels/slide19.xml.rels><?xml version="1.0" encoding="UTF-8" standalone="yes"?>
<Relationships xmlns="http://schemas.openxmlformats.org/package/2006/relationships"><Relationship Id="rId3" Type="http://schemas.microsoft.com/office/2018/10/relationships/comments" Target="../comments/modernComment_E21_45112A6.xm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5.sv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5.svg"/></Relationships>
</file>

<file path=ppt/slides/_rels/slide22.xml.rels><?xml version="1.0" encoding="UTF-8" standalone="yes"?>
<Relationships xmlns="http://schemas.openxmlformats.org/package/2006/relationships"><Relationship Id="rId3" Type="http://schemas.microsoft.com/office/2018/10/relationships/comments" Target="../comments/modernComment_E24_7B0CA076.xm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5.sv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microsoft.com/office/2018/10/relationships/comments" Target="../comments/modernComment_E15_D075191B.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microsoft.com/office/2018/10/relationships/comments" Target="../comments/modernComment_E25_FF061F7E.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18/10/relationships/comments" Target="../comments/modernComment_E0D_5FA84E23.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microsoft.com/office/2018/10/relationships/comments" Target="../comments/modernComment_E28_24237A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18/10/relationships/comments" Target="../comments/modernComment_DE9_27973D70.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44217-F850-4244-A5A8-B06EAE72AA56}"/>
              </a:ext>
            </a:extLst>
          </p:cNvPr>
          <p:cNvSpPr>
            <a:spLocks noGrp="1"/>
          </p:cNvSpPr>
          <p:nvPr>
            <p:ph type="title"/>
          </p:nvPr>
        </p:nvSpPr>
        <p:spPr/>
        <p:txBody>
          <a:bodyPr>
            <a:normAutofit/>
          </a:bodyPr>
          <a:lstStyle/>
          <a:p>
            <a:r>
              <a:rPr lang="en-US" dirty="0"/>
              <a:t>The SBU 3-Year Digital Roadmap: 2025-2028</a:t>
            </a:r>
            <a:endParaRPr lang="en-GB" dirty="0"/>
          </a:p>
        </p:txBody>
      </p:sp>
      <p:sp>
        <p:nvSpPr>
          <p:cNvPr id="3" name="Text Placeholder 2">
            <a:extLst>
              <a:ext uri="{FF2B5EF4-FFF2-40B4-BE49-F238E27FC236}">
                <a16:creationId xmlns:a16="http://schemas.microsoft.com/office/drawing/2014/main" id="{CF736D96-22D9-4155-A03E-62EAAB633FE3}"/>
              </a:ext>
            </a:extLst>
          </p:cNvPr>
          <p:cNvSpPr>
            <a:spLocks noGrp="1"/>
          </p:cNvSpPr>
          <p:nvPr>
            <p:ph type="body" sz="quarter" idx="10"/>
          </p:nvPr>
        </p:nvSpPr>
        <p:spPr>
          <a:xfrm>
            <a:off x="628650" y="2728211"/>
            <a:ext cx="7886700" cy="1179290"/>
          </a:xfrm>
        </p:spPr>
        <p:txBody>
          <a:bodyPr>
            <a:normAutofit fontScale="92500" lnSpcReduction="20000"/>
          </a:bodyPr>
          <a:lstStyle/>
          <a:p>
            <a:pPr>
              <a:spcBef>
                <a:spcPts val="600"/>
              </a:spcBef>
            </a:pPr>
            <a:r>
              <a:rPr lang="en-GB" dirty="0"/>
              <a:t>Progressing at pace to advance digital transformation across Swansea Bay University Health Board over the next three years </a:t>
            </a:r>
            <a:br>
              <a:rPr lang="en-GB" dirty="0"/>
            </a:br>
            <a:endParaRPr lang="en-GB" dirty="0"/>
          </a:p>
          <a:p>
            <a:pPr>
              <a:spcBef>
                <a:spcPts val="600"/>
              </a:spcBef>
            </a:pPr>
            <a:r>
              <a:rPr lang="en-GB" sz="1200" dirty="0"/>
              <a:t>April 2024</a:t>
            </a:r>
          </a:p>
        </p:txBody>
      </p:sp>
    </p:spTree>
    <p:extLst>
      <p:ext uri="{BB962C8B-B14F-4D97-AF65-F5344CB8AC3E}">
        <p14:creationId xmlns:p14="http://schemas.microsoft.com/office/powerpoint/2010/main" val="2681142126"/>
      </p:ext>
    </p:extLst>
  </p:cSld>
  <p:clrMapOvr>
    <a:masterClrMapping/>
  </p:clrMapOvr>
  <p:transition spd="med"/>
  <p:extLst>
    <p:ext uri="{6950BFC3-D8DA-4A85-94F7-54DA5524770B}">
      <p188:commentRel xmlns:p188="http://schemas.microsoft.com/office/powerpoint/2018/8/main"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23104-169E-5744-0F20-36CDCD3C4957}"/>
            </a:ext>
          </a:extLst>
        </p:cNvPr>
        <p:cNvGrpSpPr/>
        <p:nvPr/>
      </p:nvGrpSpPr>
      <p:grpSpPr>
        <a:xfrm>
          <a:off x="0" y="0"/>
          <a:ext cx="0" cy="0"/>
          <a:chOff x="0" y="0"/>
          <a:chExt cx="0" cy="0"/>
        </a:xfrm>
      </p:grpSpPr>
      <p:sp>
        <p:nvSpPr>
          <p:cNvPr id="48" name="Rectangle 47">
            <a:extLst>
              <a:ext uri="{FF2B5EF4-FFF2-40B4-BE49-F238E27FC236}">
                <a16:creationId xmlns:a16="http://schemas.microsoft.com/office/drawing/2014/main" id="{696B3EE9-B1D1-0F35-CA9A-DE26191D5077}"/>
              </a:ext>
            </a:extLst>
          </p:cNvPr>
          <p:cNvSpPr/>
          <p:nvPr/>
        </p:nvSpPr>
        <p:spPr>
          <a:xfrm>
            <a:off x="4572000" y="473492"/>
            <a:ext cx="4429125" cy="282125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2" spcCol="38100" rtlCol="0" anchor="t">
            <a:noAutofit/>
          </a:bodyPr>
          <a:lstStyle/>
          <a:p>
            <a:pPr algn="l" defTabSz="825500">
              <a:spcAft>
                <a:spcPts val="1200"/>
              </a:spcAft>
            </a:pPr>
            <a:endParaRPr lang="en-GB" sz="800" b="0" dirty="0">
              <a:solidFill>
                <a:sysClr val="windowText" lastClr="000000"/>
              </a:solidFill>
              <a:latin typeface="+mn-lt"/>
              <a:ea typeface="+mn-ea"/>
              <a:cs typeface="+mn-cs"/>
              <a:sym typeface="Helvetica Neue Medium"/>
            </a:endParaRPr>
          </a:p>
        </p:txBody>
      </p:sp>
      <p:sp>
        <p:nvSpPr>
          <p:cNvPr id="9" name="Title 1">
            <a:extLst>
              <a:ext uri="{FF2B5EF4-FFF2-40B4-BE49-F238E27FC236}">
                <a16:creationId xmlns:a16="http://schemas.microsoft.com/office/drawing/2014/main" id="{C78D1CD7-6C5D-4E2B-8C21-7132AC3202DB}"/>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latin typeface="Gill Sans MT"/>
              </a:rPr>
              <a:t>Costings Approach</a:t>
            </a:r>
            <a:endParaRPr lang="en-GB" sz="2400" dirty="0"/>
          </a:p>
        </p:txBody>
      </p:sp>
      <p:grpSp>
        <p:nvGrpSpPr>
          <p:cNvPr id="2" name="Group 1">
            <a:extLst>
              <a:ext uri="{FF2B5EF4-FFF2-40B4-BE49-F238E27FC236}">
                <a16:creationId xmlns:a16="http://schemas.microsoft.com/office/drawing/2014/main" id="{663C48ED-E595-8DA4-EE61-BFCB9235EFA0}"/>
              </a:ext>
            </a:extLst>
          </p:cNvPr>
          <p:cNvGrpSpPr/>
          <p:nvPr/>
        </p:nvGrpSpPr>
        <p:grpSpPr>
          <a:xfrm>
            <a:off x="-1" y="-5787"/>
            <a:ext cx="9107999" cy="165595"/>
            <a:chOff x="374266" y="2474302"/>
            <a:chExt cx="11442413" cy="820603"/>
          </a:xfrm>
        </p:grpSpPr>
        <p:sp>
          <p:nvSpPr>
            <p:cNvPr id="4" name="Arrow: Pentagon 3">
              <a:extLst>
                <a:ext uri="{FF2B5EF4-FFF2-40B4-BE49-F238E27FC236}">
                  <a16:creationId xmlns:a16="http://schemas.microsoft.com/office/drawing/2014/main" id="{9658D712-A512-F08B-9B82-9915010A637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2A850559-E319-911B-A952-401698704BE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FAFBDBC5-59C9-2C4B-C33A-7E5925D1C6E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6CCCC9C6-8791-C955-0E6C-AC0FCD55E758}"/>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03DC36DF-9973-C413-A9B1-3943334AB09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
        <p:nvSpPr>
          <p:cNvPr id="20" name="Rectangle 19">
            <a:extLst>
              <a:ext uri="{FF2B5EF4-FFF2-40B4-BE49-F238E27FC236}">
                <a16:creationId xmlns:a16="http://schemas.microsoft.com/office/drawing/2014/main" id="{F422D76E-FCC2-7F4B-B9F8-2B7C34E2605F}"/>
              </a:ext>
            </a:extLst>
          </p:cNvPr>
          <p:cNvSpPr/>
          <p:nvPr/>
        </p:nvSpPr>
        <p:spPr>
          <a:xfrm>
            <a:off x="142873" y="3358329"/>
            <a:ext cx="8858252" cy="1678884"/>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2" spcCol="38100" rtlCol="0" anchor="t">
            <a:noAutofit/>
          </a:bodyPr>
          <a:lstStyle/>
          <a:p>
            <a:pPr algn="l" defTabSz="825500">
              <a:spcAft>
                <a:spcPts val="1200"/>
              </a:spcAft>
            </a:pPr>
            <a:r>
              <a:rPr lang="en-GB" sz="1050" dirty="0">
                <a:solidFill>
                  <a:schemeClr val="accent6"/>
                </a:solidFill>
                <a:latin typeface="+mn-lt"/>
                <a:ea typeface="+mn-ea"/>
                <a:cs typeface="+mn-cs"/>
                <a:sym typeface="Helvetica Neue Medium"/>
              </a:rPr>
              <a:t>Overarching assumptions</a:t>
            </a:r>
          </a:p>
          <a:p>
            <a:pPr marL="171450" indent="-171450" algn="l" defTabSz="825500">
              <a:spcAft>
                <a:spcPts val="1200"/>
              </a:spcAft>
              <a:buFont typeface="Arial" panose="020B0604020202020204" pitchFamily="34" charset="0"/>
              <a:buChar char="•"/>
            </a:pPr>
            <a:r>
              <a:rPr lang="en-GB" sz="800" dirty="0">
                <a:solidFill>
                  <a:sysClr val="windowText" lastClr="000000"/>
                </a:solidFill>
                <a:latin typeface="+mn-lt"/>
                <a:ea typeface="+mn-ea"/>
                <a:cs typeface="+mn-cs"/>
                <a:sym typeface="Helvetica Neue Medium"/>
              </a:rPr>
              <a:t>Inflation: </a:t>
            </a:r>
            <a:r>
              <a:rPr lang="en-GB" sz="800" b="0" dirty="0">
                <a:solidFill>
                  <a:sysClr val="windowText" lastClr="000000"/>
                </a:solidFill>
                <a:latin typeface="+mn-lt"/>
                <a:ea typeface="+mn-ea"/>
                <a:cs typeface="+mn-cs"/>
                <a:sym typeface="Helvetica Neue Medium"/>
              </a:rPr>
              <a:t>The model is intentionally constructed without adjusting for inflation due to its significant fluctuation and uncertainty over time. The purpose of this model is to demonstrate the degree to which current spending will need to increase to achieve the Digital vision. </a:t>
            </a:r>
          </a:p>
          <a:p>
            <a:pPr marL="171450" indent="-171450" algn="l" defTabSz="825500">
              <a:spcAft>
                <a:spcPts val="1200"/>
              </a:spcAft>
              <a:buFont typeface="Arial" panose="020B0604020202020204" pitchFamily="34" charset="0"/>
              <a:buChar char="•"/>
            </a:pPr>
            <a:r>
              <a:rPr lang="en-GB" sz="800" dirty="0">
                <a:solidFill>
                  <a:sysClr val="windowText" lastClr="000000"/>
                </a:solidFill>
                <a:latin typeface="+mn-lt"/>
                <a:ea typeface="+mn-ea"/>
                <a:cs typeface="+mn-cs"/>
                <a:sym typeface="Helvetica Neue Medium"/>
              </a:rPr>
              <a:t>Team capacity: </a:t>
            </a:r>
            <a:r>
              <a:rPr lang="en-GB" sz="800" b="0" dirty="0">
                <a:solidFill>
                  <a:sysClr val="windowText" lastClr="000000"/>
                </a:solidFill>
                <a:latin typeface="+mn-lt"/>
                <a:ea typeface="+mn-ea"/>
                <a:cs typeface="+mn-cs"/>
                <a:sym typeface="Helvetica Neue Medium"/>
              </a:rPr>
              <a:t>We have assumed that the Digital Services team are operating at maximum capacity, unable to take on new activities and so have costed in additional resources to undertake this work. Where we are able to free up capacity by stopping current activities and re-directing the resource there will be opportunities to save costs. However</a:t>
            </a:r>
            <a:r>
              <a:rPr lang="en-GB" sz="800" b="0">
                <a:solidFill>
                  <a:sysClr val="windowText" lastClr="000000"/>
                </a:solidFill>
                <a:latin typeface="+mn-lt"/>
                <a:ea typeface="+mn-ea"/>
                <a:cs typeface="+mn-cs"/>
                <a:sym typeface="Helvetica Neue Medium"/>
              </a:rPr>
              <a:t>,</a:t>
            </a:r>
            <a:r>
              <a:rPr lang="en-GB" sz="800" b="0" dirty="0">
                <a:solidFill>
                  <a:sysClr val="windowText" lastClr="000000"/>
                </a:solidFill>
                <a:latin typeface="+mn-lt"/>
                <a:ea typeface="+mn-ea"/>
                <a:cs typeface="+mn-cs"/>
                <a:sym typeface="Helvetica Neue Medium"/>
              </a:rPr>
              <a:t> these opportunities are likely limited as most current resources are spent on BAU. </a:t>
            </a:r>
          </a:p>
          <a:p>
            <a:pPr marL="171450" indent="-171450" algn="l" defTabSz="825500">
              <a:spcAft>
                <a:spcPts val="1200"/>
              </a:spcAft>
              <a:buFont typeface="Arial" panose="020B0604020202020204" pitchFamily="34" charset="0"/>
              <a:buChar char="•"/>
            </a:pPr>
            <a:endParaRPr lang="en-GB" sz="800" dirty="0">
              <a:solidFill>
                <a:sysClr val="windowText" lastClr="000000"/>
              </a:solidFill>
              <a:latin typeface="+mn-lt"/>
              <a:ea typeface="+mn-ea"/>
              <a:cs typeface="+mn-cs"/>
              <a:sym typeface="Helvetica Neue Medium"/>
            </a:endParaRPr>
          </a:p>
          <a:p>
            <a:pPr marL="171450" indent="-171450" algn="l" defTabSz="825500">
              <a:spcAft>
                <a:spcPts val="1200"/>
              </a:spcAft>
              <a:buFont typeface="Arial" panose="020B0604020202020204" pitchFamily="34" charset="0"/>
              <a:buChar char="•"/>
            </a:pPr>
            <a:r>
              <a:rPr lang="en-GB" sz="800" dirty="0">
                <a:solidFill>
                  <a:sysClr val="windowText" lastClr="000000"/>
                </a:solidFill>
                <a:latin typeface="+mn-lt"/>
                <a:ea typeface="+mn-ea"/>
                <a:cs typeface="+mn-cs"/>
                <a:sym typeface="Helvetica Neue Medium"/>
              </a:rPr>
              <a:t>Depreciation/Amortisation: </a:t>
            </a:r>
            <a:r>
              <a:rPr lang="en-GB" sz="800" b="0" dirty="0">
                <a:solidFill>
                  <a:sysClr val="windowText" lastClr="000000"/>
                </a:solidFill>
                <a:latin typeface="+mn-lt"/>
                <a:ea typeface="+mn-ea"/>
                <a:cs typeface="+mn-cs"/>
                <a:sym typeface="Helvetica Neue Medium"/>
              </a:rPr>
              <a:t>To align with the 10-year Digital Investment Plan, the model does not include the revenue implications of the depreciation of capital assets.</a:t>
            </a:r>
          </a:p>
          <a:p>
            <a:pPr marL="171450" indent="-171450" algn="l" defTabSz="825500">
              <a:spcAft>
                <a:spcPts val="1200"/>
              </a:spcAft>
              <a:buFont typeface="Arial" panose="020B0604020202020204" pitchFamily="34" charset="0"/>
              <a:buChar char="•"/>
            </a:pPr>
            <a:r>
              <a:rPr lang="en-GB" sz="800" dirty="0">
                <a:solidFill>
                  <a:sysClr val="windowText" lastClr="000000"/>
                </a:solidFill>
                <a:latin typeface="+mn-lt"/>
                <a:ea typeface="+mn-ea"/>
                <a:cs typeface="+mn-cs"/>
                <a:sym typeface="Helvetica Neue Medium"/>
              </a:rPr>
              <a:t>10-year Digital Investment Plan: </a:t>
            </a:r>
            <a:r>
              <a:rPr lang="en-GB" sz="800" b="0" dirty="0">
                <a:solidFill>
                  <a:sysClr val="windowText" lastClr="000000"/>
                </a:solidFill>
                <a:latin typeface="+mn-lt"/>
                <a:ea typeface="+mn-ea"/>
                <a:cs typeface="+mn-cs"/>
                <a:sym typeface="Helvetica Neue Medium"/>
              </a:rPr>
              <a:t>Where it has been obvious [e.g. ‘SBPP (</a:t>
            </a:r>
            <a:r>
              <a:rPr lang="en-GB" sz="800" b="0">
                <a:solidFill>
                  <a:sysClr val="windowText" lastClr="000000"/>
                </a:solidFill>
                <a:latin typeface="+mn-lt"/>
                <a:ea typeface="+mn-ea"/>
                <a:cs typeface="+mn-cs"/>
                <a:sym typeface="Helvetica Neue Medium"/>
              </a:rPr>
              <a:t>re-procurement</a:t>
            </a:r>
            <a:r>
              <a:rPr lang="en-GB" sz="800" b="0" dirty="0">
                <a:solidFill>
                  <a:sysClr val="windowText" lastClr="000000"/>
                </a:solidFill>
                <a:latin typeface="+mn-lt"/>
                <a:ea typeface="+mn-ea"/>
                <a:cs typeface="+mn-cs"/>
                <a:sym typeface="Helvetica Neue Medium"/>
              </a:rPr>
              <a:t> &amp; implementation)’ was included in the costs associated with Patient-facing services], we have included the costings of activities from the 10-year Digital Investment Plan directly in our solution costs, however we have not made an assessment on which further cost savings might occur from consolidating the activities proposed in the Digital Investment Plan with those in the Digital Strategy</a:t>
            </a:r>
          </a:p>
        </p:txBody>
      </p:sp>
      <p:sp>
        <p:nvSpPr>
          <p:cNvPr id="26" name="Rectangle 25">
            <a:extLst>
              <a:ext uri="{FF2B5EF4-FFF2-40B4-BE49-F238E27FC236}">
                <a16:creationId xmlns:a16="http://schemas.microsoft.com/office/drawing/2014/main" id="{BB6766B7-3613-8339-E913-6319EF5DCE02}"/>
              </a:ext>
            </a:extLst>
          </p:cNvPr>
          <p:cNvSpPr/>
          <p:nvPr/>
        </p:nvSpPr>
        <p:spPr>
          <a:xfrm>
            <a:off x="142875" y="640223"/>
            <a:ext cx="4429126" cy="182756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500"/>
            <a:r>
              <a:rPr lang="en-GB" sz="1050" b="0" dirty="0">
                <a:solidFill>
                  <a:sysClr val="windowText" lastClr="000000"/>
                </a:solidFill>
                <a:latin typeface="+mn-lt"/>
                <a:ea typeface="+mn-ea"/>
                <a:cs typeface="+mn-cs"/>
                <a:sym typeface="Helvetica Neue Medium"/>
              </a:rPr>
              <a:t>For each of the individual Digital Strategy solutions, we have included high-level indicative costs associated with each of the programmes. These</a:t>
            </a:r>
            <a:r>
              <a:rPr lang="en-GB" sz="1050" b="0">
                <a:solidFill>
                  <a:sysClr val="windowText" lastClr="000000"/>
                </a:solidFill>
                <a:latin typeface="+mn-lt"/>
                <a:ea typeface="+mn-ea"/>
                <a:cs typeface="+mn-cs"/>
                <a:sym typeface="Helvetica Neue Medium"/>
              </a:rPr>
              <a:t> reflect </a:t>
            </a:r>
            <a:r>
              <a:rPr lang="en-GB" sz="1050" b="0" dirty="0">
                <a:solidFill>
                  <a:sysClr val="windowText" lastClr="000000"/>
                </a:solidFill>
                <a:latin typeface="+mn-lt"/>
                <a:ea typeface="+mn-ea"/>
                <a:cs typeface="+mn-cs"/>
                <a:sym typeface="Helvetica Neue Medium"/>
              </a:rPr>
              <a:t>our current best understanding of the solutions – however it is important to acknowledge that many of these solutions are yet to be scoped or comprehensively specified. As such, updates to the costs are </a:t>
            </a:r>
            <a:r>
              <a:rPr lang="en-GB" sz="1050" b="0">
                <a:solidFill>
                  <a:sysClr val="windowText" lastClr="000000"/>
                </a:solidFill>
                <a:latin typeface="+mn-lt"/>
                <a:ea typeface="+mn-ea"/>
                <a:cs typeface="+mn-cs"/>
                <a:sym typeface="Helvetica Neue Medium"/>
              </a:rPr>
              <a:t>anticipated </a:t>
            </a:r>
            <a:r>
              <a:rPr lang="en-GB" sz="1050" b="0" dirty="0">
                <a:solidFill>
                  <a:sysClr val="windowText" lastClr="000000"/>
                </a:solidFill>
                <a:latin typeface="+mn-lt"/>
                <a:ea typeface="+mn-ea"/>
                <a:cs typeface="+mn-cs"/>
                <a:sym typeface="Helvetica Neue Medium"/>
              </a:rPr>
              <a:t>as work programmes progress and more accurate cost information becomes available. We have included here the overarching assumptions and methodology used – further information can be found in the financial implications chapter of this document.</a:t>
            </a:r>
            <a:r>
              <a:rPr lang="en-GB" sz="1050" b="0">
                <a:solidFill>
                  <a:sysClr val="windowText" lastClr="000000"/>
                </a:solidFill>
                <a:latin typeface="+mn-lt"/>
                <a:ea typeface="+mn-ea"/>
                <a:cs typeface="+mn-cs"/>
                <a:sym typeface="Helvetica Neue Medium"/>
              </a:rPr>
              <a:t> </a:t>
            </a:r>
          </a:p>
          <a:p>
            <a:pPr marL="0" marR="0" indent="0" algn="l" defTabSz="825500" rtl="0" fontAlgn="auto" latinLnBrk="0" hangingPunct="0">
              <a:lnSpc>
                <a:spcPct val="100000"/>
              </a:lnSpc>
              <a:spcBef>
                <a:spcPts val="0"/>
              </a:spcBef>
              <a:spcAft>
                <a:spcPts val="0"/>
              </a:spcAft>
              <a:buClrTx/>
              <a:buSzTx/>
              <a:buFontTx/>
              <a:buNone/>
              <a:tabLst/>
            </a:pPr>
            <a:endParaRPr lang="en-GB" sz="1050" b="0" dirty="0">
              <a:solidFill>
                <a:sysClr val="windowText" lastClr="000000"/>
              </a:solidFill>
              <a:latin typeface="+mn-lt"/>
              <a:ea typeface="+mn-ea"/>
              <a:cs typeface="+mn-cs"/>
              <a:sym typeface="Helvetica Neue Medium"/>
            </a:endParaRPr>
          </a:p>
          <a:p>
            <a:pPr algn="l" defTabSz="825500"/>
            <a:r>
              <a:rPr lang="en-GB" sz="1050" b="0" dirty="0">
                <a:solidFill>
                  <a:sysClr val="windowText" lastClr="000000"/>
                </a:solidFill>
                <a:latin typeface="+mn-lt"/>
                <a:ea typeface="+mn-ea"/>
                <a:cs typeface="+mn-cs"/>
                <a:sym typeface="Helvetica Neue Medium"/>
              </a:rPr>
              <a:t>Even with these caveats, it is clear that to deliver the service-led digitally-enabled transformation set out in the Digital Strategy, it is imperative that a substantial increase in investment is committed to digital and data. This is both to implement the digital strategy solutions, but also to continue delivering the activities required to keep the lights on and continue BAU.</a:t>
            </a:r>
            <a:r>
              <a:rPr lang="en-GB" sz="1050" b="0">
                <a:solidFill>
                  <a:sysClr val="windowText" lastClr="000000"/>
                </a:solidFill>
                <a:latin typeface="+mn-lt"/>
                <a:ea typeface="+mn-ea"/>
                <a:cs typeface="+mn-cs"/>
                <a:sym typeface="Helvetica Neue Medium"/>
              </a:rPr>
              <a:t> </a:t>
            </a:r>
            <a:endParaRPr lang="en-GB" sz="1050" b="0">
              <a:solidFill>
                <a:sysClr val="windowText" lastClr="000000"/>
              </a:solidFill>
              <a:latin typeface="+mn-lt"/>
              <a:ea typeface="+mn-ea"/>
              <a:cs typeface="+mn-cs"/>
            </a:endParaRPr>
          </a:p>
          <a:p>
            <a:pPr marL="0" marR="0" indent="0" algn="l" defTabSz="825500" rtl="0" fontAlgn="auto" latinLnBrk="0" hangingPunct="0">
              <a:lnSpc>
                <a:spcPct val="100000"/>
              </a:lnSpc>
              <a:spcBef>
                <a:spcPts val="0"/>
              </a:spcBef>
              <a:spcAft>
                <a:spcPts val="0"/>
              </a:spcAft>
              <a:buClrTx/>
              <a:buSzTx/>
              <a:buFontTx/>
              <a:buNone/>
              <a:tabLst/>
            </a:pPr>
            <a:endParaRPr lang="en-GB" sz="1050" b="0" dirty="0">
              <a:solidFill>
                <a:sysClr val="windowText" lastClr="000000"/>
              </a:solidFill>
              <a:latin typeface="+mn-lt"/>
              <a:ea typeface="+mn-ea"/>
              <a:cs typeface="+mn-cs"/>
              <a:sym typeface="Helvetica Neue Medium"/>
            </a:endParaRPr>
          </a:p>
        </p:txBody>
      </p:sp>
      <p:sp>
        <p:nvSpPr>
          <p:cNvPr id="34" name="Freeform: Shape 33">
            <a:extLst>
              <a:ext uri="{FF2B5EF4-FFF2-40B4-BE49-F238E27FC236}">
                <a16:creationId xmlns:a16="http://schemas.microsoft.com/office/drawing/2014/main" id="{B28EE492-204F-2B35-45EE-3A84DC40C432}"/>
              </a:ext>
            </a:extLst>
          </p:cNvPr>
          <p:cNvSpPr/>
          <p:nvPr/>
        </p:nvSpPr>
        <p:spPr>
          <a:xfrm>
            <a:off x="4826488" y="555625"/>
            <a:ext cx="1039019" cy="729585"/>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720000" rIns="19051" bIns="538559" numCol="1" spcCol="1270" anchor="ctr" anchorCtr="0">
            <a:noAutofit/>
          </a:bodyPr>
          <a:lstStyle/>
          <a:p>
            <a:pPr marL="0" lvl="0" indent="0" algn="ctr" defTabSz="1333500">
              <a:lnSpc>
                <a:spcPct val="90000"/>
              </a:lnSpc>
              <a:spcBef>
                <a:spcPct val="0"/>
              </a:spcBef>
              <a:spcAft>
                <a:spcPct val="35000"/>
              </a:spcAft>
              <a:buNone/>
            </a:pPr>
            <a:r>
              <a:rPr lang="en-GB" sz="2400" kern="1200" dirty="0"/>
              <a:t>1</a:t>
            </a:r>
          </a:p>
        </p:txBody>
      </p:sp>
      <p:sp>
        <p:nvSpPr>
          <p:cNvPr id="39" name="Freeform: Shape 38">
            <a:extLst>
              <a:ext uri="{FF2B5EF4-FFF2-40B4-BE49-F238E27FC236}">
                <a16:creationId xmlns:a16="http://schemas.microsoft.com/office/drawing/2014/main" id="{136CE512-0F73-046F-E07A-5EE5D3FFD39F}"/>
              </a:ext>
            </a:extLst>
          </p:cNvPr>
          <p:cNvSpPr/>
          <p:nvPr/>
        </p:nvSpPr>
        <p:spPr>
          <a:xfrm>
            <a:off x="4826488" y="1201280"/>
            <a:ext cx="1039018" cy="7295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720000" rIns="19050" bIns="538559" numCol="1" spcCol="1270" anchor="ctr" anchorCtr="0">
            <a:noAutofit/>
          </a:bodyPr>
          <a:lstStyle/>
          <a:p>
            <a:pPr marL="0" lvl="0" indent="0" algn="ctr" defTabSz="1333500">
              <a:lnSpc>
                <a:spcPct val="90000"/>
              </a:lnSpc>
              <a:spcBef>
                <a:spcPct val="0"/>
              </a:spcBef>
              <a:spcAft>
                <a:spcPct val="35000"/>
              </a:spcAft>
              <a:buNone/>
            </a:pPr>
            <a:r>
              <a:rPr lang="en-GB" sz="2400" kern="1200" dirty="0"/>
              <a:t>2</a:t>
            </a:r>
          </a:p>
        </p:txBody>
      </p:sp>
      <p:sp>
        <p:nvSpPr>
          <p:cNvPr id="41" name="Freeform: Shape 40">
            <a:extLst>
              <a:ext uri="{FF2B5EF4-FFF2-40B4-BE49-F238E27FC236}">
                <a16:creationId xmlns:a16="http://schemas.microsoft.com/office/drawing/2014/main" id="{DA76202A-AA08-60CA-F28F-1F6120A65345}"/>
              </a:ext>
            </a:extLst>
          </p:cNvPr>
          <p:cNvSpPr/>
          <p:nvPr/>
        </p:nvSpPr>
        <p:spPr>
          <a:xfrm>
            <a:off x="4826488" y="1846934"/>
            <a:ext cx="1039018" cy="7295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720000" rIns="19050" bIns="538559" numCol="1" spcCol="1270" anchor="ctr" anchorCtr="0">
            <a:noAutofit/>
          </a:bodyPr>
          <a:lstStyle/>
          <a:p>
            <a:pPr marL="0" lvl="0" indent="0" algn="ctr" defTabSz="1333500">
              <a:lnSpc>
                <a:spcPct val="90000"/>
              </a:lnSpc>
              <a:spcBef>
                <a:spcPct val="0"/>
              </a:spcBef>
              <a:spcAft>
                <a:spcPct val="35000"/>
              </a:spcAft>
              <a:buNone/>
            </a:pPr>
            <a:r>
              <a:rPr lang="en-GB" sz="2400" kern="1200" dirty="0"/>
              <a:t>3</a:t>
            </a:r>
          </a:p>
        </p:txBody>
      </p:sp>
      <p:sp>
        <p:nvSpPr>
          <p:cNvPr id="43" name="Freeform: Shape 42">
            <a:extLst>
              <a:ext uri="{FF2B5EF4-FFF2-40B4-BE49-F238E27FC236}">
                <a16:creationId xmlns:a16="http://schemas.microsoft.com/office/drawing/2014/main" id="{A2AB6EB2-9ECF-A1B7-5C94-DDA55A7CC62A}"/>
              </a:ext>
            </a:extLst>
          </p:cNvPr>
          <p:cNvSpPr/>
          <p:nvPr/>
        </p:nvSpPr>
        <p:spPr>
          <a:xfrm>
            <a:off x="4826488" y="2492587"/>
            <a:ext cx="1039018" cy="72958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720000" rIns="19050" bIns="538559" numCol="1" spcCol="1270" anchor="ctr" anchorCtr="0">
            <a:noAutofit/>
          </a:bodyPr>
          <a:lstStyle/>
          <a:p>
            <a:pPr marL="0" lvl="0" indent="0" algn="ctr" defTabSz="1333500">
              <a:lnSpc>
                <a:spcPct val="90000"/>
              </a:lnSpc>
              <a:spcBef>
                <a:spcPct val="0"/>
              </a:spcBef>
              <a:spcAft>
                <a:spcPct val="35000"/>
              </a:spcAft>
              <a:buNone/>
            </a:pPr>
            <a:r>
              <a:rPr lang="en-GB" sz="2400" kern="1200" dirty="0"/>
              <a:t>4</a:t>
            </a:r>
          </a:p>
        </p:txBody>
      </p:sp>
      <p:sp>
        <p:nvSpPr>
          <p:cNvPr id="44" name="Rectangle 43">
            <a:extLst>
              <a:ext uri="{FF2B5EF4-FFF2-40B4-BE49-F238E27FC236}">
                <a16:creationId xmlns:a16="http://schemas.microsoft.com/office/drawing/2014/main" id="{1FF96C17-B1C8-FDC9-88AB-444F64A01065}"/>
              </a:ext>
            </a:extLst>
          </p:cNvPr>
          <p:cNvSpPr/>
          <p:nvPr/>
        </p:nvSpPr>
        <p:spPr>
          <a:xfrm>
            <a:off x="5979211" y="555625"/>
            <a:ext cx="3021914" cy="552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ysClr val="windowText" lastClr="000000"/>
                </a:solidFill>
                <a:latin typeface="+mn-lt"/>
                <a:ea typeface="+mn-ea"/>
                <a:cs typeface="+mn-cs"/>
                <a:sym typeface="Helvetica Neue Medium"/>
              </a:rPr>
              <a:t>For each of the key solutions included in the Digital Strategy portfolio, we used a </a:t>
            </a:r>
            <a:r>
              <a:rPr lang="en-GB" sz="800" dirty="0">
                <a:solidFill>
                  <a:sysClr val="windowText" lastClr="000000"/>
                </a:solidFill>
                <a:latin typeface="+mn-lt"/>
                <a:ea typeface="+mn-ea"/>
                <a:cs typeface="+mn-cs"/>
                <a:sym typeface="Helvetica Neue Medium"/>
              </a:rPr>
              <a:t>bottom-up approach </a:t>
            </a:r>
            <a:r>
              <a:rPr lang="en-GB" sz="800" b="0" dirty="0">
                <a:solidFill>
                  <a:sysClr val="windowText" lastClr="000000"/>
                </a:solidFill>
                <a:latin typeface="+mn-lt"/>
                <a:ea typeface="+mn-ea"/>
                <a:cs typeface="+mn-cs"/>
                <a:sym typeface="Helvetica Neue Medium"/>
              </a:rPr>
              <a:t>to develop an indicative cost for the portfolio. First, we created </a:t>
            </a:r>
            <a:r>
              <a:rPr lang="en-GB" sz="800" dirty="0">
                <a:solidFill>
                  <a:sysClr val="windowText" lastClr="000000"/>
                </a:solidFill>
                <a:latin typeface="+mn-lt"/>
                <a:ea typeface="+mn-ea"/>
                <a:cs typeface="+mn-cs"/>
                <a:sym typeface="Helvetica Neue Medium"/>
              </a:rPr>
              <a:t>high-level specifications</a:t>
            </a:r>
            <a:r>
              <a:rPr lang="en-GB" sz="800" b="0" dirty="0">
                <a:solidFill>
                  <a:sysClr val="windowText" lastClr="000000"/>
                </a:solidFill>
                <a:latin typeface="+mn-lt"/>
                <a:ea typeface="+mn-ea"/>
                <a:cs typeface="+mn-cs"/>
                <a:sym typeface="Helvetica Neue Medium"/>
              </a:rPr>
              <a:t> for each of the solutions (outlined in this chapter)</a:t>
            </a:r>
          </a:p>
        </p:txBody>
      </p:sp>
      <p:sp>
        <p:nvSpPr>
          <p:cNvPr id="45" name="Rectangle 44">
            <a:extLst>
              <a:ext uri="{FF2B5EF4-FFF2-40B4-BE49-F238E27FC236}">
                <a16:creationId xmlns:a16="http://schemas.microsoft.com/office/drawing/2014/main" id="{B608528E-DB4D-1BCE-6479-52320EAB1649}"/>
              </a:ext>
            </a:extLst>
          </p:cNvPr>
          <p:cNvSpPr/>
          <p:nvPr/>
        </p:nvSpPr>
        <p:spPr>
          <a:xfrm>
            <a:off x="5979211" y="1201279"/>
            <a:ext cx="3021914" cy="552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dirty="0">
                <a:solidFill>
                  <a:sysClr val="windowText" lastClr="000000"/>
                </a:solidFill>
                <a:latin typeface="+mn-lt"/>
                <a:ea typeface="+mn-ea"/>
                <a:cs typeface="+mn-cs"/>
                <a:sym typeface="Helvetica Neue Medium"/>
              </a:rPr>
              <a:t>To inform the timings and phasing of activities, we used the </a:t>
            </a:r>
            <a:r>
              <a:rPr lang="en-GB" sz="800" dirty="0">
                <a:solidFill>
                  <a:sysClr val="windowText" lastClr="000000"/>
                </a:solidFill>
                <a:latin typeface="+mn-lt"/>
                <a:ea typeface="+mn-ea"/>
                <a:cs typeface="+mn-cs"/>
                <a:sym typeface="Helvetica Neue Medium"/>
              </a:rPr>
              <a:t>3-year Digital Roadmap</a:t>
            </a:r>
            <a:r>
              <a:rPr lang="en-GB" sz="800" b="0" dirty="0">
                <a:solidFill>
                  <a:sysClr val="windowText" lastClr="000000"/>
                </a:solidFill>
                <a:latin typeface="+mn-lt"/>
                <a:ea typeface="+mn-ea"/>
                <a:cs typeface="+mn-cs"/>
                <a:sym typeface="Helvetica Neue Medium"/>
              </a:rPr>
              <a:t> and </a:t>
            </a:r>
            <a:r>
              <a:rPr lang="en-GB" sz="800" dirty="0">
                <a:solidFill>
                  <a:sysClr val="windowText" lastClr="000000"/>
                </a:solidFill>
                <a:latin typeface="+mn-lt"/>
                <a:ea typeface="+mn-ea"/>
                <a:cs typeface="+mn-cs"/>
                <a:sym typeface="Helvetica Neue Medium"/>
              </a:rPr>
              <a:t>10-year Digital Strategy Plan</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p:txBody>
      </p:sp>
      <p:sp>
        <p:nvSpPr>
          <p:cNvPr id="46" name="Rectangle 45">
            <a:extLst>
              <a:ext uri="{FF2B5EF4-FFF2-40B4-BE49-F238E27FC236}">
                <a16:creationId xmlns:a16="http://schemas.microsoft.com/office/drawing/2014/main" id="{4DA0A3DC-4A97-BA2D-7678-62E03E53AEA9}"/>
              </a:ext>
            </a:extLst>
          </p:cNvPr>
          <p:cNvSpPr/>
          <p:nvPr/>
        </p:nvSpPr>
        <p:spPr>
          <a:xfrm>
            <a:off x="5979211" y="2536129"/>
            <a:ext cx="3021914" cy="552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b="0" dirty="0">
                <a:solidFill>
                  <a:schemeClr val="tx1"/>
                </a:solidFill>
                <a:latin typeface="+mn-lt"/>
                <a:ea typeface="+mn-ea"/>
                <a:cs typeface="+mn-cs"/>
                <a:sym typeface="Helvetica Neue Medium"/>
              </a:rPr>
              <a:t>In addition to the key Digital Strategy solutions, using the existing </a:t>
            </a:r>
            <a:r>
              <a:rPr lang="en-GB" sz="800" dirty="0">
                <a:solidFill>
                  <a:schemeClr val="tx1"/>
                </a:solidFill>
                <a:latin typeface="+mn-lt"/>
                <a:ea typeface="+mn-ea"/>
                <a:cs typeface="+mn-cs"/>
                <a:sym typeface="Helvetica Neue Medium"/>
              </a:rPr>
              <a:t>10-year Digital Investment plan</a:t>
            </a:r>
            <a:r>
              <a:rPr lang="en-GB" sz="800" b="0" dirty="0">
                <a:solidFill>
                  <a:schemeClr val="tx1"/>
                </a:solidFill>
                <a:latin typeface="+mn-lt"/>
                <a:ea typeface="+mn-ea"/>
                <a:cs typeface="+mn-cs"/>
                <a:sym typeface="Helvetica Neue Medium"/>
              </a:rPr>
              <a:t> developed by the Digital Services team, we calculated the cost of any other activities which sit outside of these 12 key solutions – we aggregated this in one bucket named </a:t>
            </a:r>
            <a:r>
              <a:rPr lang="en-GB" sz="800" dirty="0">
                <a:solidFill>
                  <a:schemeClr val="tx1"/>
                </a:solidFill>
                <a:latin typeface="+mn-lt"/>
                <a:ea typeface="+mn-ea"/>
                <a:cs typeface="+mn-cs"/>
                <a:sym typeface="Helvetica Neue Medium"/>
              </a:rPr>
              <a:t>Other Solutions</a:t>
            </a:r>
          </a:p>
        </p:txBody>
      </p:sp>
      <p:sp>
        <p:nvSpPr>
          <p:cNvPr id="47" name="Rectangle 46">
            <a:extLst>
              <a:ext uri="{FF2B5EF4-FFF2-40B4-BE49-F238E27FC236}">
                <a16:creationId xmlns:a16="http://schemas.microsoft.com/office/drawing/2014/main" id="{E0F30FCE-4E80-070E-3A3E-969228277FAD}"/>
              </a:ext>
            </a:extLst>
          </p:cNvPr>
          <p:cNvSpPr/>
          <p:nvPr/>
        </p:nvSpPr>
        <p:spPr>
          <a:xfrm>
            <a:off x="5979211" y="1846933"/>
            <a:ext cx="3021914" cy="552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b="0" dirty="0">
                <a:solidFill>
                  <a:schemeClr val="tx1"/>
                </a:solidFill>
                <a:latin typeface="+mn-lt"/>
                <a:ea typeface="+mn-ea"/>
                <a:cs typeface="+mn-cs"/>
                <a:sym typeface="Helvetica Neue Medium"/>
              </a:rPr>
              <a:t>Indicative costs for individual line items were based on consultation with </a:t>
            </a:r>
            <a:r>
              <a:rPr lang="en-GB" sz="800" dirty="0">
                <a:solidFill>
                  <a:schemeClr val="tx1"/>
                </a:solidFill>
                <a:latin typeface="+mn-lt"/>
                <a:ea typeface="+mn-ea"/>
                <a:cs typeface="+mn-cs"/>
                <a:sym typeface="Helvetica Neue Medium"/>
              </a:rPr>
              <a:t>digital experts</a:t>
            </a:r>
            <a:r>
              <a:rPr lang="en-GB" sz="800" b="0" dirty="0">
                <a:solidFill>
                  <a:schemeClr val="tx1"/>
                </a:solidFill>
                <a:latin typeface="+mn-lt"/>
                <a:ea typeface="+mn-ea"/>
                <a:cs typeface="+mn-cs"/>
                <a:sym typeface="Helvetica Neue Medium"/>
              </a:rPr>
              <a:t>, line items already costed in the </a:t>
            </a:r>
            <a:r>
              <a:rPr lang="en-GB" sz="800" dirty="0">
                <a:solidFill>
                  <a:schemeClr val="tx1"/>
                </a:solidFill>
                <a:latin typeface="+mn-lt"/>
                <a:ea typeface="+mn-ea"/>
                <a:cs typeface="+mn-cs"/>
                <a:sym typeface="Helvetica Neue Medium"/>
              </a:rPr>
              <a:t>10-year Digital Investment Plan </a:t>
            </a:r>
            <a:r>
              <a:rPr lang="en-GB" sz="800" b="0" dirty="0">
                <a:solidFill>
                  <a:schemeClr val="tx1"/>
                </a:solidFill>
                <a:latin typeface="+mn-lt"/>
                <a:ea typeface="+mn-ea"/>
                <a:cs typeface="+mn-cs"/>
                <a:sym typeface="Helvetica Neue Medium"/>
              </a:rPr>
              <a:t>and </a:t>
            </a:r>
            <a:r>
              <a:rPr lang="en-GB" sz="800" dirty="0">
                <a:solidFill>
                  <a:schemeClr val="tx1"/>
                </a:solidFill>
                <a:latin typeface="+mn-lt"/>
                <a:ea typeface="+mn-ea"/>
                <a:cs typeface="+mn-cs"/>
                <a:sym typeface="Helvetica Neue Medium"/>
              </a:rPr>
              <a:t>benchmarking against best practice </a:t>
            </a:r>
            <a:endParaRPr lang="en-GB" sz="800" b="0" dirty="0">
              <a:solidFill>
                <a:sysClr val="windowText" lastClr="000000"/>
              </a:solidFill>
              <a:latin typeface="+mn-lt"/>
              <a:ea typeface="+mn-ea"/>
              <a:cs typeface="+mn-cs"/>
              <a:sym typeface="Helvetica Neue Medium"/>
            </a:endParaRPr>
          </a:p>
        </p:txBody>
      </p:sp>
    </p:spTree>
    <p:extLst>
      <p:ext uri="{BB962C8B-B14F-4D97-AF65-F5344CB8AC3E}">
        <p14:creationId xmlns:p14="http://schemas.microsoft.com/office/powerpoint/2010/main" val="382979442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C3BDC-70E9-8BAB-C431-30AA71A9BF7A}"/>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3FF130D-E274-EED7-CF60-E2CEE4DEFB64}"/>
              </a:ext>
            </a:extLst>
          </p:cNvPr>
          <p:cNvSpPr/>
          <p:nvPr/>
        </p:nvSpPr>
        <p:spPr>
          <a:xfrm>
            <a:off x="3205244"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Real-time clinical and operational data are available through a modern BI platform</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Effective and engaging training programmes are developed to increase the digital literacy and adoption of BI capabilities throughout SBU</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F61A8F1C-060C-8ADB-97D0-35B42C9298AD}"/>
              </a:ext>
            </a:extLst>
          </p:cNvPr>
          <p:cNvSpPr/>
          <p:nvPr/>
        </p:nvSpPr>
        <p:spPr>
          <a:xfrm>
            <a:off x="5099921"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Managing patient cohorts with by making use of data at scale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Developing a predictive model to analyse population health trends and patterns for Swansea Bay as well as to identify individual high-risk patients in a care setting</a:t>
            </a:r>
          </a:p>
        </p:txBody>
      </p:sp>
      <p:sp>
        <p:nvSpPr>
          <p:cNvPr id="25" name="Rectangle 24">
            <a:extLst>
              <a:ext uri="{FF2B5EF4-FFF2-40B4-BE49-F238E27FC236}">
                <a16:creationId xmlns:a16="http://schemas.microsoft.com/office/drawing/2014/main" id="{C436C124-9F11-ABFF-A9AE-3A0F28CD13B4}"/>
              </a:ext>
            </a:extLst>
          </p:cNvPr>
          <p:cNvSpPr/>
          <p:nvPr/>
        </p:nvSpPr>
        <p:spPr>
          <a:xfrm>
            <a:off x="6994600"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Establish a BI capability which makes best use of AI opportunities now and in the future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longitudinal data sets to enhance insights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Enhance partnership with and dataflow to SAIL and other organisations</a:t>
            </a:r>
          </a:p>
        </p:txBody>
      </p:sp>
      <p:sp>
        <p:nvSpPr>
          <p:cNvPr id="3" name="Rectangle 2">
            <a:extLst>
              <a:ext uri="{FF2B5EF4-FFF2-40B4-BE49-F238E27FC236}">
                <a16:creationId xmlns:a16="http://schemas.microsoft.com/office/drawing/2014/main" id="{6DB0AE9B-D70F-C95B-1429-6EF483D7B8CD}"/>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latin typeface="Helvetica Neue Medium"/>
              </a:rPr>
              <a:t>Establishing a best-practice Business Intelligence capability. This requires a centralised resource capable of analysing trends and providing predictive insight into population health management, organisational finance and workforce, and making best use of the opportunities that new AI tooling presents for data &amp; analytics. This central resource needs to be coupled with an increase in digital literacy and adoption of BI capabilities throughout organisation as a whole. </a:t>
            </a:r>
            <a:endParaRPr lang="en-GB" sz="800" b="0" i="0" u="none" strike="noStrike">
              <a:solidFill>
                <a:srgbClr val="000000"/>
              </a:solidFill>
              <a:effectLst/>
              <a:latin typeface="Helvetica Neue Medium"/>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User Adoption and Satisfaction: </a:t>
            </a:r>
            <a:r>
              <a:rPr lang="en-US" sz="800" b="0">
                <a:solidFill>
                  <a:srgbClr val="0D0D0D"/>
                </a:solidFill>
                <a:latin typeface="+mj-lt"/>
              </a:rPr>
              <a:t>Gather feedback from BI users, including clinicians and operational staff, on the effectiveness and usability of BI tools</a:t>
            </a:r>
          </a:p>
          <a:p>
            <a:pPr marL="171450" indent="-171450" algn="l" defTabSz="685783">
              <a:buAutoNum type="arabicPeriod"/>
            </a:pPr>
            <a:r>
              <a:rPr lang="en-US" sz="800">
                <a:solidFill>
                  <a:srgbClr val="0D0D0D"/>
                </a:solidFill>
                <a:latin typeface="+mj-lt"/>
              </a:rPr>
              <a:t>Clinical Effectiveness: </a:t>
            </a:r>
            <a:r>
              <a:rPr lang="en-US" sz="800" b="0">
                <a:solidFill>
                  <a:srgbClr val="0D0D0D"/>
                </a:solidFill>
                <a:latin typeface="+mj-lt"/>
              </a:rPr>
              <a:t>Measure the extent to which BI tools support clinicians in making informed decisions at the point of care, and triangulate with their patient outcomes</a:t>
            </a:r>
          </a:p>
          <a:p>
            <a:pPr marL="171450" indent="-171450" algn="l" defTabSz="685783">
              <a:buAutoNum type="arabicPeriod"/>
            </a:pPr>
            <a:r>
              <a:rPr lang="en-US" sz="800">
                <a:solidFill>
                  <a:srgbClr val="0D0D0D"/>
                </a:solidFill>
                <a:latin typeface="+mj-lt"/>
              </a:rPr>
              <a:t>Data Quality: </a:t>
            </a:r>
            <a:r>
              <a:rPr lang="en-US" sz="800" b="0">
                <a:solidFill>
                  <a:srgbClr val="0D0D0D"/>
                </a:solidFill>
                <a:latin typeface="+mj-lt"/>
              </a:rPr>
              <a:t>Assess the accuracy, completeness and timeliness of the data on which insights are generated</a:t>
            </a:r>
            <a:endParaRPr lang="en-US" sz="800">
              <a:solidFill>
                <a:srgbClr val="0D0D0D"/>
              </a:solidFill>
              <a:latin typeface="+mj-lt"/>
            </a:endParaRPr>
          </a:p>
        </p:txBody>
      </p:sp>
      <p:sp>
        <p:nvSpPr>
          <p:cNvPr id="19" name="Rectangle 18">
            <a:extLst>
              <a:ext uri="{FF2B5EF4-FFF2-40B4-BE49-F238E27FC236}">
                <a16:creationId xmlns:a16="http://schemas.microsoft.com/office/drawing/2014/main" id="{6947D463-12CC-BCE9-24CD-C1990F2840D8}"/>
              </a:ext>
            </a:extLst>
          </p:cNvPr>
          <p:cNvSpPr/>
          <p:nvPr/>
        </p:nvSpPr>
        <p:spPr>
          <a:xfrm>
            <a:off x="142875" y="593359"/>
            <a:ext cx="2986543" cy="369313"/>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Data &amp; Analytics </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8F4A72E7-110A-63C7-6240-114046101792}"/>
              </a:ext>
            </a:extLst>
          </p:cNvPr>
          <p:cNvSpPr/>
          <p:nvPr/>
        </p:nvSpPr>
        <p:spPr>
          <a:xfrm>
            <a:off x="142874" y="3362106"/>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BBFCFBF8-86B5-B805-D731-245BC5A8D5EF}"/>
              </a:ext>
            </a:extLst>
          </p:cNvPr>
          <p:cNvSpPr/>
          <p:nvPr/>
        </p:nvSpPr>
        <p:spPr>
          <a:xfrm>
            <a:off x="181802" y="3619717"/>
            <a:ext cx="2908688" cy="1379291"/>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a:solidFill>
                  <a:prstClr val="black"/>
                </a:solidFill>
                <a:latin typeface="+mj-lt"/>
              </a:rPr>
              <a:t>Population Health Management: </a:t>
            </a:r>
            <a:r>
              <a:rPr lang="en-GB" sz="800" b="0">
                <a:solidFill>
                  <a:prstClr val="black"/>
                </a:solidFill>
                <a:latin typeface="+mj-lt"/>
              </a:rPr>
              <a:t>Identify, analyse &amp; evaluate health trends, patterns and interventions to improve population health and reduce unwarranted variation in health outcomes</a:t>
            </a:r>
          </a:p>
          <a:p>
            <a:pPr marL="171450" indent="-171450" algn="l" defTabSz="685783">
              <a:buAutoNum type="arabicPeriod"/>
            </a:pPr>
            <a:r>
              <a:rPr lang="en-GB" sz="800">
                <a:solidFill>
                  <a:prstClr val="black"/>
                </a:solidFill>
                <a:latin typeface="+mj-lt"/>
              </a:rPr>
              <a:t>Financial Performance Optimisation:</a:t>
            </a:r>
            <a:r>
              <a:rPr lang="en-GB" sz="800" b="0">
                <a:solidFill>
                  <a:prstClr val="black"/>
                </a:solidFill>
                <a:latin typeface="+mj-lt"/>
              </a:rPr>
              <a:t> Use data insights to identify cost saving opportunities and help inform financial planning processes</a:t>
            </a:r>
          </a:p>
          <a:p>
            <a:pPr marL="171450" indent="-171450" algn="l" defTabSz="685783">
              <a:buAutoNum type="arabicPeriod"/>
            </a:pPr>
            <a:r>
              <a:rPr lang="en-GB" sz="800">
                <a:solidFill>
                  <a:prstClr val="black"/>
                </a:solidFill>
                <a:latin typeface="+mj-lt"/>
              </a:rPr>
              <a:t>Operational Efficiency &amp; Resource Allocation: </a:t>
            </a:r>
            <a:r>
              <a:rPr lang="en-GB" sz="800" b="0">
                <a:solidFill>
                  <a:prstClr val="black"/>
                </a:solidFill>
                <a:latin typeface="+mj-lt"/>
              </a:rPr>
              <a:t>Implement performance dashboards, identify bottlenecks and optimise management of resources</a:t>
            </a:r>
          </a:p>
        </p:txBody>
      </p:sp>
      <p:sp>
        <p:nvSpPr>
          <p:cNvPr id="24" name="Rectangle 23">
            <a:extLst>
              <a:ext uri="{FF2B5EF4-FFF2-40B4-BE49-F238E27FC236}">
                <a16:creationId xmlns:a16="http://schemas.microsoft.com/office/drawing/2014/main" id="{143C72FC-8B3D-87B1-08FD-FBFAC26837DA}"/>
              </a:ext>
            </a:extLst>
          </p:cNvPr>
          <p:cNvSpPr/>
          <p:nvPr/>
        </p:nvSpPr>
        <p:spPr>
          <a:xfrm>
            <a:off x="3205244" y="593359"/>
            <a:ext cx="5559759"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E96FC85F-3C06-57E2-B00B-2040B96F740D}"/>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08704EE2-3D15-33D1-7D75-5CDD69AD6F8C}"/>
              </a:ext>
            </a:extLst>
          </p:cNvPr>
          <p:cNvSpPr/>
          <p:nvPr/>
        </p:nvSpPr>
        <p:spPr>
          <a:xfrm>
            <a:off x="142874" y="2039331"/>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5110935C-20BC-A0E1-1A05-42D24A3D8433}"/>
              </a:ext>
            </a:extLst>
          </p:cNvPr>
          <p:cNvSpPr/>
          <p:nvPr/>
        </p:nvSpPr>
        <p:spPr>
          <a:xfrm>
            <a:off x="3221966" y="2668138"/>
            <a:ext cx="2674392" cy="2330870"/>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Increase in data expertise: </a:t>
            </a:r>
            <a:r>
              <a:rPr lang="en-US" sz="800" b="0">
                <a:solidFill>
                  <a:prstClr val="black"/>
                </a:solidFill>
                <a:latin typeface="Helvetica Neue Medium"/>
                <a:sym typeface="Helvetica Neue Medium"/>
              </a:rPr>
              <a:t>There is an anticipated need to increase the level of data analysis expertise within SBU through the recruitment of additional data analysts. In total, an anticipated 9.0 WTE is expected.</a:t>
            </a: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Digital literacy: </a:t>
            </a:r>
            <a:r>
              <a:rPr lang="en-US" sz="800" b="0">
                <a:solidFill>
                  <a:prstClr val="black"/>
                </a:solidFill>
                <a:latin typeface="Helvetica Neue Medium"/>
                <a:sym typeface="Helvetica Neue Medium"/>
              </a:rPr>
              <a:t>To make best use of these more advanced BI capabilities the digital literacy of staff needs to be elevated throughout the health board. Training and support initiatives focused on different staff needs in combination with a continued focus on supporting SBUs digital culture will work towards achieving this</a:t>
            </a:r>
          </a:p>
          <a:p>
            <a:pPr marL="171450" indent="-171450" algn="l" defTabSz="825479">
              <a:buFont typeface="Arial" panose="020B0604020202020204" pitchFamily="34" charset="0"/>
              <a:buChar char="•"/>
            </a:pPr>
            <a:r>
              <a:rPr lang="en-US" sz="800">
                <a:solidFill>
                  <a:prstClr val="black"/>
                </a:solidFill>
                <a:latin typeface="+mj-lt"/>
                <a:sym typeface="Helvetica Neue Medium"/>
              </a:rPr>
              <a:t>Embracing AI: </a:t>
            </a:r>
            <a:r>
              <a:rPr lang="en-US" sz="800" b="0">
                <a:solidFill>
                  <a:prstClr val="black"/>
                </a:solidFill>
                <a:latin typeface="+mj-lt"/>
                <a:sym typeface="Helvetica Neue Medium"/>
              </a:rPr>
              <a:t>SBU colleagues will need support and guidance to help them to be receptive to integrating AI tools into their roles overtime, thereby </a:t>
            </a:r>
            <a:r>
              <a:rPr lang="en-US" sz="800" b="0" err="1">
                <a:solidFill>
                  <a:prstClr val="black"/>
                </a:solidFill>
                <a:latin typeface="+mj-lt"/>
                <a:sym typeface="Helvetica Neue Medium"/>
              </a:rPr>
              <a:t>maximising</a:t>
            </a:r>
            <a:r>
              <a:rPr lang="en-US" sz="800" b="0">
                <a:solidFill>
                  <a:prstClr val="black"/>
                </a:solidFill>
                <a:latin typeface="+mj-lt"/>
                <a:sym typeface="Helvetica Neue Medium"/>
              </a:rPr>
              <a:t> benefits for both themselves and the patients they care for</a:t>
            </a:r>
            <a:endParaRPr lang="en-US" sz="800">
              <a:solidFill>
                <a:prstClr val="black"/>
              </a:solidFill>
              <a:latin typeface="+mj-lt"/>
              <a:sym typeface="Helvetica Neue Medium"/>
            </a:endParaRPr>
          </a:p>
          <a:p>
            <a:pPr algn="l" defTabSz="825479"/>
            <a:endParaRPr lang="en-US" sz="80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9F4E5599-1066-84D1-555F-019BBE7D498E}"/>
              </a:ext>
            </a:extLst>
          </p:cNvPr>
          <p:cNvSpPr/>
          <p:nvPr/>
        </p:nvSpPr>
        <p:spPr>
          <a:xfrm>
            <a:off x="3205244" y="2340137"/>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4AC691F9-A133-6266-296B-DEF0ECF27DDE}"/>
              </a:ext>
            </a:extLst>
          </p:cNvPr>
          <p:cNvSpPr/>
          <p:nvPr/>
        </p:nvSpPr>
        <p:spPr>
          <a:xfrm>
            <a:off x="6039098" y="2338653"/>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DDD60810-14E7-EDD8-BA2F-248FF92E7227}"/>
              </a:ext>
            </a:extLst>
          </p:cNvPr>
          <p:cNvCxnSpPr>
            <a:cxnSpLocks/>
            <a:stCxn id="31" idx="0"/>
            <a:endCxn id="31" idx="2"/>
          </p:cNvCxnSpPr>
          <p:nvPr/>
        </p:nvCxnSpPr>
        <p:spPr>
          <a:xfrm>
            <a:off x="5985124" y="2617815"/>
            <a:ext cx="0" cy="2450977"/>
          </a:xfrm>
          <a:prstGeom prst="line">
            <a:avLst/>
          </a:prstGeom>
          <a:noFill/>
          <a:ln w="25400" cap="flat">
            <a:solidFill>
              <a:schemeClr val="accent3"/>
            </a:solidFill>
            <a:prstDash val="solid"/>
            <a:miter lim="400000"/>
          </a:ln>
          <a:effectLst/>
          <a:sp3d/>
        </p:spPr>
        <p:style>
          <a:lnRef idx="0">
            <a:scrgbClr r="0" g="0" b="0"/>
          </a:lnRef>
          <a:fillRef idx="0">
            <a:scrgbClr r="0" g="0" b="0"/>
          </a:fillRef>
          <a:effectRef idx="0">
            <a:scrgbClr r="0" g="0" b="0"/>
          </a:effectRef>
          <a:fontRef idx="none"/>
        </p:style>
      </p:cxnSp>
      <p:pic>
        <p:nvPicPr>
          <p:cNvPr id="5" name="Graphic 4" descr="Server with solid fill">
            <a:extLst>
              <a:ext uri="{FF2B5EF4-FFF2-40B4-BE49-F238E27FC236}">
                <a16:creationId xmlns:a16="http://schemas.microsoft.com/office/drawing/2014/main" id="{25F854B1-CE0D-ED20-31F4-45E075D922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3151" y="651711"/>
            <a:ext cx="264406" cy="264406"/>
          </a:xfrm>
          <a:prstGeom prst="rect">
            <a:avLst/>
          </a:prstGeom>
        </p:spPr>
      </p:pic>
      <p:sp>
        <p:nvSpPr>
          <p:cNvPr id="9" name="Title 1">
            <a:extLst>
              <a:ext uri="{FF2B5EF4-FFF2-40B4-BE49-F238E27FC236}">
                <a16:creationId xmlns:a16="http://schemas.microsoft.com/office/drawing/2014/main" id="{C2F1B252-0045-EDE2-5F24-89198BCDA216}"/>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Data &amp; Analytics: BI Capability</a:t>
            </a:r>
            <a:endParaRPr lang="en-GB" sz="2400"/>
          </a:p>
        </p:txBody>
      </p:sp>
      <p:sp>
        <p:nvSpPr>
          <p:cNvPr id="13" name="Rectangle 12">
            <a:extLst>
              <a:ext uri="{FF2B5EF4-FFF2-40B4-BE49-F238E27FC236}">
                <a16:creationId xmlns:a16="http://schemas.microsoft.com/office/drawing/2014/main" id="{3B175D55-D153-DF32-A599-31CC07488528}"/>
              </a:ext>
            </a:extLst>
          </p:cNvPr>
          <p:cNvSpPr/>
          <p:nvPr/>
        </p:nvSpPr>
        <p:spPr>
          <a:xfrm>
            <a:off x="3205244"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Real-Time Data Access</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7C2F3687-C025-0BC7-0416-6D68EA2AE3FB}"/>
              </a:ext>
            </a:extLst>
          </p:cNvPr>
          <p:cNvSpPr/>
          <p:nvPr/>
        </p:nvSpPr>
        <p:spPr>
          <a:xfrm>
            <a:off x="5099921"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Supporting PHM</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4165A979-D884-3345-7F0E-DE0625D9D695}"/>
              </a:ext>
            </a:extLst>
          </p:cNvPr>
          <p:cNvSpPr/>
          <p:nvPr/>
        </p:nvSpPr>
        <p:spPr>
          <a:xfrm>
            <a:off x="6994600"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Extensive BI Capability</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C4C5C51D-8C46-95E8-05E6-531E1CE6B1DE}"/>
              </a:ext>
            </a:extLst>
          </p:cNvPr>
          <p:cNvGraphicFramePr>
            <a:graphicFrameLocks noGrp="1"/>
          </p:cNvGraphicFramePr>
          <p:nvPr>
            <p:extLst>
              <p:ext uri="{D42A27DB-BD31-4B8C-83A1-F6EECF244321}">
                <p14:modId xmlns:p14="http://schemas.microsoft.com/office/powerpoint/2010/main" val="3783487719"/>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171450">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a:solidFill>
                            <a:schemeClr val="tx1"/>
                          </a:solidFill>
                          <a:effectLst/>
                          <a:latin typeface="+mj-lt"/>
                        </a:rPr>
                        <a:t>£896,000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£10,107,000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a:solidFill>
                            <a:schemeClr val="tx1"/>
                          </a:solidFill>
                          <a:effectLst/>
                          <a:latin typeface="+mj-l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£896,000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£10,107,000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E12B93A5-74E0-F84B-1D05-C49AA9B1638F}"/>
              </a:ext>
            </a:extLst>
          </p:cNvPr>
          <p:cNvSpPr/>
          <p:nvPr/>
        </p:nvSpPr>
        <p:spPr>
          <a:xfrm>
            <a:off x="6074203" y="3604114"/>
            <a:ext cx="2674392" cy="140570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Minimal costs anticipated in the first 3-years, as the focus is on increasing the adoption of BI tools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Ramp up in costs beyond the three years, representing the anticipated increase in data expertise required to deliver the solution components and the expansion of AI</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 </a:t>
            </a: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800" dirty="0">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10F83B9A-7864-8929-2080-DF14FD02DF4D}"/>
              </a:ext>
            </a:extLst>
          </p:cNvPr>
          <p:cNvGrpSpPr/>
          <p:nvPr/>
        </p:nvGrpSpPr>
        <p:grpSpPr>
          <a:xfrm>
            <a:off x="-1" y="-5787"/>
            <a:ext cx="9107999" cy="165595"/>
            <a:chOff x="374266" y="2474302"/>
            <a:chExt cx="11442413" cy="820603"/>
          </a:xfrm>
        </p:grpSpPr>
        <p:sp>
          <p:nvSpPr>
            <p:cNvPr id="4" name="Arrow: Pentagon 3">
              <a:extLst>
                <a:ext uri="{FF2B5EF4-FFF2-40B4-BE49-F238E27FC236}">
                  <a16:creationId xmlns:a16="http://schemas.microsoft.com/office/drawing/2014/main" id="{561CDA17-A552-C28E-586A-088CCB7D766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EE76537-10B7-6AD2-A714-946A3AE843B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E7C2D38-A2CD-8C07-84EA-ABFC95F8DDE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CAC59ED-AF0B-0FE7-2118-8A1707148F2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D90DC08E-BD28-263B-BFEB-412CA9EE6E7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989856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940CD-D6E7-9EEE-1207-475484375209}"/>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57D1FBE4-D9D9-A123-DE9E-188FB56259A2}"/>
              </a:ext>
            </a:extLst>
          </p:cNvPr>
          <p:cNvSpPr/>
          <p:nvPr/>
        </p:nvSpPr>
        <p:spPr>
          <a:xfrm>
            <a:off x="3205244"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Comprehensive assessment of existing SBU digital systems, data sources and current data quality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Mapping the data entities within different systems to identify overlaps and discrepancies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Defining data transformation rules and procedures to convert data into the new standard</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C3281A2F-245E-A9A8-A6FF-DF98B142ABC5}"/>
              </a:ext>
            </a:extLst>
          </p:cNvPr>
          <p:cNvSpPr/>
          <p:nvPr/>
        </p:nvSpPr>
        <p:spPr>
          <a:xfrm>
            <a:off x="5099921"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Implement an incremental migration approach to reduce risk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Clean and extract data, and apply earlier defined transformation rules to convert data to the new standard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Validate the converted data to ensure accuracy, completeness and consistency</a:t>
            </a:r>
          </a:p>
        </p:txBody>
      </p:sp>
      <p:sp>
        <p:nvSpPr>
          <p:cNvPr id="25" name="Rectangle 24">
            <a:extLst>
              <a:ext uri="{FF2B5EF4-FFF2-40B4-BE49-F238E27FC236}">
                <a16:creationId xmlns:a16="http://schemas.microsoft.com/office/drawing/2014/main" id="{79C03971-41C4-7D64-48F8-BF0E9C0FA2DA}"/>
              </a:ext>
            </a:extLst>
          </p:cNvPr>
          <p:cNvSpPr/>
          <p:nvPr/>
        </p:nvSpPr>
        <p:spPr>
          <a:xfrm>
            <a:off x="6994600"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Conduct a post-migration verification to ensure data standard is applied as intended – this should be repeated every three years as a part of a data standard audit process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Provide training to clinical users and digital services team on the data standard, and the implications for their roles</a:t>
            </a:r>
          </a:p>
        </p:txBody>
      </p:sp>
      <p:sp>
        <p:nvSpPr>
          <p:cNvPr id="3" name="Rectangle 2">
            <a:extLst>
              <a:ext uri="{FF2B5EF4-FFF2-40B4-BE49-F238E27FC236}">
                <a16:creationId xmlns:a16="http://schemas.microsoft.com/office/drawing/2014/main" id="{2159BAB8-2835-323B-0899-DD0326A94112}"/>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685783"/>
            <a:r>
              <a:rPr lang="en-GB" sz="800" b="0">
                <a:latin typeface="+mj-lt"/>
              </a:rPr>
              <a:t>Implementing a consistent data standard across the Health Board to allow easier data sharing between clinical systems, programmes, and partner organisations, as well as to increase the potential for powerful and insightful analysis. A consistent data standard underpins the success of many of the digital strategy solutions including CDR and EPR implementation. </a:t>
            </a:r>
          </a:p>
          <a:p>
            <a:pPr defTabSz="685783"/>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Data Standard Compliance Rate</a:t>
            </a:r>
            <a:r>
              <a:rPr lang="en-US" sz="800" b="0">
                <a:solidFill>
                  <a:srgbClr val="0D0D0D"/>
                </a:solidFill>
                <a:latin typeface="+mj-lt"/>
              </a:rPr>
              <a:t>: Percentage of digital systems and data sources within the board that adhere to the established data standard</a:t>
            </a:r>
          </a:p>
          <a:p>
            <a:pPr marL="171450" indent="-171450" algn="l" defTabSz="685783">
              <a:buAutoNum type="arabicPeriod"/>
            </a:pPr>
            <a:r>
              <a:rPr lang="en-US" sz="800">
                <a:solidFill>
                  <a:srgbClr val="0D0D0D"/>
                </a:solidFill>
                <a:latin typeface="+mj-lt"/>
              </a:rPr>
              <a:t>Interoperability</a:t>
            </a:r>
            <a:r>
              <a:rPr lang="en-US" sz="800" b="0">
                <a:solidFill>
                  <a:srgbClr val="0D0D0D"/>
                </a:solidFill>
                <a:latin typeface="+mj-lt"/>
              </a:rPr>
              <a:t>: Quantify the interoperability of digital systems by assessing the ease and effectiveness of data exchange</a:t>
            </a:r>
          </a:p>
          <a:p>
            <a:pPr marL="171450" indent="-171450" algn="l" defTabSz="685783">
              <a:buAutoNum type="arabicPeriod"/>
            </a:pPr>
            <a:r>
              <a:rPr lang="en-US" sz="800">
                <a:solidFill>
                  <a:srgbClr val="0D0D0D"/>
                </a:solidFill>
                <a:latin typeface="+mj-lt"/>
              </a:rPr>
              <a:t>Data Quality Improvement: </a:t>
            </a:r>
            <a:r>
              <a:rPr lang="en-US" sz="800" b="0">
                <a:solidFill>
                  <a:srgbClr val="0D0D0D"/>
                </a:solidFill>
                <a:latin typeface="+mj-lt"/>
              </a:rPr>
              <a:t>Comparing data quality metrics before and after the implementation, such as accuracy, completeness and consistency</a:t>
            </a:r>
          </a:p>
        </p:txBody>
      </p:sp>
      <p:sp>
        <p:nvSpPr>
          <p:cNvPr id="19" name="Rectangle 18">
            <a:extLst>
              <a:ext uri="{FF2B5EF4-FFF2-40B4-BE49-F238E27FC236}">
                <a16:creationId xmlns:a16="http://schemas.microsoft.com/office/drawing/2014/main" id="{59867D81-02FE-70D7-E611-EB8F25EBF5CB}"/>
              </a:ext>
            </a:extLst>
          </p:cNvPr>
          <p:cNvSpPr/>
          <p:nvPr/>
        </p:nvSpPr>
        <p:spPr>
          <a:xfrm>
            <a:off x="142875" y="593359"/>
            <a:ext cx="2986543" cy="369313"/>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Data &amp; Analytics </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40E62D6E-5E33-CD94-A023-043DF406DAEE}"/>
              </a:ext>
            </a:extLst>
          </p:cNvPr>
          <p:cNvSpPr/>
          <p:nvPr/>
        </p:nvSpPr>
        <p:spPr>
          <a:xfrm>
            <a:off x="142874" y="3214908"/>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C6E94A6E-6DF6-9B05-6024-D7E19046726A}"/>
              </a:ext>
            </a:extLst>
          </p:cNvPr>
          <p:cNvSpPr/>
          <p:nvPr/>
        </p:nvSpPr>
        <p:spPr>
          <a:xfrm>
            <a:off x="181802" y="3513463"/>
            <a:ext cx="2908688" cy="148554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US" sz="800">
                <a:solidFill>
                  <a:prstClr val="black"/>
                </a:solidFill>
                <a:latin typeface="+mj-lt"/>
              </a:rPr>
              <a:t>Secondary Care Patient Record Integration: </a:t>
            </a:r>
            <a:r>
              <a:rPr lang="en-US" sz="800" b="0">
                <a:solidFill>
                  <a:srgbClr val="0D0D0D"/>
                </a:solidFill>
                <a:latin typeface="+mj-lt"/>
              </a:rPr>
              <a:t>Patient information in a secondary care setting is more seamlessly shared across the various clinical systems in place  </a:t>
            </a:r>
          </a:p>
          <a:p>
            <a:pPr marL="171450" indent="-171450" algn="l" defTabSz="685783">
              <a:buAutoNum type="arabicPeriod"/>
            </a:pPr>
            <a:r>
              <a:rPr lang="en-US" sz="800">
                <a:solidFill>
                  <a:prstClr val="black"/>
                </a:solidFill>
                <a:latin typeface="+mj-lt"/>
              </a:rPr>
              <a:t>Better Data for Clinical Decision Making: </a:t>
            </a:r>
            <a:r>
              <a:rPr lang="en-US" sz="800" b="0">
                <a:solidFill>
                  <a:prstClr val="black"/>
                </a:solidFill>
                <a:latin typeface="+mj-lt"/>
              </a:rPr>
              <a:t>Access to consistent data empower clinicians to make well-informed care decisions tailored to each patient’s needs</a:t>
            </a:r>
          </a:p>
          <a:p>
            <a:pPr marL="171450" indent="-171450" algn="l" defTabSz="685783">
              <a:buAutoNum type="arabicPeriod"/>
            </a:pPr>
            <a:r>
              <a:rPr lang="en-US" sz="800">
                <a:solidFill>
                  <a:prstClr val="black"/>
                </a:solidFill>
                <a:latin typeface="+mj-lt"/>
              </a:rPr>
              <a:t>Research &amp; Analytics: </a:t>
            </a:r>
            <a:r>
              <a:rPr lang="en-US" sz="800" b="0">
                <a:solidFill>
                  <a:prstClr val="black"/>
                </a:solidFill>
                <a:latin typeface="+mj-lt"/>
              </a:rPr>
              <a:t>Researchers have access to </a:t>
            </a:r>
            <a:r>
              <a:rPr lang="en-US" sz="800" b="0" err="1">
                <a:solidFill>
                  <a:prstClr val="black"/>
                </a:solidFill>
                <a:latin typeface="+mj-lt"/>
              </a:rPr>
              <a:t>standardised</a:t>
            </a:r>
            <a:r>
              <a:rPr lang="en-US" sz="800" b="0">
                <a:solidFill>
                  <a:prstClr val="black"/>
                </a:solidFill>
                <a:latin typeface="+mj-lt"/>
              </a:rPr>
              <a:t> data, reducing time spent on data-cleaning and enabling more insightful analysis</a:t>
            </a:r>
            <a:endParaRPr lang="en-GB" sz="900" i="1">
              <a:solidFill>
                <a:prstClr val="black"/>
              </a:solidFill>
              <a:latin typeface="Helvetica Neue Medium"/>
            </a:endParaRPr>
          </a:p>
        </p:txBody>
      </p:sp>
      <p:sp>
        <p:nvSpPr>
          <p:cNvPr id="24" name="Rectangle 23">
            <a:extLst>
              <a:ext uri="{FF2B5EF4-FFF2-40B4-BE49-F238E27FC236}">
                <a16:creationId xmlns:a16="http://schemas.microsoft.com/office/drawing/2014/main" id="{9989D95F-E1BF-C931-8E36-E7C09C6C893B}"/>
              </a:ext>
            </a:extLst>
          </p:cNvPr>
          <p:cNvSpPr/>
          <p:nvPr/>
        </p:nvSpPr>
        <p:spPr>
          <a:xfrm>
            <a:off x="3205244" y="593359"/>
            <a:ext cx="5559759"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AC2BB289-DD69-24FB-30C5-A893167184F6}"/>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E9FD0DC1-F69C-C2BB-EB94-E62B5AB3A04A}"/>
              </a:ext>
            </a:extLst>
          </p:cNvPr>
          <p:cNvSpPr/>
          <p:nvPr/>
        </p:nvSpPr>
        <p:spPr>
          <a:xfrm>
            <a:off x="142874" y="1834611"/>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9946F05A-5A34-B38E-C3F1-A3CFEE5AA57F}"/>
              </a:ext>
            </a:extLst>
          </p:cNvPr>
          <p:cNvSpPr/>
          <p:nvPr/>
        </p:nvSpPr>
        <p:spPr>
          <a:xfrm>
            <a:off x="3221966" y="2668138"/>
            <a:ext cx="2674392" cy="2330870"/>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Data standards training: </a:t>
            </a:r>
            <a:r>
              <a:rPr lang="en-US" sz="800" b="0">
                <a:solidFill>
                  <a:prstClr val="black"/>
                </a:solidFill>
                <a:latin typeface="Helvetica Neue Medium"/>
                <a:sym typeface="Helvetica Neue Medium"/>
              </a:rPr>
              <a:t>Training</a:t>
            </a:r>
            <a:r>
              <a:rPr lang="en-US" sz="800">
                <a:solidFill>
                  <a:prstClr val="black"/>
                </a:solidFill>
                <a:latin typeface="Helvetica Neue Medium"/>
                <a:sym typeface="Helvetica Neue Medium"/>
              </a:rPr>
              <a:t> </a:t>
            </a:r>
            <a:r>
              <a:rPr lang="en-US" sz="800" b="0">
                <a:solidFill>
                  <a:prstClr val="black"/>
                </a:solidFill>
                <a:latin typeface="Helvetica Neue Medium"/>
                <a:sym typeface="Helvetica Neue Medium"/>
              </a:rPr>
              <a:t>for clinical users and relevant digital services team on the new data standards, to give them the knowledge and skills required to make best use of the consistent data</a:t>
            </a:r>
            <a:endParaRPr lang="en-US" sz="80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No anticipated new roles required: </a:t>
            </a:r>
            <a:r>
              <a:rPr lang="en-US" sz="800" b="0">
                <a:solidFill>
                  <a:prstClr val="black"/>
                </a:solidFill>
                <a:latin typeface="Helvetica Neue Medium"/>
                <a:sym typeface="Helvetica Neue Medium"/>
              </a:rPr>
              <a:t>Assumption that the existing team can be retrained to implement and maintain the new data standards</a:t>
            </a: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Data Stewardship: </a:t>
            </a:r>
            <a:r>
              <a:rPr lang="en-US" sz="800" b="0">
                <a:solidFill>
                  <a:srgbClr val="0D0D0D"/>
                </a:solidFill>
                <a:latin typeface="+mj-lt"/>
                <a:sym typeface="Helvetica Neue Medium"/>
              </a:rPr>
              <a:t>E</a:t>
            </a:r>
            <a:r>
              <a:rPr lang="en-US" sz="800" b="0">
                <a:solidFill>
                  <a:srgbClr val="0D0D0D"/>
                </a:solidFill>
                <a:latin typeface="+mj-lt"/>
              </a:rPr>
              <a:t>nsuring the integrity, security, and privacy of patient data. Assigning responsibility for defining &amp; monitoring data standards, policies, and procedures</a:t>
            </a:r>
            <a:endParaRPr lang="en-US" sz="80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a:solidFill>
                <a:prstClr val="black"/>
              </a:solidFill>
              <a:latin typeface="+mj-lt"/>
              <a:sym typeface="Helvetica Neue Medium"/>
            </a:endParaRPr>
          </a:p>
          <a:p>
            <a:pPr algn="l" defTabSz="825479"/>
            <a:endParaRPr lang="en-US" sz="90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A4745BD7-D951-DC7F-05E0-89A59DF82174}"/>
              </a:ext>
            </a:extLst>
          </p:cNvPr>
          <p:cNvSpPr/>
          <p:nvPr/>
        </p:nvSpPr>
        <p:spPr>
          <a:xfrm>
            <a:off x="3205244" y="2340137"/>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472883A7-0716-FA57-2660-C14C140E0B78}"/>
              </a:ext>
            </a:extLst>
          </p:cNvPr>
          <p:cNvSpPr/>
          <p:nvPr/>
        </p:nvSpPr>
        <p:spPr>
          <a:xfrm>
            <a:off x="6039098" y="2338653"/>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33B8DB89-6E8B-5055-BA68-8491C9E2A21D}"/>
              </a:ext>
            </a:extLst>
          </p:cNvPr>
          <p:cNvCxnSpPr>
            <a:cxnSpLocks/>
            <a:stCxn id="31" idx="0"/>
            <a:endCxn id="31" idx="2"/>
          </p:cNvCxnSpPr>
          <p:nvPr/>
        </p:nvCxnSpPr>
        <p:spPr>
          <a:xfrm>
            <a:off x="5985124" y="2617815"/>
            <a:ext cx="0" cy="2450977"/>
          </a:xfrm>
          <a:prstGeom prst="line">
            <a:avLst/>
          </a:prstGeom>
          <a:noFill/>
          <a:ln w="25400" cap="flat">
            <a:solidFill>
              <a:schemeClr val="accent3"/>
            </a:solidFill>
            <a:prstDash val="solid"/>
            <a:miter lim="400000"/>
          </a:ln>
          <a:effectLst/>
          <a:sp3d/>
        </p:spPr>
        <p:style>
          <a:lnRef idx="0">
            <a:scrgbClr r="0" g="0" b="0"/>
          </a:lnRef>
          <a:fillRef idx="0">
            <a:scrgbClr r="0" g="0" b="0"/>
          </a:fillRef>
          <a:effectRef idx="0">
            <a:scrgbClr r="0" g="0" b="0"/>
          </a:effectRef>
          <a:fontRef idx="none"/>
        </p:style>
      </p:cxnSp>
      <p:pic>
        <p:nvPicPr>
          <p:cNvPr id="5" name="Graphic 4" descr="Server with solid fill">
            <a:extLst>
              <a:ext uri="{FF2B5EF4-FFF2-40B4-BE49-F238E27FC236}">
                <a16:creationId xmlns:a16="http://schemas.microsoft.com/office/drawing/2014/main" id="{58A26200-1864-B549-239B-1FFD8FE914D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3151" y="651711"/>
            <a:ext cx="264406" cy="264406"/>
          </a:xfrm>
          <a:prstGeom prst="rect">
            <a:avLst/>
          </a:prstGeom>
        </p:spPr>
      </p:pic>
      <p:sp>
        <p:nvSpPr>
          <p:cNvPr id="9" name="Title 1">
            <a:extLst>
              <a:ext uri="{FF2B5EF4-FFF2-40B4-BE49-F238E27FC236}">
                <a16:creationId xmlns:a16="http://schemas.microsoft.com/office/drawing/2014/main" id="{5ACC97BA-EF8B-6C75-5ED3-41B92EAB16EB}"/>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Data &amp; Analytics: Consistent Data Standard</a:t>
            </a:r>
            <a:endParaRPr lang="en-GB" sz="2400"/>
          </a:p>
        </p:txBody>
      </p:sp>
      <p:sp>
        <p:nvSpPr>
          <p:cNvPr id="13" name="Rectangle 12">
            <a:extLst>
              <a:ext uri="{FF2B5EF4-FFF2-40B4-BE49-F238E27FC236}">
                <a16:creationId xmlns:a16="http://schemas.microsoft.com/office/drawing/2014/main" id="{23D815B5-758F-F865-81BE-A5D6A2939C91}"/>
              </a:ext>
            </a:extLst>
          </p:cNvPr>
          <p:cNvSpPr/>
          <p:nvPr/>
        </p:nvSpPr>
        <p:spPr>
          <a:xfrm>
            <a:off x="3205244"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Data Assessment &amp; Mapping</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874414FD-CBA9-1D87-9489-3DEE689E7F88}"/>
              </a:ext>
            </a:extLst>
          </p:cNvPr>
          <p:cNvSpPr/>
          <p:nvPr/>
        </p:nvSpPr>
        <p:spPr>
          <a:xfrm>
            <a:off x="5099921"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Data Conversion &amp; Migration</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DD9AE101-0E4B-7764-E816-2B13E8193A4F}"/>
              </a:ext>
            </a:extLst>
          </p:cNvPr>
          <p:cNvSpPr/>
          <p:nvPr/>
        </p:nvSpPr>
        <p:spPr>
          <a:xfrm>
            <a:off x="6994600"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Data Standard Audit &amp; Training</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D2FE1AB4-69DF-5ED9-56C5-EF700B206CAB}"/>
              </a:ext>
            </a:extLst>
          </p:cNvPr>
          <p:cNvGraphicFramePr>
            <a:graphicFrameLocks noGrp="1"/>
          </p:cNvGraphicFramePr>
          <p:nvPr>
            <p:extLst>
              <p:ext uri="{D42A27DB-BD31-4B8C-83A1-F6EECF244321}">
                <p14:modId xmlns:p14="http://schemas.microsoft.com/office/powerpoint/2010/main" val="1406934862"/>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171450">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£1,486,000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£2,368,000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a:solidFill>
                            <a:schemeClr val="tx1"/>
                          </a:solidFill>
                          <a:effectLst/>
                          <a:latin typeface="+mj-l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£1,486,000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£2,368,000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61E8C3D4-1829-4329-1AAC-F4D3DF9C4D91}"/>
              </a:ext>
            </a:extLst>
          </p:cNvPr>
          <p:cNvSpPr/>
          <p:nvPr/>
        </p:nvSpPr>
        <p:spPr>
          <a:xfrm>
            <a:off x="6074203" y="3604114"/>
            <a:ext cx="2674392" cy="140570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large majority of costs are expected in the next three years corresponding to the anticipated resource to complete the business case and external outsourcing of the data assessment, mapping, conversion and migration processes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Ongoing costs correspond to ongoing training requirements, comms and data audits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 </a:t>
            </a: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3C5E9E7C-7EEB-9EBF-23B1-DEE8F16BC970}"/>
              </a:ext>
            </a:extLst>
          </p:cNvPr>
          <p:cNvGrpSpPr/>
          <p:nvPr/>
        </p:nvGrpSpPr>
        <p:grpSpPr>
          <a:xfrm>
            <a:off x="-1" y="-5787"/>
            <a:ext cx="9107999" cy="165595"/>
            <a:chOff x="374266" y="2474302"/>
            <a:chExt cx="11442413" cy="820603"/>
          </a:xfrm>
        </p:grpSpPr>
        <p:sp>
          <p:nvSpPr>
            <p:cNvPr id="4" name="Arrow: Pentagon 3">
              <a:extLst>
                <a:ext uri="{FF2B5EF4-FFF2-40B4-BE49-F238E27FC236}">
                  <a16:creationId xmlns:a16="http://schemas.microsoft.com/office/drawing/2014/main" id="{DE9B2364-83F5-7FFC-36E3-F2DA0F156F7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9ADDE125-AC09-F25E-E070-52B5C2B19B9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74115B8A-AA6C-05CC-3FF9-4AE34353C374}"/>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817E136E-2DCD-7395-CD64-B1972D71B6A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E175D586-CA97-1C0E-C6DC-95EF9EE3A1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8381399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A4E8E-FC49-546F-7F77-FC191DC8F889}"/>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B38372E6-D51F-F264-3D60-98405C353E95}"/>
              </a:ext>
            </a:extLst>
          </p:cNvPr>
          <p:cNvSpPr/>
          <p:nvPr/>
        </p:nvSpPr>
        <p:spPr>
          <a:xfrm>
            <a:off x="3205244"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Assessment of current digital infrastructure, data assets, and analytics capabilities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target cloud infrastructure</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a detailed migration plan outlining tasks, timelines, resource requirements, and dependencies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Evaluate cloud suppliers</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F0A0A5CA-431B-A5C7-DC0E-4766297E70C7}"/>
              </a:ext>
            </a:extLst>
          </p:cNvPr>
          <p:cNvSpPr/>
          <p:nvPr/>
        </p:nvSpPr>
        <p:spPr>
          <a:xfrm>
            <a:off x="5099921"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Deliver training for Digital Services infrastructure and systems team</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Implement an incremental migration of selected data &amp; analytic workloads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and test disaster recovery &amp; business continuity plan</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User satisfaction engagement</a:t>
            </a:r>
          </a:p>
        </p:txBody>
      </p:sp>
      <p:sp>
        <p:nvSpPr>
          <p:cNvPr id="25" name="Rectangle 24">
            <a:extLst>
              <a:ext uri="{FF2B5EF4-FFF2-40B4-BE49-F238E27FC236}">
                <a16:creationId xmlns:a16="http://schemas.microsoft.com/office/drawing/2014/main" id="{8F10B9C8-3491-9E1F-D322-071CA817EF9C}"/>
              </a:ext>
            </a:extLst>
          </p:cNvPr>
          <p:cNvSpPr/>
          <p:nvPr/>
        </p:nvSpPr>
        <p:spPr>
          <a:xfrm>
            <a:off x="6994600"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Large scale migration of most systems and data -  acknowledging that not all systems will currently be suitable for migration</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Provide ongoing training &amp; support to improve adoption and make best use of services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Continue post migration reviews &amp; assessments </a:t>
            </a:r>
          </a:p>
        </p:txBody>
      </p:sp>
      <p:sp>
        <p:nvSpPr>
          <p:cNvPr id="3" name="Rectangle 2">
            <a:extLst>
              <a:ext uri="{FF2B5EF4-FFF2-40B4-BE49-F238E27FC236}">
                <a16:creationId xmlns:a16="http://schemas.microsoft.com/office/drawing/2014/main" id="{1445FCC2-AD8B-4E44-14BF-E698FF8A292F}"/>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Migrating, at pace, to a cloud-first compute and storage solution throughout the entire health board, underpinned by a robust Cloud Strategy</a:t>
            </a:r>
            <a:r>
              <a:rPr lang="en-GB" sz="800" b="0">
                <a:latin typeface="Helvetica Neue Medium"/>
              </a:rPr>
              <a:t>, which recognises the need for some continued on-prem compute and storage for business continuity purposes. Including conducting an infrastructure review with a view to creating the best environment available to deliver data and analytics. Establishing cloud-based PaaS and IaaS as an underpinning principle in the development and procurement of digital systems. </a:t>
            </a: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Data &amp; System Migration Rate: </a:t>
            </a:r>
            <a:r>
              <a:rPr lang="en-US" sz="800" b="0">
                <a:solidFill>
                  <a:srgbClr val="0D0D0D"/>
                </a:solidFill>
                <a:latin typeface="+mj-lt"/>
              </a:rPr>
              <a:t>The percentage of data and systems successfully migrated from on-prem hosting to the cloud infrastructure</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System Performance: </a:t>
            </a:r>
            <a:r>
              <a:rPr lang="en-US" sz="800" b="0">
                <a:solidFill>
                  <a:srgbClr val="0D0D0D"/>
                </a:solidFill>
                <a:latin typeface="+mj-lt"/>
              </a:rPr>
              <a:t>Monitor metrics such as response time, downtime and security incidents measured against pre-migration levels</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User Adoption &amp; Satisfaction: </a:t>
            </a:r>
            <a:r>
              <a:rPr lang="en-US" sz="800" b="0">
                <a:solidFill>
                  <a:srgbClr val="0D0D0D"/>
                </a:solidFill>
                <a:latin typeface="+mj-lt"/>
              </a:rPr>
              <a:t>User engagement, </a:t>
            </a:r>
            <a:r>
              <a:rPr lang="en-US" sz="800" b="0" err="1">
                <a:solidFill>
                  <a:srgbClr val="0D0D0D"/>
                </a:solidFill>
                <a:latin typeface="+mj-lt"/>
              </a:rPr>
              <a:t>utilisation</a:t>
            </a:r>
            <a:r>
              <a:rPr lang="en-US" sz="800" b="0">
                <a:solidFill>
                  <a:srgbClr val="0D0D0D"/>
                </a:solidFill>
                <a:latin typeface="+mj-lt"/>
              </a:rPr>
              <a:t> rates, and training completion to measure adoption and satisfaction levels</a:t>
            </a:r>
          </a:p>
        </p:txBody>
      </p:sp>
      <p:sp>
        <p:nvSpPr>
          <p:cNvPr id="19" name="Rectangle 18">
            <a:extLst>
              <a:ext uri="{FF2B5EF4-FFF2-40B4-BE49-F238E27FC236}">
                <a16:creationId xmlns:a16="http://schemas.microsoft.com/office/drawing/2014/main" id="{83C1FBB4-E2CC-40CD-E3B9-AF2BF571D2BE}"/>
              </a:ext>
            </a:extLst>
          </p:cNvPr>
          <p:cNvSpPr/>
          <p:nvPr/>
        </p:nvSpPr>
        <p:spPr>
          <a:xfrm>
            <a:off x="142875" y="593359"/>
            <a:ext cx="2986543" cy="369313"/>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Data &amp; Analytics </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35BF16C2-0C82-756B-88D8-68946AB295E5}"/>
              </a:ext>
            </a:extLst>
          </p:cNvPr>
          <p:cNvSpPr/>
          <p:nvPr/>
        </p:nvSpPr>
        <p:spPr>
          <a:xfrm>
            <a:off x="142875" y="3590118"/>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1EF6A281-216E-539B-22CC-D7E2BD761815}"/>
              </a:ext>
            </a:extLst>
          </p:cNvPr>
          <p:cNvSpPr/>
          <p:nvPr/>
        </p:nvSpPr>
        <p:spPr>
          <a:xfrm>
            <a:off x="181802" y="3868200"/>
            <a:ext cx="2908688" cy="1130807"/>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a:solidFill>
                  <a:prstClr val="black"/>
                </a:solidFill>
                <a:latin typeface="+mj-lt"/>
              </a:rPr>
              <a:t>Scalability &amp; Capacity Management: </a:t>
            </a:r>
            <a:r>
              <a:rPr lang="en-GB" sz="800" b="0">
                <a:solidFill>
                  <a:prstClr val="black"/>
                </a:solidFill>
                <a:latin typeface="+mj-lt"/>
              </a:rPr>
              <a:t>Much easier to scale than traditional on-prem environments in response to growing acute requirements, coupled with a more flexible costings model </a:t>
            </a:r>
            <a:endParaRPr lang="en-GB" sz="800">
              <a:solidFill>
                <a:prstClr val="black"/>
              </a:solidFill>
              <a:latin typeface="+mj-lt"/>
            </a:endParaRPr>
          </a:p>
          <a:p>
            <a:pPr marL="171450" indent="-171450" algn="l" defTabSz="685783">
              <a:buAutoNum type="arabicPeriod"/>
            </a:pPr>
            <a:r>
              <a:rPr lang="en-GB" sz="800">
                <a:solidFill>
                  <a:prstClr val="black"/>
                </a:solidFill>
                <a:latin typeface="+mj-lt"/>
              </a:rPr>
              <a:t>Resilience &amp; Security: </a:t>
            </a:r>
            <a:r>
              <a:rPr lang="en-GB" sz="800" b="0">
                <a:solidFill>
                  <a:prstClr val="black"/>
                </a:solidFill>
                <a:latin typeface="+mj-lt"/>
              </a:rPr>
              <a:t>Cloud datacentres provide high availability of services as well as high-levels of security benefits</a:t>
            </a:r>
          </a:p>
          <a:p>
            <a:pPr marL="171450" indent="-171450" algn="l" defTabSz="685783">
              <a:buAutoNum type="arabicPeriod"/>
            </a:pPr>
            <a:r>
              <a:rPr lang="en-GB" sz="800">
                <a:solidFill>
                  <a:prstClr val="black"/>
                </a:solidFill>
                <a:latin typeface="+mj-lt"/>
              </a:rPr>
              <a:t>Carbon Benefits: </a:t>
            </a:r>
            <a:r>
              <a:rPr lang="en-GB" sz="800" b="0">
                <a:solidFill>
                  <a:prstClr val="black"/>
                </a:solidFill>
                <a:latin typeface="+mj-lt"/>
              </a:rPr>
              <a:t>The move towards cloud computing will lessen our impact on the environment</a:t>
            </a:r>
            <a:endParaRPr lang="en-GB" sz="800">
              <a:solidFill>
                <a:prstClr val="black"/>
              </a:solidFill>
              <a:latin typeface="+mj-lt"/>
            </a:endParaRPr>
          </a:p>
        </p:txBody>
      </p:sp>
      <p:sp>
        <p:nvSpPr>
          <p:cNvPr id="24" name="Rectangle 23">
            <a:extLst>
              <a:ext uri="{FF2B5EF4-FFF2-40B4-BE49-F238E27FC236}">
                <a16:creationId xmlns:a16="http://schemas.microsoft.com/office/drawing/2014/main" id="{F6A14B1A-4463-DD3C-40CF-3A88CDA01F08}"/>
              </a:ext>
            </a:extLst>
          </p:cNvPr>
          <p:cNvSpPr/>
          <p:nvPr/>
        </p:nvSpPr>
        <p:spPr>
          <a:xfrm>
            <a:off x="3205244" y="593359"/>
            <a:ext cx="5559759"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1D07DA5D-43EF-F698-2A6C-14148F4E32AD}"/>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0AC5A5B8-4170-9DBA-B562-51E45547C9FF}"/>
              </a:ext>
            </a:extLst>
          </p:cNvPr>
          <p:cNvSpPr/>
          <p:nvPr/>
        </p:nvSpPr>
        <p:spPr>
          <a:xfrm>
            <a:off x="142875" y="2175192"/>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80962CB1-CE65-1261-9871-0355BAA2C306}"/>
              </a:ext>
            </a:extLst>
          </p:cNvPr>
          <p:cNvSpPr/>
          <p:nvPr/>
        </p:nvSpPr>
        <p:spPr>
          <a:xfrm>
            <a:off x="3221966" y="2668138"/>
            <a:ext cx="2674392" cy="2381534"/>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Cloud skills: </a:t>
            </a:r>
            <a:r>
              <a:rPr lang="en-US" sz="800" b="0" dirty="0">
                <a:solidFill>
                  <a:prstClr val="black"/>
                </a:solidFill>
                <a:latin typeface="Helvetica Neue Medium"/>
                <a:sym typeface="Helvetica Neue Medium"/>
              </a:rPr>
              <a:t>Expertise within the workforce on cloud architecture, cloud security and data management in the cloud will be required. It is anticipated that this will be created through a combination of training of the existing workforce and hiring of expert staff </a:t>
            </a: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Cultural change &amp; adoption: </a:t>
            </a:r>
            <a:r>
              <a:rPr lang="en-US" sz="800" b="0" dirty="0">
                <a:solidFill>
                  <a:prstClr val="black"/>
                </a:solidFill>
                <a:latin typeface="Helvetica Neue Medium"/>
                <a:sym typeface="Helvetica Neue Medium"/>
              </a:rPr>
              <a:t>A shift will be required towards a more agile and innovative way of working</a:t>
            </a: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Vendor and financial management &amp; governance: </a:t>
            </a:r>
            <a:r>
              <a:rPr lang="en-US" sz="800" b="0" dirty="0">
                <a:solidFill>
                  <a:prstClr val="black"/>
                </a:solidFill>
                <a:latin typeface="Helvetica Neue Medium"/>
                <a:sym typeface="Helvetica Neue Medium"/>
              </a:rPr>
              <a:t>There is a high business dependency on the cloud supplier, this means that managing vendor relationships will be crucial, alongside ensuring compliance with contractual terms and regulatory requirements. Additionally, cloud compute and process drives a shift away from traditional capital-based funding of on-prem solutions, necessitating an increased level of financial management. </a:t>
            </a: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79707073-742A-B39B-AEE9-E086539D52A0}"/>
              </a:ext>
            </a:extLst>
          </p:cNvPr>
          <p:cNvSpPr/>
          <p:nvPr/>
        </p:nvSpPr>
        <p:spPr>
          <a:xfrm>
            <a:off x="3205244" y="2340137"/>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C9A991D7-0435-1B86-2555-CD22757F9A2B}"/>
              </a:ext>
            </a:extLst>
          </p:cNvPr>
          <p:cNvSpPr/>
          <p:nvPr/>
        </p:nvSpPr>
        <p:spPr>
          <a:xfrm>
            <a:off x="6039098" y="2338653"/>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D4E6EFD2-4FF3-0667-85F2-AE6DDA820DDA}"/>
              </a:ext>
            </a:extLst>
          </p:cNvPr>
          <p:cNvCxnSpPr>
            <a:cxnSpLocks/>
            <a:stCxn id="31" idx="0"/>
            <a:endCxn id="31" idx="2"/>
          </p:cNvCxnSpPr>
          <p:nvPr/>
        </p:nvCxnSpPr>
        <p:spPr>
          <a:xfrm>
            <a:off x="5985124" y="2617815"/>
            <a:ext cx="0" cy="2450977"/>
          </a:xfrm>
          <a:prstGeom prst="line">
            <a:avLst/>
          </a:prstGeom>
          <a:noFill/>
          <a:ln w="25400" cap="flat">
            <a:solidFill>
              <a:schemeClr val="accent3"/>
            </a:solidFill>
            <a:prstDash val="solid"/>
            <a:miter lim="400000"/>
          </a:ln>
          <a:effectLst/>
          <a:sp3d/>
        </p:spPr>
        <p:style>
          <a:lnRef idx="0">
            <a:scrgbClr r="0" g="0" b="0"/>
          </a:lnRef>
          <a:fillRef idx="0">
            <a:scrgbClr r="0" g="0" b="0"/>
          </a:fillRef>
          <a:effectRef idx="0">
            <a:scrgbClr r="0" g="0" b="0"/>
          </a:effectRef>
          <a:fontRef idx="none"/>
        </p:style>
      </p:cxnSp>
      <p:pic>
        <p:nvPicPr>
          <p:cNvPr id="5" name="Graphic 4" descr="Server with solid fill">
            <a:extLst>
              <a:ext uri="{FF2B5EF4-FFF2-40B4-BE49-F238E27FC236}">
                <a16:creationId xmlns:a16="http://schemas.microsoft.com/office/drawing/2014/main" id="{B753D9D8-84F3-24F8-CC36-F4A80525DD4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3151" y="651711"/>
            <a:ext cx="264406" cy="264406"/>
          </a:xfrm>
          <a:prstGeom prst="rect">
            <a:avLst/>
          </a:prstGeom>
        </p:spPr>
      </p:pic>
      <p:sp>
        <p:nvSpPr>
          <p:cNvPr id="9" name="Title 1">
            <a:extLst>
              <a:ext uri="{FF2B5EF4-FFF2-40B4-BE49-F238E27FC236}">
                <a16:creationId xmlns:a16="http://schemas.microsoft.com/office/drawing/2014/main" id="{1A159FF6-8A33-1169-6866-D9F50FD7463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Data &amp; Analytics: Cloud Strategy</a:t>
            </a:r>
            <a:endParaRPr lang="en-GB" sz="2400"/>
          </a:p>
        </p:txBody>
      </p:sp>
      <p:sp>
        <p:nvSpPr>
          <p:cNvPr id="13" name="Rectangle 12">
            <a:extLst>
              <a:ext uri="{FF2B5EF4-FFF2-40B4-BE49-F238E27FC236}">
                <a16:creationId xmlns:a16="http://schemas.microsoft.com/office/drawing/2014/main" id="{B6CBAD6E-4D0C-39F1-807D-6788FB9B4F34}"/>
              </a:ext>
            </a:extLst>
          </p:cNvPr>
          <p:cNvSpPr/>
          <p:nvPr/>
        </p:nvSpPr>
        <p:spPr>
          <a:xfrm>
            <a:off x="3205244"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Scoping &amp; Business Case</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557675FE-0948-B218-3D9A-9B4237AE7C4E}"/>
              </a:ext>
            </a:extLst>
          </p:cNvPr>
          <p:cNvSpPr/>
          <p:nvPr/>
        </p:nvSpPr>
        <p:spPr>
          <a:xfrm>
            <a:off x="5099921"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Pilot Migration &amp; Testing</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C5B522B5-DB73-726F-85DE-14EB6D8065D9}"/>
              </a:ext>
            </a:extLst>
          </p:cNvPr>
          <p:cNvSpPr/>
          <p:nvPr/>
        </p:nvSpPr>
        <p:spPr>
          <a:xfrm>
            <a:off x="6994600"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Full Scale Migration</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69B5A681-8CE5-B79C-C0C9-7D62E5575648}"/>
              </a:ext>
            </a:extLst>
          </p:cNvPr>
          <p:cNvGraphicFramePr>
            <a:graphicFrameLocks noGrp="1"/>
          </p:cNvGraphicFramePr>
          <p:nvPr>
            <p:extLst>
              <p:ext uri="{D42A27DB-BD31-4B8C-83A1-F6EECF244321}">
                <p14:modId xmlns:p14="http://schemas.microsoft.com/office/powerpoint/2010/main" val="3720116017"/>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171450">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£1,723,000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£12,303,000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a:solidFill>
                            <a:schemeClr val="tx1"/>
                          </a:solidFill>
                          <a:effectLst/>
                          <a:latin typeface="+mj-l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£1,723,000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£12,303,000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814E70E6-C2F0-64B3-0155-EF834661E1FD}"/>
              </a:ext>
            </a:extLst>
          </p:cNvPr>
          <p:cNvSpPr/>
          <p:nvPr/>
        </p:nvSpPr>
        <p:spPr>
          <a:xfrm>
            <a:off x="6074203" y="3567829"/>
            <a:ext cx="2674392" cy="1481843"/>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costs for the next 3-years correspond largely to the preparatory work including training and recruitment of the appropriate cloud experts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Costs will increase annually as more data and systems are migrated to the cloud, and the quantum of data stored increases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 however it may be possible to </a:t>
            </a:r>
            <a:r>
              <a:rPr lang="en-US" sz="800" b="0" dirty="0" err="1">
                <a:solidFill>
                  <a:prstClr val="black"/>
                </a:solidFill>
                <a:latin typeface="Helvetica Neue Medium"/>
                <a:sym typeface="Helvetica Neue Medium"/>
              </a:rPr>
              <a:t>capitalise</a:t>
            </a:r>
            <a:r>
              <a:rPr lang="en-US" sz="800" b="0" dirty="0">
                <a:solidFill>
                  <a:prstClr val="black"/>
                </a:solidFill>
                <a:latin typeface="Helvetica Neue Medium"/>
                <a:sym typeface="Helvetica Neue Medium"/>
              </a:rPr>
              <a:t> some of the development costs. The cloud strategy is the major driver of the shift from capital funding to revenue funding, with implications on the cost break-down of other solutions. </a:t>
            </a: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80822B4B-9269-DB5B-5262-2691BCF77685}"/>
              </a:ext>
            </a:extLst>
          </p:cNvPr>
          <p:cNvGrpSpPr/>
          <p:nvPr/>
        </p:nvGrpSpPr>
        <p:grpSpPr>
          <a:xfrm>
            <a:off x="-1" y="-5787"/>
            <a:ext cx="9107999" cy="165595"/>
            <a:chOff x="374266" y="2474302"/>
            <a:chExt cx="11442413" cy="820603"/>
          </a:xfrm>
        </p:grpSpPr>
        <p:sp>
          <p:nvSpPr>
            <p:cNvPr id="4" name="Arrow: Pentagon 3">
              <a:extLst>
                <a:ext uri="{FF2B5EF4-FFF2-40B4-BE49-F238E27FC236}">
                  <a16:creationId xmlns:a16="http://schemas.microsoft.com/office/drawing/2014/main" id="{F7A1B7CA-CDA1-7125-646A-EA5EE8274E1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27224FC-EE74-6E12-9AEA-85FD7FB52BD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51874D2-FC8F-EBF5-5797-B03206B9A3C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B81F4B4-EBE5-9B69-D43D-69BCD3A100E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7326AEBC-6A2F-77D0-FC0E-7BF1DC4C0A7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94706957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A7D79-5CA5-B7DB-2BDB-8C2BE8BE88FC}"/>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6698A463-FCAE-63F5-8D27-8BF227F2DCA9}"/>
              </a:ext>
            </a:extLst>
          </p:cNvPr>
          <p:cNvSpPr/>
          <p:nvPr/>
        </p:nvSpPr>
        <p:spPr>
          <a:xfrm>
            <a:off x="3205244"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Comprehensive assessment of SBU’s current data stores and sources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Mapping the data entities within different systems to identify overlaps and discrepancies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Defining CDR scope in terms of what data it will hold and defining the requirements for curation and ingestion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D0BFDB09-2587-4E36-1FF8-5A5D5ED91585}"/>
              </a:ext>
            </a:extLst>
          </p:cNvPr>
          <p:cNvSpPr/>
          <p:nvPr/>
        </p:nvSpPr>
        <p:spPr>
          <a:xfrm>
            <a:off x="5099921"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target architecture of the CDR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Procure / develop components of the CDR infrastructure</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Implement an incremental transfer of selected data, until all scoped data and data sources have been migrated to the CDR</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DEC9FA60-0ACA-81A4-FC60-7C22B8A43D72}"/>
              </a:ext>
            </a:extLst>
          </p:cNvPr>
          <p:cNvSpPr/>
          <p:nvPr/>
        </p:nvSpPr>
        <p:spPr>
          <a:xfrm>
            <a:off x="6994600" y="1044474"/>
            <a:ext cx="1770403" cy="1278288"/>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Dependent on progress of the NDR national programme, his will likely involve close working with the national team to integrate the SBU CDR with the NDR over time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51767C8E-2425-60DA-3311-5AF8499F72EC}"/>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000000"/>
                </a:solidFill>
                <a:effectLst/>
                <a:latin typeface="Helvetica Neue Medium"/>
              </a:rPr>
              <a:t>Delivering a data repository for SBU’s health and care data, linking data from across the organisation, helping to create a full picture of the health of </a:t>
            </a:r>
            <a:r>
              <a:rPr lang="en-GB" sz="800" b="0" dirty="0">
                <a:latin typeface="Helvetica Neue Medium"/>
              </a:rPr>
              <a:t>patients and the population. This would allow data to be inputted once but used many times. The CDR is critical to </a:t>
            </a:r>
            <a:r>
              <a:rPr lang="en-GB" sz="800" b="0" i="0" u="none" strike="noStrike" dirty="0">
                <a:solidFill>
                  <a:srgbClr val="000000"/>
                </a:solidFill>
                <a:effectLst/>
                <a:latin typeface="Helvetica Neue Medium"/>
              </a:rPr>
              <a:t>SBU</a:t>
            </a:r>
            <a:r>
              <a:rPr lang="en-GB" sz="800" b="0" dirty="0">
                <a:latin typeface="Helvetica Neue Medium"/>
              </a:rPr>
              <a:t> achieving a more advanced</a:t>
            </a:r>
            <a:r>
              <a:rPr lang="en-GB" sz="800" b="0" i="0" u="none" strike="noStrike" dirty="0">
                <a:solidFill>
                  <a:srgbClr val="000000"/>
                </a:solidFill>
                <a:effectLst/>
                <a:latin typeface="Helvetica Neue Medium"/>
              </a:rPr>
              <a:t> HIMSS Stage a</a:t>
            </a:r>
            <a:r>
              <a:rPr lang="en-GB" sz="800" b="0" dirty="0">
                <a:latin typeface="Helvetica Neue Medium"/>
              </a:rPr>
              <a:t>s well as being able to</a:t>
            </a:r>
            <a:r>
              <a:rPr lang="en-GB" sz="800" b="0" i="0" u="none" strike="noStrike" dirty="0">
                <a:solidFill>
                  <a:srgbClr val="000000"/>
                </a:solidFill>
                <a:effectLst/>
                <a:latin typeface="Helvetica Neue Medium"/>
              </a:rPr>
              <a:t> influence and shape the development </a:t>
            </a:r>
            <a:r>
              <a:rPr lang="en-GB" sz="800" b="0" dirty="0">
                <a:latin typeface="Helvetica Neue Medium"/>
              </a:rPr>
              <a:t>and delivery of </a:t>
            </a:r>
            <a:r>
              <a:rPr lang="en-GB" sz="800" b="0" i="0" u="none" strike="noStrike" dirty="0">
                <a:solidFill>
                  <a:srgbClr val="000000"/>
                </a:solidFill>
                <a:effectLst/>
                <a:latin typeface="Helvetica Neue Medium"/>
              </a:rPr>
              <a:t>the NDR national programme.</a:t>
            </a:r>
            <a:endParaRPr lang="en-GB" sz="800" b="0" dirty="0">
              <a:latin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GB" sz="788" i="1" dirty="0">
              <a:solidFill>
                <a:prstClr val="black"/>
              </a:solidFill>
              <a:latin typeface="+mj-lt"/>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marL="171450" indent="-171450" algn="l" defTabSz="685783">
              <a:buAutoNum type="arabicPeriod"/>
            </a:pPr>
            <a:r>
              <a:rPr lang="en-US" sz="800" dirty="0">
                <a:solidFill>
                  <a:srgbClr val="0D0D0D"/>
                </a:solidFill>
                <a:latin typeface="+mj-lt"/>
              </a:rPr>
              <a:t>Data Accessibility: </a:t>
            </a:r>
            <a:r>
              <a:rPr lang="en-US" sz="800" b="0" dirty="0">
                <a:solidFill>
                  <a:srgbClr val="0D0D0D"/>
                </a:solidFill>
                <a:latin typeface="+mj-lt"/>
              </a:rPr>
              <a:t>Measure the average time it takes for users to retrieve the data they need </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Data Quality: </a:t>
            </a:r>
            <a:r>
              <a:rPr lang="en-US" sz="800" b="0" dirty="0">
                <a:solidFill>
                  <a:srgbClr val="0D0D0D"/>
                </a:solidFill>
                <a:latin typeface="+mj-lt"/>
              </a:rPr>
              <a:t>Assess the data accuracy, completeness and consistency</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Data Security &amp; Compliance: </a:t>
            </a:r>
            <a:r>
              <a:rPr lang="en-US" sz="800" b="0" dirty="0">
                <a:solidFill>
                  <a:srgbClr val="0D0D0D"/>
                </a:solidFill>
                <a:latin typeface="+mj-lt"/>
              </a:rPr>
              <a:t>Track the number of security incidents related to data stored in the repository</a:t>
            </a:r>
          </a:p>
          <a:p>
            <a:pPr marL="171450" indent="-171450" algn="l" defTabSz="685783">
              <a:buAutoNum type="arabicPeriod"/>
            </a:pPr>
            <a:r>
              <a:rPr lang="en-US" sz="800" dirty="0">
                <a:solidFill>
                  <a:srgbClr val="0D0D0D"/>
                </a:solidFill>
                <a:latin typeface="+mj-lt"/>
              </a:rPr>
              <a:t>Interoperability &amp; Integration: </a:t>
            </a:r>
            <a:r>
              <a:rPr lang="en-US" sz="800" b="0" dirty="0">
                <a:solidFill>
                  <a:srgbClr val="0D0D0D"/>
                </a:solidFill>
                <a:latin typeface="+mj-lt"/>
              </a:rPr>
              <a:t>Assess improvements in data exchange and interoperability between systems </a:t>
            </a:r>
            <a:endParaRPr lang="en-US" sz="800" dirty="0">
              <a:solidFill>
                <a:srgbClr val="0D0D0D"/>
              </a:solidFill>
              <a:latin typeface="+mj-lt"/>
            </a:endParaRPr>
          </a:p>
        </p:txBody>
      </p:sp>
      <p:sp>
        <p:nvSpPr>
          <p:cNvPr id="19" name="Rectangle 18">
            <a:extLst>
              <a:ext uri="{FF2B5EF4-FFF2-40B4-BE49-F238E27FC236}">
                <a16:creationId xmlns:a16="http://schemas.microsoft.com/office/drawing/2014/main" id="{3972F532-68F7-C7AF-5870-DB13DDEE7D7A}"/>
              </a:ext>
            </a:extLst>
          </p:cNvPr>
          <p:cNvSpPr/>
          <p:nvPr/>
        </p:nvSpPr>
        <p:spPr>
          <a:xfrm>
            <a:off x="142875" y="593359"/>
            <a:ext cx="2986543" cy="369313"/>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Data &amp; Analytics </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7EF8C1A2-DF10-246A-EC27-EF885E346E84}"/>
              </a:ext>
            </a:extLst>
          </p:cNvPr>
          <p:cNvSpPr/>
          <p:nvPr/>
        </p:nvSpPr>
        <p:spPr>
          <a:xfrm>
            <a:off x="142875" y="3238122"/>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7A7F9AAC-D3A6-C381-A202-17D957A8B72F}"/>
              </a:ext>
            </a:extLst>
          </p:cNvPr>
          <p:cNvSpPr/>
          <p:nvPr/>
        </p:nvSpPr>
        <p:spPr>
          <a:xfrm>
            <a:off x="181802" y="3536677"/>
            <a:ext cx="2908688" cy="147314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dirty="0">
                <a:solidFill>
                  <a:prstClr val="black"/>
                </a:solidFill>
                <a:latin typeface="+mj-lt"/>
              </a:rPr>
              <a:t>Population Health Management: </a:t>
            </a:r>
            <a:r>
              <a:rPr lang="en-GB" sz="800" b="0" dirty="0">
                <a:solidFill>
                  <a:prstClr val="black"/>
                </a:solidFill>
                <a:latin typeface="+mj-lt"/>
              </a:rPr>
              <a:t>Linking data across the health board to aggregate and analyse in order to identify trends and disparities in outcomes</a:t>
            </a:r>
            <a:endParaRPr lang="en-GB" sz="800" dirty="0">
              <a:solidFill>
                <a:prstClr val="black"/>
              </a:solidFill>
              <a:latin typeface="+mj-lt"/>
            </a:endParaRPr>
          </a:p>
          <a:p>
            <a:pPr marL="171450" indent="-171450" algn="l" defTabSz="685783">
              <a:buAutoNum type="arabicPeriod"/>
            </a:pPr>
            <a:r>
              <a:rPr lang="en-GB" sz="800" dirty="0">
                <a:solidFill>
                  <a:prstClr val="black"/>
                </a:solidFill>
                <a:latin typeface="+mj-lt"/>
              </a:rPr>
              <a:t>Clinical Research &amp; Studies: </a:t>
            </a:r>
            <a:r>
              <a:rPr lang="en-GB" sz="800" b="0" dirty="0">
                <a:solidFill>
                  <a:prstClr val="black"/>
                </a:solidFill>
                <a:latin typeface="+mj-lt"/>
              </a:rPr>
              <a:t>Linked data sets enable the possibility for large scale studies to evaluate treatment outcomes and gain insights into optimising care delivery, with the appropriate patient consent</a:t>
            </a:r>
          </a:p>
          <a:p>
            <a:pPr marL="171450" indent="-171450" algn="l" defTabSz="685783">
              <a:buAutoNum type="arabicPeriod"/>
            </a:pPr>
            <a:r>
              <a:rPr lang="en-GB" sz="800" dirty="0">
                <a:solidFill>
                  <a:prstClr val="black"/>
                </a:solidFill>
                <a:latin typeface="+mj-lt"/>
              </a:rPr>
              <a:t>Collaborative Working: </a:t>
            </a:r>
            <a:r>
              <a:rPr lang="en-GB" sz="800" b="0" dirty="0">
                <a:solidFill>
                  <a:prstClr val="black"/>
                </a:solidFill>
                <a:latin typeface="+mj-lt"/>
              </a:rPr>
              <a:t>Clinicians in different care setting can access the same data, e.g. recording allergies in a theatre system will save it to the CDR, when the patient presents in ED the next day the ED system retrieves the allergies information from the CDR</a:t>
            </a:r>
          </a:p>
        </p:txBody>
      </p:sp>
      <p:sp>
        <p:nvSpPr>
          <p:cNvPr id="24" name="Rectangle 23">
            <a:extLst>
              <a:ext uri="{FF2B5EF4-FFF2-40B4-BE49-F238E27FC236}">
                <a16:creationId xmlns:a16="http://schemas.microsoft.com/office/drawing/2014/main" id="{E07F1F5F-98F2-9F85-B080-DEF0F18EAEB4}"/>
              </a:ext>
            </a:extLst>
          </p:cNvPr>
          <p:cNvSpPr/>
          <p:nvPr/>
        </p:nvSpPr>
        <p:spPr>
          <a:xfrm>
            <a:off x="3205244" y="593359"/>
            <a:ext cx="5559759"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9C415347-4E89-ABD5-5988-F93C02371451}"/>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1AB2023B-F76D-E493-1753-46BC0CDE4DB1}"/>
              </a:ext>
            </a:extLst>
          </p:cNvPr>
          <p:cNvSpPr/>
          <p:nvPr/>
        </p:nvSpPr>
        <p:spPr>
          <a:xfrm>
            <a:off x="142875" y="1936352"/>
            <a:ext cx="2130801" cy="252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ED45AB97-11D5-EC35-159E-B818F80FD5BA}"/>
              </a:ext>
            </a:extLst>
          </p:cNvPr>
          <p:cNvSpPr/>
          <p:nvPr/>
        </p:nvSpPr>
        <p:spPr>
          <a:xfrm>
            <a:off x="3221966" y="2668138"/>
            <a:ext cx="2674392" cy="2330870"/>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Recruitment of programme team: </a:t>
            </a:r>
            <a:r>
              <a:rPr lang="en-US" sz="800" b="0">
                <a:solidFill>
                  <a:prstClr val="black"/>
                </a:solidFill>
                <a:latin typeface="Helvetica Neue Medium"/>
                <a:sym typeface="Helvetica Neue Medium"/>
              </a:rPr>
              <a:t>It is anticipated that a small programme team will need to be recruited to help oversee and deliver the CDR</a:t>
            </a:r>
            <a:endParaRPr lang="en-US" sz="80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Training &amp; adoption: </a:t>
            </a:r>
            <a:r>
              <a:rPr lang="en-US" sz="800" b="0">
                <a:solidFill>
                  <a:prstClr val="black"/>
                </a:solidFill>
                <a:latin typeface="Helvetica Neue Medium"/>
                <a:sym typeface="Helvetica Neue Medium"/>
              </a:rPr>
              <a:t>Users of clinical systems will need to receive training on the implications of the CDR for their role, e.g. when data is inputted in one clinical system, it is automatically pulled into all other relevant clinical systems</a:t>
            </a:r>
            <a:endParaRPr lang="en-US" sz="80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National partnership: </a:t>
            </a:r>
            <a:r>
              <a:rPr lang="en-US" sz="800" b="0">
                <a:solidFill>
                  <a:prstClr val="black"/>
                </a:solidFill>
                <a:latin typeface="Helvetica Neue Medium"/>
                <a:sym typeface="Helvetica Neue Medium"/>
              </a:rPr>
              <a:t>In order to deliver the integration with the NDR, continuing to enhance ways of working with national partners is critical</a:t>
            </a:r>
            <a:endParaRPr lang="en-US" sz="800">
              <a:solidFill>
                <a:prstClr val="black"/>
              </a:solidFill>
              <a:latin typeface="Helvetica Neue Medium"/>
              <a:sym typeface="Helvetica Neue Medium"/>
            </a:endParaRPr>
          </a:p>
          <a:p>
            <a:pPr marL="171450" indent="-171450" algn="l" defTabSz="825479">
              <a:buFont typeface="Arial" panose="020B0604020202020204" pitchFamily="34" charset="0"/>
              <a:buChar char="•"/>
            </a:pPr>
            <a:endParaRPr lang="en-US" sz="80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a:solidFill>
                <a:prstClr val="black"/>
              </a:solidFill>
              <a:latin typeface="+mj-lt"/>
              <a:sym typeface="Helvetica Neue Medium"/>
            </a:endParaRPr>
          </a:p>
          <a:p>
            <a:pPr algn="l" defTabSz="825479"/>
            <a:endParaRPr lang="en-US" sz="90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B7563D9E-9E15-0DD4-737C-289E0FE575BA}"/>
              </a:ext>
            </a:extLst>
          </p:cNvPr>
          <p:cNvSpPr/>
          <p:nvPr/>
        </p:nvSpPr>
        <p:spPr>
          <a:xfrm>
            <a:off x="3205244" y="2340137"/>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774CACE6-3F67-8D7D-97CC-5AFD938774A3}"/>
              </a:ext>
            </a:extLst>
          </p:cNvPr>
          <p:cNvSpPr/>
          <p:nvPr/>
        </p:nvSpPr>
        <p:spPr>
          <a:xfrm>
            <a:off x="6039098" y="2338653"/>
            <a:ext cx="2708333" cy="274638"/>
          </a:xfrm>
          <a:prstGeom prst="rect">
            <a:avLst/>
          </a:prstGeom>
          <a:solidFill>
            <a:schemeClr val="accent3">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84F49FEA-7069-BD22-0748-C07F22CEBD46}"/>
              </a:ext>
            </a:extLst>
          </p:cNvPr>
          <p:cNvCxnSpPr>
            <a:cxnSpLocks/>
            <a:stCxn id="31" idx="0"/>
            <a:endCxn id="31" idx="2"/>
          </p:cNvCxnSpPr>
          <p:nvPr/>
        </p:nvCxnSpPr>
        <p:spPr>
          <a:xfrm>
            <a:off x="5985124" y="2617815"/>
            <a:ext cx="0" cy="2450977"/>
          </a:xfrm>
          <a:prstGeom prst="line">
            <a:avLst/>
          </a:prstGeom>
          <a:noFill/>
          <a:ln w="25400" cap="flat">
            <a:solidFill>
              <a:schemeClr val="accent3"/>
            </a:solidFill>
            <a:prstDash val="solid"/>
            <a:miter lim="400000"/>
          </a:ln>
          <a:effectLst/>
          <a:sp3d/>
        </p:spPr>
        <p:style>
          <a:lnRef idx="0">
            <a:scrgbClr r="0" g="0" b="0"/>
          </a:lnRef>
          <a:fillRef idx="0">
            <a:scrgbClr r="0" g="0" b="0"/>
          </a:fillRef>
          <a:effectRef idx="0">
            <a:scrgbClr r="0" g="0" b="0"/>
          </a:effectRef>
          <a:fontRef idx="none"/>
        </p:style>
      </p:cxnSp>
      <p:pic>
        <p:nvPicPr>
          <p:cNvPr id="5" name="Graphic 4" descr="Server with solid fill">
            <a:extLst>
              <a:ext uri="{FF2B5EF4-FFF2-40B4-BE49-F238E27FC236}">
                <a16:creationId xmlns:a16="http://schemas.microsoft.com/office/drawing/2014/main" id="{7E0983DF-865B-8764-B461-9BED0A054AE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3151" y="651711"/>
            <a:ext cx="264406" cy="264406"/>
          </a:xfrm>
          <a:prstGeom prst="rect">
            <a:avLst/>
          </a:prstGeom>
        </p:spPr>
      </p:pic>
      <p:sp>
        <p:nvSpPr>
          <p:cNvPr id="9" name="Title 1">
            <a:extLst>
              <a:ext uri="{FF2B5EF4-FFF2-40B4-BE49-F238E27FC236}">
                <a16:creationId xmlns:a16="http://schemas.microsoft.com/office/drawing/2014/main" id="{F6C47B80-81A1-C93E-211D-E197483D61B4}"/>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Data &amp; Analytics: Care Data Repository</a:t>
            </a:r>
            <a:endParaRPr lang="en-GB" sz="2400"/>
          </a:p>
        </p:txBody>
      </p:sp>
      <p:sp>
        <p:nvSpPr>
          <p:cNvPr id="13" name="Rectangle 12">
            <a:extLst>
              <a:ext uri="{FF2B5EF4-FFF2-40B4-BE49-F238E27FC236}">
                <a16:creationId xmlns:a16="http://schemas.microsoft.com/office/drawing/2014/main" id="{1A1438E9-15EB-0662-CF39-C82A36BF9401}"/>
              </a:ext>
            </a:extLst>
          </p:cNvPr>
          <p:cNvSpPr/>
          <p:nvPr/>
        </p:nvSpPr>
        <p:spPr>
          <a:xfrm>
            <a:off x="3205244"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Planning &amp; Scoping</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42BD0B6C-4161-768F-16D4-827DFB332C8B}"/>
              </a:ext>
            </a:extLst>
          </p:cNvPr>
          <p:cNvSpPr/>
          <p:nvPr/>
        </p:nvSpPr>
        <p:spPr>
          <a:xfrm>
            <a:off x="5099921"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Development of Infrastructure</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C011A50C-1D4B-5ABC-681C-683B456940F1}"/>
              </a:ext>
            </a:extLst>
          </p:cNvPr>
          <p:cNvSpPr/>
          <p:nvPr/>
        </p:nvSpPr>
        <p:spPr>
          <a:xfrm>
            <a:off x="6994600" y="887515"/>
            <a:ext cx="1770403" cy="169785"/>
          </a:xfrm>
          <a:prstGeom prst="rect">
            <a:avLst/>
          </a:prstGeom>
          <a:noFill/>
          <a:ln w="127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Integration of CDR with NDR</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3AA44933-D745-0B09-2483-5FEC9226D784}"/>
              </a:ext>
            </a:extLst>
          </p:cNvPr>
          <p:cNvGraphicFramePr>
            <a:graphicFrameLocks noGrp="1"/>
          </p:cNvGraphicFramePr>
          <p:nvPr>
            <p:extLst>
              <p:ext uri="{D42A27DB-BD31-4B8C-83A1-F6EECF244321}">
                <p14:modId xmlns:p14="http://schemas.microsoft.com/office/powerpoint/2010/main" val="895626644"/>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dirty="0">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£1,056,000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£5,214,000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£300,000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£335,000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£756,000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£4,879,000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F2D8D742-EC4A-27E2-1460-A7E8113E959E}"/>
              </a:ext>
            </a:extLst>
          </p:cNvPr>
          <p:cNvSpPr/>
          <p:nvPr/>
        </p:nvSpPr>
        <p:spPr>
          <a:xfrm>
            <a:off x="6074203" y="3604114"/>
            <a:ext cx="2674392" cy="1405705"/>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capital costs are associated with infrastructure hosting costs – they are anticipated to move to revenue as part of the cloud migration in the medium-term</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Revenue costs are associated with the team required to deliver the solution as well as the applications and software required. It may be possible to </a:t>
            </a:r>
            <a:r>
              <a:rPr lang="en-US" sz="800" b="0" dirty="0" err="1">
                <a:solidFill>
                  <a:prstClr val="black"/>
                </a:solidFill>
                <a:latin typeface="Helvetica Neue Medium"/>
                <a:sym typeface="Helvetica Neue Medium"/>
              </a:rPr>
              <a:t>capitalise</a:t>
            </a:r>
            <a:r>
              <a:rPr lang="en-US" sz="800" b="0" dirty="0">
                <a:solidFill>
                  <a:prstClr val="black"/>
                </a:solidFill>
                <a:latin typeface="Helvetica Neue Medium"/>
                <a:sym typeface="Helvetica Neue Medium"/>
              </a:rPr>
              <a:t> some of the revenue costs associated with the development of the asset</a:t>
            </a: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grpSp>
        <p:nvGrpSpPr>
          <p:cNvPr id="2" name="Group 1">
            <a:extLst>
              <a:ext uri="{FF2B5EF4-FFF2-40B4-BE49-F238E27FC236}">
                <a16:creationId xmlns:a16="http://schemas.microsoft.com/office/drawing/2014/main" id="{1DEA05C1-F112-0AF4-B98F-F4B17DDAA68E}"/>
              </a:ext>
            </a:extLst>
          </p:cNvPr>
          <p:cNvGrpSpPr/>
          <p:nvPr/>
        </p:nvGrpSpPr>
        <p:grpSpPr>
          <a:xfrm>
            <a:off x="-1" y="-5787"/>
            <a:ext cx="9107999" cy="165595"/>
            <a:chOff x="374266" y="2474302"/>
            <a:chExt cx="11442413" cy="820603"/>
          </a:xfrm>
        </p:grpSpPr>
        <p:sp>
          <p:nvSpPr>
            <p:cNvPr id="4" name="Arrow: Pentagon 3">
              <a:extLst>
                <a:ext uri="{FF2B5EF4-FFF2-40B4-BE49-F238E27FC236}">
                  <a16:creationId xmlns:a16="http://schemas.microsoft.com/office/drawing/2014/main" id="{508F5B1F-63ED-202C-65DD-67490FE5339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8D1B809-008B-DE3C-1A8D-0F5386A4F63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612D6A6-9FFB-D31B-DBD3-63B694B9425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475BE4D8-24F4-E7DF-0E9F-45D9F072B7D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A8BF38F3-B91B-B7FC-CE1E-41F84D19307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08769178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DADC6-5A1D-477A-0103-6B6322A0D553}"/>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751BE43-51A4-7BA4-719D-27E6DA5B0531}"/>
              </a:ext>
            </a:extLst>
          </p:cNvPr>
          <p:cNvSpPr/>
          <p:nvPr/>
        </p:nvSpPr>
        <p:spPr>
          <a:xfrm>
            <a:off x="3205244"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Complete a mapping exercise of all SBU clinical systems to understand overlap and duplication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Determine scope and desired capabilities of EPR and define approach including elements suited to in-house development versus third-party procurement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BC021B24-6059-DD4D-5E34-34F4FA7E6AF7}"/>
              </a:ext>
            </a:extLst>
          </p:cNvPr>
          <p:cNvSpPr/>
          <p:nvPr/>
        </p:nvSpPr>
        <p:spPr>
          <a:xfrm>
            <a:off x="5099921"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Begin procurement of specified third-party EPR modules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Develop any in-house modules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Work collaboratively to ensure integration and interoperability between these two approaches</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APIs and technical and data standards will be critical to integrating the EPR with national technical architecture </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365D76E8-0668-A0E2-5685-E2DBE2A2823D}"/>
              </a:ext>
            </a:extLst>
          </p:cNvPr>
          <p:cNvSpPr/>
          <p:nvPr/>
        </p:nvSpPr>
        <p:spPr>
          <a:xfrm>
            <a:off x="6994600"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Mobilise and implement the EPR through an agile delivery programme</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Couple with a comms and training drive to give colleagues the necessary information and skills to adopt and make use of the EPR model quickly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563C4199-CC16-4CA7-8F38-06D080340EE9}"/>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dirty="0">
                <a:solidFill>
                  <a:srgbClr val="000000"/>
                </a:solidFill>
                <a:effectLst/>
                <a:latin typeface="Helvetica Neue Medium"/>
              </a:rPr>
              <a:t>Implementing an integrated EPR model across the entire health board, including MH&amp; LD and primary and community care, which consolidates multiple patient record functions into a single front facing solution. Where possible, users can access the EPR solution through all existing clinical systems, and where this is not possible, these clinical systems are replaced or meaningfully integrated. . </a:t>
            </a: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marL="171450" indent="-171450" algn="l" defTabSz="685783">
              <a:buAutoNum type="arabicPeriod"/>
            </a:pPr>
            <a:r>
              <a:rPr lang="en-US" sz="800" dirty="0">
                <a:solidFill>
                  <a:srgbClr val="0D0D0D"/>
                </a:solidFill>
                <a:latin typeface="+mj-lt"/>
              </a:rPr>
              <a:t>Patient Safety &amp; Quality of Care: </a:t>
            </a:r>
            <a:r>
              <a:rPr lang="en-US" sz="800" b="0" dirty="0">
                <a:solidFill>
                  <a:srgbClr val="0D0D0D"/>
                </a:solidFill>
                <a:latin typeface="+mj-lt"/>
              </a:rPr>
              <a:t>Monitor the occurrence of adverse events related to patient care and improvements in patient outcomes before and after EPR implementation</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Efficiency &amp; Productivity: </a:t>
            </a:r>
            <a:r>
              <a:rPr lang="en-US" sz="800" b="0" dirty="0">
                <a:solidFill>
                  <a:srgbClr val="0D0D0D"/>
                </a:solidFill>
                <a:latin typeface="+mj-lt"/>
              </a:rPr>
              <a:t>Quantify the time saved in clinical workflows due to streamlined access to patient information</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Clinical Decision Support: </a:t>
            </a:r>
            <a:r>
              <a:rPr lang="en-US" sz="800" b="0" dirty="0">
                <a:solidFill>
                  <a:srgbClr val="0D0D0D"/>
                </a:solidFill>
                <a:latin typeface="+mj-lt"/>
              </a:rPr>
              <a:t>Assess the extent to which clinical decisions are influenced by insights provided by the EPR</a:t>
            </a:r>
            <a:endParaRPr lang="en-US" sz="800" dirty="0">
              <a:solidFill>
                <a:srgbClr val="0D0D0D"/>
              </a:solidFill>
              <a:latin typeface="+mj-lt"/>
            </a:endParaRPr>
          </a:p>
          <a:p>
            <a:pPr marL="171450" indent="-171450" algn="l" defTabSz="685783">
              <a:buAutoNum type="arabicPeriod"/>
            </a:pPr>
            <a:endParaRPr lang="en-US" sz="800" dirty="0">
              <a:solidFill>
                <a:srgbClr val="0D0D0D"/>
              </a:solidFill>
              <a:latin typeface="+mj-lt"/>
            </a:endParaRPr>
          </a:p>
        </p:txBody>
      </p:sp>
      <p:sp>
        <p:nvSpPr>
          <p:cNvPr id="19" name="Rectangle 18">
            <a:extLst>
              <a:ext uri="{FF2B5EF4-FFF2-40B4-BE49-F238E27FC236}">
                <a16:creationId xmlns:a16="http://schemas.microsoft.com/office/drawing/2014/main" id="{F6585A2F-58F4-B73F-14B9-2A8052107FEA}"/>
              </a:ext>
            </a:extLst>
          </p:cNvPr>
          <p:cNvSpPr/>
          <p:nvPr/>
        </p:nvSpPr>
        <p:spPr>
          <a:xfrm>
            <a:off x="142875" y="593359"/>
            <a:ext cx="2986543" cy="369313"/>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Technology &amp; Digital</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E7970ED-FC88-CFDE-B5A3-72827382FAA5}"/>
              </a:ext>
            </a:extLst>
          </p:cNvPr>
          <p:cNvSpPr/>
          <p:nvPr/>
        </p:nvSpPr>
        <p:spPr>
          <a:xfrm>
            <a:off x="142875" y="3471182"/>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dirty="0">
                <a:solidFill>
                  <a:prstClr val="black"/>
                </a:solidFill>
                <a:latin typeface="Helvetica Neue Medium"/>
                <a:sym typeface="Helvetica Neue Medium"/>
              </a:rPr>
              <a:t>Specific Use Cases</a:t>
            </a:r>
            <a:endParaRPr lang="en-GB" sz="1050" dirty="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047AA7BE-328D-89E5-F48C-6B4AE5B19B21}"/>
              </a:ext>
            </a:extLst>
          </p:cNvPr>
          <p:cNvSpPr/>
          <p:nvPr/>
        </p:nvSpPr>
        <p:spPr>
          <a:xfrm>
            <a:off x="181802" y="3770663"/>
            <a:ext cx="2908688" cy="123806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dirty="0">
                <a:solidFill>
                  <a:prstClr val="black"/>
                </a:solidFill>
                <a:latin typeface="+mj-lt"/>
              </a:rPr>
              <a:t>Secondary Care Settings: </a:t>
            </a:r>
            <a:r>
              <a:rPr lang="en-GB" sz="800" b="0" dirty="0">
                <a:solidFill>
                  <a:prstClr val="black"/>
                </a:solidFill>
                <a:latin typeface="+mj-lt"/>
              </a:rPr>
              <a:t>Reducing the number of clinical systems that a secondary care clinician needs to use to access all the necessary patient information through providing a more streamlined process</a:t>
            </a:r>
            <a:endParaRPr lang="en-GB" sz="800" dirty="0">
              <a:solidFill>
                <a:prstClr val="black"/>
              </a:solidFill>
              <a:latin typeface="+mj-lt"/>
            </a:endParaRPr>
          </a:p>
          <a:p>
            <a:pPr marL="171450" indent="-171450" algn="l" defTabSz="685783">
              <a:buAutoNum type="arabicPeriod"/>
            </a:pPr>
            <a:r>
              <a:rPr lang="en-US" sz="800" b="1" i="0" dirty="0">
                <a:solidFill>
                  <a:srgbClr val="0D0D0D"/>
                </a:solidFill>
                <a:effectLst/>
                <a:latin typeface="+mj-lt"/>
              </a:rPr>
              <a:t>Improved Care Coordination: </a:t>
            </a:r>
            <a:r>
              <a:rPr lang="en-US" sz="800" b="0" i="0" dirty="0">
                <a:solidFill>
                  <a:srgbClr val="0D0D0D"/>
                </a:solidFill>
                <a:effectLst/>
                <a:latin typeface="+mj-lt"/>
              </a:rPr>
              <a:t>Facilitate more seamless communication between different clinical services to improve care </a:t>
            </a:r>
            <a:r>
              <a:rPr lang="en-US" sz="800" b="0" dirty="0">
                <a:solidFill>
                  <a:srgbClr val="0D0D0D"/>
                </a:solidFill>
                <a:latin typeface="+mj-lt"/>
              </a:rPr>
              <a:t>coordination across the patient pathway</a:t>
            </a:r>
          </a:p>
          <a:p>
            <a:pPr marL="171450" indent="-171450" algn="l" defTabSz="685783">
              <a:buAutoNum type="arabicPeriod"/>
            </a:pPr>
            <a:r>
              <a:rPr lang="en-US" sz="800" b="1" i="0" dirty="0">
                <a:solidFill>
                  <a:srgbClr val="0D0D0D"/>
                </a:solidFill>
                <a:effectLst/>
                <a:latin typeface="+mj-lt"/>
              </a:rPr>
              <a:t>Enhanced Patient Safety</a:t>
            </a:r>
            <a:r>
              <a:rPr lang="en-US" sz="800" b="0" dirty="0">
                <a:solidFill>
                  <a:srgbClr val="0D0D0D"/>
                </a:solidFill>
                <a:latin typeface="+mj-lt"/>
              </a:rPr>
              <a:t>:</a:t>
            </a:r>
            <a:r>
              <a:rPr lang="en-US" sz="800" b="0" i="0" dirty="0">
                <a:solidFill>
                  <a:srgbClr val="0D0D0D"/>
                </a:solidFill>
                <a:effectLst/>
                <a:latin typeface="+mj-lt"/>
              </a:rPr>
              <a:t> Reduce the risk of errors associated with complex access to data, medication reconciliation, and treatment planning.</a:t>
            </a:r>
          </a:p>
          <a:p>
            <a:pPr marL="171450" indent="-171450" algn="l" defTabSz="685783">
              <a:buAutoNum type="arabicPeriod"/>
            </a:pPr>
            <a:endParaRPr lang="en-GB" sz="800" b="0" dirty="0">
              <a:solidFill>
                <a:prstClr val="black"/>
              </a:solidFill>
              <a:latin typeface="+mj-lt"/>
            </a:endParaRPr>
          </a:p>
        </p:txBody>
      </p:sp>
      <p:sp>
        <p:nvSpPr>
          <p:cNvPr id="24" name="Rectangle 23">
            <a:extLst>
              <a:ext uri="{FF2B5EF4-FFF2-40B4-BE49-F238E27FC236}">
                <a16:creationId xmlns:a16="http://schemas.microsoft.com/office/drawing/2014/main" id="{C0246F10-B61D-9E88-C232-59D7E444C3BD}"/>
              </a:ext>
            </a:extLst>
          </p:cNvPr>
          <p:cNvSpPr/>
          <p:nvPr/>
        </p:nvSpPr>
        <p:spPr>
          <a:xfrm>
            <a:off x="3205244" y="593359"/>
            <a:ext cx="5559759"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CBCA1D09-35A4-450F-8820-BE4085368145}"/>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BA725579-F9D5-5E2F-BFB9-B48EF68A0CDB}"/>
              </a:ext>
            </a:extLst>
          </p:cNvPr>
          <p:cNvSpPr/>
          <p:nvPr/>
        </p:nvSpPr>
        <p:spPr>
          <a:xfrm>
            <a:off x="142875" y="1915665"/>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dirty="0">
                <a:solidFill>
                  <a:prstClr val="black"/>
                </a:solidFill>
                <a:latin typeface="Helvetica Neue Medium"/>
                <a:sym typeface="Helvetica Neue Medium"/>
              </a:rPr>
              <a:t>K</a:t>
            </a:r>
            <a:r>
              <a:rPr lang="en-GB" sz="1050" dirty="0" err="1">
                <a:solidFill>
                  <a:prstClr val="black"/>
                </a:solidFill>
                <a:latin typeface="Helvetica Neue Medium"/>
                <a:sym typeface="Helvetica Neue Medium"/>
              </a:rPr>
              <a:t>ey</a:t>
            </a:r>
            <a:r>
              <a:rPr lang="en-GB" sz="1050" dirty="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A00D94E2-0C18-4EAE-B0A7-35C453AAF91F}"/>
              </a:ext>
            </a:extLst>
          </p:cNvPr>
          <p:cNvSpPr/>
          <p:nvPr/>
        </p:nvSpPr>
        <p:spPr>
          <a:xfrm>
            <a:off x="3221966" y="2668138"/>
            <a:ext cx="2674392" cy="233087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Collaboration with third-party supplier: </a:t>
            </a:r>
            <a:r>
              <a:rPr lang="en-US" sz="800" b="0" dirty="0">
                <a:solidFill>
                  <a:prstClr val="black"/>
                </a:solidFill>
                <a:latin typeface="Helvetica Neue Medium"/>
                <a:sym typeface="Helvetica Neue Medium"/>
              </a:rPr>
              <a:t>The two branches of the EPR (third-party and in-house developed) need to be able to integrate seamlessly, and so effective ways of working between the two teams is essential </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Recruitment of programme team: </a:t>
            </a:r>
            <a:r>
              <a:rPr lang="en-US" sz="800" b="0" dirty="0">
                <a:solidFill>
                  <a:prstClr val="black"/>
                </a:solidFill>
                <a:latin typeface="Helvetica Neue Medium"/>
                <a:sym typeface="Helvetica Neue Medium"/>
              </a:rPr>
              <a:t>It is anticipated that a programme team will need to be recruited to help oversee the delivery and provide maintenance support for the EPR</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GB" sz="800" dirty="0">
                <a:solidFill>
                  <a:prstClr val="black"/>
                </a:solidFill>
                <a:latin typeface="Helvetica Neue Medium"/>
                <a:sym typeface="Helvetica Neue Medium"/>
              </a:rPr>
              <a:t>Vendor management: </a:t>
            </a:r>
            <a:r>
              <a:rPr lang="en-GB" sz="800" b="0" dirty="0">
                <a:solidFill>
                  <a:prstClr val="black"/>
                </a:solidFill>
                <a:latin typeface="Helvetica Neue Medium"/>
                <a:sym typeface="Helvetica Neue Medium"/>
              </a:rPr>
              <a:t>There will likely be a high business dependency on the EPR supplier, so managing vendor relationships is crucial</a:t>
            </a:r>
            <a:endParaRPr lang="en-US" sz="800" b="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Training &amp; adoption: </a:t>
            </a:r>
            <a:r>
              <a:rPr lang="en-US" sz="800" b="0" dirty="0">
                <a:solidFill>
                  <a:prstClr val="black"/>
                </a:solidFill>
                <a:latin typeface="Helvetica Neue Medium"/>
                <a:sym typeface="Helvetica Neue Medium"/>
              </a:rPr>
              <a:t>Users of clinical systems will need to receive training on the implications of the EPR for their role</a:t>
            </a:r>
          </a:p>
          <a:p>
            <a:pPr marL="171450" indent="-171450" algn="l" defTabSz="825479">
              <a:buFont typeface="Arial" panose="020B0604020202020204" pitchFamily="34" charset="0"/>
              <a:buChar char="•"/>
            </a:pPr>
            <a:r>
              <a:rPr lang="en-US" sz="800" dirty="0" err="1">
                <a:solidFill>
                  <a:prstClr val="black"/>
                </a:solidFill>
                <a:latin typeface="Helvetica Neue Medium"/>
                <a:sym typeface="Helvetica Neue Medium"/>
              </a:rPr>
              <a:t>Specialised</a:t>
            </a:r>
            <a:r>
              <a:rPr lang="en-US" sz="800" dirty="0">
                <a:solidFill>
                  <a:prstClr val="black"/>
                </a:solidFill>
                <a:latin typeface="Helvetica Neue Medium"/>
                <a:sym typeface="Helvetica Neue Medium"/>
              </a:rPr>
              <a:t> procurement support: </a:t>
            </a:r>
            <a:r>
              <a:rPr lang="en-US" sz="800" b="0" dirty="0">
                <a:solidFill>
                  <a:prstClr val="black"/>
                </a:solidFill>
                <a:latin typeface="Helvetica Neue Medium"/>
                <a:sym typeface="Helvetica Neue Medium"/>
              </a:rPr>
              <a:t>The EPR model is likely to involve the procurement of multiple components, and we may require </a:t>
            </a:r>
            <a:r>
              <a:rPr lang="en-US" sz="800" b="0" dirty="0" err="1">
                <a:solidFill>
                  <a:prstClr val="black"/>
                </a:solidFill>
                <a:latin typeface="Helvetica Neue Medium"/>
                <a:sym typeface="Helvetica Neue Medium"/>
              </a:rPr>
              <a:t>specialised</a:t>
            </a:r>
            <a:r>
              <a:rPr lang="en-US" sz="800" b="0" dirty="0">
                <a:solidFill>
                  <a:prstClr val="black"/>
                </a:solidFill>
                <a:latin typeface="Helvetica Neue Medium"/>
                <a:sym typeface="Helvetica Neue Medium"/>
              </a:rPr>
              <a:t> support for this</a:t>
            </a:r>
            <a:endParaRPr lang="en-US" sz="80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99EA44F8-414C-1D35-19B7-C05D78106C67}"/>
              </a:ext>
            </a:extLst>
          </p:cNvPr>
          <p:cNvSpPr/>
          <p:nvPr/>
        </p:nvSpPr>
        <p:spPr>
          <a:xfrm>
            <a:off x="3205244" y="2340137"/>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A63F8604-558F-5C10-8AAB-B352178D18CD}"/>
              </a:ext>
            </a:extLst>
          </p:cNvPr>
          <p:cNvSpPr/>
          <p:nvPr/>
        </p:nvSpPr>
        <p:spPr>
          <a:xfrm>
            <a:off x="6039098" y="2338653"/>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326B422D-65F3-704A-FB64-F885770EAA63}"/>
              </a:ext>
            </a:extLst>
          </p:cNvPr>
          <p:cNvCxnSpPr>
            <a:cxnSpLocks/>
            <a:stCxn id="31" idx="0"/>
            <a:endCxn id="31" idx="2"/>
          </p:cNvCxnSpPr>
          <p:nvPr/>
        </p:nvCxnSpPr>
        <p:spPr>
          <a:xfrm>
            <a:off x="5985124" y="2617815"/>
            <a:ext cx="0" cy="2450977"/>
          </a:xfrm>
          <a:prstGeom prst="line">
            <a:avLst/>
          </a:prstGeom>
          <a:noFill/>
          <a:ln w="25400" cap="flat">
            <a:solidFill>
              <a:schemeClr val="accent5"/>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65B9219F-0F38-FC33-6543-6738ECF1A772}"/>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Technology &amp; Digital: Integrated EPR Model</a:t>
            </a:r>
          </a:p>
        </p:txBody>
      </p:sp>
      <p:sp>
        <p:nvSpPr>
          <p:cNvPr id="13" name="Rectangle 12">
            <a:extLst>
              <a:ext uri="{FF2B5EF4-FFF2-40B4-BE49-F238E27FC236}">
                <a16:creationId xmlns:a16="http://schemas.microsoft.com/office/drawing/2014/main" id="{9A28464A-5587-EC80-932C-C26F380BCF1C}"/>
              </a:ext>
            </a:extLst>
          </p:cNvPr>
          <p:cNvSpPr/>
          <p:nvPr/>
        </p:nvSpPr>
        <p:spPr>
          <a:xfrm>
            <a:off x="3205244"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Developing EPR Model</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F2C05DAE-C084-3CA1-E37D-67296B2CDC5F}"/>
              </a:ext>
            </a:extLst>
          </p:cNvPr>
          <p:cNvSpPr/>
          <p:nvPr/>
        </p:nvSpPr>
        <p:spPr>
          <a:xfrm>
            <a:off x="5099921"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Procuring/Developing Modules</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58EBCB6F-91D5-4A5F-8FB7-ED3937D25954}"/>
              </a:ext>
            </a:extLst>
          </p:cNvPr>
          <p:cNvSpPr/>
          <p:nvPr/>
        </p:nvSpPr>
        <p:spPr>
          <a:xfrm>
            <a:off x="6994600"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Implementation &amp; Adoption</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008F1D9A-6BF2-E88F-4F5B-491F712D94D4}"/>
              </a:ext>
            </a:extLst>
          </p:cNvPr>
          <p:cNvGraphicFramePr>
            <a:graphicFrameLocks noGrp="1"/>
          </p:cNvGraphicFramePr>
          <p:nvPr>
            <p:extLst>
              <p:ext uri="{D42A27DB-BD31-4B8C-83A1-F6EECF244321}">
                <p14:modId xmlns:p14="http://schemas.microsoft.com/office/powerpoint/2010/main" val="1393159331"/>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dirty="0">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£4,755,000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£37,963,000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£3,698,000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£17,220,000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£1,057,000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£20,743,000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9CF89673-E95A-C460-EC9E-57C14EC89C82}"/>
              </a:ext>
            </a:extLst>
          </p:cNvPr>
          <p:cNvSpPr/>
          <p:nvPr/>
        </p:nvSpPr>
        <p:spPr>
          <a:xfrm>
            <a:off x="6074203" y="3604114"/>
            <a:ext cx="2674392" cy="14057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integrated EPR model contributes the largest cost in the portfolio as this arguably represents the single largest transformation in the Digital Strategy</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costs are driven by the requirement to have an internal programme delivery team as well as a third-party supplier</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It is a mixture of capital and revenue funding, however there will be an increasingly large reliance on revenue overtime. This balance will be influenced by the choice of third-party components vs in-house developments.</a:t>
            </a:r>
          </a:p>
          <a:p>
            <a:pPr marL="171450" indent="-171450" algn="l" defTabSz="825479">
              <a:buFont typeface="Arial" panose="020B0604020202020204" pitchFamily="34" charset="0"/>
              <a:buChar char="•"/>
            </a:pP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380F8955-2298-A9CE-7B0C-CBFB7260689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9032" y="627191"/>
            <a:ext cx="288000" cy="288000"/>
          </a:xfrm>
          <a:prstGeom prst="rect">
            <a:avLst/>
          </a:prstGeom>
        </p:spPr>
      </p:pic>
      <p:grpSp>
        <p:nvGrpSpPr>
          <p:cNvPr id="4" name="Group 3">
            <a:extLst>
              <a:ext uri="{FF2B5EF4-FFF2-40B4-BE49-F238E27FC236}">
                <a16:creationId xmlns:a16="http://schemas.microsoft.com/office/drawing/2014/main" id="{802BE465-126F-10F5-4C8A-4B2B1FF3A93B}"/>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373726B5-4242-E1D4-5752-F28C5442897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9DEE7CEC-B07C-6D38-7246-193D61A70ED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281537E3-4691-ABD6-A1DF-4C2DC0838F2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E2AF033D-A843-6382-64BF-E6B1B89AB6E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A0D62FDA-FA24-D9DC-4505-15EB48DC67D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36962760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9F221-1058-F2C3-BD06-8ABDBA20DBA2}"/>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2E41579E-0F22-E99E-03C4-7E484F6C213F}"/>
              </a:ext>
            </a:extLst>
          </p:cNvPr>
          <p:cNvSpPr/>
          <p:nvPr/>
        </p:nvSpPr>
        <p:spPr>
          <a:xfrm>
            <a:off x="3205244"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Reprocure SBPP</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Conduct needs gathering and prioritisation exercise to understand patient and clinician needs for expanding patient-facing digital services</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Deliver expanded functionality of SBPP</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Continue supporting the roll-out of the NHS Wales App</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895DFE50-AB2B-1850-3D75-7B4714FD7BB2}"/>
              </a:ext>
            </a:extLst>
          </p:cNvPr>
          <p:cNvSpPr/>
          <p:nvPr/>
        </p:nvSpPr>
        <p:spPr>
          <a:xfrm>
            <a:off x="5099921"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Work closely with the Value Based Healthcare team to continue to increase the number of services which use PROMs digital tools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Integrating PROMs with other clinical systems</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Developing tools to help understand data captured</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43BCE996-6572-59E8-502B-A4E488165B88}"/>
              </a:ext>
            </a:extLst>
          </p:cNvPr>
          <p:cNvSpPr/>
          <p:nvPr/>
        </p:nvSpPr>
        <p:spPr>
          <a:xfrm>
            <a:off x="6994600"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Work closely with the national team to integrate SBPP with the NHS Wales App enabling it to become the single front door for patients in Wales</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061FA6D1-56C7-D3FE-4872-A23A540D1CC0}"/>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Helvetica Neue Medium"/>
              </a:rPr>
              <a:t>Committing to improving the offering of 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a:t>
            </a:r>
          </a:p>
          <a:p>
            <a:pPr marL="0" marR="0" indent="0" algn="l" defTabSz="825500" rtl="0" fontAlgn="auto" latinLnBrk="0" hangingPunct="0">
              <a:lnSpc>
                <a:spcPct val="100000"/>
              </a:lnSpc>
              <a:spcBef>
                <a:spcPts val="0"/>
              </a:spcBef>
              <a:spcAft>
                <a:spcPts val="0"/>
              </a:spcAft>
              <a:buClrTx/>
              <a:buSzTx/>
              <a:buFontTx/>
              <a:buNone/>
              <a:tabLst/>
            </a:pPr>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Patient Adoption: </a:t>
            </a:r>
            <a:r>
              <a:rPr lang="en-US" sz="800" b="0">
                <a:solidFill>
                  <a:srgbClr val="0D0D0D"/>
                </a:solidFill>
                <a:latin typeface="+mj-lt"/>
              </a:rPr>
              <a:t>Monitoring the number of active users engaging with the services </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Patient Satisfaction: </a:t>
            </a:r>
            <a:r>
              <a:rPr lang="en-US" sz="800" b="0">
                <a:solidFill>
                  <a:srgbClr val="0D0D0D"/>
                </a:solidFill>
                <a:latin typeface="+mj-lt"/>
              </a:rPr>
              <a:t>Through embedding a patient feedback mechanism, gather feedback from patients on their satisfaction with the service</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Functionality &amp; Performance: </a:t>
            </a:r>
            <a:r>
              <a:rPr lang="en-US" sz="800" b="0">
                <a:solidFill>
                  <a:srgbClr val="0D0D0D"/>
                </a:solidFill>
                <a:latin typeface="+mj-lt"/>
              </a:rPr>
              <a:t>Monitor the reliability, responsiveness and issues arising for users when using the solutions</a:t>
            </a:r>
            <a:endParaRPr lang="en-US" sz="800">
              <a:solidFill>
                <a:srgbClr val="0D0D0D"/>
              </a:solidFill>
              <a:latin typeface="+mj-lt"/>
            </a:endParaRPr>
          </a:p>
          <a:p>
            <a:pPr marL="171450" indent="-171450" algn="l" defTabSz="685783">
              <a:buAutoNum type="arabicPeriod"/>
            </a:pPr>
            <a:endParaRPr lang="en-US" sz="800">
              <a:solidFill>
                <a:srgbClr val="0D0D0D"/>
              </a:solidFill>
              <a:latin typeface="+mj-lt"/>
            </a:endParaRPr>
          </a:p>
        </p:txBody>
      </p:sp>
      <p:sp>
        <p:nvSpPr>
          <p:cNvPr id="19" name="Rectangle 18">
            <a:extLst>
              <a:ext uri="{FF2B5EF4-FFF2-40B4-BE49-F238E27FC236}">
                <a16:creationId xmlns:a16="http://schemas.microsoft.com/office/drawing/2014/main" id="{CB2F208C-A36E-E8C9-60B9-31CD738EB34B}"/>
              </a:ext>
            </a:extLst>
          </p:cNvPr>
          <p:cNvSpPr/>
          <p:nvPr/>
        </p:nvSpPr>
        <p:spPr>
          <a:xfrm>
            <a:off x="142875" y="593359"/>
            <a:ext cx="2986543" cy="369313"/>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Technology &amp; Digital</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EBB02556-C477-05CA-B170-0349CC9F86ED}"/>
              </a:ext>
            </a:extLst>
          </p:cNvPr>
          <p:cNvSpPr/>
          <p:nvPr/>
        </p:nvSpPr>
        <p:spPr>
          <a:xfrm>
            <a:off x="142874" y="3254669"/>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7370A749-66EE-9851-D50D-C6BB54CE56BB}"/>
              </a:ext>
            </a:extLst>
          </p:cNvPr>
          <p:cNvSpPr/>
          <p:nvPr/>
        </p:nvSpPr>
        <p:spPr>
          <a:xfrm>
            <a:off x="181802" y="3539816"/>
            <a:ext cx="2908688" cy="145919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dirty="0">
                <a:solidFill>
                  <a:prstClr val="black"/>
                </a:solidFill>
                <a:latin typeface="+mj-lt"/>
              </a:rPr>
              <a:t>Appointment Management: </a:t>
            </a:r>
            <a:r>
              <a:rPr lang="en-GB" sz="800" b="0" dirty="0">
                <a:solidFill>
                  <a:prstClr val="black"/>
                </a:solidFill>
                <a:latin typeface="+mj-lt"/>
              </a:rPr>
              <a:t>Empowering patients to actively book, rearrange and manage their own appointments</a:t>
            </a:r>
            <a:endParaRPr lang="en-GB" sz="800" dirty="0">
              <a:solidFill>
                <a:prstClr val="black"/>
              </a:solidFill>
              <a:latin typeface="+mj-lt"/>
            </a:endParaRPr>
          </a:p>
          <a:p>
            <a:pPr marL="171450" indent="-171450" algn="l" defTabSz="685783">
              <a:buAutoNum type="arabicPeriod"/>
            </a:pPr>
            <a:r>
              <a:rPr lang="en-US" sz="800" b="1" i="0" dirty="0">
                <a:solidFill>
                  <a:srgbClr val="0D0D0D"/>
                </a:solidFill>
                <a:effectLst/>
                <a:latin typeface="+mj-lt"/>
              </a:rPr>
              <a:t>Patient-Clinician Communication: </a:t>
            </a:r>
            <a:r>
              <a:rPr lang="en-US" sz="800" b="0" i="0" dirty="0">
                <a:solidFill>
                  <a:srgbClr val="0D0D0D"/>
                </a:solidFill>
                <a:effectLst/>
                <a:latin typeface="+mj-lt"/>
              </a:rPr>
              <a:t>Enable patients and clinicians to communicate digitally rather than relying on paper-based processes or face-to-face interactions only</a:t>
            </a:r>
            <a:endParaRPr lang="en-US" sz="800" b="0" dirty="0">
              <a:solidFill>
                <a:srgbClr val="0D0D0D"/>
              </a:solidFill>
              <a:latin typeface="+mj-lt"/>
            </a:endParaRPr>
          </a:p>
          <a:p>
            <a:pPr marL="171450" indent="-171450" algn="l" defTabSz="685783">
              <a:buAutoNum type="arabicPeriod"/>
            </a:pPr>
            <a:r>
              <a:rPr lang="en-US" sz="800" dirty="0">
                <a:solidFill>
                  <a:srgbClr val="0D0D0D"/>
                </a:solidFill>
                <a:latin typeface="+mj-lt"/>
              </a:rPr>
              <a:t>Health Record Read &amp; Write Access</a:t>
            </a:r>
            <a:r>
              <a:rPr lang="en-US" sz="800" b="0" dirty="0">
                <a:solidFill>
                  <a:srgbClr val="0D0D0D"/>
                </a:solidFill>
                <a:latin typeface="+mj-lt"/>
              </a:rPr>
              <a:t>: In some specific instances, grant patients read and write access to their own health records – where clinical safety and information governance allows</a:t>
            </a:r>
            <a:endParaRPr lang="en-US" sz="800" b="0" i="0" dirty="0">
              <a:solidFill>
                <a:srgbClr val="0D0D0D"/>
              </a:solidFill>
              <a:effectLst/>
              <a:latin typeface="+mj-lt"/>
            </a:endParaRPr>
          </a:p>
          <a:p>
            <a:pPr marL="171450" indent="-171450" algn="l" defTabSz="685783">
              <a:buAutoNum type="arabicPeriod"/>
            </a:pPr>
            <a:endParaRPr lang="en-GB" sz="800" b="0" dirty="0">
              <a:solidFill>
                <a:prstClr val="black"/>
              </a:solidFill>
              <a:latin typeface="+mj-lt"/>
            </a:endParaRPr>
          </a:p>
        </p:txBody>
      </p:sp>
      <p:sp>
        <p:nvSpPr>
          <p:cNvPr id="24" name="Rectangle 23">
            <a:extLst>
              <a:ext uri="{FF2B5EF4-FFF2-40B4-BE49-F238E27FC236}">
                <a16:creationId xmlns:a16="http://schemas.microsoft.com/office/drawing/2014/main" id="{373E0F68-56D4-57B6-34A0-A8F4B10AEDDC}"/>
              </a:ext>
            </a:extLst>
          </p:cNvPr>
          <p:cNvSpPr/>
          <p:nvPr/>
        </p:nvSpPr>
        <p:spPr>
          <a:xfrm>
            <a:off x="3205244" y="593359"/>
            <a:ext cx="5559759"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8D49E6AD-A032-FED0-97BC-87F6BA727E9C}"/>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BBE730CE-07E5-7E58-1C7C-72BC73019651}"/>
              </a:ext>
            </a:extLst>
          </p:cNvPr>
          <p:cNvSpPr/>
          <p:nvPr/>
        </p:nvSpPr>
        <p:spPr>
          <a:xfrm>
            <a:off x="142875" y="1953510"/>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76C0F629-E946-065E-73ED-F9DF9D664A91}"/>
              </a:ext>
            </a:extLst>
          </p:cNvPr>
          <p:cNvSpPr/>
          <p:nvPr/>
        </p:nvSpPr>
        <p:spPr>
          <a:xfrm>
            <a:off x="3221966" y="2668138"/>
            <a:ext cx="2674392" cy="233087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Patient co-production: </a:t>
            </a:r>
            <a:r>
              <a:rPr lang="en-US" sz="800" b="0" dirty="0">
                <a:solidFill>
                  <a:prstClr val="black"/>
                </a:solidFill>
                <a:latin typeface="Helvetica Neue Medium"/>
                <a:sym typeface="Helvetica Neue Medium"/>
              </a:rPr>
              <a:t>It is critical that the end-user is core to the solutions design – the Digital Services team will need to establish a patient co-production capability</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Information governance &amp; cyber security: </a:t>
            </a:r>
            <a:r>
              <a:rPr lang="en-US" sz="800" b="0" dirty="0">
                <a:solidFill>
                  <a:prstClr val="black"/>
                </a:solidFill>
                <a:latin typeface="Helvetica Neue Medium"/>
                <a:sym typeface="Helvetica Neue Medium"/>
              </a:rPr>
              <a:t>Specialist expertise will be needed to ensure that whilst making data directly accessible to patients for specific use cases, SBU is still maintaining high-levels of data security with the appropriate information governance processes in place</a:t>
            </a:r>
            <a:endParaRPr lang="en-US" sz="900" b="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Recruitment of programme team: </a:t>
            </a:r>
            <a:r>
              <a:rPr lang="en-US" sz="800" b="0" dirty="0">
                <a:solidFill>
                  <a:prstClr val="black"/>
                </a:solidFill>
                <a:latin typeface="Helvetica Neue Medium"/>
                <a:sym typeface="Helvetica Neue Medium"/>
              </a:rPr>
              <a:t>A programme team will likely need to be recruited to deliver the development of SBPP as well as the integration with NHS Wales App over the longer term </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mj-lt"/>
                <a:sym typeface="Helvetica Neue Medium"/>
              </a:rPr>
              <a:t>Mitigate digital exclusion: </a:t>
            </a:r>
            <a:r>
              <a:rPr lang="en-US" sz="800" b="0" dirty="0">
                <a:solidFill>
                  <a:prstClr val="black"/>
                </a:solidFill>
                <a:latin typeface="+mj-lt"/>
                <a:sym typeface="Helvetica Neue Medium"/>
              </a:rPr>
              <a:t>While we will design in a user-</a:t>
            </a:r>
            <a:r>
              <a:rPr lang="en-US" sz="800" b="0" dirty="0" err="1">
                <a:solidFill>
                  <a:prstClr val="black"/>
                </a:solidFill>
                <a:latin typeface="+mj-lt"/>
                <a:sym typeface="Helvetica Neue Medium"/>
              </a:rPr>
              <a:t>centred</a:t>
            </a:r>
            <a:r>
              <a:rPr lang="en-US" sz="800" b="0" dirty="0">
                <a:solidFill>
                  <a:prstClr val="black"/>
                </a:solidFill>
                <a:latin typeface="+mj-lt"/>
                <a:sym typeface="Helvetica Neue Medium"/>
              </a:rPr>
              <a:t> intuitive way, there will be some patients who will not engage digitally – we need to ensure that patient-facing digital services, do not create barriers to access or quality in care</a:t>
            </a:r>
            <a:endParaRPr lang="en-US" sz="800" dirty="0">
              <a:solidFill>
                <a:prstClr val="black"/>
              </a:solidFill>
              <a:latin typeface="+mj-lt"/>
              <a:sym typeface="Helvetica Neue Medium"/>
            </a:endParaRPr>
          </a:p>
        </p:txBody>
      </p:sp>
      <p:sp>
        <p:nvSpPr>
          <p:cNvPr id="35" name="Rectangle 34">
            <a:extLst>
              <a:ext uri="{FF2B5EF4-FFF2-40B4-BE49-F238E27FC236}">
                <a16:creationId xmlns:a16="http://schemas.microsoft.com/office/drawing/2014/main" id="{B364CCB2-43A5-9CCD-EBE1-796EF20CF4B4}"/>
              </a:ext>
            </a:extLst>
          </p:cNvPr>
          <p:cNvSpPr/>
          <p:nvPr/>
        </p:nvSpPr>
        <p:spPr>
          <a:xfrm>
            <a:off x="3205244" y="2340137"/>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31A829A3-567C-3BD0-BCD8-7E91A8463A3C}"/>
              </a:ext>
            </a:extLst>
          </p:cNvPr>
          <p:cNvSpPr/>
          <p:nvPr/>
        </p:nvSpPr>
        <p:spPr>
          <a:xfrm>
            <a:off x="6039098" y="2338653"/>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A605DCDA-A60C-981E-8B93-1EB50A8AE74A}"/>
              </a:ext>
            </a:extLst>
          </p:cNvPr>
          <p:cNvCxnSpPr>
            <a:cxnSpLocks/>
            <a:stCxn id="31" idx="0"/>
            <a:endCxn id="31" idx="2"/>
          </p:cNvCxnSpPr>
          <p:nvPr/>
        </p:nvCxnSpPr>
        <p:spPr>
          <a:xfrm>
            <a:off x="5985124" y="2617815"/>
            <a:ext cx="0" cy="2450977"/>
          </a:xfrm>
          <a:prstGeom prst="line">
            <a:avLst/>
          </a:prstGeom>
          <a:noFill/>
          <a:ln w="25400" cap="flat">
            <a:solidFill>
              <a:schemeClr val="accent5"/>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D70784EF-7D0A-9746-72FD-7009AA4AA1D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Technology &amp; Digital: Patient-Facing Digital Services</a:t>
            </a:r>
          </a:p>
        </p:txBody>
      </p:sp>
      <p:sp>
        <p:nvSpPr>
          <p:cNvPr id="13" name="Rectangle 12">
            <a:extLst>
              <a:ext uri="{FF2B5EF4-FFF2-40B4-BE49-F238E27FC236}">
                <a16:creationId xmlns:a16="http://schemas.microsoft.com/office/drawing/2014/main" id="{2F38836C-A44D-18DE-F51F-96B8DB1B2AE5}"/>
              </a:ext>
            </a:extLst>
          </p:cNvPr>
          <p:cNvSpPr/>
          <p:nvPr/>
        </p:nvSpPr>
        <p:spPr>
          <a:xfrm>
            <a:off x="3205244"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SBPP Expanded Functionality</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75629411-866D-8452-8301-2C7D6BBE6716}"/>
              </a:ext>
            </a:extLst>
          </p:cNvPr>
          <p:cNvSpPr/>
          <p:nvPr/>
        </p:nvSpPr>
        <p:spPr>
          <a:xfrm>
            <a:off x="5099921"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PROMs</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86460D7D-F0D0-293E-D60F-237A85A0621D}"/>
              </a:ext>
            </a:extLst>
          </p:cNvPr>
          <p:cNvSpPr/>
          <p:nvPr/>
        </p:nvSpPr>
        <p:spPr>
          <a:xfrm>
            <a:off x="6994600"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Integrating with NHS Wales App</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96CC30BC-3D24-0F31-57B7-EB30C2460982}"/>
              </a:ext>
            </a:extLst>
          </p:cNvPr>
          <p:cNvGraphicFramePr>
            <a:graphicFrameLocks noGrp="1"/>
          </p:cNvGraphicFramePr>
          <p:nvPr>
            <p:extLst>
              <p:ext uri="{D42A27DB-BD31-4B8C-83A1-F6EECF244321}">
                <p14:modId xmlns:p14="http://schemas.microsoft.com/office/powerpoint/2010/main" val="1221197321"/>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£2,558,000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£11,872,000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£750,000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£2,750,000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£1,808,000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£9,122,000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F3D8903E-3081-6F8A-D0DD-A820743DE48C}"/>
              </a:ext>
            </a:extLst>
          </p:cNvPr>
          <p:cNvSpPr/>
          <p:nvPr/>
        </p:nvSpPr>
        <p:spPr>
          <a:xfrm>
            <a:off x="6074203" y="3604114"/>
            <a:ext cx="2674392" cy="14057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Revenue costs are predominantly driven by pay costs associated with the development and maintenance team of patient facing services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Capital costs are representative of the cost of the implementation of remote patient monitoring</a:t>
            </a:r>
          </a:p>
          <a:p>
            <a:pPr marL="171450" indent="-171450" algn="l" defTabSz="825479">
              <a:buFont typeface="Arial" panose="020B0604020202020204" pitchFamily="34" charset="0"/>
              <a:buChar char="•"/>
            </a:pP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78228BDD-AC16-EB78-FDAC-FAEDCD1BD1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9032" y="627191"/>
            <a:ext cx="288000" cy="288000"/>
          </a:xfrm>
          <a:prstGeom prst="rect">
            <a:avLst/>
          </a:prstGeom>
        </p:spPr>
      </p:pic>
      <p:grpSp>
        <p:nvGrpSpPr>
          <p:cNvPr id="4" name="Group 3">
            <a:extLst>
              <a:ext uri="{FF2B5EF4-FFF2-40B4-BE49-F238E27FC236}">
                <a16:creationId xmlns:a16="http://schemas.microsoft.com/office/drawing/2014/main" id="{17A672CD-1FF7-80CB-B093-8BD1C1A1C7B7}"/>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0B7DAC40-40AC-9BD9-4527-5BBCC2A8BB7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E94CDDC-99F7-AD48-0E4F-EC9EDDA0F74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0C27E8ED-423B-1376-7D60-278553D03CE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3A833452-FACF-4EC3-E855-FEF31F0055BE}"/>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3CA43D8E-7A62-048A-8D5D-D482DB8886A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37271404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C3D2B-58DF-4794-6790-0077E43E230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7A39A6E4-3B96-08D9-1012-4BC149A8B0BB}"/>
              </a:ext>
            </a:extLst>
          </p:cNvPr>
          <p:cNvSpPr/>
          <p:nvPr/>
        </p:nvSpPr>
        <p:spPr>
          <a:xfrm>
            <a:off x="3205244"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Mapping of current clinical systems to understand scope for SSO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Conduct a gap analysis with the current use of Imprivata</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Develop and deliver interim SSO solution</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D1CE6A30-0D33-9407-9349-5EC16471773A}"/>
              </a:ext>
            </a:extLst>
          </p:cNvPr>
          <p:cNvSpPr/>
          <p:nvPr/>
        </p:nvSpPr>
        <p:spPr>
          <a:xfrm>
            <a:off x="5099921"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Purchase SSO solution as part of the EPR model to ensure integration and interoperability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Continued integration and interoperability of SSO solution across all clinical systems</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97C56220-7A3B-731B-72ED-246A83B45A94}"/>
              </a:ext>
            </a:extLst>
          </p:cNvPr>
          <p:cNvSpPr/>
          <p:nvPr/>
        </p:nvSpPr>
        <p:spPr>
          <a:xfrm>
            <a:off x="6994600"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Continue post implementation review, assessments and audit, particularly from a security angle</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325CBB42-42FB-ED8F-B086-50D8E3A6AD02}"/>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825500"/>
            <a:r>
              <a:rPr lang="en-GB" sz="800" b="0" i="0" u="none" strike="noStrike" dirty="0">
                <a:solidFill>
                  <a:srgbClr val="000000"/>
                </a:solidFill>
                <a:effectLst/>
                <a:latin typeface="Helvetica Neue Medium"/>
              </a:rPr>
              <a:t>Implementing an identity management solution which ensures staff only need to log-in once to access all the systems they need for their session. </a:t>
            </a: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marL="171450" indent="-171450" algn="l" defTabSz="685783">
              <a:buAutoNum type="arabicPeriod"/>
            </a:pPr>
            <a:r>
              <a:rPr lang="en-US" sz="800" dirty="0">
                <a:solidFill>
                  <a:srgbClr val="0D0D0D"/>
                </a:solidFill>
                <a:latin typeface="+mj-lt"/>
              </a:rPr>
              <a:t>User Adoption: </a:t>
            </a:r>
            <a:r>
              <a:rPr lang="en-US" sz="800" b="0" dirty="0">
                <a:solidFill>
                  <a:srgbClr val="0D0D0D"/>
                </a:solidFill>
                <a:latin typeface="+mj-lt"/>
              </a:rPr>
              <a:t>Monitor the percentage of staff who actively use the SSO solution for accessing applications</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User Productivity &amp; Workflow Efficiency: </a:t>
            </a:r>
            <a:r>
              <a:rPr lang="en-US" sz="800" b="0" dirty="0">
                <a:solidFill>
                  <a:srgbClr val="0D0D0D"/>
                </a:solidFill>
                <a:latin typeface="+mj-lt"/>
              </a:rPr>
              <a:t>Assess the time saved by users in simplified workflows and accessing multiple applications through SSO leading to increased productivity</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Security: </a:t>
            </a:r>
            <a:r>
              <a:rPr lang="en-US" sz="800" b="0" dirty="0">
                <a:solidFill>
                  <a:srgbClr val="0D0D0D"/>
                </a:solidFill>
                <a:latin typeface="+mj-lt"/>
              </a:rPr>
              <a:t>Measure the decrease in password-related incidents, such as forgotten passwords, or password resets, after implementing SSO</a:t>
            </a:r>
            <a:endParaRPr lang="en-US" sz="800" dirty="0">
              <a:solidFill>
                <a:srgbClr val="0D0D0D"/>
              </a:solidFill>
              <a:latin typeface="+mj-lt"/>
            </a:endParaRPr>
          </a:p>
          <a:p>
            <a:pPr marL="171450" indent="-171450" algn="l" defTabSz="685783">
              <a:buAutoNum type="arabicPeriod"/>
            </a:pPr>
            <a:r>
              <a:rPr lang="en-US" sz="800" dirty="0">
                <a:solidFill>
                  <a:srgbClr val="0D0D0D"/>
                </a:solidFill>
                <a:latin typeface="+mj-lt"/>
              </a:rPr>
              <a:t>Access Control &amp; Auditing: </a:t>
            </a:r>
            <a:r>
              <a:rPr lang="en-US" sz="800" b="0" dirty="0">
                <a:solidFill>
                  <a:srgbClr val="0D0D0D"/>
                </a:solidFill>
                <a:latin typeface="+mj-lt"/>
              </a:rPr>
              <a:t>Evaluate the ability of the SSO solution to enforce access control policies and permissions to different user roles</a:t>
            </a:r>
            <a:endParaRPr lang="en-US" sz="800" dirty="0">
              <a:solidFill>
                <a:srgbClr val="0D0D0D"/>
              </a:solidFill>
              <a:latin typeface="+mj-lt"/>
            </a:endParaRPr>
          </a:p>
          <a:p>
            <a:pPr marL="171450" indent="-171450" algn="l" defTabSz="685783">
              <a:buAutoNum type="arabicPeriod"/>
            </a:pPr>
            <a:endParaRPr lang="en-US" sz="800" dirty="0">
              <a:solidFill>
                <a:srgbClr val="0D0D0D"/>
              </a:solidFill>
              <a:latin typeface="+mj-lt"/>
            </a:endParaRPr>
          </a:p>
        </p:txBody>
      </p:sp>
      <p:sp>
        <p:nvSpPr>
          <p:cNvPr id="19" name="Rectangle 18">
            <a:extLst>
              <a:ext uri="{FF2B5EF4-FFF2-40B4-BE49-F238E27FC236}">
                <a16:creationId xmlns:a16="http://schemas.microsoft.com/office/drawing/2014/main" id="{6BECC68A-1610-6009-A010-B461AD531C0A}"/>
              </a:ext>
            </a:extLst>
          </p:cNvPr>
          <p:cNvSpPr/>
          <p:nvPr/>
        </p:nvSpPr>
        <p:spPr>
          <a:xfrm>
            <a:off x="142875" y="593359"/>
            <a:ext cx="2986543" cy="369313"/>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Technology &amp; Digital</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85A38DD-241D-919C-B6D7-97CA66902747}"/>
              </a:ext>
            </a:extLst>
          </p:cNvPr>
          <p:cNvSpPr/>
          <p:nvPr/>
        </p:nvSpPr>
        <p:spPr>
          <a:xfrm>
            <a:off x="142875" y="3295745"/>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0AA13273-09D5-5EF8-BA49-663671D5C735}"/>
              </a:ext>
            </a:extLst>
          </p:cNvPr>
          <p:cNvSpPr/>
          <p:nvPr/>
        </p:nvSpPr>
        <p:spPr>
          <a:xfrm>
            <a:off x="181802" y="3595226"/>
            <a:ext cx="2908688" cy="14135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a:solidFill>
                  <a:prstClr val="black"/>
                </a:solidFill>
                <a:latin typeface="+mj-lt"/>
              </a:rPr>
              <a:t>Enhanced User Convenience: </a:t>
            </a:r>
            <a:r>
              <a:rPr lang="en-GB" sz="800" b="0">
                <a:solidFill>
                  <a:prstClr val="black"/>
                </a:solidFill>
                <a:latin typeface="+mj-lt"/>
              </a:rPr>
              <a:t>Reducing the number of different log-ins (both instances and username and password combinations) which clinicians must use when accessing various clinical systems </a:t>
            </a:r>
          </a:p>
          <a:p>
            <a:pPr marL="171450" indent="-171450" algn="l" defTabSz="685783">
              <a:buAutoNum type="arabicPeriod"/>
            </a:pPr>
            <a:r>
              <a:rPr lang="en-US" sz="800" b="1" i="0">
                <a:solidFill>
                  <a:srgbClr val="0D0D0D"/>
                </a:solidFill>
                <a:effectLst/>
                <a:latin typeface="+mj-lt"/>
              </a:rPr>
              <a:t>Improved Security Compliance: </a:t>
            </a:r>
            <a:r>
              <a:rPr lang="en-US" sz="800" b="0" i="0">
                <a:solidFill>
                  <a:srgbClr val="0D0D0D"/>
                </a:solidFill>
                <a:effectLst/>
                <a:latin typeface="+mj-lt"/>
              </a:rPr>
              <a:t>Enabling SBU to enforce stronger security policies such as multifactor authentication and password complexity requirements </a:t>
            </a:r>
          </a:p>
          <a:p>
            <a:pPr marL="171450" indent="-171450" algn="l" defTabSz="685783">
              <a:buAutoNum type="arabicPeriod"/>
            </a:pPr>
            <a:r>
              <a:rPr lang="en-US" sz="800">
                <a:solidFill>
                  <a:srgbClr val="0D0D0D"/>
                </a:solidFill>
                <a:latin typeface="+mj-lt"/>
              </a:rPr>
              <a:t>Increased Productivity: </a:t>
            </a:r>
            <a:r>
              <a:rPr lang="en-US" sz="800" b="0">
                <a:solidFill>
                  <a:srgbClr val="0D0D0D"/>
                </a:solidFill>
                <a:latin typeface="+mj-lt"/>
              </a:rPr>
              <a:t>By providing a more seamless user experience, we free up time for our clinicians to focus on their core responsibilities and tasks</a:t>
            </a:r>
            <a:endParaRPr lang="en-US" sz="800" i="0">
              <a:solidFill>
                <a:srgbClr val="0D0D0D"/>
              </a:solidFill>
              <a:effectLst/>
              <a:latin typeface="+mj-lt"/>
            </a:endParaRPr>
          </a:p>
          <a:p>
            <a:pPr marL="171450" indent="-171450" algn="l" defTabSz="685783">
              <a:buAutoNum type="arabicPeriod"/>
            </a:pPr>
            <a:endParaRPr lang="en-GB" sz="800" b="0">
              <a:solidFill>
                <a:prstClr val="black"/>
              </a:solidFill>
              <a:latin typeface="+mj-lt"/>
            </a:endParaRPr>
          </a:p>
        </p:txBody>
      </p:sp>
      <p:sp>
        <p:nvSpPr>
          <p:cNvPr id="24" name="Rectangle 23">
            <a:extLst>
              <a:ext uri="{FF2B5EF4-FFF2-40B4-BE49-F238E27FC236}">
                <a16:creationId xmlns:a16="http://schemas.microsoft.com/office/drawing/2014/main" id="{3FAAE344-A946-39DC-5F61-3FB7A2D25A58}"/>
              </a:ext>
            </a:extLst>
          </p:cNvPr>
          <p:cNvSpPr/>
          <p:nvPr/>
        </p:nvSpPr>
        <p:spPr>
          <a:xfrm>
            <a:off x="3205244" y="593359"/>
            <a:ext cx="5559759"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A6815ED8-48CA-016E-66A6-67422EFABD83}"/>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2BEBE005-CB01-ED2A-5043-0124E16CC6D7}"/>
              </a:ext>
            </a:extLst>
          </p:cNvPr>
          <p:cNvSpPr/>
          <p:nvPr/>
        </p:nvSpPr>
        <p:spPr>
          <a:xfrm>
            <a:off x="142875" y="1435817"/>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A169180F-90FB-0EBF-E413-8083CBAFFF57}"/>
              </a:ext>
            </a:extLst>
          </p:cNvPr>
          <p:cNvSpPr/>
          <p:nvPr/>
        </p:nvSpPr>
        <p:spPr>
          <a:xfrm>
            <a:off x="3221966" y="2668138"/>
            <a:ext cx="2674392" cy="233087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Training &amp; adoption: </a:t>
            </a:r>
            <a:r>
              <a:rPr lang="en-US" sz="800" b="0" dirty="0">
                <a:solidFill>
                  <a:prstClr val="black"/>
                </a:solidFill>
                <a:latin typeface="Helvetica Neue Medium"/>
                <a:sym typeface="Helvetica Neue Medium"/>
              </a:rPr>
              <a:t>Users of clinical systems affected by the SSO solution will need to receive training to equip them with skills required to adopt the SSO solution with minimal disruption to their work</a:t>
            </a: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Recruitment of programme team: </a:t>
            </a:r>
            <a:r>
              <a:rPr lang="en-US" sz="800" b="0" dirty="0">
                <a:solidFill>
                  <a:prstClr val="black"/>
                </a:solidFill>
                <a:latin typeface="Helvetica Neue Medium"/>
                <a:sym typeface="Helvetica Neue Medium"/>
              </a:rPr>
              <a:t>It is anticipated that a small programme team will need to be recruited to deliver and support the SSO solution</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E18ABFB1-F804-EED5-CAD0-A906C378EEAA}"/>
              </a:ext>
            </a:extLst>
          </p:cNvPr>
          <p:cNvSpPr/>
          <p:nvPr/>
        </p:nvSpPr>
        <p:spPr>
          <a:xfrm>
            <a:off x="3205244" y="2340137"/>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407B0E30-1D87-E877-81C8-2F6AE8B0937F}"/>
              </a:ext>
            </a:extLst>
          </p:cNvPr>
          <p:cNvSpPr/>
          <p:nvPr/>
        </p:nvSpPr>
        <p:spPr>
          <a:xfrm>
            <a:off x="6039098" y="2338653"/>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AE154821-6FC4-BC1B-AB5E-B4ADF07787B1}"/>
              </a:ext>
            </a:extLst>
          </p:cNvPr>
          <p:cNvCxnSpPr>
            <a:cxnSpLocks/>
            <a:stCxn id="31" idx="0"/>
            <a:endCxn id="31" idx="2"/>
          </p:cNvCxnSpPr>
          <p:nvPr/>
        </p:nvCxnSpPr>
        <p:spPr>
          <a:xfrm>
            <a:off x="5985124" y="2617815"/>
            <a:ext cx="0" cy="2450977"/>
          </a:xfrm>
          <a:prstGeom prst="line">
            <a:avLst/>
          </a:prstGeom>
          <a:noFill/>
          <a:ln w="25400" cap="flat">
            <a:solidFill>
              <a:schemeClr val="accent5"/>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3E164182-447B-C4F0-26F1-56061D052488}"/>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Technology &amp; Digital: Single-sign-on Process</a:t>
            </a:r>
          </a:p>
        </p:txBody>
      </p:sp>
      <p:sp>
        <p:nvSpPr>
          <p:cNvPr id="13" name="Rectangle 12">
            <a:extLst>
              <a:ext uri="{FF2B5EF4-FFF2-40B4-BE49-F238E27FC236}">
                <a16:creationId xmlns:a16="http://schemas.microsoft.com/office/drawing/2014/main" id="{4C1AB1AD-BC30-A8D5-2ABE-CB94076BA69F}"/>
              </a:ext>
            </a:extLst>
          </p:cNvPr>
          <p:cNvSpPr/>
          <p:nvPr/>
        </p:nvSpPr>
        <p:spPr>
          <a:xfrm>
            <a:off x="3205244"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Deliver Interim SSO Solution</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D73272D2-4EFB-D678-FFCB-03C3657F5C50}"/>
              </a:ext>
            </a:extLst>
          </p:cNvPr>
          <p:cNvSpPr/>
          <p:nvPr/>
        </p:nvSpPr>
        <p:spPr>
          <a:xfrm>
            <a:off x="5099921"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SSO Solution via EPR</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991B66C5-D8CC-EC24-49C1-E6F7F3E9E8E3}"/>
              </a:ext>
            </a:extLst>
          </p:cNvPr>
          <p:cNvSpPr/>
          <p:nvPr/>
        </p:nvSpPr>
        <p:spPr>
          <a:xfrm>
            <a:off x="6994600"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Post Implementation Review</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525DD74C-DF25-5E95-92BE-FA7FC1CF9B27}"/>
              </a:ext>
            </a:extLst>
          </p:cNvPr>
          <p:cNvGraphicFramePr>
            <a:graphicFrameLocks noGrp="1"/>
          </p:cNvGraphicFramePr>
          <p:nvPr>
            <p:extLst>
              <p:ext uri="{D42A27DB-BD31-4B8C-83A1-F6EECF244321}">
                <p14:modId xmlns:p14="http://schemas.microsoft.com/office/powerpoint/2010/main" val="2426203391"/>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£947,000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£4,419,000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a:solidFill>
                            <a:schemeClr val="tx1"/>
                          </a:solidFill>
                          <a:effectLst/>
                          <a:latin typeface="+mj-l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£947,000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£4,419,000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E661703F-70D9-4EDD-A782-BBD16762B623}"/>
              </a:ext>
            </a:extLst>
          </p:cNvPr>
          <p:cNvSpPr/>
          <p:nvPr/>
        </p:nvSpPr>
        <p:spPr>
          <a:xfrm>
            <a:off x="6074203" y="3604114"/>
            <a:ext cx="2674392" cy="14057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a:solidFill>
                  <a:prstClr val="black"/>
                </a:solidFill>
                <a:latin typeface="Helvetica Neue Medium"/>
                <a:sym typeface="Helvetica Neue Medium"/>
              </a:rPr>
              <a:t>The high early revenue costs are under the assumption that we will purchase an interim SSO solution, and in the future the SSO solution will be incorporated as part of the EPR model reducing the overall cost</a:t>
            </a:r>
          </a:p>
          <a:p>
            <a:pPr marL="171450" indent="-171450" algn="l" defTabSz="825479">
              <a:buFont typeface="Arial" panose="020B0604020202020204" pitchFamily="34" charset="0"/>
              <a:buChar char="•"/>
            </a:pPr>
            <a:r>
              <a:rPr lang="en-US" sz="800" b="0">
                <a:solidFill>
                  <a:prstClr val="black"/>
                </a:solidFill>
                <a:latin typeface="Helvetica Neue Medium"/>
                <a:sym typeface="Helvetica Neue Medium"/>
              </a:rPr>
              <a:t>There are no anticipated capital costs associated with this solution.</a:t>
            </a:r>
            <a:endParaRPr lang="en-US" sz="800" b="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a:solidFill>
                <a:prstClr val="black"/>
              </a:solidFill>
              <a:latin typeface="+mj-lt"/>
              <a:sym typeface="Helvetica Neue Medium"/>
            </a:endParaRPr>
          </a:p>
          <a:p>
            <a:pPr algn="l" defTabSz="825479"/>
            <a:endParaRPr lang="en-US" sz="900">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4B53E3AE-5FEB-D01F-60CE-AE4B9A7D755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9032" y="627191"/>
            <a:ext cx="288000" cy="288000"/>
          </a:xfrm>
          <a:prstGeom prst="rect">
            <a:avLst/>
          </a:prstGeom>
        </p:spPr>
      </p:pic>
      <p:grpSp>
        <p:nvGrpSpPr>
          <p:cNvPr id="4" name="Group 3">
            <a:extLst>
              <a:ext uri="{FF2B5EF4-FFF2-40B4-BE49-F238E27FC236}">
                <a16:creationId xmlns:a16="http://schemas.microsoft.com/office/drawing/2014/main" id="{7E799163-E488-C7EE-0C4A-A5666643D8A6}"/>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E5A0EE11-36BB-442A-E118-DDE013B9719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55894E49-3AF9-6B13-CBE3-B3B9B3D0EBCE}"/>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F21EC5EE-6360-010B-4E4D-08923628CCC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478CB67C-AF18-A51E-7304-7D6FA5E0DD3A}"/>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CF4C97BE-C19D-3F77-EB5A-EF4313405A5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404954743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BE39C-83E7-4BFC-487C-E5F9CBFDE756}"/>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F54800B8-A838-5FB6-7523-9C73E8F4C871}"/>
              </a:ext>
            </a:extLst>
          </p:cNvPr>
          <p:cNvSpPr/>
          <p:nvPr/>
        </p:nvSpPr>
        <p:spPr>
          <a:xfrm>
            <a:off x="3205244"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Continued hardware and digital equipment refresh to ensure clinicians have dependable  digital tools and equipment available to them</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57ABE9E1-CFE1-8781-FDFD-A289883B10F9}"/>
              </a:ext>
            </a:extLst>
          </p:cNvPr>
          <p:cNvSpPr/>
          <p:nvPr/>
        </p:nvSpPr>
        <p:spPr>
          <a:xfrm>
            <a:off x="5099921"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Scoping and business case for the interim clinical systems for MH &amp; LD, Community Care, Allied Health Professionals and Therapies</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Implement (likely third-party) interim clinical systems</a:t>
            </a:r>
          </a:p>
          <a:p>
            <a:pPr algn="l" defTabSz="619125"/>
            <a:endParaRPr lang="en-GB" sz="800" b="0" dirty="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4EB3DCDB-85E4-5FF5-7DDB-2AC353DEB0A2}"/>
              </a:ext>
            </a:extLst>
          </p:cNvPr>
          <p:cNvSpPr/>
          <p:nvPr/>
        </p:nvSpPr>
        <p:spPr>
          <a:xfrm>
            <a:off x="6994600" y="1044474"/>
            <a:ext cx="1770403" cy="127828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Work closely with the national team to develop and implement the national Connecting Care solution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Integration of Connecting Care solution / interim solution with the EPR model</a:t>
            </a:r>
          </a:p>
          <a:p>
            <a:pPr marL="171450" indent="-171450" algn="l" defTabSz="619125">
              <a:buFont typeface="Arial" panose="020B0604020202020204" pitchFamily="34" charset="0"/>
              <a:buChar char="•"/>
            </a:pPr>
            <a:endParaRPr lang="en-GB" sz="800" b="0" dirty="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24A0E9CE-61E7-5E20-453E-143D71E04BD4}"/>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825500"/>
            <a:r>
              <a:rPr lang="en-US" sz="800" b="0" i="0" u="none" strike="noStrike">
                <a:solidFill>
                  <a:srgbClr val="000000"/>
                </a:solidFill>
                <a:effectLst/>
                <a:latin typeface="Helvetica Neue Medium"/>
              </a:rPr>
              <a:t>Replacing and consolidating legacy paper systems across mental health, learning disabilities and </a:t>
            </a:r>
            <a:r>
              <a:rPr lang="en-US" sz="800" b="0">
                <a:latin typeface="Helvetica Neue Medium"/>
              </a:rPr>
              <a:t>care closer to home</a:t>
            </a:r>
            <a:r>
              <a:rPr lang="en-US" sz="800" b="0" i="0" u="none" strike="noStrike">
                <a:solidFill>
                  <a:srgbClr val="000000"/>
                </a:solidFill>
                <a:effectLst/>
                <a:latin typeface="Helvetica Neue Medium"/>
              </a:rPr>
              <a:t> into a new consistent digital clinical record system. This will ensure patient information can be more reliably accessed and to transform ways of working, delivering benefits through moving away from paper-based processes whilst targeting the gaps identified in the KLAS review. Additionally, addressing the need for dependable </a:t>
            </a:r>
            <a:r>
              <a:rPr lang="en-US" sz="800" b="0">
                <a:latin typeface="Helvetica Neue Medium"/>
              </a:rPr>
              <a:t>equipment and hardware for clinicians.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Patient Safety &amp; Quality of Care: </a:t>
            </a:r>
            <a:r>
              <a:rPr lang="en-US" sz="800" b="0">
                <a:solidFill>
                  <a:srgbClr val="0D0D0D"/>
                </a:solidFill>
                <a:latin typeface="+mj-lt"/>
              </a:rPr>
              <a:t>Monitor the occurrence of adverse events related to patient care and improvements in patient outcomes before and after clinical system implementation</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Efficiency &amp; Productivity: </a:t>
            </a:r>
            <a:r>
              <a:rPr lang="en-US" sz="800" b="0">
                <a:solidFill>
                  <a:srgbClr val="0D0D0D"/>
                </a:solidFill>
                <a:latin typeface="+mj-lt"/>
              </a:rPr>
              <a:t>Quantify the time saved in clinical workflows due to consistent access to patient information and improved IT equipment and hardware</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Paper Based Records: </a:t>
            </a:r>
            <a:r>
              <a:rPr lang="en-US" sz="800" b="0">
                <a:solidFill>
                  <a:srgbClr val="0D0D0D"/>
                </a:solidFill>
                <a:latin typeface="+mj-lt"/>
              </a:rPr>
              <a:t>Assess the extent to which clinical records in specific clinical </a:t>
            </a:r>
            <a:r>
              <a:rPr lang="en-US" sz="800" b="0" err="1">
                <a:solidFill>
                  <a:srgbClr val="0D0D0D"/>
                </a:solidFill>
                <a:latin typeface="+mj-lt"/>
              </a:rPr>
              <a:t>programmes</a:t>
            </a:r>
            <a:r>
              <a:rPr lang="en-US" sz="800" b="0">
                <a:solidFill>
                  <a:srgbClr val="0D0D0D"/>
                </a:solidFill>
                <a:latin typeface="+mj-lt"/>
              </a:rPr>
              <a:t> are slide paper-based</a:t>
            </a:r>
            <a:endParaRPr lang="en-US" sz="800">
              <a:solidFill>
                <a:srgbClr val="0D0D0D"/>
              </a:solidFill>
              <a:latin typeface="+mj-lt"/>
            </a:endParaRPr>
          </a:p>
          <a:p>
            <a:pPr marL="171450" indent="-171450" algn="l" defTabSz="685783">
              <a:buAutoNum type="arabicPeriod"/>
            </a:pPr>
            <a:endParaRPr lang="en-US" sz="800">
              <a:solidFill>
                <a:srgbClr val="0D0D0D"/>
              </a:solidFill>
              <a:latin typeface="+mj-lt"/>
            </a:endParaRPr>
          </a:p>
        </p:txBody>
      </p:sp>
      <p:sp>
        <p:nvSpPr>
          <p:cNvPr id="19" name="Rectangle 18">
            <a:extLst>
              <a:ext uri="{FF2B5EF4-FFF2-40B4-BE49-F238E27FC236}">
                <a16:creationId xmlns:a16="http://schemas.microsoft.com/office/drawing/2014/main" id="{3F648400-B3C9-9D6A-8696-331DE328035D}"/>
              </a:ext>
            </a:extLst>
          </p:cNvPr>
          <p:cNvSpPr/>
          <p:nvPr/>
        </p:nvSpPr>
        <p:spPr>
          <a:xfrm>
            <a:off x="142875" y="593359"/>
            <a:ext cx="2986543" cy="369313"/>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Technology &amp; Digital</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1B83C567-1D3C-4301-DBC9-51B198996796}"/>
              </a:ext>
            </a:extLst>
          </p:cNvPr>
          <p:cNvSpPr/>
          <p:nvPr/>
        </p:nvSpPr>
        <p:spPr>
          <a:xfrm>
            <a:off x="142875" y="3595086"/>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A3F08822-648D-437A-0EF7-F22C8ECAC9C5}"/>
              </a:ext>
            </a:extLst>
          </p:cNvPr>
          <p:cNvSpPr/>
          <p:nvPr/>
        </p:nvSpPr>
        <p:spPr>
          <a:xfrm>
            <a:off x="181802" y="3880053"/>
            <a:ext cx="2908688" cy="112867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dirty="0">
                <a:solidFill>
                  <a:prstClr val="black"/>
                </a:solidFill>
                <a:latin typeface="+mj-lt"/>
              </a:rPr>
              <a:t>MH &amp; LD: </a:t>
            </a:r>
            <a:r>
              <a:rPr lang="en-GB" sz="800" b="0" dirty="0">
                <a:solidFill>
                  <a:prstClr val="black"/>
                </a:solidFill>
                <a:latin typeface="+mj-lt"/>
              </a:rPr>
              <a:t>Delivering a consistent clinical record system to MH &amp; LD teams will allow colleagues from across different services to share patient information, where appropriate</a:t>
            </a:r>
            <a:endParaRPr lang="en-GB" sz="800" dirty="0">
              <a:solidFill>
                <a:prstClr val="black"/>
              </a:solidFill>
              <a:latin typeface="+mj-lt"/>
            </a:endParaRPr>
          </a:p>
          <a:p>
            <a:pPr marL="171450" indent="-171450" algn="l" defTabSz="685783">
              <a:buFontTx/>
              <a:buAutoNum type="arabicPeriod"/>
            </a:pPr>
            <a:r>
              <a:rPr lang="en-US" sz="800" b="1" i="0" dirty="0">
                <a:solidFill>
                  <a:srgbClr val="0D0D0D"/>
                </a:solidFill>
                <a:effectLst/>
                <a:latin typeface="+mj-lt"/>
              </a:rPr>
              <a:t>Community Care: </a:t>
            </a:r>
            <a:r>
              <a:rPr lang="en-US" sz="800" b="0" i="0" dirty="0">
                <a:solidFill>
                  <a:srgbClr val="0D0D0D"/>
                </a:solidFill>
                <a:effectLst/>
                <a:latin typeface="+mj-lt"/>
              </a:rPr>
              <a:t>Implementing a consistent clinical record system for Community Care teams will reduce the dependence on legacy paper-based systems</a:t>
            </a:r>
            <a:endParaRPr lang="en-GB" sz="800" b="0" i="0" dirty="0">
              <a:solidFill>
                <a:prstClr val="black"/>
              </a:solidFill>
              <a:effectLst/>
              <a:latin typeface="+mj-lt"/>
            </a:endParaRPr>
          </a:p>
          <a:p>
            <a:pPr marL="171450" indent="-171450" algn="l" defTabSz="685783">
              <a:buFontTx/>
              <a:buAutoNum type="arabicPeriod"/>
            </a:pPr>
            <a:r>
              <a:rPr lang="en-GB" sz="800" dirty="0">
                <a:solidFill>
                  <a:prstClr val="black"/>
                </a:solidFill>
                <a:latin typeface="+mj-lt"/>
              </a:rPr>
              <a:t>Social Care: </a:t>
            </a:r>
            <a:r>
              <a:rPr lang="en-GB" sz="800" b="0" dirty="0">
                <a:solidFill>
                  <a:prstClr val="black"/>
                </a:solidFill>
                <a:latin typeface="+mj-lt"/>
              </a:rPr>
              <a:t>Implementing a clinical system that enables us to work in an integrated way with social care</a:t>
            </a:r>
            <a:endParaRPr lang="en-US" sz="800" i="0" dirty="0">
              <a:solidFill>
                <a:srgbClr val="0D0D0D"/>
              </a:solidFill>
              <a:effectLst/>
              <a:latin typeface="+mj-lt"/>
            </a:endParaRPr>
          </a:p>
        </p:txBody>
      </p:sp>
      <p:sp>
        <p:nvSpPr>
          <p:cNvPr id="24" name="Rectangle 23">
            <a:extLst>
              <a:ext uri="{FF2B5EF4-FFF2-40B4-BE49-F238E27FC236}">
                <a16:creationId xmlns:a16="http://schemas.microsoft.com/office/drawing/2014/main" id="{8A82AD51-0824-CB87-6210-5933EE007A4D}"/>
              </a:ext>
            </a:extLst>
          </p:cNvPr>
          <p:cNvSpPr/>
          <p:nvPr/>
        </p:nvSpPr>
        <p:spPr>
          <a:xfrm>
            <a:off x="3205244" y="593359"/>
            <a:ext cx="5559759"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C00917F7-F09E-EF95-A4EB-E1F44C2956BC}"/>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AEA72D07-14A7-43E0-2828-6860EE6C9466}"/>
              </a:ext>
            </a:extLst>
          </p:cNvPr>
          <p:cNvSpPr/>
          <p:nvPr/>
        </p:nvSpPr>
        <p:spPr>
          <a:xfrm>
            <a:off x="142875" y="2034324"/>
            <a:ext cx="2130801" cy="252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BB70F200-1AC8-DCC6-F2D5-4F591AA80576}"/>
              </a:ext>
            </a:extLst>
          </p:cNvPr>
          <p:cNvSpPr/>
          <p:nvPr/>
        </p:nvSpPr>
        <p:spPr>
          <a:xfrm>
            <a:off x="3221966" y="2668138"/>
            <a:ext cx="2674392" cy="233087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National partnership: </a:t>
            </a:r>
            <a:r>
              <a:rPr lang="en-US" sz="800" b="0" dirty="0">
                <a:solidFill>
                  <a:prstClr val="black"/>
                </a:solidFill>
                <a:latin typeface="Helvetica Neue Medium"/>
                <a:sym typeface="Helvetica Neue Medium"/>
              </a:rPr>
              <a:t>In order to deliver the Connecting Care solution long-term, working closely with national counterparts is critical</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Recruitment of programme team: </a:t>
            </a:r>
            <a:r>
              <a:rPr lang="en-US" sz="800" b="0" dirty="0">
                <a:solidFill>
                  <a:prstClr val="black"/>
                </a:solidFill>
                <a:latin typeface="Helvetica Neue Medium"/>
                <a:sym typeface="Helvetica Neue Medium"/>
              </a:rPr>
              <a:t>It is anticipated that a small programme team will need to be recruited to deliver and support clinical systems and Connecting Care national solution implementation </a:t>
            </a: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Training &amp; adoption: </a:t>
            </a:r>
            <a:r>
              <a:rPr lang="en-US" sz="800" b="0" dirty="0">
                <a:solidFill>
                  <a:prstClr val="black"/>
                </a:solidFill>
                <a:latin typeface="Helvetica Neue Medium"/>
                <a:sym typeface="Helvetica Neue Medium"/>
              </a:rPr>
              <a:t>Users of both interim and longer-term clinical systems will need to receive training on how to make best use of these systems</a:t>
            </a: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349103D7-177D-4082-85EF-63B42003535C}"/>
              </a:ext>
            </a:extLst>
          </p:cNvPr>
          <p:cNvSpPr/>
          <p:nvPr/>
        </p:nvSpPr>
        <p:spPr>
          <a:xfrm>
            <a:off x="3205244" y="2340137"/>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6BED9048-9300-7FED-D6BA-A02A0078E6F6}"/>
              </a:ext>
            </a:extLst>
          </p:cNvPr>
          <p:cNvSpPr/>
          <p:nvPr/>
        </p:nvSpPr>
        <p:spPr>
          <a:xfrm>
            <a:off x="6039098" y="2338653"/>
            <a:ext cx="2708333" cy="274638"/>
          </a:xfrm>
          <a:prstGeom prst="rect">
            <a:avLst/>
          </a:prstGeom>
          <a:solidFill>
            <a:schemeClr val="accent5">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5AD5F09E-4EC8-50AB-A4D6-CE7DF9ECDACA}"/>
              </a:ext>
            </a:extLst>
          </p:cNvPr>
          <p:cNvCxnSpPr>
            <a:cxnSpLocks/>
            <a:stCxn id="31" idx="0"/>
            <a:endCxn id="31" idx="2"/>
          </p:cNvCxnSpPr>
          <p:nvPr/>
        </p:nvCxnSpPr>
        <p:spPr>
          <a:xfrm>
            <a:off x="5985124" y="2617815"/>
            <a:ext cx="0" cy="2450977"/>
          </a:xfrm>
          <a:prstGeom prst="line">
            <a:avLst/>
          </a:prstGeom>
          <a:noFill/>
          <a:ln w="25400" cap="flat">
            <a:solidFill>
              <a:schemeClr val="accent5"/>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76836D4B-D277-8DFE-2009-A6492AA5E679}"/>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Technology &amp; Digital: Filling Core Digital Gaps in Clinical Programmes</a:t>
            </a:r>
          </a:p>
        </p:txBody>
      </p:sp>
      <p:sp>
        <p:nvSpPr>
          <p:cNvPr id="13" name="Rectangle 12">
            <a:extLst>
              <a:ext uri="{FF2B5EF4-FFF2-40B4-BE49-F238E27FC236}">
                <a16:creationId xmlns:a16="http://schemas.microsoft.com/office/drawing/2014/main" id="{DF39FA84-DB51-6CFF-8C31-0EEA1DF5A174}"/>
              </a:ext>
            </a:extLst>
          </p:cNvPr>
          <p:cNvSpPr/>
          <p:nvPr/>
        </p:nvSpPr>
        <p:spPr>
          <a:xfrm>
            <a:off x="3205244"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Hardware Refresh</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ED23A71C-926B-F3A0-E363-6B3D1542CB24}"/>
              </a:ext>
            </a:extLst>
          </p:cNvPr>
          <p:cNvSpPr/>
          <p:nvPr/>
        </p:nvSpPr>
        <p:spPr>
          <a:xfrm>
            <a:off x="5099921"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Implementing Interim Solutions</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003F234C-7086-696F-AD48-6B1DDAFA79D6}"/>
              </a:ext>
            </a:extLst>
          </p:cNvPr>
          <p:cNvSpPr/>
          <p:nvPr/>
        </p:nvSpPr>
        <p:spPr>
          <a:xfrm>
            <a:off x="6994600" y="887515"/>
            <a:ext cx="1770403" cy="169785"/>
          </a:xfrm>
          <a:prstGeom prst="rect">
            <a:avLst/>
          </a:prstGeom>
          <a:noFill/>
          <a:ln w="12700"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Implementation of WCCIS</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A6FA144C-12F9-8441-65CA-224B4FF6E670}"/>
              </a:ext>
            </a:extLst>
          </p:cNvPr>
          <p:cNvGraphicFramePr>
            <a:graphicFrameLocks noGrp="1"/>
          </p:cNvGraphicFramePr>
          <p:nvPr>
            <p:extLst>
              <p:ext uri="{D42A27DB-BD31-4B8C-83A1-F6EECF244321}">
                <p14:modId xmlns:p14="http://schemas.microsoft.com/office/powerpoint/2010/main" val="1133481188"/>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£6,122,000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£21,990,000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£1,000,000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a:solidFill>
                            <a:schemeClr val="tx1"/>
                          </a:solidFill>
                          <a:effectLst/>
                          <a:latin typeface="+mj-lt"/>
                        </a:rPr>
                        <a:t>£5,000,000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£5,122,000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£16,990,000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4B085D8C-D8A8-5137-7DEE-CBF7BC586858}"/>
              </a:ext>
            </a:extLst>
          </p:cNvPr>
          <p:cNvSpPr/>
          <p:nvPr/>
        </p:nvSpPr>
        <p:spPr>
          <a:xfrm>
            <a:off x="6074203" y="3604114"/>
            <a:ext cx="2674392" cy="14057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large driver of the revenue costs are the delivery costs of the national Connecting Care solution – these timelines and costs are yet to be confirmed </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other revenue costs are driven by the cost of purchasing a third-party interim clinical system solution for MH &amp; LD and Community Care </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capital costs are an allocation for further digital hardware upgrades within clinical </a:t>
            </a:r>
            <a:r>
              <a:rPr lang="en-US" sz="800" b="0" dirty="0" err="1">
                <a:solidFill>
                  <a:prstClr val="black"/>
                </a:solidFill>
                <a:latin typeface="Helvetica Neue Medium"/>
                <a:sym typeface="Helvetica Neue Medium"/>
              </a:rPr>
              <a:t>programmes</a:t>
            </a:r>
            <a:endParaRPr lang="en-US" sz="800" b="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pic>
        <p:nvPicPr>
          <p:cNvPr id="2" name="Graphic 1" descr="Double Tap Gesture with solid fill">
            <a:extLst>
              <a:ext uri="{FF2B5EF4-FFF2-40B4-BE49-F238E27FC236}">
                <a16:creationId xmlns:a16="http://schemas.microsoft.com/office/drawing/2014/main" id="{0ACFDAF1-E99F-BCDB-C120-28EB88205DE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9032" y="627191"/>
            <a:ext cx="288000" cy="288000"/>
          </a:xfrm>
          <a:prstGeom prst="rect">
            <a:avLst/>
          </a:prstGeom>
        </p:spPr>
      </p:pic>
      <p:grpSp>
        <p:nvGrpSpPr>
          <p:cNvPr id="4" name="Group 3">
            <a:extLst>
              <a:ext uri="{FF2B5EF4-FFF2-40B4-BE49-F238E27FC236}">
                <a16:creationId xmlns:a16="http://schemas.microsoft.com/office/drawing/2014/main" id="{30B58583-A3C7-C0C3-6849-EBD97C27EF23}"/>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B4C291BA-2AF1-68E8-9ED4-63E88C62724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CD82D6A-6BDD-4E7F-6D64-D8D5E9321C2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CCA66AEE-871F-E689-7BBA-6CD7787270B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1006BE1-112E-B5A3-A28B-A87B09B9D80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74366E0C-D043-B349-B0C6-F287B527F8B7}"/>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226393642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AA7B7-587C-E2CD-91CF-E0A5CD38125D}"/>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0931A24B-3CA2-1291-8CD0-B97DF3DC1427}"/>
              </a:ext>
            </a:extLst>
          </p:cNvPr>
          <p:cNvSpPr/>
          <p:nvPr/>
        </p:nvSpPr>
        <p:spPr>
          <a:xfrm>
            <a:off x="3205244"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Establish a clear vision for the co-production model and develop the framework</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Identify key digital co-production stakeholders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Pilot implementation of framework either at a pilot site or for a pilot solution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Iterate the model for further scale up and expansion</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2A2E480C-DF91-53F5-B1F3-4AC0BB68B2CC}"/>
              </a:ext>
            </a:extLst>
          </p:cNvPr>
          <p:cNvSpPr/>
          <p:nvPr/>
        </p:nvSpPr>
        <p:spPr>
          <a:xfrm>
            <a:off x="5099921"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a patient feedback mechanism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Embed the patient feedback mechanism at all levels of Digital Services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Complete an evaluation of co-production and innovation model and identify opportunities for continuous improvement</a:t>
            </a:r>
          </a:p>
        </p:txBody>
      </p:sp>
      <p:sp>
        <p:nvSpPr>
          <p:cNvPr id="25" name="Rectangle 24">
            <a:extLst>
              <a:ext uri="{FF2B5EF4-FFF2-40B4-BE49-F238E27FC236}">
                <a16:creationId xmlns:a16="http://schemas.microsoft.com/office/drawing/2014/main" id="{E4753F41-49D9-AF84-B318-1537ADFAA7B9}"/>
              </a:ext>
            </a:extLst>
          </p:cNvPr>
          <p:cNvSpPr/>
          <p:nvPr/>
        </p:nvSpPr>
        <p:spPr>
          <a:xfrm>
            <a:off x="6994600"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Clinical and patient co-production is established as BAU and the Digital Services team continue to support clinical and patient co-production in digital services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AFD38306-C41C-B848-2DCC-16E0970FEBA6}"/>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825500"/>
            <a:r>
              <a:rPr lang="en-GB" sz="800" b="0" i="0" u="none" strike="noStrike">
                <a:solidFill>
                  <a:srgbClr val="000000"/>
                </a:solidFill>
                <a:effectLst/>
                <a:latin typeface="Helvetica Neue Medium"/>
              </a:rPr>
              <a:t>Developing an SBU delivery framework that outlines how digital services, end-users and the broader health board can come together to collaborate, pilot and implement new digital innovation</a:t>
            </a:r>
            <a:r>
              <a:rPr lang="en-GB" sz="800" b="0">
                <a:latin typeface="Helvetica Neue Medium"/>
              </a:rPr>
              <a:t> and initiatives</a:t>
            </a:r>
            <a:r>
              <a:rPr lang="en-GB" sz="800" b="0" i="0" u="none" strike="noStrike">
                <a:solidFill>
                  <a:srgbClr val="000000"/>
                </a:solidFill>
                <a:effectLst/>
                <a:latin typeface="Helvetica Neue Medium"/>
              </a:rPr>
              <a:t> in the process of designing and delivering service-led digital transformation.</a:t>
            </a:r>
          </a:p>
          <a:p>
            <a:pPr defTabSz="685783"/>
            <a:endParaRPr lang="en-GB" sz="788" i="1">
              <a:solidFill>
                <a:prstClr val="black"/>
              </a:solidFill>
              <a:latin typeface="+mj-lt"/>
            </a:endParaRPr>
          </a:p>
          <a:p>
            <a:pPr defTabSz="685783"/>
            <a:endParaRPr lang="en-GB" sz="788" i="1">
              <a:solidFill>
                <a:prstClr val="black"/>
              </a:solidFill>
              <a:latin typeface="+mj-lt"/>
            </a:endParaRPr>
          </a:p>
          <a:p>
            <a:pPr defTabSz="685783"/>
            <a:endParaRPr lang="en-GB" sz="788" i="1">
              <a:solidFill>
                <a:prstClr val="black"/>
              </a:solidFill>
              <a:latin typeface="+mj-lt"/>
            </a:endParaRPr>
          </a:p>
          <a:p>
            <a:pPr marL="171450" indent="-171450" algn="l" defTabSz="685783">
              <a:buAutoNum type="arabicPeriod"/>
            </a:pPr>
            <a:r>
              <a:rPr lang="en-US" sz="800">
                <a:solidFill>
                  <a:srgbClr val="0D0D0D"/>
                </a:solidFill>
                <a:latin typeface="+mj-lt"/>
              </a:rPr>
              <a:t>User Satisfaction: </a:t>
            </a:r>
            <a:r>
              <a:rPr lang="en-US" sz="800" b="0">
                <a:solidFill>
                  <a:srgbClr val="0D0D0D"/>
                </a:solidFill>
                <a:latin typeface="+mj-lt"/>
              </a:rPr>
              <a:t>Gather feedback from end-users on their satisfaction with the digital solutions co-produced through the model</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Collaboration Effectiveness: </a:t>
            </a:r>
            <a:r>
              <a:rPr lang="en-US" sz="800" b="0">
                <a:solidFill>
                  <a:srgbClr val="0D0D0D"/>
                </a:solidFill>
                <a:latin typeface="+mj-lt"/>
              </a:rPr>
              <a:t>Evaluate the effectiveness of the co-production model, e.g. the number of co-production </a:t>
            </a:r>
            <a:r>
              <a:rPr lang="en-US" sz="800" b="0" err="1">
                <a:solidFill>
                  <a:srgbClr val="0D0D0D"/>
                </a:solidFill>
                <a:latin typeface="+mj-lt"/>
              </a:rPr>
              <a:t>programmes</a:t>
            </a:r>
            <a:r>
              <a:rPr lang="en-US" sz="800" b="0">
                <a:solidFill>
                  <a:srgbClr val="0D0D0D"/>
                </a:solidFill>
                <a:latin typeface="+mj-lt"/>
              </a:rPr>
              <a:t> established and frequency of communication across teams</a:t>
            </a:r>
            <a:endParaRPr lang="en-US" sz="800">
              <a:solidFill>
                <a:srgbClr val="0D0D0D"/>
              </a:solidFill>
              <a:latin typeface="+mj-lt"/>
            </a:endParaRPr>
          </a:p>
          <a:p>
            <a:pPr marL="171450" indent="-171450" algn="l" defTabSz="685783">
              <a:buAutoNum type="arabicPeriod"/>
            </a:pPr>
            <a:r>
              <a:rPr lang="en-US" sz="800">
                <a:solidFill>
                  <a:srgbClr val="0D0D0D"/>
                </a:solidFill>
                <a:latin typeface="+mj-lt"/>
              </a:rPr>
              <a:t>Co-Production Engagement: </a:t>
            </a:r>
            <a:r>
              <a:rPr lang="en-US" sz="800" b="0">
                <a:solidFill>
                  <a:srgbClr val="0D0D0D"/>
                </a:solidFill>
                <a:latin typeface="+mj-lt"/>
              </a:rPr>
              <a:t>Assess the level of engagement, participation and diversity in co-production activities</a:t>
            </a:r>
          </a:p>
          <a:p>
            <a:pPr marL="171450" indent="-171450" algn="l" defTabSz="685783">
              <a:buAutoNum type="arabicPeriod"/>
            </a:pPr>
            <a:r>
              <a:rPr lang="en-US" sz="800">
                <a:solidFill>
                  <a:srgbClr val="0D0D0D"/>
                </a:solidFill>
                <a:latin typeface="+mj-lt"/>
              </a:rPr>
              <a:t>Patient Outcomes: </a:t>
            </a:r>
            <a:r>
              <a:rPr lang="en-US" sz="800" b="0">
                <a:solidFill>
                  <a:srgbClr val="0D0D0D"/>
                </a:solidFill>
                <a:latin typeface="+mj-lt"/>
              </a:rPr>
              <a:t>Evaluate the impact of co-produced digital solutions on patient health outcomes</a:t>
            </a:r>
            <a:endParaRPr lang="en-US" sz="800">
              <a:solidFill>
                <a:srgbClr val="0D0D0D"/>
              </a:solidFill>
              <a:latin typeface="+mj-lt"/>
            </a:endParaRPr>
          </a:p>
          <a:p>
            <a:pPr marL="171450" indent="-171450" algn="l" defTabSz="685783">
              <a:buAutoNum type="arabicPeriod"/>
            </a:pPr>
            <a:endParaRPr lang="en-US" sz="800">
              <a:solidFill>
                <a:srgbClr val="0D0D0D"/>
              </a:solidFill>
              <a:latin typeface="+mj-lt"/>
            </a:endParaRPr>
          </a:p>
        </p:txBody>
      </p:sp>
      <p:sp>
        <p:nvSpPr>
          <p:cNvPr id="19" name="Rectangle 18">
            <a:extLst>
              <a:ext uri="{FF2B5EF4-FFF2-40B4-BE49-F238E27FC236}">
                <a16:creationId xmlns:a16="http://schemas.microsoft.com/office/drawing/2014/main" id="{B83F97DA-C7BD-B591-2485-42CADAF3F8DF}"/>
              </a:ext>
            </a:extLst>
          </p:cNvPr>
          <p:cNvSpPr/>
          <p:nvPr/>
        </p:nvSpPr>
        <p:spPr>
          <a:xfrm>
            <a:off x="142875" y="593359"/>
            <a:ext cx="2986543" cy="369313"/>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Workforce &amp; Culture</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037EA6CC-C909-82EC-E9F7-2837C7FBFF2F}"/>
              </a:ext>
            </a:extLst>
          </p:cNvPr>
          <p:cNvSpPr/>
          <p:nvPr/>
        </p:nvSpPr>
        <p:spPr>
          <a:xfrm>
            <a:off x="142875" y="3491860"/>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8D76870F-C18D-C263-2C83-BF7FC596D505}"/>
              </a:ext>
            </a:extLst>
          </p:cNvPr>
          <p:cNvSpPr/>
          <p:nvPr/>
        </p:nvSpPr>
        <p:spPr>
          <a:xfrm>
            <a:off x="181802" y="3791340"/>
            <a:ext cx="2908688" cy="1258331"/>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GB" sz="800">
                <a:solidFill>
                  <a:prstClr val="black"/>
                </a:solidFill>
                <a:latin typeface="+mj-lt"/>
              </a:rPr>
              <a:t>EPR Model: </a:t>
            </a:r>
            <a:r>
              <a:rPr lang="en-GB" sz="800" b="0">
                <a:solidFill>
                  <a:prstClr val="black"/>
                </a:solidFill>
                <a:latin typeface="+mj-lt"/>
              </a:rPr>
              <a:t>Ensure clinical input in developing the integrated EPR model will be essential to increasing the impact and effectiveness of the solution</a:t>
            </a:r>
          </a:p>
          <a:p>
            <a:pPr marL="171450" indent="-171450" algn="l" defTabSz="685783">
              <a:buAutoNum type="arabicPeriod"/>
            </a:pPr>
            <a:r>
              <a:rPr lang="en-GB" sz="800">
                <a:solidFill>
                  <a:prstClr val="black"/>
                </a:solidFill>
                <a:latin typeface="+mj-lt"/>
              </a:rPr>
              <a:t>Patient-Facing Services: </a:t>
            </a:r>
            <a:r>
              <a:rPr lang="en-GB" sz="800" b="0">
                <a:solidFill>
                  <a:prstClr val="black"/>
                </a:solidFill>
                <a:latin typeface="+mj-lt"/>
              </a:rPr>
              <a:t>Embedding patient and clinical co-production in enhancing the offer of patient facing digital services will ensure that we are meeting the end user-needs </a:t>
            </a:r>
          </a:p>
          <a:p>
            <a:pPr marL="171450" indent="-171450" algn="l" defTabSz="685783">
              <a:buAutoNum type="arabicPeriod"/>
            </a:pPr>
            <a:r>
              <a:rPr lang="en-GB" sz="800">
                <a:solidFill>
                  <a:prstClr val="black"/>
                </a:solidFill>
                <a:latin typeface="+mj-lt"/>
              </a:rPr>
              <a:t>Digital Inclusion: </a:t>
            </a:r>
            <a:r>
              <a:rPr lang="en-GB" sz="800" b="0">
                <a:solidFill>
                  <a:prstClr val="black"/>
                </a:solidFill>
                <a:latin typeface="+mj-lt"/>
              </a:rPr>
              <a:t>By designing solutions collaboratively with the end-users ensures we are building with everybody’s needs in mind</a:t>
            </a:r>
            <a:endParaRPr lang="en-GB" sz="800">
              <a:solidFill>
                <a:prstClr val="black"/>
              </a:solidFill>
              <a:latin typeface="+mj-lt"/>
            </a:endParaRPr>
          </a:p>
        </p:txBody>
      </p:sp>
      <p:sp>
        <p:nvSpPr>
          <p:cNvPr id="24" name="Rectangle 23">
            <a:extLst>
              <a:ext uri="{FF2B5EF4-FFF2-40B4-BE49-F238E27FC236}">
                <a16:creationId xmlns:a16="http://schemas.microsoft.com/office/drawing/2014/main" id="{8FF435C2-F7DF-2112-3DCB-E5989B40B203}"/>
              </a:ext>
            </a:extLst>
          </p:cNvPr>
          <p:cNvSpPr/>
          <p:nvPr/>
        </p:nvSpPr>
        <p:spPr>
          <a:xfrm>
            <a:off x="3205244" y="593359"/>
            <a:ext cx="5559759"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2D8A99DD-C58B-0E87-8765-C4BCBC7AF6FB}"/>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41446E22-1AE2-23FB-14E9-4B086E86D8FA}"/>
              </a:ext>
            </a:extLst>
          </p:cNvPr>
          <p:cNvSpPr/>
          <p:nvPr/>
        </p:nvSpPr>
        <p:spPr>
          <a:xfrm>
            <a:off x="142875" y="1683618"/>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AD5FBC41-BAD5-6150-BBE0-08BEA2F58501}"/>
              </a:ext>
            </a:extLst>
          </p:cNvPr>
          <p:cNvSpPr/>
          <p:nvPr/>
        </p:nvSpPr>
        <p:spPr>
          <a:xfrm>
            <a:off x="3221966" y="2668138"/>
            <a:ext cx="2674392" cy="233087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Co-production team: </a:t>
            </a:r>
            <a:r>
              <a:rPr lang="en-US" sz="800" b="0">
                <a:solidFill>
                  <a:prstClr val="black"/>
                </a:solidFill>
                <a:latin typeface="Helvetica Neue Medium"/>
                <a:sym typeface="Helvetica Neue Medium"/>
              </a:rPr>
              <a:t>It is anticipated that a new dedicated co-production team of ~ 5.0 WTE are required to develop and support the delivery of this solution</a:t>
            </a:r>
            <a:endParaRPr lang="en-US" sz="80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Collaborative ways of working: </a:t>
            </a:r>
            <a:r>
              <a:rPr lang="en-US" sz="800" b="0">
                <a:solidFill>
                  <a:prstClr val="black"/>
                </a:solidFill>
                <a:latin typeface="Helvetica Neue Medium"/>
                <a:sym typeface="Helvetica Neue Medium"/>
              </a:rPr>
              <a:t>There needs to be a shift in the clinical and digital teams ways of working in line with the co-production and innovation model framework developed </a:t>
            </a:r>
          </a:p>
          <a:p>
            <a:pPr marL="171450" indent="-171450" algn="l" defTabSz="825479">
              <a:buFont typeface="Arial" panose="020B0604020202020204" pitchFamily="34" charset="0"/>
              <a:buChar char="•"/>
            </a:pPr>
            <a:r>
              <a:rPr lang="en-US" sz="800">
                <a:solidFill>
                  <a:prstClr val="black"/>
                </a:solidFill>
                <a:latin typeface="Helvetica Neue Medium"/>
                <a:sym typeface="Helvetica Neue Medium"/>
              </a:rPr>
              <a:t>Patient co-production training: </a:t>
            </a:r>
            <a:r>
              <a:rPr lang="en-US" sz="800" b="0">
                <a:solidFill>
                  <a:prstClr val="black"/>
                </a:solidFill>
                <a:latin typeface="Helvetica Neue Medium"/>
                <a:sym typeface="Helvetica Neue Medium"/>
              </a:rPr>
              <a:t>Digital services colleagues will need the appropriate training to ensure they are able to conduct clinical co-production appropriately </a:t>
            </a:r>
            <a:endParaRPr lang="en-US" sz="800">
              <a:solidFill>
                <a:prstClr val="black"/>
              </a:solidFill>
              <a:latin typeface="Helvetica Neue Medium"/>
              <a:sym typeface="Helvetica Neue Medium"/>
            </a:endParaRPr>
          </a:p>
          <a:p>
            <a:pPr algn="l" defTabSz="825479"/>
            <a:endParaRPr lang="en-US" sz="90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2F169C39-3209-6475-1C63-09C39E350212}"/>
              </a:ext>
            </a:extLst>
          </p:cNvPr>
          <p:cNvSpPr/>
          <p:nvPr/>
        </p:nvSpPr>
        <p:spPr>
          <a:xfrm>
            <a:off x="3205244" y="2340137"/>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BF2F238D-5D88-DFF4-F9E1-67C9776F0717}"/>
              </a:ext>
            </a:extLst>
          </p:cNvPr>
          <p:cNvSpPr/>
          <p:nvPr/>
        </p:nvSpPr>
        <p:spPr>
          <a:xfrm>
            <a:off x="6039098" y="2338653"/>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8A8A980F-EF7C-48B7-F806-F6E9D8DE4AA5}"/>
              </a:ext>
            </a:extLst>
          </p:cNvPr>
          <p:cNvCxnSpPr>
            <a:cxnSpLocks/>
            <a:stCxn id="31" idx="0"/>
            <a:endCxn id="31" idx="2"/>
          </p:cNvCxnSpPr>
          <p:nvPr/>
        </p:nvCxnSpPr>
        <p:spPr>
          <a:xfrm>
            <a:off x="5985124" y="2617815"/>
            <a:ext cx="0" cy="2450977"/>
          </a:xfrm>
          <a:prstGeom prst="line">
            <a:avLst/>
          </a:prstGeom>
          <a:noFill/>
          <a:ln w="25400" cap="flat">
            <a:solidFill>
              <a:schemeClr val="accent4"/>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54AE461B-6B95-69A6-DEED-CD4287A25A88}"/>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Workforce &amp; Culture: Digital Co-production &amp; Innovation Model</a:t>
            </a:r>
          </a:p>
        </p:txBody>
      </p:sp>
      <p:sp>
        <p:nvSpPr>
          <p:cNvPr id="13" name="Rectangle 12">
            <a:extLst>
              <a:ext uri="{FF2B5EF4-FFF2-40B4-BE49-F238E27FC236}">
                <a16:creationId xmlns:a16="http://schemas.microsoft.com/office/drawing/2014/main" id="{A7A02FA0-D5DD-6481-5BA8-C43C23CA7EA1}"/>
              </a:ext>
            </a:extLst>
          </p:cNvPr>
          <p:cNvSpPr/>
          <p:nvPr/>
        </p:nvSpPr>
        <p:spPr>
          <a:xfrm>
            <a:off x="3205244"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Develop Framework</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DA6744E5-A9C2-8FB9-B6DB-DE47DB6918BC}"/>
              </a:ext>
            </a:extLst>
          </p:cNvPr>
          <p:cNvSpPr/>
          <p:nvPr/>
        </p:nvSpPr>
        <p:spPr>
          <a:xfrm>
            <a:off x="5099921"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Embed Patient Feedback</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2096050B-D5E4-BA48-280E-024FCF98FDB7}"/>
              </a:ext>
            </a:extLst>
          </p:cNvPr>
          <p:cNvSpPr/>
          <p:nvPr/>
        </p:nvSpPr>
        <p:spPr>
          <a:xfrm>
            <a:off x="6994600"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Supporting Co-Production</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46FE45D2-1BEA-E18E-E075-D1B4D56AABE9}"/>
              </a:ext>
            </a:extLst>
          </p:cNvPr>
          <p:cNvGraphicFramePr>
            <a:graphicFrameLocks noGrp="1"/>
          </p:cNvGraphicFramePr>
          <p:nvPr>
            <p:extLst>
              <p:ext uri="{D42A27DB-BD31-4B8C-83A1-F6EECF244321}">
                <p14:modId xmlns:p14="http://schemas.microsoft.com/office/powerpoint/2010/main" val="2218079004"/>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87648">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£147,000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£2,346,000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cap="none" spc="0" baseline="0">
                          <a:solidFill>
                            <a:schemeClr val="tx1"/>
                          </a:solidFill>
                          <a:effectLst/>
                          <a:uFillTx/>
                          <a:latin typeface="+mn-lt"/>
                          <a:ea typeface="+mn-ea"/>
                          <a:cs typeface="+mn-cs"/>
                          <a:sym typeface="Helvetica Neue Ligh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£147,000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£2,346,000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368F6076-6050-F134-0275-EA9E50FD3ED8}"/>
              </a:ext>
            </a:extLst>
          </p:cNvPr>
          <p:cNvSpPr/>
          <p:nvPr/>
        </p:nvSpPr>
        <p:spPr>
          <a:xfrm>
            <a:off x="6074203" y="3604114"/>
            <a:ext cx="2674392" cy="140570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entirety of the revenue costs are pay costs associated with the required team to develop and deliver the Co-Production and Innovation model.</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It is anticipated that delivery of this solution is only </a:t>
            </a:r>
            <a:r>
              <a:rPr lang="en-US" sz="800" b="0" dirty="0" err="1">
                <a:solidFill>
                  <a:prstClr val="black"/>
                </a:solidFill>
                <a:latin typeface="Helvetica Neue Medium"/>
                <a:sym typeface="Helvetica Neue Medium"/>
              </a:rPr>
              <a:t>mobilised</a:t>
            </a:r>
            <a:r>
              <a:rPr lang="en-US" sz="800" b="0" dirty="0">
                <a:solidFill>
                  <a:prstClr val="black"/>
                </a:solidFill>
                <a:latin typeface="Helvetica Neue Medium"/>
                <a:sym typeface="Helvetica Neue Medium"/>
              </a:rPr>
              <a:t> in FY 27/28, leading to the low 3-year transformation costs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a:t>
            </a:r>
            <a:endParaRPr lang="en-US" sz="900" dirty="0">
              <a:solidFill>
                <a:prstClr val="black"/>
              </a:solidFill>
              <a:latin typeface="Helvetica Neue Medium"/>
              <a:sym typeface="Helvetica Neue Medium"/>
            </a:endParaRPr>
          </a:p>
        </p:txBody>
      </p:sp>
      <p:pic>
        <p:nvPicPr>
          <p:cNvPr id="4" name="Graphic 3" descr="Group of people with solid fill">
            <a:extLst>
              <a:ext uri="{FF2B5EF4-FFF2-40B4-BE49-F238E27FC236}">
                <a16:creationId xmlns:a16="http://schemas.microsoft.com/office/drawing/2014/main" id="{F6790C72-18EA-2F31-B2F2-72539F9C0B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3219" y="601345"/>
            <a:ext cx="352541" cy="352541"/>
          </a:xfrm>
          <a:prstGeom prst="rect">
            <a:avLst/>
          </a:prstGeom>
        </p:spPr>
      </p:pic>
      <p:grpSp>
        <p:nvGrpSpPr>
          <p:cNvPr id="2" name="Group 1">
            <a:extLst>
              <a:ext uri="{FF2B5EF4-FFF2-40B4-BE49-F238E27FC236}">
                <a16:creationId xmlns:a16="http://schemas.microsoft.com/office/drawing/2014/main" id="{76C5AED1-D31C-3B1B-A274-D93DC7888229}"/>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8C8397BF-B22F-931B-82A0-86E9A60D7BE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D9CA5C47-7F4F-975A-665A-46E577A2598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C8EB9C9-AF1D-22CB-F760-29F2EE7FBB1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C681D6EF-D30E-840C-0E57-C32F8723690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472C6FCB-CB1F-46C6-60AF-1A202C3E20C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72422054"/>
      </p:ext>
    </p:extLst>
  </p:cSld>
  <p:clrMapOvr>
    <a:masterClrMapping/>
  </p:clrMapOvr>
  <p:transition spd="med"/>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504C4-1071-30F8-F359-65CFA6FE9221}"/>
            </a:ext>
          </a:extLst>
        </p:cNvPr>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46C198CE-E666-2559-28C4-7DBF488355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560" r="13073"/>
          <a:stretch/>
        </p:blipFill>
        <p:spPr bwMode="auto">
          <a:xfrm>
            <a:off x="5185482" y="0"/>
            <a:ext cx="3958514" cy="45407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AA1C24D-C718-3EA3-58A3-48F25C638A6B}"/>
              </a:ext>
            </a:extLst>
          </p:cNvPr>
          <p:cNvSpPr>
            <a:spLocks noGrp="1"/>
          </p:cNvSpPr>
          <p:nvPr>
            <p:ph type="title"/>
          </p:nvPr>
        </p:nvSpPr>
        <p:spPr>
          <a:xfrm>
            <a:off x="93600" y="-6365"/>
            <a:ext cx="8416734" cy="726365"/>
          </a:xfrm>
        </p:spPr>
        <p:txBody>
          <a:bodyPr>
            <a:normAutofit/>
          </a:bodyPr>
          <a:lstStyle/>
          <a:p>
            <a:r>
              <a:rPr lang="en-GB" sz="2400">
                <a:latin typeface="Gill Sans MT"/>
              </a:rPr>
              <a:t>Contents</a:t>
            </a:r>
            <a:r>
              <a:rPr lang="en-GB" sz="3200">
                <a:latin typeface="Gill Sans MT"/>
              </a:rPr>
              <a:t> </a:t>
            </a:r>
          </a:p>
        </p:txBody>
      </p:sp>
      <p:sp>
        <p:nvSpPr>
          <p:cNvPr id="4" name="Footer Placeholder 3">
            <a:extLst>
              <a:ext uri="{FF2B5EF4-FFF2-40B4-BE49-F238E27FC236}">
                <a16:creationId xmlns:a16="http://schemas.microsoft.com/office/drawing/2014/main" id="{5C861981-8983-2D64-90A3-47462BD08074}"/>
              </a:ext>
            </a:extLst>
          </p:cNvPr>
          <p:cNvSpPr>
            <a:spLocks noGrp="1"/>
          </p:cNvSpPr>
          <p:nvPr>
            <p:ph type="ftr" sz="quarter" idx="3"/>
          </p:nvPr>
        </p:nvSpPr>
        <p:spPr>
          <a:xfrm>
            <a:off x="217655" y="4689699"/>
            <a:ext cx="4030787" cy="274637"/>
          </a:xfrm>
        </p:spPr>
        <p:txBody>
          <a:bodyPr/>
          <a:lstStyle/>
          <a:p>
            <a:pPr algn="l">
              <a:spcBef>
                <a:spcPts val="600"/>
              </a:spcBef>
            </a:pPr>
            <a:r>
              <a:rPr lang="en-US" sz="1800" b="0" dirty="0">
                <a:solidFill>
                  <a:schemeClr val="bg1"/>
                </a:solidFill>
                <a:latin typeface="Gill Sans MT" panose="020B0502020104020203" pitchFamily="34" charset="0"/>
              </a:rPr>
              <a:t>SBU 3-Year Digital Roadmap: 2025-2028</a:t>
            </a:r>
          </a:p>
        </p:txBody>
      </p:sp>
      <p:graphicFrame>
        <p:nvGraphicFramePr>
          <p:cNvPr id="7" name="Table 6">
            <a:extLst>
              <a:ext uri="{FF2B5EF4-FFF2-40B4-BE49-F238E27FC236}">
                <a16:creationId xmlns:a16="http://schemas.microsoft.com/office/drawing/2014/main" id="{5FDAB3C3-D609-7E88-5FAB-AF59E7DC7280}"/>
              </a:ext>
            </a:extLst>
          </p:cNvPr>
          <p:cNvGraphicFramePr>
            <a:graphicFrameLocks noGrp="1"/>
          </p:cNvGraphicFramePr>
          <p:nvPr>
            <p:extLst>
              <p:ext uri="{D42A27DB-BD31-4B8C-83A1-F6EECF244321}">
                <p14:modId xmlns:p14="http://schemas.microsoft.com/office/powerpoint/2010/main" val="2248994223"/>
              </p:ext>
            </p:extLst>
          </p:nvPr>
        </p:nvGraphicFramePr>
        <p:xfrm>
          <a:off x="142875" y="602746"/>
          <a:ext cx="5042606" cy="3363241"/>
        </p:xfrm>
        <a:graphic>
          <a:graphicData uri="http://schemas.openxmlformats.org/drawingml/2006/table">
            <a:tbl>
              <a:tblPr firstRow="1" bandRow="1">
                <a:tableStyleId>{5940675A-B579-460E-94D1-54222C63F5DA}</a:tableStyleId>
              </a:tblPr>
              <a:tblGrid>
                <a:gridCol w="458947">
                  <a:extLst>
                    <a:ext uri="{9D8B030D-6E8A-4147-A177-3AD203B41FA5}">
                      <a16:colId xmlns:a16="http://schemas.microsoft.com/office/drawing/2014/main" val="2275579043"/>
                    </a:ext>
                  </a:extLst>
                </a:gridCol>
                <a:gridCol w="3710581">
                  <a:extLst>
                    <a:ext uri="{9D8B030D-6E8A-4147-A177-3AD203B41FA5}">
                      <a16:colId xmlns:a16="http://schemas.microsoft.com/office/drawing/2014/main" val="1870967752"/>
                    </a:ext>
                  </a:extLst>
                </a:gridCol>
                <a:gridCol w="873078">
                  <a:extLst>
                    <a:ext uri="{9D8B030D-6E8A-4147-A177-3AD203B41FA5}">
                      <a16:colId xmlns:a16="http://schemas.microsoft.com/office/drawing/2014/main" val="3850148591"/>
                    </a:ext>
                  </a:extLst>
                </a:gridCol>
              </a:tblGrid>
              <a:tr h="435025">
                <a:tc>
                  <a:txBody>
                    <a:bodyPr/>
                    <a:lstStyle/>
                    <a:p>
                      <a:r>
                        <a:rPr lang="en-GB" sz="1050" b="1"/>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b="1" dirty="0"/>
                        <a:t>Executive Summary</a:t>
                      </a:r>
                    </a:p>
                    <a:p>
                      <a:pPr algn="l"/>
                      <a:endParaRPr lang="en-GB" sz="1050" b="1"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541732">
                <a:tc>
                  <a:txBody>
                    <a:bodyPr/>
                    <a:lstStyle/>
                    <a:p>
                      <a:r>
                        <a:rPr lang="en-GB" sz="1050" b="1"/>
                        <a:t>2.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50" b="1" i="0" u="none" strike="noStrike" kern="0" cap="none" spc="0" normalizeH="0" baseline="0" noProof="0">
                          <a:ln>
                            <a:noFill/>
                          </a:ln>
                          <a:solidFill>
                            <a:prstClr val="black"/>
                          </a:solidFill>
                          <a:effectLst/>
                          <a:uLnTx/>
                          <a:uFillTx/>
                          <a:latin typeface="Helvetica Neue Medium"/>
                          <a:sym typeface="Helvetica Neue Light"/>
                        </a:rPr>
                        <a:t>SBU Digital Capabilities</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prstClr val="black"/>
                          </a:solidFill>
                          <a:effectLst/>
                          <a:uLnTx/>
                          <a:uFillTx/>
                          <a:latin typeface="Helvetica Neue Medium"/>
                          <a:sym typeface="Helvetica Neue Light"/>
                        </a:rPr>
                        <a:t>Readiness for Delivery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prstClr val="black"/>
                          </a:solidFill>
                          <a:effectLst/>
                          <a:uLnTx/>
                          <a:uFillTx/>
                          <a:latin typeface="Helvetica Neue Medium"/>
                          <a:sym typeface="Helvetica Neue Light"/>
                        </a:rPr>
                        <a:t>Current &amp; Future Digital Capabilities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1050"/>
                        <a:t>p. 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541732">
                <a:tc>
                  <a:txBody>
                    <a:bodyPr/>
                    <a:lstStyle/>
                    <a:p>
                      <a:r>
                        <a:rPr lang="en-GB" sz="1050" b="1"/>
                        <a:t>3.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50" b="1" i="0" u="none" strike="noStrike" kern="0" cap="none" spc="0" normalizeH="0" baseline="0" noProof="0">
                          <a:ln>
                            <a:noFill/>
                          </a:ln>
                          <a:solidFill>
                            <a:prstClr val="black"/>
                          </a:solidFill>
                          <a:effectLst/>
                          <a:uLnTx/>
                          <a:uFillTx/>
                          <a:latin typeface="Helvetica Neue Medium"/>
                          <a:sym typeface="Helvetica Neue Light"/>
                        </a:rPr>
                        <a:t>Digital Strategy Portfolio</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prstClr val="black"/>
                          </a:solidFill>
                          <a:effectLst/>
                          <a:uLnTx/>
                          <a:uFillTx/>
                          <a:latin typeface="Helvetica Neue Medium"/>
                          <a:sym typeface="Helvetica Neue Light"/>
                        </a:rPr>
                        <a:t>Data &amp; Analytics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prstClr val="black"/>
                          </a:solidFill>
                          <a:effectLst/>
                          <a:uLnTx/>
                          <a:uFillTx/>
                          <a:latin typeface="Helvetica Neue Medium"/>
                          <a:sym typeface="Helvetica Neue Light"/>
                        </a:rPr>
                        <a:t>Technology &amp; Digital </a:t>
                      </a:r>
                    </a:p>
                    <a:p>
                      <a:pPr marL="171450" marR="0" lvl="1" indent="-171450" algn="l" defTabSz="41274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prstClr val="black"/>
                          </a:solidFill>
                          <a:effectLst/>
                          <a:uLnTx/>
                          <a:uFillTx/>
                          <a:latin typeface="Helvetica Neue Medium"/>
                          <a:sym typeface="Helvetica Neue Light"/>
                        </a:rPr>
                        <a:t>Workforce &amp; Culture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1050" dirty="0"/>
                        <a:t>p. 9</a:t>
                      </a:r>
                    </a:p>
                    <a:p>
                      <a:pPr algn="l"/>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15126988"/>
                  </a:ext>
                </a:extLst>
              </a:tr>
              <a:tr h="541732">
                <a:tc>
                  <a:txBody>
                    <a:bodyPr/>
                    <a:lstStyle/>
                    <a:p>
                      <a:r>
                        <a:rPr lang="en-GB" sz="1050" b="1"/>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50" b="1" i="0" u="none" strike="noStrike" kern="0" cap="none" spc="0" normalizeH="0" baseline="0" noProof="0">
                          <a:ln>
                            <a:noFill/>
                          </a:ln>
                          <a:solidFill>
                            <a:prstClr val="black"/>
                          </a:solidFill>
                          <a:effectLst/>
                          <a:uLnTx/>
                          <a:uFillTx/>
                          <a:latin typeface="+mn-lt"/>
                          <a:sym typeface="Helvetica Neue Light"/>
                        </a:rPr>
                        <a:t>High-Level Financial Implications</a:t>
                      </a:r>
                    </a:p>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Ligh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0" indent="0" algn="l" defTabSz="309563" eaLnBrk="1" fontAlgn="auto" latinLnBrk="0" hangingPunct="1">
                        <a:lnSpc>
                          <a:spcPct val="100000"/>
                        </a:lnSpc>
                        <a:spcBef>
                          <a:spcPts val="0"/>
                        </a:spcBef>
                        <a:spcAft>
                          <a:spcPts val="0"/>
                        </a:spcAft>
                        <a:buClrTx/>
                        <a:buSzTx/>
                        <a:buFontTx/>
                        <a:buNone/>
                        <a:tabLst/>
                        <a:defRPr/>
                      </a:pPr>
                      <a:r>
                        <a:rPr lang="en-GB" sz="1050" dirty="0"/>
                        <a:t>p. 22</a:t>
                      </a:r>
                    </a:p>
                    <a:p>
                      <a:pPr algn="l"/>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823227583"/>
                  </a:ext>
                </a:extLst>
              </a:tr>
              <a:tr h="541732">
                <a:tc>
                  <a:txBody>
                    <a:bodyPr/>
                    <a:lstStyle/>
                    <a:p>
                      <a:endParaRPr lang="en-GB" sz="1050" b="1"/>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Ligh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992284410"/>
                  </a:ext>
                </a:extLst>
              </a:tr>
              <a:tr h="541732">
                <a:tc>
                  <a:txBody>
                    <a:bodyPr/>
                    <a:lstStyle/>
                    <a:p>
                      <a:endParaRPr lang="en-GB" sz="1050" b="1"/>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marL="0" marR="0" lvl="1" indent="0" algn="l" defTabSz="41274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Ligh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36061042"/>
                  </a:ext>
                </a:extLst>
              </a:tr>
            </a:tbl>
          </a:graphicData>
        </a:graphic>
      </p:graphicFrame>
      <p:grpSp>
        <p:nvGrpSpPr>
          <p:cNvPr id="9" name="Group 8">
            <a:extLst>
              <a:ext uri="{FF2B5EF4-FFF2-40B4-BE49-F238E27FC236}">
                <a16:creationId xmlns:a16="http://schemas.microsoft.com/office/drawing/2014/main" id="{5A5C8904-4631-41E9-F0DA-2E98DA3A410D}"/>
              </a:ext>
            </a:extLst>
          </p:cNvPr>
          <p:cNvGrpSpPr/>
          <p:nvPr/>
        </p:nvGrpSpPr>
        <p:grpSpPr>
          <a:xfrm>
            <a:off x="-1" y="-5787"/>
            <a:ext cx="9107999" cy="165595"/>
            <a:chOff x="374266" y="2474302"/>
            <a:chExt cx="11442413" cy="820603"/>
          </a:xfrm>
        </p:grpSpPr>
        <p:sp>
          <p:nvSpPr>
            <p:cNvPr id="10" name="Arrow: Pentagon 9">
              <a:extLst>
                <a:ext uri="{FF2B5EF4-FFF2-40B4-BE49-F238E27FC236}">
                  <a16:creationId xmlns:a16="http://schemas.microsoft.com/office/drawing/2014/main" id="{E216DFAD-240B-72F9-1769-C2AA48D831E7}"/>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4CB47CE8-70D6-64A6-DDB5-B380947B520E}"/>
                </a:ext>
              </a:extLst>
            </p:cNvPr>
            <p:cNvSpPr/>
            <p:nvPr/>
          </p:nvSpPr>
          <p:spPr>
            <a:xfrm>
              <a:off x="2612999" y="2474302"/>
              <a:ext cx="2697137"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CEBC51CE-A542-78ED-7E8B-5E54AEA64DF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3" name="Arrow: Chevron 12">
              <a:extLst>
                <a:ext uri="{FF2B5EF4-FFF2-40B4-BE49-F238E27FC236}">
                  <a16:creationId xmlns:a16="http://schemas.microsoft.com/office/drawing/2014/main" id="{E453319C-7519-5D8C-6A66-9CE242ED93D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4" name="Arrow: Chevron 13">
              <a:extLst>
                <a:ext uri="{FF2B5EF4-FFF2-40B4-BE49-F238E27FC236}">
                  <a16:creationId xmlns:a16="http://schemas.microsoft.com/office/drawing/2014/main" id="{D9F041C3-208E-0580-E29A-120E520961E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52433176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FC74E-5C61-A194-FD9C-1FB6060D7F3B}"/>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1B51D1BD-0520-A97D-AC42-B7D410F40533}"/>
              </a:ext>
            </a:extLst>
          </p:cNvPr>
          <p:cNvSpPr/>
          <p:nvPr/>
        </p:nvSpPr>
        <p:spPr>
          <a:xfrm>
            <a:off x="3205244"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Develop a solution to address the need for 24/7 working digital support </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Likely mobilise a recruitment drive to increase the Digital Services workforce to address this need</a:t>
            </a:r>
          </a:p>
          <a:p>
            <a:pPr marL="171450" indent="-171450" algn="l" defTabSz="619125">
              <a:buFont typeface="Arial" panose="020B0604020202020204" pitchFamily="34" charset="0"/>
              <a:buChar char="•"/>
            </a:pPr>
            <a:r>
              <a:rPr lang="en-GB" sz="800" b="0" dirty="0">
                <a:solidFill>
                  <a:schemeClr val="tx1"/>
                </a:solidFill>
                <a:latin typeface="+mn-lt"/>
                <a:ea typeface="+mn-ea"/>
                <a:cs typeface="+mn-cs"/>
                <a:sym typeface="Helvetica Neue Medium"/>
              </a:rPr>
              <a:t>Recruitment of further Digital Service training team members will also be required</a:t>
            </a:r>
          </a:p>
        </p:txBody>
      </p:sp>
      <p:sp>
        <p:nvSpPr>
          <p:cNvPr id="18" name="Rectangle 17">
            <a:extLst>
              <a:ext uri="{FF2B5EF4-FFF2-40B4-BE49-F238E27FC236}">
                <a16:creationId xmlns:a16="http://schemas.microsoft.com/office/drawing/2014/main" id="{0BE9982B-8298-12A5-4A6B-E2EE9FCCF7D9}"/>
              </a:ext>
            </a:extLst>
          </p:cNvPr>
          <p:cNvSpPr/>
          <p:nvPr/>
        </p:nvSpPr>
        <p:spPr>
          <a:xfrm>
            <a:off x="5099921"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a modular universal training model providing a clear learning trajectory for staff across the organisation to improve their digital skills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Includes developing digital induction packages and methods of interfacing with clinical training</a:t>
            </a:r>
          </a:p>
        </p:txBody>
      </p:sp>
      <p:sp>
        <p:nvSpPr>
          <p:cNvPr id="25" name="Rectangle 24">
            <a:extLst>
              <a:ext uri="{FF2B5EF4-FFF2-40B4-BE49-F238E27FC236}">
                <a16:creationId xmlns:a16="http://schemas.microsoft.com/office/drawing/2014/main" id="{577FF5BF-8D59-B468-C9F3-7DFCB074C4D3}"/>
              </a:ext>
            </a:extLst>
          </p:cNvPr>
          <p:cNvSpPr/>
          <p:nvPr/>
        </p:nvSpPr>
        <p:spPr>
          <a:xfrm>
            <a:off x="6994600"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 or procure specialised digital training modules for access to learning on more advanced skills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As an example, this could include modules on: analytics, PowerBI, SQL,  cybersecurity and AI.</a:t>
            </a:r>
          </a:p>
        </p:txBody>
      </p:sp>
      <p:sp>
        <p:nvSpPr>
          <p:cNvPr id="3" name="Rectangle 2">
            <a:extLst>
              <a:ext uri="{FF2B5EF4-FFF2-40B4-BE49-F238E27FC236}">
                <a16:creationId xmlns:a16="http://schemas.microsoft.com/office/drawing/2014/main" id="{6A6BF430-9240-1271-74ED-FC915A067F2D}"/>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srgbClr val="000000"/>
                </a:solidFill>
                <a:effectLst/>
                <a:uLnTx/>
                <a:uFillTx/>
                <a:latin typeface="Helvetica Neue Medium"/>
                <a:sym typeface="Helvetica Neue"/>
              </a:rPr>
              <a:t>Developing an accessible, high quality modular training pathway for the entire health board staff, which provides a clear development trajectory for staff across the organisation to improve their digital skills</a:t>
            </a:r>
            <a:r>
              <a:rPr lang="en-GB" sz="800" b="0" dirty="0">
                <a:latin typeface="Helvetica Neue Medium"/>
              </a:rPr>
              <a:t> - interfacing</a:t>
            </a:r>
            <a:r>
              <a:rPr kumimoji="0" lang="en-GB" sz="800" b="0" i="0" u="none" strike="noStrike" kern="0" cap="none" spc="0" normalizeH="0" baseline="0" noProof="0" dirty="0">
                <a:ln>
                  <a:noFill/>
                </a:ln>
                <a:solidFill>
                  <a:srgbClr val="000000"/>
                </a:solidFill>
                <a:effectLst/>
                <a:uLnTx/>
                <a:uFillTx/>
                <a:latin typeface="Helvetica Neue Medium"/>
                <a:sym typeface="Helvetica Neue"/>
              </a:rPr>
              <a:t> with</a:t>
            </a:r>
            <a:r>
              <a:rPr lang="en-GB" sz="800" b="0" dirty="0">
                <a:latin typeface="Helvetica Neue Medium"/>
              </a:rPr>
              <a:t> a</a:t>
            </a:r>
            <a:r>
              <a:rPr kumimoji="0" lang="en-GB" sz="800" b="0" i="0" u="none" strike="noStrike" kern="0" cap="none" spc="0" normalizeH="0" baseline="0" noProof="0" dirty="0">
                <a:ln>
                  <a:noFill/>
                </a:ln>
                <a:solidFill>
                  <a:srgbClr val="000000"/>
                </a:solidFill>
                <a:effectLst/>
                <a:uLnTx/>
                <a:uFillTx/>
                <a:latin typeface="Helvetica Neue Medium"/>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dirty="0">
              <a:ln>
                <a:noFill/>
              </a:ln>
              <a:solidFill>
                <a:prstClr val="black"/>
              </a:solidFill>
              <a:effectLst/>
              <a:uLnTx/>
              <a:uFillTx/>
              <a:latin typeface="Helvetica Neue Medium"/>
              <a:ea typeface="+mn-ea"/>
              <a:cs typeface="+mn-cs"/>
              <a:sym typeface="Helvetica Neue Medium"/>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marL="171450" indent="-171450" algn="l" defTabSz="685783">
              <a:buAutoNum type="arabicPeriod"/>
            </a:pPr>
            <a:r>
              <a:rPr lang="en-US" sz="800" dirty="0">
                <a:solidFill>
                  <a:srgbClr val="0D0D0D"/>
                </a:solidFill>
                <a:latin typeface="+mj-lt"/>
              </a:rPr>
              <a:t>Productivity &amp; Performance: </a:t>
            </a:r>
            <a:r>
              <a:rPr lang="en-US" sz="800" b="0" dirty="0">
                <a:solidFill>
                  <a:srgbClr val="0D0D0D"/>
                </a:solidFill>
                <a:latin typeface="+mj-lt"/>
              </a:rPr>
              <a:t>Assess improvements in productivity and efficiency among users following digital training and support interventions</a:t>
            </a:r>
          </a:p>
          <a:p>
            <a:pPr marL="171450" indent="-171450" algn="l" defTabSz="685783">
              <a:buAutoNum type="arabicPeriod"/>
            </a:pPr>
            <a:r>
              <a:rPr lang="en-US" sz="800" dirty="0">
                <a:solidFill>
                  <a:srgbClr val="0D0D0D"/>
                </a:solidFill>
                <a:latin typeface="+mj-lt"/>
              </a:rPr>
              <a:t>Digital Adoption &amp; </a:t>
            </a:r>
            <a:r>
              <a:rPr lang="en-GB" sz="800" dirty="0">
                <a:solidFill>
                  <a:srgbClr val="0D0D0D"/>
                </a:solidFill>
                <a:latin typeface="+mj-lt"/>
              </a:rPr>
              <a:t>Utilisation</a:t>
            </a:r>
            <a:r>
              <a:rPr lang="en-US" sz="800" dirty="0">
                <a:solidFill>
                  <a:srgbClr val="0D0D0D"/>
                </a:solidFill>
                <a:latin typeface="+mj-lt"/>
              </a:rPr>
              <a:t>: </a:t>
            </a:r>
            <a:r>
              <a:rPr lang="en-US" sz="800" b="0" dirty="0">
                <a:solidFill>
                  <a:srgbClr val="0D0D0D"/>
                </a:solidFill>
                <a:latin typeface="+mj-lt"/>
              </a:rPr>
              <a:t>Track the rate of adoption of digital tools and the frequency and extent to which staff </a:t>
            </a:r>
            <a:r>
              <a:rPr lang="en-GB" sz="800" b="0" dirty="0">
                <a:solidFill>
                  <a:srgbClr val="0D0D0D"/>
                </a:solidFill>
                <a:latin typeface="+mj-lt"/>
              </a:rPr>
              <a:t>utilise</a:t>
            </a:r>
            <a:r>
              <a:rPr lang="en-US" sz="800" b="0" dirty="0">
                <a:solidFill>
                  <a:srgbClr val="0D0D0D"/>
                </a:solidFill>
                <a:latin typeface="+mj-lt"/>
              </a:rPr>
              <a:t> digital solutions in their workflows </a:t>
            </a:r>
          </a:p>
          <a:p>
            <a:pPr marL="171450" indent="-171450" algn="l" defTabSz="685783">
              <a:buAutoNum type="arabicPeriod"/>
            </a:pPr>
            <a:r>
              <a:rPr lang="en-US" sz="800" dirty="0">
                <a:solidFill>
                  <a:srgbClr val="0D0D0D"/>
                </a:solidFill>
                <a:latin typeface="+mj-lt"/>
              </a:rPr>
              <a:t>Training Completion &amp; Success Rate: </a:t>
            </a:r>
            <a:r>
              <a:rPr lang="en-US" sz="800" b="0" dirty="0">
                <a:solidFill>
                  <a:srgbClr val="0D0D0D"/>
                </a:solidFill>
                <a:latin typeface="+mj-lt"/>
              </a:rPr>
              <a:t>Track the percentage of colleagues who complete digital training modules and achieve increased digital proficiency levels</a:t>
            </a:r>
            <a:endParaRPr lang="en-US" sz="800" dirty="0">
              <a:solidFill>
                <a:srgbClr val="0D0D0D"/>
              </a:solidFill>
              <a:latin typeface="+mj-lt"/>
            </a:endParaRPr>
          </a:p>
          <a:p>
            <a:pPr marL="171450" indent="-171450" algn="l" defTabSz="685783">
              <a:buAutoNum type="arabicPeriod"/>
            </a:pPr>
            <a:endParaRPr lang="en-US" sz="800" dirty="0">
              <a:solidFill>
                <a:srgbClr val="0D0D0D"/>
              </a:solidFill>
              <a:latin typeface="+mj-lt"/>
            </a:endParaRPr>
          </a:p>
          <a:p>
            <a:pPr marL="171450" indent="-171450" algn="l" defTabSz="685783">
              <a:buAutoNum type="arabicPeriod"/>
            </a:pPr>
            <a:endParaRPr lang="en-US" sz="800" dirty="0">
              <a:solidFill>
                <a:srgbClr val="0D0D0D"/>
              </a:solidFill>
              <a:latin typeface="+mj-lt"/>
            </a:endParaRPr>
          </a:p>
        </p:txBody>
      </p:sp>
      <p:sp>
        <p:nvSpPr>
          <p:cNvPr id="19" name="Rectangle 18">
            <a:extLst>
              <a:ext uri="{FF2B5EF4-FFF2-40B4-BE49-F238E27FC236}">
                <a16:creationId xmlns:a16="http://schemas.microsoft.com/office/drawing/2014/main" id="{E2292647-0D5B-AAD3-6465-BFA2DD8B1412}"/>
              </a:ext>
            </a:extLst>
          </p:cNvPr>
          <p:cNvSpPr/>
          <p:nvPr/>
        </p:nvSpPr>
        <p:spPr>
          <a:xfrm>
            <a:off x="142875" y="593359"/>
            <a:ext cx="2986543" cy="369313"/>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Workforce &amp; Culture</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AB65E2A1-A531-083E-1D17-E24466E99B51}"/>
              </a:ext>
            </a:extLst>
          </p:cNvPr>
          <p:cNvSpPr/>
          <p:nvPr/>
        </p:nvSpPr>
        <p:spPr>
          <a:xfrm>
            <a:off x="142875" y="3377376"/>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B9FB8C16-04E1-AF42-5F43-59EC77872F22}"/>
              </a:ext>
            </a:extLst>
          </p:cNvPr>
          <p:cNvSpPr/>
          <p:nvPr/>
        </p:nvSpPr>
        <p:spPr>
          <a:xfrm>
            <a:off x="181802" y="3719076"/>
            <a:ext cx="2908688" cy="128965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US" sz="800">
                <a:solidFill>
                  <a:prstClr val="black"/>
                </a:solidFill>
                <a:latin typeface="+mj-lt"/>
              </a:rPr>
              <a:t>Just in time training: </a:t>
            </a:r>
            <a:r>
              <a:rPr lang="en-US" sz="800" b="0">
                <a:solidFill>
                  <a:prstClr val="black"/>
                </a:solidFill>
                <a:latin typeface="+mj-lt"/>
              </a:rPr>
              <a:t>Clinical staff who require digital functionality they don’t feel confident with will access online resources to help them at the point of need</a:t>
            </a:r>
          </a:p>
          <a:p>
            <a:pPr marL="171450" indent="-171450" algn="l" defTabSz="685783">
              <a:buAutoNum type="arabicPeriod"/>
            </a:pPr>
            <a:r>
              <a:rPr lang="en-US" sz="800">
                <a:solidFill>
                  <a:prstClr val="black"/>
                </a:solidFill>
                <a:latin typeface="+mj-lt"/>
              </a:rPr>
              <a:t>Increase Adoption of initiatives: </a:t>
            </a:r>
            <a:r>
              <a:rPr lang="en-US" sz="800" b="0">
                <a:solidFill>
                  <a:prstClr val="black"/>
                </a:solidFill>
                <a:latin typeface="+mj-lt"/>
              </a:rPr>
              <a:t>Staff with higher baseline digital literacy will be more likely to confidently adopt new digital ways of working</a:t>
            </a:r>
          </a:p>
          <a:p>
            <a:pPr marL="171450" indent="-171450" algn="l" defTabSz="685783">
              <a:buAutoNum type="arabicPeriod"/>
            </a:pPr>
            <a:r>
              <a:rPr lang="en-US" sz="800">
                <a:solidFill>
                  <a:prstClr val="black"/>
                </a:solidFill>
                <a:latin typeface="+mj-lt"/>
              </a:rPr>
              <a:t>Increasing Digital Ownership: </a:t>
            </a:r>
            <a:r>
              <a:rPr lang="en-US" sz="800" b="0">
                <a:solidFill>
                  <a:prstClr val="black"/>
                </a:solidFill>
                <a:latin typeface="+mj-lt"/>
              </a:rPr>
              <a:t>More digitally confident staff have a better understanding of digital systems, enabling them to better decipher unmet capabilities and help in quality improvement. </a:t>
            </a:r>
          </a:p>
          <a:p>
            <a:pPr marL="171450" indent="-171450" algn="l" defTabSz="685783">
              <a:buAutoNum type="arabicPeriod"/>
            </a:pPr>
            <a:endParaRPr lang="en-US" sz="800" b="0">
              <a:solidFill>
                <a:prstClr val="black"/>
              </a:solidFill>
              <a:latin typeface="+mj-lt"/>
            </a:endParaRPr>
          </a:p>
          <a:p>
            <a:pPr marL="171450" indent="-171450" algn="l" defTabSz="685783">
              <a:buAutoNum type="arabicPeriod"/>
            </a:pPr>
            <a:endParaRPr lang="en-US" sz="800" b="0">
              <a:solidFill>
                <a:prstClr val="black"/>
              </a:solidFill>
              <a:latin typeface="+mj-lt"/>
            </a:endParaRPr>
          </a:p>
          <a:p>
            <a:pPr marL="171450" indent="-171450" algn="l" defTabSz="685783">
              <a:buAutoNum type="arabicPeriod"/>
            </a:pPr>
            <a:endParaRPr lang="en-GB" sz="800" b="0">
              <a:solidFill>
                <a:prstClr val="black"/>
              </a:solidFill>
              <a:latin typeface="+mj-lt"/>
            </a:endParaRPr>
          </a:p>
        </p:txBody>
      </p:sp>
      <p:sp>
        <p:nvSpPr>
          <p:cNvPr id="24" name="Rectangle 23">
            <a:extLst>
              <a:ext uri="{FF2B5EF4-FFF2-40B4-BE49-F238E27FC236}">
                <a16:creationId xmlns:a16="http://schemas.microsoft.com/office/drawing/2014/main" id="{0DF9800C-2C41-F0D9-4CA2-C5876228BAA1}"/>
              </a:ext>
            </a:extLst>
          </p:cNvPr>
          <p:cNvSpPr/>
          <p:nvPr/>
        </p:nvSpPr>
        <p:spPr>
          <a:xfrm>
            <a:off x="3205244" y="593359"/>
            <a:ext cx="5559759"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EC11F91B-9CA4-7D04-7426-675991001904}"/>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9B2BF741-8A11-9BDE-738D-8B8F4793FE9F}"/>
              </a:ext>
            </a:extLst>
          </p:cNvPr>
          <p:cNvSpPr/>
          <p:nvPr/>
        </p:nvSpPr>
        <p:spPr>
          <a:xfrm>
            <a:off x="142875" y="1926576"/>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13A96A07-AC32-44B7-22C4-80458F88C058}"/>
              </a:ext>
            </a:extLst>
          </p:cNvPr>
          <p:cNvSpPr/>
          <p:nvPr/>
        </p:nvSpPr>
        <p:spPr>
          <a:xfrm>
            <a:off x="3221966" y="2668138"/>
            <a:ext cx="2674392" cy="233087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24/7 support model: </a:t>
            </a:r>
            <a:r>
              <a:rPr lang="en-US" sz="800" b="0" dirty="0">
                <a:solidFill>
                  <a:prstClr val="black"/>
                </a:solidFill>
                <a:latin typeface="Helvetica Neue Medium"/>
                <a:sym typeface="Helvetica Neue Medium"/>
              </a:rPr>
              <a:t>With the increased embedding of digital solutions throughout SBU there is an increased need for 24/7 digital support – the SBU workforce needs to grow and adapt to address this need.</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Increased training team size: </a:t>
            </a:r>
            <a:r>
              <a:rPr lang="en-US" sz="800" b="0" dirty="0">
                <a:solidFill>
                  <a:prstClr val="black"/>
                </a:solidFill>
                <a:latin typeface="Helvetica Neue Medium"/>
                <a:sym typeface="Helvetica Neue Medium"/>
              </a:rPr>
              <a:t>It is anticipated that ~ 6.0 WTE will need to be recruited to supplement the current Digital Training team in order to deliver the digital training required to the entire organization.</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Training approach: </a:t>
            </a:r>
            <a:r>
              <a:rPr lang="en-US" sz="800" b="0" dirty="0">
                <a:solidFill>
                  <a:prstClr val="black"/>
                </a:solidFill>
                <a:latin typeface="Helvetica Neue Medium"/>
                <a:sym typeface="Helvetica Neue Medium"/>
              </a:rPr>
              <a:t>The SBU workforce will need to embrace the new digital training offering and set aside protected learning time to complete the training</a:t>
            </a: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sp>
        <p:nvSpPr>
          <p:cNvPr id="35" name="Rectangle 34">
            <a:extLst>
              <a:ext uri="{FF2B5EF4-FFF2-40B4-BE49-F238E27FC236}">
                <a16:creationId xmlns:a16="http://schemas.microsoft.com/office/drawing/2014/main" id="{07F9E6E8-1668-4B65-9B2C-7FFE0C5D7F51}"/>
              </a:ext>
            </a:extLst>
          </p:cNvPr>
          <p:cNvSpPr/>
          <p:nvPr/>
        </p:nvSpPr>
        <p:spPr>
          <a:xfrm>
            <a:off x="3205244" y="2340137"/>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7382C7B5-BCBD-46D9-4938-AF7E8DCD7DEE}"/>
              </a:ext>
            </a:extLst>
          </p:cNvPr>
          <p:cNvSpPr/>
          <p:nvPr/>
        </p:nvSpPr>
        <p:spPr>
          <a:xfrm>
            <a:off x="6039098" y="2338653"/>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8D923874-D972-D716-9BF3-1714A56F1F60}"/>
              </a:ext>
            </a:extLst>
          </p:cNvPr>
          <p:cNvCxnSpPr>
            <a:cxnSpLocks/>
            <a:stCxn id="31" idx="0"/>
            <a:endCxn id="31" idx="2"/>
          </p:cNvCxnSpPr>
          <p:nvPr/>
        </p:nvCxnSpPr>
        <p:spPr>
          <a:xfrm>
            <a:off x="5985124" y="2617815"/>
            <a:ext cx="0" cy="2450977"/>
          </a:xfrm>
          <a:prstGeom prst="line">
            <a:avLst/>
          </a:prstGeom>
          <a:noFill/>
          <a:ln w="25400" cap="flat">
            <a:solidFill>
              <a:schemeClr val="accent4"/>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8B594A4D-2C04-00E8-586C-25772B0E0729}"/>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Workforce &amp; Culture: Digital Training, Literacy &amp; Support </a:t>
            </a:r>
          </a:p>
        </p:txBody>
      </p:sp>
      <p:sp>
        <p:nvSpPr>
          <p:cNvPr id="13" name="Rectangle 12">
            <a:extLst>
              <a:ext uri="{FF2B5EF4-FFF2-40B4-BE49-F238E27FC236}">
                <a16:creationId xmlns:a16="http://schemas.microsoft.com/office/drawing/2014/main" id="{68A891E0-703C-C2B4-A2D8-03D684B63CCB}"/>
              </a:ext>
            </a:extLst>
          </p:cNvPr>
          <p:cNvSpPr/>
          <p:nvPr/>
        </p:nvSpPr>
        <p:spPr>
          <a:xfrm>
            <a:off x="3205244"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24/7 Working Support</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AF41C272-087B-21B2-7788-524758EE1B3C}"/>
              </a:ext>
            </a:extLst>
          </p:cNvPr>
          <p:cNvSpPr/>
          <p:nvPr/>
        </p:nvSpPr>
        <p:spPr>
          <a:xfrm>
            <a:off x="5099921"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Universal Training Model</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6807BC3B-FEE7-9D29-7FF4-4A81B145F50B}"/>
              </a:ext>
            </a:extLst>
          </p:cNvPr>
          <p:cNvSpPr/>
          <p:nvPr/>
        </p:nvSpPr>
        <p:spPr>
          <a:xfrm>
            <a:off x="6994600"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err="1">
                <a:solidFill>
                  <a:schemeClr val="tx1"/>
                </a:solidFill>
                <a:latin typeface="+mn-lt"/>
                <a:ea typeface="+mn-ea"/>
                <a:cs typeface="+mn-cs"/>
                <a:sym typeface="Helvetica Neue Medium"/>
              </a:rPr>
              <a:t>Specialised</a:t>
            </a:r>
            <a:r>
              <a:rPr lang="en-US" sz="800" dirty="0">
                <a:solidFill>
                  <a:schemeClr val="tx1"/>
                </a:solidFill>
                <a:latin typeface="+mn-lt"/>
                <a:ea typeface="+mn-ea"/>
                <a:cs typeface="+mn-cs"/>
                <a:sym typeface="Helvetica Neue Medium"/>
              </a:rPr>
              <a:t> Digital Training</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FD00613E-918A-DE7D-6E83-C6B811980C80}"/>
              </a:ext>
            </a:extLst>
          </p:cNvPr>
          <p:cNvGraphicFramePr>
            <a:graphicFrameLocks noGrp="1"/>
          </p:cNvGraphicFramePr>
          <p:nvPr>
            <p:extLst>
              <p:ext uri="{D42A27DB-BD31-4B8C-83A1-F6EECF244321}">
                <p14:modId xmlns:p14="http://schemas.microsoft.com/office/powerpoint/2010/main" val="3263719432"/>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£1,352,000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£9,656,000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a:solidFill>
                            <a:schemeClr val="tx1"/>
                          </a:solidFill>
                          <a:effectLst/>
                          <a:latin typeface="+mj-l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cap="none" spc="0" baseline="0">
                          <a:solidFill>
                            <a:schemeClr val="tx1"/>
                          </a:solidFill>
                          <a:effectLst/>
                          <a:uFillTx/>
                          <a:latin typeface="+mn-lt"/>
                          <a:ea typeface="+mn-ea"/>
                          <a:cs typeface="+mn-cs"/>
                          <a:sym typeface="Helvetica Neue Ligh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£1,352,000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£9,656,000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76A17557-F01F-8F39-3056-29D654845882}"/>
              </a:ext>
            </a:extLst>
          </p:cNvPr>
          <p:cNvSpPr/>
          <p:nvPr/>
        </p:nvSpPr>
        <p:spPr>
          <a:xfrm>
            <a:off x="6074203" y="3604114"/>
            <a:ext cx="2674392" cy="140570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Revenue costs are largely driven by the need to increase the workforce size in order to deliver a 24/7 working support model, as well as some non-pay costs to develop and host a digital training solution</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a:t>
            </a:r>
            <a:endParaRPr lang="en-US" sz="9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endParaRPr lang="en-US" sz="800" b="0" dirty="0">
              <a:solidFill>
                <a:prstClr val="black"/>
              </a:solidFill>
              <a:latin typeface="+mj-lt"/>
              <a:sym typeface="Helvetica Neue Medium"/>
            </a:endParaRPr>
          </a:p>
          <a:p>
            <a:pPr marL="171450" indent="-171450" algn="l" defTabSz="825479">
              <a:buFont typeface="Arial" panose="020B0604020202020204" pitchFamily="34" charset="0"/>
              <a:buChar char="•"/>
            </a:pPr>
            <a:endParaRPr lang="en-US" sz="800" dirty="0">
              <a:solidFill>
                <a:prstClr val="black"/>
              </a:solidFill>
              <a:latin typeface="+mj-lt"/>
              <a:sym typeface="Helvetica Neue Medium"/>
            </a:endParaRPr>
          </a:p>
          <a:p>
            <a:pPr algn="l" defTabSz="825479"/>
            <a:endParaRPr lang="en-US" sz="900" dirty="0">
              <a:solidFill>
                <a:prstClr val="black"/>
              </a:solidFill>
              <a:latin typeface="Helvetica Neue Medium"/>
              <a:sym typeface="Helvetica Neue Medium"/>
            </a:endParaRPr>
          </a:p>
        </p:txBody>
      </p:sp>
      <p:pic>
        <p:nvPicPr>
          <p:cNvPr id="4" name="Graphic 3" descr="Group of people with solid fill">
            <a:extLst>
              <a:ext uri="{FF2B5EF4-FFF2-40B4-BE49-F238E27FC236}">
                <a16:creationId xmlns:a16="http://schemas.microsoft.com/office/drawing/2014/main" id="{FB77A4AB-44BC-3B35-8EB8-61ACF9904B2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601345"/>
            <a:ext cx="352541" cy="352541"/>
          </a:xfrm>
          <a:prstGeom prst="rect">
            <a:avLst/>
          </a:prstGeom>
        </p:spPr>
      </p:pic>
      <p:grpSp>
        <p:nvGrpSpPr>
          <p:cNvPr id="2" name="Group 1">
            <a:extLst>
              <a:ext uri="{FF2B5EF4-FFF2-40B4-BE49-F238E27FC236}">
                <a16:creationId xmlns:a16="http://schemas.microsoft.com/office/drawing/2014/main" id="{BD70406E-BF9F-5059-2FBB-2CB3018255E2}"/>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DE218BF5-4F91-AAC1-0330-ADD7EBB0D10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D0267F4A-05E8-B227-02B1-80B4309D763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AF091448-515E-2C05-95FA-64BF29DA2A6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1" name="Arrow: Chevron 10">
              <a:extLst>
                <a:ext uri="{FF2B5EF4-FFF2-40B4-BE49-F238E27FC236}">
                  <a16:creationId xmlns:a16="http://schemas.microsoft.com/office/drawing/2014/main" id="{E362B6EB-040B-9AE6-4A72-4A781DB7D25D}"/>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2" name="Arrow: Chevron 11">
              <a:extLst>
                <a:ext uri="{FF2B5EF4-FFF2-40B4-BE49-F238E27FC236}">
                  <a16:creationId xmlns:a16="http://schemas.microsoft.com/office/drawing/2014/main" id="{A99871F2-2116-31A0-B467-B10F5EDDE51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128433878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00401-42F1-F3CE-AD9C-1087160B7BD0}"/>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AD0E4D9D-729B-999F-70CD-BF89C0618F1A}"/>
              </a:ext>
            </a:extLst>
          </p:cNvPr>
          <p:cNvSpPr/>
          <p:nvPr/>
        </p:nvSpPr>
        <p:spPr>
          <a:xfrm>
            <a:off x="3205244" y="1044473"/>
            <a:ext cx="1770403" cy="1278289"/>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171450" indent="-171450" algn="l" defTabSz="619125">
              <a:buFont typeface="Arial" panose="020B0604020202020204" pitchFamily="34" charset="0"/>
              <a:buChar char="•"/>
            </a:pPr>
            <a:r>
              <a:rPr lang="en-US" sz="800" b="0">
                <a:solidFill>
                  <a:srgbClr val="0D0D0D"/>
                </a:solidFill>
                <a:latin typeface="+mj-lt"/>
              </a:rPr>
              <a:t>Deliver a Digital Services Workforce Strategy which d</a:t>
            </a:r>
            <a:r>
              <a:rPr lang="en-US" sz="800" b="0" i="0">
                <a:solidFill>
                  <a:srgbClr val="0D0D0D"/>
                </a:solidFill>
                <a:effectLst/>
                <a:latin typeface="+mj-lt"/>
              </a:rPr>
              <a:t>efines the workforce vision, objectives and requirements  </a:t>
            </a:r>
          </a:p>
          <a:p>
            <a:pPr marL="171450" indent="-171450" algn="l" defTabSz="619125">
              <a:buFont typeface="Arial" panose="020B0604020202020204" pitchFamily="34" charset="0"/>
              <a:buChar char="•"/>
            </a:pPr>
            <a:r>
              <a:rPr lang="en-US" sz="800" b="0" i="0">
                <a:solidFill>
                  <a:srgbClr val="0D0D0D"/>
                </a:solidFill>
                <a:effectLst/>
                <a:latin typeface="+mj-lt"/>
              </a:rPr>
              <a:t>Conduct a skills gap analysis </a:t>
            </a:r>
            <a:r>
              <a:rPr lang="en-US" sz="800" b="0">
                <a:solidFill>
                  <a:schemeClr val="tx1"/>
                </a:solidFill>
                <a:latin typeface="+mj-lt"/>
                <a:ea typeface="+mn-ea"/>
                <a:cs typeface="+mn-cs"/>
                <a:sym typeface="Helvetica Neue Medium"/>
              </a:rPr>
              <a:t>Develop a target operating model outlining digital team structure, roles, responsibilities, and governance mechanisms</a:t>
            </a:r>
            <a:endParaRPr lang="en-GB" sz="800" b="0">
              <a:solidFill>
                <a:schemeClr val="tx1"/>
              </a:solidFill>
              <a:latin typeface="+mj-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02D169C3-86B0-4515-A96A-9282DA019F23}"/>
              </a:ext>
            </a:extLst>
          </p:cNvPr>
          <p:cNvSpPr/>
          <p:nvPr/>
        </p:nvSpPr>
        <p:spPr>
          <a:xfrm>
            <a:off x="5099921"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171450" indent="-171450" algn="l" defTabSz="619125">
              <a:buFont typeface="Arial" panose="020B0604020202020204" pitchFamily="34" charset="0"/>
              <a:buChar char="•"/>
            </a:pPr>
            <a:r>
              <a:rPr lang="en-US" sz="800" b="0">
                <a:solidFill>
                  <a:schemeClr val="tx1"/>
                </a:solidFill>
                <a:latin typeface="+mn-lt"/>
                <a:ea typeface="+mn-ea"/>
                <a:cs typeface="+mn-cs"/>
                <a:sym typeface="Helvetica Neue Medium"/>
              </a:rPr>
              <a:t>Identify key digital talent needs and </a:t>
            </a:r>
            <a:r>
              <a:rPr lang="en-US" sz="800" b="0" err="1">
                <a:solidFill>
                  <a:schemeClr val="tx1"/>
                </a:solidFill>
                <a:latin typeface="+mn-lt"/>
                <a:ea typeface="+mn-ea"/>
                <a:cs typeface="+mn-cs"/>
                <a:sym typeface="Helvetica Neue Medium"/>
              </a:rPr>
              <a:t>prioritise</a:t>
            </a:r>
            <a:r>
              <a:rPr lang="en-US" sz="800" b="0">
                <a:solidFill>
                  <a:schemeClr val="tx1"/>
                </a:solidFill>
                <a:latin typeface="+mn-lt"/>
                <a:ea typeface="+mn-ea"/>
                <a:cs typeface="+mn-cs"/>
                <a:sym typeface="Helvetica Neue Medium"/>
              </a:rPr>
              <a:t> recruitment efforts</a:t>
            </a:r>
          </a:p>
          <a:p>
            <a:pPr marL="171450" indent="-171450" algn="l" defTabSz="619125">
              <a:buFont typeface="Arial" panose="020B0604020202020204" pitchFamily="34" charset="0"/>
              <a:buChar char="•"/>
            </a:pPr>
            <a:r>
              <a:rPr lang="en-US" sz="800" b="0">
                <a:solidFill>
                  <a:schemeClr val="tx1"/>
                </a:solidFill>
                <a:latin typeface="+mn-lt"/>
                <a:ea typeface="+mn-ea"/>
                <a:cs typeface="+mn-cs"/>
                <a:sym typeface="Helvetica Neue Medium"/>
              </a:rPr>
              <a:t>Develop targeted recruitment strategies to attract candidates with expertise in digital health, informatics, data analytics, and clinical leadership</a:t>
            </a:r>
          </a:p>
          <a:p>
            <a:pPr marL="171450" indent="-171450" algn="l" defTabSz="619125">
              <a:buFont typeface="Arial" panose="020B0604020202020204" pitchFamily="34" charset="0"/>
              <a:buChar char="•"/>
            </a:pPr>
            <a:r>
              <a:rPr lang="en-US" sz="800" b="0">
                <a:solidFill>
                  <a:schemeClr val="tx1"/>
                </a:solidFill>
                <a:latin typeface="+mn-lt"/>
                <a:ea typeface="+mn-ea"/>
                <a:cs typeface="+mn-cs"/>
                <a:sym typeface="Helvetica Neue Medium"/>
              </a:rPr>
              <a:t>Focus on the recruitment of clinical digital leads. </a:t>
            </a:r>
            <a:endParaRPr lang="en-GB" sz="800" b="0">
              <a:solidFill>
                <a:schemeClr val="tx1"/>
              </a:solidFill>
              <a:latin typeface="+mn-lt"/>
              <a:ea typeface="+mn-ea"/>
              <a:cs typeface="+mn-cs"/>
              <a:sym typeface="Helvetica Neue Medium"/>
            </a:endParaRPr>
          </a:p>
        </p:txBody>
      </p:sp>
      <p:sp>
        <p:nvSpPr>
          <p:cNvPr id="25" name="Rectangle 24">
            <a:extLst>
              <a:ext uri="{FF2B5EF4-FFF2-40B4-BE49-F238E27FC236}">
                <a16:creationId xmlns:a16="http://schemas.microsoft.com/office/drawing/2014/main" id="{C93A7820-8208-8D9E-BCB0-34346529615F}"/>
              </a:ext>
            </a:extLst>
          </p:cNvPr>
          <p:cNvSpPr/>
          <p:nvPr/>
        </p:nvSpPr>
        <p:spPr>
          <a:xfrm>
            <a:off x="6994600"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171450" indent="-171450" algn="l" defTabSz="619125">
              <a:buFont typeface="Arial" panose="020B0604020202020204" pitchFamily="34" charset="0"/>
              <a:buChar char="•"/>
            </a:pPr>
            <a:r>
              <a:rPr lang="en-US" sz="800" b="0">
                <a:solidFill>
                  <a:schemeClr val="tx1"/>
                </a:solidFill>
                <a:latin typeface="+mn-lt"/>
                <a:ea typeface="+mn-ea"/>
                <a:cs typeface="+mn-cs"/>
                <a:sym typeface="Helvetica Neue Medium"/>
              </a:rPr>
              <a:t>Identify clinical leaders with a strong interest in digital health and innovation </a:t>
            </a:r>
          </a:p>
          <a:p>
            <a:pPr marL="171450" indent="-171450" algn="l" defTabSz="619125">
              <a:buFont typeface="Arial" panose="020B0604020202020204" pitchFamily="34" charset="0"/>
              <a:buChar char="•"/>
            </a:pPr>
            <a:r>
              <a:rPr lang="en-US" sz="800" b="0">
                <a:solidFill>
                  <a:schemeClr val="tx1"/>
                </a:solidFill>
                <a:latin typeface="+mn-lt"/>
                <a:ea typeface="+mn-ea"/>
                <a:cs typeface="+mn-cs"/>
                <a:sym typeface="Helvetica Neue Medium"/>
              </a:rPr>
              <a:t>Provide leadership development opportunities and training </a:t>
            </a:r>
            <a:r>
              <a:rPr lang="en-US" sz="800" b="0" err="1">
                <a:solidFill>
                  <a:schemeClr val="tx1"/>
                </a:solidFill>
                <a:latin typeface="+mn-lt"/>
                <a:ea typeface="+mn-ea"/>
                <a:cs typeface="+mn-cs"/>
                <a:sym typeface="Helvetica Neue Medium"/>
              </a:rPr>
              <a:t>programmes</a:t>
            </a:r>
            <a:endParaRPr lang="en-US"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Establish horizon scanning taskforce</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Explore partnerships with universities</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3" name="Rectangle 2">
            <a:extLst>
              <a:ext uri="{FF2B5EF4-FFF2-40B4-BE49-F238E27FC236}">
                <a16:creationId xmlns:a16="http://schemas.microsoft.com/office/drawing/2014/main" id="{BAC08C25-9FF1-9AF9-7F53-29D5F63B5FB6}"/>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dirty="0">
                <a:latin typeface="Helvetica Neue Medium"/>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dirty="0">
                <a:ln>
                  <a:noFill/>
                </a:ln>
                <a:solidFill>
                  <a:srgbClr val="000000"/>
                </a:solidFill>
                <a:effectLst/>
                <a:uLnTx/>
                <a:uFillTx/>
                <a:latin typeface="Helvetica Neue Medium"/>
                <a:sym typeface="Helvetica Neue"/>
              </a:rPr>
              <a:t>and recruitment of digital services staff by reviewing the employee value proposition and ensuring opportunities for progression, including protected learning time and regular development time with managers.</a:t>
            </a:r>
            <a:endParaRPr kumimoji="0" lang="en-GB" sz="800" b="0" i="0" u="none" strike="noStrike" kern="0" cap="none" spc="0" normalizeH="0" baseline="0" noProof="0" dirty="0">
              <a:ln>
                <a:noFill/>
              </a:ln>
              <a:solidFill>
                <a:prstClr val="black"/>
              </a:solidFill>
              <a:effectLst/>
              <a:uLnTx/>
              <a:uFillTx/>
              <a:latin typeface="Helvetica Neue Medium"/>
              <a:ea typeface="+mn-ea"/>
              <a:cs typeface="+mn-cs"/>
              <a:sym typeface="Helvetica Neue Medium"/>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defTabSz="685783"/>
            <a:endParaRPr lang="en-GB" sz="788" i="1" dirty="0">
              <a:solidFill>
                <a:prstClr val="black"/>
              </a:solidFill>
              <a:latin typeface="+mj-lt"/>
            </a:endParaRPr>
          </a:p>
          <a:p>
            <a:pPr marL="171450" indent="-171450" algn="l" defTabSz="685783">
              <a:buAutoNum type="arabicPeriod"/>
            </a:pPr>
            <a:r>
              <a:rPr lang="en-US" sz="800" dirty="0">
                <a:solidFill>
                  <a:srgbClr val="0D0D0D"/>
                </a:solidFill>
                <a:latin typeface="+mj-lt"/>
              </a:rPr>
              <a:t>Workforce Digital Skills Assessment: </a:t>
            </a:r>
            <a:r>
              <a:rPr lang="en-US" sz="800" b="0" dirty="0">
                <a:solidFill>
                  <a:srgbClr val="0D0D0D"/>
                </a:solidFill>
                <a:latin typeface="+mj-lt"/>
              </a:rPr>
              <a:t>Evaluate the improvement in the aggregate skillset of the digital team following the implementation of the strategy.</a:t>
            </a:r>
          </a:p>
          <a:p>
            <a:pPr marL="171450" indent="-171450" algn="l" defTabSz="685783">
              <a:buAutoNum type="arabicPeriod"/>
            </a:pPr>
            <a:r>
              <a:rPr lang="en-US" sz="800" dirty="0">
                <a:solidFill>
                  <a:srgbClr val="0D0D0D"/>
                </a:solidFill>
                <a:latin typeface="+mj-lt"/>
              </a:rPr>
              <a:t>Clinical Digital Leadership Effectiveness: </a:t>
            </a:r>
            <a:r>
              <a:rPr lang="en-US" sz="800" b="0" dirty="0">
                <a:solidFill>
                  <a:srgbClr val="0D0D0D"/>
                </a:solidFill>
                <a:latin typeface="+mj-lt"/>
              </a:rPr>
              <a:t>At the outset, establish desired capabilities and outcomes of a clinical digital leadership team. As the team is recruited and integrated, evaluate ability to meet these criteria</a:t>
            </a:r>
          </a:p>
          <a:p>
            <a:pPr marL="171450" indent="-171450" algn="l" defTabSz="685783">
              <a:buAutoNum type="arabicPeriod"/>
            </a:pPr>
            <a:r>
              <a:rPr lang="en-US" sz="800" dirty="0">
                <a:solidFill>
                  <a:srgbClr val="0D0D0D"/>
                </a:solidFill>
                <a:latin typeface="+mj-lt"/>
              </a:rPr>
              <a:t>Employee Retention Rate: </a:t>
            </a:r>
            <a:r>
              <a:rPr lang="en-US" sz="800" b="0" dirty="0">
                <a:solidFill>
                  <a:srgbClr val="0D0D0D"/>
                </a:solidFill>
                <a:latin typeface="+mj-lt"/>
              </a:rPr>
              <a:t>Measure </a:t>
            </a:r>
            <a:r>
              <a:rPr lang="en-US" sz="800" b="0" i="0" dirty="0">
                <a:solidFill>
                  <a:srgbClr val="0D0D0D"/>
                </a:solidFill>
                <a:effectLst/>
                <a:latin typeface="+mj-lt"/>
              </a:rPr>
              <a:t>satisfaction levels and retention rates among staff following review of the employee value proposition. </a:t>
            </a:r>
            <a:endParaRPr lang="en-US" sz="800" b="0" dirty="0">
              <a:solidFill>
                <a:srgbClr val="0D0D0D"/>
              </a:solidFill>
              <a:latin typeface="+mj-lt"/>
            </a:endParaRPr>
          </a:p>
        </p:txBody>
      </p:sp>
      <p:sp>
        <p:nvSpPr>
          <p:cNvPr id="19" name="Rectangle 18">
            <a:extLst>
              <a:ext uri="{FF2B5EF4-FFF2-40B4-BE49-F238E27FC236}">
                <a16:creationId xmlns:a16="http://schemas.microsoft.com/office/drawing/2014/main" id="{82DE077F-CA4E-FA72-CC01-922B63FFDC9C}"/>
              </a:ext>
            </a:extLst>
          </p:cNvPr>
          <p:cNvSpPr/>
          <p:nvPr/>
        </p:nvSpPr>
        <p:spPr>
          <a:xfrm>
            <a:off x="142875" y="593359"/>
            <a:ext cx="2986543" cy="369313"/>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Workforce &amp; Culture</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41FB194B-F636-B183-694B-9718A8FB2B66}"/>
              </a:ext>
            </a:extLst>
          </p:cNvPr>
          <p:cNvSpPr/>
          <p:nvPr/>
        </p:nvSpPr>
        <p:spPr>
          <a:xfrm>
            <a:off x="142875" y="3580572"/>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CFEB8DE7-73DE-2000-54CE-9E045F8A3F97}"/>
              </a:ext>
            </a:extLst>
          </p:cNvPr>
          <p:cNvSpPr/>
          <p:nvPr/>
        </p:nvSpPr>
        <p:spPr>
          <a:xfrm>
            <a:off x="181802" y="3880053"/>
            <a:ext cx="2908688" cy="112867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US" sz="800">
                <a:solidFill>
                  <a:prstClr val="black"/>
                </a:solidFill>
                <a:latin typeface="+mj-lt"/>
              </a:rPr>
              <a:t>Cultivating Essential Team Skillsets: </a:t>
            </a:r>
            <a:r>
              <a:rPr lang="en-US" sz="800" b="0">
                <a:solidFill>
                  <a:prstClr val="black"/>
                </a:solidFill>
                <a:latin typeface="+mj-lt"/>
              </a:rPr>
              <a:t>Recruitment of highly skilled specialists will be essential to capably implement our digital agenda over the next ten years.</a:t>
            </a:r>
          </a:p>
          <a:p>
            <a:pPr marL="171450" indent="-171450" algn="l" defTabSz="685783">
              <a:buAutoNum type="arabicPeriod"/>
            </a:pPr>
            <a:r>
              <a:rPr lang="en-US" sz="800">
                <a:solidFill>
                  <a:prstClr val="black"/>
                </a:solidFill>
                <a:latin typeface="+mj-lt"/>
              </a:rPr>
              <a:t>Increasing Team Bandwidth: </a:t>
            </a:r>
            <a:r>
              <a:rPr lang="en-US" sz="800" b="0">
                <a:solidFill>
                  <a:prstClr val="black"/>
                </a:solidFill>
                <a:latin typeface="+mj-lt"/>
              </a:rPr>
              <a:t>Retaining our highly skilled staff, reducing attrition and maintaining the skills and experience we need to deliver the digital vision </a:t>
            </a:r>
          </a:p>
          <a:p>
            <a:pPr marL="171450" indent="-171450" algn="l" defTabSz="685783">
              <a:buAutoNum type="arabicPeriod"/>
            </a:pPr>
            <a:r>
              <a:rPr lang="en-US" sz="800">
                <a:solidFill>
                  <a:prstClr val="black"/>
                </a:solidFill>
                <a:latin typeface="+mj-lt"/>
              </a:rPr>
              <a:t>Embedding Cooperation: </a:t>
            </a:r>
            <a:r>
              <a:rPr lang="en-US" sz="800" b="0">
                <a:solidFill>
                  <a:prstClr val="black"/>
                </a:solidFill>
                <a:latin typeface="+mj-lt"/>
              </a:rPr>
              <a:t>The Clinical Digital Leadership Team will deepen information exchange and co-working between clinical and digital teams.</a:t>
            </a:r>
          </a:p>
          <a:p>
            <a:pPr marL="171450" indent="-171450" algn="l" defTabSz="685783">
              <a:buAutoNum type="arabicPeriod"/>
            </a:pPr>
            <a:endParaRPr lang="en-US" sz="800" b="0">
              <a:solidFill>
                <a:prstClr val="black"/>
              </a:solidFill>
              <a:latin typeface="+mj-lt"/>
            </a:endParaRPr>
          </a:p>
          <a:p>
            <a:pPr marL="171450" indent="-171450" algn="l" defTabSz="685783">
              <a:buAutoNum type="arabicPeriod"/>
            </a:pPr>
            <a:endParaRPr lang="en-GB" sz="800" b="0">
              <a:solidFill>
                <a:prstClr val="black"/>
              </a:solidFill>
              <a:latin typeface="+mj-lt"/>
            </a:endParaRPr>
          </a:p>
        </p:txBody>
      </p:sp>
      <p:sp>
        <p:nvSpPr>
          <p:cNvPr id="24" name="Rectangle 23">
            <a:extLst>
              <a:ext uri="{FF2B5EF4-FFF2-40B4-BE49-F238E27FC236}">
                <a16:creationId xmlns:a16="http://schemas.microsoft.com/office/drawing/2014/main" id="{4C06C610-E367-E560-EA71-B928F41AD4C2}"/>
              </a:ext>
            </a:extLst>
          </p:cNvPr>
          <p:cNvSpPr/>
          <p:nvPr/>
        </p:nvSpPr>
        <p:spPr>
          <a:xfrm>
            <a:off x="3205244" y="593359"/>
            <a:ext cx="5559759"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0F8875DF-3D04-EDD7-6952-F993063C26F6}"/>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9B507D69-9F20-2122-1C07-7B39B1D77B0D}"/>
              </a:ext>
            </a:extLst>
          </p:cNvPr>
          <p:cNvSpPr/>
          <p:nvPr/>
        </p:nvSpPr>
        <p:spPr>
          <a:xfrm>
            <a:off x="142875" y="2166731"/>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D516F2FC-235B-4228-642F-9DFDDC13D8F8}"/>
              </a:ext>
            </a:extLst>
          </p:cNvPr>
          <p:cNvSpPr/>
          <p:nvPr/>
        </p:nvSpPr>
        <p:spPr>
          <a:xfrm>
            <a:off x="3221966" y="2668138"/>
            <a:ext cx="2674392" cy="233087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Clinical digital leads: </a:t>
            </a:r>
            <a:r>
              <a:rPr lang="en-US" sz="800" b="0" dirty="0">
                <a:solidFill>
                  <a:prstClr val="black"/>
                </a:solidFill>
                <a:latin typeface="Helvetica Neue Medium"/>
                <a:sym typeface="Helvetica Neue Medium"/>
              </a:rPr>
              <a:t>It is recommended that ~ 5.0 WTE Clinical Digital Leads are recruited to build out the clinical leadership within digital, including the recruitment of Clinical Inclusion Officers and a Clinical Safety Officer. These roles are likely to form the leadership of a Clinical Design Authority</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Leadership development </a:t>
            </a:r>
            <a:r>
              <a:rPr lang="en-US" sz="800" dirty="0" err="1">
                <a:solidFill>
                  <a:prstClr val="black"/>
                </a:solidFill>
                <a:latin typeface="Helvetica Neue Medium"/>
                <a:sym typeface="Helvetica Neue Medium"/>
              </a:rPr>
              <a:t>programmes</a:t>
            </a:r>
            <a:r>
              <a:rPr lang="en-US" sz="800" dirty="0">
                <a:solidFill>
                  <a:prstClr val="black"/>
                </a:solidFill>
                <a:latin typeface="Helvetica Neue Medium"/>
                <a:sym typeface="Helvetica Neue Medium"/>
              </a:rPr>
              <a:t>: </a:t>
            </a:r>
            <a:r>
              <a:rPr lang="en-US" sz="800" b="0" dirty="0">
                <a:solidFill>
                  <a:prstClr val="black"/>
                </a:solidFill>
                <a:latin typeface="Helvetica Neue Medium"/>
                <a:sym typeface="Helvetica Neue Medium"/>
              </a:rPr>
              <a:t>Establishing further leadership training and development </a:t>
            </a:r>
            <a:r>
              <a:rPr lang="en-US" sz="800" b="0" dirty="0" err="1">
                <a:solidFill>
                  <a:prstClr val="black"/>
                </a:solidFill>
                <a:latin typeface="Helvetica Neue Medium"/>
                <a:sym typeface="Helvetica Neue Medium"/>
              </a:rPr>
              <a:t>programmes</a:t>
            </a:r>
            <a:r>
              <a:rPr lang="en-US" sz="800" b="0" dirty="0">
                <a:solidFill>
                  <a:prstClr val="black"/>
                </a:solidFill>
                <a:latin typeface="Helvetica Neue Medium"/>
                <a:sym typeface="Helvetica Neue Medium"/>
              </a:rPr>
              <a:t> for our current and aspirational leaders within Digital Services</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Partnerships with universities: </a:t>
            </a:r>
            <a:r>
              <a:rPr lang="en-US" sz="800" b="0" dirty="0">
                <a:solidFill>
                  <a:prstClr val="black"/>
                </a:solidFill>
                <a:latin typeface="Helvetica Neue Medium"/>
                <a:sym typeface="Helvetica Neue Medium"/>
              </a:rPr>
              <a:t>Strengthening partnerships with universities through exploring opportunities to higher entry-level roles via universities</a:t>
            </a:r>
            <a:endParaRPr lang="en-US" sz="800" dirty="0">
              <a:solidFill>
                <a:prstClr val="black"/>
              </a:solidFill>
              <a:latin typeface="Helvetica Neue Medium"/>
              <a:sym typeface="Helvetica Neue Medium"/>
            </a:endParaRPr>
          </a:p>
          <a:p>
            <a:pPr marL="171450" indent="-171450" algn="l" defTabSz="825479">
              <a:buFont typeface="Arial" panose="020B0604020202020204" pitchFamily="34" charset="0"/>
              <a:buChar char="•"/>
            </a:pPr>
            <a:r>
              <a:rPr lang="en-US" sz="800" dirty="0">
                <a:solidFill>
                  <a:prstClr val="black"/>
                </a:solidFill>
                <a:latin typeface="Helvetica Neue Medium"/>
                <a:sym typeface="Helvetica Neue Medium"/>
              </a:rPr>
              <a:t>Horizon scanning taskforce: </a:t>
            </a:r>
            <a:r>
              <a:rPr lang="en-US" sz="800" b="0" dirty="0">
                <a:solidFill>
                  <a:prstClr val="black"/>
                </a:solidFill>
                <a:latin typeface="Helvetica Neue Medium"/>
                <a:sym typeface="Helvetica Neue Medium"/>
              </a:rPr>
              <a:t>In the medium-term, establishing a horizon scanning workforce with ~ 5.0 WTE to identify and assess opportunities for further innovation and improvement enabled through digital transformation </a:t>
            </a:r>
            <a:endParaRPr lang="en-US" sz="800" dirty="0">
              <a:solidFill>
                <a:prstClr val="black"/>
              </a:solidFill>
              <a:latin typeface="+mj-lt"/>
              <a:sym typeface="Helvetica Neue Medium"/>
            </a:endParaRPr>
          </a:p>
        </p:txBody>
      </p:sp>
      <p:sp>
        <p:nvSpPr>
          <p:cNvPr id="35" name="Rectangle 34">
            <a:extLst>
              <a:ext uri="{FF2B5EF4-FFF2-40B4-BE49-F238E27FC236}">
                <a16:creationId xmlns:a16="http://schemas.microsoft.com/office/drawing/2014/main" id="{10A7075A-74A4-AE84-A614-DA2DA429AEA2}"/>
              </a:ext>
            </a:extLst>
          </p:cNvPr>
          <p:cNvSpPr/>
          <p:nvPr/>
        </p:nvSpPr>
        <p:spPr>
          <a:xfrm>
            <a:off x="3205244" y="2340137"/>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122E9DDF-64EE-E4D9-937F-BECC4704BDD2}"/>
              </a:ext>
            </a:extLst>
          </p:cNvPr>
          <p:cNvSpPr/>
          <p:nvPr/>
        </p:nvSpPr>
        <p:spPr>
          <a:xfrm>
            <a:off x="6039098" y="2338653"/>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5995B138-330E-A1A4-45E5-CAE2D1AA899B}"/>
              </a:ext>
            </a:extLst>
          </p:cNvPr>
          <p:cNvCxnSpPr>
            <a:cxnSpLocks/>
            <a:stCxn id="31" idx="0"/>
            <a:endCxn id="31" idx="2"/>
          </p:cNvCxnSpPr>
          <p:nvPr/>
        </p:nvCxnSpPr>
        <p:spPr>
          <a:xfrm>
            <a:off x="5985124" y="2617815"/>
            <a:ext cx="0" cy="2450977"/>
          </a:xfrm>
          <a:prstGeom prst="line">
            <a:avLst/>
          </a:prstGeom>
          <a:noFill/>
          <a:ln w="25400" cap="flat">
            <a:solidFill>
              <a:schemeClr val="accent4"/>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C27CADB7-0229-A754-6B0A-D1327D77FFD4}"/>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Workforce &amp; Culture: Digital Workforce Strategy</a:t>
            </a:r>
          </a:p>
        </p:txBody>
      </p:sp>
      <p:sp>
        <p:nvSpPr>
          <p:cNvPr id="13" name="Rectangle 12">
            <a:extLst>
              <a:ext uri="{FF2B5EF4-FFF2-40B4-BE49-F238E27FC236}">
                <a16:creationId xmlns:a16="http://schemas.microsoft.com/office/drawing/2014/main" id="{B9486369-2AA0-F3E8-AB57-F1A32A595A07}"/>
              </a:ext>
            </a:extLst>
          </p:cNvPr>
          <p:cNvSpPr/>
          <p:nvPr/>
        </p:nvSpPr>
        <p:spPr>
          <a:xfrm>
            <a:off x="3205244"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Workforce Strategy &amp; T.O.M </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C7A09DC9-FF78-A689-B303-7293AD0D35D2}"/>
              </a:ext>
            </a:extLst>
          </p:cNvPr>
          <p:cNvSpPr/>
          <p:nvPr/>
        </p:nvSpPr>
        <p:spPr>
          <a:xfrm>
            <a:off x="5099921"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Recruitment Drive  </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42400879-B369-424F-060D-2CCF72BA5809}"/>
              </a:ext>
            </a:extLst>
          </p:cNvPr>
          <p:cNvSpPr/>
          <p:nvPr/>
        </p:nvSpPr>
        <p:spPr>
          <a:xfrm>
            <a:off x="6994600"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Strengthen Workforce</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21A45B1B-C233-4FE3-86F2-CB0029739704}"/>
              </a:ext>
            </a:extLst>
          </p:cNvPr>
          <p:cNvGraphicFramePr>
            <a:graphicFrameLocks noGrp="1"/>
          </p:cNvGraphicFramePr>
          <p:nvPr>
            <p:extLst>
              <p:ext uri="{D42A27DB-BD31-4B8C-83A1-F6EECF244321}">
                <p14:modId xmlns:p14="http://schemas.microsoft.com/office/powerpoint/2010/main" val="3622795365"/>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£736,000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£6,207,000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Helvetica Neue Medium"/>
                          <a:sym typeface="Helvetica Neue Ligh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black"/>
                          </a:solidFill>
                          <a:effectLst/>
                          <a:uLnTx/>
                          <a:uFillTx/>
                          <a:latin typeface="Helvetica Neue Medium"/>
                          <a:sym typeface="Helvetica Neue Ligh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£736,000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£6,207,000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51621672-A726-AE5B-2E01-7F8EBCE885C0}"/>
              </a:ext>
            </a:extLst>
          </p:cNvPr>
          <p:cNvSpPr/>
          <p:nvPr/>
        </p:nvSpPr>
        <p:spPr>
          <a:xfrm>
            <a:off x="6074203" y="3604114"/>
            <a:ext cx="2674392" cy="140570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Early revenue costs are driven by the recruitment of clinical digital leads. Further revenue costs are driven by the expansion of a leadership training programme, establishing a horizon scanning taskforce and recruitment pathways via universities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a:t>
            </a:r>
            <a:endParaRPr lang="en-US" sz="900" dirty="0">
              <a:solidFill>
                <a:prstClr val="black"/>
              </a:solidFill>
              <a:latin typeface="Helvetica Neue Medium"/>
              <a:sym typeface="Helvetica Neue Medium"/>
            </a:endParaRPr>
          </a:p>
        </p:txBody>
      </p:sp>
      <p:pic>
        <p:nvPicPr>
          <p:cNvPr id="4" name="Graphic 3" descr="Group of people with solid fill">
            <a:extLst>
              <a:ext uri="{FF2B5EF4-FFF2-40B4-BE49-F238E27FC236}">
                <a16:creationId xmlns:a16="http://schemas.microsoft.com/office/drawing/2014/main" id="{18623BA5-AD01-CF46-38CC-30FFC56F0FE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601345"/>
            <a:ext cx="352541" cy="352541"/>
          </a:xfrm>
          <a:prstGeom prst="rect">
            <a:avLst/>
          </a:prstGeom>
        </p:spPr>
      </p:pic>
      <p:grpSp>
        <p:nvGrpSpPr>
          <p:cNvPr id="2" name="Group 1">
            <a:extLst>
              <a:ext uri="{FF2B5EF4-FFF2-40B4-BE49-F238E27FC236}">
                <a16:creationId xmlns:a16="http://schemas.microsoft.com/office/drawing/2014/main" id="{BD5D4977-DBBB-9C0A-86F6-8E180826D892}"/>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FDC32DB2-F987-574A-980B-BA13B0CC58A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1FCC802-6B7E-BEF5-8F60-C9A99CF1FE2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72296D01-791C-6DE9-0493-B3EA857261E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0ED82093-666E-D5E5-3DC2-2CAC33DB430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4B44A309-95CA-D6AD-7441-E72ED97AD8C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403112564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AF5CC-99E6-7939-3076-CD296B475290}"/>
            </a:ext>
          </a:extLst>
        </p:cNvPr>
        <p:cNvGrpSpPr/>
        <p:nvPr/>
      </p:nvGrpSpPr>
      <p:grpSpPr>
        <a:xfrm>
          <a:off x="0" y="0"/>
          <a:ext cx="0" cy="0"/>
          <a:chOff x="0" y="0"/>
          <a:chExt cx="0" cy="0"/>
        </a:xfrm>
      </p:grpSpPr>
      <p:sp>
        <p:nvSpPr>
          <p:cNvPr id="17" name="Rectangle 16">
            <a:extLst>
              <a:ext uri="{FF2B5EF4-FFF2-40B4-BE49-F238E27FC236}">
                <a16:creationId xmlns:a16="http://schemas.microsoft.com/office/drawing/2014/main" id="{144476E6-A746-1D84-B627-C306D815FC48}"/>
              </a:ext>
            </a:extLst>
          </p:cNvPr>
          <p:cNvSpPr/>
          <p:nvPr/>
        </p:nvSpPr>
        <p:spPr>
          <a:xfrm>
            <a:off x="3205244"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Understanding the intended role and scope of the Digital Champions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Identification of clinical volunteers</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Developing and implementing a training programme </a:t>
            </a:r>
          </a:p>
          <a:p>
            <a:pPr marL="171450" indent="-171450" algn="l" defTabSz="619125">
              <a:buFont typeface="Arial" panose="020B0604020202020204" pitchFamily="34" charset="0"/>
              <a:buChar char="•"/>
            </a:pPr>
            <a:r>
              <a:rPr lang="en-GB" sz="800" b="0">
                <a:solidFill>
                  <a:schemeClr val="tx1"/>
                </a:solidFill>
                <a:latin typeface="+mn-lt"/>
                <a:ea typeface="+mn-ea"/>
                <a:cs typeface="+mn-cs"/>
                <a:sym typeface="Helvetica Neue Medium"/>
              </a:rPr>
              <a:t>Conducting a limited pilot scheme </a:t>
            </a: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a:p>
            <a:pPr marL="171450" indent="-171450" algn="l" defTabSz="619125">
              <a:buFont typeface="Arial" panose="020B0604020202020204" pitchFamily="34" charset="0"/>
              <a:buChar char="•"/>
            </a:pPr>
            <a:endParaRPr lang="en-GB" sz="800" b="0">
              <a:solidFill>
                <a:schemeClr val="tx1"/>
              </a:solidFill>
              <a:latin typeface="+mn-lt"/>
              <a:ea typeface="+mn-ea"/>
              <a:cs typeface="+mn-cs"/>
              <a:sym typeface="Helvetica Neue Medium"/>
            </a:endParaRPr>
          </a:p>
        </p:txBody>
      </p:sp>
      <p:sp>
        <p:nvSpPr>
          <p:cNvPr id="18" name="Rectangle 17">
            <a:extLst>
              <a:ext uri="{FF2B5EF4-FFF2-40B4-BE49-F238E27FC236}">
                <a16:creationId xmlns:a16="http://schemas.microsoft.com/office/drawing/2014/main" id="{180496BF-D543-5854-8D85-C6431A8F4606}"/>
              </a:ext>
            </a:extLst>
          </p:cNvPr>
          <p:cNvSpPr/>
          <p:nvPr/>
        </p:nvSpPr>
        <p:spPr>
          <a:xfrm>
            <a:off x="5099921"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US" sz="800" b="0" i="0">
                <a:solidFill>
                  <a:srgbClr val="0D0D0D"/>
                </a:solidFill>
                <a:effectLst/>
                <a:latin typeface="+mj-lt"/>
              </a:rPr>
              <a:t>Integrate Clinical </a:t>
            </a:r>
            <a:r>
              <a:rPr lang="en-US" sz="800" b="0">
                <a:solidFill>
                  <a:srgbClr val="0D0D0D"/>
                </a:solidFill>
                <a:latin typeface="+mj-lt"/>
              </a:rPr>
              <a:t>D</a:t>
            </a:r>
            <a:r>
              <a:rPr lang="en-US" sz="800" b="0" i="0">
                <a:solidFill>
                  <a:srgbClr val="0D0D0D"/>
                </a:solidFill>
                <a:effectLst/>
                <a:latin typeface="+mj-lt"/>
              </a:rPr>
              <a:t>igital </a:t>
            </a:r>
            <a:r>
              <a:rPr lang="en-US" sz="800" b="0">
                <a:solidFill>
                  <a:srgbClr val="0D0D0D"/>
                </a:solidFill>
                <a:latin typeface="+mj-lt"/>
              </a:rPr>
              <a:t>C</a:t>
            </a:r>
            <a:r>
              <a:rPr lang="en-US" sz="800" b="0" i="0">
                <a:solidFill>
                  <a:srgbClr val="0D0D0D"/>
                </a:solidFill>
                <a:effectLst/>
                <a:latin typeface="+mj-lt"/>
              </a:rPr>
              <a:t>hampions into clinical teams and workflows, assigning them roles and responsibilities aligned with their areas of expertise </a:t>
            </a:r>
          </a:p>
          <a:p>
            <a:pPr marL="171450" indent="-171450" algn="l" defTabSz="619125">
              <a:buFont typeface="Arial" panose="020B0604020202020204" pitchFamily="34" charset="0"/>
              <a:buChar char="•"/>
            </a:pPr>
            <a:r>
              <a:rPr lang="en-US" sz="800" b="0">
                <a:solidFill>
                  <a:srgbClr val="0D0D0D"/>
                </a:solidFill>
                <a:latin typeface="+mj-lt"/>
              </a:rPr>
              <a:t>Implement Digital Business Partners within service delivery groups to support delivery and benefits realization </a:t>
            </a:r>
            <a:endParaRPr lang="en-GB" sz="800" b="0">
              <a:solidFill>
                <a:schemeClr val="tx1"/>
              </a:solidFill>
              <a:latin typeface="+mj-lt"/>
              <a:ea typeface="+mn-ea"/>
              <a:cs typeface="+mn-cs"/>
              <a:sym typeface="Helvetica Neue Medium"/>
            </a:endParaRPr>
          </a:p>
        </p:txBody>
      </p:sp>
      <p:sp>
        <p:nvSpPr>
          <p:cNvPr id="25" name="Rectangle 24">
            <a:extLst>
              <a:ext uri="{FF2B5EF4-FFF2-40B4-BE49-F238E27FC236}">
                <a16:creationId xmlns:a16="http://schemas.microsoft.com/office/drawing/2014/main" id="{903D0820-647D-C2DA-0A31-CF6DD431D559}"/>
              </a:ext>
            </a:extLst>
          </p:cNvPr>
          <p:cNvSpPr/>
          <p:nvPr/>
        </p:nvSpPr>
        <p:spPr>
          <a:xfrm>
            <a:off x="6994600" y="1044474"/>
            <a:ext cx="1770403" cy="12782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19125">
              <a:buFont typeface="Arial" panose="020B0604020202020204" pitchFamily="34" charset="0"/>
              <a:buChar char="•"/>
            </a:pPr>
            <a:r>
              <a:rPr lang="en-US" sz="800" b="0" i="0">
                <a:solidFill>
                  <a:srgbClr val="0D0D0D"/>
                </a:solidFill>
                <a:effectLst/>
                <a:latin typeface="+mj-lt"/>
              </a:rPr>
              <a:t>Collect feedback from </a:t>
            </a:r>
            <a:r>
              <a:rPr lang="en-US" sz="800" b="0">
                <a:solidFill>
                  <a:srgbClr val="0D0D0D"/>
                </a:solidFill>
                <a:latin typeface="+mj-lt"/>
              </a:rPr>
              <a:t>C</a:t>
            </a:r>
            <a:r>
              <a:rPr lang="en-US" sz="800" b="0" i="0">
                <a:solidFill>
                  <a:srgbClr val="0D0D0D"/>
                </a:solidFill>
                <a:effectLst/>
                <a:latin typeface="+mj-lt"/>
              </a:rPr>
              <a:t>linical </a:t>
            </a:r>
            <a:r>
              <a:rPr lang="en-US" sz="800" b="0">
                <a:solidFill>
                  <a:srgbClr val="0D0D0D"/>
                </a:solidFill>
                <a:latin typeface="+mj-lt"/>
              </a:rPr>
              <a:t>D</a:t>
            </a:r>
            <a:r>
              <a:rPr lang="en-US" sz="800" b="0" i="0">
                <a:solidFill>
                  <a:srgbClr val="0D0D0D"/>
                </a:solidFill>
                <a:effectLst/>
                <a:latin typeface="+mj-lt"/>
              </a:rPr>
              <a:t>igital </a:t>
            </a:r>
            <a:r>
              <a:rPr lang="en-US" sz="800" b="0">
                <a:solidFill>
                  <a:srgbClr val="0D0D0D"/>
                </a:solidFill>
                <a:latin typeface="+mj-lt"/>
              </a:rPr>
              <a:t>C</a:t>
            </a:r>
            <a:r>
              <a:rPr lang="en-US" sz="800" b="0" i="0">
                <a:solidFill>
                  <a:srgbClr val="0D0D0D"/>
                </a:solidFill>
                <a:effectLst/>
                <a:latin typeface="+mj-lt"/>
              </a:rPr>
              <a:t>hampions, clinical staff, and key stakeholders to identify successes &amp; areas for improvement</a:t>
            </a:r>
          </a:p>
          <a:p>
            <a:pPr marL="171450" indent="-171450" algn="l" defTabSz="619125">
              <a:buFont typeface="Arial" panose="020B0604020202020204" pitchFamily="34" charset="0"/>
              <a:buChar char="•"/>
            </a:pPr>
            <a:r>
              <a:rPr lang="en-US" sz="800" b="0">
                <a:solidFill>
                  <a:srgbClr val="0D0D0D"/>
                </a:solidFill>
                <a:latin typeface="+mj-lt"/>
                <a:ea typeface="+mn-ea"/>
                <a:cs typeface="+mn-cs"/>
                <a:sym typeface="Helvetica Neue Medium"/>
              </a:rPr>
              <a:t>Establish and embed mechanisms for understanding and increasing impact of the Clinical Digital Champions Scheme</a:t>
            </a:r>
            <a:endParaRPr lang="en-GB" sz="800" b="0">
              <a:solidFill>
                <a:schemeClr val="tx1"/>
              </a:solidFill>
              <a:latin typeface="+mj-lt"/>
              <a:ea typeface="+mn-ea"/>
              <a:cs typeface="+mn-cs"/>
              <a:sym typeface="Helvetica Neue Medium"/>
            </a:endParaRPr>
          </a:p>
        </p:txBody>
      </p:sp>
      <p:sp>
        <p:nvSpPr>
          <p:cNvPr id="3" name="Rectangle 2">
            <a:extLst>
              <a:ext uri="{FF2B5EF4-FFF2-40B4-BE49-F238E27FC236}">
                <a16:creationId xmlns:a16="http://schemas.microsoft.com/office/drawing/2014/main" id="{03DB152A-BDDC-658D-FC04-DA903C6766CF}"/>
              </a:ext>
            </a:extLst>
          </p:cNvPr>
          <p:cNvSpPr/>
          <p:nvPr/>
        </p:nvSpPr>
        <p:spPr>
          <a:xfrm>
            <a:off x="142875" y="962672"/>
            <a:ext cx="2990326" cy="4087000"/>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algn="l" defTabSz="825500">
              <a:defRPr/>
            </a:pPr>
            <a:r>
              <a:rPr lang="en-GB" sz="800" b="0" dirty="0">
                <a:latin typeface="Helvetica Neue Medium"/>
              </a:rPr>
              <a:t>Establishing a network of ‘Clinical Digital Champions’ across the organisation to advocate for the digital vision, providing support and feedback on challenges and opportunities, and supporting joint ownership across projects – service led digitally delivered. Embedding Digital Business Partners within the service delivery groups.</a:t>
            </a:r>
          </a:p>
          <a:p>
            <a:pPr defTabSz="685783"/>
            <a:endParaRPr lang="en-GB" sz="788" i="1" dirty="0">
              <a:solidFill>
                <a:prstClr val="black"/>
              </a:solidFill>
              <a:latin typeface="+mj-lt"/>
            </a:endParaRPr>
          </a:p>
          <a:p>
            <a:pPr defTabSz="685783"/>
            <a:endParaRPr lang="en-GB" sz="800" i="1" dirty="0">
              <a:solidFill>
                <a:prstClr val="black"/>
              </a:solidFill>
              <a:latin typeface="+mj-lt"/>
            </a:endParaRPr>
          </a:p>
          <a:p>
            <a:pPr defTabSz="685783"/>
            <a:endParaRPr lang="en-GB" sz="800" i="1" dirty="0">
              <a:solidFill>
                <a:prstClr val="black"/>
              </a:solidFill>
              <a:latin typeface="+mj-lt"/>
            </a:endParaRPr>
          </a:p>
          <a:p>
            <a:pPr marL="171450" indent="-171450" algn="l" defTabSz="685783">
              <a:buAutoNum type="arabicPeriod"/>
            </a:pPr>
            <a:r>
              <a:rPr lang="en-US" sz="800" dirty="0">
                <a:solidFill>
                  <a:srgbClr val="0D0D0D"/>
                </a:solidFill>
                <a:latin typeface="+mj-lt"/>
              </a:rPr>
              <a:t>Clinical Digital Champions Engagement:</a:t>
            </a:r>
            <a:r>
              <a:rPr lang="en-US" sz="800" b="0" dirty="0">
                <a:solidFill>
                  <a:srgbClr val="0D0D0D"/>
                </a:solidFill>
                <a:latin typeface="+mj-lt"/>
              </a:rPr>
              <a:t> Monitor whether clinical staff are consistently volunteering for being Clinical Digital Champions. </a:t>
            </a:r>
          </a:p>
          <a:p>
            <a:pPr marL="171450" indent="-171450" algn="l" defTabSz="685783">
              <a:buAutoNum type="arabicPeriod"/>
            </a:pPr>
            <a:r>
              <a:rPr lang="en-US" sz="800" dirty="0">
                <a:solidFill>
                  <a:srgbClr val="0D0D0D"/>
                </a:solidFill>
                <a:latin typeface="+mj-lt"/>
              </a:rPr>
              <a:t>Digital Skills Improvement: </a:t>
            </a:r>
            <a:r>
              <a:rPr lang="en-US" sz="800" b="0" i="0" dirty="0">
                <a:solidFill>
                  <a:srgbClr val="0D0D0D"/>
                </a:solidFill>
                <a:effectLst/>
                <a:latin typeface="+mj-lt"/>
              </a:rPr>
              <a:t>Assess the level of improvement in digital skills and competencies among clinical staff following the introduction of the C</a:t>
            </a:r>
            <a:r>
              <a:rPr lang="en-US" sz="800" b="0" dirty="0">
                <a:solidFill>
                  <a:srgbClr val="0D0D0D"/>
                </a:solidFill>
                <a:latin typeface="+mj-lt"/>
              </a:rPr>
              <a:t>linical D</a:t>
            </a:r>
            <a:r>
              <a:rPr lang="en-US" sz="800" b="0" i="0" dirty="0">
                <a:solidFill>
                  <a:srgbClr val="0D0D0D"/>
                </a:solidFill>
                <a:effectLst/>
                <a:latin typeface="+mj-lt"/>
              </a:rPr>
              <a:t>igital </a:t>
            </a:r>
            <a:r>
              <a:rPr lang="en-US" sz="800" b="0" dirty="0">
                <a:solidFill>
                  <a:srgbClr val="0D0D0D"/>
                </a:solidFill>
                <a:latin typeface="+mj-lt"/>
              </a:rPr>
              <a:t>C</a:t>
            </a:r>
            <a:r>
              <a:rPr lang="en-US" sz="800" b="0" i="0" dirty="0">
                <a:solidFill>
                  <a:srgbClr val="0D0D0D"/>
                </a:solidFill>
                <a:effectLst/>
                <a:latin typeface="+mj-lt"/>
              </a:rPr>
              <a:t>hampions </a:t>
            </a:r>
            <a:r>
              <a:rPr lang="en-US" sz="800" b="0" dirty="0">
                <a:solidFill>
                  <a:srgbClr val="0D0D0D"/>
                </a:solidFill>
                <a:latin typeface="+mj-lt"/>
              </a:rPr>
              <a:t>S</a:t>
            </a:r>
            <a:r>
              <a:rPr lang="en-US" sz="800" b="0" i="0" dirty="0">
                <a:solidFill>
                  <a:srgbClr val="0D0D0D"/>
                </a:solidFill>
                <a:effectLst/>
                <a:latin typeface="+mj-lt"/>
              </a:rPr>
              <a:t>cheme. </a:t>
            </a:r>
          </a:p>
          <a:p>
            <a:pPr marL="171450" indent="-171450" algn="l" defTabSz="685783">
              <a:buAutoNum type="arabicPeriod"/>
            </a:pPr>
            <a:r>
              <a:rPr lang="en-US" sz="800" i="0" dirty="0">
                <a:solidFill>
                  <a:srgbClr val="0D0D0D"/>
                </a:solidFill>
                <a:effectLst/>
                <a:latin typeface="+mj-lt"/>
              </a:rPr>
              <a:t>Digital Adoption Improvement: </a:t>
            </a:r>
            <a:r>
              <a:rPr lang="en-US" sz="800" b="0" i="0" dirty="0">
                <a:solidFill>
                  <a:srgbClr val="0D0D0D"/>
                </a:solidFill>
                <a:effectLst/>
                <a:latin typeface="+mj-lt"/>
              </a:rPr>
              <a:t>Evaluate the impact of</a:t>
            </a:r>
            <a:r>
              <a:rPr lang="en-US" sz="800" b="0" dirty="0">
                <a:solidFill>
                  <a:srgbClr val="0D0D0D"/>
                </a:solidFill>
                <a:latin typeface="+mj-lt"/>
              </a:rPr>
              <a:t> Clinical D</a:t>
            </a:r>
            <a:r>
              <a:rPr lang="en-US" sz="800" b="0" i="0" dirty="0">
                <a:solidFill>
                  <a:srgbClr val="0D0D0D"/>
                </a:solidFill>
                <a:effectLst/>
                <a:latin typeface="+mj-lt"/>
              </a:rPr>
              <a:t>igital </a:t>
            </a:r>
            <a:r>
              <a:rPr lang="en-US" sz="800" b="0" dirty="0">
                <a:solidFill>
                  <a:srgbClr val="0D0D0D"/>
                </a:solidFill>
                <a:latin typeface="+mj-lt"/>
              </a:rPr>
              <a:t>C</a:t>
            </a:r>
            <a:r>
              <a:rPr lang="en-US" sz="800" b="0" i="0" dirty="0">
                <a:solidFill>
                  <a:srgbClr val="0D0D0D"/>
                </a:solidFill>
                <a:effectLst/>
                <a:latin typeface="+mj-lt"/>
              </a:rPr>
              <a:t>hampions on the adoption and </a:t>
            </a:r>
            <a:r>
              <a:rPr lang="en-US" sz="800" b="0" i="0" dirty="0" err="1">
                <a:solidFill>
                  <a:srgbClr val="0D0D0D"/>
                </a:solidFill>
                <a:effectLst/>
                <a:latin typeface="+mj-lt"/>
              </a:rPr>
              <a:t>utilisation</a:t>
            </a:r>
            <a:r>
              <a:rPr lang="en-US" sz="800" b="0" i="0" dirty="0">
                <a:solidFill>
                  <a:srgbClr val="0D0D0D"/>
                </a:solidFill>
                <a:effectLst/>
                <a:latin typeface="+mj-lt"/>
              </a:rPr>
              <a:t> of digital health technologies within clinical areas</a:t>
            </a:r>
            <a:endParaRPr lang="en-US" sz="800" dirty="0">
              <a:solidFill>
                <a:srgbClr val="0D0D0D"/>
              </a:solidFill>
              <a:latin typeface="+mj-lt"/>
            </a:endParaRPr>
          </a:p>
        </p:txBody>
      </p:sp>
      <p:sp>
        <p:nvSpPr>
          <p:cNvPr id="19" name="Rectangle 18">
            <a:extLst>
              <a:ext uri="{FF2B5EF4-FFF2-40B4-BE49-F238E27FC236}">
                <a16:creationId xmlns:a16="http://schemas.microsoft.com/office/drawing/2014/main" id="{8F2727B6-979B-8246-FD6C-B25B1C6DE20A}"/>
              </a:ext>
            </a:extLst>
          </p:cNvPr>
          <p:cNvSpPr/>
          <p:nvPr/>
        </p:nvSpPr>
        <p:spPr>
          <a:xfrm>
            <a:off x="142875" y="593359"/>
            <a:ext cx="2986543" cy="369313"/>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200">
                <a:solidFill>
                  <a:prstClr val="black"/>
                </a:solidFill>
                <a:latin typeface="Helvetica Neue Medium"/>
                <a:sym typeface="Helvetica Neue Medium"/>
              </a:rPr>
              <a:t>Workforce &amp; Culture</a:t>
            </a:r>
            <a:endParaRPr lang="en-GB" sz="1200">
              <a:solidFill>
                <a:prstClr val="black"/>
              </a:solidFill>
              <a:latin typeface="Helvetica Neue Medium"/>
              <a:sym typeface="Helvetica Neue Medium"/>
            </a:endParaRPr>
          </a:p>
        </p:txBody>
      </p:sp>
      <p:sp>
        <p:nvSpPr>
          <p:cNvPr id="22" name="Rectangle 21">
            <a:extLst>
              <a:ext uri="{FF2B5EF4-FFF2-40B4-BE49-F238E27FC236}">
                <a16:creationId xmlns:a16="http://schemas.microsoft.com/office/drawing/2014/main" id="{AD8FE720-8A4A-B883-1DC0-7C0B33F4F035}"/>
              </a:ext>
            </a:extLst>
          </p:cNvPr>
          <p:cNvSpPr/>
          <p:nvPr/>
        </p:nvSpPr>
        <p:spPr>
          <a:xfrm>
            <a:off x="142875" y="3370116"/>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Specific Use Cases</a:t>
            </a:r>
            <a:endParaRPr lang="en-GB" sz="1050">
              <a:solidFill>
                <a:prstClr val="black"/>
              </a:solidFill>
              <a:latin typeface="Helvetica Neue Medium"/>
              <a:sym typeface="Helvetica Neue Medium"/>
            </a:endParaRPr>
          </a:p>
        </p:txBody>
      </p:sp>
      <p:sp>
        <p:nvSpPr>
          <p:cNvPr id="23" name="Rectangle 22">
            <a:extLst>
              <a:ext uri="{FF2B5EF4-FFF2-40B4-BE49-F238E27FC236}">
                <a16:creationId xmlns:a16="http://schemas.microsoft.com/office/drawing/2014/main" id="{F4EA1CB9-0792-C454-A43A-C29B9716D973}"/>
              </a:ext>
            </a:extLst>
          </p:cNvPr>
          <p:cNvSpPr/>
          <p:nvPr/>
        </p:nvSpPr>
        <p:spPr>
          <a:xfrm>
            <a:off x="181802" y="3686628"/>
            <a:ext cx="2908688" cy="1382163"/>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685783">
              <a:buAutoNum type="arabicPeriod"/>
            </a:pPr>
            <a:r>
              <a:rPr lang="en-US" sz="800">
                <a:solidFill>
                  <a:prstClr val="black"/>
                </a:solidFill>
                <a:latin typeface="+mj-lt"/>
              </a:rPr>
              <a:t>EPR Adoption: </a:t>
            </a:r>
            <a:r>
              <a:rPr lang="en-US" sz="800" b="0">
                <a:solidFill>
                  <a:srgbClr val="0D0D0D"/>
                </a:solidFill>
                <a:latin typeface="+mj-lt"/>
              </a:rPr>
              <a:t>C</a:t>
            </a:r>
            <a:r>
              <a:rPr lang="en-US" sz="800" b="0" i="0">
                <a:solidFill>
                  <a:srgbClr val="0D0D0D"/>
                </a:solidFill>
                <a:effectLst/>
                <a:latin typeface="+mj-lt"/>
              </a:rPr>
              <a:t>onducting training sessions and providing ongoing support to clinical colleagues on using advanced features of the EPR. Clinical </a:t>
            </a:r>
            <a:r>
              <a:rPr lang="en-US" sz="800" b="0">
                <a:solidFill>
                  <a:prstClr val="black"/>
                </a:solidFill>
                <a:latin typeface="+mj-lt"/>
              </a:rPr>
              <a:t>Digital Champions can play a key role in promoting the adoption and optimization of EPR within their clinical departments.</a:t>
            </a:r>
          </a:p>
          <a:p>
            <a:pPr marL="171450" indent="-171450" algn="l" defTabSz="685783">
              <a:buAutoNum type="arabicPeriod"/>
            </a:pPr>
            <a:r>
              <a:rPr lang="en-US" sz="800">
                <a:solidFill>
                  <a:prstClr val="black"/>
                </a:solidFill>
                <a:latin typeface="+mj-lt"/>
              </a:rPr>
              <a:t>Patient Engagement Initiatives: </a:t>
            </a:r>
            <a:r>
              <a:rPr lang="en-US" sz="800" b="0">
                <a:solidFill>
                  <a:srgbClr val="0D0D0D"/>
                </a:solidFill>
                <a:latin typeface="+mj-lt"/>
              </a:rPr>
              <a:t>L</a:t>
            </a:r>
            <a:r>
              <a:rPr lang="en-US" sz="800" b="0" i="0">
                <a:solidFill>
                  <a:srgbClr val="0D0D0D"/>
                </a:solidFill>
                <a:effectLst/>
                <a:latin typeface="+mj-lt"/>
              </a:rPr>
              <a:t>eading initiatives to enhance patient engagement and empowerment through digital health tools and patient portals.</a:t>
            </a:r>
            <a:endParaRPr lang="en-US" sz="800" i="0">
              <a:solidFill>
                <a:srgbClr val="0D0D0D"/>
              </a:solidFill>
              <a:effectLst/>
              <a:latin typeface="+mj-lt"/>
            </a:endParaRPr>
          </a:p>
          <a:p>
            <a:pPr marL="171450" indent="-171450" algn="l" defTabSz="685783">
              <a:buAutoNum type="arabicPeriod"/>
            </a:pPr>
            <a:r>
              <a:rPr lang="en-US" sz="800" i="0">
                <a:solidFill>
                  <a:srgbClr val="0D0D0D"/>
                </a:solidFill>
                <a:effectLst/>
                <a:latin typeface="+mj-lt"/>
              </a:rPr>
              <a:t>Quality Improvement: </a:t>
            </a:r>
            <a:r>
              <a:rPr lang="en-US" sz="800" b="0" i="0">
                <a:solidFill>
                  <a:srgbClr val="0D0D0D"/>
                </a:solidFill>
                <a:effectLst/>
                <a:latin typeface="+mj-lt"/>
              </a:rPr>
              <a:t>Collaborating with clinical teams to </a:t>
            </a:r>
            <a:r>
              <a:rPr lang="en-US" sz="800" b="0" i="0" err="1">
                <a:solidFill>
                  <a:srgbClr val="0D0D0D"/>
                </a:solidFill>
                <a:effectLst/>
                <a:latin typeface="+mj-lt"/>
              </a:rPr>
              <a:t>analyse</a:t>
            </a:r>
            <a:r>
              <a:rPr lang="en-US" sz="800" b="0" i="0">
                <a:solidFill>
                  <a:srgbClr val="0D0D0D"/>
                </a:solidFill>
                <a:effectLst/>
                <a:latin typeface="+mj-lt"/>
              </a:rPr>
              <a:t> data and identify opportunities for improving digita</a:t>
            </a:r>
            <a:r>
              <a:rPr lang="en-US" sz="800" b="0">
                <a:solidFill>
                  <a:srgbClr val="0D0D0D"/>
                </a:solidFill>
                <a:latin typeface="+mj-lt"/>
              </a:rPr>
              <a:t>l</a:t>
            </a:r>
            <a:r>
              <a:rPr lang="en-US" sz="800" b="0" i="0">
                <a:solidFill>
                  <a:srgbClr val="0D0D0D"/>
                </a:solidFill>
                <a:effectLst/>
                <a:latin typeface="+mj-lt"/>
              </a:rPr>
              <a:t> processes.</a:t>
            </a:r>
          </a:p>
          <a:p>
            <a:pPr marL="171450" indent="-171450" algn="l" defTabSz="685783">
              <a:buAutoNum type="arabicPeriod"/>
            </a:pPr>
            <a:endParaRPr lang="en-GB" sz="800">
              <a:solidFill>
                <a:prstClr val="black"/>
              </a:solidFill>
              <a:latin typeface="+mj-lt"/>
            </a:endParaRPr>
          </a:p>
        </p:txBody>
      </p:sp>
      <p:sp>
        <p:nvSpPr>
          <p:cNvPr id="24" name="Rectangle 23">
            <a:extLst>
              <a:ext uri="{FF2B5EF4-FFF2-40B4-BE49-F238E27FC236}">
                <a16:creationId xmlns:a16="http://schemas.microsoft.com/office/drawing/2014/main" id="{96C51DAC-DE9A-B180-01D5-3FB45ACE6FF5}"/>
              </a:ext>
            </a:extLst>
          </p:cNvPr>
          <p:cNvSpPr/>
          <p:nvPr/>
        </p:nvSpPr>
        <p:spPr>
          <a:xfrm>
            <a:off x="3205244" y="593359"/>
            <a:ext cx="5559759"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r>
              <a:rPr lang="en-US" sz="1050">
                <a:solidFill>
                  <a:prstClr val="white"/>
                </a:solidFill>
                <a:latin typeface="Helvetica Neue Medium"/>
              </a:rPr>
              <a:t>H</a:t>
            </a:r>
            <a:r>
              <a:rPr lang="en-GB" sz="1050" err="1">
                <a:solidFill>
                  <a:prstClr val="white"/>
                </a:solidFill>
                <a:latin typeface="Helvetica Neue Medium"/>
              </a:rPr>
              <a:t>igh</a:t>
            </a:r>
            <a:r>
              <a:rPr lang="en-GB" sz="1050">
                <a:solidFill>
                  <a:prstClr val="white"/>
                </a:solidFill>
                <a:latin typeface="Helvetica Neue Medium"/>
              </a:rPr>
              <a:t>-Level Activities &amp; Milestones</a:t>
            </a:r>
          </a:p>
        </p:txBody>
      </p:sp>
      <p:sp>
        <p:nvSpPr>
          <p:cNvPr id="31" name="Rectangle 30">
            <a:extLst>
              <a:ext uri="{FF2B5EF4-FFF2-40B4-BE49-F238E27FC236}">
                <a16:creationId xmlns:a16="http://schemas.microsoft.com/office/drawing/2014/main" id="{B50EC38C-4AC2-2F5B-193F-81E2D7F8C120}"/>
              </a:ext>
            </a:extLst>
          </p:cNvPr>
          <p:cNvSpPr/>
          <p:nvPr/>
        </p:nvSpPr>
        <p:spPr>
          <a:xfrm>
            <a:off x="3205244" y="2617815"/>
            <a:ext cx="5559759" cy="245097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defTabSz="685783">
              <a:spcAft>
                <a:spcPts val="450"/>
              </a:spcAft>
            </a:pPr>
            <a:endParaRPr lang="en-GB" sz="800" i="1">
              <a:solidFill>
                <a:prstClr val="black"/>
              </a:solidFill>
              <a:latin typeface="Helvetica Neue Medium"/>
            </a:endParaRPr>
          </a:p>
        </p:txBody>
      </p:sp>
      <p:sp>
        <p:nvSpPr>
          <p:cNvPr id="32" name="Rectangle 31">
            <a:extLst>
              <a:ext uri="{FF2B5EF4-FFF2-40B4-BE49-F238E27FC236}">
                <a16:creationId xmlns:a16="http://schemas.microsoft.com/office/drawing/2014/main" id="{791EC43A-E822-C44A-AEE4-728F635AD507}"/>
              </a:ext>
            </a:extLst>
          </p:cNvPr>
          <p:cNvSpPr/>
          <p:nvPr/>
        </p:nvSpPr>
        <p:spPr>
          <a:xfrm>
            <a:off x="142875" y="1813713"/>
            <a:ext cx="2130801" cy="252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US" sz="1050">
                <a:solidFill>
                  <a:prstClr val="black"/>
                </a:solidFill>
                <a:latin typeface="Helvetica Neue Medium"/>
                <a:sym typeface="Helvetica Neue Medium"/>
              </a:rPr>
              <a:t>K</a:t>
            </a:r>
            <a:r>
              <a:rPr lang="en-GB" sz="1050" err="1">
                <a:solidFill>
                  <a:prstClr val="black"/>
                </a:solidFill>
                <a:latin typeface="Helvetica Neue Medium"/>
                <a:sym typeface="Helvetica Neue Medium"/>
              </a:rPr>
              <a:t>ey</a:t>
            </a:r>
            <a:r>
              <a:rPr lang="en-GB" sz="1050">
                <a:solidFill>
                  <a:prstClr val="black"/>
                </a:solidFill>
                <a:latin typeface="Helvetica Neue Medium"/>
                <a:sym typeface="Helvetica Neue Medium"/>
              </a:rPr>
              <a:t> Performance Indicators </a:t>
            </a:r>
          </a:p>
        </p:txBody>
      </p:sp>
      <p:sp>
        <p:nvSpPr>
          <p:cNvPr id="6" name="Rectangle 5">
            <a:extLst>
              <a:ext uri="{FF2B5EF4-FFF2-40B4-BE49-F238E27FC236}">
                <a16:creationId xmlns:a16="http://schemas.microsoft.com/office/drawing/2014/main" id="{D588FCF2-936D-0926-77AF-A7B5A47E9944}"/>
              </a:ext>
            </a:extLst>
          </p:cNvPr>
          <p:cNvSpPr/>
          <p:nvPr/>
        </p:nvSpPr>
        <p:spPr>
          <a:xfrm>
            <a:off x="3221966" y="2668138"/>
            <a:ext cx="2674392" cy="233087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GB" sz="800" dirty="0">
                <a:solidFill>
                  <a:prstClr val="black"/>
                </a:solidFill>
                <a:latin typeface="Helvetica Neue Medium"/>
                <a:sym typeface="Helvetica Neue Medium"/>
              </a:rPr>
              <a:t>Shift in roles &amp; responsibilities: </a:t>
            </a:r>
            <a:r>
              <a:rPr lang="en-GB" sz="800" b="0" dirty="0">
                <a:solidFill>
                  <a:prstClr val="black"/>
                </a:solidFill>
                <a:latin typeface="Helvetica Neue Medium"/>
                <a:sym typeface="Helvetica Neue Medium"/>
              </a:rPr>
              <a:t>As clinical digital champions take on new tasks, there will need to be adjustments in team workload distribution </a:t>
            </a:r>
          </a:p>
          <a:p>
            <a:pPr marL="171450" indent="-171450" algn="l" defTabSz="825479">
              <a:buFont typeface="Arial" panose="020B0604020202020204" pitchFamily="34" charset="0"/>
              <a:buChar char="•"/>
            </a:pPr>
            <a:r>
              <a:rPr lang="en-GB" sz="800" dirty="0">
                <a:solidFill>
                  <a:prstClr val="black"/>
                </a:solidFill>
                <a:latin typeface="Helvetica Neue Medium"/>
                <a:sym typeface="Helvetica Neue Medium"/>
              </a:rPr>
              <a:t>Increasing digital literacy: </a:t>
            </a:r>
            <a:r>
              <a:rPr lang="en-GB" sz="800" b="0" dirty="0">
                <a:solidFill>
                  <a:prstClr val="black"/>
                </a:solidFill>
                <a:latin typeface="Helvetica Neue Medium"/>
                <a:sym typeface="Helvetica Neue Medium"/>
              </a:rPr>
              <a:t>Clinical digital champions enhance their own digital capabilities as well as those that work around them. </a:t>
            </a:r>
          </a:p>
          <a:p>
            <a:pPr marL="171450" indent="-171450" algn="l" defTabSz="825479">
              <a:buFont typeface="Arial" panose="020B0604020202020204" pitchFamily="34" charset="0"/>
              <a:buChar char="•"/>
            </a:pPr>
            <a:r>
              <a:rPr lang="en-GB" sz="800" dirty="0">
                <a:solidFill>
                  <a:prstClr val="black"/>
                </a:solidFill>
                <a:latin typeface="Helvetica Neue Medium"/>
                <a:sym typeface="Helvetica Neue Medium"/>
              </a:rPr>
              <a:t>Culture of joint ownership: </a:t>
            </a:r>
            <a:r>
              <a:rPr lang="en-GB" sz="800" b="0" dirty="0">
                <a:solidFill>
                  <a:prstClr val="black"/>
                </a:solidFill>
                <a:latin typeface="Helvetica Neue Medium"/>
                <a:sym typeface="Helvetica Neue Medium"/>
              </a:rPr>
              <a:t>The presence of clinical digital champions fosters a culture of innovation clinical ownership of digital innovation, encouraging experimentation with new technologies and ways of working.  </a:t>
            </a:r>
          </a:p>
          <a:p>
            <a:pPr marL="171450" indent="-171450" algn="l" defTabSz="825479">
              <a:buFont typeface="Arial" panose="020B0604020202020204" pitchFamily="34" charset="0"/>
              <a:buChar char="•"/>
            </a:pPr>
            <a:r>
              <a:rPr lang="en-GB" sz="800" dirty="0">
                <a:solidFill>
                  <a:prstClr val="black"/>
                </a:solidFill>
                <a:latin typeface="Helvetica Neue Medium"/>
                <a:sym typeface="Helvetica Neue Medium"/>
              </a:rPr>
              <a:t>Digital Business Partners: </a:t>
            </a:r>
            <a:r>
              <a:rPr lang="en-GB" sz="800" b="0" dirty="0">
                <a:solidFill>
                  <a:prstClr val="black"/>
                </a:solidFill>
                <a:latin typeface="Helvetica Neue Medium"/>
                <a:sym typeface="Helvetica Neue Medium"/>
              </a:rPr>
              <a:t>The recruitment of 9 WTE Digital Business Partners is anticipate – this corresponds to one Band 8a (starting in 2025/26) and one Band 6 (starting in 2027/28) for each SDG, as well as one Band 8a to work with corporate services. </a:t>
            </a:r>
          </a:p>
        </p:txBody>
      </p:sp>
      <p:sp>
        <p:nvSpPr>
          <p:cNvPr id="35" name="Rectangle 34">
            <a:extLst>
              <a:ext uri="{FF2B5EF4-FFF2-40B4-BE49-F238E27FC236}">
                <a16:creationId xmlns:a16="http://schemas.microsoft.com/office/drawing/2014/main" id="{33249D4E-E76F-B2AF-0AF4-9EEA583AA593}"/>
              </a:ext>
            </a:extLst>
          </p:cNvPr>
          <p:cNvSpPr/>
          <p:nvPr/>
        </p:nvSpPr>
        <p:spPr>
          <a:xfrm>
            <a:off x="3205244" y="2340137"/>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latin typeface="+mn-lt"/>
                <a:ea typeface="+mn-ea"/>
                <a:cs typeface="+mn-cs"/>
                <a:sym typeface="Helvetica Neue Medium"/>
              </a:rPr>
              <a:t>Workforce Implications </a:t>
            </a:r>
            <a:endParaRPr lang="en-GB" sz="1050">
              <a:solidFill>
                <a:schemeClr val="bg1"/>
              </a:solidFill>
              <a:latin typeface="+mn-lt"/>
              <a:ea typeface="+mn-ea"/>
              <a:cs typeface="+mn-cs"/>
              <a:sym typeface="Helvetica Neue Medium"/>
            </a:endParaRPr>
          </a:p>
        </p:txBody>
      </p:sp>
      <p:sp>
        <p:nvSpPr>
          <p:cNvPr id="36" name="Rectangle 35">
            <a:extLst>
              <a:ext uri="{FF2B5EF4-FFF2-40B4-BE49-F238E27FC236}">
                <a16:creationId xmlns:a16="http://schemas.microsoft.com/office/drawing/2014/main" id="{058A9DDA-7850-369C-42B3-75B9EDFBA753}"/>
              </a:ext>
            </a:extLst>
          </p:cNvPr>
          <p:cNvSpPr/>
          <p:nvPr/>
        </p:nvSpPr>
        <p:spPr>
          <a:xfrm>
            <a:off x="6039098" y="2338653"/>
            <a:ext cx="2708333" cy="274638"/>
          </a:xfrm>
          <a:prstGeom prst="rect">
            <a:avLst/>
          </a:prstGeom>
          <a:solidFill>
            <a:schemeClr val="accent4">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US" sz="1050">
                <a:solidFill>
                  <a:schemeClr val="bg1"/>
                </a:solidFill>
                <a:sym typeface="Helvetica Neue Medium"/>
              </a:rPr>
              <a:t>Indicative Cost Implications</a:t>
            </a:r>
            <a:endParaRPr lang="en-GB" sz="1050">
              <a:solidFill>
                <a:schemeClr val="bg1"/>
              </a:solidFill>
              <a:latin typeface="+mn-lt"/>
              <a:ea typeface="+mn-ea"/>
              <a:cs typeface="+mn-cs"/>
              <a:sym typeface="Helvetica Neue Medium"/>
            </a:endParaRPr>
          </a:p>
        </p:txBody>
      </p:sp>
      <p:cxnSp>
        <p:nvCxnSpPr>
          <p:cNvPr id="38" name="Straight Connector 37">
            <a:extLst>
              <a:ext uri="{FF2B5EF4-FFF2-40B4-BE49-F238E27FC236}">
                <a16:creationId xmlns:a16="http://schemas.microsoft.com/office/drawing/2014/main" id="{3306ED73-5920-0A65-1727-0BCC9B68BF58}"/>
              </a:ext>
            </a:extLst>
          </p:cNvPr>
          <p:cNvCxnSpPr>
            <a:cxnSpLocks/>
            <a:stCxn id="31" idx="0"/>
            <a:endCxn id="31" idx="2"/>
          </p:cNvCxnSpPr>
          <p:nvPr/>
        </p:nvCxnSpPr>
        <p:spPr>
          <a:xfrm>
            <a:off x="5985124" y="2617815"/>
            <a:ext cx="0" cy="2450977"/>
          </a:xfrm>
          <a:prstGeom prst="line">
            <a:avLst/>
          </a:prstGeom>
          <a:noFill/>
          <a:ln w="25400" cap="flat">
            <a:solidFill>
              <a:schemeClr val="accent4"/>
            </a:solidFill>
            <a:prstDash val="solid"/>
            <a:miter lim="400000"/>
          </a:ln>
          <a:effectLst/>
          <a:sp3d/>
        </p:spPr>
        <p:style>
          <a:lnRef idx="0">
            <a:scrgbClr r="0" g="0" b="0"/>
          </a:lnRef>
          <a:fillRef idx="0">
            <a:scrgbClr r="0" g="0" b="0"/>
          </a:fillRef>
          <a:effectRef idx="0">
            <a:scrgbClr r="0" g="0" b="0"/>
          </a:effectRef>
          <a:fontRef idx="none"/>
        </p:style>
      </p:cxnSp>
      <p:sp>
        <p:nvSpPr>
          <p:cNvPr id="9" name="Title 1">
            <a:extLst>
              <a:ext uri="{FF2B5EF4-FFF2-40B4-BE49-F238E27FC236}">
                <a16:creationId xmlns:a16="http://schemas.microsoft.com/office/drawing/2014/main" id="{95B21602-1771-A633-DAD7-4A0FD4AAD31D}"/>
              </a:ext>
            </a:extLst>
          </p:cNvPr>
          <p:cNvSpPr txBox="1">
            <a:spLocks/>
          </p:cNvSpPr>
          <p:nvPr/>
        </p:nvSpPr>
        <p:spPr>
          <a:xfrm>
            <a:off x="93599" y="-5786"/>
            <a:ext cx="8982161"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Workforce &amp; Culture: Clinical Digital Champions &amp; Joint Ownership</a:t>
            </a:r>
          </a:p>
        </p:txBody>
      </p:sp>
      <p:sp>
        <p:nvSpPr>
          <p:cNvPr id="13" name="Rectangle 12">
            <a:extLst>
              <a:ext uri="{FF2B5EF4-FFF2-40B4-BE49-F238E27FC236}">
                <a16:creationId xmlns:a16="http://schemas.microsoft.com/office/drawing/2014/main" id="{32CA473C-C7D3-ED73-205C-7148FB3221F4}"/>
              </a:ext>
            </a:extLst>
          </p:cNvPr>
          <p:cNvSpPr/>
          <p:nvPr/>
        </p:nvSpPr>
        <p:spPr>
          <a:xfrm>
            <a:off x="3205244"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Pilot Digital Champions </a:t>
            </a:r>
            <a:endParaRPr lang="en-GB" sz="800" dirty="0">
              <a:solidFill>
                <a:schemeClr val="tx1"/>
              </a:solidFill>
              <a:latin typeface="+mn-lt"/>
              <a:ea typeface="+mn-ea"/>
              <a:cs typeface="+mn-cs"/>
              <a:sym typeface="Helvetica Neue Medium"/>
            </a:endParaRPr>
          </a:p>
        </p:txBody>
      </p:sp>
      <p:sp>
        <p:nvSpPr>
          <p:cNvPr id="15" name="Rectangle 14">
            <a:extLst>
              <a:ext uri="{FF2B5EF4-FFF2-40B4-BE49-F238E27FC236}">
                <a16:creationId xmlns:a16="http://schemas.microsoft.com/office/drawing/2014/main" id="{4B5C370D-05FA-3C85-884C-0258B5771019}"/>
              </a:ext>
            </a:extLst>
          </p:cNvPr>
          <p:cNvSpPr/>
          <p:nvPr/>
        </p:nvSpPr>
        <p:spPr>
          <a:xfrm>
            <a:off x="5099921"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619125"/>
            <a:r>
              <a:rPr lang="en-US" sz="800" dirty="0">
                <a:solidFill>
                  <a:schemeClr val="tx1"/>
                </a:solidFill>
                <a:latin typeface="+mn-lt"/>
                <a:ea typeface="+mn-ea"/>
                <a:cs typeface="+mn-cs"/>
                <a:sym typeface="Helvetica Neue Medium"/>
              </a:rPr>
              <a:t>Further Expansion</a:t>
            </a:r>
            <a:endParaRPr lang="en-GB" sz="800" dirty="0">
              <a:solidFill>
                <a:schemeClr val="tx1"/>
              </a:solidFill>
              <a:latin typeface="+mn-lt"/>
              <a:ea typeface="+mn-ea"/>
              <a:cs typeface="+mn-cs"/>
              <a:sym typeface="Helvetica Neue Medium"/>
            </a:endParaRPr>
          </a:p>
        </p:txBody>
      </p:sp>
      <p:sp>
        <p:nvSpPr>
          <p:cNvPr id="16" name="Rectangle 15">
            <a:extLst>
              <a:ext uri="{FF2B5EF4-FFF2-40B4-BE49-F238E27FC236}">
                <a16:creationId xmlns:a16="http://schemas.microsoft.com/office/drawing/2014/main" id="{F486D2C5-ADEB-AE28-B50F-FB7102304146}"/>
              </a:ext>
            </a:extLst>
          </p:cNvPr>
          <p:cNvSpPr/>
          <p:nvPr/>
        </p:nvSpPr>
        <p:spPr>
          <a:xfrm>
            <a:off x="6994600" y="887515"/>
            <a:ext cx="1770403" cy="169785"/>
          </a:xfrm>
          <a:prstGeom prst="rect">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619125"/>
            <a:r>
              <a:rPr lang="en-US" sz="800" dirty="0">
                <a:solidFill>
                  <a:schemeClr val="tx1"/>
                </a:solidFill>
                <a:latin typeface="+mn-lt"/>
                <a:ea typeface="+mn-ea"/>
                <a:cs typeface="+mn-cs"/>
                <a:sym typeface="Helvetica Neue Medium"/>
              </a:rPr>
              <a:t>Increasing collaboration</a:t>
            </a:r>
            <a:endParaRPr lang="en-GB" sz="800" dirty="0">
              <a:solidFill>
                <a:schemeClr val="tx1"/>
              </a:solidFill>
              <a:latin typeface="+mn-lt"/>
              <a:ea typeface="+mn-ea"/>
              <a:cs typeface="+mn-cs"/>
              <a:sym typeface="Helvetica Neue Medium"/>
            </a:endParaRPr>
          </a:p>
        </p:txBody>
      </p:sp>
      <p:graphicFrame>
        <p:nvGraphicFramePr>
          <p:cNvPr id="27" name="Table 26">
            <a:extLst>
              <a:ext uri="{FF2B5EF4-FFF2-40B4-BE49-F238E27FC236}">
                <a16:creationId xmlns:a16="http://schemas.microsoft.com/office/drawing/2014/main" id="{8ED943E4-6529-5CD8-A852-D580D77E7DFA}"/>
              </a:ext>
            </a:extLst>
          </p:cNvPr>
          <p:cNvGraphicFramePr>
            <a:graphicFrameLocks noGrp="1"/>
          </p:cNvGraphicFramePr>
          <p:nvPr>
            <p:extLst>
              <p:ext uri="{D42A27DB-BD31-4B8C-83A1-F6EECF244321}">
                <p14:modId xmlns:p14="http://schemas.microsoft.com/office/powerpoint/2010/main" val="3228212048"/>
              </p:ext>
            </p:extLst>
          </p:nvPr>
        </p:nvGraphicFramePr>
        <p:xfrm>
          <a:off x="6090525" y="2642216"/>
          <a:ext cx="2605478" cy="897600"/>
        </p:xfrm>
        <a:graphic>
          <a:graphicData uri="http://schemas.openxmlformats.org/drawingml/2006/table">
            <a:tbl>
              <a:tblPr>
                <a:tableStyleId>{5940675A-B579-460E-94D1-54222C63F5DA}</a:tableStyleId>
              </a:tblPr>
              <a:tblGrid>
                <a:gridCol w="684000">
                  <a:extLst>
                    <a:ext uri="{9D8B030D-6E8A-4147-A177-3AD203B41FA5}">
                      <a16:colId xmlns:a16="http://schemas.microsoft.com/office/drawing/2014/main" val="2825258825"/>
                    </a:ext>
                  </a:extLst>
                </a:gridCol>
                <a:gridCol w="960739">
                  <a:extLst>
                    <a:ext uri="{9D8B030D-6E8A-4147-A177-3AD203B41FA5}">
                      <a16:colId xmlns:a16="http://schemas.microsoft.com/office/drawing/2014/main" val="1087440010"/>
                    </a:ext>
                  </a:extLst>
                </a:gridCol>
                <a:gridCol w="960739">
                  <a:extLst>
                    <a:ext uri="{9D8B030D-6E8A-4147-A177-3AD203B41FA5}">
                      <a16:colId xmlns:a16="http://schemas.microsoft.com/office/drawing/2014/main" val="1319656388"/>
                    </a:ext>
                  </a:extLst>
                </a:gridCol>
              </a:tblGrid>
              <a:tr h="243197">
                <a:tc>
                  <a:txBody>
                    <a:bodyPr/>
                    <a:lstStyle/>
                    <a:p>
                      <a:pPr algn="l" fontAlgn="t"/>
                      <a:endParaRPr lang="en-GB" sz="800" b="0" i="0" u="none" strike="noStrike">
                        <a:solidFill>
                          <a:schemeClr val="tx1"/>
                        </a:solidFill>
                        <a:effectLst/>
                        <a:latin typeface="+mj-lt"/>
                      </a:endParaRPr>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GB" sz="800" b="1" i="0" u="none" strike="noStrike">
                          <a:solidFill>
                            <a:schemeClr val="bg1"/>
                          </a:solidFill>
                          <a:effectLst/>
                          <a:latin typeface="+mj-lt"/>
                        </a:rPr>
                        <a:t>3-Year Transformation</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solidFill>
                  </a:tcPr>
                </a:tc>
                <a:tc>
                  <a:txBody>
                    <a:bodyPr/>
                    <a:lstStyle/>
                    <a:p>
                      <a:pPr algn="ctr" fontAlgn="t"/>
                      <a:r>
                        <a:rPr lang="en-GB" sz="800" b="1" i="0" u="none" strike="noStrike" dirty="0">
                          <a:solidFill>
                            <a:schemeClr val="bg1"/>
                          </a:solidFill>
                          <a:effectLst/>
                          <a:latin typeface="+mj-lt"/>
                        </a:rPr>
                        <a:t>Digital Strategy to 2036</a:t>
                      </a:r>
                    </a:p>
                  </a:txBody>
                  <a:tcPr marL="72000" marR="72000" marT="36000" marB="36000">
                    <a:lnL w="12700" cap="flat" cmpd="sng" algn="ctr">
                      <a:solidFill>
                        <a:schemeClr val="bg1">
                          <a:lumMod val="75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868575349"/>
                  </a:ext>
                </a:extLst>
              </a:tr>
              <a:tr h="177800">
                <a:tc>
                  <a:txBody>
                    <a:bodyPr/>
                    <a:lstStyle/>
                    <a:p>
                      <a:pPr algn="l" fontAlgn="t"/>
                      <a:r>
                        <a:rPr lang="en-GB" sz="800" b="1" i="0" u="none" strike="noStrike">
                          <a:solidFill>
                            <a:schemeClr val="tx1"/>
                          </a:solidFill>
                          <a:effectLst/>
                          <a:latin typeface="+mj-lt"/>
                        </a:rPr>
                        <a:t>Total</a:t>
                      </a:r>
                    </a:p>
                  </a:txBody>
                  <a:tcPr marL="72000" marR="72000" marT="36000" marB="36000">
                    <a:lnL w="12700" cmpd="sng">
                      <a:noFill/>
                    </a:lnL>
                    <a:lnR w="12700" cmpd="sng">
                      <a:noFill/>
                    </a:lnR>
                    <a:lnT w="12700" cmpd="sng">
                      <a:noFill/>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1" i="0" u="none" strike="noStrike" dirty="0">
                          <a:solidFill>
                            <a:schemeClr val="tx1"/>
                          </a:solidFill>
                          <a:effectLst/>
                          <a:latin typeface="+mj-lt"/>
                        </a:rPr>
                        <a:t>£891,000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1" i="0" u="none" strike="noStrike" dirty="0">
                          <a:solidFill>
                            <a:schemeClr val="tx1"/>
                          </a:solidFill>
                          <a:effectLst/>
                          <a:latin typeface="+mj-lt"/>
                        </a:rPr>
                        <a:t>£5,446,000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mpd="sng">
                      <a:noFill/>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7069635"/>
                  </a:ext>
                </a:extLst>
              </a:tr>
              <a:tr h="171450">
                <a:tc>
                  <a:txBody>
                    <a:bodyPr/>
                    <a:lstStyle/>
                    <a:p>
                      <a:pPr algn="l" fontAlgn="t"/>
                      <a:r>
                        <a:rPr lang="en-GB" sz="800" u="none" strike="noStrike">
                          <a:solidFill>
                            <a:schemeClr val="tx1"/>
                          </a:solidFill>
                          <a:effectLst/>
                          <a:latin typeface="+mj-lt"/>
                        </a:rPr>
                        <a:t>Capital</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black"/>
                          </a:solidFill>
                          <a:effectLst/>
                          <a:uLnTx/>
                          <a:uFillTx/>
                          <a:latin typeface="Helvetica Neue Medium"/>
                          <a:sym typeface="Helvetica Neue Light"/>
                        </a:rPr>
                        <a:t>£ -</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309563" eaLnBrk="1" fontAlgn="t"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black"/>
                          </a:solidFill>
                          <a:effectLst/>
                          <a:uLnTx/>
                          <a:uFillTx/>
                          <a:latin typeface="Helvetica Neue Medium"/>
                          <a:sym typeface="Helvetica Neue Light"/>
                        </a:rPr>
                        <a:t>£ -</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5690998"/>
                  </a:ext>
                </a:extLst>
              </a:tr>
              <a:tr h="171450">
                <a:tc>
                  <a:txBody>
                    <a:bodyPr/>
                    <a:lstStyle/>
                    <a:p>
                      <a:pPr algn="l" fontAlgn="t"/>
                      <a:r>
                        <a:rPr lang="en-GB" sz="800" u="none" strike="noStrike">
                          <a:solidFill>
                            <a:schemeClr val="tx1"/>
                          </a:solidFill>
                          <a:effectLst/>
                          <a:latin typeface="+mj-lt"/>
                        </a:rPr>
                        <a:t>Revenue</a:t>
                      </a:r>
                      <a:endParaRPr lang="en-GB" sz="800" b="0" i="0" u="none" strike="noStrike">
                        <a:solidFill>
                          <a:schemeClr val="tx1"/>
                        </a:solidFill>
                        <a:effectLst/>
                        <a:latin typeface="+mj-lt"/>
                      </a:endParaRPr>
                    </a:p>
                  </a:txBody>
                  <a:tcPr marL="72000" marR="72000" marT="36000" marB="36000">
                    <a:lnL w="12700" cmpd="sng">
                      <a:noFill/>
                    </a:lnL>
                    <a:lnR w="12700" cmpd="sng">
                      <a:noFill/>
                    </a:lnR>
                    <a:lnT w="12700" cap="flat" cmpd="sng" algn="ctr">
                      <a:solidFill>
                        <a:schemeClr val="bg1"/>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a:txBody>
                    <a:bodyPr/>
                    <a:lstStyle/>
                    <a:p>
                      <a:pPr algn="r" fontAlgn="t"/>
                      <a:r>
                        <a:rPr lang="en-GB" sz="800" b="0" i="0" u="none" strike="noStrike" dirty="0">
                          <a:solidFill>
                            <a:schemeClr val="tx1"/>
                          </a:solidFill>
                          <a:effectLst/>
                          <a:latin typeface="+mj-lt"/>
                        </a:rPr>
                        <a:t>£891,000</a:t>
                      </a:r>
                    </a:p>
                  </a:txBody>
                  <a:tcPr marL="72000" marR="72000" marT="36000" marB="36000">
                    <a:lnL w="12700" cmpd="sng">
                      <a:noFill/>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t"/>
                      <a:r>
                        <a:rPr lang="en-GB" sz="800" b="0" i="0" u="none" strike="noStrike" dirty="0">
                          <a:solidFill>
                            <a:schemeClr val="tx1"/>
                          </a:solidFill>
                          <a:effectLst/>
                          <a:latin typeface="+mj-lt"/>
                        </a:rPr>
                        <a:t>£5,446,000</a:t>
                      </a: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6161553"/>
                  </a:ext>
                </a:extLst>
              </a:tr>
            </a:tbl>
          </a:graphicData>
        </a:graphic>
      </p:graphicFrame>
      <p:sp>
        <p:nvSpPr>
          <p:cNvPr id="29" name="Rectangle 28">
            <a:extLst>
              <a:ext uri="{FF2B5EF4-FFF2-40B4-BE49-F238E27FC236}">
                <a16:creationId xmlns:a16="http://schemas.microsoft.com/office/drawing/2014/main" id="{9C9DB65D-740A-AD98-A064-7BB33EB8BAFD}"/>
              </a:ext>
            </a:extLst>
          </p:cNvPr>
          <p:cNvSpPr/>
          <p:nvPr/>
        </p:nvSpPr>
        <p:spPr>
          <a:xfrm>
            <a:off x="6074203" y="3604114"/>
            <a:ext cx="2674392" cy="140570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Revenue costs are predominantly driven from the recruitment of Digital Business Partners, which steadily grows over the period</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 remaining revenue costs are non-pay costs associated with the training required for the Clinical Digital Champions</a:t>
            </a:r>
          </a:p>
          <a:p>
            <a:pPr marL="171450" indent="-171450" algn="l" defTabSz="825479">
              <a:buFont typeface="Arial" panose="020B0604020202020204" pitchFamily="34" charset="0"/>
              <a:buChar char="•"/>
            </a:pPr>
            <a:r>
              <a:rPr lang="en-US" sz="800" b="0" dirty="0">
                <a:solidFill>
                  <a:prstClr val="black"/>
                </a:solidFill>
                <a:latin typeface="Helvetica Neue Medium"/>
                <a:sym typeface="Helvetica Neue Medium"/>
              </a:rPr>
              <a:t>There are no anticipated capital costs associated with this solution.</a:t>
            </a:r>
            <a:endParaRPr lang="en-US" sz="900" dirty="0">
              <a:solidFill>
                <a:prstClr val="black"/>
              </a:solidFill>
              <a:latin typeface="Helvetica Neue Medium"/>
              <a:sym typeface="Helvetica Neue Medium"/>
            </a:endParaRPr>
          </a:p>
        </p:txBody>
      </p:sp>
      <p:pic>
        <p:nvPicPr>
          <p:cNvPr id="4" name="Graphic 3" descr="Group of people with solid fill">
            <a:extLst>
              <a:ext uri="{FF2B5EF4-FFF2-40B4-BE49-F238E27FC236}">
                <a16:creationId xmlns:a16="http://schemas.microsoft.com/office/drawing/2014/main" id="{C4D6B28D-B266-8A7C-1C78-88B1EC9BF6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3219" y="601345"/>
            <a:ext cx="352541" cy="352541"/>
          </a:xfrm>
          <a:prstGeom prst="rect">
            <a:avLst/>
          </a:prstGeom>
        </p:spPr>
      </p:pic>
      <p:grpSp>
        <p:nvGrpSpPr>
          <p:cNvPr id="2" name="Group 1">
            <a:extLst>
              <a:ext uri="{FF2B5EF4-FFF2-40B4-BE49-F238E27FC236}">
                <a16:creationId xmlns:a16="http://schemas.microsoft.com/office/drawing/2014/main" id="{20B1F640-C0DC-87FD-9456-40714198B861}"/>
              </a:ext>
            </a:extLst>
          </p:cNvPr>
          <p:cNvGrpSpPr/>
          <p:nvPr/>
        </p:nvGrpSpPr>
        <p:grpSpPr>
          <a:xfrm>
            <a:off x="-1" y="-5787"/>
            <a:ext cx="9107999" cy="165595"/>
            <a:chOff x="374266" y="2474302"/>
            <a:chExt cx="11442413" cy="820603"/>
          </a:xfrm>
        </p:grpSpPr>
        <p:sp>
          <p:nvSpPr>
            <p:cNvPr id="5" name="Arrow: Pentagon 4">
              <a:extLst>
                <a:ext uri="{FF2B5EF4-FFF2-40B4-BE49-F238E27FC236}">
                  <a16:creationId xmlns:a16="http://schemas.microsoft.com/office/drawing/2014/main" id="{1007A7AB-34A6-4ADB-CC11-C6F25B8D799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EF8CCF48-4254-6F7B-D555-0FF44896721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2845C1D3-55CB-8E00-7E1B-18F7D509BAA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0" name="Arrow: Chevron 9">
              <a:extLst>
                <a:ext uri="{FF2B5EF4-FFF2-40B4-BE49-F238E27FC236}">
                  <a16:creationId xmlns:a16="http://schemas.microsoft.com/office/drawing/2014/main" id="{246C82FC-4C9E-4E6A-0805-C79466DA846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524F706F-FB1A-C5EA-81E9-99A39FE7968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2064425078"/>
      </p:ext>
    </p:extLst>
  </p:cSld>
  <p:clrMapOvr>
    <a:masterClrMapping/>
  </p:clrMapOvr>
  <p:transition spd="med"/>
  <p:extLst>
    <p:ext uri="{6950BFC3-D8DA-4A85-94F7-54DA5524770B}">
      <p188:commentRel xmlns:p188="http://schemas.microsoft.com/office/powerpoint/2018/8/main" r:id="rId3"/>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51E64-89EB-6646-15DA-2AE75698D8D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07A2F4FC-9DD1-3523-3C18-6C898319B8D4}"/>
              </a:ext>
            </a:extLst>
          </p:cNvPr>
          <p:cNvSpPr>
            <a:spLocks noGrp="1"/>
          </p:cNvSpPr>
          <p:nvPr>
            <p:ph type="body" sz="quarter" idx="11"/>
          </p:nvPr>
        </p:nvSpPr>
        <p:spPr/>
        <p:txBody>
          <a:bodyPr>
            <a:normAutofit/>
          </a:bodyPr>
          <a:lstStyle/>
          <a:p>
            <a:pPr>
              <a:spcBef>
                <a:spcPts val="600"/>
              </a:spcBef>
            </a:pPr>
            <a:r>
              <a:rPr lang="en-US" dirty="0"/>
              <a:t>High-Level Financial Implications</a:t>
            </a:r>
          </a:p>
          <a:p>
            <a:pPr>
              <a:spcBef>
                <a:spcPts val="600"/>
              </a:spcBef>
            </a:pPr>
            <a:r>
              <a:rPr lang="en-US" dirty="0"/>
              <a:t>2025-28</a:t>
            </a:r>
            <a:endParaRPr lang="en-GB" dirty="0"/>
          </a:p>
        </p:txBody>
      </p:sp>
      <p:sp>
        <p:nvSpPr>
          <p:cNvPr id="4" name="Footer Placeholder 1">
            <a:extLst>
              <a:ext uri="{FF2B5EF4-FFF2-40B4-BE49-F238E27FC236}">
                <a16:creationId xmlns:a16="http://schemas.microsoft.com/office/drawing/2014/main" id="{FDE02501-63C6-A88C-9EC8-C6C3108D8908}"/>
              </a:ext>
            </a:extLst>
          </p:cNvPr>
          <p:cNvSpPr txBox="1">
            <a:spLocks/>
          </p:cNvSpPr>
          <p:nvPr/>
        </p:nvSpPr>
        <p:spPr>
          <a:xfrm>
            <a:off x="217655" y="4656143"/>
            <a:ext cx="5085865" cy="293362"/>
          </a:xfrm>
          <a:prstGeom prst="rect">
            <a:avLst/>
          </a:prstGeom>
        </p:spPr>
        <p:txBody>
          <a:bodyPr anchor="ct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600"/>
              </a:spcBef>
            </a:pPr>
            <a:r>
              <a:rPr lang="en-US" sz="1800" b="0" dirty="0">
                <a:solidFill>
                  <a:schemeClr val="bg1"/>
                </a:solidFill>
                <a:latin typeface="Gill Sans MT" panose="020B0502020104020203" pitchFamily="34" charset="0"/>
              </a:rPr>
              <a:t>SBU 3-Year Digital Roadmap: 2025-2028</a:t>
            </a:r>
          </a:p>
        </p:txBody>
      </p:sp>
      <p:grpSp>
        <p:nvGrpSpPr>
          <p:cNvPr id="11" name="Group 10">
            <a:extLst>
              <a:ext uri="{FF2B5EF4-FFF2-40B4-BE49-F238E27FC236}">
                <a16:creationId xmlns:a16="http://schemas.microsoft.com/office/drawing/2014/main" id="{CC28CE49-F31B-9293-4056-15745CD4B214}"/>
              </a:ext>
            </a:extLst>
          </p:cNvPr>
          <p:cNvGrpSpPr/>
          <p:nvPr/>
        </p:nvGrpSpPr>
        <p:grpSpPr>
          <a:xfrm>
            <a:off x="-1" y="-5787"/>
            <a:ext cx="9107999" cy="165595"/>
            <a:chOff x="374266" y="2474302"/>
            <a:chExt cx="11442413" cy="820603"/>
          </a:xfrm>
        </p:grpSpPr>
        <p:sp>
          <p:nvSpPr>
            <p:cNvPr id="12" name="Arrow: Pentagon 11">
              <a:extLst>
                <a:ext uri="{FF2B5EF4-FFF2-40B4-BE49-F238E27FC236}">
                  <a16:creationId xmlns:a16="http://schemas.microsoft.com/office/drawing/2014/main" id="{8BDC6143-7982-160B-4071-83AF4ECA2B5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F16CB8F9-0D15-FE61-4D77-5CCF94B6E2A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2B592A26-8C51-B98A-40A5-FF7788771AF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5" name="Arrow: Chevron 14">
              <a:extLst>
                <a:ext uri="{FF2B5EF4-FFF2-40B4-BE49-F238E27FC236}">
                  <a16:creationId xmlns:a16="http://schemas.microsoft.com/office/drawing/2014/main" id="{01AA78D0-14C2-E526-91EF-4E8DDEF7B976}"/>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6" name="Arrow: Chevron 15">
              <a:extLst>
                <a:ext uri="{FF2B5EF4-FFF2-40B4-BE49-F238E27FC236}">
                  <a16:creationId xmlns:a16="http://schemas.microsoft.com/office/drawing/2014/main" id="{3344449D-D5E0-6AC5-96ED-614370475887}"/>
                </a:ext>
              </a:extLst>
            </p:cNvPr>
            <p:cNvSpPr/>
            <p:nvPr/>
          </p:nvSpPr>
          <p:spPr>
            <a:xfrm>
              <a:off x="9329198" y="2474302"/>
              <a:ext cx="2487481"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94717344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F46B8-F471-BBDB-7523-AA9842938E0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E457E92-2948-3F14-F3A7-BF5F1EF78F35}"/>
              </a:ext>
            </a:extLst>
          </p:cNvPr>
          <p:cNvSpPr>
            <a:spLocks noGrp="1"/>
          </p:cNvSpPr>
          <p:nvPr>
            <p:ph type="ftr" sz="quarter" idx="3"/>
          </p:nvPr>
        </p:nvSpPr>
        <p:spPr>
          <a:xfrm>
            <a:off x="217655" y="4689699"/>
            <a:ext cx="4030787" cy="274637"/>
          </a:xfrm>
        </p:spPr>
        <p:txBody>
          <a:bodyPr/>
          <a:lstStyle/>
          <a:p>
            <a:pPr algn="l">
              <a:spcBef>
                <a:spcPts val="600"/>
              </a:spcBef>
            </a:pPr>
            <a:r>
              <a:rPr lang="en-US" sz="1800" b="0" dirty="0">
                <a:solidFill>
                  <a:schemeClr val="bg1"/>
                </a:solidFill>
                <a:latin typeface="Gill Sans MT" panose="020B0502020104020203" pitchFamily="34" charset="0"/>
              </a:rPr>
              <a:t>SBU 3-Year Digital Roadmap: 2025-2028</a:t>
            </a:r>
          </a:p>
        </p:txBody>
      </p:sp>
      <p:sp>
        <p:nvSpPr>
          <p:cNvPr id="60" name="Title 1">
            <a:extLst>
              <a:ext uri="{FF2B5EF4-FFF2-40B4-BE49-F238E27FC236}">
                <a16:creationId xmlns:a16="http://schemas.microsoft.com/office/drawing/2014/main" id="{0DCD6181-D131-AAAC-7FD7-11AA5743136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latin typeface="Gill Sans MT"/>
              </a:rPr>
              <a:t>High-Level Cost Implications 2025-28</a:t>
            </a:r>
            <a:endParaRPr lang="en-GB" sz="2400" dirty="0"/>
          </a:p>
        </p:txBody>
      </p:sp>
      <p:sp>
        <p:nvSpPr>
          <p:cNvPr id="6" name="Flowchart: Extract 5">
            <a:extLst>
              <a:ext uri="{FF2B5EF4-FFF2-40B4-BE49-F238E27FC236}">
                <a16:creationId xmlns:a16="http://schemas.microsoft.com/office/drawing/2014/main" id="{468CA500-2ECF-25BA-31BC-0F1749280DCF}"/>
              </a:ext>
            </a:extLst>
          </p:cNvPr>
          <p:cNvSpPr/>
          <p:nvPr/>
        </p:nvSpPr>
        <p:spPr>
          <a:xfrm>
            <a:off x="6630567" y="1881192"/>
            <a:ext cx="164714" cy="124673"/>
          </a:xfrm>
          <a:prstGeom prst="flowChartExtra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Rounded Corners 9">
            <a:extLst>
              <a:ext uri="{FF2B5EF4-FFF2-40B4-BE49-F238E27FC236}">
                <a16:creationId xmlns:a16="http://schemas.microsoft.com/office/drawing/2014/main" id="{D4868E66-CF6E-83DD-9083-4C8E32A9F95A}"/>
              </a:ext>
            </a:extLst>
          </p:cNvPr>
          <p:cNvSpPr/>
          <p:nvPr/>
        </p:nvSpPr>
        <p:spPr>
          <a:xfrm>
            <a:off x="5746905" y="1648963"/>
            <a:ext cx="1932038"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dirty="0">
                <a:solidFill>
                  <a:prstClr val="black"/>
                </a:solidFill>
                <a:latin typeface="Helvetica Neue Medium"/>
                <a:ea typeface="+mn-ea"/>
                <a:cs typeface="+mn-cs"/>
                <a:sym typeface="Helvetica Neue Medium"/>
              </a:rPr>
              <a:t>Digital Strategy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Helvetica Neue Medium"/>
                <a:ea typeface="+mn-ea"/>
                <a:cs typeface="+mn-cs"/>
                <a:sym typeface="Helvetica Neue Medium"/>
              </a:rPr>
              <a:t>mobilised</a:t>
            </a:r>
          </a:p>
        </p:txBody>
      </p:sp>
      <p:sp>
        <p:nvSpPr>
          <p:cNvPr id="11" name="Rectangle 10">
            <a:extLst>
              <a:ext uri="{FF2B5EF4-FFF2-40B4-BE49-F238E27FC236}">
                <a16:creationId xmlns:a16="http://schemas.microsoft.com/office/drawing/2014/main" id="{B11A60CE-8D65-41A0-C68D-7A877B96DC05}"/>
              </a:ext>
            </a:extLst>
          </p:cNvPr>
          <p:cNvSpPr/>
          <p:nvPr/>
        </p:nvSpPr>
        <p:spPr>
          <a:xfrm>
            <a:off x="4889417" y="604191"/>
            <a:ext cx="4111708" cy="956095"/>
          </a:xfrm>
          <a:prstGeom prst="rect">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2000" i="0" u="none" strike="noStrike" cap="none" spc="0" normalizeH="0" baseline="0" dirty="0">
                <a:ln>
                  <a:noFill/>
                </a:ln>
                <a:solidFill>
                  <a:schemeClr val="bg1"/>
                </a:solidFill>
                <a:effectLst/>
                <a:uFillTx/>
                <a:latin typeface="+mn-lt"/>
                <a:ea typeface="+mn-ea"/>
                <a:cs typeface="+mn-cs"/>
                <a:sym typeface="Helvetica Neue Medium"/>
              </a:rPr>
              <a:t>£</a:t>
            </a:r>
            <a:r>
              <a:rPr lang="en-GB" sz="2000" dirty="0">
                <a:solidFill>
                  <a:schemeClr val="bg1"/>
                </a:solidFill>
                <a:latin typeface="+mn-lt"/>
                <a:ea typeface="+mn-ea"/>
                <a:cs typeface="+mn-cs"/>
                <a:sym typeface="Helvetica Neue Medium"/>
              </a:rPr>
              <a:t>136</a:t>
            </a:r>
            <a:r>
              <a:rPr kumimoji="0" lang="en-GB" sz="2000" i="0" u="none" strike="noStrike" cap="none" spc="0" normalizeH="0" baseline="0" dirty="0">
                <a:ln>
                  <a:noFill/>
                </a:ln>
                <a:solidFill>
                  <a:schemeClr val="bg1"/>
                </a:solidFill>
                <a:effectLst/>
                <a:uFillTx/>
                <a:latin typeface="+mn-lt"/>
                <a:ea typeface="+mn-ea"/>
                <a:cs typeface="+mn-cs"/>
                <a:sym typeface="Helvetica Neue Medium"/>
              </a:rPr>
              <a:t> million </a:t>
            </a:r>
          </a:p>
          <a:p>
            <a:pPr marL="0" marR="0" indent="0" algn="ctr" defTabSz="825500" rtl="0" fontAlgn="auto" latinLnBrk="0" hangingPunct="0">
              <a:lnSpc>
                <a:spcPct val="100000"/>
              </a:lnSpc>
              <a:spcBef>
                <a:spcPts val="0"/>
              </a:spcBef>
              <a:spcAft>
                <a:spcPts val="0"/>
              </a:spcAft>
              <a:buClrTx/>
              <a:buSzTx/>
              <a:buFontTx/>
              <a:buNone/>
              <a:tabLst/>
            </a:pPr>
            <a:r>
              <a:rPr lang="en-GB" sz="1200" b="0" dirty="0">
                <a:solidFill>
                  <a:schemeClr val="bg1"/>
                </a:solidFill>
                <a:latin typeface="+mn-lt"/>
                <a:ea typeface="+mn-ea"/>
                <a:cs typeface="+mn-cs"/>
                <a:sym typeface="Helvetica Neue Medium"/>
              </a:rPr>
              <a:t>Projected total investment required to deliver the 3-Year Digital Roadmap (2025-28)</a:t>
            </a:r>
            <a:endParaRPr kumimoji="0" lang="en-GB" sz="1200" b="0" i="0" u="none" strike="noStrike" cap="none" spc="0" normalizeH="0" baseline="0" dirty="0">
              <a:ln>
                <a:noFill/>
              </a:ln>
              <a:solidFill>
                <a:schemeClr val="bg1"/>
              </a:solidFill>
              <a:effectLst/>
              <a:uFillTx/>
              <a:latin typeface="+mn-lt"/>
              <a:ea typeface="+mn-ea"/>
              <a:cs typeface="+mn-cs"/>
              <a:sym typeface="Helvetica Neue Medium"/>
            </a:endParaRPr>
          </a:p>
        </p:txBody>
      </p:sp>
      <p:pic>
        <p:nvPicPr>
          <p:cNvPr id="12" name="Graphic 11" descr="Money with solid fill">
            <a:extLst>
              <a:ext uri="{FF2B5EF4-FFF2-40B4-BE49-F238E27FC236}">
                <a16:creationId xmlns:a16="http://schemas.microsoft.com/office/drawing/2014/main" id="{E2195B1B-90B4-0F36-CFF6-69932AE93F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56672" y="607967"/>
            <a:ext cx="426575" cy="426575"/>
          </a:xfrm>
          <a:prstGeom prst="rect">
            <a:avLst/>
          </a:prstGeom>
        </p:spPr>
      </p:pic>
      <p:sp>
        <p:nvSpPr>
          <p:cNvPr id="13" name="Rectangle 12">
            <a:extLst>
              <a:ext uri="{FF2B5EF4-FFF2-40B4-BE49-F238E27FC236}">
                <a16:creationId xmlns:a16="http://schemas.microsoft.com/office/drawing/2014/main" id="{BA189949-1CD7-D1C9-B0AE-5E753023498E}"/>
              </a:ext>
            </a:extLst>
          </p:cNvPr>
          <p:cNvSpPr/>
          <p:nvPr/>
        </p:nvSpPr>
        <p:spPr>
          <a:xfrm>
            <a:off x="175994" y="663913"/>
            <a:ext cx="4231967" cy="36569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500"/>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Digital transformation sits within th</a:t>
            </a:r>
            <a:r>
              <a:rPr lang="en-GB" sz="800" b="0" dirty="0">
                <a:solidFill>
                  <a:sysClr val="windowText" lastClr="000000"/>
                </a:solidFill>
                <a:latin typeface="+mn-lt"/>
                <a:ea typeface="+mn-ea"/>
                <a:cs typeface="+mn-cs"/>
                <a:sym typeface="Helvetica Neue Medium"/>
              </a:rPr>
              <a:t>e context of a complex and constrained financial landscape both for SBU and for NHS Wales more broadly. However, to achieve the service-led digitally-enabled transformation set out in the Digital Strategy vision, a considerable increase in investment into data and digital will be required from the Health Board. Digital experts suggest that </a:t>
            </a:r>
            <a:r>
              <a:rPr lang="en-GB" sz="800" dirty="0">
                <a:solidFill>
                  <a:sysClr val="windowText" lastClr="000000"/>
                </a:solidFill>
                <a:latin typeface="+mn-lt"/>
                <a:ea typeface="+mn-ea"/>
                <a:cs typeface="+mn-cs"/>
                <a:sym typeface="Helvetica Neue Medium"/>
              </a:rPr>
              <a:t>allocating 5-10% </a:t>
            </a:r>
            <a:r>
              <a:rPr lang="en-GB" sz="800" b="0" dirty="0">
                <a:solidFill>
                  <a:sysClr val="windowText" lastClr="000000"/>
                </a:solidFill>
                <a:latin typeface="+mn-lt"/>
                <a:ea typeface="+mn-ea"/>
                <a:cs typeface="+mn-cs"/>
                <a:sym typeface="Helvetica Neue Medium"/>
              </a:rPr>
              <a:t>of total Health Board expenditure to digital and data is the benchmark for achieving Digital Transformation and reaching HIMSS Stage 7. This is much higher than the current annual spend on Data and Digital at SBU of around 2%.</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ysClr val="windowText" lastClr="000000"/>
                </a:solidFill>
                <a:latin typeface="+mn-lt"/>
                <a:ea typeface="+mn-ea"/>
                <a:cs typeface="+mn-cs"/>
                <a:sym typeface="Helvetica Neue Medium"/>
              </a:rPr>
              <a:t>Given that SBU is already making good progress against higher HIMSS levels, we believe that SBU can achieve our digital vision by allocating less that the suggest 5-10% of Health Board budget (~£1.16bn), however the financial modelling suggests that a rapid increase in funding across the next 3-years will be crucial to deliver the Digital Transformation. Indicative costings suggest an increase from £23 million in spending on digital and data to £53 million over the next 3 years will be required to achieve the digital vision. This represents an increase from ~2.0% of the total Health Board budget to ~4.6%. </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ysClr val="windowText" lastClr="000000"/>
                </a:solidFill>
                <a:latin typeface="+mn-lt"/>
                <a:ea typeface="+mn-ea"/>
                <a:cs typeface="+mn-cs"/>
                <a:sym typeface="Helvetica Neue Medium"/>
              </a:rPr>
              <a:t>This spending is made up of:</a:t>
            </a:r>
          </a:p>
          <a:p>
            <a:pPr marL="228600" marR="0" indent="-228600" algn="l" defTabSz="825500" rtl="0" fontAlgn="auto" latinLnBrk="0" hangingPunct="0">
              <a:lnSpc>
                <a:spcPct val="100000"/>
              </a:lnSpc>
              <a:spcBef>
                <a:spcPts val="0"/>
              </a:spcBef>
              <a:spcAft>
                <a:spcPts val="0"/>
              </a:spcAft>
              <a:buClrTx/>
              <a:buSzTx/>
              <a:buFont typeface="+mj-lt"/>
              <a:buAutoNum type="arabicPeriod"/>
              <a:tabLst/>
            </a:pPr>
            <a:r>
              <a:rPr lang="en-GB" sz="800" dirty="0">
                <a:solidFill>
                  <a:sysClr val="windowText" lastClr="000000"/>
                </a:solidFill>
                <a:latin typeface="+mn-lt"/>
                <a:ea typeface="+mn-ea"/>
                <a:cs typeface="+mn-cs"/>
                <a:sym typeface="Helvetica Neue Medium"/>
              </a:rPr>
              <a:t>Baseline Spending: </a:t>
            </a:r>
            <a:r>
              <a:rPr lang="en-GB" sz="800" b="0" dirty="0">
                <a:solidFill>
                  <a:sysClr val="windowText" lastClr="000000"/>
                </a:solidFill>
                <a:latin typeface="+mn-lt"/>
                <a:ea typeface="+mn-ea"/>
                <a:cs typeface="+mn-cs"/>
                <a:sym typeface="Helvetica Neue Medium"/>
              </a:rPr>
              <a:t>The spending required to sustain the current Digital Services initiatives including </a:t>
            </a:r>
            <a:r>
              <a:rPr lang="en-GB" sz="800" b="0" dirty="0" err="1">
                <a:solidFill>
                  <a:sysClr val="windowText" lastClr="000000"/>
                </a:solidFill>
                <a:latin typeface="+mn-lt"/>
                <a:ea typeface="+mn-ea"/>
                <a:cs typeface="+mn-cs"/>
                <a:sym typeface="Helvetica Neue Medium"/>
              </a:rPr>
              <a:t>reprocurement</a:t>
            </a:r>
            <a:r>
              <a:rPr lang="en-GB" sz="800" b="0" dirty="0">
                <a:solidFill>
                  <a:sysClr val="windowText" lastClr="000000"/>
                </a:solidFill>
                <a:latin typeface="+mn-lt"/>
                <a:ea typeface="+mn-ea"/>
                <a:cs typeface="+mn-cs"/>
                <a:sym typeface="Helvetica Neue Medium"/>
              </a:rPr>
              <a:t> and replacement of existing systems. It represents the spending required to ‘keep the lights on’ for the Digital Services team and their activities. </a:t>
            </a:r>
          </a:p>
          <a:p>
            <a:pPr marL="228600" marR="0" indent="-228600" algn="l" defTabSz="825500" rtl="0" fontAlgn="auto" latinLnBrk="0" hangingPunct="0">
              <a:lnSpc>
                <a:spcPct val="100000"/>
              </a:lnSpc>
              <a:spcBef>
                <a:spcPts val="0"/>
              </a:spcBef>
              <a:spcAft>
                <a:spcPts val="0"/>
              </a:spcAft>
              <a:buClrTx/>
              <a:buSzTx/>
              <a:buFont typeface="+mj-lt"/>
              <a:buAutoNum type="arabicPeriod"/>
              <a:tabLst/>
            </a:pPr>
            <a:r>
              <a:rPr lang="en-GB" sz="800" dirty="0">
                <a:solidFill>
                  <a:sysClr val="windowText" lastClr="000000"/>
                </a:solidFill>
                <a:latin typeface="+mn-lt"/>
                <a:ea typeface="+mn-ea"/>
                <a:cs typeface="+mn-cs"/>
                <a:sym typeface="Helvetica Neue Medium"/>
              </a:rPr>
              <a:t>Digital Strategy Solutions: </a:t>
            </a:r>
            <a:r>
              <a:rPr lang="en-GB" sz="800" b="0" dirty="0">
                <a:solidFill>
                  <a:sysClr val="windowText" lastClr="000000"/>
                </a:solidFill>
                <a:latin typeface="+mn-lt"/>
                <a:ea typeface="+mn-ea"/>
                <a:cs typeface="+mn-cs"/>
                <a:sym typeface="Helvetica Neue Medium"/>
              </a:rPr>
              <a:t>The investment required to deliver the Digital Strategy outside of the existing activities the Digital Services team already undertake. </a:t>
            </a:r>
          </a:p>
          <a:p>
            <a:pPr marL="228600" marR="0" indent="-228600" algn="l" defTabSz="825500" rtl="0" fontAlgn="auto" latinLnBrk="0" hangingPunct="0">
              <a:lnSpc>
                <a:spcPct val="100000"/>
              </a:lnSpc>
              <a:spcBef>
                <a:spcPts val="0"/>
              </a:spcBef>
              <a:spcAft>
                <a:spcPts val="0"/>
              </a:spcAft>
              <a:buClrTx/>
              <a:buSzTx/>
              <a:buFont typeface="+mj-lt"/>
              <a:buAutoNum type="arabicPeriod"/>
              <a:tabLst/>
            </a:pPr>
            <a:endParaRPr lang="en-GB" sz="800" b="0" dirty="0">
              <a:solidFill>
                <a:sysClr val="windowText" lastClr="000000"/>
              </a:solidFill>
              <a:latin typeface="+mn-lt"/>
              <a:ea typeface="+mn-ea"/>
              <a:cs typeface="+mn-cs"/>
              <a:sym typeface="Helvetica Neue Medium"/>
            </a:endParaRPr>
          </a:p>
          <a:p>
            <a:pPr marR="0" algn="l" defTabSz="825500" rtl="0" fontAlgn="auto" latinLnBrk="0" hangingPunct="0">
              <a:lnSpc>
                <a:spcPct val="100000"/>
              </a:lnSpc>
              <a:spcBef>
                <a:spcPts val="0"/>
              </a:spcBef>
              <a:spcAft>
                <a:spcPts val="0"/>
              </a:spcAft>
              <a:buClrTx/>
              <a:buSzTx/>
              <a:tabLst/>
            </a:pPr>
            <a:r>
              <a:rPr lang="en-GB" sz="800" b="0" dirty="0">
                <a:solidFill>
                  <a:sysClr val="windowText" lastClr="000000"/>
                </a:solidFill>
                <a:latin typeface="+mn-lt"/>
                <a:ea typeface="+mn-ea"/>
                <a:cs typeface="+mn-cs"/>
                <a:sym typeface="Helvetica Neue Medium"/>
              </a:rPr>
              <a:t>In order to make best use of the increase in funding to unlock benefits from the Digital programmes, it is imperative that the Digital Services team has the necessary capacity, capabilities and change management processes in place. As such, the next financial year must be viewed as critical in planning and preparing to ensure the successful mobilisation of the Digital Strategy.  </a:t>
            </a:r>
          </a:p>
          <a:p>
            <a:pPr marR="0" algn="l" defTabSz="825500" rtl="0" fontAlgn="auto" latinLnBrk="0" hangingPunct="0">
              <a:lnSpc>
                <a:spcPct val="100000"/>
              </a:lnSpc>
              <a:spcBef>
                <a:spcPts val="0"/>
              </a:spcBef>
              <a:spcAft>
                <a:spcPts val="0"/>
              </a:spcAft>
              <a:buClrTx/>
              <a:buSzTx/>
              <a:tabLst/>
            </a:pPr>
            <a:endParaRPr lang="en-GB" sz="800" b="0" dirty="0">
              <a:solidFill>
                <a:sysClr val="windowText" lastClr="000000"/>
              </a:solidFill>
              <a:latin typeface="+mn-lt"/>
              <a:ea typeface="+mn-ea"/>
              <a:cs typeface="+mn-cs"/>
              <a:sym typeface="Helvetica Neue Medium"/>
            </a:endParaRPr>
          </a:p>
        </p:txBody>
      </p:sp>
      <p:grpSp>
        <p:nvGrpSpPr>
          <p:cNvPr id="2" name="Group 1">
            <a:extLst>
              <a:ext uri="{FF2B5EF4-FFF2-40B4-BE49-F238E27FC236}">
                <a16:creationId xmlns:a16="http://schemas.microsoft.com/office/drawing/2014/main" id="{1582D59E-4B74-431D-D196-042C33BA9E04}"/>
              </a:ext>
            </a:extLst>
          </p:cNvPr>
          <p:cNvGrpSpPr/>
          <p:nvPr/>
        </p:nvGrpSpPr>
        <p:grpSpPr>
          <a:xfrm>
            <a:off x="-1" y="-5787"/>
            <a:ext cx="9107999" cy="165595"/>
            <a:chOff x="374266" y="2474302"/>
            <a:chExt cx="11442413" cy="820603"/>
          </a:xfrm>
        </p:grpSpPr>
        <p:sp>
          <p:nvSpPr>
            <p:cNvPr id="3" name="Arrow: Pentagon 2">
              <a:extLst>
                <a:ext uri="{FF2B5EF4-FFF2-40B4-BE49-F238E27FC236}">
                  <a16:creationId xmlns:a16="http://schemas.microsoft.com/office/drawing/2014/main" id="{40DDF1FB-E362-C658-664B-5D5B5F16567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AF6FE8E-48BA-EE7D-512D-86BBC714ABB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A2B1CDDC-165C-6D6A-F94D-F1F5D690B2A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9" name="Arrow: Chevron 8">
              <a:extLst>
                <a:ext uri="{FF2B5EF4-FFF2-40B4-BE49-F238E27FC236}">
                  <a16:creationId xmlns:a16="http://schemas.microsoft.com/office/drawing/2014/main" id="{11E3A647-0837-34C0-37DC-A5A1A2F203E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5" name="Arrow: Chevron 14">
              <a:extLst>
                <a:ext uri="{FF2B5EF4-FFF2-40B4-BE49-F238E27FC236}">
                  <a16:creationId xmlns:a16="http://schemas.microsoft.com/office/drawing/2014/main" id="{4237057F-6A9D-FE5E-3486-FEB9B24E3AAC}"/>
                </a:ext>
              </a:extLst>
            </p:cNvPr>
            <p:cNvSpPr/>
            <p:nvPr/>
          </p:nvSpPr>
          <p:spPr>
            <a:xfrm>
              <a:off x="9329198" y="2474302"/>
              <a:ext cx="2487481"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graphicFrame>
        <p:nvGraphicFramePr>
          <p:cNvPr id="16" name="Table 15">
            <a:extLst>
              <a:ext uri="{FF2B5EF4-FFF2-40B4-BE49-F238E27FC236}">
                <a16:creationId xmlns:a16="http://schemas.microsoft.com/office/drawing/2014/main" id="{74B10B9A-798D-E7FC-5E4B-BD5E0D1E3E05}"/>
              </a:ext>
            </a:extLst>
          </p:cNvPr>
          <p:cNvGraphicFramePr>
            <a:graphicFrameLocks noGrp="1"/>
          </p:cNvGraphicFramePr>
          <p:nvPr>
            <p:extLst>
              <p:ext uri="{D42A27DB-BD31-4B8C-83A1-F6EECF244321}">
                <p14:modId xmlns:p14="http://schemas.microsoft.com/office/powerpoint/2010/main" val="2860570128"/>
              </p:ext>
            </p:extLst>
          </p:nvPr>
        </p:nvGraphicFramePr>
        <p:xfrm>
          <a:off x="4889417" y="2088829"/>
          <a:ext cx="4048377" cy="2346960"/>
        </p:xfrm>
        <a:graphic>
          <a:graphicData uri="http://schemas.openxmlformats.org/drawingml/2006/table">
            <a:tbl>
              <a:tblPr/>
              <a:tblGrid>
                <a:gridCol w="1130173">
                  <a:extLst>
                    <a:ext uri="{9D8B030D-6E8A-4147-A177-3AD203B41FA5}">
                      <a16:colId xmlns:a16="http://schemas.microsoft.com/office/drawing/2014/main" val="2069001132"/>
                    </a:ext>
                  </a:extLst>
                </a:gridCol>
                <a:gridCol w="770913">
                  <a:extLst>
                    <a:ext uri="{9D8B030D-6E8A-4147-A177-3AD203B41FA5}">
                      <a16:colId xmlns:a16="http://schemas.microsoft.com/office/drawing/2014/main" val="3986354173"/>
                    </a:ext>
                  </a:extLst>
                </a:gridCol>
                <a:gridCol w="690929">
                  <a:extLst>
                    <a:ext uri="{9D8B030D-6E8A-4147-A177-3AD203B41FA5}">
                      <a16:colId xmlns:a16="http://schemas.microsoft.com/office/drawing/2014/main" val="2916532664"/>
                    </a:ext>
                  </a:extLst>
                </a:gridCol>
                <a:gridCol w="750094">
                  <a:extLst>
                    <a:ext uri="{9D8B030D-6E8A-4147-A177-3AD203B41FA5}">
                      <a16:colId xmlns:a16="http://schemas.microsoft.com/office/drawing/2014/main" val="1931063625"/>
                    </a:ext>
                  </a:extLst>
                </a:gridCol>
                <a:gridCol w="706268">
                  <a:extLst>
                    <a:ext uri="{9D8B030D-6E8A-4147-A177-3AD203B41FA5}">
                      <a16:colId xmlns:a16="http://schemas.microsoft.com/office/drawing/2014/main" val="3087305027"/>
                    </a:ext>
                  </a:extLst>
                </a:gridCol>
              </a:tblGrid>
              <a:tr h="0">
                <a:tc>
                  <a:txBody>
                    <a:bodyPr/>
                    <a:lstStyle/>
                    <a:p>
                      <a:pPr algn="l" fontAlgn="t"/>
                      <a:r>
                        <a:rPr lang="en-GB" sz="1100" b="0" i="0" u="none" strike="noStrike">
                          <a:solidFill>
                            <a:srgbClr val="3D454B"/>
                          </a:solidFill>
                          <a:effectLst/>
                          <a:latin typeface="Century Gothic" panose="020B0502020202020204" pitchFamily="34" charset="0"/>
                        </a:rPr>
                        <a:t>(£ million)</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t"/>
                      <a:r>
                        <a:rPr lang="en-GB" sz="1100" b="0" i="0" u="none" strike="noStrike" dirty="0">
                          <a:solidFill>
                            <a:srgbClr val="FFFFFF"/>
                          </a:solidFill>
                          <a:effectLst/>
                          <a:highlight>
                            <a:srgbClr val="1B1E56"/>
                          </a:highlight>
                          <a:latin typeface="Century Gothic" panose="020B0502020202020204" pitchFamily="34" charset="0"/>
                        </a:rPr>
                        <a:t>2024/2025</a:t>
                      </a:r>
                    </a:p>
                  </a:txBody>
                  <a:tcPr marL="0" marR="0" marT="0" marB="0">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1100" b="0" i="0" u="none" strike="noStrike">
                          <a:solidFill>
                            <a:srgbClr val="FFFFFF"/>
                          </a:solidFill>
                          <a:effectLst/>
                          <a:highlight>
                            <a:srgbClr val="1B1E56"/>
                          </a:highlight>
                          <a:latin typeface="Century Gothic" panose="020B0502020202020204" pitchFamily="34" charset="0"/>
                        </a:rPr>
                        <a:t>2025/2026</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1100" b="0" i="0" u="none" strike="noStrike" dirty="0">
                          <a:solidFill>
                            <a:srgbClr val="FFFFFF"/>
                          </a:solidFill>
                          <a:effectLst/>
                          <a:highlight>
                            <a:srgbClr val="1B1E56"/>
                          </a:highlight>
                          <a:latin typeface="Century Gothic" panose="020B0502020202020204" pitchFamily="34" charset="0"/>
                        </a:rPr>
                        <a:t>2026/2027</a:t>
                      </a:r>
                    </a:p>
                  </a:txBody>
                  <a:tcPr marL="0" marR="0" marT="0" marB="0">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tc>
                  <a:txBody>
                    <a:bodyPr/>
                    <a:lstStyle/>
                    <a:p>
                      <a:pPr algn="l" fontAlgn="t"/>
                      <a:r>
                        <a:rPr lang="en-GB" sz="1100" b="0" i="0" u="none" strike="noStrike" dirty="0">
                          <a:solidFill>
                            <a:srgbClr val="FFFFFF"/>
                          </a:solidFill>
                          <a:effectLst/>
                          <a:highlight>
                            <a:srgbClr val="1B1E56"/>
                          </a:highlight>
                          <a:latin typeface="Century Gothic" panose="020B0502020202020204" pitchFamily="34" charset="0"/>
                        </a:rPr>
                        <a:t>2027/2028</a:t>
                      </a:r>
                    </a:p>
                  </a:txBody>
                  <a:tcPr marL="0" marR="0" marT="0" marB="0">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B1E56"/>
                    </a:solidFill>
                  </a:tcPr>
                </a:tc>
                <a:extLst>
                  <a:ext uri="{0D108BD9-81ED-4DB2-BD59-A6C34878D82A}">
                    <a16:rowId xmlns:a16="http://schemas.microsoft.com/office/drawing/2014/main" val="1354397585"/>
                  </a:ext>
                </a:extLst>
              </a:tr>
              <a:tr h="152360">
                <a:tc>
                  <a:txBody>
                    <a:bodyPr/>
                    <a:lstStyle/>
                    <a:p>
                      <a:pPr algn="l" fontAlgn="t"/>
                      <a:r>
                        <a:rPr lang="en-GB" sz="1100" b="1" i="0" u="none" strike="noStrike">
                          <a:solidFill>
                            <a:srgbClr val="3D454B"/>
                          </a:solidFill>
                          <a:effectLst/>
                          <a:highlight>
                            <a:srgbClr val="F4F4F2"/>
                          </a:highlight>
                          <a:latin typeface="Century Gothic" panose="020B0502020202020204" pitchFamily="34" charset="0"/>
                        </a:rPr>
                        <a:t>Capital</a:t>
                      </a: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1100" b="0" i="0" u="none" strike="noStrike">
                          <a:solidFill>
                            <a:srgbClr val="3D454B"/>
                          </a:solidFill>
                          <a:effectLst/>
                          <a:latin typeface="Century Gothic" panose="020B0502020202020204" pitchFamily="34" charset="0"/>
                        </a:rPr>
                        <a:t>£2.47</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£3.62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£12.41</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£12.28</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8404741"/>
                  </a:ext>
                </a:extLst>
              </a:tr>
              <a:tr h="152360">
                <a:tc>
                  <a:txBody>
                    <a:bodyPr/>
                    <a:lstStyle/>
                    <a:p>
                      <a:pPr algn="l" fontAlgn="t"/>
                      <a:r>
                        <a:rPr lang="en-GB" sz="1100" b="0" i="0" u="none" strike="noStrike">
                          <a:solidFill>
                            <a:srgbClr val="3D454B"/>
                          </a:solidFill>
                          <a:effectLst/>
                          <a:latin typeface="Century Gothic" panose="020B0502020202020204" pitchFamily="34" charset="0"/>
                        </a:rPr>
                        <a:t>Baseline Spending</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£2.47</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a:solidFill>
                            <a:srgbClr val="3D454B"/>
                          </a:solidFill>
                          <a:effectLst/>
                          <a:latin typeface="Century Gothic" panose="020B0502020202020204" pitchFamily="34" charset="0"/>
                        </a:rPr>
                        <a:t>£3.46</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a:solidFill>
                            <a:srgbClr val="3D454B"/>
                          </a:solidFill>
                          <a:effectLst/>
                          <a:latin typeface="Century Gothic" panose="020B0502020202020204" pitchFamily="34" charset="0"/>
                        </a:rPr>
                        <a:t>£8.60</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a:solidFill>
                            <a:srgbClr val="3D454B"/>
                          </a:solidFill>
                          <a:effectLst/>
                          <a:latin typeface="Century Gothic" panose="020B0502020202020204" pitchFamily="34" charset="0"/>
                        </a:rPr>
                        <a:t>£6.47</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148200809"/>
                  </a:ext>
                </a:extLst>
              </a:tr>
              <a:tr h="152360">
                <a:tc>
                  <a:txBody>
                    <a:bodyPr/>
                    <a:lstStyle/>
                    <a:p>
                      <a:pPr algn="l" fontAlgn="t"/>
                      <a:r>
                        <a:rPr lang="en-GB" sz="1100" b="0" i="0" u="none" strike="noStrike">
                          <a:solidFill>
                            <a:srgbClr val="3D454B"/>
                          </a:solidFill>
                          <a:effectLst/>
                          <a:latin typeface="Century Gothic" panose="020B0502020202020204" pitchFamily="34" charset="0"/>
                        </a:rPr>
                        <a:t>Digital Strategy Solutions</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£0.00</a:t>
                      </a:r>
                    </a:p>
                  </a:txBody>
                  <a:tcPr marL="0" marR="0" marT="0" marB="0">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£0.16</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£3.80</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£5.81</a:t>
                      </a:r>
                    </a:p>
                  </a:txBody>
                  <a:tcPr marL="0" marR="0" marT="0" marB="0">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4477229"/>
                  </a:ext>
                </a:extLst>
              </a:tr>
              <a:tr h="152360">
                <a:tc>
                  <a:txBody>
                    <a:bodyPr/>
                    <a:lstStyle/>
                    <a:p>
                      <a:pPr algn="l" fontAlgn="t"/>
                      <a:r>
                        <a:rPr lang="en-GB" sz="1100" b="1" i="0" u="none" strike="noStrike">
                          <a:solidFill>
                            <a:srgbClr val="3D454B"/>
                          </a:solidFill>
                          <a:effectLst/>
                          <a:highlight>
                            <a:srgbClr val="F4F4F2"/>
                          </a:highlight>
                          <a:latin typeface="Century Gothic" panose="020B0502020202020204" pitchFamily="34" charset="0"/>
                        </a:rPr>
                        <a:t>Revenue</a:t>
                      </a:r>
                    </a:p>
                  </a:txBody>
                  <a:tcPr marL="0" marR="0" marT="0"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1100" b="0" i="0" u="none" strike="noStrike">
                          <a:solidFill>
                            <a:srgbClr val="3D454B"/>
                          </a:solidFill>
                          <a:effectLst/>
                          <a:latin typeface="Century Gothic" panose="020B0502020202020204" pitchFamily="34" charset="0"/>
                        </a:rPr>
                        <a:t>£23.76</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£30.67</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£36.62</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£40.80</a:t>
                      </a:r>
                    </a:p>
                  </a:txBody>
                  <a:tcPr marL="0" marR="0" marT="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359237"/>
                  </a:ext>
                </a:extLst>
              </a:tr>
              <a:tr h="152360">
                <a:tc>
                  <a:txBody>
                    <a:bodyPr/>
                    <a:lstStyle/>
                    <a:p>
                      <a:pPr algn="l" fontAlgn="t"/>
                      <a:r>
                        <a:rPr lang="en-GB" sz="1100" b="0" i="0" u="none" strike="noStrike">
                          <a:solidFill>
                            <a:srgbClr val="3D454B"/>
                          </a:solidFill>
                          <a:effectLst/>
                          <a:latin typeface="Century Gothic" panose="020B0502020202020204" pitchFamily="34" charset="0"/>
                        </a:rPr>
                        <a:t>Baseline Spending</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£23.76</a:t>
                      </a:r>
                    </a:p>
                  </a:txBody>
                  <a:tcPr marL="0" marR="0" marT="0" marB="0">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dirty="0">
                          <a:solidFill>
                            <a:srgbClr val="3D454B"/>
                          </a:solidFill>
                          <a:effectLst/>
                          <a:latin typeface="Century Gothic" panose="020B0502020202020204" pitchFamily="34" charset="0"/>
                        </a:rPr>
                        <a:t>£27.39</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a:solidFill>
                            <a:srgbClr val="3D454B"/>
                          </a:solidFill>
                          <a:effectLst/>
                          <a:latin typeface="Century Gothic" panose="020B0502020202020204" pitchFamily="34" charset="0"/>
                        </a:rPr>
                        <a:t>£29.01</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r" fontAlgn="t"/>
                      <a:r>
                        <a:rPr lang="en-GB" sz="1100" b="0" i="0" u="none" strike="noStrike">
                          <a:solidFill>
                            <a:srgbClr val="3D454B"/>
                          </a:solidFill>
                          <a:effectLst/>
                          <a:latin typeface="Century Gothic" panose="020B0502020202020204" pitchFamily="34" charset="0"/>
                        </a:rPr>
                        <a:t>£29.28</a:t>
                      </a:r>
                    </a:p>
                  </a:txBody>
                  <a:tcPr marL="0" marR="0" marT="0" marB="0">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78421572"/>
                  </a:ext>
                </a:extLst>
              </a:tr>
              <a:tr h="159285">
                <a:tc>
                  <a:txBody>
                    <a:bodyPr/>
                    <a:lstStyle/>
                    <a:p>
                      <a:pPr algn="l" fontAlgn="t"/>
                      <a:r>
                        <a:rPr lang="en-GB" sz="1100" b="0" i="0" u="none" strike="noStrike">
                          <a:solidFill>
                            <a:srgbClr val="3D454B"/>
                          </a:solidFill>
                          <a:effectLst/>
                          <a:latin typeface="Century Gothic" panose="020B0502020202020204" pitchFamily="34" charset="0"/>
                        </a:rPr>
                        <a:t>Digital Strategy Solutions</a:t>
                      </a:r>
                    </a:p>
                  </a:txBody>
                  <a:tcPr marL="0" marR="0" marT="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£0.00</a:t>
                      </a:r>
                    </a:p>
                  </a:txBody>
                  <a:tcPr marL="0" marR="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£3.28</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£7.61</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t"/>
                      <a:r>
                        <a:rPr lang="en-GB" sz="1100" b="0" i="0" u="none" strike="noStrike">
                          <a:solidFill>
                            <a:srgbClr val="3D454B"/>
                          </a:solidFill>
                          <a:effectLst/>
                          <a:latin typeface="Century Gothic" panose="020B0502020202020204" pitchFamily="34" charset="0"/>
                        </a:rPr>
                        <a:t>£11.52</a:t>
                      </a:r>
                    </a:p>
                  </a:txBody>
                  <a:tcPr marL="0" marR="0" marT="0" marB="0">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1791592"/>
                  </a:ext>
                </a:extLst>
              </a:tr>
              <a:tr h="159285">
                <a:tc>
                  <a:txBody>
                    <a:bodyPr/>
                    <a:lstStyle/>
                    <a:p>
                      <a:pPr algn="l" fontAlgn="t"/>
                      <a:r>
                        <a:rPr lang="en-GB" sz="1100" b="1" i="0" u="none" strike="noStrike">
                          <a:solidFill>
                            <a:srgbClr val="3D454B"/>
                          </a:solidFill>
                          <a:effectLst/>
                          <a:highlight>
                            <a:srgbClr val="F4F4F2"/>
                          </a:highlight>
                          <a:latin typeface="Century Gothic" panose="020B0502020202020204" pitchFamily="34" charset="0"/>
                        </a:rPr>
                        <a:t>Total Spending</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F4F2"/>
                    </a:solidFill>
                  </a:tcPr>
                </a:tc>
                <a:tc>
                  <a:txBody>
                    <a:bodyPr/>
                    <a:lstStyle/>
                    <a:p>
                      <a:pPr algn="r" fontAlgn="t"/>
                      <a:r>
                        <a:rPr lang="en-GB" sz="1100" b="1" i="0" u="none" strike="noStrike">
                          <a:solidFill>
                            <a:srgbClr val="3D454B"/>
                          </a:solidFill>
                          <a:effectLst/>
                          <a:latin typeface="Century Gothic" panose="020B0502020202020204" pitchFamily="34" charset="0"/>
                        </a:rPr>
                        <a:t>£26.23</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1100" b="1" i="0" u="none" strike="noStrike">
                          <a:solidFill>
                            <a:srgbClr val="3D454B"/>
                          </a:solidFill>
                          <a:effectLst/>
                          <a:latin typeface="Century Gothic" panose="020B0502020202020204" pitchFamily="34" charset="0"/>
                        </a:rPr>
                        <a:t>£34.29</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1100" b="1" i="0" u="none" strike="noStrike">
                          <a:solidFill>
                            <a:srgbClr val="3D454B"/>
                          </a:solidFill>
                          <a:effectLst/>
                          <a:latin typeface="Century Gothic" panose="020B0502020202020204" pitchFamily="34" charset="0"/>
                        </a:rPr>
                        <a:t>£49.02</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t"/>
                      <a:r>
                        <a:rPr lang="en-GB" sz="1100" b="1" i="0" u="none" strike="noStrike">
                          <a:solidFill>
                            <a:srgbClr val="3D454B"/>
                          </a:solidFill>
                          <a:effectLst/>
                          <a:latin typeface="Century Gothic" panose="020B0502020202020204" pitchFamily="34" charset="0"/>
                        </a:rPr>
                        <a:t>£53.07</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8897831"/>
                  </a:ext>
                </a:extLst>
              </a:tr>
              <a:tr h="152360">
                <a:tc>
                  <a:txBody>
                    <a:bodyPr/>
                    <a:lstStyle/>
                    <a:p>
                      <a:pPr algn="l" fontAlgn="t"/>
                      <a:r>
                        <a:rPr lang="en-GB" sz="1100" b="0" i="0" u="none" strike="noStrike">
                          <a:solidFill>
                            <a:srgbClr val="3D454B"/>
                          </a:solidFill>
                          <a:effectLst/>
                          <a:latin typeface="Century Gothic" panose="020B0502020202020204" pitchFamily="34" charset="0"/>
                        </a:rPr>
                        <a:t>% of health board budget </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1100" b="0" i="1" u="none" strike="noStrike">
                          <a:solidFill>
                            <a:srgbClr val="3D454B"/>
                          </a:solidFill>
                          <a:effectLst/>
                          <a:latin typeface="Century Gothic" panose="020B0502020202020204" pitchFamily="34" charset="0"/>
                        </a:rPr>
                        <a:t>2.3%</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1100" b="0" i="1" u="none" strike="noStrike">
                          <a:solidFill>
                            <a:srgbClr val="3D454B"/>
                          </a:solidFill>
                          <a:effectLst/>
                          <a:latin typeface="Century Gothic" panose="020B0502020202020204" pitchFamily="34" charset="0"/>
                        </a:rPr>
                        <a:t>3.0%</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1100" b="0" i="1" u="none" strike="noStrike">
                          <a:solidFill>
                            <a:srgbClr val="3D454B"/>
                          </a:solidFill>
                          <a:effectLst/>
                          <a:latin typeface="Century Gothic" panose="020B0502020202020204" pitchFamily="34" charset="0"/>
                        </a:rPr>
                        <a:t>4.2%</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r" fontAlgn="t"/>
                      <a:r>
                        <a:rPr lang="en-GB" sz="1100" b="0" i="1" u="none" strike="noStrike" dirty="0">
                          <a:solidFill>
                            <a:srgbClr val="3D454B"/>
                          </a:solidFill>
                          <a:effectLst/>
                          <a:latin typeface="Century Gothic" panose="020B0502020202020204" pitchFamily="34" charset="0"/>
                        </a:rPr>
                        <a:t>4.6%</a:t>
                      </a:r>
                    </a:p>
                  </a:txBody>
                  <a:tcPr marL="0" marR="0" marT="0"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85254631"/>
                  </a:ext>
                </a:extLst>
              </a:tr>
            </a:tbl>
          </a:graphicData>
        </a:graphic>
      </p:graphicFrame>
    </p:spTree>
    <p:extLst>
      <p:ext uri="{BB962C8B-B14F-4D97-AF65-F5344CB8AC3E}">
        <p14:creationId xmlns:p14="http://schemas.microsoft.com/office/powerpoint/2010/main" val="3497335067"/>
      </p:ext>
    </p:extLst>
  </p:cSld>
  <p:clrMapOvr>
    <a:masterClrMapping/>
  </p:clrMapOvr>
  <p:transition spd="med"/>
  <p:extLst>
    <p:ext uri="{6950BFC3-D8DA-4A85-94F7-54DA5524770B}">
      <p188:commentRel xmlns:p188="http://schemas.microsoft.com/office/powerpoint/2018/8/main" r:id="rId2"/>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4124A-19BE-9E6D-FA13-C4D194622102}"/>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74CACB11-58B4-AD39-978F-51CC0860A32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dirty="0">
                <a:latin typeface="Gill Sans MT"/>
              </a:rPr>
              <a:t>Indicative Digital Strategy Portfolio Cost Implications 2025-28</a:t>
            </a:r>
            <a:endParaRPr lang="en-GB" sz="2400" dirty="0"/>
          </a:p>
        </p:txBody>
      </p:sp>
      <p:graphicFrame>
        <p:nvGraphicFramePr>
          <p:cNvPr id="5" name="Table 4">
            <a:extLst>
              <a:ext uri="{FF2B5EF4-FFF2-40B4-BE49-F238E27FC236}">
                <a16:creationId xmlns:a16="http://schemas.microsoft.com/office/drawing/2014/main" id="{118C8834-9BBD-E3A0-F9B4-CE54952238E5}"/>
              </a:ext>
            </a:extLst>
          </p:cNvPr>
          <p:cNvGraphicFramePr>
            <a:graphicFrameLocks noGrp="1"/>
          </p:cNvGraphicFramePr>
          <p:nvPr>
            <p:extLst>
              <p:ext uri="{D42A27DB-BD31-4B8C-83A1-F6EECF244321}">
                <p14:modId xmlns:p14="http://schemas.microsoft.com/office/powerpoint/2010/main" val="176764926"/>
              </p:ext>
            </p:extLst>
          </p:nvPr>
        </p:nvGraphicFramePr>
        <p:xfrm>
          <a:off x="3457124" y="651761"/>
          <a:ext cx="5544000" cy="4420985"/>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4233989242"/>
                    </a:ext>
                  </a:extLst>
                </a:gridCol>
                <a:gridCol w="864000">
                  <a:extLst>
                    <a:ext uri="{9D8B030D-6E8A-4147-A177-3AD203B41FA5}">
                      <a16:colId xmlns:a16="http://schemas.microsoft.com/office/drawing/2014/main" val="1704467291"/>
                    </a:ext>
                  </a:extLst>
                </a:gridCol>
                <a:gridCol w="864000">
                  <a:extLst>
                    <a:ext uri="{9D8B030D-6E8A-4147-A177-3AD203B41FA5}">
                      <a16:colId xmlns:a16="http://schemas.microsoft.com/office/drawing/2014/main" val="2073805140"/>
                    </a:ext>
                  </a:extLst>
                </a:gridCol>
                <a:gridCol w="864000">
                  <a:extLst>
                    <a:ext uri="{9D8B030D-6E8A-4147-A177-3AD203B41FA5}">
                      <a16:colId xmlns:a16="http://schemas.microsoft.com/office/drawing/2014/main" val="10096865"/>
                    </a:ext>
                  </a:extLst>
                </a:gridCol>
                <a:gridCol w="1476000">
                  <a:extLst>
                    <a:ext uri="{9D8B030D-6E8A-4147-A177-3AD203B41FA5}">
                      <a16:colId xmlns:a16="http://schemas.microsoft.com/office/drawing/2014/main" val="3759259024"/>
                    </a:ext>
                  </a:extLst>
                </a:gridCol>
              </a:tblGrid>
              <a:tr h="320087">
                <a:tc>
                  <a:txBody>
                    <a:bodyPr/>
                    <a:lstStyle/>
                    <a:p>
                      <a:r>
                        <a:rPr lang="en-GB" sz="800" b="1">
                          <a:solidFill>
                            <a:schemeClr val="bg1"/>
                          </a:solidFill>
                        </a:rPr>
                        <a:t>Digital Strategy Solution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dirty="0">
                          <a:solidFill>
                            <a:schemeClr val="bg1"/>
                          </a:solidFill>
                        </a:rPr>
                        <a:t>2025/2026</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dirty="0">
                          <a:solidFill>
                            <a:schemeClr val="bg1"/>
                          </a:solidFill>
                        </a:rPr>
                        <a:t>2026/27</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309563" eaLnBrk="1" fontAlgn="auto" latinLnBrk="0" hangingPunct="1">
                        <a:lnSpc>
                          <a:spcPct val="100000"/>
                        </a:lnSpc>
                        <a:spcBef>
                          <a:spcPts val="0"/>
                        </a:spcBef>
                        <a:spcAft>
                          <a:spcPts val="0"/>
                        </a:spcAft>
                        <a:buClrTx/>
                        <a:buSzTx/>
                        <a:buFontTx/>
                        <a:buNone/>
                        <a:tabLst/>
                        <a:defRPr/>
                      </a:pPr>
                      <a:r>
                        <a:rPr lang="en-GB" sz="800" b="1" dirty="0">
                          <a:solidFill>
                            <a:schemeClr val="bg1"/>
                          </a:solidFill>
                        </a:rPr>
                        <a:t>2027/28</a:t>
                      </a:r>
                    </a:p>
                  </a:txBody>
                  <a:tcPr marL="72000" marR="72000" marT="36000" marB="36000" anchor="ctr">
                    <a:lnL w="12700" cap="flat" cmpd="sng" algn="ctr">
                      <a:solidFill>
                        <a:schemeClr val="bg1"/>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GB" sz="800" b="1" dirty="0">
                          <a:solidFill>
                            <a:schemeClr val="bg1"/>
                          </a:solidFill>
                        </a:rPr>
                        <a:t>Total Indicative Investment Required until 2028</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28575" cap="flat" cmpd="sng" algn="ctr">
                      <a:solidFill>
                        <a:schemeClr val="accent1">
                          <a:lumMod val="5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003224"/>
                  </a:ext>
                </a:extLst>
              </a:tr>
              <a:tr h="320087">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Filling Core Digital Gaps in Clinical Programmes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dirty="0">
                          <a:solidFill>
                            <a:schemeClr val="tx1"/>
                          </a:solidFill>
                          <a:effectLst/>
                          <a:latin typeface="+mj-lt"/>
                        </a:rPr>
                        <a:t>£515,000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£2,677,000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£2,929,000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£6,122,000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51708739"/>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a:solidFill>
                            <a:schemeClr val="tx1"/>
                          </a:solidFill>
                          <a:effectLst/>
                          <a:latin typeface="+mj-lt"/>
                        </a:rPr>
                        <a:t>Integrated EPR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dirty="0">
                          <a:solidFill>
                            <a:schemeClr val="tx1"/>
                          </a:solidFill>
                          <a:effectLst/>
                          <a:latin typeface="+mj-lt"/>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£517,000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£4,239,000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£4,756,000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12711424"/>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a:solidFill>
                            <a:schemeClr val="tx1"/>
                          </a:solidFill>
                          <a:effectLst/>
                          <a:latin typeface="+mj-lt"/>
                        </a:rPr>
                        <a:t>Patient-Facing Services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dirty="0">
                          <a:solidFill>
                            <a:schemeClr val="tx1"/>
                          </a:solidFill>
                          <a:effectLst/>
                          <a:latin typeface="+mj-lt"/>
                        </a:rPr>
                        <a:t>£109,000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£933,000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£1,516,000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£2,558,000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66982649"/>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Cloud Strategy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dirty="0">
                          <a:solidFill>
                            <a:schemeClr val="tx1"/>
                          </a:solidFill>
                          <a:effectLst/>
                          <a:latin typeface="+mj-lt"/>
                        </a:rPr>
                        <a:t>£179,</a:t>
                      </a:r>
                      <a:r>
                        <a:rPr lang="en-GB" sz="800" b="0" i="0" u="none" strike="noStrike" cap="none" spc="0" baseline="0" dirty="0">
                          <a:solidFill>
                            <a:schemeClr val="tx1"/>
                          </a:solidFill>
                          <a:effectLst/>
                          <a:uFillTx/>
                          <a:latin typeface="+mn-lt"/>
                          <a:ea typeface="+mn-ea"/>
                          <a:cs typeface="+mn-cs"/>
                          <a:sym typeface="Helvetica Neue Light"/>
                        </a:rPr>
                        <a:t>000</a:t>
                      </a:r>
                      <a:endParaRPr lang="en-GB" sz="800" b="0" i="0" u="none" strike="noStrike" dirty="0">
                        <a:solidFill>
                          <a:schemeClr val="tx1"/>
                        </a:solidFill>
                        <a:effectLst/>
                        <a:latin typeface="+mj-lt"/>
                      </a:endParaRP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£354,000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£1,191,000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£1,723,000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15095009"/>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dirty="0">
                          <a:solidFill>
                            <a:schemeClr val="tx1"/>
                          </a:solidFill>
                          <a:effectLst/>
                          <a:uFillTx/>
                          <a:latin typeface="+mn-lt"/>
                          <a:ea typeface="+mn-ea"/>
                          <a:cs typeface="+mn-cs"/>
                          <a:sym typeface="Helvetica Neue Light"/>
                        </a:rPr>
                        <a:t>Consistent Data Standards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dirty="0">
                          <a:solidFill>
                            <a:schemeClr val="tx1"/>
                          </a:solidFill>
                          <a:effectLst/>
                          <a:latin typeface="+mj-lt"/>
                        </a:rPr>
                        <a:t>£80,000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£623,000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£783,000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£1,486,000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35359549"/>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dirty="0">
                          <a:solidFill>
                            <a:schemeClr val="tx1"/>
                          </a:solidFill>
                          <a:effectLst/>
                          <a:uFillTx/>
                          <a:latin typeface="+mn-lt"/>
                          <a:ea typeface="+mn-ea"/>
                          <a:cs typeface="+mn-cs"/>
                          <a:sym typeface="Helvetica Neue Light"/>
                        </a:rPr>
                        <a:t>Digital Training &amp; Support</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dirty="0">
                          <a:solidFill>
                            <a:schemeClr val="tx1"/>
                          </a:solidFill>
                          <a:effectLst/>
                          <a:latin typeface="+mj-lt"/>
                        </a:rPr>
                        <a:t>£210,000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£400,000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£742,000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£1,352,000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341127838"/>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Care Data Repository</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dirty="0">
                          <a:solidFill>
                            <a:schemeClr val="tx1"/>
                          </a:solidFill>
                          <a:effectLst/>
                          <a:latin typeface="+mj-lt"/>
                        </a:rPr>
                        <a:t>£65,000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£495,000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£495,000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£1,056,000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779700698"/>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Single Sign-On</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dirty="0">
                          <a:solidFill>
                            <a:schemeClr val="tx1"/>
                          </a:solidFill>
                          <a:effectLst/>
                          <a:latin typeface="+mj-lt"/>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£417,000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£530,000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£947,000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116706520"/>
                  </a:ext>
                </a:extLst>
              </a:tr>
              <a:tr h="282055">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BI Capabilities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r" fontAlgn="t"/>
                      <a:r>
                        <a:rPr lang="en-GB" sz="800" b="0" i="0" u="none" strike="noStrike" dirty="0">
                          <a:solidFill>
                            <a:schemeClr val="tx1"/>
                          </a:solidFill>
                          <a:effectLst/>
                          <a:latin typeface="+mj-lt"/>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£423,000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£473,000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£896,000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00275133"/>
                  </a:ext>
                </a:extLst>
              </a:tr>
              <a:tr h="320087">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Digital Workforce Strategy: Recruitment &amp; Retention</a:t>
                      </a:r>
                      <a:endParaRPr lang="en-GB" sz="800" b="1" i="0" u="none" strike="noStrike" cap="none" spc="0" baseline="0">
                        <a:solidFill>
                          <a:schemeClr val="tx1"/>
                        </a:solidFill>
                        <a:effectLst/>
                        <a:uFillTx/>
                        <a:latin typeface="+mj-lt"/>
                        <a:ea typeface="+mn-ea"/>
                        <a:cs typeface="+mn-cs"/>
                        <a:sym typeface="Helvetica Neue Light"/>
                      </a:endParaRP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dirty="0">
                          <a:solidFill>
                            <a:schemeClr val="tx1"/>
                          </a:solidFill>
                          <a:effectLst/>
                          <a:latin typeface="+mj-lt"/>
                        </a:rPr>
                        <a:t>£5,000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£333,000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£553,000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£891,000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34444467"/>
                  </a:ext>
                </a:extLst>
              </a:tr>
              <a:tr h="320087">
                <a:tc>
                  <a:txBody>
                    <a:bodyPr/>
                    <a:lstStyle/>
                    <a:p>
                      <a:pPr marL="0" marR="0" indent="0" algn="l" defTabSz="309563" fontAlgn="t" latinLnBrk="0">
                        <a:lnSpc>
                          <a:spcPct val="100000"/>
                        </a:lnSpc>
                        <a:spcBef>
                          <a:spcPts val="0"/>
                        </a:spcBef>
                        <a:spcAft>
                          <a:spcPts val="0"/>
                        </a:spcAft>
                        <a:buClrTx/>
                        <a:buSzTx/>
                        <a:buFontTx/>
                        <a:buNone/>
                        <a:tabLst/>
                      </a:pPr>
                      <a:r>
                        <a:rPr lang="en-GB" sz="800" b="1" i="0" u="none" strike="noStrike" cap="none" spc="0" baseline="0">
                          <a:solidFill>
                            <a:schemeClr val="tx1"/>
                          </a:solidFill>
                          <a:effectLst/>
                          <a:uFillTx/>
                          <a:latin typeface="+mj-lt"/>
                          <a:ea typeface="+mn-ea"/>
                          <a:cs typeface="+mn-cs"/>
                          <a:sym typeface="Helvetica Neue Light"/>
                        </a:rPr>
                        <a:t>Digital Co-production and Innovation Model</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r" fontAlgn="t"/>
                      <a:r>
                        <a:rPr lang="en-GB" sz="800" b="0" i="0" u="none" strike="noStrike" dirty="0">
                          <a:solidFill>
                            <a:schemeClr val="tx1"/>
                          </a:solidFill>
                          <a:effectLst/>
                          <a:latin typeface="+mj-lt"/>
                        </a:rPr>
                        <a:t>£76,000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£292,000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£368,000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£736,000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177753870"/>
                  </a:ext>
                </a:extLst>
              </a:tr>
              <a:tr h="320087">
                <a:tc>
                  <a:txBody>
                    <a:bodyPr/>
                    <a:lstStyle/>
                    <a:p>
                      <a:pPr marL="0" marR="0" lvl="0" indent="0" algn="l" defTabSz="309563" eaLnBrk="1" fontAlgn="t" latinLnBrk="0" hangingPunct="1">
                        <a:lnSpc>
                          <a:spcPct val="100000"/>
                        </a:lnSpc>
                        <a:spcBef>
                          <a:spcPts val="0"/>
                        </a:spcBef>
                        <a:spcAft>
                          <a:spcPts val="0"/>
                        </a:spcAft>
                        <a:buClrTx/>
                        <a:buSzTx/>
                        <a:buFontTx/>
                        <a:buNone/>
                        <a:tabLst/>
                        <a:defRPr/>
                      </a:pPr>
                      <a:r>
                        <a:rPr lang="en-GB" sz="800" b="1" i="0" u="none" strike="noStrike" cap="none" spc="0" baseline="0">
                          <a:solidFill>
                            <a:schemeClr val="tx1"/>
                          </a:solidFill>
                          <a:effectLst/>
                          <a:uFillTx/>
                          <a:latin typeface="+mn-lt"/>
                          <a:ea typeface="+mn-ea"/>
                          <a:cs typeface="+mn-cs"/>
                          <a:sym typeface="Helvetica Neue Light"/>
                        </a:rPr>
                        <a:t>Clinical Digital Champions and Joint Ownership </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r" fontAlgn="t"/>
                      <a:r>
                        <a:rPr lang="en-GB" sz="800" b="0" i="0" u="none" strike="noStrike">
                          <a:solidFill>
                            <a:schemeClr val="tx1"/>
                          </a:solidFill>
                          <a:effectLst/>
                          <a:latin typeface="+mj-lt"/>
                        </a:rPr>
                        <a:t>£0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chemeClr val="tx1"/>
                          </a:solidFill>
                          <a:effectLst/>
                          <a:latin typeface="+mj-lt"/>
                        </a:rPr>
                        <a:t>£0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£147,000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£147,000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4187321978"/>
                  </a:ext>
                </a:extLst>
              </a:tr>
              <a:tr h="282055">
                <a:tc>
                  <a:txBody>
                    <a:bodyPr/>
                    <a:lstStyle/>
                    <a:p>
                      <a:pPr marL="0" marR="0" indent="0" algn="l" defTabSz="309563" fontAlgn="t" latinLnBrk="0">
                        <a:lnSpc>
                          <a:spcPct val="100000"/>
                        </a:lnSpc>
                        <a:spcBef>
                          <a:spcPts val="0"/>
                        </a:spcBef>
                        <a:spcAft>
                          <a:spcPts val="0"/>
                        </a:spcAft>
                        <a:buClrTx/>
                        <a:buSzTx/>
                        <a:buFontTx/>
                        <a:buNone/>
                        <a:tabLst/>
                      </a:pPr>
                      <a:r>
                        <a:rPr lang="en-GB" sz="800" b="1" i="0" u="none" strike="noStrike" cap="none" spc="0" baseline="0">
                          <a:solidFill>
                            <a:schemeClr val="tx1"/>
                          </a:solidFill>
                          <a:effectLst/>
                          <a:uFillTx/>
                          <a:latin typeface="+mj-lt"/>
                          <a:ea typeface="+mn-ea"/>
                          <a:cs typeface="+mn-cs"/>
                          <a:sym typeface="Helvetica Neue Light"/>
                        </a:rPr>
                        <a:t>Other Solutions</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r" fontAlgn="t"/>
                      <a:r>
                        <a:rPr lang="en-GB" sz="800" b="0" i="0" u="none" strike="noStrike">
                          <a:solidFill>
                            <a:schemeClr val="tx1"/>
                          </a:solidFill>
                          <a:effectLst/>
                          <a:latin typeface="+mj-lt"/>
                        </a:rPr>
                        <a:t>£2,206,000</a:t>
                      </a:r>
                    </a:p>
                  </a:txBody>
                  <a:tcPr marL="72000" marR="72000" marT="36000" marB="36000" anchor="ctr">
                    <a:lnL w="12700" cap="flat" cmpd="sng" algn="ctr">
                      <a:solidFill>
                        <a:schemeClr val="bg1"/>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a:solidFill>
                            <a:schemeClr val="tx1"/>
                          </a:solidFill>
                          <a:effectLst/>
                          <a:latin typeface="+mj-lt"/>
                        </a:rPr>
                        <a:t>£3,947,000</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£3,365,000</a:t>
                      </a:r>
                    </a:p>
                  </a:txBody>
                  <a:tcPr marL="72000" marR="72000" marT="36000" marB="36000" anchor="ctr">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0" i="0" u="none" strike="noStrike" dirty="0">
                          <a:solidFill>
                            <a:schemeClr val="tx1"/>
                          </a:solidFill>
                          <a:effectLst/>
                          <a:latin typeface="+mj-lt"/>
                        </a:rPr>
                        <a:t>£9,518,000</a:t>
                      </a:r>
                    </a:p>
                  </a:txBody>
                  <a:tcPr marL="72000" marR="72000" marT="36000" marB="36000" anchor="ctr">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776272056"/>
                  </a:ext>
                </a:extLst>
              </a:tr>
              <a:tr h="282055">
                <a:tc>
                  <a:txBody>
                    <a:bodyPr/>
                    <a:lstStyle/>
                    <a:p>
                      <a:pPr algn="l" fontAlgn="t"/>
                      <a:r>
                        <a:rPr lang="en-GB" sz="800" b="1" i="0" u="none" strike="noStrike">
                          <a:solidFill>
                            <a:schemeClr val="tx1"/>
                          </a:solidFill>
                          <a:effectLst/>
                          <a:latin typeface="+mj-lt"/>
                        </a:rPr>
                        <a:t>TOTAL:</a:t>
                      </a:r>
                    </a:p>
                  </a:txBody>
                  <a:tcPr marL="72000" marR="72000" marT="36000" marB="36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t"/>
                      <a:r>
                        <a:rPr lang="en-GB" sz="800" b="1" u="none" strike="noStrike" dirty="0">
                          <a:solidFill>
                            <a:schemeClr val="tx1"/>
                          </a:solidFill>
                          <a:effectLst/>
                          <a:latin typeface="+mj-lt"/>
                        </a:rPr>
                        <a:t>£3,445,000</a:t>
                      </a:r>
                      <a:endParaRPr lang="en-GB" sz="800" b="1" i="0" u="none" strike="noStrike" dirty="0">
                        <a:solidFill>
                          <a:schemeClr val="tx1"/>
                        </a:solidFill>
                        <a:effectLst/>
                        <a:latin typeface="+mj-lt"/>
                      </a:endParaRP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1" u="none" strike="noStrike" dirty="0">
                          <a:solidFill>
                            <a:schemeClr val="tx1"/>
                          </a:solidFill>
                          <a:effectLst/>
                          <a:latin typeface="+mj-lt"/>
                        </a:rPr>
                        <a:t>£11,411,000</a:t>
                      </a:r>
                      <a:endParaRPr lang="en-GB" sz="800" b="1" i="0" u="none" strike="noStrike" dirty="0">
                        <a:solidFill>
                          <a:schemeClr val="tx1"/>
                        </a:solidFill>
                        <a:effectLst/>
                        <a:latin typeface="+mj-lt"/>
                      </a:endParaRPr>
                    </a:p>
                  </a:txBody>
                  <a:tcPr marL="72000" marR="72000" marT="36000" marB="3600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1" u="none" strike="noStrike" dirty="0">
                          <a:solidFill>
                            <a:schemeClr val="tx1"/>
                          </a:solidFill>
                          <a:effectLst/>
                          <a:latin typeface="+mj-lt"/>
                        </a:rPr>
                        <a:t>£17,330,000</a:t>
                      </a:r>
                      <a:endParaRPr lang="en-GB" sz="800" b="1" i="0" u="none" strike="noStrike" dirty="0">
                        <a:solidFill>
                          <a:schemeClr val="tx1"/>
                        </a:solidFill>
                        <a:effectLst/>
                        <a:latin typeface="+mj-lt"/>
                      </a:endParaRPr>
                    </a:p>
                  </a:txBody>
                  <a:tcPr marL="72000" marR="72000" marT="36000" marB="36000">
                    <a:lnL w="12700" cap="flat" cmpd="sng" algn="ctr">
                      <a:solidFill>
                        <a:schemeClr val="bg1">
                          <a:lumMod val="75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p>
                      <a:pPr algn="r" fontAlgn="t"/>
                      <a:r>
                        <a:rPr lang="en-GB" sz="800" b="1" u="none" strike="noStrike" dirty="0">
                          <a:solidFill>
                            <a:schemeClr val="tx1"/>
                          </a:solidFill>
                          <a:effectLst/>
                          <a:latin typeface="+mj-lt"/>
                        </a:rPr>
                        <a:t>£32,186,000</a:t>
                      </a:r>
                      <a:endParaRPr lang="en-GB" sz="800" b="1" i="0" u="none" strike="noStrike" dirty="0">
                        <a:solidFill>
                          <a:schemeClr val="tx1"/>
                        </a:solidFill>
                        <a:effectLst/>
                        <a:latin typeface="+mj-lt"/>
                      </a:endParaRPr>
                    </a:p>
                  </a:txBody>
                  <a:tcPr marL="72000" marR="72000" marT="36000" marB="36000">
                    <a:lnL w="28575" cap="flat" cmpd="sng" algn="ctr">
                      <a:solidFill>
                        <a:schemeClr val="accent1">
                          <a:lumMod val="50000"/>
                        </a:schemeClr>
                      </a:solidFill>
                      <a:prstDash val="solid"/>
                      <a:round/>
                      <a:headEnd type="none" w="med" len="med"/>
                      <a:tailEnd type="none" w="med" len="med"/>
                    </a:lnL>
                    <a:lnR w="28575" cap="flat" cmpd="sng" algn="ctr">
                      <a:solidFill>
                        <a:schemeClr val="accent1">
                          <a:lumMod val="50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28575"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038118849"/>
                  </a:ext>
                </a:extLst>
              </a:tr>
            </a:tbl>
          </a:graphicData>
        </a:graphic>
      </p:graphicFrame>
      <p:sp>
        <p:nvSpPr>
          <p:cNvPr id="8" name="Rectangle 7">
            <a:extLst>
              <a:ext uri="{FF2B5EF4-FFF2-40B4-BE49-F238E27FC236}">
                <a16:creationId xmlns:a16="http://schemas.microsoft.com/office/drawing/2014/main" id="{2D4B5497-48DE-1CAA-9C6C-31937219AD88}"/>
              </a:ext>
            </a:extLst>
          </p:cNvPr>
          <p:cNvSpPr/>
          <p:nvPr/>
        </p:nvSpPr>
        <p:spPr>
          <a:xfrm>
            <a:off x="142876" y="658883"/>
            <a:ext cx="3209924" cy="1013266"/>
          </a:xfrm>
          <a:prstGeom prst="rect">
            <a:avLst/>
          </a:prstGeom>
          <a:solidFill>
            <a:schemeClr val="accent1">
              <a:lumMod val="75000"/>
            </a:schemeClr>
          </a:solidFill>
          <a:ln w="12700" cap="flat">
            <a:solidFill>
              <a:schemeClr val="accent1">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2000" i="0" u="none" strike="noStrike" cap="none" spc="0" normalizeH="0" baseline="0" dirty="0">
                <a:ln>
                  <a:noFill/>
                </a:ln>
                <a:solidFill>
                  <a:schemeClr val="bg1"/>
                </a:solidFill>
                <a:effectLst/>
                <a:uFillTx/>
                <a:latin typeface="+mn-lt"/>
                <a:ea typeface="+mn-ea"/>
                <a:cs typeface="+mn-cs"/>
                <a:sym typeface="Helvetica Neue Medium"/>
              </a:rPr>
              <a:t>£</a:t>
            </a:r>
            <a:r>
              <a:rPr lang="en-GB" sz="2000" dirty="0">
                <a:solidFill>
                  <a:schemeClr val="bg1"/>
                </a:solidFill>
                <a:latin typeface="+mn-lt"/>
                <a:ea typeface="+mn-ea"/>
                <a:cs typeface="+mn-cs"/>
                <a:sym typeface="Helvetica Neue Medium"/>
              </a:rPr>
              <a:t>32.2</a:t>
            </a:r>
            <a:r>
              <a:rPr kumimoji="0" lang="en-GB" sz="2000" i="0" u="none" strike="noStrike" cap="none" spc="0" normalizeH="0" baseline="0" dirty="0">
                <a:ln>
                  <a:noFill/>
                </a:ln>
                <a:solidFill>
                  <a:schemeClr val="bg1"/>
                </a:solidFill>
                <a:effectLst/>
                <a:uFillTx/>
                <a:latin typeface="+mn-lt"/>
                <a:ea typeface="+mn-ea"/>
                <a:cs typeface="+mn-cs"/>
                <a:sym typeface="Helvetica Neue Medium"/>
              </a:rPr>
              <a:t> million </a:t>
            </a:r>
          </a:p>
          <a:p>
            <a:pPr marL="0" marR="0" indent="0" algn="ctr" defTabSz="825500" rtl="0" fontAlgn="auto" latinLnBrk="0" hangingPunct="0">
              <a:lnSpc>
                <a:spcPct val="100000"/>
              </a:lnSpc>
              <a:spcBef>
                <a:spcPts val="0"/>
              </a:spcBef>
              <a:spcAft>
                <a:spcPts val="0"/>
              </a:spcAft>
              <a:buClrTx/>
              <a:buSzTx/>
              <a:buFontTx/>
              <a:buNone/>
              <a:tabLst/>
            </a:pPr>
            <a:r>
              <a:rPr lang="en-GB" sz="1200" b="0" dirty="0">
                <a:solidFill>
                  <a:schemeClr val="bg1"/>
                </a:solidFill>
                <a:latin typeface="+mn-lt"/>
                <a:ea typeface="+mn-ea"/>
                <a:cs typeface="+mn-cs"/>
                <a:sym typeface="Helvetica Neue Medium"/>
              </a:rPr>
              <a:t>Projected total cost required to implement  the Digital Strategy solutions in the 3-year Roadmap (2025-28)</a:t>
            </a:r>
            <a:endParaRPr kumimoji="0" lang="en-GB" sz="1200" b="0" i="0" u="none" strike="noStrike" cap="none" spc="0" normalizeH="0" baseline="0" dirty="0">
              <a:ln>
                <a:noFill/>
              </a:ln>
              <a:solidFill>
                <a:schemeClr val="bg1"/>
              </a:solidFill>
              <a:effectLst/>
              <a:uFillTx/>
              <a:latin typeface="+mn-lt"/>
              <a:ea typeface="+mn-ea"/>
              <a:cs typeface="+mn-cs"/>
              <a:sym typeface="Helvetica Neue Medium"/>
            </a:endParaRPr>
          </a:p>
        </p:txBody>
      </p:sp>
      <p:pic>
        <p:nvPicPr>
          <p:cNvPr id="9" name="Graphic 8" descr="Money with solid fill">
            <a:extLst>
              <a:ext uri="{FF2B5EF4-FFF2-40B4-BE49-F238E27FC236}">
                <a16:creationId xmlns:a16="http://schemas.microsoft.com/office/drawing/2014/main" id="{9C30B00F-308F-937C-14FA-71AD721D7D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29262" y="651761"/>
            <a:ext cx="426575" cy="426575"/>
          </a:xfrm>
          <a:prstGeom prst="rect">
            <a:avLst/>
          </a:prstGeom>
        </p:spPr>
      </p:pic>
      <p:sp>
        <p:nvSpPr>
          <p:cNvPr id="10" name="Rectangle 9">
            <a:extLst>
              <a:ext uri="{FF2B5EF4-FFF2-40B4-BE49-F238E27FC236}">
                <a16:creationId xmlns:a16="http://schemas.microsoft.com/office/drawing/2014/main" id="{80E1C2AB-D96F-559C-CCB1-319A02625833}"/>
              </a:ext>
            </a:extLst>
          </p:cNvPr>
          <p:cNvSpPr/>
          <p:nvPr/>
        </p:nvSpPr>
        <p:spPr>
          <a:xfrm>
            <a:off x="142876" y="1680789"/>
            <a:ext cx="3209924" cy="321628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In the next three years, it is anticipated that several business cases for the Digital Strategy solutions will be required. A key component of this is the financial implications of each solution. The table to the right provides a summar</a:t>
            </a:r>
            <a:r>
              <a:rPr lang="en-GB" sz="800" b="0" dirty="0">
                <a:solidFill>
                  <a:sysClr val="windowText" lastClr="000000"/>
                </a:solidFill>
                <a:latin typeface="+mn-lt"/>
                <a:ea typeface="+mn-ea"/>
                <a:cs typeface="+mn-cs"/>
                <a:sym typeface="Helvetica Neue Medium"/>
              </a:rPr>
              <a:t>y view of indicative 3-year costs of the solution components in the Digital Strategy portfolio. Further information can be seen in the individual solution slides. </a:t>
            </a:r>
          </a:p>
          <a:p>
            <a:pPr marL="0" marR="0" indent="0" algn="l" defTabSz="825500" rtl="0" fontAlgn="auto" latinLnBrk="0" hangingPunct="0">
              <a:lnSpc>
                <a:spcPct val="100000"/>
              </a:lnSpc>
              <a:spcBef>
                <a:spcPts val="0"/>
              </a:spcBef>
              <a:spcAft>
                <a:spcPts val="0"/>
              </a:spcAft>
              <a:buClrTx/>
              <a:buSzTx/>
              <a:buFontTx/>
              <a:buNone/>
              <a:tabLst/>
            </a:pPr>
            <a:endParaRPr lang="en-GB" sz="800" b="0" dirty="0">
              <a:solidFill>
                <a:sysClr val="windowText" lastClr="000000"/>
              </a:solidFill>
              <a:latin typeface="+mn-lt"/>
              <a:ea typeface="+mn-ea"/>
              <a:cs typeface="+mn-cs"/>
              <a:sym typeface="Helvetica Neue Medium"/>
            </a:endParaRPr>
          </a:p>
          <a:p>
            <a:pPr algn="l" defTabSz="825500"/>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It is important to note that this view represents the current understanding of the indicative costs associated with each of the key solutions in the Digital Strategy portfolio, based on our current understanding of the solution specifications. ‘Other Solutions’ represents the additional </a:t>
            </a:r>
            <a:r>
              <a:rPr lang="en-GB" sz="800" b="0" dirty="0">
                <a:solidFill>
                  <a:sysClr val="windowText" lastClr="000000"/>
                </a:solidFill>
                <a:latin typeface="+mn-lt"/>
                <a:ea typeface="+mn-ea"/>
                <a:cs typeface="+mn-cs"/>
                <a:sym typeface="Helvetica Neue Medium"/>
              </a:rPr>
              <a:t>activities included in the 10-year Digital Investment Plan, beyond the 12 key solutions listed that will also drive the digital transformation. </a:t>
            </a:r>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 </a:t>
            </a:r>
          </a:p>
          <a:p>
            <a:pPr algn="l" defTabSz="825500"/>
            <a:endParaRPr lang="en-GB" sz="800" b="0" dirty="0">
              <a:solidFill>
                <a:sysClr val="windowText" lastClr="000000"/>
              </a:solidFill>
              <a:latin typeface="+mn-lt"/>
              <a:ea typeface="+mn-ea"/>
              <a:cs typeface="+mn-cs"/>
              <a:sym typeface="Helvetica Neue Medium"/>
            </a:endParaRPr>
          </a:p>
          <a:p>
            <a:pPr algn="l" defTabSz="825500"/>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Please note, these costs are not reflective of budgeted or formally approved funding allocations. Updates to the costs are likely to occur as programmes of work progress and as more accurate </a:t>
            </a:r>
            <a:r>
              <a:rPr lang="en-GB" sz="800" b="0" dirty="0">
                <a:solidFill>
                  <a:sysClr val="windowText" lastClr="000000"/>
                </a:solidFill>
                <a:latin typeface="+mn-lt"/>
                <a:ea typeface="+mn-ea"/>
                <a:cs typeface="+mn-cs"/>
                <a:sym typeface="Helvetica Neue Medium"/>
              </a:rPr>
              <a:t>costings information becomes available. As part of developing any business cases, there would be a need to build out the costs and benefits of each solution in more detail. </a:t>
            </a:r>
            <a:endPar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GB" sz="800" b="0" dirty="0">
                <a:solidFill>
                  <a:sysClr val="windowText" lastClr="000000"/>
                </a:solidFill>
                <a:latin typeface="+mn-lt"/>
                <a:ea typeface="+mn-ea"/>
                <a:cs typeface="+mn-cs"/>
                <a:sym typeface="Helvetica Neue Medium"/>
              </a:rPr>
              <a:t>Finally, t</a:t>
            </a:r>
            <a:r>
              <a:rPr kumimoji="0" lang="en-GB" sz="800" b="0" i="0" u="none" strike="noStrike" cap="none" spc="0" normalizeH="0" baseline="0" dirty="0">
                <a:ln>
                  <a:noFill/>
                </a:ln>
                <a:solidFill>
                  <a:sysClr val="windowText" lastClr="000000"/>
                </a:solidFill>
                <a:effectLst/>
                <a:uFillTx/>
                <a:latin typeface="+mn-lt"/>
                <a:ea typeface="+mn-ea"/>
                <a:cs typeface="+mn-cs"/>
                <a:sym typeface="Helvetica Neue Medium"/>
              </a:rPr>
              <a:t>hese figures assume the Digital Services team is operating at maximum capacity, unable to take on further activity, and therefore assumes capacity will be delivered through recruitment. While freeing up existing capacity could </a:t>
            </a:r>
            <a:r>
              <a:rPr lang="en-GB" sz="800" b="0" dirty="0">
                <a:solidFill>
                  <a:sysClr val="windowText" lastClr="000000"/>
                </a:solidFill>
                <a:latin typeface="+mn-lt"/>
                <a:ea typeface="+mn-ea"/>
                <a:cs typeface="+mn-cs"/>
                <a:sym typeface="Helvetica Neue Medium"/>
              </a:rPr>
              <a:t>offer some cost-saving opportunities, they are likely limited as most current resources are spent on BAU. </a:t>
            </a:r>
          </a:p>
        </p:txBody>
      </p:sp>
      <p:grpSp>
        <p:nvGrpSpPr>
          <p:cNvPr id="2" name="Group 1">
            <a:extLst>
              <a:ext uri="{FF2B5EF4-FFF2-40B4-BE49-F238E27FC236}">
                <a16:creationId xmlns:a16="http://schemas.microsoft.com/office/drawing/2014/main" id="{99BC2576-5F61-1FA3-7CCE-4CF601301748}"/>
              </a:ext>
            </a:extLst>
          </p:cNvPr>
          <p:cNvGrpSpPr/>
          <p:nvPr/>
        </p:nvGrpSpPr>
        <p:grpSpPr>
          <a:xfrm>
            <a:off x="-1" y="-5787"/>
            <a:ext cx="9107999" cy="165595"/>
            <a:chOff x="374266" y="2474302"/>
            <a:chExt cx="11442413" cy="820603"/>
          </a:xfrm>
        </p:grpSpPr>
        <p:sp>
          <p:nvSpPr>
            <p:cNvPr id="3" name="Arrow: Pentagon 2">
              <a:extLst>
                <a:ext uri="{FF2B5EF4-FFF2-40B4-BE49-F238E27FC236}">
                  <a16:creationId xmlns:a16="http://schemas.microsoft.com/office/drawing/2014/main" id="{67B41918-F90D-31AD-F65F-86852A023C4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 name="Arrow: Chevron 3">
              <a:extLst>
                <a:ext uri="{FF2B5EF4-FFF2-40B4-BE49-F238E27FC236}">
                  <a16:creationId xmlns:a16="http://schemas.microsoft.com/office/drawing/2014/main" id="{DEB7513C-AFF7-0E47-3C7F-8BCE6A019A5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0BCD6877-CBA1-B661-FE2A-511CEC105FD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7" name="Arrow: Chevron 6">
              <a:extLst>
                <a:ext uri="{FF2B5EF4-FFF2-40B4-BE49-F238E27FC236}">
                  <a16:creationId xmlns:a16="http://schemas.microsoft.com/office/drawing/2014/main" id="{5B496A8C-04FC-6682-4ED6-837CC49B8CC8}"/>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1" name="Arrow: Chevron 10">
              <a:extLst>
                <a:ext uri="{FF2B5EF4-FFF2-40B4-BE49-F238E27FC236}">
                  <a16:creationId xmlns:a16="http://schemas.microsoft.com/office/drawing/2014/main" id="{D279DC0D-2FED-7DC8-0F10-71C229909A9E}"/>
                </a:ext>
              </a:extLst>
            </p:cNvPr>
            <p:cNvSpPr/>
            <p:nvPr/>
          </p:nvSpPr>
          <p:spPr>
            <a:xfrm>
              <a:off x="9329198" y="2474302"/>
              <a:ext cx="2487481"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4278591358"/>
      </p:ext>
    </p:extLst>
  </p:cSld>
  <p:clrMapOvr>
    <a:masterClrMapping/>
  </p:clrMapOvr>
  <p:transition spd="med"/>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961EA-B970-7A82-C9DA-DA96D045E50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622671-029B-E951-F886-CF84568E9FFF}"/>
              </a:ext>
            </a:extLst>
          </p:cNvPr>
          <p:cNvSpPr>
            <a:spLocks noGrp="1"/>
          </p:cNvSpPr>
          <p:nvPr>
            <p:ph sz="quarter" idx="11"/>
          </p:nvPr>
        </p:nvSpPr>
        <p:spPr>
          <a:xfrm>
            <a:off x="142876" y="698566"/>
            <a:ext cx="6308324" cy="3746368"/>
          </a:xfrm>
          <a:solidFill>
            <a:schemeClr val="bg1"/>
          </a:solidFill>
          <a:ln w="12700">
            <a:solidFill>
              <a:schemeClr val="accent1"/>
            </a:solidFill>
          </a:ln>
        </p:spPr>
        <p:txBody>
          <a:bodyPr vert="horz" lIns="91440" tIns="45720" rIns="91440" bIns="45720" rtlCol="0" anchor="t">
            <a:noAutofit/>
          </a:bodyPr>
          <a:lstStyle/>
          <a:p>
            <a:pPr>
              <a:spcBef>
                <a:spcPts val="800"/>
              </a:spcBef>
            </a:pPr>
            <a:r>
              <a:rPr lang="en-GB" sz="800" b="1" dirty="0">
                <a:solidFill>
                  <a:schemeClr val="accent1"/>
                </a:solidFill>
                <a:latin typeface="Arial"/>
                <a:cs typeface="Arial"/>
              </a:rPr>
              <a:t>Swansea Bay University Health Board (SBU) has established itself as a leading digital innovator in health and care in Wales. </a:t>
            </a:r>
            <a:r>
              <a:rPr lang="en-GB" sz="800" dirty="0">
                <a:latin typeface="Arial"/>
                <a:cs typeface="Arial"/>
              </a:rPr>
              <a:t>We have led the way as a key partner to several NHS Wales national digital programmes, while also forging ahead with our own digital initiatives. As an organisation, we believe that our strength as a digital innovator stems from always striving for excellence, acknowledging mistakes or gaps and having a clear, innovative and ambitious vision of our future. </a:t>
            </a:r>
          </a:p>
          <a:p>
            <a:pPr>
              <a:spcBef>
                <a:spcPts val="800"/>
              </a:spcBef>
            </a:pPr>
            <a:r>
              <a:rPr lang="en-GB" sz="800" dirty="0">
                <a:latin typeface="Arial"/>
                <a:cs typeface="Arial"/>
              </a:rPr>
              <a:t>As we look ahead to 2036 </a:t>
            </a:r>
            <a:r>
              <a:rPr lang="en-GB" sz="800" b="1" dirty="0">
                <a:solidFill>
                  <a:schemeClr val="accent1"/>
                </a:solidFill>
                <a:latin typeface="Arial"/>
                <a:cs typeface="Arial"/>
              </a:rPr>
              <a:t>there are key challenges we need to address if we are to realise our ambitious digital vision. </a:t>
            </a:r>
            <a:r>
              <a:rPr lang="en-GB" sz="800" dirty="0">
                <a:latin typeface="+mn-lt"/>
              </a:rPr>
              <a:t>The </a:t>
            </a:r>
            <a:r>
              <a:rPr lang="en-GB" sz="800" dirty="0">
                <a:solidFill>
                  <a:schemeClr val="tx1"/>
                </a:solidFill>
                <a:latin typeface="+mn-lt"/>
              </a:rPr>
              <a:t>SBU digital landscape needs to be rationalising, consolidating current systems and developing a central</a:t>
            </a:r>
            <a:r>
              <a:rPr lang="en-GB" sz="800" b="1" dirty="0">
                <a:solidFill>
                  <a:schemeClr val="accent1"/>
                </a:solidFill>
                <a:latin typeface="+mn-lt"/>
              </a:rPr>
              <a:t> Electronic Patient Record (EPR) model and Care Data Resource (CDR).</a:t>
            </a:r>
            <a:r>
              <a:rPr lang="en-GB" sz="800" b="1" dirty="0">
                <a:solidFill>
                  <a:schemeClr val="accent1"/>
                </a:solidFill>
                <a:latin typeface="Arial"/>
                <a:cs typeface="Arial"/>
              </a:rPr>
              <a:t> </a:t>
            </a:r>
            <a:r>
              <a:rPr lang="en-GB" sz="800" dirty="0">
                <a:solidFill>
                  <a:schemeClr val="tx1"/>
                </a:solidFill>
                <a:latin typeface="+mn-lt"/>
                <a:cs typeface="Arial"/>
              </a:rPr>
              <a:t>By contrast, our</a:t>
            </a:r>
            <a:r>
              <a:rPr lang="en-GB" sz="800" dirty="0">
                <a:solidFill>
                  <a:schemeClr val="tx1"/>
                </a:solidFill>
                <a:latin typeface="+mn-lt"/>
              </a:rPr>
              <a:t> current digital infrastructure can feel clunky and difficult to navigate, and this negatively impacts staff confidence and enthusiasm for using digital tools. There are lots of different systems to manage and data is often recorded in different ways across systems, making it complicated to analyse effectively</a:t>
            </a:r>
          </a:p>
          <a:p>
            <a:pPr rtl="0">
              <a:spcBef>
                <a:spcPts val="800"/>
              </a:spcBef>
            </a:pPr>
            <a:r>
              <a:rPr lang="en-GB" sz="800" dirty="0">
                <a:solidFill>
                  <a:schemeClr val="tx1"/>
                </a:solidFill>
                <a:latin typeface="+mn-lt"/>
                <a:cs typeface="Arial"/>
              </a:rPr>
              <a:t>We believe the key to the success of our strategy in the long term is </a:t>
            </a:r>
            <a:r>
              <a:rPr lang="en-GB" sz="800" b="1" dirty="0">
                <a:solidFill>
                  <a:schemeClr val="accent1"/>
                </a:solidFill>
                <a:latin typeface="+mn-lt"/>
                <a:cs typeface="Arial"/>
              </a:rPr>
              <a:t>rapid yet thoughtful change within the next three years to 2028</a:t>
            </a:r>
            <a:r>
              <a:rPr lang="en-GB" sz="800" dirty="0">
                <a:solidFill>
                  <a:schemeClr val="tx1"/>
                </a:solidFill>
                <a:latin typeface="+mn-lt"/>
                <a:cs typeface="Arial"/>
              </a:rPr>
              <a:t>. As an organisation, we have previously suffered from t</a:t>
            </a:r>
            <a:r>
              <a:rPr lang="en-GB" sz="800" dirty="0">
                <a:solidFill>
                  <a:schemeClr val="tx1"/>
                </a:solidFill>
                <a:latin typeface="+mn-lt"/>
              </a:rPr>
              <a:t>oo many competing priorities, resulting in a proliferation of siloed projects focussing on solving specific problems that don’t support the broader digital agenda</a:t>
            </a:r>
            <a:r>
              <a:rPr lang="en-GB" sz="800" dirty="0">
                <a:solidFill>
                  <a:schemeClr val="tx1"/>
                </a:solidFill>
                <a:latin typeface="+mn-lt"/>
                <a:cs typeface="Arial"/>
              </a:rPr>
              <a:t>. Our</a:t>
            </a:r>
            <a:r>
              <a:rPr lang="en-GB" sz="800" dirty="0">
                <a:solidFill>
                  <a:schemeClr val="tx1"/>
                </a:solidFill>
                <a:latin typeface="+mn-lt"/>
              </a:rPr>
              <a:t> digital workforce has been stretched with limited resources, forced too often to focus their time on reacting to user needs and requests, instead of delivering ambitious and lasting digital transformation. </a:t>
            </a:r>
          </a:p>
          <a:p>
            <a:pPr rtl="0">
              <a:spcBef>
                <a:spcPts val="800"/>
              </a:spcBef>
            </a:pPr>
            <a:r>
              <a:rPr lang="en-GB" sz="800" b="1" dirty="0">
                <a:solidFill>
                  <a:schemeClr val="accent1"/>
                </a:solidFill>
                <a:latin typeface="+mn-lt"/>
              </a:rPr>
              <a:t>Our</a:t>
            </a:r>
            <a:r>
              <a:rPr lang="en-GB" sz="800" dirty="0">
                <a:solidFill>
                  <a:schemeClr val="tx1"/>
                </a:solidFill>
                <a:latin typeface="+mn-lt"/>
              </a:rPr>
              <a:t> </a:t>
            </a:r>
            <a:r>
              <a:rPr lang="en-GB" sz="800" b="1" dirty="0">
                <a:solidFill>
                  <a:schemeClr val="accent1"/>
                </a:solidFill>
                <a:latin typeface="+mn-lt"/>
              </a:rPr>
              <a:t>ambitious 3-year roadmap maximises the enormous potential of SBU</a:t>
            </a:r>
            <a:r>
              <a:rPr lang="en-GB" sz="800" dirty="0">
                <a:solidFill>
                  <a:schemeClr val="tx1"/>
                </a:solidFill>
                <a:latin typeface="+mn-lt"/>
              </a:rPr>
              <a:t> by focussing on a prioritised list of strong digital foundations, building a robust, modern, and consolidated suite of digital and data capabilities. </a:t>
            </a:r>
          </a:p>
          <a:p>
            <a:pPr rtl="0">
              <a:spcBef>
                <a:spcPts val="800"/>
              </a:spcBef>
            </a:pPr>
            <a:r>
              <a:rPr lang="en-GB" sz="800" dirty="0">
                <a:solidFill>
                  <a:schemeClr val="tx1"/>
                </a:solidFill>
                <a:latin typeface="+mn-lt"/>
                <a:cs typeface="Arial"/>
              </a:rPr>
              <a:t>Many of</a:t>
            </a:r>
            <a:r>
              <a:rPr lang="en-GB" sz="800" b="1" dirty="0">
                <a:solidFill>
                  <a:schemeClr val="accent1"/>
                </a:solidFill>
                <a:latin typeface="+mn-lt"/>
                <a:cs typeface="Arial"/>
              </a:rPr>
              <a:t> our most pressing tasks are in improving the capabilities and environment of our digital and clinical colleagues</a:t>
            </a:r>
            <a:r>
              <a:rPr lang="en-GB" sz="800" dirty="0">
                <a:solidFill>
                  <a:schemeClr val="tx1"/>
                </a:solidFill>
                <a:latin typeface="+mn-lt"/>
                <a:cs typeface="Arial"/>
              </a:rPr>
              <a:t>. We will improve our digital colleague retention through delivering a digital workforce strategy, as well as recruiting new hires to give us highly specialist skills in areas where we currently have gaps. We will co-own our digital solutions with our end-users, both patients and our colleagues. This will mean </a:t>
            </a:r>
            <a:r>
              <a:rPr lang="en-GB" sz="800" b="1" dirty="0">
                <a:solidFill>
                  <a:schemeClr val="accent1"/>
                </a:solidFill>
                <a:latin typeface="+mn-lt"/>
                <a:cs typeface="Arial"/>
              </a:rPr>
              <a:t>changing the way we work to include embedded collaboration with clinical staff, and greatly increasing their access to digital training.</a:t>
            </a:r>
          </a:p>
          <a:p>
            <a:pPr rtl="0">
              <a:spcBef>
                <a:spcPts val="800"/>
              </a:spcBef>
            </a:pPr>
            <a:r>
              <a:rPr lang="en-GB" sz="800" dirty="0">
                <a:solidFill>
                  <a:schemeClr val="tx1"/>
                </a:solidFill>
                <a:latin typeface="+mn-lt"/>
                <a:cs typeface="Arial"/>
              </a:rPr>
              <a:t>By 2028, we will have a </a:t>
            </a:r>
            <a:r>
              <a:rPr lang="en-GB" sz="800" b="1" dirty="0">
                <a:solidFill>
                  <a:schemeClr val="accent1"/>
                </a:solidFill>
                <a:latin typeface="+mn-lt"/>
                <a:cs typeface="Arial"/>
              </a:rPr>
              <a:t>fully developed Electronic Patient Record (EPR) model strategy </a:t>
            </a:r>
            <a:r>
              <a:rPr lang="en-GB" sz="800" dirty="0">
                <a:solidFill>
                  <a:schemeClr val="tx1"/>
                </a:solidFill>
                <a:latin typeface="+mn-lt"/>
                <a:cs typeface="Arial"/>
              </a:rPr>
              <a:t>and begun the procurement of the components necessary for its execution. We will have made </a:t>
            </a:r>
            <a:r>
              <a:rPr lang="en-GB" sz="800" b="1" dirty="0">
                <a:solidFill>
                  <a:schemeClr val="accent1"/>
                </a:solidFill>
                <a:latin typeface="+mn-lt"/>
                <a:cs typeface="Arial"/>
              </a:rPr>
              <a:t>significant strides in establishing the Care Data Resource (CDR) </a:t>
            </a:r>
            <a:r>
              <a:rPr lang="en-GB" sz="800" dirty="0">
                <a:solidFill>
                  <a:schemeClr val="tx1"/>
                </a:solidFill>
                <a:latin typeface="+mn-lt"/>
                <a:cs typeface="Arial"/>
              </a:rPr>
              <a:t> as well as progress towards the </a:t>
            </a:r>
            <a:r>
              <a:rPr lang="en-GB" sz="800" b="1" dirty="0">
                <a:solidFill>
                  <a:schemeClr val="accent1"/>
                </a:solidFill>
                <a:latin typeface="+mn-lt"/>
                <a:cs typeface="Arial"/>
              </a:rPr>
              <a:t>implementation of a cloud-based data storage solution and</a:t>
            </a:r>
            <a:r>
              <a:rPr lang="en-GB" sz="800" dirty="0">
                <a:solidFill>
                  <a:schemeClr val="tx1"/>
                </a:solidFill>
                <a:latin typeface="+mn-lt"/>
                <a:cs typeface="Arial"/>
              </a:rPr>
              <a:t> introducing a </a:t>
            </a:r>
            <a:r>
              <a:rPr lang="en-GB" sz="800" b="1" dirty="0">
                <a:solidFill>
                  <a:schemeClr val="accent1"/>
                </a:solidFill>
                <a:latin typeface="+mn-lt"/>
                <a:cs typeface="Arial"/>
              </a:rPr>
              <a:t>consistent data standard. </a:t>
            </a:r>
            <a:r>
              <a:rPr lang="en-GB" sz="800" dirty="0">
                <a:solidFill>
                  <a:schemeClr val="tx1"/>
                </a:solidFill>
                <a:latin typeface="+mn-lt"/>
                <a:cs typeface="Arial"/>
              </a:rPr>
              <a:t>Together, these measures will propel us towards a more powerfully insightful and rationalised use of data, yielding better quality care for our patients.</a:t>
            </a:r>
          </a:p>
          <a:p>
            <a:pPr marL="0" indent="0" rtl="0">
              <a:spcBef>
                <a:spcPts val="800"/>
              </a:spcBef>
              <a:buNone/>
            </a:pPr>
            <a:endParaRPr lang="en-GB" sz="800" dirty="0">
              <a:solidFill>
                <a:schemeClr val="tx1"/>
              </a:solidFill>
              <a:highlight>
                <a:srgbClr val="FFFF00"/>
              </a:highlight>
              <a:latin typeface="+mn-lt"/>
              <a:cs typeface="Arial"/>
            </a:endParaRPr>
          </a:p>
          <a:p>
            <a:pPr marL="0" indent="0" rtl="0">
              <a:spcBef>
                <a:spcPts val="800"/>
              </a:spcBef>
              <a:buNone/>
            </a:pPr>
            <a:endParaRPr lang="en-GB" sz="800" b="1" dirty="0">
              <a:solidFill>
                <a:schemeClr val="accent1"/>
              </a:solidFill>
              <a:highlight>
                <a:srgbClr val="FFFF00"/>
              </a:highlight>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b="1" dirty="0">
              <a:solidFill>
                <a:schemeClr val="accent1"/>
              </a:solidFill>
              <a:latin typeface="Arial"/>
              <a:cs typeface="Arial"/>
            </a:endParaRPr>
          </a:p>
          <a:p>
            <a:pPr marL="0" indent="0">
              <a:spcBef>
                <a:spcPts val="800"/>
              </a:spcBef>
              <a:buNone/>
            </a:pPr>
            <a:endParaRPr lang="en-GB" sz="1100" dirty="0">
              <a:cs typeface="Arial"/>
            </a:endParaRPr>
          </a:p>
        </p:txBody>
      </p:sp>
      <p:sp>
        <p:nvSpPr>
          <p:cNvPr id="4" name="Footer Placeholder 3">
            <a:extLst>
              <a:ext uri="{FF2B5EF4-FFF2-40B4-BE49-F238E27FC236}">
                <a16:creationId xmlns:a16="http://schemas.microsoft.com/office/drawing/2014/main" id="{80D54DA3-A3FA-D0A7-30BB-E974C42E434F}"/>
              </a:ext>
            </a:extLst>
          </p:cNvPr>
          <p:cNvSpPr>
            <a:spLocks noGrp="1"/>
          </p:cNvSpPr>
          <p:nvPr>
            <p:ph type="ftr" sz="quarter" idx="3"/>
          </p:nvPr>
        </p:nvSpPr>
        <p:spPr>
          <a:xfrm>
            <a:off x="217655" y="4689699"/>
            <a:ext cx="4030787" cy="274637"/>
          </a:xfrm>
        </p:spPr>
        <p:txBody>
          <a:bodyPr/>
          <a:lstStyle/>
          <a:p>
            <a:pPr algn="l">
              <a:spcBef>
                <a:spcPts val="600"/>
              </a:spcBef>
            </a:pPr>
            <a:r>
              <a:rPr lang="en-US" sz="1800" b="0" dirty="0">
                <a:solidFill>
                  <a:schemeClr val="bg1"/>
                </a:solidFill>
                <a:latin typeface="Gill Sans MT" panose="020B0502020104020203" pitchFamily="34" charset="0"/>
              </a:rPr>
              <a:t>SBU 3-Year Digital Roadmap: 2025-2028</a:t>
            </a:r>
          </a:p>
        </p:txBody>
      </p:sp>
      <p:sp>
        <p:nvSpPr>
          <p:cNvPr id="60" name="Title 1">
            <a:extLst>
              <a:ext uri="{FF2B5EF4-FFF2-40B4-BE49-F238E27FC236}">
                <a16:creationId xmlns:a16="http://schemas.microsoft.com/office/drawing/2014/main" id="{20829AA3-06F4-96B7-34B9-36270679441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The SBU 3-Year Digital Roadmap</a:t>
            </a:r>
            <a:endParaRPr lang="en-GB" sz="2400"/>
          </a:p>
        </p:txBody>
      </p:sp>
      <p:sp>
        <p:nvSpPr>
          <p:cNvPr id="2" name="Rectangle 1">
            <a:extLst>
              <a:ext uri="{FF2B5EF4-FFF2-40B4-BE49-F238E27FC236}">
                <a16:creationId xmlns:a16="http://schemas.microsoft.com/office/drawing/2014/main" id="{D0EC7691-1993-A9A4-4A0A-85BE72F98DB7}"/>
              </a:ext>
            </a:extLst>
          </p:cNvPr>
          <p:cNvSpPr/>
          <p:nvPr/>
        </p:nvSpPr>
        <p:spPr>
          <a:xfrm>
            <a:off x="6566400" y="698566"/>
            <a:ext cx="2390400" cy="374636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white"/>
                </a:solidFill>
                <a:effectLst/>
                <a:uLnTx/>
                <a:uFillTx/>
                <a:latin typeface="Helvetica Neue Medium"/>
                <a:sym typeface="Helvetica Neue Medium"/>
              </a:rPr>
              <a:t>Cultivating a collaborative and inclusive digital culture that realises our organisational ambitions and delivers tangible benefits to every </a:t>
            </a:r>
            <a:r>
              <a:rPr kumimoji="0" lang="en-GB" sz="1200" b="0" i="1" u="none" strike="noStrike" kern="1200" cap="none" spc="0" normalizeH="0" baseline="0" noProof="0" err="1">
                <a:ln>
                  <a:noFill/>
                </a:ln>
                <a:solidFill>
                  <a:prstClr val="white"/>
                </a:solidFill>
                <a:effectLst/>
                <a:uLnTx/>
                <a:uFillTx/>
                <a:latin typeface="Helvetica Neue Medium"/>
                <a:sym typeface="Helvetica Neue Medium"/>
              </a:rPr>
              <a:t>citi</a:t>
            </a:r>
            <a:r>
              <a:rPr lang="en-GB" sz="1200" b="0" i="1" kern="1200">
                <a:solidFill>
                  <a:prstClr val="white"/>
                </a:solidFill>
                <a:latin typeface="Helvetica Neue Medium"/>
                <a:sym typeface="Helvetica Neue Medium"/>
              </a:rPr>
              <a:t>z</a:t>
            </a:r>
            <a:r>
              <a:rPr kumimoji="0" lang="en-GB" sz="1200" b="0" i="1" u="none" strike="noStrike" kern="1200" cap="none" spc="0" normalizeH="0" baseline="0" noProof="0" err="1">
                <a:ln>
                  <a:noFill/>
                </a:ln>
                <a:solidFill>
                  <a:prstClr val="white"/>
                </a:solidFill>
                <a:effectLst/>
                <a:uLnTx/>
                <a:uFillTx/>
                <a:latin typeface="Helvetica Neue Medium"/>
                <a:sym typeface="Helvetica Neue Medium"/>
              </a:rPr>
              <a:t>en</a:t>
            </a:r>
            <a:r>
              <a:rPr kumimoji="0" lang="en-GB" sz="1200" b="0" i="1" u="none" strike="noStrike" kern="1200" cap="none" spc="0" normalizeH="0" baseline="0" noProof="0">
                <a:ln>
                  <a:noFill/>
                </a:ln>
                <a:solidFill>
                  <a:prstClr val="white"/>
                </a:solidFill>
                <a:effectLst/>
                <a:uLnTx/>
                <a:uFillTx/>
                <a:latin typeface="Helvetica Neue Medium"/>
                <a:sym typeface="Helvetica Neue Medium"/>
              </a:rPr>
              <a:t> and colleague, by driving digital ways of working and enabling service driven transformation - supporting and sustaining our high-quality organisation and establishing SBU as a UK exempla for digital, technology and data innovation in health and care. </a:t>
            </a:r>
          </a:p>
        </p:txBody>
      </p:sp>
      <p:sp>
        <p:nvSpPr>
          <p:cNvPr id="7" name="Rectangle 6">
            <a:extLst>
              <a:ext uri="{FF2B5EF4-FFF2-40B4-BE49-F238E27FC236}">
                <a16:creationId xmlns:a16="http://schemas.microsoft.com/office/drawing/2014/main" id="{0AC8745E-6C02-BE1E-5FED-1E29EB3C40BD}"/>
              </a:ext>
            </a:extLst>
          </p:cNvPr>
          <p:cNvSpPr/>
          <p:nvPr/>
        </p:nvSpPr>
        <p:spPr>
          <a:xfrm>
            <a:off x="6598833" y="693746"/>
            <a:ext cx="2379567" cy="302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1100639" hangingPunct="0"/>
            <a:r>
              <a:rPr lang="en-GB" sz="1600">
                <a:solidFill>
                  <a:schemeClr val="bg1"/>
                </a:solidFill>
                <a:sym typeface="Helvetica Neue Medium"/>
              </a:rPr>
              <a:t>Our Digital Vision </a:t>
            </a:r>
          </a:p>
        </p:txBody>
      </p:sp>
      <p:grpSp>
        <p:nvGrpSpPr>
          <p:cNvPr id="6" name="Group 5">
            <a:extLst>
              <a:ext uri="{FF2B5EF4-FFF2-40B4-BE49-F238E27FC236}">
                <a16:creationId xmlns:a16="http://schemas.microsoft.com/office/drawing/2014/main" id="{C92C6885-0DC4-A494-1D6E-34FDEAE1466D}"/>
              </a:ext>
            </a:extLst>
          </p:cNvPr>
          <p:cNvGrpSpPr/>
          <p:nvPr/>
        </p:nvGrpSpPr>
        <p:grpSpPr>
          <a:xfrm>
            <a:off x="-1" y="-5787"/>
            <a:ext cx="9107999" cy="165595"/>
            <a:chOff x="374266" y="2474302"/>
            <a:chExt cx="11442413" cy="820603"/>
          </a:xfrm>
        </p:grpSpPr>
        <p:sp>
          <p:nvSpPr>
            <p:cNvPr id="9" name="Arrow: Pentagon 8">
              <a:extLst>
                <a:ext uri="{FF2B5EF4-FFF2-40B4-BE49-F238E27FC236}">
                  <a16:creationId xmlns:a16="http://schemas.microsoft.com/office/drawing/2014/main" id="{6111B296-0573-C2A0-1F5D-342A9127081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0" name="Arrow: Chevron 9">
              <a:extLst>
                <a:ext uri="{FF2B5EF4-FFF2-40B4-BE49-F238E27FC236}">
                  <a16:creationId xmlns:a16="http://schemas.microsoft.com/office/drawing/2014/main" id="{C424BC32-0DAB-C1CE-6B66-F372ADC28E8E}"/>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EE4F8518-0929-59CF-0673-979700E8DBF5}"/>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2" name="Arrow: Chevron 11">
              <a:extLst>
                <a:ext uri="{FF2B5EF4-FFF2-40B4-BE49-F238E27FC236}">
                  <a16:creationId xmlns:a16="http://schemas.microsoft.com/office/drawing/2014/main" id="{98B33934-5649-CCDE-F5C6-FBA649DF7C93}"/>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3" name="Arrow: Chevron 12">
              <a:extLst>
                <a:ext uri="{FF2B5EF4-FFF2-40B4-BE49-F238E27FC236}">
                  <a16:creationId xmlns:a16="http://schemas.microsoft.com/office/drawing/2014/main" id="{C64469B7-B2BF-A744-93CB-B04D68542FD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193495507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&amp; Analytics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Technology &amp; Digital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561373" y="4411700"/>
            <a:ext cx="386777" cy="108000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err="1">
                <a:solidFill>
                  <a:schemeClr val="bg1"/>
                </a:solidFill>
                <a:latin typeface="+mn-lt"/>
                <a:ea typeface="+mn-ea"/>
                <a:cs typeface="+mn-cs"/>
                <a:sym typeface="Helvetica Neue Medium"/>
              </a:rPr>
              <a:t>Organisational</a:t>
            </a:r>
            <a:r>
              <a:rPr lang="en-US" sz="1050">
                <a:solidFill>
                  <a:schemeClr val="bg1"/>
                </a:solidFill>
                <a:latin typeface="+mn-lt"/>
                <a:ea typeface="+mn-ea"/>
                <a:cs typeface="+mn-cs"/>
                <a:sym typeface="Helvetica Neue Medium"/>
              </a:rPr>
              <a:t> Functions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mn-lt"/>
                <a:ea typeface="+mn-ea"/>
                <a:cs typeface="+mn-cs"/>
                <a:sym typeface="Helvetica Neue Medium"/>
              </a:rPr>
              <a:t>2027/28</a:t>
            </a:r>
            <a:endParaRPr kumimoji="0" lang="en-GB" sz="105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mn-lt"/>
                <a:ea typeface="+mn-ea"/>
                <a:cs typeface="+mn-cs"/>
                <a:sym typeface="Helvetica Neue Medium"/>
              </a:rPr>
              <a:t>2025/26</a:t>
            </a:r>
            <a:endParaRPr kumimoji="0" lang="en-GB" sz="105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dirty="0">
                <a:solidFill>
                  <a:schemeClr val="bg1"/>
                </a:solidFill>
                <a:latin typeface="+mn-lt"/>
                <a:ea typeface="+mn-ea"/>
                <a:cs typeface="+mn-cs"/>
                <a:sym typeface="Helvetica Neue Medium"/>
              </a:rPr>
              <a:t>2026/27</a:t>
            </a:r>
            <a:endParaRPr kumimoji="0" lang="en-GB" sz="1050" i="0" u="none" strike="noStrike" cap="none" spc="0" normalizeH="0" baseline="0" dirty="0">
              <a:ln>
                <a:noFill/>
              </a:ln>
              <a:solidFill>
                <a:schemeClr val="bg1"/>
              </a:solidFill>
              <a:effectLst/>
              <a:uFillTx/>
              <a:latin typeface="+mn-lt"/>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Workforce &amp; Culture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486674" y="847936"/>
            <a:ext cx="1657326"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Helvetica Neue"/>
                <a:ea typeface="Helvetica Neue"/>
                <a:cs typeface="Helvetica Neue"/>
                <a:sym typeface="Helvetica Neue"/>
              </a:rPr>
              <a:t>Our 3-year Transformation Plan</a:t>
            </a:r>
            <a:endParaRPr kumimoji="0" lang="en-GB" sz="1600" b="1" i="0" u="none" strike="noStrike" cap="none" spc="0" normalizeH="0" baseline="0">
              <a:ln>
                <a:noFill/>
              </a:ln>
              <a:solidFill>
                <a:schemeClr val="bg1"/>
              </a:solidFill>
              <a:effectLst/>
              <a:uFillTx/>
              <a:latin typeface="Helvetica Neue"/>
              <a:ea typeface="Helvetica Neue"/>
              <a:cs typeface="Helvetica Neue"/>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3712270" y="2674038"/>
            <a:ext cx="897554"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1"/>
                </a:solidFill>
                <a:effectLst/>
                <a:uFillTx/>
                <a:latin typeface="+mn-lt"/>
                <a:ea typeface="+mn-ea"/>
                <a:cs typeface="+mn-cs"/>
                <a:sym typeface="Helvetica Neue Medium"/>
              </a:rPr>
              <a:t>Developing EPR Model</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Business Case for Cloud Strategy</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Procure &amp; pilot cloud storage</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j-lt"/>
              </a:rPr>
              <a:t>R</a:t>
            </a:r>
            <a:r>
              <a:rPr lang="en-US" sz="800" b="0" i="0">
                <a:solidFill>
                  <a:schemeClr val="tx1"/>
                </a:solidFill>
                <a:effectLst/>
                <a:latin typeface="+mj-lt"/>
              </a:rPr>
              <a:t>eal-time data available through a modern BI platform </a:t>
            </a:r>
            <a:endParaRPr kumimoji="0" lang="en-GB" sz="800" b="0" i="0" u="none" strike="noStrike" cap="none" spc="0" normalizeH="0" baseline="0">
              <a:ln>
                <a:noFill/>
              </a:ln>
              <a:solidFill>
                <a:schemeClr val="tx1"/>
              </a:solidFill>
              <a:effectLst/>
              <a:highlight>
                <a:srgbClr val="FFFF00"/>
              </a:highlight>
              <a:uFillTx/>
              <a:latin typeface="+mj-lt"/>
              <a:ea typeface="+mn-ea"/>
              <a:cs typeface="+mn-cs"/>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chemeClr val="tx1"/>
                </a:solidFill>
                <a:effectLst/>
                <a:latin typeface="Helvetica Neue Medium"/>
                <a:ea typeface="+mn-ea"/>
                <a:cs typeface="+mn-cs"/>
                <a:sym typeface="Helvetica Neue Medium"/>
              </a:rPr>
              <a:t>Managing patient cohorts with holistic data </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Helvetica Neue Medium"/>
                <a:ea typeface="+mn-ea"/>
                <a:cs typeface="+mn-cs"/>
                <a:sym typeface="Helvetica Neue Medium"/>
              </a:rPr>
              <a:t>Data assessment and mapping</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Planning and scoping of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Development of CDR infrastructure</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chemeClr val="accent3">
              <a:lumMod val="20000"/>
              <a:lumOff val="80000"/>
            </a:schemeClr>
          </a:solidFill>
          <a:ln w="28575"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Helvetica Neue Medium"/>
                <a:ea typeface="+mn-ea"/>
                <a:cs typeface="+mn-cs"/>
                <a:sym typeface="Helvetica Neue Medium"/>
              </a:rPr>
              <a:t>Adopting consistent data standards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2517138" y="2239792"/>
            <a:ext cx="1054706" cy="475247"/>
          </a:xfrm>
          <a:prstGeom prst="rect">
            <a:avLst/>
          </a:prstGeom>
          <a:solidFill>
            <a:schemeClr val="accent5">
              <a:lumMod val="20000"/>
              <a:lumOff val="80000"/>
            </a:schemeClr>
          </a:solidFill>
          <a:ln w="28575" cap="flat">
            <a:solidFill>
              <a:schemeClr val="accent5"/>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Implementing interim clinical system for MH&amp;LD/Community</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4681706" y="2241789"/>
            <a:ext cx="1076194"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dirty="0">
                <a:solidFill>
                  <a:schemeClr val="tx1"/>
                </a:solidFill>
                <a:effectLst/>
                <a:latin typeface="Helvetica Neue Medium"/>
                <a:ea typeface="+mn-ea"/>
                <a:cs typeface="+mn-cs"/>
                <a:sym typeface="Helvetica Neue Medium"/>
              </a:rPr>
              <a:t>SBPP </a:t>
            </a:r>
            <a:r>
              <a:rPr lang="en-US" sz="800" b="0" i="0" u="none" strike="noStrike" dirty="0" err="1">
                <a:solidFill>
                  <a:schemeClr val="tx1"/>
                </a:solidFill>
                <a:effectLst/>
                <a:latin typeface="Helvetica Neue Medium"/>
                <a:ea typeface="+mn-ea"/>
                <a:cs typeface="+mn-cs"/>
                <a:sym typeface="Helvetica Neue Medium"/>
              </a:rPr>
              <a:t>reprocurement</a:t>
            </a:r>
            <a:r>
              <a:rPr lang="en-US" sz="800" b="0" i="0" u="none" strike="noStrike" dirty="0">
                <a:solidFill>
                  <a:schemeClr val="tx1"/>
                </a:solidFill>
                <a:effectLst/>
                <a:latin typeface="Helvetica Neue Medium"/>
                <a:ea typeface="+mn-ea"/>
                <a:cs typeface="+mn-cs"/>
                <a:sym typeface="Helvetica Neue Medium"/>
              </a:rPr>
              <a:t> and ex</a:t>
            </a:r>
            <a:r>
              <a:rPr lang="en-US" sz="800" b="0" dirty="0">
                <a:solidFill>
                  <a:schemeClr val="tx1"/>
                </a:solidFill>
                <a:latin typeface="Helvetica Neue Medium"/>
                <a:ea typeface="+mn-ea"/>
                <a:cs typeface="+mn-cs"/>
                <a:sym typeface="Helvetica Neue Medium"/>
              </a:rPr>
              <a:t>panded functionality</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5">
              <a:lumMod val="20000"/>
              <a:lumOff val="80000"/>
            </a:schemeClr>
          </a:solidFill>
          <a:ln w="28575" cap="flat">
            <a:solidFill>
              <a:schemeClr val="accent5"/>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chemeClr val="tx1"/>
                </a:solidFill>
                <a:effectLst/>
                <a:uFillTx/>
                <a:latin typeface="+mn-lt"/>
                <a:ea typeface="+mn-ea"/>
                <a:cs typeface="+mn-cs"/>
                <a:sym typeface="Helvetica Neue Medium"/>
              </a:rPr>
              <a:t>Optimisation</a:t>
            </a:r>
            <a:r>
              <a:rPr kumimoji="0" lang="en-US" sz="800" b="0" i="0" u="none" strike="noStrike" cap="none" spc="0" normalizeH="0" baseline="0">
                <a:ln>
                  <a:noFill/>
                </a:ln>
                <a:solidFill>
                  <a:schemeClr val="tx1"/>
                </a:solidFill>
                <a:effectLst/>
                <a:uFillTx/>
                <a:latin typeface="+mn-lt"/>
                <a:ea typeface="+mn-ea"/>
                <a:cs typeface="+mn-cs"/>
                <a:sym typeface="Helvetica Neue Medium"/>
              </a:rPr>
              <a:t> of </a:t>
            </a:r>
            <a:r>
              <a:rPr kumimoji="0" lang="en-US" sz="800" b="0" i="0" u="none" strike="noStrike" cap="none" spc="0" normalizeH="0" baseline="0" err="1">
                <a:ln>
                  <a:noFill/>
                </a:ln>
                <a:solidFill>
                  <a:schemeClr val="tx1"/>
                </a:solidFill>
                <a:effectLst/>
                <a:uFillTx/>
                <a:latin typeface="+mn-lt"/>
                <a:ea typeface="+mn-ea"/>
                <a:cs typeface="+mn-cs"/>
                <a:sym typeface="Helvetica Neue Medium"/>
              </a:rPr>
              <a:t>organisational</a:t>
            </a:r>
            <a:r>
              <a:rPr kumimoji="0" lang="en-US" sz="800" b="0" i="0" u="none" strike="noStrike" cap="none" spc="0" normalizeH="0" baseline="0">
                <a:ln>
                  <a:noFill/>
                </a:ln>
                <a:solidFill>
                  <a:schemeClr val="tx1"/>
                </a:solidFill>
                <a:effectLst/>
                <a:uFillTx/>
                <a:latin typeface="+mn-lt"/>
                <a:ea typeface="+mn-ea"/>
                <a:cs typeface="+mn-cs"/>
                <a:sym typeface="Helvetica Neue Medium"/>
              </a:rPr>
              <a:t> user hardware </a:t>
            </a:r>
            <a:r>
              <a:rPr kumimoji="0" lang="en-US" sz="800" b="0" i="0" u="none" strike="noStrike" cap="none" spc="0" normalizeH="0" baseline="0" err="1">
                <a:ln>
                  <a:noFill/>
                </a:ln>
                <a:solidFill>
                  <a:schemeClr val="tx1"/>
                </a:solidFill>
                <a:effectLst/>
                <a:uFillTx/>
                <a:latin typeface="+mn-lt"/>
                <a:ea typeface="+mn-ea"/>
                <a:cs typeface="+mn-cs"/>
                <a:sym typeface="Helvetica Neue Medium"/>
              </a:rPr>
              <a:t>eg</a:t>
            </a:r>
            <a:r>
              <a:rPr kumimoji="0" lang="en-US" sz="800" b="0" i="0" u="none" strike="noStrike" cap="none" spc="0" normalizeH="0" baseline="0">
                <a:ln>
                  <a:noFill/>
                </a:ln>
                <a:solidFill>
                  <a:schemeClr val="tx1"/>
                </a:solidFill>
                <a:effectLst/>
                <a:uFillTx/>
                <a:latin typeface="+mn-lt"/>
                <a:ea typeface="+mn-ea"/>
                <a:cs typeface="+mn-cs"/>
                <a:sym typeface="Helvetica Neue Medium"/>
              </a:rPr>
              <a:t>: </a:t>
            </a:r>
            <a:r>
              <a:rPr kumimoji="0" lang="en-US" sz="800" b="0" i="0" u="none" strike="noStrike" cap="none" spc="0" normalizeH="0" baseline="0" err="1">
                <a:ln>
                  <a:noFill/>
                </a:ln>
                <a:solidFill>
                  <a:schemeClr val="tx1"/>
                </a:solidFill>
                <a:effectLst/>
                <a:uFillTx/>
                <a:latin typeface="+mn-lt"/>
                <a:ea typeface="+mn-ea"/>
                <a:cs typeface="+mn-cs"/>
                <a:sym typeface="Helvetica Neue Medium"/>
              </a:rPr>
              <a:t>wifi</a:t>
            </a:r>
            <a:r>
              <a:rPr lang="en-US" sz="800" b="0">
                <a:solidFill>
                  <a:schemeClr val="tx1"/>
                </a:solidFill>
                <a:latin typeface="+mn-lt"/>
                <a:ea typeface="+mn-ea"/>
                <a:cs typeface="+mn-cs"/>
                <a:sym typeface="Helvetica Neue Medium"/>
              </a:rPr>
              <a:t>, </a:t>
            </a:r>
            <a:r>
              <a:rPr kumimoji="0" lang="en-US" sz="800" b="0" i="0" u="none" strike="noStrike" cap="none" spc="0" normalizeH="0" baseline="0">
                <a:ln>
                  <a:noFill/>
                </a:ln>
                <a:solidFill>
                  <a:schemeClr val="tx1"/>
                </a:solidFill>
                <a:effectLst/>
                <a:uFillTx/>
                <a:latin typeface="+mn-lt"/>
                <a:ea typeface="+mn-ea"/>
                <a:cs typeface="+mn-cs"/>
                <a:sym typeface="Helvetica Neue Medium"/>
              </a:rPr>
              <a:t>computers, devices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703082" y="1991434"/>
            <a:ext cx="900000" cy="533747"/>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Implementation of identity management solution</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Pilot clinical digital champions </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Development and roll out of universal digital training approach for all SBU staff</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798010" y="2237574"/>
            <a:ext cx="1137941"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Developing collaborative delivery framework</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Expanding workforce  to deliver 24/7 working support</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Implement Digital Business Partners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Digital workforce strategy</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Develop target operating model for the digital services team</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Recruitment clinical digital leads</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chemeClr val="accent3">
              <a:lumMod val="20000"/>
              <a:lumOff val="80000"/>
            </a:schemeClr>
          </a:solidFill>
          <a:ln w="28575" cap="flat">
            <a:solidFill>
              <a:schemeClr val="accent3"/>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Helvetica Neue Medium"/>
                <a:ea typeface="+mn-ea"/>
                <a:cs typeface="+mn-cs"/>
                <a:sym typeface="Helvetica Neue Medium"/>
              </a:rPr>
              <a:t>Preparation work to adopt consistent data standards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876480" y="1824399"/>
            <a:ext cx="1042320"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Procuring/developing EPR components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1214157" y="2711081"/>
            <a:ext cx="1080000" cy="475247"/>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Scoping &amp; Business Case for </a:t>
            </a:r>
            <a:r>
              <a:rPr kumimoji="0" lang="en-US" sz="800" b="0" i="0" u="none" strike="noStrike" cap="none" spc="0" normalizeH="0" baseline="0">
                <a:ln>
                  <a:noFill/>
                </a:ln>
                <a:solidFill>
                  <a:schemeClr val="tx1"/>
                </a:solidFill>
                <a:effectLst/>
                <a:uFillTx/>
                <a:latin typeface="+mn-lt"/>
                <a:ea typeface="+mn-ea"/>
                <a:cs typeface="+mn-cs"/>
                <a:sym typeface="Helvetica Neue Medium"/>
              </a:rPr>
              <a:t>clinical system for MH&amp;LD/Community</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737094" y="3064816"/>
            <a:ext cx="908518" cy="41106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Evaluation of EPR: Capabilities and interdependencies </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1"/>
                </a:solidFill>
                <a:effectLst/>
                <a:uFillTx/>
                <a:latin typeface="+mn-lt"/>
                <a:ea typeface="+mn-ea"/>
                <a:cs typeface="+mn-cs"/>
                <a:sym typeface="Helvetica Neue Medium"/>
              </a:rPr>
              <a:t>Expansion of digital</a:t>
            </a:r>
            <a:r>
              <a:rPr lang="en-US" sz="800" b="0" dirty="0">
                <a:solidFill>
                  <a:schemeClr val="tx1"/>
                </a:solidFill>
                <a:latin typeface="+mn-lt"/>
                <a:ea typeface="+mn-ea"/>
                <a:cs typeface="+mn-cs"/>
                <a:sym typeface="Helvetica Neue Medium"/>
              </a:rPr>
              <a:t> training team</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Digital workforce survey</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rgbClr val="000000"/>
                </a:solidFill>
                <a:effectLst/>
                <a:uLnTx/>
                <a:uFillTx/>
                <a:latin typeface="Gill Sans MT" panose="020B0502020104020203" pitchFamily="34" charset="0"/>
                <a:sym typeface="Helvetica Neue Medium"/>
              </a:rPr>
              <a:t>Our 3-Year Transformation Plan</a:t>
            </a:r>
          </a:p>
        </p:txBody>
      </p:sp>
      <p:grpSp>
        <p:nvGrpSpPr>
          <p:cNvPr id="2" name="Group 1">
            <a:extLst>
              <a:ext uri="{FF2B5EF4-FFF2-40B4-BE49-F238E27FC236}">
                <a16:creationId xmlns:a16="http://schemas.microsoft.com/office/drawing/2014/main" id="{31A322F6-3DB5-A05A-3E99-DFDE4CA050D1}"/>
              </a:ext>
            </a:extLst>
          </p:cNvPr>
          <p:cNvGrpSpPr/>
          <p:nvPr/>
        </p:nvGrpSpPr>
        <p:grpSpPr>
          <a:xfrm>
            <a:off x="-1" y="-5787"/>
            <a:ext cx="9107999" cy="165595"/>
            <a:chOff x="374266" y="2474302"/>
            <a:chExt cx="11442413" cy="820603"/>
          </a:xfrm>
        </p:grpSpPr>
        <p:sp>
          <p:nvSpPr>
            <p:cNvPr id="7" name="Arrow: Pentagon 6">
              <a:extLst>
                <a:ext uri="{FF2B5EF4-FFF2-40B4-BE49-F238E27FC236}">
                  <a16:creationId xmlns:a16="http://schemas.microsoft.com/office/drawing/2014/main" id="{06299202-1F3D-31D9-1DD9-FEEECC03C31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61148918-544F-63A4-E5E2-408B8A62530B}"/>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9D9552BE-3012-529B-82CF-97D91D1497B1}"/>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4" name="Arrow: Chevron 13">
              <a:extLst>
                <a:ext uri="{FF2B5EF4-FFF2-40B4-BE49-F238E27FC236}">
                  <a16:creationId xmlns:a16="http://schemas.microsoft.com/office/drawing/2014/main" id="{09305793-0C87-73F9-371D-23CE66C62AD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5" name="Arrow: Chevron 14">
              <a:extLst>
                <a:ext uri="{FF2B5EF4-FFF2-40B4-BE49-F238E27FC236}">
                  <a16:creationId xmlns:a16="http://schemas.microsoft.com/office/drawing/2014/main" id="{393E10DA-44B7-5F35-E08C-C4581C224AD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
        <p:nvSpPr>
          <p:cNvPr id="4" name="Rectangle 3">
            <a:extLst>
              <a:ext uri="{FF2B5EF4-FFF2-40B4-BE49-F238E27FC236}">
                <a16:creationId xmlns:a16="http://schemas.microsoft.com/office/drawing/2014/main" id="{127ADA69-790A-B320-76D2-8F4E08CBF924}"/>
              </a:ext>
            </a:extLst>
          </p:cNvPr>
          <p:cNvSpPr/>
          <p:nvPr/>
        </p:nvSpPr>
        <p:spPr>
          <a:xfrm>
            <a:off x="6828506" y="3932019"/>
            <a:ext cx="900000" cy="557985"/>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Internal mapping process to </a:t>
            </a:r>
            <a:r>
              <a:rPr kumimoji="0" lang="en-US" sz="800" b="0" i="0" u="none" strike="noStrike" cap="none" spc="0" normalizeH="0" baseline="0" err="1">
                <a:ln>
                  <a:noFill/>
                </a:ln>
                <a:solidFill>
                  <a:schemeClr val="tx1"/>
                </a:solidFill>
                <a:effectLst/>
                <a:uFillTx/>
                <a:latin typeface="+mn-lt"/>
                <a:ea typeface="+mn-ea"/>
                <a:cs typeface="+mn-cs"/>
                <a:sym typeface="Helvetica Neue Medium"/>
              </a:rPr>
              <a:t>rationalise</a:t>
            </a:r>
            <a:r>
              <a:rPr kumimoji="0" lang="en-US" sz="800" b="0" i="0" u="none" strike="noStrike" cap="none" spc="0" normalizeH="0" baseline="0">
                <a:ln>
                  <a:noFill/>
                </a:ln>
                <a:solidFill>
                  <a:schemeClr val="tx1"/>
                </a:solidFill>
                <a:effectLst/>
                <a:uFillTx/>
                <a:latin typeface="+mn-lt"/>
                <a:ea typeface="+mn-ea"/>
                <a:cs typeface="+mn-cs"/>
                <a:sym typeface="Helvetica Neue Medium"/>
              </a:rPr>
              <a:t> work</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7287072" y="3189574"/>
            <a:ext cx="900000" cy="590838"/>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1"/>
                </a:solidFill>
                <a:effectLst/>
                <a:uFillTx/>
                <a:latin typeface="+mn-lt"/>
                <a:ea typeface="+mn-ea"/>
                <a:cs typeface="+mn-cs"/>
                <a:sym typeface="Helvetica Neue Medium"/>
              </a:rPr>
              <a:t>Defining and supporting partnership working</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069315" y="2500313"/>
            <a:ext cx="1040094"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chemeClr val="tx1"/>
                </a:solidFill>
                <a:latin typeface="+mn-lt"/>
                <a:ea typeface="+mn-ea"/>
                <a:cs typeface="+mn-cs"/>
                <a:sym typeface="Helvetica Neue Medium"/>
              </a:rPr>
              <a:t>Optimising</a:t>
            </a:r>
            <a:r>
              <a:rPr lang="en-US" sz="800" b="0">
                <a:solidFill>
                  <a:schemeClr val="tx1"/>
                </a:solidFill>
                <a:latin typeface="+mn-lt"/>
                <a:ea typeface="+mn-ea"/>
                <a:cs typeface="+mn-cs"/>
                <a:sym typeface="Helvetica Neue Medium"/>
              </a:rPr>
              <a:t> health board digital leadership and governance  </a:t>
            </a:r>
            <a:r>
              <a:rPr kumimoji="0" lang="en-US" sz="800" b="0" i="0" u="none" strike="noStrike" cap="none" spc="0" normalizeH="0" baseline="0">
                <a:ln>
                  <a:noFill/>
                </a:ln>
                <a:solidFill>
                  <a:schemeClr val="tx1"/>
                </a:solidFill>
                <a:effectLst/>
                <a:uFillTx/>
                <a:latin typeface="+mn-lt"/>
                <a:ea typeface="+mn-ea"/>
                <a:cs typeface="+mn-cs"/>
                <a:sym typeface="Helvetica Neue Medium"/>
              </a:rPr>
              <a:t> </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1208" y="4563233"/>
            <a:ext cx="900000" cy="360000"/>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Review of digital governance</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71300" y="4388575"/>
            <a:ext cx="1040094" cy="360000"/>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chemeClr val="tx1"/>
                </a:solidFill>
                <a:latin typeface="+mn-lt"/>
                <a:ea typeface="+mn-ea"/>
                <a:cs typeface="+mn-cs"/>
                <a:sym typeface="Helvetica Neue Medium"/>
              </a:rPr>
              <a:t>Benefits analysis of digital </a:t>
            </a:r>
            <a:r>
              <a:rPr lang="en-US" sz="800" b="0" err="1">
                <a:solidFill>
                  <a:schemeClr val="tx1"/>
                </a:solidFill>
                <a:latin typeface="+mn-lt"/>
                <a:ea typeface="+mn-ea"/>
                <a:cs typeface="+mn-cs"/>
                <a:sym typeface="Helvetica Neue Medium"/>
              </a:rPr>
              <a:t>programmes</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8236133" y="3123184"/>
            <a:ext cx="821977"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Developing a cyber security plan</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42090" y="3569439"/>
            <a:ext cx="908518" cy="41106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1"/>
                </a:solidFill>
                <a:effectLst/>
                <a:uFillTx/>
                <a:latin typeface="+mn-lt"/>
                <a:ea typeface="+mn-ea"/>
                <a:cs typeface="+mn-cs"/>
                <a:sym typeface="Helvetica Neue Medium"/>
              </a:rPr>
              <a:t>Supporting the N</a:t>
            </a:r>
            <a:r>
              <a:rPr lang="en-US" sz="800" b="0" dirty="0">
                <a:solidFill>
                  <a:schemeClr val="tx1"/>
                </a:solidFill>
                <a:latin typeface="+mn-lt"/>
                <a:ea typeface="+mn-ea"/>
                <a:cs typeface="+mn-cs"/>
                <a:sym typeface="Helvetica Neue Medium"/>
              </a:rPr>
              <a:t>HS Wales App roll-out</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5993587" y="1555794"/>
            <a:ext cx="852503" cy="360000"/>
          </a:xfrm>
          <a:prstGeom prst="rect">
            <a:avLst/>
          </a:prstGeom>
          <a:solidFill>
            <a:schemeClr val="accent5">
              <a:lumMod val="20000"/>
              <a:lumOff val="80000"/>
            </a:schemeClr>
          </a:solid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1"/>
                </a:solidFill>
                <a:effectLst/>
                <a:uFillTx/>
                <a:latin typeface="+mn-lt"/>
                <a:ea typeface="+mn-ea"/>
                <a:cs typeface="+mn-cs"/>
                <a:sym typeface="Helvetica Neue Medium"/>
              </a:rPr>
              <a:t>Implementing EPR components</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5E213E03-A573-0E03-51E1-6CFF638ED1B8}"/>
              </a:ext>
            </a:extLst>
          </p:cNvPr>
          <p:cNvSpPr/>
          <p:nvPr/>
        </p:nvSpPr>
        <p:spPr>
          <a:xfrm>
            <a:off x="6899419" y="1830669"/>
            <a:ext cx="752491" cy="360000"/>
          </a:xfrm>
          <a:prstGeom prst="rect">
            <a:avLst/>
          </a:prstGeom>
          <a:solidFill>
            <a:schemeClr val="accent4">
              <a:lumMod val="20000"/>
              <a:lumOff val="80000"/>
            </a:schemeClr>
          </a:solid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Establish Clinical Design Authority</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1B4FF56B-B678-BE3E-9930-84B5F1488D24}"/>
              </a:ext>
            </a:extLst>
          </p:cNvPr>
          <p:cNvSpPr/>
          <p:nvPr/>
        </p:nvSpPr>
        <p:spPr>
          <a:xfrm>
            <a:off x="8069315" y="2031529"/>
            <a:ext cx="1040094" cy="403033"/>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Strategic approach to decommissioning legacy services</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AE468227-9E2A-A8BC-E9D7-55423B70566D}"/>
              </a:ext>
            </a:extLst>
          </p:cNvPr>
          <p:cNvSpPr/>
          <p:nvPr/>
        </p:nvSpPr>
        <p:spPr>
          <a:xfrm>
            <a:off x="8326684" y="3753157"/>
            <a:ext cx="623953" cy="494721"/>
          </a:xfrm>
          <a:prstGeom prst="rect">
            <a:avLst/>
          </a:prstGeom>
          <a:solidFill>
            <a:schemeClr val="accent1">
              <a:lumMod val="20000"/>
              <a:lumOff val="8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dirty="0">
                <a:solidFill>
                  <a:schemeClr val="tx1"/>
                </a:solidFill>
                <a:latin typeface="+mn-lt"/>
                <a:ea typeface="+mn-ea"/>
                <a:cs typeface="+mn-cs"/>
                <a:sym typeface="Helvetica Neue Medium"/>
              </a:rPr>
              <a:t>Establishing a TDA</a:t>
            </a:r>
            <a:endParaRPr kumimoji="0" lang="en-GB" sz="800" b="0" i="0" u="none" strike="noStrike" cap="none" spc="0" normalizeH="0" baseline="0" dirty="0">
              <a:ln>
                <a:noFill/>
              </a:ln>
              <a:solidFill>
                <a:schemeClr val="tx1"/>
              </a:solidFill>
              <a:effectLst/>
              <a:uFillTx/>
              <a:latin typeface="+mn-lt"/>
              <a:ea typeface="+mn-ea"/>
              <a:cs typeface="+mn-cs"/>
              <a:sym typeface="Helvetica Neue Medium"/>
            </a:endParaRPr>
          </a:p>
        </p:txBody>
      </p:sp>
    </p:spTree>
    <p:extLst>
      <p:ext uri="{BB962C8B-B14F-4D97-AF65-F5344CB8AC3E}">
        <p14:creationId xmlns:p14="http://schemas.microsoft.com/office/powerpoint/2010/main" val="1604865571"/>
      </p:ext>
    </p:extLst>
  </p:cSld>
  <p:clrMapOvr>
    <a:masterClrMapping/>
  </p:clrMapOvr>
  <p:transition spd="med"/>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41126-1859-9189-3DB8-965C3D502AA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A28D75F-8FD0-92DA-2082-DF52A7E8E513}"/>
              </a:ext>
            </a:extLst>
          </p:cNvPr>
          <p:cNvSpPr>
            <a:spLocks noGrp="1"/>
          </p:cNvSpPr>
          <p:nvPr>
            <p:ph type="body" sz="quarter" idx="11"/>
          </p:nvPr>
        </p:nvSpPr>
        <p:spPr>
          <a:xfrm>
            <a:off x="2135848" y="1643063"/>
            <a:ext cx="5875184" cy="1189037"/>
          </a:xfrm>
        </p:spPr>
        <p:txBody>
          <a:bodyPr>
            <a:normAutofit/>
          </a:bodyPr>
          <a:lstStyle/>
          <a:p>
            <a:r>
              <a:rPr lang="en-US" dirty="0"/>
              <a:t>Building SBU’s Digital Capabilities &amp; Organisational Readiness for 2028</a:t>
            </a:r>
          </a:p>
        </p:txBody>
      </p:sp>
      <p:sp>
        <p:nvSpPr>
          <p:cNvPr id="4" name="Footer Placeholder 1">
            <a:extLst>
              <a:ext uri="{FF2B5EF4-FFF2-40B4-BE49-F238E27FC236}">
                <a16:creationId xmlns:a16="http://schemas.microsoft.com/office/drawing/2014/main" id="{333BBC2A-770B-F7FC-CB1C-555D55CAA73B}"/>
              </a:ext>
            </a:extLst>
          </p:cNvPr>
          <p:cNvSpPr txBox="1">
            <a:spLocks/>
          </p:cNvSpPr>
          <p:nvPr/>
        </p:nvSpPr>
        <p:spPr>
          <a:xfrm>
            <a:off x="217655" y="4656143"/>
            <a:ext cx="5085865" cy="293362"/>
          </a:xfrm>
          <a:prstGeom prst="rect">
            <a:avLst/>
          </a:prstGeom>
        </p:spPr>
        <p:txBody>
          <a:bodyPr anchor="ct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600"/>
              </a:spcBef>
            </a:pPr>
            <a:r>
              <a:rPr lang="en-US" sz="1800" b="0" dirty="0">
                <a:solidFill>
                  <a:schemeClr val="bg1"/>
                </a:solidFill>
                <a:latin typeface="Gill Sans MT" panose="020B0502020104020203" pitchFamily="34" charset="0"/>
              </a:rPr>
              <a:t>SBU 3-Year Digital Roadmap: 2025-2028</a:t>
            </a:r>
          </a:p>
        </p:txBody>
      </p:sp>
      <p:grpSp>
        <p:nvGrpSpPr>
          <p:cNvPr id="11" name="Group 10">
            <a:extLst>
              <a:ext uri="{FF2B5EF4-FFF2-40B4-BE49-F238E27FC236}">
                <a16:creationId xmlns:a16="http://schemas.microsoft.com/office/drawing/2014/main" id="{DE5C2EFA-F795-A198-ACCB-690985992A8C}"/>
              </a:ext>
            </a:extLst>
          </p:cNvPr>
          <p:cNvGrpSpPr/>
          <p:nvPr/>
        </p:nvGrpSpPr>
        <p:grpSpPr>
          <a:xfrm>
            <a:off x="-1" y="-5787"/>
            <a:ext cx="9107999" cy="165595"/>
            <a:chOff x="374266" y="2474302"/>
            <a:chExt cx="11442413" cy="820603"/>
          </a:xfrm>
        </p:grpSpPr>
        <p:sp>
          <p:nvSpPr>
            <p:cNvPr id="12" name="Arrow: Pentagon 11">
              <a:extLst>
                <a:ext uri="{FF2B5EF4-FFF2-40B4-BE49-F238E27FC236}">
                  <a16:creationId xmlns:a16="http://schemas.microsoft.com/office/drawing/2014/main" id="{735D923D-1495-55C3-99B4-4ECB813C288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AB7123EF-8826-FD7C-D462-A6D0D9E2484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347A0CFB-7E5E-9DB6-2BCF-E6974902ECE7}"/>
                </a:ext>
              </a:extLst>
            </p:cNvPr>
            <p:cNvSpPr/>
            <p:nvPr/>
          </p:nvSpPr>
          <p:spPr>
            <a:xfrm>
              <a:off x="4851732" y="2474302"/>
              <a:ext cx="2697135"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5" name="Arrow: Chevron 14">
              <a:extLst>
                <a:ext uri="{FF2B5EF4-FFF2-40B4-BE49-F238E27FC236}">
                  <a16:creationId xmlns:a16="http://schemas.microsoft.com/office/drawing/2014/main" id="{DD22DB83-8BDF-35DE-A8EA-4109DE4B809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6" name="Arrow: Chevron 15">
              <a:extLst>
                <a:ext uri="{FF2B5EF4-FFF2-40B4-BE49-F238E27FC236}">
                  <a16:creationId xmlns:a16="http://schemas.microsoft.com/office/drawing/2014/main" id="{CE238953-2545-02A2-55CE-8EB5511E3E4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175609244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459AF-1B69-E2F9-C7AA-BD48FE17498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0D6B6C9A-0BF7-9ECE-FC53-272FEBC74C7E}"/>
              </a:ext>
            </a:extLst>
          </p:cNvPr>
          <p:cNvSpPr>
            <a:spLocks noGrp="1"/>
          </p:cNvSpPr>
          <p:nvPr>
            <p:ph type="ftr" sz="quarter" idx="3"/>
          </p:nvPr>
        </p:nvSpPr>
        <p:spPr>
          <a:xfrm>
            <a:off x="217655" y="4689699"/>
            <a:ext cx="4030787" cy="274637"/>
          </a:xfrm>
        </p:spPr>
        <p:txBody>
          <a:bodyPr/>
          <a:lstStyle/>
          <a:p>
            <a:pPr algn="l">
              <a:spcBef>
                <a:spcPts val="600"/>
              </a:spcBef>
            </a:pPr>
            <a:r>
              <a:rPr lang="en-US" sz="1800" b="0" dirty="0">
                <a:solidFill>
                  <a:schemeClr val="bg1"/>
                </a:solidFill>
                <a:latin typeface="Gill Sans MT" panose="020B0502020104020203" pitchFamily="34" charset="0"/>
              </a:rPr>
              <a:t>SBU 3-Year Digital Roadmap: 2025-2028</a:t>
            </a:r>
          </a:p>
        </p:txBody>
      </p:sp>
      <p:sp>
        <p:nvSpPr>
          <p:cNvPr id="60" name="Title 1">
            <a:extLst>
              <a:ext uri="{FF2B5EF4-FFF2-40B4-BE49-F238E27FC236}">
                <a16:creationId xmlns:a16="http://schemas.microsoft.com/office/drawing/2014/main" id="{663E657C-4638-F192-7E13-921A7301F26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latin typeface="Gill Sans MT"/>
              </a:rPr>
              <a:t>Readiness for delivery </a:t>
            </a:r>
            <a:endParaRPr lang="en-GB" sz="2400"/>
          </a:p>
        </p:txBody>
      </p:sp>
      <p:sp>
        <p:nvSpPr>
          <p:cNvPr id="10" name="Rectangle 9">
            <a:extLst>
              <a:ext uri="{FF2B5EF4-FFF2-40B4-BE49-F238E27FC236}">
                <a16:creationId xmlns:a16="http://schemas.microsoft.com/office/drawing/2014/main" id="{7955ACA9-04A3-C156-718B-1E7EA9A6F875}"/>
              </a:ext>
            </a:extLst>
          </p:cNvPr>
          <p:cNvSpPr/>
          <p:nvPr/>
        </p:nvSpPr>
        <p:spPr>
          <a:xfrm>
            <a:off x="142875" y="1202400"/>
            <a:ext cx="2841305" cy="299295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285750" marR="0" indent="-2857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1050" b="0">
                <a:solidFill>
                  <a:schemeClr val="tx1"/>
                </a:solidFill>
                <a:latin typeface="+mn-lt"/>
                <a:ea typeface="+mn-ea"/>
                <a:cs typeface="+mn-cs"/>
                <a:sym typeface="Helvetica Neue Medium"/>
              </a:rPr>
              <a:t>Securing </a:t>
            </a:r>
            <a:r>
              <a:rPr lang="en-GB" sz="1050">
                <a:solidFill>
                  <a:schemeClr val="tx1"/>
                </a:solidFill>
                <a:latin typeface="+mn-lt"/>
                <a:ea typeface="+mn-ea"/>
                <a:cs typeface="+mn-cs"/>
                <a:sym typeface="Helvetica Neue Medium"/>
              </a:rPr>
              <a:t>executive sign-off and buy-in </a:t>
            </a:r>
            <a:r>
              <a:rPr lang="en-GB" sz="1050" b="0">
                <a:solidFill>
                  <a:schemeClr val="tx1"/>
                </a:solidFill>
                <a:latin typeface="+mn-lt"/>
                <a:ea typeface="+mn-ea"/>
                <a:cs typeface="+mn-cs"/>
                <a:sym typeface="Helvetica Neue Medium"/>
              </a:rPr>
              <a:t>for this work is an essential first step in progressing to delivery </a:t>
            </a:r>
          </a:p>
          <a:p>
            <a:pPr marL="285750" marR="0" indent="-2857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1050" b="0">
                <a:solidFill>
                  <a:schemeClr val="tx1"/>
                </a:solidFill>
                <a:latin typeface="+mn-lt"/>
                <a:ea typeface="+mn-ea"/>
                <a:cs typeface="+mn-cs"/>
                <a:sym typeface="Helvetica Neue Medium"/>
              </a:rPr>
              <a:t>This work will require a fundamental shift in how SBU approaches our digital transformation with the </a:t>
            </a:r>
            <a:r>
              <a:rPr lang="en-GB" sz="1050">
                <a:solidFill>
                  <a:schemeClr val="tx1"/>
                </a:solidFill>
                <a:latin typeface="+mn-lt"/>
                <a:ea typeface="+mn-ea"/>
                <a:cs typeface="+mn-cs"/>
                <a:sym typeface="Helvetica Neue Medium"/>
              </a:rPr>
              <a:t>whole organisation needing to take collective responsibility </a:t>
            </a:r>
            <a:r>
              <a:rPr lang="en-GB" sz="1050" b="0">
                <a:solidFill>
                  <a:schemeClr val="tx1"/>
                </a:solidFill>
                <a:latin typeface="+mn-lt"/>
                <a:ea typeface="+mn-ea"/>
                <a:cs typeface="+mn-cs"/>
                <a:sym typeface="Helvetica Neue Medium"/>
              </a:rPr>
              <a:t>for achieving the desired outcomes and benefits </a:t>
            </a:r>
          </a:p>
          <a:p>
            <a:pPr marL="285750" marR="0" indent="-2857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1050" b="0">
                <a:solidFill>
                  <a:schemeClr val="tx1"/>
                </a:solidFill>
                <a:latin typeface="+mn-lt"/>
                <a:ea typeface="+mn-ea"/>
                <a:cs typeface="+mn-cs"/>
                <a:sym typeface="Helvetica Neue Medium"/>
              </a:rPr>
              <a:t>This will require </a:t>
            </a:r>
            <a:r>
              <a:rPr lang="en-GB" sz="1050">
                <a:solidFill>
                  <a:schemeClr val="tx1"/>
                </a:solidFill>
                <a:latin typeface="+mn-lt"/>
                <a:ea typeface="+mn-ea"/>
                <a:cs typeface="+mn-cs"/>
                <a:sym typeface="Helvetica Neue Medium"/>
              </a:rPr>
              <a:t>continued engagement and partnership</a:t>
            </a:r>
            <a:r>
              <a:rPr lang="en-GB" sz="1050" b="0">
                <a:solidFill>
                  <a:schemeClr val="tx1"/>
                </a:solidFill>
                <a:latin typeface="+mn-lt"/>
                <a:ea typeface="+mn-ea"/>
                <a:cs typeface="+mn-cs"/>
                <a:sym typeface="Helvetica Neue Medium"/>
              </a:rPr>
              <a:t> between digital teams and the SDGs as well as renewed clarification of roles and responsibilities across teams </a:t>
            </a:r>
            <a:endParaRPr kumimoji="0" lang="en-GB" sz="1050" b="0" i="0" u="none" strike="noStrike" cap="none" spc="0" normalizeH="0" baseline="0">
              <a:ln>
                <a:noFill/>
              </a:ln>
              <a:solidFill>
                <a:schemeClr val="tx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871816D1-CFCB-1638-FC3D-4BB55580BAB9}"/>
              </a:ext>
            </a:extLst>
          </p:cNvPr>
          <p:cNvSpPr/>
          <p:nvPr/>
        </p:nvSpPr>
        <p:spPr>
          <a:xfrm>
            <a:off x="3151033" y="1202400"/>
            <a:ext cx="2841305" cy="299295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285750" indent="-285750" algn="l" defTabSz="825500">
              <a:buFont typeface="Arial" panose="020B0604020202020204" pitchFamily="34" charset="0"/>
              <a:buChar char="•"/>
            </a:pPr>
            <a:r>
              <a:rPr lang="en-GB" sz="1050" b="0">
                <a:solidFill>
                  <a:schemeClr val="tx1"/>
                </a:solidFill>
                <a:latin typeface="+mn-lt"/>
                <a:ea typeface="+mn-ea"/>
                <a:cs typeface="+mn-cs"/>
                <a:sym typeface="Helvetica Neue Medium"/>
              </a:rPr>
              <a:t>A </a:t>
            </a:r>
            <a:r>
              <a:rPr lang="en-GB" sz="1050">
                <a:solidFill>
                  <a:schemeClr val="tx1"/>
                </a:solidFill>
                <a:latin typeface="+mn-lt"/>
                <a:ea typeface="+mn-ea"/>
                <a:cs typeface="+mn-cs"/>
                <a:sym typeface="Helvetica Neue Medium"/>
              </a:rPr>
              <a:t>Prioritisation Framework </a:t>
            </a:r>
            <a:r>
              <a:rPr lang="en-GB" sz="1050" b="0">
                <a:solidFill>
                  <a:schemeClr val="tx1"/>
                </a:solidFill>
                <a:latin typeface="+mn-lt"/>
                <a:ea typeface="+mn-ea"/>
                <a:cs typeface="+mn-cs"/>
                <a:sym typeface="Helvetica Neue Medium"/>
              </a:rPr>
              <a:t>with a clear set of criteria will enable SBU to test which of the current digital projects are sufficiently aligned to the future vision and which activities should be stood-down</a:t>
            </a:r>
          </a:p>
          <a:p>
            <a:pPr marL="285750" indent="-285750" algn="l" defTabSz="825500">
              <a:buFont typeface="Arial" panose="020B0604020202020204" pitchFamily="34" charset="0"/>
              <a:buChar char="•"/>
            </a:pPr>
            <a:r>
              <a:rPr lang="en-GB" sz="1050" b="0">
                <a:solidFill>
                  <a:schemeClr val="tx1"/>
                </a:solidFill>
                <a:latin typeface="+mn-lt"/>
                <a:ea typeface="+mn-ea"/>
                <a:cs typeface="+mn-cs"/>
                <a:sym typeface="Helvetica Neue Medium"/>
              </a:rPr>
              <a:t>This process is essential in order for SBU to </a:t>
            </a:r>
            <a:r>
              <a:rPr lang="en-GB" sz="1050">
                <a:solidFill>
                  <a:schemeClr val="tx1"/>
                </a:solidFill>
                <a:latin typeface="+mn-lt"/>
                <a:ea typeface="+mn-ea"/>
                <a:cs typeface="+mn-cs"/>
                <a:sym typeface="Helvetica Neue Medium"/>
              </a:rPr>
              <a:t>free up much needed capacity </a:t>
            </a:r>
            <a:r>
              <a:rPr lang="en-GB" sz="1050" b="0">
                <a:solidFill>
                  <a:schemeClr val="tx1"/>
                </a:solidFill>
                <a:latin typeface="+mn-lt"/>
                <a:ea typeface="+mn-ea"/>
                <a:cs typeface="+mn-cs"/>
                <a:sym typeface="Helvetica Neue Medium"/>
              </a:rPr>
              <a:t>to support the delivery of the key strategic priorities </a:t>
            </a:r>
            <a:endParaRPr lang="en-GB" sz="1050" b="0">
              <a:solidFill>
                <a:schemeClr val="tx1"/>
              </a:solidFill>
              <a:latin typeface="+mn-lt"/>
              <a:ea typeface="+mn-ea"/>
              <a:cs typeface="+mn-cs"/>
            </a:endParaRPr>
          </a:p>
          <a:p>
            <a:pPr marL="285750" indent="-285750" algn="l" defTabSz="825500">
              <a:buFont typeface="Arial" panose="020B0604020202020204" pitchFamily="34" charset="0"/>
              <a:buChar char="•"/>
            </a:pPr>
            <a:r>
              <a:rPr lang="en-GB" sz="1050" b="0">
                <a:solidFill>
                  <a:schemeClr val="tx1"/>
                </a:solidFill>
                <a:latin typeface="+mn-lt"/>
                <a:ea typeface="+mn-ea"/>
                <a:cs typeface="+mn-cs"/>
                <a:sym typeface="Helvetica Neue Medium"/>
              </a:rPr>
              <a:t>As future opportunities emerge the framework will also give SBU the </a:t>
            </a:r>
            <a:r>
              <a:rPr lang="en-GB" sz="1050">
                <a:solidFill>
                  <a:schemeClr val="tx1"/>
                </a:solidFill>
                <a:latin typeface="+mn-lt"/>
                <a:ea typeface="+mn-ea"/>
                <a:cs typeface="+mn-cs"/>
                <a:sym typeface="Helvetica Neue Medium"/>
              </a:rPr>
              <a:t>flexibility to say “Yes” </a:t>
            </a:r>
            <a:r>
              <a:rPr lang="en-GB" sz="1050" b="0">
                <a:solidFill>
                  <a:schemeClr val="tx1"/>
                </a:solidFill>
                <a:latin typeface="+mn-lt"/>
                <a:ea typeface="+mn-ea"/>
                <a:cs typeface="+mn-cs"/>
                <a:sym typeface="Helvetica Neue Medium"/>
              </a:rPr>
              <a:t>to new activities that help to further their aims whilst protecting resource for necessary activities to keep the lights on and committed work such as the CTM disaggregation </a:t>
            </a:r>
            <a:endParaRPr lang="en-GB" sz="1050" b="0">
              <a:solidFill>
                <a:schemeClr val="tx1"/>
              </a:solidFill>
              <a:latin typeface="+mn-lt"/>
              <a:ea typeface="+mn-ea"/>
              <a:cs typeface="+mn-cs"/>
            </a:endParaRPr>
          </a:p>
        </p:txBody>
      </p:sp>
      <p:sp>
        <p:nvSpPr>
          <p:cNvPr id="12" name="Rectangle 11">
            <a:extLst>
              <a:ext uri="{FF2B5EF4-FFF2-40B4-BE49-F238E27FC236}">
                <a16:creationId xmlns:a16="http://schemas.microsoft.com/office/drawing/2014/main" id="{640E4492-C522-EC88-CCDC-617D701D0834}"/>
              </a:ext>
            </a:extLst>
          </p:cNvPr>
          <p:cNvSpPr/>
          <p:nvPr/>
        </p:nvSpPr>
        <p:spPr>
          <a:xfrm>
            <a:off x="6159191" y="1202400"/>
            <a:ext cx="2841305" cy="299295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r>
              <a:rPr lang="en-GB" sz="1050" b="0">
                <a:solidFill>
                  <a:schemeClr val="tx1"/>
                </a:solidFill>
                <a:latin typeface="+mn-lt"/>
                <a:ea typeface="+mn-ea"/>
                <a:cs typeface="+mn-cs"/>
                <a:sym typeface="Helvetica Neue Medium"/>
              </a:rPr>
              <a:t>In order to make progress at pace SBU will also need to ensure that the strategy is supported by: </a:t>
            </a:r>
            <a:br>
              <a:rPr lang="en-GB" sz="1050" b="0">
                <a:solidFill>
                  <a:schemeClr val="tx1"/>
                </a:solidFill>
                <a:latin typeface="+mn-lt"/>
                <a:ea typeface="+mn-ea"/>
                <a:cs typeface="+mn-cs"/>
                <a:sym typeface="Helvetica Neue Medium"/>
              </a:rPr>
            </a:br>
            <a:endParaRPr lang="en-GB" sz="1050" b="0">
              <a:solidFill>
                <a:schemeClr val="tx1"/>
              </a:solidFill>
              <a:latin typeface="+mn-lt"/>
              <a:ea typeface="+mn-ea"/>
              <a:cs typeface="+mn-cs"/>
              <a:sym typeface="Helvetica Neue Medium"/>
            </a:endParaRPr>
          </a:p>
          <a:p>
            <a:pPr marL="171450" indent="-171450" algn="l" defTabSz="825500">
              <a:buFont typeface="Arial" panose="020B0604020202020204" pitchFamily="34" charset="0"/>
              <a:buChar char="•"/>
            </a:pPr>
            <a:r>
              <a:rPr lang="en-GB" sz="1050" b="0">
                <a:solidFill>
                  <a:schemeClr val="tx1"/>
                </a:solidFill>
                <a:latin typeface="+mn-lt"/>
                <a:ea typeface="+mn-ea"/>
                <a:cs typeface="+mn-cs"/>
                <a:sym typeface="Helvetica Neue Medium"/>
              </a:rPr>
              <a:t>An </a:t>
            </a:r>
            <a:r>
              <a:rPr lang="en-GB" sz="1050">
                <a:solidFill>
                  <a:schemeClr val="tx1"/>
                </a:solidFill>
                <a:latin typeface="+mn-lt"/>
                <a:ea typeface="+mn-ea"/>
                <a:cs typeface="+mn-cs"/>
                <a:sym typeface="Helvetica Neue Medium"/>
              </a:rPr>
              <a:t>effective programme structure </a:t>
            </a:r>
            <a:r>
              <a:rPr lang="en-GB" sz="1050" b="0">
                <a:solidFill>
                  <a:schemeClr val="tx1"/>
                </a:solidFill>
                <a:latin typeface="+mn-lt"/>
                <a:ea typeface="+mn-ea"/>
                <a:cs typeface="+mn-cs"/>
                <a:sym typeface="Helvetica Neue Medium"/>
              </a:rPr>
              <a:t>– putting in place the best teams to drive delivery and supporting progress against KPIs and desired outcomes </a:t>
            </a:r>
          </a:p>
          <a:p>
            <a:pPr marL="171450" indent="-171450" algn="l" defTabSz="825500">
              <a:buFont typeface="Arial" panose="020B0604020202020204" pitchFamily="34" charset="0"/>
              <a:buChar char="•"/>
            </a:pPr>
            <a:r>
              <a:rPr lang="en-GB" sz="1050">
                <a:solidFill>
                  <a:schemeClr val="tx1"/>
                </a:solidFill>
                <a:latin typeface="+mn-lt"/>
                <a:ea typeface="+mn-ea"/>
                <a:cs typeface="+mn-cs"/>
                <a:sym typeface="Helvetica Neue Medium"/>
              </a:rPr>
              <a:t>Robust governance models </a:t>
            </a:r>
            <a:r>
              <a:rPr lang="en-GB" sz="1050" b="0">
                <a:solidFill>
                  <a:schemeClr val="tx1"/>
                </a:solidFill>
                <a:latin typeface="+mn-lt"/>
                <a:ea typeface="+mn-ea"/>
                <a:cs typeface="+mn-cs"/>
                <a:sym typeface="Helvetica Neue Medium"/>
              </a:rPr>
              <a:t>– having access to the right technical expertise and support as well as a central governance Board that can assure progress against SBU’s organisational objectives </a:t>
            </a:r>
          </a:p>
        </p:txBody>
      </p:sp>
      <p:sp>
        <p:nvSpPr>
          <p:cNvPr id="13" name="Arrow: Pentagon 12">
            <a:extLst>
              <a:ext uri="{FF2B5EF4-FFF2-40B4-BE49-F238E27FC236}">
                <a16:creationId xmlns:a16="http://schemas.microsoft.com/office/drawing/2014/main" id="{7D5B6A12-0821-D7FB-52AE-A94E617E1DDF}"/>
              </a:ext>
            </a:extLst>
          </p:cNvPr>
          <p:cNvSpPr/>
          <p:nvPr/>
        </p:nvSpPr>
        <p:spPr>
          <a:xfrm>
            <a:off x="142875" y="845079"/>
            <a:ext cx="2379566" cy="302666"/>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Alignment across SBU</a:t>
            </a:r>
          </a:p>
        </p:txBody>
      </p:sp>
      <p:sp>
        <p:nvSpPr>
          <p:cNvPr id="14" name="Arrow: Pentagon 13">
            <a:extLst>
              <a:ext uri="{FF2B5EF4-FFF2-40B4-BE49-F238E27FC236}">
                <a16:creationId xmlns:a16="http://schemas.microsoft.com/office/drawing/2014/main" id="{A1EB9F11-6B8E-FFBB-1A3D-9CA53C7B7487}"/>
              </a:ext>
            </a:extLst>
          </p:cNvPr>
          <p:cNvSpPr/>
          <p:nvPr/>
        </p:nvSpPr>
        <p:spPr>
          <a:xfrm>
            <a:off x="3151033" y="845079"/>
            <a:ext cx="2379566" cy="302666"/>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Capacity to Deliver</a:t>
            </a:r>
          </a:p>
        </p:txBody>
      </p:sp>
      <p:sp>
        <p:nvSpPr>
          <p:cNvPr id="15" name="Arrow: Pentagon 14">
            <a:extLst>
              <a:ext uri="{FF2B5EF4-FFF2-40B4-BE49-F238E27FC236}">
                <a16:creationId xmlns:a16="http://schemas.microsoft.com/office/drawing/2014/main" id="{69BC3C0F-72C3-9D84-F048-081B725FABF8}"/>
              </a:ext>
            </a:extLst>
          </p:cNvPr>
          <p:cNvSpPr/>
          <p:nvPr/>
        </p:nvSpPr>
        <p:spPr>
          <a:xfrm>
            <a:off x="6159191" y="845079"/>
            <a:ext cx="2379566" cy="302666"/>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Organisational Functions </a:t>
            </a:r>
          </a:p>
        </p:txBody>
      </p:sp>
      <p:sp>
        <p:nvSpPr>
          <p:cNvPr id="16" name="TextBox 15">
            <a:extLst>
              <a:ext uri="{FF2B5EF4-FFF2-40B4-BE49-F238E27FC236}">
                <a16:creationId xmlns:a16="http://schemas.microsoft.com/office/drawing/2014/main" id="{98B643BF-8597-D43E-F8BE-7EB674EDDD91}"/>
              </a:ext>
            </a:extLst>
          </p:cNvPr>
          <p:cNvSpPr txBox="1"/>
          <p:nvPr/>
        </p:nvSpPr>
        <p:spPr>
          <a:xfrm>
            <a:off x="143504" y="4224381"/>
            <a:ext cx="885762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dirty="0">
                <a:ln>
                  <a:noFill/>
                </a:ln>
                <a:solidFill>
                  <a:srgbClr val="000000"/>
                </a:solidFill>
                <a:effectLst/>
                <a:uFillTx/>
                <a:latin typeface="Helvetica Neue"/>
                <a:ea typeface="Helvetica Neue"/>
                <a:cs typeface="Helvetica Neue"/>
                <a:sym typeface="Helvetica Neue"/>
              </a:rPr>
              <a:t>NB: The Mobilisation Plan goes into more detail about the shorter-term work SBU will need to under</a:t>
            </a:r>
            <a:r>
              <a:rPr lang="en-GB" sz="800" dirty="0"/>
              <a:t>take in the first 12 weeks and the first year to set us up for success</a:t>
            </a:r>
            <a:endParaRPr kumimoji="0" lang="en-GB" sz="8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88875796-5693-ACD6-B67B-328BBFA8A8C8}"/>
              </a:ext>
            </a:extLst>
          </p:cNvPr>
          <p:cNvGrpSpPr/>
          <p:nvPr/>
        </p:nvGrpSpPr>
        <p:grpSpPr>
          <a:xfrm>
            <a:off x="-1" y="-5787"/>
            <a:ext cx="9107999" cy="165595"/>
            <a:chOff x="374266" y="2474302"/>
            <a:chExt cx="11442413" cy="820603"/>
          </a:xfrm>
        </p:grpSpPr>
        <p:sp>
          <p:nvSpPr>
            <p:cNvPr id="9" name="Arrow: Pentagon 8">
              <a:extLst>
                <a:ext uri="{FF2B5EF4-FFF2-40B4-BE49-F238E27FC236}">
                  <a16:creationId xmlns:a16="http://schemas.microsoft.com/office/drawing/2014/main" id="{F0B6B132-50A4-10A2-E9BC-1C7EC2693F1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C2BB8322-454E-C172-00B4-0C2B0C59722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5DD3C6CD-0942-7762-9057-EDD4AC9EB949}"/>
                </a:ext>
              </a:extLst>
            </p:cNvPr>
            <p:cNvSpPr/>
            <p:nvPr/>
          </p:nvSpPr>
          <p:spPr>
            <a:xfrm>
              <a:off x="4851732" y="2474302"/>
              <a:ext cx="2697135"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9" name="Arrow: Chevron 18">
              <a:extLst>
                <a:ext uri="{FF2B5EF4-FFF2-40B4-BE49-F238E27FC236}">
                  <a16:creationId xmlns:a16="http://schemas.microsoft.com/office/drawing/2014/main" id="{1CC498E1-DAA5-4AD8-308C-D912565D6D6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20" name="Arrow: Chevron 19">
              <a:extLst>
                <a:ext uri="{FF2B5EF4-FFF2-40B4-BE49-F238E27FC236}">
                  <a16:creationId xmlns:a16="http://schemas.microsoft.com/office/drawing/2014/main" id="{3008B7FB-1B1F-37A2-0825-2CA01204F1D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7894051"/>
      </p:ext>
    </p:extLst>
  </p:cSld>
  <p:clrMapOvr>
    <a:masterClrMapping/>
  </p:clrMapOvr>
  <p:transition spd="med"/>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grpSp>
        <p:nvGrpSpPr>
          <p:cNvPr id="78" name="Group 77">
            <a:extLst>
              <a:ext uri="{FF2B5EF4-FFF2-40B4-BE49-F238E27FC236}">
                <a16:creationId xmlns:a16="http://schemas.microsoft.com/office/drawing/2014/main" id="{75F0854A-2822-1D57-F04D-5752D07E571B}"/>
              </a:ext>
            </a:extLst>
          </p:cNvPr>
          <p:cNvGrpSpPr/>
          <p:nvPr/>
        </p:nvGrpSpPr>
        <p:grpSpPr>
          <a:xfrm>
            <a:off x="137354" y="4467886"/>
            <a:ext cx="8869292" cy="584221"/>
            <a:chOff x="426592" y="3920425"/>
            <a:chExt cx="8869292" cy="584221"/>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71714" y="4212358"/>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1351621" y="421235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2231528"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3118342"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4005156"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891970"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759942"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627162"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502359"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381037" y="422421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502359"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381037"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627162" y="3951652"/>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759942"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71714" y="395252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Change management</a:t>
              </a:r>
            </a:p>
          </p:txBody>
        </p:sp>
      </p:grpSp>
      <p:grpSp>
        <p:nvGrpSpPr>
          <p:cNvPr id="85" name="Group 84">
            <a:extLst>
              <a:ext uri="{FF2B5EF4-FFF2-40B4-BE49-F238E27FC236}">
                <a16:creationId xmlns:a16="http://schemas.microsoft.com/office/drawing/2014/main" id="{B8E9A8BD-888B-F2C1-2010-4CE06DB525EF}"/>
              </a:ext>
            </a:extLst>
          </p:cNvPr>
          <p:cNvGrpSpPr/>
          <p:nvPr/>
        </p:nvGrpSpPr>
        <p:grpSpPr>
          <a:xfrm>
            <a:off x="3191739" y="2015545"/>
            <a:ext cx="2828748" cy="543483"/>
            <a:chOff x="2843347" y="1537497"/>
            <a:chExt cx="2828748" cy="543483"/>
          </a:xfrm>
        </p:grpSpPr>
        <p:sp>
          <p:nvSpPr>
            <p:cNvPr id="30" name="Rectangle: Rounded Corners 29">
              <a:extLst>
                <a:ext uri="{FF2B5EF4-FFF2-40B4-BE49-F238E27FC236}">
                  <a16:creationId xmlns:a16="http://schemas.microsoft.com/office/drawing/2014/main" id="{89443727-C4FB-DFBD-AF92-2B6DBABC8661}"/>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2942511" y="1784238"/>
              <a:ext cx="2681141" cy="241106"/>
              <a:chOff x="2942511" y="1784238"/>
              <a:chExt cx="2681141" cy="241106"/>
            </a:xfrm>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edical</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dirty="0">
                    <a:solidFill>
                      <a:prstClr val="white"/>
                    </a:solidFill>
                    <a:latin typeface="Helvetica Neue Medium"/>
                    <a:ea typeface="+mn-ea"/>
                    <a:cs typeface="+mn-cs"/>
                    <a:sym typeface="Helvetica Neue Medium"/>
                  </a:rPr>
                  <a:t>Diagnostic results and reporting</a:t>
                </a:r>
                <a:endPar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Electronic Test Requesting </a:t>
                </a:r>
                <a:endPar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grpSp>
      </p:grpSp>
      <p:grpSp>
        <p:nvGrpSpPr>
          <p:cNvPr id="82" name="Group 81">
            <a:extLst>
              <a:ext uri="{FF2B5EF4-FFF2-40B4-BE49-F238E27FC236}">
                <a16:creationId xmlns:a16="http://schemas.microsoft.com/office/drawing/2014/main" id="{7A41364B-98BC-918B-F251-23231BFCDE85}"/>
              </a:ext>
            </a:extLst>
          </p:cNvPr>
          <p:cNvGrpSpPr/>
          <p:nvPr/>
        </p:nvGrpSpPr>
        <p:grpSpPr>
          <a:xfrm>
            <a:off x="254689" y="2823122"/>
            <a:ext cx="2859372" cy="983484"/>
            <a:chOff x="217658" y="2422800"/>
            <a:chExt cx="2859372" cy="983484"/>
          </a:xfrm>
        </p:grpSpPr>
        <p:sp>
          <p:nvSpPr>
            <p:cNvPr id="42" name="Rectangle: Rounded Corners 41">
              <a:extLst>
                <a:ext uri="{FF2B5EF4-FFF2-40B4-BE49-F238E27FC236}">
                  <a16:creationId xmlns:a16="http://schemas.microsoft.com/office/drawing/2014/main" id="{1EB14240-178F-5C30-837E-956A059EA595}"/>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330886" y="285970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330886" y="2598915"/>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205176" y="25989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205176" y="285325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89217" y="28597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89217" y="26143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330886" y="312136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205176" y="3120855"/>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Risk Management</a:t>
              </a:r>
            </a:p>
          </p:txBody>
        </p:sp>
      </p:grpSp>
      <p:grpSp>
        <p:nvGrpSpPr>
          <p:cNvPr id="81" name="Group 80">
            <a:extLst>
              <a:ext uri="{FF2B5EF4-FFF2-40B4-BE49-F238E27FC236}">
                <a16:creationId xmlns:a16="http://schemas.microsoft.com/office/drawing/2014/main" id="{9074486B-AE58-F631-39CB-CBFD7A1E6AC0}"/>
              </a:ext>
            </a:extLst>
          </p:cNvPr>
          <p:cNvGrpSpPr/>
          <p:nvPr/>
        </p:nvGrpSpPr>
        <p:grpSpPr>
          <a:xfrm>
            <a:off x="3191739" y="2823806"/>
            <a:ext cx="2858400" cy="982800"/>
            <a:chOff x="3139615" y="2571856"/>
            <a:chExt cx="2858400" cy="982800"/>
          </a:xfrm>
        </p:grpSpPr>
        <p:sp>
          <p:nvSpPr>
            <p:cNvPr id="39" name="Rectangle: Rounded Corners 38">
              <a:extLst>
                <a:ext uri="{FF2B5EF4-FFF2-40B4-BE49-F238E27FC236}">
                  <a16:creationId xmlns:a16="http://schemas.microsoft.com/office/drawing/2014/main" id="{69278198-FE67-F112-D1FB-DB547B6C3D0A}"/>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11254"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Incident Reporting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16641"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Data </a:t>
              </a:r>
              <a:r>
                <a:rPr kumimoji="0" lang="en-US" sz="800" b="0" i="0" u="none" strike="noStrike" kern="0" cap="none" spc="0" normalizeH="0" baseline="0" noProof="0" dirty="0" err="1">
                  <a:ln>
                    <a:noFill/>
                  </a:ln>
                  <a:solidFill>
                    <a:prstClr val="white"/>
                  </a:solidFill>
                  <a:effectLst/>
                  <a:uLnTx/>
                  <a:uFillTx/>
                  <a:latin typeface="Helvetica Neue Medium"/>
                  <a:ea typeface="+mn-ea"/>
                  <a:cs typeface="+mn-cs"/>
                  <a:sym typeface="Helvetica Neue Medium"/>
                </a:rPr>
                <a:t>visualisation</a:t>
              </a:r>
              <a:endPar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05842"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Predictive models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08597"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Population Health</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04635"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Planning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04635" y="302271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Automated detection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16641" y="3292421"/>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Near-miss reporting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08597" y="3292944"/>
              <a:ext cx="995708"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25" name="Rectangle: Rounded Corners 24">
            <a:extLst>
              <a:ext uri="{FF2B5EF4-FFF2-40B4-BE49-F238E27FC236}">
                <a16:creationId xmlns:a16="http://schemas.microsoft.com/office/drawing/2014/main" id="{4E60D650-0BD9-6C2E-121F-06240CBBAD7D}"/>
              </a:ext>
            </a:extLst>
          </p:cNvPr>
          <p:cNvSpPr/>
          <p:nvPr/>
        </p:nvSpPr>
        <p:spPr>
          <a:xfrm>
            <a:off x="244990" y="1869942"/>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Integrated Health and Care</a:t>
            </a:r>
          </a:p>
        </p:txBody>
      </p:sp>
      <p:grpSp>
        <p:nvGrpSpPr>
          <p:cNvPr id="110" name="Group 109">
            <a:extLst>
              <a:ext uri="{FF2B5EF4-FFF2-40B4-BE49-F238E27FC236}">
                <a16:creationId xmlns:a16="http://schemas.microsoft.com/office/drawing/2014/main" id="{3ED198B0-D5DB-1D4E-CD78-286FBB746C5A}"/>
              </a:ext>
            </a:extLst>
          </p:cNvPr>
          <p:cNvGrpSpPr/>
          <p:nvPr/>
        </p:nvGrpSpPr>
        <p:grpSpPr>
          <a:xfrm>
            <a:off x="6108721" y="1699802"/>
            <a:ext cx="2790289" cy="2168171"/>
            <a:chOff x="6273881" y="1531159"/>
            <a:chExt cx="2790289" cy="2168171"/>
          </a:xfrm>
        </p:grpSpPr>
        <p:grpSp>
          <p:nvGrpSpPr>
            <p:cNvPr id="89" name="Group 88">
              <a:extLst>
                <a:ext uri="{FF2B5EF4-FFF2-40B4-BE49-F238E27FC236}">
                  <a16:creationId xmlns:a16="http://schemas.microsoft.com/office/drawing/2014/main" id="{F1E0EA97-44E3-2FCD-30CA-7DF490D1A1CD}"/>
                </a:ext>
              </a:extLst>
            </p:cNvPr>
            <p:cNvGrpSpPr/>
            <p:nvPr/>
          </p:nvGrpSpPr>
          <p:grpSpPr>
            <a:xfrm>
              <a:off x="6273881" y="1531159"/>
              <a:ext cx="2790289" cy="2168171"/>
              <a:chOff x="6634892" y="2328527"/>
              <a:chExt cx="2790289" cy="2168171"/>
            </a:xfrm>
          </p:grpSpPr>
          <p:grpSp>
            <p:nvGrpSpPr>
              <p:cNvPr id="80" name="Group 79">
                <a:extLst>
                  <a:ext uri="{FF2B5EF4-FFF2-40B4-BE49-F238E27FC236}">
                    <a16:creationId xmlns:a16="http://schemas.microsoft.com/office/drawing/2014/main" id="{E872B25A-9DE8-ED33-3B23-FA6277CF2FFC}"/>
                  </a:ext>
                </a:extLst>
              </p:cNvPr>
              <p:cNvGrpSpPr/>
              <p:nvPr/>
            </p:nvGrpSpPr>
            <p:grpSpPr>
              <a:xfrm>
                <a:off x="6634892" y="2328527"/>
                <a:ext cx="2790289" cy="2168171"/>
                <a:chOff x="6634892" y="2328527"/>
                <a:chExt cx="2790289" cy="2168171"/>
              </a:xfrm>
            </p:grpSpPr>
            <p:sp>
              <p:nvSpPr>
                <p:cNvPr id="31" name="Rectangle: Rounded Corners 30">
                  <a:extLst>
                    <a:ext uri="{FF2B5EF4-FFF2-40B4-BE49-F238E27FC236}">
                      <a16:creationId xmlns:a16="http://schemas.microsoft.com/office/drawing/2014/main" id="{9C34B067-1E65-36EF-16DD-743F361C0084}"/>
                    </a:ext>
                  </a:extLst>
                </p:cNvPr>
                <p:cNvSpPr/>
                <p:nvPr/>
              </p:nvSpPr>
              <p:spPr>
                <a:xfrm>
                  <a:off x="6634892" y="2328527"/>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728583"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Bed Management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728583"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Compliance alerts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619595"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Appointment Scheduling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510607" y="2550577"/>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champions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74" name="Rectangle: Rounded Corners 73">
                <a:extLst>
                  <a:ext uri="{FF2B5EF4-FFF2-40B4-BE49-F238E27FC236}">
                    <a16:creationId xmlns:a16="http://schemas.microsoft.com/office/drawing/2014/main" id="{183F6BD5-0437-032A-E396-D02626BD8195}"/>
                  </a:ext>
                </a:extLst>
              </p:cNvPr>
              <p:cNvSpPr/>
              <p:nvPr/>
            </p:nvSpPr>
            <p:spPr>
              <a:xfrm>
                <a:off x="7619595"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Bedside Observations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728583" y="309258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Pre-operative Assessment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728583" y="336358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administration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8" name="Rectangle: Rounded Corners 7">
              <a:extLst>
                <a:ext uri="{FF2B5EF4-FFF2-40B4-BE49-F238E27FC236}">
                  <a16:creationId xmlns:a16="http://schemas.microsoft.com/office/drawing/2014/main" id="{722CA5D5-CFB8-45D3-4A84-3B5221DDB634}"/>
                </a:ext>
              </a:extLst>
            </p:cNvPr>
            <p:cNvSpPr/>
            <p:nvPr/>
          </p:nvSpPr>
          <p:spPr>
            <a:xfrm>
              <a:off x="7258584" y="229521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Maternity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258584"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Nursing Care</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258584"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flow</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258584"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communication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367572"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Records, plans and assessments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367572"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Workflow management</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49596"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ePrescribing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49596"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Longitudinal care record</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49596"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Mental Health Information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49596" y="229521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Staff rostering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367572" y="337922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Pre-hospital flow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49596" y="202421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Ward Board management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258584" y="33784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Asset tracking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Key:</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Gill Sans MT" panose="020B0502020104020203" pitchFamily="34" charset="0"/>
                <a:sym typeface="Helvetica Neue Medium"/>
              </a:rPr>
              <a:t>Our Vision for SBU’s Digital Capabilities in 2036</a:t>
            </a:r>
            <a:endParaRPr kumimoji="0" lang="en-GB" sz="2400" b="0" i="0" u="none" strike="noStrike" kern="0" cap="none" spc="0" normalizeH="0" baseline="0" noProof="0" dirty="0">
              <a:ln>
                <a:noFill/>
              </a:ln>
              <a:solidFill>
                <a:srgbClr val="000000"/>
              </a:solidFill>
              <a:effectLst/>
              <a:uLnTx/>
              <a:uFillTx/>
              <a:latin typeface="Gill Sans MT" panose="020B0502020104020203" pitchFamily="34" charset="0"/>
              <a:sym typeface="Helvetica Neue Medium"/>
            </a:endParaRPr>
          </a:p>
        </p:txBody>
      </p:sp>
      <p:grpSp>
        <p:nvGrpSpPr>
          <p:cNvPr id="17" name="Group 16">
            <a:extLst>
              <a:ext uri="{FF2B5EF4-FFF2-40B4-BE49-F238E27FC236}">
                <a16:creationId xmlns:a16="http://schemas.microsoft.com/office/drawing/2014/main" id="{C0F0F613-9FDF-CA0E-E181-AB0565BB2FB0}"/>
              </a:ext>
            </a:extLst>
          </p:cNvPr>
          <p:cNvGrpSpPr/>
          <p:nvPr/>
        </p:nvGrpSpPr>
        <p:grpSpPr>
          <a:xfrm>
            <a:off x="-1" y="-5787"/>
            <a:ext cx="9107999" cy="165595"/>
            <a:chOff x="374266" y="2474302"/>
            <a:chExt cx="11442413" cy="820603"/>
          </a:xfrm>
        </p:grpSpPr>
        <p:sp>
          <p:nvSpPr>
            <p:cNvPr id="41" name="Arrow: Pentagon 40">
              <a:extLst>
                <a:ext uri="{FF2B5EF4-FFF2-40B4-BE49-F238E27FC236}">
                  <a16:creationId xmlns:a16="http://schemas.microsoft.com/office/drawing/2014/main" id="{0242DADA-6C98-4C14-99BF-08731E26A62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7" name="Arrow: Chevron 56">
              <a:extLst>
                <a:ext uri="{FF2B5EF4-FFF2-40B4-BE49-F238E27FC236}">
                  <a16:creationId xmlns:a16="http://schemas.microsoft.com/office/drawing/2014/main" id="{75504712-9BB0-A90B-CA2D-62F1F164D85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58" name="Arrow: Chevron 57">
              <a:extLst>
                <a:ext uri="{FF2B5EF4-FFF2-40B4-BE49-F238E27FC236}">
                  <a16:creationId xmlns:a16="http://schemas.microsoft.com/office/drawing/2014/main" id="{DF3D3C89-D729-2D6F-2A6C-2342FDB2DBBA}"/>
                </a:ext>
              </a:extLst>
            </p:cNvPr>
            <p:cNvSpPr/>
            <p:nvPr/>
          </p:nvSpPr>
          <p:spPr>
            <a:xfrm>
              <a:off x="4851732" y="2474302"/>
              <a:ext cx="2697135"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60" name="Arrow: Chevron 59">
              <a:extLst>
                <a:ext uri="{FF2B5EF4-FFF2-40B4-BE49-F238E27FC236}">
                  <a16:creationId xmlns:a16="http://schemas.microsoft.com/office/drawing/2014/main" id="{0A5ED4B5-8EE4-323F-35BF-AC6ACAF83CC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61" name="Arrow: Chevron 60">
              <a:extLst>
                <a:ext uri="{FF2B5EF4-FFF2-40B4-BE49-F238E27FC236}">
                  <a16:creationId xmlns:a16="http://schemas.microsoft.com/office/drawing/2014/main" id="{6137EDDF-2F11-4484-C9B4-056F1FB504D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grpSp>
        <p:nvGrpSpPr>
          <p:cNvPr id="79" name="Group 78">
            <a:extLst>
              <a:ext uri="{FF2B5EF4-FFF2-40B4-BE49-F238E27FC236}">
                <a16:creationId xmlns:a16="http://schemas.microsoft.com/office/drawing/2014/main" id="{AC9F4A15-A51D-CFA7-B3E4-EE5187A032B1}"/>
              </a:ext>
            </a:extLst>
          </p:cNvPr>
          <p:cNvGrpSpPr/>
          <p:nvPr/>
        </p:nvGrpSpPr>
        <p:grpSpPr>
          <a:xfrm>
            <a:off x="142875" y="3902393"/>
            <a:ext cx="8863771" cy="527714"/>
            <a:chOff x="-874721" y="3437417"/>
            <a:chExt cx="8863771" cy="527714"/>
          </a:xfrm>
        </p:grpSpPr>
        <p:sp>
          <p:nvSpPr>
            <p:cNvPr id="86" name="Rectangle: Rounded Corners 85">
              <a:extLst>
                <a:ext uri="{FF2B5EF4-FFF2-40B4-BE49-F238E27FC236}">
                  <a16:creationId xmlns:a16="http://schemas.microsoft.com/office/drawing/2014/main" id="{3DD5FB6D-1C24-EBEF-C105-DD55DFF18766}"/>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Enabling digital technology</a:t>
              </a:r>
            </a:p>
          </p:txBody>
        </p:sp>
        <p:sp>
          <p:nvSpPr>
            <p:cNvPr id="120" name="Rectangle: Rounded Corners 119">
              <a:extLst>
                <a:ext uri="{FF2B5EF4-FFF2-40B4-BE49-F238E27FC236}">
                  <a16:creationId xmlns:a16="http://schemas.microsoft.com/office/drawing/2014/main" id="{4FCFC7CF-635E-8E09-85CA-6F0D782A6E5D}"/>
                </a:ext>
              </a:extLst>
            </p:cNvPr>
            <p:cNvSpPr/>
            <p:nvPr/>
          </p:nvSpPr>
          <p:spPr>
            <a:xfrm>
              <a:off x="926158" y="360875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AI tools</a:t>
              </a:r>
            </a:p>
          </p:txBody>
        </p:sp>
        <p:sp>
          <p:nvSpPr>
            <p:cNvPr id="121" name="Rectangle: Rounded Corners 120">
              <a:extLst>
                <a:ext uri="{FF2B5EF4-FFF2-40B4-BE49-F238E27FC236}">
                  <a16:creationId xmlns:a16="http://schemas.microsoft.com/office/drawing/2014/main" id="{F7BDE0EA-B824-D7F3-89BD-25F6CFFC69ED}"/>
                </a:ext>
              </a:extLst>
            </p:cNvPr>
            <p:cNvSpPr/>
            <p:nvPr/>
          </p:nvSpPr>
          <p:spPr>
            <a:xfrm>
              <a:off x="1806797"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Smart Devices</a:t>
              </a:r>
            </a:p>
          </p:txBody>
        </p:sp>
        <p:sp>
          <p:nvSpPr>
            <p:cNvPr id="122" name="Rectangle: Rounded Corners 121">
              <a:extLst>
                <a:ext uri="{FF2B5EF4-FFF2-40B4-BE49-F238E27FC236}">
                  <a16:creationId xmlns:a16="http://schemas.microsoft.com/office/drawing/2014/main" id="{8E7AF1FE-82DB-DD95-CCBA-8BD37088E989}"/>
                </a:ext>
              </a:extLst>
            </p:cNvPr>
            <p:cNvSpPr/>
            <p:nvPr/>
          </p:nvSpPr>
          <p:spPr>
            <a:xfrm>
              <a:off x="2687436"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On-Prem / Cloud hosting</a:t>
              </a:r>
            </a:p>
          </p:txBody>
        </p:sp>
        <p:sp>
          <p:nvSpPr>
            <p:cNvPr id="123" name="Rectangle: Rounded Corners 122">
              <a:extLst>
                <a:ext uri="{FF2B5EF4-FFF2-40B4-BE49-F238E27FC236}">
                  <a16:creationId xmlns:a16="http://schemas.microsoft.com/office/drawing/2014/main" id="{6F8C74CE-CC62-260C-465D-0B4AC76D9366}"/>
                </a:ext>
              </a:extLst>
            </p:cNvPr>
            <p:cNvSpPr/>
            <p:nvPr/>
          </p:nvSpPr>
          <p:spPr>
            <a:xfrm>
              <a:off x="3568075"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Wi-fi</a:t>
              </a:r>
            </a:p>
          </p:txBody>
        </p:sp>
        <p:sp>
          <p:nvSpPr>
            <p:cNvPr id="124" name="Rectangle: Rounded Corners 123">
              <a:extLst>
                <a:ext uri="{FF2B5EF4-FFF2-40B4-BE49-F238E27FC236}">
                  <a16:creationId xmlns:a16="http://schemas.microsoft.com/office/drawing/2014/main" id="{6E2C6D32-B051-4003-3349-771C56641AEF}"/>
                </a:ext>
              </a:extLst>
            </p:cNvPr>
            <p:cNvSpPr/>
            <p:nvPr/>
          </p:nvSpPr>
          <p:spPr>
            <a:xfrm>
              <a:off x="444871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Desktop, printers and devices</a:t>
              </a:r>
            </a:p>
          </p:txBody>
        </p:sp>
        <p:sp>
          <p:nvSpPr>
            <p:cNvPr id="125" name="Rectangle: Rounded Corners 124">
              <a:extLst>
                <a:ext uri="{FF2B5EF4-FFF2-40B4-BE49-F238E27FC236}">
                  <a16:creationId xmlns:a16="http://schemas.microsoft.com/office/drawing/2014/main" id="{64128416-2529-1C84-8731-5AF71B32A4CD}"/>
                </a:ext>
              </a:extLst>
            </p:cNvPr>
            <p:cNvSpPr/>
            <p:nvPr/>
          </p:nvSpPr>
          <p:spPr>
            <a:xfrm>
              <a:off x="5329353"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Integration and Interoperability</a:t>
              </a:r>
            </a:p>
          </p:txBody>
        </p:sp>
        <p:sp>
          <p:nvSpPr>
            <p:cNvPr id="126" name="Rectangle: Rounded Corners 125">
              <a:extLst>
                <a:ext uri="{FF2B5EF4-FFF2-40B4-BE49-F238E27FC236}">
                  <a16:creationId xmlns:a16="http://schemas.microsoft.com/office/drawing/2014/main" id="{3647687F-8A52-FA5B-83AD-2AC3EC9DFC69}"/>
                </a:ext>
              </a:extLst>
            </p:cNvPr>
            <p:cNvSpPr/>
            <p:nvPr/>
          </p:nvSpPr>
          <p:spPr>
            <a:xfrm>
              <a:off x="6209992" y="360622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standards</a:t>
              </a:r>
            </a:p>
          </p:txBody>
        </p:sp>
        <p:sp>
          <p:nvSpPr>
            <p:cNvPr id="127" name="Rectangle: Rounded Corners 126">
              <a:extLst>
                <a:ext uri="{FF2B5EF4-FFF2-40B4-BE49-F238E27FC236}">
                  <a16:creationId xmlns:a16="http://schemas.microsoft.com/office/drawing/2014/main" id="{3CE5FE44-9C31-4256-3394-4D6F2B3232FE}"/>
                </a:ext>
              </a:extLst>
            </p:cNvPr>
            <p:cNvSpPr/>
            <p:nvPr/>
          </p:nvSpPr>
          <p:spPr>
            <a:xfrm>
              <a:off x="709063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Document management</a:t>
              </a:r>
            </a:p>
          </p:txBody>
        </p:sp>
        <p:sp>
          <p:nvSpPr>
            <p:cNvPr id="128" name="Rectangle: Rounded Corners 127">
              <a:extLst>
                <a:ext uri="{FF2B5EF4-FFF2-40B4-BE49-F238E27FC236}">
                  <a16:creationId xmlns:a16="http://schemas.microsoft.com/office/drawing/2014/main" id="{46D31A89-FBBC-6CE9-6E01-CCF6851906C7}"/>
                </a:ext>
              </a:extLst>
            </p:cNvPr>
            <p:cNvSpPr/>
            <p:nvPr/>
          </p:nvSpPr>
          <p:spPr>
            <a:xfrm>
              <a:off x="45519" y="3606225"/>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Data Repository</a:t>
              </a:r>
            </a:p>
          </p:txBody>
        </p:sp>
        <p:sp>
          <p:nvSpPr>
            <p:cNvPr id="129" name="Rectangle: Rounded Corners 128">
              <a:extLst>
                <a:ext uri="{FF2B5EF4-FFF2-40B4-BE49-F238E27FC236}">
                  <a16:creationId xmlns:a16="http://schemas.microsoft.com/office/drawing/2014/main" id="{2B7D01E8-E3F8-AFD1-CC80-A4631CA3EE27}"/>
                </a:ext>
              </a:extLst>
            </p:cNvPr>
            <p:cNvSpPr/>
            <p:nvPr/>
          </p:nvSpPr>
          <p:spPr>
            <a:xfrm>
              <a:off x="-835120" y="360622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Identity Management</a:t>
              </a:r>
            </a:p>
          </p:txBody>
        </p:sp>
      </p:grpSp>
      <p:sp>
        <p:nvSpPr>
          <p:cNvPr id="130" name="Rectangle: Rounded Corners 129">
            <a:extLst>
              <a:ext uri="{FF2B5EF4-FFF2-40B4-BE49-F238E27FC236}">
                <a16:creationId xmlns:a16="http://schemas.microsoft.com/office/drawing/2014/main" id="{94AB67C7-4B2D-0F97-B6F1-DAB4FBB29F3D}"/>
              </a:ext>
            </a:extLst>
          </p:cNvPr>
          <p:cNvSpPr/>
          <p:nvPr/>
        </p:nvSpPr>
        <p:spPr>
          <a:xfrm>
            <a:off x="1062383" y="4499990"/>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Mobilised workforce</a:t>
            </a:r>
          </a:p>
        </p:txBody>
      </p:sp>
      <p:sp>
        <p:nvSpPr>
          <p:cNvPr id="131" name="Rectangle 130">
            <a:extLst>
              <a:ext uri="{FF2B5EF4-FFF2-40B4-BE49-F238E27FC236}">
                <a16:creationId xmlns:a16="http://schemas.microsoft.com/office/drawing/2014/main" id="{676AA42F-F660-4D25-B39C-925AA52120F5}"/>
              </a:ext>
            </a:extLst>
          </p:cNvPr>
          <p:cNvSpPr/>
          <p:nvPr/>
        </p:nvSpPr>
        <p:spPr>
          <a:xfrm>
            <a:off x="142875" y="606882"/>
            <a:ext cx="6292626" cy="437323"/>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dirty="0">
                <a:solidFill>
                  <a:schemeClr val="tx1"/>
                </a:solidFill>
              </a:rPr>
              <a:t>Below is a comprehensive and ambitious list of the digital and data capabilities that SBU aims to achieve by 2036 through the successful delivery and implementation of the SBU Digital Strategy. These capabilities are categorised based on the main digital enabler they align with, although many of them cut across multiple.  </a:t>
            </a:r>
          </a:p>
        </p:txBody>
      </p:sp>
      <p:grpSp>
        <p:nvGrpSpPr>
          <p:cNvPr id="132" name="Group 131">
            <a:extLst>
              <a:ext uri="{FF2B5EF4-FFF2-40B4-BE49-F238E27FC236}">
                <a16:creationId xmlns:a16="http://schemas.microsoft.com/office/drawing/2014/main" id="{E004C97B-73A2-86C8-6743-C93BA715A3DE}"/>
              </a:ext>
            </a:extLst>
          </p:cNvPr>
          <p:cNvGrpSpPr/>
          <p:nvPr/>
        </p:nvGrpSpPr>
        <p:grpSpPr>
          <a:xfrm>
            <a:off x="486552" y="1169954"/>
            <a:ext cx="8170896" cy="496330"/>
            <a:chOff x="358701" y="1169954"/>
            <a:chExt cx="8170896" cy="496330"/>
          </a:xfrm>
        </p:grpSpPr>
        <p:sp>
          <p:nvSpPr>
            <p:cNvPr id="133" name="Rectangle: Rounded Corners 132">
              <a:extLst>
                <a:ext uri="{FF2B5EF4-FFF2-40B4-BE49-F238E27FC236}">
                  <a16:creationId xmlns:a16="http://schemas.microsoft.com/office/drawing/2014/main" id="{B2395B19-25FC-BCAF-6D42-6ABAD3AE1DA7}"/>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prstClr val="black"/>
                  </a:solidFill>
                  <a:effectLst/>
                  <a:uLnTx/>
                  <a:uFillTx/>
                  <a:latin typeface="Helvetica Neue Medium"/>
                  <a:ea typeface="+mn-ea"/>
                  <a:cs typeface="+mn-cs"/>
                  <a:sym typeface="Helvetica Neue Medium"/>
                </a:rPr>
                <a:t>Patient and Citizen Empowerment</a:t>
              </a:r>
            </a:p>
          </p:txBody>
        </p:sp>
        <p:sp>
          <p:nvSpPr>
            <p:cNvPr id="134" name="Rectangle: Rounded Corners 133">
              <a:extLst>
                <a:ext uri="{FF2B5EF4-FFF2-40B4-BE49-F238E27FC236}">
                  <a16:creationId xmlns:a16="http://schemas.microsoft.com/office/drawing/2014/main" id="{E2CF5FF0-F6E2-861D-477C-8A6BC673A9DD}"/>
                </a:ext>
              </a:extLst>
            </p:cNvPr>
            <p:cNvSpPr/>
            <p:nvPr/>
          </p:nvSpPr>
          <p:spPr>
            <a:xfrm>
              <a:off x="47183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Portal</a:t>
              </a:r>
            </a:p>
          </p:txBody>
        </p:sp>
        <p:sp>
          <p:nvSpPr>
            <p:cNvPr id="135" name="Rectangle: Rounded Corners 134">
              <a:extLst>
                <a:ext uri="{FF2B5EF4-FFF2-40B4-BE49-F238E27FC236}">
                  <a16:creationId xmlns:a16="http://schemas.microsoft.com/office/drawing/2014/main" id="{F7D44806-9490-F0DB-5C5C-27854446A54B}"/>
                </a:ext>
              </a:extLst>
            </p:cNvPr>
            <p:cNvSpPr/>
            <p:nvPr/>
          </p:nvSpPr>
          <p:spPr>
            <a:xfrm>
              <a:off x="553231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Collaboration Tools</a:t>
              </a:r>
            </a:p>
          </p:txBody>
        </p:sp>
        <p:sp>
          <p:nvSpPr>
            <p:cNvPr id="136" name="Rectangle: Rounded Corners 135">
              <a:extLst>
                <a:ext uri="{FF2B5EF4-FFF2-40B4-BE49-F238E27FC236}">
                  <a16:creationId xmlns:a16="http://schemas.microsoft.com/office/drawing/2014/main" id="{80CD7F17-38B1-839B-3D24-3FC32B5C8DFD}"/>
                </a:ext>
              </a:extLst>
            </p:cNvPr>
            <p:cNvSpPr/>
            <p:nvPr/>
          </p:nvSpPr>
          <p:spPr>
            <a:xfrm>
              <a:off x="654440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Appointment Booking</a:t>
              </a:r>
            </a:p>
          </p:txBody>
        </p:sp>
        <p:sp>
          <p:nvSpPr>
            <p:cNvPr id="137" name="Rectangle: Rounded Corners 136">
              <a:extLst>
                <a:ext uri="{FF2B5EF4-FFF2-40B4-BE49-F238E27FC236}">
                  <a16:creationId xmlns:a16="http://schemas.microsoft.com/office/drawing/2014/main" id="{E80D2C16-4E9D-CE8E-101F-D4B0EAF09A98}"/>
                </a:ext>
              </a:extLst>
            </p:cNvPr>
            <p:cNvSpPr/>
            <p:nvPr/>
          </p:nvSpPr>
          <p:spPr>
            <a:xfrm>
              <a:off x="350812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Self Care</a:t>
              </a:r>
            </a:p>
          </p:txBody>
        </p:sp>
        <p:sp>
          <p:nvSpPr>
            <p:cNvPr id="138" name="Rectangle: Rounded Corners 137">
              <a:extLst>
                <a:ext uri="{FF2B5EF4-FFF2-40B4-BE49-F238E27FC236}">
                  <a16:creationId xmlns:a16="http://schemas.microsoft.com/office/drawing/2014/main" id="{06C76DA8-A1D1-9EA6-A1ED-E07B1C76BCCB}"/>
                </a:ext>
              </a:extLst>
            </p:cNvPr>
            <p:cNvSpPr/>
            <p:nvPr/>
          </p:nvSpPr>
          <p:spPr>
            <a:xfrm>
              <a:off x="1483930"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Input</a:t>
              </a:r>
            </a:p>
          </p:txBody>
        </p:sp>
        <p:sp>
          <p:nvSpPr>
            <p:cNvPr id="139" name="Rectangle: Rounded Corners 138">
              <a:extLst>
                <a:ext uri="{FF2B5EF4-FFF2-40B4-BE49-F238E27FC236}">
                  <a16:creationId xmlns:a16="http://schemas.microsoft.com/office/drawing/2014/main" id="{31DD1163-B4CD-5810-5BC4-7A60C2DE8A69}"/>
                </a:ext>
              </a:extLst>
            </p:cNvPr>
            <p:cNvSpPr/>
            <p:nvPr/>
          </p:nvSpPr>
          <p:spPr>
            <a:xfrm>
              <a:off x="249602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outcomes reporting</a:t>
              </a:r>
            </a:p>
          </p:txBody>
        </p:sp>
        <p:sp>
          <p:nvSpPr>
            <p:cNvPr id="140" name="Rectangle: Rounded Corners 139">
              <a:extLst>
                <a:ext uri="{FF2B5EF4-FFF2-40B4-BE49-F238E27FC236}">
                  <a16:creationId xmlns:a16="http://schemas.microsoft.com/office/drawing/2014/main" id="{B2709F7E-F6D0-3C56-2FF3-B9E9EFAF0512}"/>
                </a:ext>
              </a:extLst>
            </p:cNvPr>
            <p:cNvSpPr/>
            <p:nvPr/>
          </p:nvSpPr>
          <p:spPr>
            <a:xfrm>
              <a:off x="4520215"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Self referring</a:t>
              </a:r>
            </a:p>
          </p:txBody>
        </p:sp>
        <p:sp>
          <p:nvSpPr>
            <p:cNvPr id="141" name="Rectangle: Rounded Corners 140">
              <a:extLst>
                <a:ext uri="{FF2B5EF4-FFF2-40B4-BE49-F238E27FC236}">
                  <a16:creationId xmlns:a16="http://schemas.microsoft.com/office/drawing/2014/main" id="{2314EF5F-EA47-8B02-C975-9132B51569CE}"/>
                </a:ext>
              </a:extLst>
            </p:cNvPr>
            <p:cNvSpPr/>
            <p:nvPr/>
          </p:nvSpPr>
          <p:spPr>
            <a:xfrm>
              <a:off x="7556499" y="137196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Patient data consent</a:t>
              </a:r>
            </a:p>
          </p:txBody>
        </p:sp>
      </p:grpSp>
    </p:spTree>
    <p:extLst>
      <p:ext uri="{BB962C8B-B14F-4D97-AF65-F5344CB8AC3E}">
        <p14:creationId xmlns:p14="http://schemas.microsoft.com/office/powerpoint/2010/main" val="664223088"/>
      </p:ext>
    </p:extLst>
  </p:cSld>
  <p:clrMapOvr>
    <a:masterClrMapping/>
  </p:clrMapOvr>
  <p:transition spd="med"/>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115" name="Rectangle: Rounded Corners 114">
            <a:extLst>
              <a:ext uri="{FF2B5EF4-FFF2-40B4-BE49-F238E27FC236}">
                <a16:creationId xmlns:a16="http://schemas.microsoft.com/office/drawing/2014/main" id="{5DBEC924-A415-FA51-B1A6-D7FACBAD263A}"/>
              </a:ext>
            </a:extLst>
          </p:cNvPr>
          <p:cNvSpPr/>
          <p:nvPr/>
        </p:nvSpPr>
        <p:spPr>
          <a:xfrm>
            <a:off x="6939017" y="575102"/>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&amp; Analytics</a:t>
            </a:r>
          </a:p>
        </p:txBody>
      </p:sp>
      <p:sp>
        <p:nvSpPr>
          <p:cNvPr id="116" name="Rectangle: Rounded Corners 115">
            <a:extLst>
              <a:ext uri="{FF2B5EF4-FFF2-40B4-BE49-F238E27FC236}">
                <a16:creationId xmlns:a16="http://schemas.microsoft.com/office/drawing/2014/main" id="{C17E5891-27A2-7421-0759-78EF20F6A6E0}"/>
              </a:ext>
            </a:extLst>
          </p:cNvPr>
          <p:cNvSpPr/>
          <p:nvPr/>
        </p:nvSpPr>
        <p:spPr>
          <a:xfrm>
            <a:off x="7810728" y="575102"/>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Technology &amp; Digital</a:t>
            </a:r>
          </a:p>
        </p:txBody>
      </p:sp>
      <p:sp>
        <p:nvSpPr>
          <p:cNvPr id="117" name="Rectangle: Rounded Corners 116">
            <a:extLst>
              <a:ext uri="{FF2B5EF4-FFF2-40B4-BE49-F238E27FC236}">
                <a16:creationId xmlns:a16="http://schemas.microsoft.com/office/drawing/2014/main" id="{DFDF58B7-9D4C-05A9-5B4D-57F57DE39C68}"/>
              </a:ext>
            </a:extLst>
          </p:cNvPr>
          <p:cNvSpPr/>
          <p:nvPr/>
        </p:nvSpPr>
        <p:spPr>
          <a:xfrm>
            <a:off x="6939017" y="835399"/>
            <a:ext cx="853294" cy="232229"/>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Workforce &amp; Culture</a:t>
            </a:r>
          </a:p>
        </p:txBody>
      </p:sp>
      <p:sp>
        <p:nvSpPr>
          <p:cNvPr id="118" name="Rectangle: Rounded Corners 117">
            <a:extLst>
              <a:ext uri="{FF2B5EF4-FFF2-40B4-BE49-F238E27FC236}">
                <a16:creationId xmlns:a16="http://schemas.microsoft.com/office/drawing/2014/main" id="{155DF09B-8A51-3E25-FDEA-9C8632060D7E}"/>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Organisational Functions</a:t>
            </a:r>
          </a:p>
        </p:txBody>
      </p:sp>
      <p:sp>
        <p:nvSpPr>
          <p:cNvPr id="119" name="Rectangle: Rounded Corners 118">
            <a:extLst>
              <a:ext uri="{FF2B5EF4-FFF2-40B4-BE49-F238E27FC236}">
                <a16:creationId xmlns:a16="http://schemas.microsoft.com/office/drawing/2014/main" id="{1098A525-9044-7453-0FF4-8CF0E9A7F8EA}"/>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Key:</a:t>
            </a:r>
          </a:p>
        </p:txBody>
      </p:sp>
      <p:sp>
        <p:nvSpPr>
          <p:cNvPr id="87" name="Rectangle 86">
            <a:extLst>
              <a:ext uri="{FF2B5EF4-FFF2-40B4-BE49-F238E27FC236}">
                <a16:creationId xmlns:a16="http://schemas.microsoft.com/office/drawing/2014/main" id="{74693D48-4B9D-E312-5982-2E30B1E1BA28}"/>
              </a:ext>
            </a:extLst>
          </p:cNvPr>
          <p:cNvSpPr/>
          <p:nvPr/>
        </p:nvSpPr>
        <p:spPr>
          <a:xfrm>
            <a:off x="142875" y="606882"/>
            <a:ext cx="6292626" cy="437323"/>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dirty="0">
                <a:solidFill>
                  <a:schemeClr val="tx1"/>
                </a:solidFill>
              </a:rPr>
              <a:t>To realise the Digital Capabilities vision by 2036, substantial progress is necessary over the next three years. The below assessment provides an overview of the current level of support for these Digital Capabilities within SBU. Those capabilities with a yellow outline highlight the capabilities where considerable work will be done over the next 3 years.</a:t>
            </a:r>
          </a:p>
        </p:txBody>
      </p:sp>
      <p:grpSp>
        <p:nvGrpSpPr>
          <p:cNvPr id="83" name="Group 82">
            <a:extLst>
              <a:ext uri="{FF2B5EF4-FFF2-40B4-BE49-F238E27FC236}">
                <a16:creationId xmlns:a16="http://schemas.microsoft.com/office/drawing/2014/main" id="{7F02C318-91F1-D8A4-2673-64490672535A}"/>
              </a:ext>
            </a:extLst>
          </p:cNvPr>
          <p:cNvGrpSpPr/>
          <p:nvPr/>
        </p:nvGrpSpPr>
        <p:grpSpPr>
          <a:xfrm>
            <a:off x="137354" y="4467886"/>
            <a:ext cx="8869292" cy="584221"/>
            <a:chOff x="426592" y="3920425"/>
            <a:chExt cx="8869292" cy="584221"/>
          </a:xfrm>
        </p:grpSpPr>
        <p:sp>
          <p:nvSpPr>
            <p:cNvPr id="91" name="Rectangle: Rounded Corners 90">
              <a:extLst>
                <a:ext uri="{FF2B5EF4-FFF2-40B4-BE49-F238E27FC236}">
                  <a16:creationId xmlns:a16="http://schemas.microsoft.com/office/drawing/2014/main" id="{20EC6358-6A8D-E69B-882C-99136FCF63AB}"/>
                </a:ext>
              </a:extLst>
            </p:cNvPr>
            <p:cNvSpPr/>
            <p:nvPr/>
          </p:nvSpPr>
          <p:spPr>
            <a:xfrm>
              <a:off x="426592" y="3920425"/>
              <a:ext cx="8869292" cy="58422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471714" y="4212358"/>
              <a:ext cx="853294" cy="232229"/>
            </a:xfrm>
            <a:prstGeom prst="roundRect">
              <a:avLst/>
            </a:prstGeom>
            <a:gradFill>
              <a:gsLst>
                <a:gs pos="50000">
                  <a:schemeClr val="accent4"/>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351621" y="4212358"/>
              <a:ext cx="853294" cy="232229"/>
            </a:xfrm>
            <a:prstGeom prst="roundRect">
              <a:avLst/>
            </a:prstGeom>
            <a:gradFill>
              <a:gsLst>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2231528" y="4224210"/>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3118342" y="4224210"/>
              <a:ext cx="853294" cy="232229"/>
            </a:xfrm>
            <a:prstGeom prst="roundRect">
              <a:avLst/>
            </a:prstGeom>
            <a:solidFill>
              <a:schemeClr val="accent1"/>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4005156" y="4224210"/>
              <a:ext cx="853294" cy="232229"/>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891970" y="4224210"/>
              <a:ext cx="853294" cy="232229"/>
            </a:xfrm>
            <a:prstGeom prst="roundRect">
              <a:avLst/>
            </a:prstGeom>
            <a:gradFill>
              <a:gsLst>
                <a:gs pos="50000">
                  <a:schemeClr val="accent4"/>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759942" y="4224210"/>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627162" y="4224210"/>
              <a:ext cx="853294" cy="232229"/>
            </a:xfrm>
            <a:prstGeom prst="roundRect">
              <a:avLst/>
            </a:prstGeom>
            <a:gradFill>
              <a:gsLst>
                <a:gs pos="50000">
                  <a:schemeClr val="accent4"/>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502359" y="4224210"/>
              <a:ext cx="853294" cy="232229"/>
            </a:xfrm>
            <a:prstGeom prst="roundRect">
              <a:avLst/>
            </a:prstGeom>
            <a:solidFill>
              <a:schemeClr val="accent4"/>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381037" y="4224210"/>
              <a:ext cx="853294" cy="232229"/>
            </a:xfrm>
            <a:prstGeom prst="roundRect">
              <a:avLst/>
            </a:prstGeom>
            <a:gradFill>
              <a:gsLst>
                <a:gs pos="50000">
                  <a:schemeClr val="accent4"/>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502359" y="3952529"/>
              <a:ext cx="853294" cy="232229"/>
            </a:xfrm>
            <a:prstGeom prst="roundRect">
              <a:avLst/>
            </a:prstGeom>
            <a:gradFill>
              <a:gsLst>
                <a:gs pos="50000">
                  <a:schemeClr val="accent4"/>
                </a:gs>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381037" y="3952529"/>
              <a:ext cx="853294" cy="232229"/>
            </a:xfrm>
            <a:prstGeom prst="roundRect">
              <a:avLst/>
            </a:prstGeom>
            <a:gradFill>
              <a:gsLst>
                <a:gs pos="50000">
                  <a:schemeClr val="accent4"/>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627162" y="3951652"/>
              <a:ext cx="853294" cy="232229"/>
            </a:xfrm>
            <a:prstGeom prst="roundRect">
              <a:avLst/>
            </a:prstGeom>
            <a:gradFill>
              <a:gsLst>
                <a:gs pos="50000">
                  <a:schemeClr val="accent4"/>
                </a:gs>
                <a:gs pos="50000">
                  <a:schemeClr val="accent1"/>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759942" y="3952529"/>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Horizon scanning</a:t>
              </a:r>
            </a:p>
          </p:txBody>
        </p:sp>
      </p:grpSp>
      <p:grpSp>
        <p:nvGrpSpPr>
          <p:cNvPr id="135" name="Group 134">
            <a:extLst>
              <a:ext uri="{FF2B5EF4-FFF2-40B4-BE49-F238E27FC236}">
                <a16:creationId xmlns:a16="http://schemas.microsoft.com/office/drawing/2014/main" id="{98E7DA0B-78C0-B948-D266-3D32C2C676EA}"/>
              </a:ext>
            </a:extLst>
          </p:cNvPr>
          <p:cNvGrpSpPr/>
          <p:nvPr/>
        </p:nvGrpSpPr>
        <p:grpSpPr>
          <a:xfrm>
            <a:off x="3191739" y="2015545"/>
            <a:ext cx="2828748" cy="543483"/>
            <a:chOff x="2843347" y="1537497"/>
            <a:chExt cx="2828748" cy="543483"/>
          </a:xfrm>
        </p:grpSpPr>
        <p:sp>
          <p:nvSpPr>
            <p:cNvPr id="136" name="Rectangle: Rounded Corners 135">
              <a:extLst>
                <a:ext uri="{FF2B5EF4-FFF2-40B4-BE49-F238E27FC236}">
                  <a16:creationId xmlns:a16="http://schemas.microsoft.com/office/drawing/2014/main" id="{06903A3D-D541-A9E6-6AA1-8C582B599ADE}"/>
                </a:ext>
              </a:extLst>
            </p:cNvPr>
            <p:cNvSpPr/>
            <p:nvPr/>
          </p:nvSpPr>
          <p:spPr>
            <a:xfrm>
              <a:off x="2843347" y="1537497"/>
              <a:ext cx="2828748" cy="54348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Diagnostics</a:t>
              </a:r>
            </a:p>
          </p:txBody>
        </p:sp>
        <p:grpSp>
          <p:nvGrpSpPr>
            <p:cNvPr id="137" name="Group 136">
              <a:extLst>
                <a:ext uri="{FF2B5EF4-FFF2-40B4-BE49-F238E27FC236}">
                  <a16:creationId xmlns:a16="http://schemas.microsoft.com/office/drawing/2014/main" id="{346240A0-5DE1-882D-9EE7-97A41EF41BAD}"/>
                </a:ext>
              </a:extLst>
            </p:cNvPr>
            <p:cNvGrpSpPr/>
            <p:nvPr/>
          </p:nvGrpSpPr>
          <p:grpSpPr>
            <a:xfrm>
              <a:off x="2942511" y="1784238"/>
              <a:ext cx="2681141" cy="241106"/>
              <a:chOff x="2942511" y="1784238"/>
              <a:chExt cx="2681141" cy="241106"/>
            </a:xfrm>
          </p:grpSpPr>
          <p:sp>
            <p:nvSpPr>
              <p:cNvPr id="138" name="Rectangle: Rounded Corners 137">
                <a:extLst>
                  <a:ext uri="{FF2B5EF4-FFF2-40B4-BE49-F238E27FC236}">
                    <a16:creationId xmlns:a16="http://schemas.microsoft.com/office/drawing/2014/main" id="{094DFF4A-A09F-92A1-0E73-53850080D03E}"/>
                  </a:ext>
                </a:extLst>
              </p:cNvPr>
              <p:cNvSpPr/>
              <p:nvPr/>
            </p:nvSpPr>
            <p:spPr>
              <a:xfrm>
                <a:off x="2942511"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edical</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4770358" y="17842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defRPr/>
                </a:pPr>
                <a:r>
                  <a:rPr lang="en-US" sz="800" b="0" dirty="0">
                    <a:solidFill>
                      <a:prstClr val="white"/>
                    </a:solidFill>
                    <a:latin typeface="Helvetica Neue Medium"/>
                    <a:ea typeface="+mn-ea"/>
                    <a:cs typeface="+mn-cs"/>
                    <a:sym typeface="Helvetica Neue Medium"/>
                  </a:rPr>
                  <a:t>Diagnostic results and reporting</a:t>
                </a:r>
                <a:endPar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3856434" y="17931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Electronic Test Requesting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grpSp>
      <p:grpSp>
        <p:nvGrpSpPr>
          <p:cNvPr id="141" name="Group 140">
            <a:extLst>
              <a:ext uri="{FF2B5EF4-FFF2-40B4-BE49-F238E27FC236}">
                <a16:creationId xmlns:a16="http://schemas.microsoft.com/office/drawing/2014/main" id="{311A32B8-B4D0-8995-1666-5C1042B89AC5}"/>
              </a:ext>
            </a:extLst>
          </p:cNvPr>
          <p:cNvGrpSpPr/>
          <p:nvPr/>
        </p:nvGrpSpPr>
        <p:grpSpPr>
          <a:xfrm>
            <a:off x="254689" y="2823122"/>
            <a:ext cx="2859372" cy="983484"/>
            <a:chOff x="217658" y="2422800"/>
            <a:chExt cx="2859372" cy="983484"/>
          </a:xfrm>
        </p:grpSpPr>
        <p:sp>
          <p:nvSpPr>
            <p:cNvPr id="142" name="Rectangle: Rounded Corners 141">
              <a:extLst>
                <a:ext uri="{FF2B5EF4-FFF2-40B4-BE49-F238E27FC236}">
                  <a16:creationId xmlns:a16="http://schemas.microsoft.com/office/drawing/2014/main" id="{8B4A3478-040E-57BA-4E51-F51D224C52F2}"/>
                </a:ext>
              </a:extLst>
            </p:cNvPr>
            <p:cNvSpPr/>
            <p:nvPr/>
          </p:nvSpPr>
          <p:spPr>
            <a:xfrm>
              <a:off x="217658" y="2422800"/>
              <a:ext cx="2859372" cy="983484"/>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30886" y="2859708"/>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30886" y="2598915"/>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05176" y="2598915"/>
              <a:ext cx="853294"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05176" y="2853252"/>
              <a:ext cx="853294"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089217" y="28597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089217" y="2614308"/>
              <a:ext cx="906710"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30886" y="312136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05176" y="3120855"/>
              <a:ext cx="853294" cy="232229"/>
            </a:xfrm>
            <a:prstGeom prst="roundRect">
              <a:avLst/>
            </a:prstGeom>
            <a:gradFill>
              <a:gsLst>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Risk Management</a:t>
              </a:r>
            </a:p>
          </p:txBody>
        </p:sp>
      </p:grpSp>
      <p:grpSp>
        <p:nvGrpSpPr>
          <p:cNvPr id="151" name="Group 150">
            <a:extLst>
              <a:ext uri="{FF2B5EF4-FFF2-40B4-BE49-F238E27FC236}">
                <a16:creationId xmlns:a16="http://schemas.microsoft.com/office/drawing/2014/main" id="{DFB1B233-DB6C-21C8-65A6-8E3329417D3A}"/>
              </a:ext>
            </a:extLst>
          </p:cNvPr>
          <p:cNvGrpSpPr/>
          <p:nvPr/>
        </p:nvGrpSpPr>
        <p:grpSpPr>
          <a:xfrm>
            <a:off x="3191739" y="2823806"/>
            <a:ext cx="2858400" cy="982800"/>
            <a:chOff x="3139615" y="2571856"/>
            <a:chExt cx="2858400" cy="982800"/>
          </a:xfrm>
        </p:grpSpPr>
        <p:sp>
          <p:nvSpPr>
            <p:cNvPr id="152" name="Rectangle: Rounded Corners 151">
              <a:extLst>
                <a:ext uri="{FF2B5EF4-FFF2-40B4-BE49-F238E27FC236}">
                  <a16:creationId xmlns:a16="http://schemas.microsoft.com/office/drawing/2014/main" id="{CB6B39CE-FF63-338B-9B44-E592C94B6E03}"/>
                </a:ext>
              </a:extLst>
            </p:cNvPr>
            <p:cNvSpPr/>
            <p:nvPr/>
          </p:nvSpPr>
          <p:spPr>
            <a:xfrm>
              <a:off x="3139615" y="2571856"/>
              <a:ext cx="2858400" cy="982800"/>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11254" y="2753009"/>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Incident Reporting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16641" y="3022715"/>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Data visualisation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05842" y="2753009"/>
              <a:ext cx="853294" cy="232229"/>
            </a:xfrm>
            <a:prstGeom prst="roundRect">
              <a:avLst/>
            </a:prstGeom>
            <a:gradFill>
              <a:gsLst>
                <a:gs pos="50000">
                  <a:schemeClr val="accent3"/>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Predictive models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08597" y="3022715"/>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Population Health</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04635" y="2753009"/>
              <a:ext cx="853294" cy="232229"/>
            </a:xfrm>
            <a:prstGeom prst="roundRect">
              <a:avLst/>
            </a:prstGeom>
            <a:gradFill>
              <a:gsLst>
                <a:gs pos="50000">
                  <a:schemeClr val="accent3"/>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Planning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04635" y="302271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Automated detection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16641" y="3292421"/>
              <a:ext cx="853294" cy="232229"/>
            </a:xfrm>
            <a:prstGeom prst="roundRect">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Near-miss reporting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grpSp>
        <p:nvGrpSpPr>
          <p:cNvPr id="160" name="Group 159">
            <a:extLst>
              <a:ext uri="{FF2B5EF4-FFF2-40B4-BE49-F238E27FC236}">
                <a16:creationId xmlns:a16="http://schemas.microsoft.com/office/drawing/2014/main" id="{2036BB16-71B5-EF90-359C-896A3C242C08}"/>
              </a:ext>
            </a:extLst>
          </p:cNvPr>
          <p:cNvGrpSpPr/>
          <p:nvPr/>
        </p:nvGrpSpPr>
        <p:grpSpPr>
          <a:xfrm>
            <a:off x="244990" y="1869942"/>
            <a:ext cx="2859371" cy="791029"/>
            <a:chOff x="192438" y="1775601"/>
            <a:chExt cx="2859371" cy="791029"/>
          </a:xfrm>
        </p:grpSpPr>
        <p:grpSp>
          <p:nvGrpSpPr>
            <p:cNvPr id="161" name="Group 160">
              <a:extLst>
                <a:ext uri="{FF2B5EF4-FFF2-40B4-BE49-F238E27FC236}">
                  <a16:creationId xmlns:a16="http://schemas.microsoft.com/office/drawing/2014/main" id="{2ED62181-76B8-015F-54A3-109093FAB627}"/>
                </a:ext>
              </a:extLst>
            </p:cNvPr>
            <p:cNvGrpSpPr/>
            <p:nvPr/>
          </p:nvGrpSpPr>
          <p:grpSpPr>
            <a:xfrm>
              <a:off x="192438" y="1775601"/>
              <a:ext cx="2859371" cy="791029"/>
              <a:chOff x="202137" y="1537497"/>
              <a:chExt cx="2859371" cy="791029"/>
            </a:xfrm>
          </p:grpSpPr>
          <p:sp>
            <p:nvSpPr>
              <p:cNvPr id="163" name="Rectangle: Rounded Corners 162">
                <a:extLst>
                  <a:ext uri="{FF2B5EF4-FFF2-40B4-BE49-F238E27FC236}">
                    <a16:creationId xmlns:a16="http://schemas.microsoft.com/office/drawing/2014/main" id="{BDF7008E-28D3-CD49-D5DF-241E48AAF47F}"/>
                  </a:ext>
                </a:extLst>
              </p:cNvPr>
              <p:cNvSpPr/>
              <p:nvPr/>
            </p:nvSpPr>
            <p:spPr>
              <a:xfrm>
                <a:off x="202137" y="1537497"/>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281741" y="173117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55886" y="1998424"/>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54079" y="1731174"/>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30032" y="1998424"/>
                <a:ext cx="937011"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26417" y="1731174"/>
                <a:ext cx="940626"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162" name="Rectangle: Rounded Corners 161">
              <a:extLst>
                <a:ext uri="{FF2B5EF4-FFF2-40B4-BE49-F238E27FC236}">
                  <a16:creationId xmlns:a16="http://schemas.microsoft.com/office/drawing/2014/main" id="{F8A3C065-BA24-D933-7641-9FA0334C5A09}"/>
                </a:ext>
              </a:extLst>
            </p:cNvPr>
            <p:cNvSpPr/>
            <p:nvPr/>
          </p:nvSpPr>
          <p:spPr>
            <a:xfrm>
              <a:off x="272042" y="2236528"/>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grpSp>
        <p:nvGrpSpPr>
          <p:cNvPr id="169" name="Group 168">
            <a:extLst>
              <a:ext uri="{FF2B5EF4-FFF2-40B4-BE49-F238E27FC236}">
                <a16:creationId xmlns:a16="http://schemas.microsoft.com/office/drawing/2014/main" id="{62923F76-2DD0-C5BE-541C-D3B9B9302B3C}"/>
              </a:ext>
            </a:extLst>
          </p:cNvPr>
          <p:cNvGrpSpPr/>
          <p:nvPr/>
        </p:nvGrpSpPr>
        <p:grpSpPr>
          <a:xfrm>
            <a:off x="6108721" y="1699567"/>
            <a:ext cx="2790289" cy="2168171"/>
            <a:chOff x="6273881" y="1530924"/>
            <a:chExt cx="2790289" cy="2168171"/>
          </a:xfrm>
        </p:grpSpPr>
        <p:grpSp>
          <p:nvGrpSpPr>
            <p:cNvPr id="170" name="Group 169">
              <a:extLst>
                <a:ext uri="{FF2B5EF4-FFF2-40B4-BE49-F238E27FC236}">
                  <a16:creationId xmlns:a16="http://schemas.microsoft.com/office/drawing/2014/main" id="{400B3FF0-5D0C-39AB-4670-078E2FEDF2CB}"/>
                </a:ext>
              </a:extLst>
            </p:cNvPr>
            <p:cNvGrpSpPr/>
            <p:nvPr/>
          </p:nvGrpSpPr>
          <p:grpSpPr>
            <a:xfrm>
              <a:off x="6273881" y="1530924"/>
              <a:ext cx="2790289" cy="2168171"/>
              <a:chOff x="6634892" y="2328292"/>
              <a:chExt cx="2790289" cy="2168171"/>
            </a:xfrm>
          </p:grpSpPr>
          <p:grpSp>
            <p:nvGrpSpPr>
              <p:cNvPr id="184" name="Group 183">
                <a:extLst>
                  <a:ext uri="{FF2B5EF4-FFF2-40B4-BE49-F238E27FC236}">
                    <a16:creationId xmlns:a16="http://schemas.microsoft.com/office/drawing/2014/main" id="{E31E0F65-1906-FFEE-1931-4DA056969479}"/>
                  </a:ext>
                </a:extLst>
              </p:cNvPr>
              <p:cNvGrpSpPr/>
              <p:nvPr/>
            </p:nvGrpSpPr>
            <p:grpSpPr>
              <a:xfrm>
                <a:off x="6634892" y="2328292"/>
                <a:ext cx="2790289" cy="2168171"/>
                <a:chOff x="6634892" y="2328292"/>
                <a:chExt cx="2790289" cy="2168171"/>
              </a:xfrm>
            </p:grpSpPr>
            <p:sp>
              <p:nvSpPr>
                <p:cNvPr id="188" name="Rectangle: Rounded Corners 187">
                  <a:extLst>
                    <a:ext uri="{FF2B5EF4-FFF2-40B4-BE49-F238E27FC236}">
                      <a16:creationId xmlns:a16="http://schemas.microsoft.com/office/drawing/2014/main" id="{F81D1CDC-E1CD-6E18-72BC-BA98608F5901}"/>
                    </a:ext>
                  </a:extLst>
                </p:cNvPr>
                <p:cNvSpPr/>
                <p:nvPr/>
              </p:nvSpPr>
              <p:spPr>
                <a:xfrm>
                  <a:off x="6634892" y="2328292"/>
                  <a:ext cx="2790289" cy="216817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728583"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Bed Management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728583"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Compliance alerts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619595" y="255057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Appointment Scheduling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8510607" y="255057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champions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185" name="Rectangle: Rounded Corners 184">
                <a:extLst>
                  <a:ext uri="{FF2B5EF4-FFF2-40B4-BE49-F238E27FC236}">
                    <a16:creationId xmlns:a16="http://schemas.microsoft.com/office/drawing/2014/main" id="{4A84FC66-56C6-E13C-E032-D3B2B93BE2D9}"/>
                  </a:ext>
                </a:extLst>
              </p:cNvPr>
              <p:cNvSpPr/>
              <p:nvPr/>
            </p:nvSpPr>
            <p:spPr>
              <a:xfrm>
                <a:off x="7619595" y="282157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Bedside Observations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728583" y="309258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Pre-operative Assessment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728583" y="3363583"/>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administration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171" name="Rectangle: Rounded Corners 170">
              <a:extLst>
                <a:ext uri="{FF2B5EF4-FFF2-40B4-BE49-F238E27FC236}">
                  <a16:creationId xmlns:a16="http://schemas.microsoft.com/office/drawing/2014/main" id="{28A171B0-5711-E4A4-2506-61CD9B5D5CC8}"/>
                </a:ext>
              </a:extLst>
            </p:cNvPr>
            <p:cNvSpPr/>
            <p:nvPr/>
          </p:nvSpPr>
          <p:spPr>
            <a:xfrm>
              <a:off x="7258584"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Maternity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258584" y="256621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Nursing Care</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258584" y="2837217"/>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flow</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258584" y="3108219"/>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communication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367572"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Records, plans and assessments</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367572" y="283721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Workflow management</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8149596" y="3108219"/>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ePrescribing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8149596" y="2837217"/>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Longitudinal care record</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8149596" y="2566215"/>
              <a:ext cx="853294" cy="232229"/>
            </a:xfrm>
            <a:prstGeom prst="roundRect">
              <a:avLst/>
            </a:prstGeom>
            <a:gradFill>
              <a:gsLst>
                <a:gs pos="50000">
                  <a:schemeClr val="accent5"/>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Mental Health Information</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8149596" y="2295213"/>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Staff rostering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367572" y="337922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Pre-hospital flow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8149596" y="2024211"/>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Ward Board management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258584" y="3378438"/>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Asset tracking</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
        <p:nvSpPr>
          <p:cNvPr id="202" name="Rectangle: Rounded Corners 201">
            <a:extLst>
              <a:ext uri="{FF2B5EF4-FFF2-40B4-BE49-F238E27FC236}">
                <a16:creationId xmlns:a16="http://schemas.microsoft.com/office/drawing/2014/main" id="{F5AED8C7-EAA2-7165-3169-581A394A8167}"/>
              </a:ext>
            </a:extLst>
          </p:cNvPr>
          <p:cNvSpPr/>
          <p:nvPr/>
        </p:nvSpPr>
        <p:spPr>
          <a:xfrm>
            <a:off x="4160721" y="3544894"/>
            <a:ext cx="995708"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Gill Sans MT" panose="020B0502020104020203" pitchFamily="34" charset="0"/>
                <a:sym typeface="Helvetica Neue Medium"/>
              </a:rPr>
              <a:t>SBU’s Current Digital Capabilities</a:t>
            </a:r>
            <a:endParaRPr kumimoji="0" lang="en-GB" sz="2400" b="0" i="0" u="none" strike="noStrike" kern="0" cap="none" spc="0" normalizeH="0" baseline="0" noProof="0" dirty="0">
              <a:ln>
                <a:noFill/>
              </a:ln>
              <a:solidFill>
                <a:srgbClr val="000000"/>
              </a:solidFill>
              <a:effectLst/>
              <a:uLnTx/>
              <a:uFillTx/>
              <a:latin typeface="Gill Sans MT" panose="020B0502020104020203" pitchFamily="34" charset="0"/>
              <a:sym typeface="Helvetica Neue Medium"/>
            </a:endParaRPr>
          </a:p>
        </p:txBody>
      </p:sp>
      <p:sp>
        <p:nvSpPr>
          <p:cNvPr id="3" name="Rectangle: Rounded Corners 2">
            <a:extLst>
              <a:ext uri="{FF2B5EF4-FFF2-40B4-BE49-F238E27FC236}">
                <a16:creationId xmlns:a16="http://schemas.microsoft.com/office/drawing/2014/main" id="{E90F844B-6161-53C3-D826-54A1ACA20804}"/>
              </a:ext>
            </a:extLst>
          </p:cNvPr>
          <p:cNvSpPr/>
          <p:nvPr/>
        </p:nvSpPr>
        <p:spPr>
          <a:xfrm>
            <a:off x="6939017" y="316327"/>
            <a:ext cx="853294" cy="232229"/>
          </a:xfrm>
          <a:prstGeom prst="roundRect">
            <a:avLst/>
          </a:prstGeom>
          <a:solidFill>
            <a:srgbClr val="A6A6A6"/>
          </a:solidFill>
          <a:ln w="1905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Working towards by 2028</a:t>
            </a:r>
          </a:p>
        </p:txBody>
      </p:sp>
      <p:grpSp>
        <p:nvGrpSpPr>
          <p:cNvPr id="16" name="Group 15">
            <a:extLst>
              <a:ext uri="{FF2B5EF4-FFF2-40B4-BE49-F238E27FC236}">
                <a16:creationId xmlns:a16="http://schemas.microsoft.com/office/drawing/2014/main" id="{8AE50ECB-D5EC-560E-5EED-4C25D11A682E}"/>
              </a:ext>
            </a:extLst>
          </p:cNvPr>
          <p:cNvGrpSpPr/>
          <p:nvPr/>
        </p:nvGrpSpPr>
        <p:grpSpPr>
          <a:xfrm>
            <a:off x="-1" y="-5787"/>
            <a:ext cx="9107999" cy="165595"/>
            <a:chOff x="374266" y="2474302"/>
            <a:chExt cx="11442413" cy="820603"/>
          </a:xfrm>
        </p:grpSpPr>
        <p:sp>
          <p:nvSpPr>
            <p:cNvPr id="17" name="Arrow: Pentagon 16">
              <a:extLst>
                <a:ext uri="{FF2B5EF4-FFF2-40B4-BE49-F238E27FC236}">
                  <a16:creationId xmlns:a16="http://schemas.microsoft.com/office/drawing/2014/main" id="{AC681E91-A28D-0FC8-7CB8-0B81F4CE6B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EA2F7863-EEC5-8871-2ED7-28D06F2ABF4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9" name="Arrow: Chevron 18">
              <a:extLst>
                <a:ext uri="{FF2B5EF4-FFF2-40B4-BE49-F238E27FC236}">
                  <a16:creationId xmlns:a16="http://schemas.microsoft.com/office/drawing/2014/main" id="{9A4182C6-0461-B1F2-5396-EA4BB2ECBBBD}"/>
                </a:ext>
              </a:extLst>
            </p:cNvPr>
            <p:cNvSpPr/>
            <p:nvPr/>
          </p:nvSpPr>
          <p:spPr>
            <a:xfrm>
              <a:off x="4851732" y="2474302"/>
              <a:ext cx="2697135"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21" name="Arrow: Chevron 20">
              <a:extLst>
                <a:ext uri="{FF2B5EF4-FFF2-40B4-BE49-F238E27FC236}">
                  <a16:creationId xmlns:a16="http://schemas.microsoft.com/office/drawing/2014/main" id="{DFDC517D-741A-FB7C-7090-EBDC42B066C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22" name="Arrow: Chevron 21">
              <a:extLst>
                <a:ext uri="{FF2B5EF4-FFF2-40B4-BE49-F238E27FC236}">
                  <a16:creationId xmlns:a16="http://schemas.microsoft.com/office/drawing/2014/main" id="{6E7A5D6D-1859-CF02-0DD6-66E1EC47509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
        <p:nvSpPr>
          <p:cNvPr id="4" name="Rectangle: Rounded Corners 3">
            <a:extLst>
              <a:ext uri="{FF2B5EF4-FFF2-40B4-BE49-F238E27FC236}">
                <a16:creationId xmlns:a16="http://schemas.microsoft.com/office/drawing/2014/main" id="{8C5208BB-7788-78C1-78CC-13A9EB9C0A6E}"/>
              </a:ext>
            </a:extLst>
          </p:cNvPr>
          <p:cNvSpPr/>
          <p:nvPr/>
        </p:nvSpPr>
        <p:spPr>
          <a:xfrm>
            <a:off x="182476" y="4499990"/>
            <a:ext cx="853294" cy="232229"/>
          </a:xfrm>
          <a:prstGeom prst="roundRect">
            <a:avLst/>
          </a:prstGeom>
          <a:gradFill>
            <a:gsLst>
              <a:gs pos="50000">
                <a:schemeClr val="accent4"/>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Change management</a:t>
            </a:r>
          </a:p>
        </p:txBody>
      </p:sp>
      <p:grpSp>
        <p:nvGrpSpPr>
          <p:cNvPr id="40" name="Group 39">
            <a:extLst>
              <a:ext uri="{FF2B5EF4-FFF2-40B4-BE49-F238E27FC236}">
                <a16:creationId xmlns:a16="http://schemas.microsoft.com/office/drawing/2014/main" id="{424DF8AA-0640-CC13-BC17-0D2B2DA8219B}"/>
              </a:ext>
            </a:extLst>
          </p:cNvPr>
          <p:cNvGrpSpPr/>
          <p:nvPr/>
        </p:nvGrpSpPr>
        <p:grpSpPr>
          <a:xfrm>
            <a:off x="142875" y="3902393"/>
            <a:ext cx="8863771" cy="527714"/>
            <a:chOff x="-874721" y="3437417"/>
            <a:chExt cx="8863771" cy="527714"/>
          </a:xfrm>
        </p:grpSpPr>
        <p:sp>
          <p:nvSpPr>
            <p:cNvPr id="41" name="Rectangle: Rounded Corners 40">
              <a:extLst>
                <a:ext uri="{FF2B5EF4-FFF2-40B4-BE49-F238E27FC236}">
                  <a16:creationId xmlns:a16="http://schemas.microsoft.com/office/drawing/2014/main" id="{5DA0CFE1-0F2B-6DCE-A724-33EBF04DE47E}"/>
                </a:ext>
              </a:extLst>
            </p:cNvPr>
            <p:cNvSpPr/>
            <p:nvPr/>
          </p:nvSpPr>
          <p:spPr>
            <a:xfrm>
              <a:off x="-874721" y="3437417"/>
              <a:ext cx="886377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prstClr val="black"/>
                  </a:solidFill>
                  <a:effectLst/>
                  <a:uLnTx/>
                  <a:uFillTx/>
                  <a:latin typeface="Helvetica Neue Medium"/>
                  <a:ea typeface="+mn-ea"/>
                  <a:cs typeface="+mn-cs"/>
                  <a:sym typeface="Helvetica Neue Medium"/>
                </a:rPr>
                <a:t>Enabling digital technology</a:t>
              </a:r>
            </a:p>
          </p:txBody>
        </p:sp>
        <p:sp>
          <p:nvSpPr>
            <p:cNvPr id="42" name="Rectangle: Rounded Corners 41">
              <a:extLst>
                <a:ext uri="{FF2B5EF4-FFF2-40B4-BE49-F238E27FC236}">
                  <a16:creationId xmlns:a16="http://schemas.microsoft.com/office/drawing/2014/main" id="{605399F8-768F-D8DE-AB41-F4383A3FAD55}"/>
                </a:ext>
              </a:extLst>
            </p:cNvPr>
            <p:cNvSpPr/>
            <p:nvPr/>
          </p:nvSpPr>
          <p:spPr>
            <a:xfrm>
              <a:off x="926158" y="3608752"/>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AI tools</a:t>
              </a:r>
            </a:p>
          </p:txBody>
        </p:sp>
        <p:sp>
          <p:nvSpPr>
            <p:cNvPr id="43" name="Rectangle: Rounded Corners 42">
              <a:extLst>
                <a:ext uri="{FF2B5EF4-FFF2-40B4-BE49-F238E27FC236}">
                  <a16:creationId xmlns:a16="http://schemas.microsoft.com/office/drawing/2014/main" id="{C44D38CF-9CDA-2451-C1FC-1EAC2E08423A}"/>
                </a:ext>
              </a:extLst>
            </p:cNvPr>
            <p:cNvSpPr/>
            <p:nvPr/>
          </p:nvSpPr>
          <p:spPr>
            <a:xfrm>
              <a:off x="1806797" y="3606225"/>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Smart Devices</a:t>
              </a:r>
            </a:p>
          </p:txBody>
        </p:sp>
        <p:sp>
          <p:nvSpPr>
            <p:cNvPr id="44" name="Rectangle: Rounded Corners 43">
              <a:extLst>
                <a:ext uri="{FF2B5EF4-FFF2-40B4-BE49-F238E27FC236}">
                  <a16:creationId xmlns:a16="http://schemas.microsoft.com/office/drawing/2014/main" id="{229FEE28-10D0-A893-07B2-1ACE16B20ECE}"/>
                </a:ext>
              </a:extLst>
            </p:cNvPr>
            <p:cNvSpPr/>
            <p:nvPr/>
          </p:nvSpPr>
          <p:spPr>
            <a:xfrm>
              <a:off x="2687436" y="3606225"/>
              <a:ext cx="853294" cy="232229"/>
            </a:xfrm>
            <a:prstGeom prst="roundRect">
              <a:avLst/>
            </a:prstGeom>
            <a:gradFill>
              <a:gsLst>
                <a:gs pos="50000">
                  <a:schemeClr val="accent5"/>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On-Prem / Cloud hosting</a:t>
              </a:r>
            </a:p>
          </p:txBody>
        </p:sp>
        <p:sp>
          <p:nvSpPr>
            <p:cNvPr id="45" name="Rectangle: Rounded Corners 44">
              <a:extLst>
                <a:ext uri="{FF2B5EF4-FFF2-40B4-BE49-F238E27FC236}">
                  <a16:creationId xmlns:a16="http://schemas.microsoft.com/office/drawing/2014/main" id="{DD09CF82-D63B-3571-A567-C945E4FB79A8}"/>
                </a:ext>
              </a:extLst>
            </p:cNvPr>
            <p:cNvSpPr/>
            <p:nvPr/>
          </p:nvSpPr>
          <p:spPr>
            <a:xfrm>
              <a:off x="3568075"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Wi-fi</a:t>
              </a:r>
            </a:p>
          </p:txBody>
        </p:sp>
        <p:sp>
          <p:nvSpPr>
            <p:cNvPr id="46" name="Rectangle: Rounded Corners 45">
              <a:extLst>
                <a:ext uri="{FF2B5EF4-FFF2-40B4-BE49-F238E27FC236}">
                  <a16:creationId xmlns:a16="http://schemas.microsoft.com/office/drawing/2014/main" id="{EC3E07FF-AF0A-8D6E-44CA-3EC47F7ECA62}"/>
                </a:ext>
              </a:extLst>
            </p:cNvPr>
            <p:cNvSpPr/>
            <p:nvPr/>
          </p:nvSpPr>
          <p:spPr>
            <a:xfrm>
              <a:off x="4448714" y="3606225"/>
              <a:ext cx="853294" cy="232229"/>
            </a:xfrm>
            <a:prstGeom prst="roundRect">
              <a:avLst/>
            </a:prstGeom>
            <a:solidFill>
              <a:schemeClr val="accent5"/>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Desktop, printers and devices</a:t>
              </a:r>
            </a:p>
          </p:txBody>
        </p:sp>
        <p:sp>
          <p:nvSpPr>
            <p:cNvPr id="47" name="Rectangle: Rounded Corners 46">
              <a:extLst>
                <a:ext uri="{FF2B5EF4-FFF2-40B4-BE49-F238E27FC236}">
                  <a16:creationId xmlns:a16="http://schemas.microsoft.com/office/drawing/2014/main" id="{7ADB4DC1-AE00-42BC-53AA-EEB660C1D51C}"/>
                </a:ext>
              </a:extLst>
            </p:cNvPr>
            <p:cNvSpPr/>
            <p:nvPr/>
          </p:nvSpPr>
          <p:spPr>
            <a:xfrm>
              <a:off x="5329353" y="3606225"/>
              <a:ext cx="853294" cy="232229"/>
            </a:xfrm>
            <a:prstGeom prst="roundRect">
              <a:avLst/>
            </a:prstGeom>
            <a:gradFill>
              <a:gsLst>
                <a:gs pos="50000">
                  <a:schemeClr val="accent5"/>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Integration and Interoperability</a:t>
              </a:r>
            </a:p>
          </p:txBody>
        </p:sp>
        <p:sp>
          <p:nvSpPr>
            <p:cNvPr id="48" name="Rectangle: Rounded Corners 47">
              <a:extLst>
                <a:ext uri="{FF2B5EF4-FFF2-40B4-BE49-F238E27FC236}">
                  <a16:creationId xmlns:a16="http://schemas.microsoft.com/office/drawing/2014/main" id="{A1B1D8A6-1053-5C54-AB34-71C433EAA2F2}"/>
                </a:ext>
              </a:extLst>
            </p:cNvPr>
            <p:cNvSpPr/>
            <p:nvPr/>
          </p:nvSpPr>
          <p:spPr>
            <a:xfrm>
              <a:off x="6209992" y="3606225"/>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Data standards</a:t>
              </a:r>
            </a:p>
          </p:txBody>
        </p:sp>
        <p:sp>
          <p:nvSpPr>
            <p:cNvPr id="49" name="Rectangle: Rounded Corners 48">
              <a:extLst>
                <a:ext uri="{FF2B5EF4-FFF2-40B4-BE49-F238E27FC236}">
                  <a16:creationId xmlns:a16="http://schemas.microsoft.com/office/drawing/2014/main" id="{8C6F84A3-D0E6-2D66-36D0-F31929C226CD}"/>
                </a:ext>
              </a:extLst>
            </p:cNvPr>
            <p:cNvSpPr/>
            <p:nvPr/>
          </p:nvSpPr>
          <p:spPr>
            <a:xfrm>
              <a:off x="7090634" y="3606225"/>
              <a:ext cx="853294" cy="232229"/>
            </a:xfrm>
            <a:prstGeom prst="round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Document management</a:t>
              </a:r>
            </a:p>
          </p:txBody>
        </p:sp>
        <p:sp>
          <p:nvSpPr>
            <p:cNvPr id="50" name="Rectangle: Rounded Corners 49">
              <a:extLst>
                <a:ext uri="{FF2B5EF4-FFF2-40B4-BE49-F238E27FC236}">
                  <a16:creationId xmlns:a16="http://schemas.microsoft.com/office/drawing/2014/main" id="{D8BD5949-A22A-42D9-B571-46B3838E9E5E}"/>
                </a:ext>
              </a:extLst>
            </p:cNvPr>
            <p:cNvSpPr/>
            <p:nvPr/>
          </p:nvSpPr>
          <p:spPr>
            <a:xfrm>
              <a:off x="45519" y="3606225"/>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Data Repository</a:t>
              </a:r>
            </a:p>
          </p:txBody>
        </p:sp>
        <p:sp>
          <p:nvSpPr>
            <p:cNvPr id="51" name="Rectangle: Rounded Corners 50">
              <a:extLst>
                <a:ext uri="{FF2B5EF4-FFF2-40B4-BE49-F238E27FC236}">
                  <a16:creationId xmlns:a16="http://schemas.microsoft.com/office/drawing/2014/main" id="{949262F2-6544-DF06-467D-1CF02DEF65C2}"/>
                </a:ext>
              </a:extLst>
            </p:cNvPr>
            <p:cNvSpPr/>
            <p:nvPr/>
          </p:nvSpPr>
          <p:spPr>
            <a:xfrm>
              <a:off x="-835120" y="3606224"/>
              <a:ext cx="853294" cy="232229"/>
            </a:xfrm>
            <a:prstGeom prst="roundRect">
              <a:avLst/>
            </a:prstGeom>
            <a:gradFill>
              <a:gsLst>
                <a:gs pos="50000">
                  <a:schemeClr val="accent5"/>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Identity Management</a:t>
              </a:r>
            </a:p>
          </p:txBody>
        </p:sp>
      </p:grpSp>
      <p:sp>
        <p:nvSpPr>
          <p:cNvPr id="52" name="Rectangle: Rounded Corners 51">
            <a:extLst>
              <a:ext uri="{FF2B5EF4-FFF2-40B4-BE49-F238E27FC236}">
                <a16:creationId xmlns:a16="http://schemas.microsoft.com/office/drawing/2014/main" id="{D1C364BC-E764-9D4C-C11C-39DCB46A6D3A}"/>
              </a:ext>
            </a:extLst>
          </p:cNvPr>
          <p:cNvSpPr/>
          <p:nvPr/>
        </p:nvSpPr>
        <p:spPr>
          <a:xfrm>
            <a:off x="1062383" y="4499990"/>
            <a:ext cx="853294" cy="232229"/>
          </a:xfrm>
          <a:prstGeom prst="roundRect">
            <a:avLst/>
          </a:prstGeom>
          <a:gradFill>
            <a:gsLst>
              <a:gs pos="50000">
                <a:schemeClr val="accent4"/>
              </a:gs>
              <a:gs pos="50000">
                <a:srgbClr val="BBBBBB"/>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white"/>
                </a:solidFill>
                <a:effectLst/>
                <a:uLnTx/>
                <a:uFillTx/>
                <a:latin typeface="Helvetica Neue Medium"/>
                <a:ea typeface="+mn-ea"/>
                <a:cs typeface="+mn-cs"/>
                <a:sym typeface="Helvetica Neue Medium"/>
              </a:rPr>
              <a:t>Mobilised workforce</a:t>
            </a:r>
          </a:p>
        </p:txBody>
      </p:sp>
      <p:grpSp>
        <p:nvGrpSpPr>
          <p:cNvPr id="53" name="Group 52">
            <a:extLst>
              <a:ext uri="{FF2B5EF4-FFF2-40B4-BE49-F238E27FC236}">
                <a16:creationId xmlns:a16="http://schemas.microsoft.com/office/drawing/2014/main" id="{1DBDCD9E-ACB1-804E-D41A-D25A52AB6714}"/>
              </a:ext>
            </a:extLst>
          </p:cNvPr>
          <p:cNvGrpSpPr/>
          <p:nvPr/>
        </p:nvGrpSpPr>
        <p:grpSpPr>
          <a:xfrm>
            <a:off x="486552" y="1169954"/>
            <a:ext cx="8170896" cy="496330"/>
            <a:chOff x="358701" y="1169954"/>
            <a:chExt cx="8170896" cy="496330"/>
          </a:xfrm>
        </p:grpSpPr>
        <p:sp>
          <p:nvSpPr>
            <p:cNvPr id="54" name="Rectangle: Rounded Corners 53">
              <a:extLst>
                <a:ext uri="{FF2B5EF4-FFF2-40B4-BE49-F238E27FC236}">
                  <a16:creationId xmlns:a16="http://schemas.microsoft.com/office/drawing/2014/main" id="{C953BA76-E0F2-2CFF-1C42-A20C119CF0ED}"/>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prstClr val="black"/>
                  </a:solidFill>
                  <a:effectLst/>
                  <a:uLnTx/>
                  <a:uFillTx/>
                  <a:latin typeface="Helvetica Neue Medium"/>
                  <a:ea typeface="+mn-ea"/>
                  <a:cs typeface="+mn-cs"/>
                  <a:sym typeface="Helvetica Neue Medium"/>
                </a:rPr>
                <a:t>Patient and Citizen Empowerment</a:t>
              </a:r>
            </a:p>
          </p:txBody>
        </p:sp>
        <p:sp>
          <p:nvSpPr>
            <p:cNvPr id="55" name="Rectangle: Rounded Corners 54">
              <a:extLst>
                <a:ext uri="{FF2B5EF4-FFF2-40B4-BE49-F238E27FC236}">
                  <a16:creationId xmlns:a16="http://schemas.microsoft.com/office/drawing/2014/main" id="{65F46936-3F4A-61E7-86AF-C57A265EDCE3}"/>
                </a:ext>
              </a:extLst>
            </p:cNvPr>
            <p:cNvSpPr/>
            <p:nvPr/>
          </p:nvSpPr>
          <p:spPr>
            <a:xfrm>
              <a:off x="471835" y="1371961"/>
              <a:ext cx="853294"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Portal</a:t>
              </a:r>
            </a:p>
          </p:txBody>
        </p:sp>
        <p:sp>
          <p:nvSpPr>
            <p:cNvPr id="56" name="Rectangle: Rounded Corners 55">
              <a:extLst>
                <a:ext uri="{FF2B5EF4-FFF2-40B4-BE49-F238E27FC236}">
                  <a16:creationId xmlns:a16="http://schemas.microsoft.com/office/drawing/2014/main" id="{A5FD210A-3D14-F25B-6671-AEDDD591081F}"/>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Collaboration Tools</a:t>
              </a:r>
            </a:p>
          </p:txBody>
        </p:sp>
        <p:sp>
          <p:nvSpPr>
            <p:cNvPr id="57" name="Rectangle: Rounded Corners 56">
              <a:extLst>
                <a:ext uri="{FF2B5EF4-FFF2-40B4-BE49-F238E27FC236}">
                  <a16:creationId xmlns:a16="http://schemas.microsoft.com/office/drawing/2014/main" id="{F2EBB897-9176-60D2-00EB-DBAEF29AAB7A}"/>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Appointment Booking</a:t>
              </a:r>
            </a:p>
          </p:txBody>
        </p:sp>
        <p:sp>
          <p:nvSpPr>
            <p:cNvPr id="58" name="Rectangle: Rounded Corners 57">
              <a:extLst>
                <a:ext uri="{FF2B5EF4-FFF2-40B4-BE49-F238E27FC236}">
                  <a16:creationId xmlns:a16="http://schemas.microsoft.com/office/drawing/2014/main" id="{51D5FE8A-C0ED-0DE2-8B51-69D26913016A}"/>
                </a:ext>
              </a:extLst>
            </p:cNvPr>
            <p:cNvSpPr/>
            <p:nvPr/>
          </p:nvSpPr>
          <p:spPr>
            <a:xfrm>
              <a:off x="3508120" y="1371961"/>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Self Care</a:t>
              </a:r>
            </a:p>
          </p:txBody>
        </p:sp>
        <p:sp>
          <p:nvSpPr>
            <p:cNvPr id="59" name="Rectangle: Rounded Corners 58">
              <a:extLst>
                <a:ext uri="{FF2B5EF4-FFF2-40B4-BE49-F238E27FC236}">
                  <a16:creationId xmlns:a16="http://schemas.microsoft.com/office/drawing/2014/main" id="{56DE8649-6C09-235D-160A-12AE7AE76634}"/>
                </a:ext>
              </a:extLst>
            </p:cNvPr>
            <p:cNvSpPr/>
            <p:nvPr/>
          </p:nvSpPr>
          <p:spPr>
            <a:xfrm>
              <a:off x="1483930" y="1371961"/>
              <a:ext cx="853294" cy="232229"/>
            </a:xfrm>
            <a:prstGeom prst="roundRect">
              <a:avLst/>
            </a:prstGeom>
            <a:solidFill>
              <a:srgbClr val="A6A6A6"/>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Input</a:t>
              </a:r>
            </a:p>
          </p:txBody>
        </p:sp>
        <p:sp>
          <p:nvSpPr>
            <p:cNvPr id="60" name="Rectangle: Rounded Corners 59">
              <a:extLst>
                <a:ext uri="{FF2B5EF4-FFF2-40B4-BE49-F238E27FC236}">
                  <a16:creationId xmlns:a16="http://schemas.microsoft.com/office/drawing/2014/main" id="{70C32234-993B-7A13-7296-70C8A660C209}"/>
                </a:ext>
              </a:extLst>
            </p:cNvPr>
            <p:cNvSpPr/>
            <p:nvPr/>
          </p:nvSpPr>
          <p:spPr>
            <a:xfrm>
              <a:off x="2496025" y="1371961"/>
              <a:ext cx="853294" cy="232229"/>
            </a:xfrm>
            <a:prstGeom prst="roundRect">
              <a:avLst/>
            </a:prstGeom>
            <a:solidFill>
              <a:schemeClr val="accent5"/>
            </a:soli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outcomes reporting</a:t>
              </a:r>
            </a:p>
          </p:txBody>
        </p:sp>
        <p:sp>
          <p:nvSpPr>
            <p:cNvPr id="61" name="Rectangle: Rounded Corners 60">
              <a:extLst>
                <a:ext uri="{FF2B5EF4-FFF2-40B4-BE49-F238E27FC236}">
                  <a16:creationId xmlns:a16="http://schemas.microsoft.com/office/drawing/2014/main" id="{892D7561-4AD7-8B68-2474-C63036997F19}"/>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Self-referring</a:t>
              </a:r>
            </a:p>
          </p:txBody>
        </p:sp>
        <p:sp>
          <p:nvSpPr>
            <p:cNvPr id="62" name="Rectangle: Rounded Corners 61">
              <a:extLst>
                <a:ext uri="{FF2B5EF4-FFF2-40B4-BE49-F238E27FC236}">
                  <a16:creationId xmlns:a16="http://schemas.microsoft.com/office/drawing/2014/main" id="{E4DF1627-9C06-E1D5-D026-13B42ED4307C}"/>
                </a:ext>
              </a:extLst>
            </p:cNvPr>
            <p:cNvSpPr/>
            <p:nvPr/>
          </p:nvSpPr>
          <p:spPr>
            <a:xfrm>
              <a:off x="7556499" y="1371961"/>
              <a:ext cx="853294" cy="232229"/>
            </a:xfrm>
            <a:prstGeom prst="roundRect">
              <a:avLst/>
            </a:prstGeom>
            <a:gradFill>
              <a:gsLst>
                <a:gs pos="50000">
                  <a:schemeClr val="accent5"/>
                </a:gs>
                <a:gs pos="50000">
                  <a:srgbClr val="A6A6A6"/>
                </a:gs>
              </a:gsLst>
              <a:lin ang="13800000" scaled="0"/>
            </a:gradFill>
            <a:ln w="127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Patient data consent</a:t>
              </a:r>
            </a:p>
          </p:txBody>
        </p:sp>
      </p:grpSp>
    </p:spTree>
    <p:extLst>
      <p:ext uri="{BB962C8B-B14F-4D97-AF65-F5344CB8AC3E}">
        <p14:creationId xmlns:p14="http://schemas.microsoft.com/office/powerpoint/2010/main" val="290784014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25CD11-E79B-BE83-E7E8-485BF488D20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CEEEAAC-9A4B-A96F-405E-6043AA576CC7}"/>
              </a:ext>
            </a:extLst>
          </p:cNvPr>
          <p:cNvSpPr>
            <a:spLocks noGrp="1"/>
          </p:cNvSpPr>
          <p:nvPr>
            <p:ph type="body" sz="quarter" idx="11"/>
          </p:nvPr>
        </p:nvSpPr>
        <p:spPr/>
        <p:txBody>
          <a:bodyPr>
            <a:normAutofit/>
          </a:bodyPr>
          <a:lstStyle/>
          <a:p>
            <a:r>
              <a:rPr lang="en-US"/>
              <a:t>The Digital Enabler Solutions</a:t>
            </a:r>
            <a:endParaRPr lang="en-GB"/>
          </a:p>
        </p:txBody>
      </p:sp>
      <p:sp>
        <p:nvSpPr>
          <p:cNvPr id="4" name="Footer Placeholder 1">
            <a:extLst>
              <a:ext uri="{FF2B5EF4-FFF2-40B4-BE49-F238E27FC236}">
                <a16:creationId xmlns:a16="http://schemas.microsoft.com/office/drawing/2014/main" id="{CC181A75-8ED6-4454-F84E-221E180C4249}"/>
              </a:ext>
            </a:extLst>
          </p:cNvPr>
          <p:cNvSpPr txBox="1">
            <a:spLocks/>
          </p:cNvSpPr>
          <p:nvPr/>
        </p:nvSpPr>
        <p:spPr>
          <a:xfrm>
            <a:off x="217655" y="4656143"/>
            <a:ext cx="5085865" cy="293362"/>
          </a:xfrm>
          <a:prstGeom prst="rect">
            <a:avLst/>
          </a:prstGeom>
        </p:spPr>
        <p:txBody>
          <a:bodyPr anchor="ct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l">
              <a:spcBef>
                <a:spcPts val="600"/>
              </a:spcBef>
            </a:pPr>
            <a:r>
              <a:rPr lang="en-US" sz="1800" b="0" dirty="0">
                <a:solidFill>
                  <a:schemeClr val="bg1"/>
                </a:solidFill>
                <a:latin typeface="Gill Sans MT" panose="020B0502020104020203" pitchFamily="34" charset="0"/>
              </a:rPr>
              <a:t>SBU 3-Year Digital Roadmap: 2025-2028</a:t>
            </a:r>
          </a:p>
        </p:txBody>
      </p:sp>
      <p:grpSp>
        <p:nvGrpSpPr>
          <p:cNvPr id="11" name="Group 10">
            <a:extLst>
              <a:ext uri="{FF2B5EF4-FFF2-40B4-BE49-F238E27FC236}">
                <a16:creationId xmlns:a16="http://schemas.microsoft.com/office/drawing/2014/main" id="{9F63B582-E898-5686-3143-2FCAD4371FC3}"/>
              </a:ext>
            </a:extLst>
          </p:cNvPr>
          <p:cNvGrpSpPr/>
          <p:nvPr/>
        </p:nvGrpSpPr>
        <p:grpSpPr>
          <a:xfrm>
            <a:off x="-1" y="-5787"/>
            <a:ext cx="9107999" cy="165595"/>
            <a:chOff x="374266" y="2474302"/>
            <a:chExt cx="11442413" cy="820603"/>
          </a:xfrm>
        </p:grpSpPr>
        <p:sp>
          <p:nvSpPr>
            <p:cNvPr id="12" name="Arrow: Pentagon 11">
              <a:extLst>
                <a:ext uri="{FF2B5EF4-FFF2-40B4-BE49-F238E27FC236}">
                  <a16:creationId xmlns:a16="http://schemas.microsoft.com/office/drawing/2014/main" id="{936323B4-00A0-318A-3B3F-8D57F881F2B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48A75BA5-A703-A2BD-2533-6333AE02356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5AF1A33A-7D0D-3B12-1FF3-6F968788C10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Capabilities</a:t>
              </a:r>
            </a:p>
          </p:txBody>
        </p:sp>
        <p:sp>
          <p:nvSpPr>
            <p:cNvPr id="15" name="Arrow: Chevron 14">
              <a:extLst>
                <a:ext uri="{FF2B5EF4-FFF2-40B4-BE49-F238E27FC236}">
                  <a16:creationId xmlns:a16="http://schemas.microsoft.com/office/drawing/2014/main" id="{81DE1257-6EA0-A8A4-BF15-3810D615A291}"/>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Digital Strategy Solutions</a:t>
              </a:r>
            </a:p>
          </p:txBody>
        </p:sp>
        <p:sp>
          <p:nvSpPr>
            <p:cNvPr id="16" name="Arrow: Chevron 15">
              <a:extLst>
                <a:ext uri="{FF2B5EF4-FFF2-40B4-BE49-F238E27FC236}">
                  <a16:creationId xmlns:a16="http://schemas.microsoft.com/office/drawing/2014/main" id="{2430D658-ACD0-55C4-FE41-46AEE39BDC0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Financial Implications</a:t>
              </a:r>
            </a:p>
          </p:txBody>
        </p:sp>
      </p:grpSp>
    </p:spTree>
    <p:extLst>
      <p:ext uri="{BB962C8B-B14F-4D97-AF65-F5344CB8AC3E}">
        <p14:creationId xmlns:p14="http://schemas.microsoft.com/office/powerpoint/2010/main" val="3235016657"/>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90C5AA-C298-4F0F-A750-DBA1B3E6C4EB}">
  <ds:schemaRefs>
    <ds:schemaRef ds:uri="http://schemas.microsoft.com/sharepoint/v3/contenttype/forms"/>
  </ds:schemaRefs>
</ds:datastoreItem>
</file>

<file path=customXml/itemProps2.xml><?xml version="1.0" encoding="utf-8"?>
<ds:datastoreItem xmlns:ds="http://schemas.openxmlformats.org/officeDocument/2006/customXml" ds:itemID="{E1934F16-1FC8-4445-B760-FD3B5166263B}">
  <ds:schemaRefs>
    <ds:schemaRef ds:uri="http://schemas.microsoft.com/office/infopath/2007/PartnerControls"/>
    <ds:schemaRef ds:uri="bb9b0f22-fc13-4739-8073-a3b688a298c6"/>
    <ds:schemaRef ds:uri="http://purl.org/dc/terms/"/>
    <ds:schemaRef ds:uri="http://schemas.openxmlformats.org/package/2006/metadata/core-properties"/>
    <ds:schemaRef ds:uri="http://purl.org/dc/elements/1.1/"/>
    <ds:schemaRef ds:uri="http://purl.org/dc/dcmitype/"/>
    <ds:schemaRef ds:uri="http://schemas.microsoft.com/office/2006/documentManagement/types"/>
    <ds:schemaRef ds:uri="1a7783e7-0302-4867-bb81-00a86327fbf0"/>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F97B578-C42E-4A1E-9AB0-69C73354A2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7783e7-0302-4867-bb81-00a86327fbf0"/>
    <ds:schemaRef ds:uri="bb9b0f22-fc13-4739-8073-a3b688a298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38</TotalTime>
  <Words>9817</Words>
  <Application>Microsoft Office PowerPoint</Application>
  <PresentationFormat>On-screen Show (16:9)</PresentationFormat>
  <Paragraphs>1146</Paragraphs>
  <Slides>25</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Arial</vt:lpstr>
      <vt:lpstr>Century Gothic</vt:lpstr>
      <vt:lpstr>Gill Sans MT</vt:lpstr>
      <vt:lpstr>Helvetica Neue</vt:lpstr>
      <vt:lpstr>Helvetica Neue Medium</vt:lpstr>
      <vt:lpstr>Helvetica Neue Thin</vt:lpstr>
      <vt:lpstr>White</vt:lpstr>
      <vt:lpstr>2_White</vt:lpstr>
      <vt:lpstr>The SBU 3-Year Digital Roadmap: 2025-2028</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Sophie Herbert (Swansea Bay UHB - Corporate Governance )</cp:lastModifiedBy>
  <cp:revision>7</cp:revision>
  <dcterms:modified xsi:type="dcterms:W3CDTF">2024-10-30T09:18:28Z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