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7" r:id="rId5"/>
    <p:sldId id="286" r:id="rId6"/>
    <p:sldId id="285" r:id="rId7"/>
    <p:sldId id="269" r:id="rId8"/>
    <p:sldId id="270" r:id="rId9"/>
    <p:sldId id="290" r:id="rId10"/>
    <p:sldId id="287" r:id="rId11"/>
    <p:sldId id="288" r:id="rId12"/>
    <p:sldId id="289"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46" d="100"/>
          <a:sy n="146" d="100"/>
        </p:scale>
        <p:origin x="108"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1E1E3B-E303-4A19-AEB0-E06614D24B87}" type="doc">
      <dgm:prSet loTypeId="urn:microsoft.com/office/officeart/2005/8/layout/chevron1" loCatId="process" qsTypeId="urn:microsoft.com/office/officeart/2005/8/quickstyle/simple1" qsCatId="simple" csTypeId="urn:microsoft.com/office/officeart/2005/8/colors/accent1_2" csCatId="accent1" phldr="1"/>
      <dgm:spPr/>
    </dgm:pt>
    <dgm:pt modelId="{AF87A981-B49D-40D4-9B15-CC47134423BF}">
      <dgm:prSet phldrT="[Text]" custT="1"/>
      <dgm:spPr>
        <a:solidFill>
          <a:schemeClr val="accent2">
            <a:lumMod val="75000"/>
          </a:schemeClr>
        </a:solidFill>
        <a:ln>
          <a:solidFill>
            <a:schemeClr val="accent2"/>
          </a:solidFill>
        </a:ln>
      </dgm:spPr>
      <dgm:t>
        <a:bodyPr/>
        <a:lstStyle/>
        <a:p>
          <a:r>
            <a:rPr lang="en-US" sz="1800" dirty="0"/>
            <a:t>Management Board 15</a:t>
          </a:r>
          <a:r>
            <a:rPr lang="en-US" sz="1800" baseline="30000" dirty="0"/>
            <a:t>th</a:t>
          </a:r>
          <a:r>
            <a:rPr lang="en-US" sz="1800" dirty="0"/>
            <a:t> May 2024</a:t>
          </a:r>
        </a:p>
      </dgm:t>
    </dgm:pt>
    <dgm:pt modelId="{E5FD2978-D8BD-448E-BCFA-31F1774F24D1}" type="parTrans" cxnId="{340D0453-49EA-42D5-A682-816F8DA823ED}">
      <dgm:prSet/>
      <dgm:spPr/>
      <dgm:t>
        <a:bodyPr/>
        <a:lstStyle/>
        <a:p>
          <a:endParaRPr lang="en-US"/>
        </a:p>
      </dgm:t>
    </dgm:pt>
    <dgm:pt modelId="{5CDCB9AA-DF83-4781-9110-C979BD72DF50}" type="sibTrans" cxnId="{340D0453-49EA-42D5-A682-816F8DA823ED}">
      <dgm:prSet/>
      <dgm:spPr/>
      <dgm:t>
        <a:bodyPr/>
        <a:lstStyle/>
        <a:p>
          <a:endParaRPr lang="en-US"/>
        </a:p>
      </dgm:t>
    </dgm:pt>
    <dgm:pt modelId="{FA7FD539-8274-4903-A674-F2BC7DEE125D}">
      <dgm:prSet phldrT="[Text]" custT="1"/>
      <dgm:spPr>
        <a:solidFill>
          <a:schemeClr val="accent2">
            <a:lumMod val="75000"/>
          </a:schemeClr>
        </a:solidFill>
        <a:ln>
          <a:solidFill>
            <a:schemeClr val="accent2"/>
          </a:solidFill>
        </a:ln>
      </dgm:spPr>
      <dgm:t>
        <a:bodyPr/>
        <a:lstStyle/>
        <a:p>
          <a:r>
            <a:rPr lang="en-US" sz="1800" dirty="0"/>
            <a:t>PFC In-Committee</a:t>
          </a:r>
        </a:p>
        <a:p>
          <a:r>
            <a:rPr lang="en-US" sz="1800" dirty="0"/>
            <a:t>21</a:t>
          </a:r>
          <a:r>
            <a:rPr lang="en-US" sz="1800" baseline="30000" dirty="0"/>
            <a:t>st</a:t>
          </a:r>
          <a:r>
            <a:rPr lang="en-US" sz="1800" dirty="0"/>
            <a:t> May 2024</a:t>
          </a:r>
        </a:p>
      </dgm:t>
    </dgm:pt>
    <dgm:pt modelId="{4E45CF90-51E6-4844-865C-573E6044ADA0}" type="parTrans" cxnId="{F2E720CA-F255-4303-8F8B-B04238CF8F59}">
      <dgm:prSet/>
      <dgm:spPr/>
      <dgm:t>
        <a:bodyPr/>
        <a:lstStyle/>
        <a:p>
          <a:endParaRPr lang="en-US"/>
        </a:p>
      </dgm:t>
    </dgm:pt>
    <dgm:pt modelId="{B3AE55D3-AED4-4847-B534-D57848D2B241}" type="sibTrans" cxnId="{F2E720CA-F255-4303-8F8B-B04238CF8F59}">
      <dgm:prSet/>
      <dgm:spPr/>
      <dgm:t>
        <a:bodyPr/>
        <a:lstStyle/>
        <a:p>
          <a:endParaRPr lang="en-US"/>
        </a:p>
      </dgm:t>
    </dgm:pt>
    <dgm:pt modelId="{70FC7ABC-3171-4C0D-A8FA-15553330A80F}">
      <dgm:prSet phldrT="[Text]" custT="1"/>
      <dgm:spPr>
        <a:solidFill>
          <a:schemeClr val="accent2">
            <a:lumMod val="75000"/>
          </a:schemeClr>
        </a:solidFill>
        <a:ln>
          <a:solidFill>
            <a:schemeClr val="accent2"/>
          </a:solidFill>
        </a:ln>
      </dgm:spPr>
      <dgm:t>
        <a:bodyPr/>
        <a:lstStyle/>
        <a:p>
          <a:r>
            <a:rPr lang="en-US" sz="1800" dirty="0"/>
            <a:t>Board Meeting</a:t>
          </a:r>
        </a:p>
        <a:p>
          <a:r>
            <a:rPr lang="en-US" sz="1800" dirty="0"/>
            <a:t>23</a:t>
          </a:r>
          <a:r>
            <a:rPr lang="en-US" sz="1800" baseline="30000" dirty="0"/>
            <a:t>rd</a:t>
          </a:r>
          <a:r>
            <a:rPr lang="en-US" sz="1800" dirty="0"/>
            <a:t> May 2024</a:t>
          </a:r>
        </a:p>
      </dgm:t>
    </dgm:pt>
    <dgm:pt modelId="{B1387E1E-4006-4DDF-8994-F718A3C5EB74}" type="parTrans" cxnId="{B21FFE07-24C8-4279-8FFA-C6351784E19B}">
      <dgm:prSet/>
      <dgm:spPr/>
      <dgm:t>
        <a:bodyPr/>
        <a:lstStyle/>
        <a:p>
          <a:endParaRPr lang="en-US"/>
        </a:p>
      </dgm:t>
    </dgm:pt>
    <dgm:pt modelId="{F0BC22F6-8435-4028-96E6-85284A99B81C}" type="sibTrans" cxnId="{B21FFE07-24C8-4279-8FFA-C6351784E19B}">
      <dgm:prSet/>
      <dgm:spPr/>
      <dgm:t>
        <a:bodyPr/>
        <a:lstStyle/>
        <a:p>
          <a:endParaRPr lang="en-US"/>
        </a:p>
      </dgm:t>
    </dgm:pt>
    <dgm:pt modelId="{53C0A669-0809-45A4-8AC5-BB593869384A}">
      <dgm:prSet/>
      <dgm:spPr>
        <a:solidFill>
          <a:schemeClr val="accent2">
            <a:lumMod val="75000"/>
          </a:schemeClr>
        </a:solidFill>
        <a:ln>
          <a:solidFill>
            <a:schemeClr val="accent2"/>
          </a:solidFill>
        </a:ln>
      </dgm:spPr>
      <dgm:t>
        <a:bodyPr/>
        <a:lstStyle/>
        <a:p>
          <a:r>
            <a:rPr lang="en-US" dirty="0"/>
            <a:t>Further Accountability Letter submitted WG end May 2024</a:t>
          </a:r>
        </a:p>
      </dgm:t>
    </dgm:pt>
    <dgm:pt modelId="{ED9C6E51-60F6-49CA-83BE-130EECAB3958}" type="parTrans" cxnId="{4031545D-EEA3-4E1A-8699-A132916544F4}">
      <dgm:prSet/>
      <dgm:spPr/>
      <dgm:t>
        <a:bodyPr/>
        <a:lstStyle/>
        <a:p>
          <a:endParaRPr lang="en-US"/>
        </a:p>
      </dgm:t>
    </dgm:pt>
    <dgm:pt modelId="{8DDB38E5-0379-43D9-8DC5-E3A7F9180EB5}" type="sibTrans" cxnId="{4031545D-EEA3-4E1A-8699-A132916544F4}">
      <dgm:prSet/>
      <dgm:spPr/>
      <dgm:t>
        <a:bodyPr/>
        <a:lstStyle/>
        <a:p>
          <a:endParaRPr lang="en-US"/>
        </a:p>
      </dgm:t>
    </dgm:pt>
    <dgm:pt modelId="{BAA57B08-1716-458B-A818-DADDD5DF76BB}" type="pres">
      <dgm:prSet presAssocID="{971E1E3B-E303-4A19-AEB0-E06614D24B87}" presName="Name0" presStyleCnt="0">
        <dgm:presLayoutVars>
          <dgm:dir/>
          <dgm:animLvl val="lvl"/>
          <dgm:resizeHandles val="exact"/>
        </dgm:presLayoutVars>
      </dgm:prSet>
      <dgm:spPr/>
    </dgm:pt>
    <dgm:pt modelId="{25708B0F-EB53-4A1E-A698-C563B2CC9FD3}" type="pres">
      <dgm:prSet presAssocID="{AF87A981-B49D-40D4-9B15-CC47134423BF}" presName="parTxOnly" presStyleLbl="node1" presStyleIdx="0" presStyleCnt="4">
        <dgm:presLayoutVars>
          <dgm:chMax val="0"/>
          <dgm:chPref val="0"/>
          <dgm:bulletEnabled val="1"/>
        </dgm:presLayoutVars>
      </dgm:prSet>
      <dgm:spPr/>
    </dgm:pt>
    <dgm:pt modelId="{B9093050-A0E0-48BA-A18E-4B2169F1D6F6}" type="pres">
      <dgm:prSet presAssocID="{5CDCB9AA-DF83-4781-9110-C979BD72DF50}" presName="parTxOnlySpace" presStyleCnt="0"/>
      <dgm:spPr/>
    </dgm:pt>
    <dgm:pt modelId="{B1241860-5504-47F1-B785-07BCAA7A1DA6}" type="pres">
      <dgm:prSet presAssocID="{FA7FD539-8274-4903-A674-F2BC7DEE125D}" presName="parTxOnly" presStyleLbl="node1" presStyleIdx="1" presStyleCnt="4">
        <dgm:presLayoutVars>
          <dgm:chMax val="0"/>
          <dgm:chPref val="0"/>
          <dgm:bulletEnabled val="1"/>
        </dgm:presLayoutVars>
      </dgm:prSet>
      <dgm:spPr/>
    </dgm:pt>
    <dgm:pt modelId="{8026AD72-59EC-44D9-9F5A-3E15F6CABFA4}" type="pres">
      <dgm:prSet presAssocID="{B3AE55D3-AED4-4847-B534-D57848D2B241}" presName="parTxOnlySpace" presStyleCnt="0"/>
      <dgm:spPr/>
    </dgm:pt>
    <dgm:pt modelId="{AD3A9D63-A766-43E0-8D15-531F2AD70CB2}" type="pres">
      <dgm:prSet presAssocID="{70FC7ABC-3171-4C0D-A8FA-15553330A80F}" presName="parTxOnly" presStyleLbl="node1" presStyleIdx="2" presStyleCnt="4">
        <dgm:presLayoutVars>
          <dgm:chMax val="0"/>
          <dgm:chPref val="0"/>
          <dgm:bulletEnabled val="1"/>
        </dgm:presLayoutVars>
      </dgm:prSet>
      <dgm:spPr/>
    </dgm:pt>
    <dgm:pt modelId="{847FA0FF-E5B4-41DA-A3BB-E6D45857D5CF}" type="pres">
      <dgm:prSet presAssocID="{F0BC22F6-8435-4028-96E6-85284A99B81C}" presName="parTxOnlySpace" presStyleCnt="0"/>
      <dgm:spPr/>
    </dgm:pt>
    <dgm:pt modelId="{47B647F9-6E2F-4DF9-8A4A-BCA3A2EBF572}" type="pres">
      <dgm:prSet presAssocID="{53C0A669-0809-45A4-8AC5-BB593869384A}" presName="parTxOnly" presStyleLbl="node1" presStyleIdx="3" presStyleCnt="4">
        <dgm:presLayoutVars>
          <dgm:chMax val="0"/>
          <dgm:chPref val="0"/>
          <dgm:bulletEnabled val="1"/>
        </dgm:presLayoutVars>
      </dgm:prSet>
      <dgm:spPr/>
    </dgm:pt>
  </dgm:ptLst>
  <dgm:cxnLst>
    <dgm:cxn modelId="{B21FFE07-24C8-4279-8FFA-C6351784E19B}" srcId="{971E1E3B-E303-4A19-AEB0-E06614D24B87}" destId="{70FC7ABC-3171-4C0D-A8FA-15553330A80F}" srcOrd="2" destOrd="0" parTransId="{B1387E1E-4006-4DDF-8994-F718A3C5EB74}" sibTransId="{F0BC22F6-8435-4028-96E6-85284A99B81C}"/>
    <dgm:cxn modelId="{7836700D-F893-4A57-9C76-BE687BB134AE}" type="presOf" srcId="{971E1E3B-E303-4A19-AEB0-E06614D24B87}" destId="{BAA57B08-1716-458B-A818-DADDD5DF76BB}" srcOrd="0" destOrd="0" presId="urn:microsoft.com/office/officeart/2005/8/layout/chevron1"/>
    <dgm:cxn modelId="{755A7E3B-87CF-4D28-A495-0E85432A56A7}" type="presOf" srcId="{FA7FD539-8274-4903-A674-F2BC7DEE125D}" destId="{B1241860-5504-47F1-B785-07BCAA7A1DA6}" srcOrd="0" destOrd="0" presId="urn:microsoft.com/office/officeart/2005/8/layout/chevron1"/>
    <dgm:cxn modelId="{4031545D-EEA3-4E1A-8699-A132916544F4}" srcId="{971E1E3B-E303-4A19-AEB0-E06614D24B87}" destId="{53C0A669-0809-45A4-8AC5-BB593869384A}" srcOrd="3" destOrd="0" parTransId="{ED9C6E51-60F6-49CA-83BE-130EECAB3958}" sibTransId="{8DDB38E5-0379-43D9-8DC5-E3A7F9180EB5}"/>
    <dgm:cxn modelId="{E6C4E664-E6C3-41B4-9CDA-3BA554D97DCA}" type="presOf" srcId="{53C0A669-0809-45A4-8AC5-BB593869384A}" destId="{47B647F9-6E2F-4DF9-8A4A-BCA3A2EBF572}" srcOrd="0" destOrd="0" presId="urn:microsoft.com/office/officeart/2005/8/layout/chevron1"/>
    <dgm:cxn modelId="{7991EB6E-0084-4EAA-80E5-C26720DE9FC8}" type="presOf" srcId="{70FC7ABC-3171-4C0D-A8FA-15553330A80F}" destId="{AD3A9D63-A766-43E0-8D15-531F2AD70CB2}" srcOrd="0" destOrd="0" presId="urn:microsoft.com/office/officeart/2005/8/layout/chevron1"/>
    <dgm:cxn modelId="{340D0453-49EA-42D5-A682-816F8DA823ED}" srcId="{971E1E3B-E303-4A19-AEB0-E06614D24B87}" destId="{AF87A981-B49D-40D4-9B15-CC47134423BF}" srcOrd="0" destOrd="0" parTransId="{E5FD2978-D8BD-448E-BCFA-31F1774F24D1}" sibTransId="{5CDCB9AA-DF83-4781-9110-C979BD72DF50}"/>
    <dgm:cxn modelId="{F2E720CA-F255-4303-8F8B-B04238CF8F59}" srcId="{971E1E3B-E303-4A19-AEB0-E06614D24B87}" destId="{FA7FD539-8274-4903-A674-F2BC7DEE125D}" srcOrd="1" destOrd="0" parTransId="{4E45CF90-51E6-4844-865C-573E6044ADA0}" sibTransId="{B3AE55D3-AED4-4847-B534-D57848D2B241}"/>
    <dgm:cxn modelId="{92FB0BF4-3369-42C4-B03E-156DD50AC27A}" type="presOf" srcId="{AF87A981-B49D-40D4-9B15-CC47134423BF}" destId="{25708B0F-EB53-4A1E-A698-C563B2CC9FD3}" srcOrd="0" destOrd="0" presId="urn:microsoft.com/office/officeart/2005/8/layout/chevron1"/>
    <dgm:cxn modelId="{B51DB63F-734C-4649-B68D-D43A86545390}" type="presParOf" srcId="{BAA57B08-1716-458B-A818-DADDD5DF76BB}" destId="{25708B0F-EB53-4A1E-A698-C563B2CC9FD3}" srcOrd="0" destOrd="0" presId="urn:microsoft.com/office/officeart/2005/8/layout/chevron1"/>
    <dgm:cxn modelId="{36E5A969-E38B-4E1B-B008-EDBF396420D7}" type="presParOf" srcId="{BAA57B08-1716-458B-A818-DADDD5DF76BB}" destId="{B9093050-A0E0-48BA-A18E-4B2169F1D6F6}" srcOrd="1" destOrd="0" presId="urn:microsoft.com/office/officeart/2005/8/layout/chevron1"/>
    <dgm:cxn modelId="{92F406AF-B1C1-4972-B34B-F35CC28409D9}" type="presParOf" srcId="{BAA57B08-1716-458B-A818-DADDD5DF76BB}" destId="{B1241860-5504-47F1-B785-07BCAA7A1DA6}" srcOrd="2" destOrd="0" presId="urn:microsoft.com/office/officeart/2005/8/layout/chevron1"/>
    <dgm:cxn modelId="{0605DD5A-1F92-4A38-B23D-F7F4DA29E66F}" type="presParOf" srcId="{BAA57B08-1716-458B-A818-DADDD5DF76BB}" destId="{8026AD72-59EC-44D9-9F5A-3E15F6CABFA4}" srcOrd="3" destOrd="0" presId="urn:microsoft.com/office/officeart/2005/8/layout/chevron1"/>
    <dgm:cxn modelId="{C7D72335-BAEA-4BDE-8149-5A9BD2A92149}" type="presParOf" srcId="{BAA57B08-1716-458B-A818-DADDD5DF76BB}" destId="{AD3A9D63-A766-43E0-8D15-531F2AD70CB2}" srcOrd="4" destOrd="0" presId="urn:microsoft.com/office/officeart/2005/8/layout/chevron1"/>
    <dgm:cxn modelId="{04B3FBCC-6E3C-4134-963C-723BCFEAE288}" type="presParOf" srcId="{BAA57B08-1716-458B-A818-DADDD5DF76BB}" destId="{847FA0FF-E5B4-41DA-A3BB-E6D45857D5CF}" srcOrd="5" destOrd="0" presId="urn:microsoft.com/office/officeart/2005/8/layout/chevron1"/>
    <dgm:cxn modelId="{DF05D47E-84C7-482E-9A6C-F4C1194AA444}" type="presParOf" srcId="{BAA57B08-1716-458B-A818-DADDD5DF76BB}" destId="{47B647F9-6E2F-4DF9-8A4A-BCA3A2EBF572}"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08B0F-EB53-4A1E-A698-C563B2CC9FD3}">
      <dsp:nvSpPr>
        <dsp:cNvPr id="0" name=""/>
        <dsp:cNvSpPr/>
      </dsp:nvSpPr>
      <dsp:spPr>
        <a:xfrm>
          <a:off x="5209" y="0"/>
          <a:ext cx="3032510" cy="905607"/>
        </a:xfrm>
        <a:prstGeom prst="chevron">
          <a:avLst/>
        </a:prstGeom>
        <a:solidFill>
          <a:schemeClr val="accent2">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kern="1200" dirty="0"/>
            <a:t>Management Board 15</a:t>
          </a:r>
          <a:r>
            <a:rPr lang="en-US" sz="1800" kern="1200" baseline="30000" dirty="0"/>
            <a:t>th</a:t>
          </a:r>
          <a:r>
            <a:rPr lang="en-US" sz="1800" kern="1200" dirty="0"/>
            <a:t> May 2024</a:t>
          </a:r>
        </a:p>
      </dsp:txBody>
      <dsp:txXfrm>
        <a:off x="458013" y="0"/>
        <a:ext cx="2126903" cy="905607"/>
      </dsp:txXfrm>
    </dsp:sp>
    <dsp:sp modelId="{B1241860-5504-47F1-B785-07BCAA7A1DA6}">
      <dsp:nvSpPr>
        <dsp:cNvPr id="0" name=""/>
        <dsp:cNvSpPr/>
      </dsp:nvSpPr>
      <dsp:spPr>
        <a:xfrm>
          <a:off x="2734469" y="0"/>
          <a:ext cx="3032510" cy="905607"/>
        </a:xfrm>
        <a:prstGeom prst="chevron">
          <a:avLst/>
        </a:prstGeom>
        <a:solidFill>
          <a:schemeClr val="accent2">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kern="1200" dirty="0"/>
            <a:t>PFC In-Committee</a:t>
          </a:r>
        </a:p>
        <a:p>
          <a:pPr marL="0" lvl="0" indent="0" algn="ctr" defTabSz="800100">
            <a:lnSpc>
              <a:spcPct val="90000"/>
            </a:lnSpc>
            <a:spcBef>
              <a:spcPct val="0"/>
            </a:spcBef>
            <a:spcAft>
              <a:spcPct val="35000"/>
            </a:spcAft>
            <a:buNone/>
          </a:pPr>
          <a:r>
            <a:rPr lang="en-US" sz="1800" kern="1200" dirty="0"/>
            <a:t>21</a:t>
          </a:r>
          <a:r>
            <a:rPr lang="en-US" sz="1800" kern="1200" baseline="30000" dirty="0"/>
            <a:t>st</a:t>
          </a:r>
          <a:r>
            <a:rPr lang="en-US" sz="1800" kern="1200" dirty="0"/>
            <a:t> May 2024</a:t>
          </a:r>
        </a:p>
      </dsp:txBody>
      <dsp:txXfrm>
        <a:off x="3187273" y="0"/>
        <a:ext cx="2126903" cy="905607"/>
      </dsp:txXfrm>
    </dsp:sp>
    <dsp:sp modelId="{AD3A9D63-A766-43E0-8D15-531F2AD70CB2}">
      <dsp:nvSpPr>
        <dsp:cNvPr id="0" name=""/>
        <dsp:cNvSpPr/>
      </dsp:nvSpPr>
      <dsp:spPr>
        <a:xfrm>
          <a:off x="5463728" y="0"/>
          <a:ext cx="3032510" cy="905607"/>
        </a:xfrm>
        <a:prstGeom prst="chevron">
          <a:avLst/>
        </a:prstGeom>
        <a:solidFill>
          <a:schemeClr val="accent2">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kern="1200" dirty="0"/>
            <a:t>Board Meeting</a:t>
          </a:r>
        </a:p>
        <a:p>
          <a:pPr marL="0" lvl="0" indent="0" algn="ctr" defTabSz="800100">
            <a:lnSpc>
              <a:spcPct val="90000"/>
            </a:lnSpc>
            <a:spcBef>
              <a:spcPct val="0"/>
            </a:spcBef>
            <a:spcAft>
              <a:spcPct val="35000"/>
            </a:spcAft>
            <a:buNone/>
          </a:pPr>
          <a:r>
            <a:rPr lang="en-US" sz="1800" kern="1200" dirty="0"/>
            <a:t>23</a:t>
          </a:r>
          <a:r>
            <a:rPr lang="en-US" sz="1800" kern="1200" baseline="30000" dirty="0"/>
            <a:t>rd</a:t>
          </a:r>
          <a:r>
            <a:rPr lang="en-US" sz="1800" kern="1200" dirty="0"/>
            <a:t> May 2024</a:t>
          </a:r>
        </a:p>
      </dsp:txBody>
      <dsp:txXfrm>
        <a:off x="5916532" y="0"/>
        <a:ext cx="2126903" cy="905607"/>
      </dsp:txXfrm>
    </dsp:sp>
    <dsp:sp modelId="{47B647F9-6E2F-4DF9-8A4A-BCA3A2EBF572}">
      <dsp:nvSpPr>
        <dsp:cNvPr id="0" name=""/>
        <dsp:cNvSpPr/>
      </dsp:nvSpPr>
      <dsp:spPr>
        <a:xfrm>
          <a:off x="8192987" y="0"/>
          <a:ext cx="3032510" cy="905607"/>
        </a:xfrm>
        <a:prstGeom prst="chevron">
          <a:avLst/>
        </a:prstGeom>
        <a:solidFill>
          <a:schemeClr val="accent2">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kern="1200" dirty="0"/>
            <a:t>Further Accountability Letter submitted WG end May 2024</a:t>
          </a:r>
        </a:p>
      </dsp:txBody>
      <dsp:txXfrm>
        <a:off x="8645791" y="0"/>
        <a:ext cx="2126903" cy="90560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B4B4985-C88E-4F54-9D18-E98CD281117A}" type="datetimeFigureOut">
              <a:rPr lang="en-GB" smtClean="0"/>
              <a:t>16/04/2024</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8003F0-80DC-48DE-AD54-C176FDB3B5DA}" type="slidenum">
              <a:rPr lang="en-GB" smtClean="0"/>
              <a:t>‹#›</a:t>
            </a:fld>
            <a:endParaRPr lang="en-GB" dirty="0"/>
          </a:p>
        </p:txBody>
      </p:sp>
    </p:spTree>
    <p:extLst>
      <p:ext uri="{BB962C8B-B14F-4D97-AF65-F5344CB8AC3E}">
        <p14:creationId xmlns:p14="http://schemas.microsoft.com/office/powerpoint/2010/main" val="2335990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88626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816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81012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26488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4273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9840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2538033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3448768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4245302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ectangle 1"/>
          <p:cNvSpPr/>
          <p:nvPr userDrawn="1"/>
        </p:nvSpPr>
        <p:spPr>
          <a:xfrm>
            <a:off x="0" y="2491840"/>
            <a:ext cx="12192000" cy="1968843"/>
          </a:xfrm>
          <a:prstGeom prst="rect">
            <a:avLst/>
          </a:prstGeom>
          <a:gradFill>
            <a:gsLst>
              <a:gs pos="63000">
                <a:srgbClr val="4380BA"/>
              </a:gs>
              <a:gs pos="0">
                <a:srgbClr val="5C069C"/>
              </a:gs>
              <a:gs pos="100000">
                <a:srgbClr val="33CCCC"/>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90385" y="260157"/>
            <a:ext cx="1384053" cy="1013899"/>
          </a:xfrm>
          <a:prstGeom prst="rect">
            <a:avLst/>
          </a:prstGeom>
        </p:spPr>
      </p:pic>
      <p:sp>
        <p:nvSpPr>
          <p:cNvPr id="8" name="Content Placeholder 7"/>
          <p:cNvSpPr>
            <a:spLocks noGrp="1"/>
          </p:cNvSpPr>
          <p:nvPr>
            <p:ph sz="quarter" idx="10" hasCustomPrompt="1"/>
          </p:nvPr>
        </p:nvSpPr>
        <p:spPr>
          <a:xfrm>
            <a:off x="2472040" y="2875393"/>
            <a:ext cx="7050617" cy="1201737"/>
          </a:xfrm>
          <a:prstGeom prst="rect">
            <a:avLst/>
          </a:prstGeom>
        </p:spPr>
        <p:txBody>
          <a:bodyPr/>
          <a:lstStyle>
            <a:lvl1pPr marL="0" indent="0" algn="ctr">
              <a:buNone/>
              <a:defRPr sz="3575">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TITLE</a:t>
            </a:r>
          </a:p>
        </p:txBody>
      </p:sp>
      <p:sp>
        <p:nvSpPr>
          <p:cNvPr id="10" name="Text Placeholder 9"/>
          <p:cNvSpPr>
            <a:spLocks noGrp="1"/>
          </p:cNvSpPr>
          <p:nvPr>
            <p:ph type="body" sz="quarter" idx="11" hasCustomPrompt="1"/>
          </p:nvPr>
        </p:nvSpPr>
        <p:spPr>
          <a:xfrm>
            <a:off x="3239701" y="6185418"/>
            <a:ext cx="6085417" cy="672585"/>
          </a:xfrm>
          <a:prstGeom prst="rect">
            <a:avLst/>
          </a:prstGeom>
        </p:spPr>
        <p:txBody>
          <a:bodyPr/>
          <a:lstStyle>
            <a:lvl1pPr marL="0" indent="0" algn="ctr">
              <a:lnSpc>
                <a:spcPct val="100000"/>
              </a:lnSpc>
              <a:spcBef>
                <a:spcPts val="0"/>
              </a:spcBef>
              <a:buNone/>
              <a:defRPr sz="1463" b="1">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Meeting</a:t>
            </a:r>
          </a:p>
          <a:p>
            <a:pPr lvl="0"/>
            <a:r>
              <a:rPr lang="en-US" dirty="0"/>
              <a:t>Date</a:t>
            </a:r>
          </a:p>
        </p:txBody>
      </p:sp>
    </p:spTree>
    <p:extLst>
      <p:ext uri="{BB962C8B-B14F-4D97-AF65-F5344CB8AC3E}">
        <p14:creationId xmlns:p14="http://schemas.microsoft.com/office/powerpoint/2010/main" val="2497755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4290946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1870403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1910979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69638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1964431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850350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670884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907FD3D-C7A9-4F40-A7CC-77CAAA67C1F1}" type="datetimeFigureOut">
              <a:rPr lang="en-GB" smtClean="0"/>
              <a:t>16/04/2024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073551F-296D-4EE2-8DBD-EE80B952596A}" type="slidenum">
              <a:rPr lang="en-GB" smtClean="0"/>
              <a:t>‹#›</a:t>
            </a:fld>
            <a:endParaRPr lang="en-GB" dirty="0"/>
          </a:p>
        </p:txBody>
      </p:sp>
    </p:spTree>
    <p:extLst>
      <p:ext uri="{BB962C8B-B14F-4D97-AF65-F5344CB8AC3E}">
        <p14:creationId xmlns:p14="http://schemas.microsoft.com/office/powerpoint/2010/main" val="720192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7FD3D-C7A9-4F40-A7CC-77CAAA67C1F1}" type="datetimeFigureOut">
              <a:rPr lang="en-GB" smtClean="0"/>
              <a:t>16/04/2024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73551F-296D-4EE2-8DBD-EE80B952596A}" type="slidenum">
              <a:rPr lang="en-GB" smtClean="0"/>
              <a:t>‹#›</a:t>
            </a:fld>
            <a:endParaRPr lang="en-GB" dirty="0"/>
          </a:p>
        </p:txBody>
      </p:sp>
    </p:spTree>
    <p:extLst>
      <p:ext uri="{BB962C8B-B14F-4D97-AF65-F5344CB8AC3E}">
        <p14:creationId xmlns:p14="http://schemas.microsoft.com/office/powerpoint/2010/main" val="801907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1733359" y="2712586"/>
            <a:ext cx="8480244" cy="1687557"/>
          </a:xfrm>
        </p:spPr>
        <p:txBody>
          <a:bodyPr>
            <a:noAutofit/>
          </a:bodyPr>
          <a:lstStyle/>
          <a:p>
            <a:r>
              <a:rPr lang="en-GB" sz="1788" b="1" dirty="0">
                <a:latin typeface="Arial" panose="020B0604020202020204" pitchFamily="34" charset="0"/>
                <a:cs typeface="Arial" panose="020B0604020202020204" pitchFamily="34" charset="0"/>
              </a:rPr>
              <a:t>Swansea Bay University Health Board</a:t>
            </a:r>
            <a:br>
              <a:rPr lang="en-GB" sz="1788" b="1" dirty="0">
                <a:latin typeface="Arial" panose="020B0604020202020204" pitchFamily="34" charset="0"/>
                <a:cs typeface="Arial" panose="020B0604020202020204" pitchFamily="34" charset="0"/>
              </a:rPr>
            </a:br>
            <a:endParaRPr lang="en-GB" sz="1788" b="1" dirty="0">
              <a:latin typeface="Arial" panose="020B0604020202020204" pitchFamily="34" charset="0"/>
              <a:cs typeface="Arial" panose="020B0604020202020204" pitchFamily="34" charset="0"/>
            </a:endParaRPr>
          </a:p>
          <a:p>
            <a:r>
              <a:rPr lang="en-GB" sz="1788" b="1" dirty="0">
                <a:latin typeface="Arial" panose="020B0604020202020204" pitchFamily="34" charset="0"/>
                <a:cs typeface="Arial" panose="020B0604020202020204" pitchFamily="34" charset="0"/>
              </a:rPr>
              <a:t>Performance &amp; Finance Committee</a:t>
            </a:r>
          </a:p>
          <a:p>
            <a:r>
              <a:rPr lang="en-GB" sz="1788" b="1" dirty="0">
                <a:latin typeface="Arial" panose="020B0604020202020204" pitchFamily="34" charset="0"/>
                <a:cs typeface="Arial" panose="020B0604020202020204" pitchFamily="34" charset="0"/>
              </a:rPr>
              <a:t>Financial Plan 2024/25 – Next Steps to Board Meeting on 23</a:t>
            </a:r>
            <a:r>
              <a:rPr lang="en-GB" sz="1788" b="1" baseline="30000" dirty="0">
                <a:latin typeface="Arial" panose="020B0604020202020204" pitchFamily="34" charset="0"/>
                <a:cs typeface="Arial" panose="020B0604020202020204" pitchFamily="34" charset="0"/>
              </a:rPr>
              <a:t>rd</a:t>
            </a:r>
            <a:r>
              <a:rPr lang="en-GB" sz="1788" b="1" dirty="0">
                <a:latin typeface="Arial" panose="020B0604020202020204" pitchFamily="34" charset="0"/>
                <a:cs typeface="Arial" panose="020B0604020202020204" pitchFamily="34" charset="0"/>
              </a:rPr>
              <a:t> May 2024</a:t>
            </a:r>
          </a:p>
          <a:p>
            <a:r>
              <a:rPr lang="en-GB" sz="1788" b="1" dirty="0">
                <a:latin typeface="Arial" panose="020B0604020202020204" pitchFamily="34" charset="0"/>
                <a:cs typeface="Arial" panose="020B0604020202020204" pitchFamily="34" charset="0"/>
              </a:rPr>
              <a:t>23</a:t>
            </a:r>
            <a:r>
              <a:rPr lang="en-GB" sz="1788" b="1" baseline="30000" dirty="0">
                <a:latin typeface="Arial" panose="020B0604020202020204" pitchFamily="34" charset="0"/>
                <a:cs typeface="Arial" panose="020B0604020202020204" pitchFamily="34" charset="0"/>
              </a:rPr>
              <a:t>rd</a:t>
            </a:r>
            <a:r>
              <a:rPr lang="en-GB" sz="1788" b="1" dirty="0">
                <a:latin typeface="Arial" panose="020B0604020202020204" pitchFamily="34" charset="0"/>
                <a:cs typeface="Arial" panose="020B0604020202020204" pitchFamily="34" charset="0"/>
              </a:rPr>
              <a:t> April 2024</a:t>
            </a:r>
            <a:endParaRPr lang="en-GB" sz="600" b="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7666" y="778298"/>
            <a:ext cx="4930092" cy="1419121"/>
          </a:xfrm>
          <a:prstGeom prst="rect">
            <a:avLst/>
          </a:prstGeom>
        </p:spPr>
      </p:pic>
      <p:grpSp>
        <p:nvGrpSpPr>
          <p:cNvPr id="5" name="Group 2"/>
          <p:cNvGrpSpPr>
            <a:grpSpLocks/>
          </p:cNvGrpSpPr>
          <p:nvPr/>
        </p:nvGrpSpPr>
        <p:grpSpPr bwMode="auto">
          <a:xfrm>
            <a:off x="2135561" y="4754007"/>
            <a:ext cx="8205433" cy="1042933"/>
            <a:chOff x="105289350" y="106544504"/>
            <a:chExt cx="9777600" cy="822415"/>
          </a:xfrm>
        </p:grpSpPr>
        <p:pic>
          <p:nvPicPr>
            <p:cNvPr id="1027" name="Picture 3" descr="Preferred_banner_no_strobe_lines_07-06-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89350" y="106544504"/>
              <a:ext cx="9777600" cy="822415"/>
            </a:xfrm>
            <a:prstGeom prst="rect">
              <a:avLst/>
            </a:prstGeom>
            <a:noFill/>
            <a:ln>
              <a:noFill/>
            </a:ln>
            <a:effectLst/>
            <a:extLst>
              <a:ext uri="{909E8E84-426E-40DD-AFC4-6F175D3DCCD1}">
                <a14:hiddenFill xmlns:a14="http://schemas.microsoft.com/office/drawing/2010/main">
                  <a:solidFill>
                    <a:srgbClr val="8064A2"/>
                  </a:solidFill>
                </a14:hiddenFill>
              </a:ext>
              <a:ext uri="{91240B29-F687-4F45-9708-019B960494DF}">
                <a14:hiddenLine xmlns:a14="http://schemas.microsoft.com/office/drawing/2010/main" w="25400" algn="ctr">
                  <a:solidFill>
                    <a:srgbClr val="6FCC7C"/>
                  </a:solidFill>
                  <a:miter lim="800000"/>
                  <a:headEnd/>
                  <a:tailEnd/>
                </a14:hiddenLine>
              </a:ext>
              <a:ext uri="{AF507438-7753-43E0-B8FC-AC1667EBCBE1}">
                <a14:hiddenEffects xmlns:a14="http://schemas.microsoft.com/office/drawing/2010/main">
                  <a:effectLst>
                    <a:outerShdw dist="35921" dir="2700000" algn="ctr" rotWithShape="0">
                      <a:srgbClr val="6FCC7C"/>
                    </a:outerShdw>
                  </a:effectLst>
                </a14:hiddenEffects>
              </a:ext>
            </a:extLst>
          </p:spPr>
        </p:pic>
        <p:sp>
          <p:nvSpPr>
            <p:cNvPr id="6" name="AutoShape 4"/>
            <p:cNvSpPr>
              <a:spLocks noChangeArrowheads="1"/>
            </p:cNvSpPr>
            <p:nvPr/>
          </p:nvSpPr>
          <p:spPr bwMode="auto">
            <a:xfrm>
              <a:off x="105323640" y="106544504"/>
              <a:ext cx="9743310" cy="822415"/>
            </a:xfrm>
            <a:prstGeom prst="roundRect">
              <a:avLst>
                <a:gd name="adj" fmla="val 16667"/>
              </a:avLst>
            </a:prstGeom>
            <a:noFill/>
            <a:ln w="165100" algn="ctr">
              <a:solidFill>
                <a:srgbClr val="8064A2"/>
              </a:solidFill>
              <a:round/>
              <a:headEnd/>
              <a:tailEnd/>
            </a:ln>
            <a:effectLst/>
            <a:extLst>
              <a:ext uri="{909E8E84-426E-40DD-AFC4-6F175D3DCCD1}">
                <a14:hiddenFill xmlns:a14="http://schemas.microsoft.com/office/drawing/2010/main">
                  <a:solidFill>
                    <a:srgbClr val="8064A2"/>
                  </a:solidFill>
                </a14:hiddenFill>
              </a:ext>
              <a:ext uri="{AF507438-7753-43E0-B8FC-AC1667EBCBE1}">
                <a14:hiddenEffects xmlns:a14="http://schemas.microsoft.com/office/drawing/2010/main">
                  <a:effectLst>
                    <a:outerShdw dist="35921" dir="2700000" algn="ctr" rotWithShape="0">
                      <a:srgbClr val="6FCC7C"/>
                    </a:outerShdw>
                  </a:effectLst>
                </a14:hiddenEffects>
              </a:ext>
            </a:extLst>
          </p:spPr>
          <p:txBody>
            <a:bodyPr vert="horz" wrap="square" lIns="29718" tIns="29718" rIns="29718" bIns="29718" numCol="1" anchor="t" anchorCtr="0" compatLnSpc="1">
              <a:prstTxWarp prst="textNoShape">
                <a:avLst/>
              </a:prstTxWarp>
            </a:bodyPr>
            <a:lstStyle/>
            <a:p>
              <a:endParaRPr lang="en-GB" sz="1463" dirty="0">
                <a:latin typeface="Arial" panose="020B0604020202020204" pitchFamily="34" charset="0"/>
                <a:cs typeface="Arial" panose="020B0604020202020204" pitchFamily="34" charset="0"/>
              </a:endParaRPr>
            </a:p>
          </p:txBody>
        </p:sp>
      </p:grpSp>
      <p:pic>
        <p:nvPicPr>
          <p:cNvPr id="3" name="Picture 2"/>
          <p:cNvPicPr>
            <a:picLocks noChangeAspect="1"/>
          </p:cNvPicPr>
          <p:nvPr/>
        </p:nvPicPr>
        <p:blipFill>
          <a:blip r:embed="rId4"/>
          <a:stretch>
            <a:fillRect/>
          </a:stretch>
        </p:blipFill>
        <p:spPr>
          <a:xfrm>
            <a:off x="0" y="6150803"/>
            <a:ext cx="5633192" cy="707197"/>
          </a:xfrm>
          <a:prstGeom prst="rect">
            <a:avLst/>
          </a:prstGeom>
        </p:spPr>
      </p:pic>
    </p:spTree>
    <p:extLst>
      <p:ext uri="{BB962C8B-B14F-4D97-AF65-F5344CB8AC3E}">
        <p14:creationId xmlns:p14="http://schemas.microsoft.com/office/powerpoint/2010/main" val="3825618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7666" y="778298"/>
            <a:ext cx="4930092" cy="1419121"/>
          </a:xfrm>
          <a:prstGeom prst="rect">
            <a:avLst/>
          </a:prstGeom>
        </p:spPr>
      </p:pic>
      <p:pic>
        <p:nvPicPr>
          <p:cNvPr id="3" name="Picture 2"/>
          <p:cNvPicPr>
            <a:picLocks noChangeAspect="1"/>
          </p:cNvPicPr>
          <p:nvPr/>
        </p:nvPicPr>
        <p:blipFill>
          <a:blip r:embed="rId3"/>
          <a:stretch>
            <a:fillRect/>
          </a:stretch>
        </p:blipFill>
        <p:spPr>
          <a:xfrm>
            <a:off x="0" y="6150803"/>
            <a:ext cx="5633192" cy="707197"/>
          </a:xfrm>
          <a:prstGeom prst="rect">
            <a:avLst/>
          </a:prstGeom>
        </p:spPr>
      </p:pic>
      <p:sp>
        <p:nvSpPr>
          <p:cNvPr id="7" name="TextBox 6"/>
          <p:cNvSpPr txBox="1"/>
          <p:nvPr/>
        </p:nvSpPr>
        <p:spPr>
          <a:xfrm>
            <a:off x="2039815" y="3165231"/>
            <a:ext cx="7983416" cy="369332"/>
          </a:xfrm>
          <a:prstGeom prst="rect">
            <a:avLst/>
          </a:prstGeom>
          <a:noFill/>
        </p:spPr>
        <p:txBody>
          <a:bodyPr wrap="square" rtlCol="0">
            <a:spAutoFit/>
          </a:bodyPr>
          <a:lstStyle/>
          <a:p>
            <a:pPr algn="ctr"/>
            <a:r>
              <a:rPr lang="en-GB" dirty="0">
                <a:solidFill>
                  <a:schemeClr val="bg1"/>
                </a:solidFill>
              </a:rPr>
              <a:t>PART 1:  Recap Revenue Financial Plan Submission 2024/25</a:t>
            </a:r>
          </a:p>
        </p:txBody>
      </p:sp>
    </p:spTree>
    <p:extLst>
      <p:ext uri="{BB962C8B-B14F-4D97-AF65-F5344CB8AC3E}">
        <p14:creationId xmlns:p14="http://schemas.microsoft.com/office/powerpoint/2010/main" val="1904317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Financial Plan 2024/25 (Waterfalls)</a:t>
            </a:r>
          </a:p>
        </p:txBody>
      </p:sp>
      <p:sp>
        <p:nvSpPr>
          <p:cNvPr id="2" name="Slide Number Placeholder 1"/>
          <p:cNvSpPr>
            <a:spLocks noGrp="1"/>
          </p:cNvSpPr>
          <p:nvPr>
            <p:ph type="sldNum" sz="quarter" idx="12"/>
          </p:nvPr>
        </p:nvSpPr>
        <p:spPr/>
        <p:txBody>
          <a:bodyPr/>
          <a:lstStyle/>
          <a:p>
            <a:fld id="{B44F21F8-718F-45FB-B255-FFD078EF54AA}" type="slidenum">
              <a:rPr lang="en-GB" smtClean="0"/>
              <a:t>3</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7" name="TextBox 6"/>
          <p:cNvSpPr txBox="1"/>
          <p:nvPr/>
        </p:nvSpPr>
        <p:spPr>
          <a:xfrm>
            <a:off x="175846" y="448516"/>
            <a:ext cx="5457346" cy="923330"/>
          </a:xfrm>
          <a:prstGeom prst="rect">
            <a:avLst/>
          </a:prstGeom>
          <a:noFill/>
        </p:spPr>
        <p:txBody>
          <a:bodyPr wrap="square" rtlCol="0">
            <a:spAutoFit/>
          </a:bodyPr>
          <a:lstStyle/>
          <a:p>
            <a:r>
              <a:rPr lang="en-GB" b="1" u="sng" dirty="0"/>
              <a:t>Part 1 Plan Submitted 28</a:t>
            </a:r>
            <a:r>
              <a:rPr lang="en-GB" b="1" u="sng" baseline="30000" dirty="0"/>
              <a:t>th</a:t>
            </a:r>
            <a:r>
              <a:rPr lang="en-GB" b="1" u="sng" dirty="0"/>
              <a:t> March 2024</a:t>
            </a:r>
            <a:r>
              <a:rPr lang="en-GB" dirty="0"/>
              <a:t>: Including Quadrant 1 and Part of Technical Themes from  Quadrant 2 </a:t>
            </a:r>
          </a:p>
        </p:txBody>
      </p:sp>
      <p:pic>
        <p:nvPicPr>
          <p:cNvPr id="4" name="Picture 3"/>
          <p:cNvPicPr>
            <a:picLocks noChangeAspect="1"/>
          </p:cNvPicPr>
          <p:nvPr/>
        </p:nvPicPr>
        <p:blipFill>
          <a:blip r:embed="rId4"/>
          <a:stretch>
            <a:fillRect/>
          </a:stretch>
        </p:blipFill>
        <p:spPr>
          <a:xfrm>
            <a:off x="175846" y="1371846"/>
            <a:ext cx="5328140" cy="4606232"/>
          </a:xfrm>
          <a:prstGeom prst="rect">
            <a:avLst/>
          </a:prstGeom>
        </p:spPr>
      </p:pic>
      <p:sp>
        <p:nvSpPr>
          <p:cNvPr id="9" name="Rectangle 8"/>
          <p:cNvSpPr/>
          <p:nvPr/>
        </p:nvSpPr>
        <p:spPr>
          <a:xfrm>
            <a:off x="5732585" y="499311"/>
            <a:ext cx="509953" cy="6222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6477102" y="448516"/>
            <a:ext cx="5234506" cy="646331"/>
          </a:xfrm>
          <a:prstGeom prst="rect">
            <a:avLst/>
          </a:prstGeom>
          <a:noFill/>
        </p:spPr>
        <p:txBody>
          <a:bodyPr wrap="square" rtlCol="0">
            <a:spAutoFit/>
          </a:bodyPr>
          <a:lstStyle/>
          <a:p>
            <a:r>
              <a:rPr lang="en-GB" b="1" u="sng" dirty="0"/>
              <a:t>Part 2 Plan</a:t>
            </a:r>
            <a:r>
              <a:rPr lang="en-GB" dirty="0"/>
              <a:t>: Including delivery of the remaining  balance of Quadrant 2 Opportunities £25.6m </a:t>
            </a:r>
          </a:p>
        </p:txBody>
      </p:sp>
      <p:pic>
        <p:nvPicPr>
          <p:cNvPr id="10" name="Picture 9"/>
          <p:cNvPicPr>
            <a:picLocks noChangeAspect="1"/>
          </p:cNvPicPr>
          <p:nvPr/>
        </p:nvPicPr>
        <p:blipFill>
          <a:blip r:embed="rId5"/>
          <a:stretch>
            <a:fillRect/>
          </a:stretch>
        </p:blipFill>
        <p:spPr>
          <a:xfrm>
            <a:off x="6368308" y="1372717"/>
            <a:ext cx="5720863" cy="4605361"/>
          </a:xfrm>
          <a:prstGeom prst="rect">
            <a:avLst/>
          </a:prstGeom>
        </p:spPr>
      </p:pic>
      <p:sp>
        <p:nvSpPr>
          <p:cNvPr id="3" name="TextBox 2"/>
          <p:cNvSpPr txBox="1"/>
          <p:nvPr/>
        </p:nvSpPr>
        <p:spPr>
          <a:xfrm>
            <a:off x="5649007" y="499311"/>
            <a:ext cx="677108" cy="5077611"/>
          </a:xfrm>
          <a:prstGeom prst="rect">
            <a:avLst/>
          </a:prstGeom>
          <a:noFill/>
        </p:spPr>
        <p:txBody>
          <a:bodyPr vert="vert" wrap="square" rtlCol="0">
            <a:spAutoFit/>
          </a:bodyPr>
          <a:lstStyle/>
          <a:p>
            <a:pPr algn="ctr"/>
            <a:r>
              <a:rPr lang="en-GB" sz="3200" dirty="0"/>
              <a:t>ANCHOR POINT</a:t>
            </a:r>
          </a:p>
        </p:txBody>
      </p:sp>
      <p:sp>
        <p:nvSpPr>
          <p:cNvPr id="6" name="TextBox 5"/>
          <p:cNvSpPr txBox="1"/>
          <p:nvPr/>
        </p:nvSpPr>
        <p:spPr>
          <a:xfrm>
            <a:off x="6611486" y="6022960"/>
            <a:ext cx="5234506" cy="738664"/>
          </a:xfrm>
          <a:prstGeom prst="rect">
            <a:avLst/>
          </a:prstGeom>
          <a:noFill/>
          <a:ln>
            <a:solidFill>
              <a:schemeClr val="tx1"/>
            </a:solidFill>
          </a:ln>
        </p:spPr>
        <p:txBody>
          <a:bodyPr wrap="square" rtlCol="0">
            <a:spAutoFit/>
          </a:bodyPr>
          <a:lstStyle/>
          <a:p>
            <a:r>
              <a:rPr lang="en-GB" sz="1400" dirty="0">
                <a:ln>
                  <a:solidFill>
                    <a:schemeClr val="tx1"/>
                  </a:solidFill>
                </a:ln>
              </a:rPr>
              <a:t>Part 2 Plan requires Executive leadership and granular plans to provide the confidence to the Board and thus allowing the plan to be moved In-Year from £50.1m to the £24.5m </a:t>
            </a:r>
          </a:p>
        </p:txBody>
      </p:sp>
      <p:pic>
        <p:nvPicPr>
          <p:cNvPr id="8" name="Picture 7"/>
          <p:cNvPicPr>
            <a:picLocks noChangeAspect="1"/>
          </p:cNvPicPr>
          <p:nvPr/>
        </p:nvPicPr>
        <p:blipFill>
          <a:blip r:embed="rId6"/>
          <a:stretch>
            <a:fillRect/>
          </a:stretch>
        </p:blipFill>
        <p:spPr>
          <a:xfrm>
            <a:off x="5710169" y="4900207"/>
            <a:ext cx="554784" cy="676715"/>
          </a:xfrm>
          <a:prstGeom prst="rect">
            <a:avLst/>
          </a:prstGeom>
        </p:spPr>
      </p:pic>
      <p:sp>
        <p:nvSpPr>
          <p:cNvPr id="13" name="Oval 12">
            <a:extLst>
              <a:ext uri="{FF2B5EF4-FFF2-40B4-BE49-F238E27FC236}">
                <a16:creationId xmlns:a16="http://schemas.microsoft.com/office/drawing/2014/main" id="{59A48459-C1B4-3F82-1292-91FE8B7752F5}"/>
              </a:ext>
            </a:extLst>
          </p:cNvPr>
          <p:cNvSpPr/>
          <p:nvPr/>
        </p:nvSpPr>
        <p:spPr>
          <a:xfrm>
            <a:off x="8551875" y="2716444"/>
            <a:ext cx="612476" cy="372979"/>
          </a:xfrm>
          <a:prstGeom prst="ellipse">
            <a:avLst/>
          </a:prstGeom>
          <a:noFill/>
          <a:ln w="2222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2F525045-02DF-F94F-4912-0D000F0CEE8B}"/>
              </a:ext>
            </a:extLst>
          </p:cNvPr>
          <p:cNvSpPr/>
          <p:nvPr/>
        </p:nvSpPr>
        <p:spPr>
          <a:xfrm>
            <a:off x="9675962" y="3027317"/>
            <a:ext cx="612476" cy="372979"/>
          </a:xfrm>
          <a:prstGeom prst="ellipse">
            <a:avLst/>
          </a:prstGeom>
          <a:noFill/>
          <a:ln w="2222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3A7CD50E-E339-C141-8E41-4CA23C29B157}"/>
              </a:ext>
            </a:extLst>
          </p:cNvPr>
          <p:cNvSpPr/>
          <p:nvPr/>
        </p:nvSpPr>
        <p:spPr>
          <a:xfrm>
            <a:off x="9113919" y="2856869"/>
            <a:ext cx="612476" cy="372979"/>
          </a:xfrm>
          <a:prstGeom prst="ellipse">
            <a:avLst/>
          </a:prstGeom>
          <a:noFill/>
          <a:ln w="2222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7" name="Straight Connector 16">
            <a:extLst>
              <a:ext uri="{FF2B5EF4-FFF2-40B4-BE49-F238E27FC236}">
                <a16:creationId xmlns:a16="http://schemas.microsoft.com/office/drawing/2014/main" id="{82C70429-BAE9-172A-85D0-152CEF173C3F}"/>
              </a:ext>
            </a:extLst>
          </p:cNvPr>
          <p:cNvCxnSpPr/>
          <p:nvPr/>
        </p:nvCxnSpPr>
        <p:spPr>
          <a:xfrm>
            <a:off x="8908869" y="3089423"/>
            <a:ext cx="205050" cy="2416571"/>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365EF62-31DF-204F-7137-84EFF28D56A9}"/>
              </a:ext>
            </a:extLst>
          </p:cNvPr>
          <p:cNvCxnSpPr>
            <a:cxnSpLocks/>
          </p:cNvCxnSpPr>
          <p:nvPr/>
        </p:nvCxnSpPr>
        <p:spPr>
          <a:xfrm flipH="1">
            <a:off x="9139297" y="3229848"/>
            <a:ext cx="306237" cy="2255435"/>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A0BFF57-F985-5773-7C9A-B74CD0AEFAAD}"/>
              </a:ext>
            </a:extLst>
          </p:cNvPr>
          <p:cNvCxnSpPr>
            <a:cxnSpLocks/>
          </p:cNvCxnSpPr>
          <p:nvPr/>
        </p:nvCxnSpPr>
        <p:spPr>
          <a:xfrm flipH="1">
            <a:off x="9164351" y="3400296"/>
            <a:ext cx="817849" cy="2105698"/>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271F813-02BF-4C7C-498E-8AD3594C5331}"/>
              </a:ext>
            </a:extLst>
          </p:cNvPr>
          <p:cNvSpPr txBox="1"/>
          <p:nvPr/>
        </p:nvSpPr>
        <p:spPr>
          <a:xfrm>
            <a:off x="8864956" y="5505994"/>
            <a:ext cx="548358" cy="276999"/>
          </a:xfrm>
          <a:prstGeom prst="rect">
            <a:avLst/>
          </a:prstGeom>
          <a:noFill/>
          <a:ln w="22225">
            <a:solidFill>
              <a:srgbClr val="00B050"/>
            </a:solidFill>
          </a:ln>
        </p:spPr>
        <p:txBody>
          <a:bodyPr wrap="square" rtlCol="0">
            <a:spAutoFit/>
          </a:bodyPr>
          <a:lstStyle/>
          <a:p>
            <a:r>
              <a:rPr lang="en-GB" sz="1200" b="1" dirty="0">
                <a:solidFill>
                  <a:srgbClr val="00B050"/>
                </a:solidFill>
              </a:rPr>
              <a:t>V&amp;S</a:t>
            </a:r>
          </a:p>
        </p:txBody>
      </p:sp>
      <p:sp>
        <p:nvSpPr>
          <p:cNvPr id="23" name="Oval 22">
            <a:extLst>
              <a:ext uri="{FF2B5EF4-FFF2-40B4-BE49-F238E27FC236}">
                <a16:creationId xmlns:a16="http://schemas.microsoft.com/office/drawing/2014/main" id="{A9C3CB88-EBD7-55D8-0DDF-30928B55941E}"/>
              </a:ext>
            </a:extLst>
          </p:cNvPr>
          <p:cNvSpPr/>
          <p:nvPr/>
        </p:nvSpPr>
        <p:spPr>
          <a:xfrm>
            <a:off x="7989830" y="2206362"/>
            <a:ext cx="576173" cy="820955"/>
          </a:xfrm>
          <a:prstGeom prst="ellipse">
            <a:avLst/>
          </a:prstGeom>
          <a:noFill/>
          <a:ln w="2222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4" name="Straight Connector 23">
            <a:extLst>
              <a:ext uri="{FF2B5EF4-FFF2-40B4-BE49-F238E27FC236}">
                <a16:creationId xmlns:a16="http://schemas.microsoft.com/office/drawing/2014/main" id="{13E6241C-F13C-D7A9-6DED-07087180806E}"/>
              </a:ext>
            </a:extLst>
          </p:cNvPr>
          <p:cNvCxnSpPr>
            <a:cxnSpLocks/>
          </p:cNvCxnSpPr>
          <p:nvPr/>
        </p:nvCxnSpPr>
        <p:spPr>
          <a:xfrm>
            <a:off x="8296393" y="3038116"/>
            <a:ext cx="842580" cy="2447167"/>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9502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Thematic Summary &amp; SRO </a:t>
            </a:r>
          </a:p>
        </p:txBody>
      </p:sp>
      <p:sp>
        <p:nvSpPr>
          <p:cNvPr id="2" name="Slide Number Placeholder 1"/>
          <p:cNvSpPr>
            <a:spLocks noGrp="1"/>
          </p:cNvSpPr>
          <p:nvPr>
            <p:ph type="sldNum" sz="quarter" idx="12"/>
          </p:nvPr>
        </p:nvSpPr>
        <p:spPr/>
        <p:txBody>
          <a:bodyPr/>
          <a:lstStyle/>
          <a:p>
            <a:fld id="{B44F21F8-718F-45FB-B255-FFD078EF54AA}" type="slidenum">
              <a:rPr lang="en-GB" smtClean="0"/>
              <a:t>4</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14" name="TextBox 13"/>
          <p:cNvSpPr txBox="1"/>
          <p:nvPr/>
        </p:nvSpPr>
        <p:spPr>
          <a:xfrm>
            <a:off x="4699489" y="5194154"/>
            <a:ext cx="1033095" cy="461665"/>
          </a:xfrm>
          <a:prstGeom prst="rect">
            <a:avLst/>
          </a:prstGeom>
          <a:noFill/>
        </p:spPr>
        <p:txBody>
          <a:bodyPr wrap="square" rtlCol="0">
            <a:spAutoFit/>
          </a:bodyPr>
          <a:lstStyle/>
          <a:p>
            <a:pPr algn="ctr"/>
            <a:r>
              <a:rPr lang="en-GB" sz="1200" b="1" dirty="0">
                <a:solidFill>
                  <a:schemeClr val="bg1"/>
                </a:solidFill>
              </a:rPr>
              <a:t>Underpinned by</a:t>
            </a:r>
          </a:p>
        </p:txBody>
      </p:sp>
      <p:sp>
        <p:nvSpPr>
          <p:cNvPr id="6" name="TextBox 5"/>
          <p:cNvSpPr txBox="1"/>
          <p:nvPr/>
        </p:nvSpPr>
        <p:spPr>
          <a:xfrm>
            <a:off x="178777" y="446503"/>
            <a:ext cx="12013223" cy="2031325"/>
          </a:xfrm>
          <a:prstGeom prst="rect">
            <a:avLst/>
          </a:prstGeom>
          <a:noFill/>
        </p:spPr>
        <p:txBody>
          <a:bodyPr wrap="square" rtlCol="0">
            <a:spAutoFit/>
          </a:bodyPr>
          <a:lstStyle/>
          <a:p>
            <a:r>
              <a:rPr lang="en-GB" dirty="0"/>
              <a:t>At the Board Briefing on the 29</a:t>
            </a:r>
            <a:r>
              <a:rPr lang="en-GB" baseline="30000" dirty="0"/>
              <a:t>th</a:t>
            </a:r>
            <a:r>
              <a:rPr lang="en-GB" dirty="0"/>
              <a:t> February members were presented with a list of ‘OPTIONS’ to mitigate the assessed deficit position.  A list of the options is provided in the next slide (including the </a:t>
            </a:r>
            <a:r>
              <a:rPr lang="en-GB" dirty="0">
                <a:solidFill>
                  <a:srgbClr val="00B050"/>
                </a:solidFill>
              </a:rPr>
              <a:t>‘greens’ </a:t>
            </a:r>
            <a:r>
              <a:rPr lang="en-GB" dirty="0"/>
              <a:t> items of £26.1m + £8.4m which are on the right of the anchor point)</a:t>
            </a:r>
            <a:r>
              <a:rPr lang="en-GB" b="1" i="1" dirty="0">
                <a:solidFill>
                  <a:srgbClr val="0070C0"/>
                </a:solidFill>
              </a:rPr>
              <a:t>. </a:t>
            </a:r>
            <a:r>
              <a:rPr lang="en-GB" dirty="0"/>
              <a:t>A high level summary of the options grouped into thematic areas is provided below as a recap excluding the green items. </a:t>
            </a:r>
          </a:p>
          <a:p>
            <a:endParaRPr lang="en-GB" dirty="0"/>
          </a:p>
          <a:p>
            <a:r>
              <a:rPr lang="en-GB" dirty="0"/>
              <a:t>The Board were informed in March that a named </a:t>
            </a:r>
            <a:r>
              <a:rPr lang="en-GB" b="1" dirty="0"/>
              <a:t>SRO</a:t>
            </a:r>
            <a:r>
              <a:rPr lang="en-GB" dirty="0"/>
              <a:t>  would be allocated to allow the programmes to commencement in early April 2024. </a:t>
            </a:r>
          </a:p>
        </p:txBody>
      </p:sp>
      <p:pic>
        <p:nvPicPr>
          <p:cNvPr id="3" name="Picture 2"/>
          <p:cNvPicPr>
            <a:picLocks noChangeAspect="1"/>
          </p:cNvPicPr>
          <p:nvPr/>
        </p:nvPicPr>
        <p:blipFill>
          <a:blip r:embed="rId4"/>
          <a:stretch>
            <a:fillRect/>
          </a:stretch>
        </p:blipFill>
        <p:spPr>
          <a:xfrm>
            <a:off x="1134030" y="2494945"/>
            <a:ext cx="10546527" cy="3160874"/>
          </a:xfrm>
          <a:prstGeom prst="rect">
            <a:avLst/>
          </a:prstGeom>
        </p:spPr>
      </p:pic>
      <p:sp>
        <p:nvSpPr>
          <p:cNvPr id="4" name="TextBox 3">
            <a:extLst>
              <a:ext uri="{FF2B5EF4-FFF2-40B4-BE49-F238E27FC236}">
                <a16:creationId xmlns:a16="http://schemas.microsoft.com/office/drawing/2014/main" id="{87E42C6C-B1A1-8B66-9A8A-05885CA35B0D}"/>
              </a:ext>
            </a:extLst>
          </p:cNvPr>
          <p:cNvSpPr txBox="1"/>
          <p:nvPr/>
        </p:nvSpPr>
        <p:spPr>
          <a:xfrm>
            <a:off x="9801828" y="3146258"/>
            <a:ext cx="1784583" cy="1852863"/>
          </a:xfrm>
          <a:prstGeom prst="rect">
            <a:avLst/>
          </a:prstGeom>
          <a:solidFill>
            <a:srgbClr val="FFFF00"/>
          </a:solidFill>
        </p:spPr>
        <p:txBody>
          <a:bodyPr wrap="square" rtlCol="0">
            <a:spAutoFit/>
          </a:bodyPr>
          <a:lstStyle/>
          <a:p>
            <a:endParaRPr lang="en-GB" dirty="0"/>
          </a:p>
        </p:txBody>
      </p:sp>
    </p:spTree>
    <p:extLst>
      <p:ext uri="{BB962C8B-B14F-4D97-AF65-F5344CB8AC3E}">
        <p14:creationId xmlns:p14="http://schemas.microsoft.com/office/powerpoint/2010/main" val="3737776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Full List Options Grouped By Theme From 29</a:t>
            </a:r>
            <a:r>
              <a:rPr lang="en-GB" sz="1800" b="1" cap="small" spc="244" baseline="30000" dirty="0">
                <a:solidFill>
                  <a:schemeClr val="bg1"/>
                </a:solidFill>
                <a:latin typeface="Arial" panose="020B0604020202020204" pitchFamily="34" charset="0"/>
                <a:ea typeface="Verdana" panose="020B0604030504040204" pitchFamily="34" charset="0"/>
                <a:cs typeface="Arial" panose="020B0604020202020204" pitchFamily="34" charset="0"/>
              </a:rPr>
              <a:t>th</a:t>
            </a: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 February 2024 Board Brief</a:t>
            </a:r>
          </a:p>
        </p:txBody>
      </p:sp>
      <p:sp>
        <p:nvSpPr>
          <p:cNvPr id="2" name="Slide Number Placeholder 1"/>
          <p:cNvSpPr>
            <a:spLocks noGrp="1"/>
          </p:cNvSpPr>
          <p:nvPr>
            <p:ph type="sldNum" sz="quarter" idx="12"/>
          </p:nvPr>
        </p:nvSpPr>
        <p:spPr/>
        <p:txBody>
          <a:bodyPr/>
          <a:lstStyle/>
          <a:p>
            <a:fld id="{B44F21F8-718F-45FB-B255-FFD078EF54AA}" type="slidenum">
              <a:rPr lang="en-GB" smtClean="0"/>
              <a:t>5</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4" name="TextBox 3"/>
          <p:cNvSpPr txBox="1"/>
          <p:nvPr/>
        </p:nvSpPr>
        <p:spPr>
          <a:xfrm>
            <a:off x="9803423" y="527538"/>
            <a:ext cx="2268416" cy="2031325"/>
          </a:xfrm>
          <a:prstGeom prst="rect">
            <a:avLst/>
          </a:prstGeom>
          <a:noFill/>
        </p:spPr>
        <p:txBody>
          <a:bodyPr wrap="square" rtlCol="0">
            <a:spAutoFit/>
          </a:bodyPr>
          <a:lstStyle/>
          <a:p>
            <a:r>
              <a:rPr lang="en-GB" sz="1400" b="1" u="sng" dirty="0"/>
              <a:t>Key:</a:t>
            </a:r>
          </a:p>
          <a:p>
            <a:endParaRPr lang="en-GB" sz="1400" dirty="0"/>
          </a:p>
          <a:p>
            <a:r>
              <a:rPr lang="en-GB" sz="1400" dirty="0">
                <a:solidFill>
                  <a:srgbClr val="00B050"/>
                </a:solidFill>
              </a:rPr>
              <a:t>Green </a:t>
            </a:r>
            <a:r>
              <a:rPr lang="en-GB" sz="1400" dirty="0"/>
              <a:t>= Already in £50.1m</a:t>
            </a:r>
          </a:p>
          <a:p>
            <a:endParaRPr lang="en-GB" sz="1400" dirty="0"/>
          </a:p>
          <a:p>
            <a:r>
              <a:rPr lang="en-GB" sz="1400" dirty="0">
                <a:solidFill>
                  <a:srgbClr val="FFC000"/>
                </a:solidFill>
              </a:rPr>
              <a:t>Amber </a:t>
            </a:r>
            <a:r>
              <a:rPr lang="en-GB" sz="1400" dirty="0"/>
              <a:t>= choices Board to do in Q1</a:t>
            </a:r>
          </a:p>
          <a:p>
            <a:endParaRPr lang="en-GB" sz="1400" dirty="0"/>
          </a:p>
          <a:p>
            <a:r>
              <a:rPr lang="en-GB" sz="1400" dirty="0">
                <a:solidFill>
                  <a:srgbClr val="FFFF00"/>
                </a:solidFill>
              </a:rPr>
              <a:t>Yellow </a:t>
            </a:r>
            <a:r>
              <a:rPr lang="en-GB" sz="1400" dirty="0"/>
              <a:t>= granular plans and SRO lead actions required</a:t>
            </a:r>
          </a:p>
        </p:txBody>
      </p:sp>
      <p:pic>
        <p:nvPicPr>
          <p:cNvPr id="7" name="Picture 6"/>
          <p:cNvPicPr>
            <a:picLocks noChangeAspect="1"/>
          </p:cNvPicPr>
          <p:nvPr/>
        </p:nvPicPr>
        <p:blipFill>
          <a:blip r:embed="rId4"/>
          <a:stretch>
            <a:fillRect/>
          </a:stretch>
        </p:blipFill>
        <p:spPr>
          <a:xfrm>
            <a:off x="123092" y="527538"/>
            <a:ext cx="9680331" cy="5512777"/>
          </a:xfrm>
          <a:prstGeom prst="rect">
            <a:avLst/>
          </a:prstGeom>
        </p:spPr>
      </p:pic>
      <p:sp>
        <p:nvSpPr>
          <p:cNvPr id="9" name="Down Arrow 8"/>
          <p:cNvSpPr/>
          <p:nvPr/>
        </p:nvSpPr>
        <p:spPr>
          <a:xfrm>
            <a:off x="10511204" y="2585719"/>
            <a:ext cx="852853" cy="10374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9923584" y="3664739"/>
            <a:ext cx="2268416" cy="1815882"/>
          </a:xfrm>
          <a:prstGeom prst="rect">
            <a:avLst/>
          </a:prstGeom>
          <a:noFill/>
        </p:spPr>
        <p:txBody>
          <a:bodyPr wrap="square" rtlCol="0">
            <a:spAutoFit/>
          </a:bodyPr>
          <a:lstStyle/>
          <a:p>
            <a:pPr algn="just"/>
            <a:r>
              <a:rPr lang="en-GB" sz="1400" b="1" dirty="0"/>
              <a:t>Only when there is a high level confidence in delivery of </a:t>
            </a:r>
            <a:r>
              <a:rPr lang="en-GB" sz="1400" b="1" dirty="0">
                <a:solidFill>
                  <a:srgbClr val="FFFF00"/>
                </a:solidFill>
              </a:rPr>
              <a:t>yellow</a:t>
            </a:r>
            <a:r>
              <a:rPr lang="en-GB" sz="1400" b="1" dirty="0"/>
              <a:t> and </a:t>
            </a:r>
            <a:r>
              <a:rPr lang="en-GB" sz="1400" b="1" dirty="0">
                <a:solidFill>
                  <a:srgbClr val="FFC000"/>
                </a:solidFill>
              </a:rPr>
              <a:t>amber </a:t>
            </a:r>
            <a:r>
              <a:rPr lang="en-GB" sz="1400" b="1" dirty="0"/>
              <a:t>schemes would a proposal be presented to the Board to amend the Board supported Anchor point of £50.1m </a:t>
            </a:r>
            <a:r>
              <a:rPr lang="en-GB" sz="1400" dirty="0"/>
              <a:t>.</a:t>
            </a:r>
          </a:p>
        </p:txBody>
      </p:sp>
    </p:spTree>
    <p:extLst>
      <p:ext uri="{BB962C8B-B14F-4D97-AF65-F5344CB8AC3E}">
        <p14:creationId xmlns:p14="http://schemas.microsoft.com/office/powerpoint/2010/main" val="607451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Years 1 - 3</a:t>
            </a:r>
          </a:p>
        </p:txBody>
      </p:sp>
      <p:sp>
        <p:nvSpPr>
          <p:cNvPr id="2" name="Slide Number Placeholder 1"/>
          <p:cNvSpPr>
            <a:spLocks noGrp="1"/>
          </p:cNvSpPr>
          <p:nvPr>
            <p:ph type="sldNum" sz="quarter" idx="12"/>
          </p:nvPr>
        </p:nvSpPr>
        <p:spPr/>
        <p:txBody>
          <a:bodyPr/>
          <a:lstStyle/>
          <a:p>
            <a:fld id="{B44F21F8-718F-45FB-B255-FFD078EF54AA}" type="slidenum">
              <a:rPr lang="en-GB" smtClean="0"/>
              <a:t>6</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3" name="TextBox 2"/>
          <p:cNvSpPr txBox="1"/>
          <p:nvPr/>
        </p:nvSpPr>
        <p:spPr>
          <a:xfrm>
            <a:off x="8924193" y="703384"/>
            <a:ext cx="3015761" cy="5078313"/>
          </a:xfrm>
          <a:prstGeom prst="rect">
            <a:avLst/>
          </a:prstGeom>
          <a:noFill/>
        </p:spPr>
        <p:txBody>
          <a:bodyPr wrap="square" rtlCol="0">
            <a:spAutoFit/>
          </a:bodyPr>
          <a:lstStyle/>
          <a:p>
            <a:r>
              <a:rPr lang="en-GB" dirty="0"/>
              <a:t>The MDS (Minimum Data Set) required by WG alongside the main plan submission requires the submission of Year 2 and Year 3 indicative plan.</a:t>
            </a:r>
          </a:p>
          <a:p>
            <a:endParaRPr lang="en-GB" dirty="0"/>
          </a:p>
          <a:p>
            <a:r>
              <a:rPr lang="en-GB" dirty="0"/>
              <a:t>The two lines highlighted in yellow will need to be updated to reflect the outcomes of the Quadrant 2/Thematic Programmes. At point of completing the MDS for submission on 28</a:t>
            </a:r>
            <a:r>
              <a:rPr lang="en-GB" baseline="30000" dirty="0"/>
              <a:t>th</a:t>
            </a:r>
            <a:r>
              <a:rPr lang="en-GB" dirty="0"/>
              <a:t> March 2024 the value is held at nil, for updating through 2024/25. </a:t>
            </a:r>
          </a:p>
          <a:p>
            <a:endParaRPr lang="en-GB" dirty="0"/>
          </a:p>
          <a:p>
            <a:endParaRPr lang="en-GB" dirty="0"/>
          </a:p>
        </p:txBody>
      </p:sp>
      <p:pic>
        <p:nvPicPr>
          <p:cNvPr id="7" name="Picture 6"/>
          <p:cNvPicPr>
            <a:picLocks noChangeAspect="1"/>
          </p:cNvPicPr>
          <p:nvPr/>
        </p:nvPicPr>
        <p:blipFill>
          <a:blip r:embed="rId4"/>
          <a:stretch>
            <a:fillRect/>
          </a:stretch>
        </p:blipFill>
        <p:spPr>
          <a:xfrm>
            <a:off x="289779" y="703383"/>
            <a:ext cx="8362827" cy="4422531"/>
          </a:xfrm>
          <a:prstGeom prst="rect">
            <a:avLst/>
          </a:prstGeom>
        </p:spPr>
      </p:pic>
    </p:spTree>
    <p:extLst>
      <p:ext uri="{BB962C8B-B14F-4D97-AF65-F5344CB8AC3E}">
        <p14:creationId xmlns:p14="http://schemas.microsoft.com/office/powerpoint/2010/main" val="665949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7666" y="778298"/>
            <a:ext cx="4930092" cy="1419121"/>
          </a:xfrm>
          <a:prstGeom prst="rect">
            <a:avLst/>
          </a:prstGeom>
        </p:spPr>
      </p:pic>
      <p:pic>
        <p:nvPicPr>
          <p:cNvPr id="3" name="Picture 2"/>
          <p:cNvPicPr>
            <a:picLocks noChangeAspect="1"/>
          </p:cNvPicPr>
          <p:nvPr/>
        </p:nvPicPr>
        <p:blipFill>
          <a:blip r:embed="rId3"/>
          <a:stretch>
            <a:fillRect/>
          </a:stretch>
        </p:blipFill>
        <p:spPr>
          <a:xfrm>
            <a:off x="0" y="6150803"/>
            <a:ext cx="5633192" cy="707197"/>
          </a:xfrm>
          <a:prstGeom prst="rect">
            <a:avLst/>
          </a:prstGeom>
        </p:spPr>
      </p:pic>
      <p:sp>
        <p:nvSpPr>
          <p:cNvPr id="7" name="TextBox 6"/>
          <p:cNvSpPr txBox="1"/>
          <p:nvPr/>
        </p:nvSpPr>
        <p:spPr>
          <a:xfrm>
            <a:off x="2039815" y="3165231"/>
            <a:ext cx="7983416" cy="369332"/>
          </a:xfrm>
          <a:prstGeom prst="rect">
            <a:avLst/>
          </a:prstGeom>
          <a:noFill/>
        </p:spPr>
        <p:txBody>
          <a:bodyPr wrap="square" rtlCol="0">
            <a:spAutoFit/>
          </a:bodyPr>
          <a:lstStyle/>
          <a:p>
            <a:pPr algn="ctr"/>
            <a:r>
              <a:rPr lang="en-GB" dirty="0">
                <a:solidFill>
                  <a:schemeClr val="bg1"/>
                </a:solidFill>
              </a:rPr>
              <a:t>PART 2:  Update Financial Plan 2024/25 Post Board Approval 28</a:t>
            </a:r>
            <a:r>
              <a:rPr lang="en-GB" baseline="30000" dirty="0">
                <a:solidFill>
                  <a:schemeClr val="bg1"/>
                </a:solidFill>
              </a:rPr>
              <a:t>th</a:t>
            </a:r>
            <a:r>
              <a:rPr lang="en-GB" dirty="0">
                <a:solidFill>
                  <a:schemeClr val="bg1"/>
                </a:solidFill>
              </a:rPr>
              <a:t> March 2024</a:t>
            </a:r>
          </a:p>
        </p:txBody>
      </p:sp>
    </p:spTree>
    <p:extLst>
      <p:ext uri="{BB962C8B-B14F-4D97-AF65-F5344CB8AC3E}">
        <p14:creationId xmlns:p14="http://schemas.microsoft.com/office/powerpoint/2010/main" val="3609832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Update Thematic Programmes &amp; Financial Plan</a:t>
            </a:r>
          </a:p>
        </p:txBody>
      </p:sp>
      <p:sp>
        <p:nvSpPr>
          <p:cNvPr id="2" name="Slide Number Placeholder 1"/>
          <p:cNvSpPr>
            <a:spLocks noGrp="1"/>
          </p:cNvSpPr>
          <p:nvPr>
            <p:ph type="sldNum" sz="quarter" idx="12"/>
          </p:nvPr>
        </p:nvSpPr>
        <p:spPr/>
        <p:txBody>
          <a:bodyPr/>
          <a:lstStyle/>
          <a:p>
            <a:fld id="{B44F21F8-718F-45FB-B255-FFD078EF54AA}" type="slidenum">
              <a:rPr lang="en-GB" smtClean="0"/>
              <a:t>8</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14" name="TextBox 13"/>
          <p:cNvSpPr txBox="1"/>
          <p:nvPr/>
        </p:nvSpPr>
        <p:spPr>
          <a:xfrm>
            <a:off x="4699489" y="5194154"/>
            <a:ext cx="1033095" cy="461665"/>
          </a:xfrm>
          <a:prstGeom prst="rect">
            <a:avLst/>
          </a:prstGeom>
          <a:noFill/>
        </p:spPr>
        <p:txBody>
          <a:bodyPr wrap="square" rtlCol="0">
            <a:spAutoFit/>
          </a:bodyPr>
          <a:lstStyle/>
          <a:p>
            <a:pPr algn="ctr"/>
            <a:r>
              <a:rPr lang="en-GB" sz="1200" b="1" dirty="0">
                <a:solidFill>
                  <a:schemeClr val="bg1"/>
                </a:solidFill>
              </a:rPr>
              <a:t>Underpinned by</a:t>
            </a:r>
          </a:p>
        </p:txBody>
      </p:sp>
      <p:sp>
        <p:nvSpPr>
          <p:cNvPr id="6" name="TextBox 5"/>
          <p:cNvSpPr txBox="1"/>
          <p:nvPr/>
        </p:nvSpPr>
        <p:spPr>
          <a:xfrm>
            <a:off x="178777" y="446503"/>
            <a:ext cx="12013223" cy="2031325"/>
          </a:xfrm>
          <a:prstGeom prst="rect">
            <a:avLst/>
          </a:prstGeom>
          <a:noFill/>
        </p:spPr>
        <p:txBody>
          <a:bodyPr wrap="square" rtlCol="0">
            <a:spAutoFit/>
          </a:bodyPr>
          <a:lstStyle/>
          <a:p>
            <a:pPr marL="285750" indent="-285750">
              <a:buFont typeface="Arial" panose="020B0604020202020204" pitchFamily="34" charset="0"/>
              <a:buChar char="•"/>
            </a:pPr>
            <a:r>
              <a:rPr lang="en-GB" sz="1400" dirty="0"/>
              <a:t>Executive Team agreed the nominated SRO for each Programme on 3</a:t>
            </a:r>
            <a:r>
              <a:rPr lang="en-GB" sz="1400" baseline="30000" dirty="0"/>
              <a:t>rd</a:t>
            </a:r>
            <a:r>
              <a:rPr lang="en-GB" sz="1400" dirty="0"/>
              <a:t> April;</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Finance PMO developing reporting mechanism for each programme ensuring there is no duplication of schemes that will support the delivery of the £26.1m allocated to Budget Holders;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Initial meetings held with each SRO by the Finance PMO to support set up of programmes;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Updates from each programme required by end April to support recommendation to the Board on any potential changes to the plan. Governance route for agreement will be:</a:t>
            </a:r>
          </a:p>
        </p:txBody>
      </p:sp>
      <p:graphicFrame>
        <p:nvGraphicFramePr>
          <p:cNvPr id="4" name="Table 3"/>
          <p:cNvGraphicFramePr>
            <a:graphicFrameLocks noGrp="1"/>
          </p:cNvGraphicFramePr>
          <p:nvPr>
            <p:extLst>
              <p:ext uri="{D42A27DB-BD31-4B8C-83A1-F6EECF244321}">
                <p14:modId xmlns:p14="http://schemas.microsoft.com/office/powerpoint/2010/main" val="2450961561"/>
              </p:ext>
            </p:extLst>
          </p:nvPr>
        </p:nvGraphicFramePr>
        <p:xfrm>
          <a:off x="1430957" y="3468563"/>
          <a:ext cx="8404470" cy="2682240"/>
        </p:xfrm>
        <a:graphic>
          <a:graphicData uri="http://schemas.openxmlformats.org/drawingml/2006/table">
            <a:tbl>
              <a:tblPr firstRow="1" bandRow="1">
                <a:tableStyleId>{5C22544A-7EE6-4342-B048-85BDC9FD1C3A}</a:tableStyleId>
              </a:tblPr>
              <a:tblGrid>
                <a:gridCol w="4202235">
                  <a:extLst>
                    <a:ext uri="{9D8B030D-6E8A-4147-A177-3AD203B41FA5}">
                      <a16:colId xmlns:a16="http://schemas.microsoft.com/office/drawing/2014/main" val="2803350071"/>
                    </a:ext>
                  </a:extLst>
                </a:gridCol>
                <a:gridCol w="4202235">
                  <a:extLst>
                    <a:ext uri="{9D8B030D-6E8A-4147-A177-3AD203B41FA5}">
                      <a16:colId xmlns:a16="http://schemas.microsoft.com/office/drawing/2014/main" val="2613404094"/>
                    </a:ext>
                  </a:extLst>
                </a:gridCol>
              </a:tblGrid>
              <a:tr h="324605">
                <a:tc>
                  <a:txBody>
                    <a:bodyPr/>
                    <a:lstStyle/>
                    <a:p>
                      <a:pPr algn="ctr"/>
                      <a:r>
                        <a:rPr lang="en-GB" sz="1600" dirty="0"/>
                        <a:t>Thematic</a:t>
                      </a:r>
                      <a:r>
                        <a:rPr lang="en-GB" sz="1600" baseline="0" dirty="0"/>
                        <a:t> Programme</a:t>
                      </a:r>
                      <a:endParaRPr lang="en-GB" sz="1600" dirty="0"/>
                    </a:p>
                  </a:txBody>
                  <a:tcPr/>
                </a:tc>
                <a:tc>
                  <a:txBody>
                    <a:bodyPr/>
                    <a:lstStyle/>
                    <a:p>
                      <a:pPr algn="ctr"/>
                      <a:r>
                        <a:rPr lang="en-GB" sz="1600" dirty="0"/>
                        <a:t>SRO</a:t>
                      </a:r>
                    </a:p>
                  </a:txBody>
                  <a:tcPr/>
                </a:tc>
                <a:extLst>
                  <a:ext uri="{0D108BD9-81ED-4DB2-BD59-A6C34878D82A}">
                    <a16:rowId xmlns:a16="http://schemas.microsoft.com/office/drawing/2014/main" val="362671498"/>
                  </a:ext>
                </a:extLst>
              </a:tr>
              <a:tr h="324605">
                <a:tc>
                  <a:txBody>
                    <a:bodyPr/>
                    <a:lstStyle/>
                    <a:p>
                      <a:r>
                        <a:rPr lang="en-GB" sz="1600" dirty="0"/>
                        <a:t>UEC Improvement</a:t>
                      </a:r>
                    </a:p>
                  </a:txBody>
                  <a:tcPr/>
                </a:tc>
                <a:tc>
                  <a:txBody>
                    <a:bodyPr/>
                    <a:lstStyle/>
                    <a:p>
                      <a:r>
                        <a:rPr lang="en-GB" sz="1600" dirty="0"/>
                        <a:t>Chief</a:t>
                      </a:r>
                      <a:r>
                        <a:rPr lang="en-GB" sz="1600" baseline="0" dirty="0"/>
                        <a:t> Operating Officer</a:t>
                      </a:r>
                      <a:endParaRPr lang="en-GB" sz="1600" dirty="0"/>
                    </a:p>
                  </a:txBody>
                  <a:tcPr/>
                </a:tc>
                <a:extLst>
                  <a:ext uri="{0D108BD9-81ED-4DB2-BD59-A6C34878D82A}">
                    <a16:rowId xmlns:a16="http://schemas.microsoft.com/office/drawing/2014/main" val="3433847243"/>
                  </a:ext>
                </a:extLst>
              </a:tr>
              <a:tr h="324605">
                <a:tc>
                  <a:txBody>
                    <a:bodyPr/>
                    <a:lstStyle/>
                    <a:p>
                      <a:r>
                        <a:rPr lang="en-GB" sz="1600" dirty="0"/>
                        <a:t>Planned Care</a:t>
                      </a:r>
                    </a:p>
                  </a:txBody>
                  <a:tcPr/>
                </a:tc>
                <a:tc>
                  <a:txBody>
                    <a:bodyPr/>
                    <a:lstStyle/>
                    <a:p>
                      <a:r>
                        <a:rPr lang="en-GB" sz="1600" dirty="0"/>
                        <a:t>Chief Operating</a:t>
                      </a:r>
                      <a:r>
                        <a:rPr lang="en-GB" sz="1600" baseline="0" dirty="0"/>
                        <a:t> Officer</a:t>
                      </a:r>
                      <a:endParaRPr lang="en-GB" sz="1600" dirty="0"/>
                    </a:p>
                  </a:txBody>
                  <a:tcPr/>
                </a:tc>
                <a:extLst>
                  <a:ext uri="{0D108BD9-81ED-4DB2-BD59-A6C34878D82A}">
                    <a16:rowId xmlns:a16="http://schemas.microsoft.com/office/drawing/2014/main" val="986720933"/>
                  </a:ext>
                </a:extLst>
              </a:tr>
              <a:tr h="324605">
                <a:tc>
                  <a:txBody>
                    <a:bodyPr/>
                    <a:lstStyle/>
                    <a:p>
                      <a:r>
                        <a:rPr lang="en-GB" sz="1600" dirty="0"/>
                        <a:t>Workforce</a:t>
                      </a:r>
                    </a:p>
                  </a:txBody>
                  <a:tcPr/>
                </a:tc>
                <a:tc>
                  <a:txBody>
                    <a:bodyPr/>
                    <a:lstStyle/>
                    <a:p>
                      <a:r>
                        <a:rPr lang="en-GB" sz="1600" dirty="0"/>
                        <a:t>Interim Director of Workforce</a:t>
                      </a:r>
                      <a:r>
                        <a:rPr lang="en-GB" sz="1600" baseline="0" dirty="0"/>
                        <a:t> &amp; OD</a:t>
                      </a:r>
                      <a:endParaRPr lang="en-GB" sz="1600" dirty="0"/>
                    </a:p>
                  </a:txBody>
                  <a:tcPr/>
                </a:tc>
                <a:extLst>
                  <a:ext uri="{0D108BD9-81ED-4DB2-BD59-A6C34878D82A}">
                    <a16:rowId xmlns:a16="http://schemas.microsoft.com/office/drawing/2014/main" val="1369172834"/>
                  </a:ext>
                </a:extLst>
              </a:tr>
              <a:tr h="324605">
                <a:tc>
                  <a:txBody>
                    <a:bodyPr/>
                    <a:lstStyle/>
                    <a:p>
                      <a:r>
                        <a:rPr lang="en-GB" sz="1600" dirty="0"/>
                        <a:t>CHC</a:t>
                      </a:r>
                    </a:p>
                  </a:txBody>
                  <a:tcPr/>
                </a:tc>
                <a:tc>
                  <a:txBody>
                    <a:bodyPr/>
                    <a:lstStyle/>
                    <a:p>
                      <a:r>
                        <a:rPr lang="en-GB" sz="1600" dirty="0"/>
                        <a:t>Interim Director of Strategy</a:t>
                      </a:r>
                    </a:p>
                  </a:txBody>
                  <a:tcPr/>
                </a:tc>
                <a:extLst>
                  <a:ext uri="{0D108BD9-81ED-4DB2-BD59-A6C34878D82A}">
                    <a16:rowId xmlns:a16="http://schemas.microsoft.com/office/drawing/2014/main" val="1321208988"/>
                  </a:ext>
                </a:extLst>
              </a:tr>
              <a:tr h="324605">
                <a:tc>
                  <a:txBody>
                    <a:bodyPr/>
                    <a:lstStyle/>
                    <a:p>
                      <a:r>
                        <a:rPr lang="en-GB" sz="1600" dirty="0"/>
                        <a:t>Medicines</a:t>
                      </a:r>
                    </a:p>
                  </a:txBody>
                  <a:tcPr/>
                </a:tc>
                <a:tc>
                  <a:txBody>
                    <a:bodyPr/>
                    <a:lstStyle/>
                    <a:p>
                      <a:r>
                        <a:rPr lang="en-GB" sz="1600" dirty="0"/>
                        <a:t>Interim Medical</a:t>
                      </a:r>
                      <a:r>
                        <a:rPr lang="en-GB" sz="1600" baseline="0" dirty="0"/>
                        <a:t> Director</a:t>
                      </a:r>
                      <a:endParaRPr lang="en-GB" sz="1600" dirty="0"/>
                    </a:p>
                  </a:txBody>
                  <a:tcPr/>
                </a:tc>
                <a:extLst>
                  <a:ext uri="{0D108BD9-81ED-4DB2-BD59-A6C34878D82A}">
                    <a16:rowId xmlns:a16="http://schemas.microsoft.com/office/drawing/2014/main" val="2001884977"/>
                  </a:ext>
                </a:extLst>
              </a:tr>
              <a:tr h="324605">
                <a:tc>
                  <a:txBody>
                    <a:bodyPr/>
                    <a:lstStyle/>
                    <a:p>
                      <a:r>
                        <a:rPr lang="en-GB" sz="1600" dirty="0"/>
                        <a:t>Technical</a:t>
                      </a:r>
                    </a:p>
                  </a:txBody>
                  <a:tcPr/>
                </a:tc>
                <a:tc>
                  <a:txBody>
                    <a:bodyPr/>
                    <a:lstStyle/>
                    <a:p>
                      <a:r>
                        <a:rPr lang="en-GB" sz="1600" dirty="0"/>
                        <a:t>Director of Finance &amp; Performance</a:t>
                      </a:r>
                    </a:p>
                  </a:txBody>
                  <a:tcPr/>
                </a:tc>
                <a:extLst>
                  <a:ext uri="{0D108BD9-81ED-4DB2-BD59-A6C34878D82A}">
                    <a16:rowId xmlns:a16="http://schemas.microsoft.com/office/drawing/2014/main" val="3053043290"/>
                  </a:ext>
                </a:extLst>
              </a:tr>
              <a:tr h="324605">
                <a:tc>
                  <a:txBody>
                    <a:bodyPr/>
                    <a:lstStyle/>
                    <a:p>
                      <a:r>
                        <a:rPr lang="en-GB" sz="1600" dirty="0"/>
                        <a:t>Transformational</a:t>
                      </a:r>
                    </a:p>
                  </a:txBody>
                  <a:tcPr/>
                </a:tc>
                <a:tc>
                  <a:txBody>
                    <a:bodyPr/>
                    <a:lstStyle/>
                    <a:p>
                      <a:r>
                        <a:rPr lang="en-GB" sz="1600" dirty="0"/>
                        <a:t>Director of Finance &amp; Performance</a:t>
                      </a:r>
                    </a:p>
                  </a:txBody>
                  <a:tcPr/>
                </a:tc>
                <a:extLst>
                  <a:ext uri="{0D108BD9-81ED-4DB2-BD59-A6C34878D82A}">
                    <a16:rowId xmlns:a16="http://schemas.microsoft.com/office/drawing/2014/main" val="3112089535"/>
                  </a:ext>
                </a:extLst>
              </a:tr>
            </a:tbl>
          </a:graphicData>
        </a:graphic>
      </p:graphicFrame>
      <p:graphicFrame>
        <p:nvGraphicFramePr>
          <p:cNvPr id="7" name="Diagram 6"/>
          <p:cNvGraphicFramePr/>
          <p:nvPr>
            <p:extLst>
              <p:ext uri="{D42A27DB-BD31-4B8C-83A1-F6EECF244321}">
                <p14:modId xmlns:p14="http://schemas.microsoft.com/office/powerpoint/2010/main" val="2842125249"/>
              </p:ext>
            </p:extLst>
          </p:nvPr>
        </p:nvGraphicFramePr>
        <p:xfrm>
          <a:off x="570034" y="2452059"/>
          <a:ext cx="11230708" cy="9056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3839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Arial" panose="020B0604020202020204" pitchFamily="34" charset="0"/>
                <a:ea typeface="Verdana" panose="020B0604030504040204" pitchFamily="34" charset="0"/>
                <a:cs typeface="Arial" panose="020B0604020202020204" pitchFamily="34" charset="0"/>
              </a:rPr>
              <a:t>Update KPMG Work Programme</a:t>
            </a:r>
          </a:p>
        </p:txBody>
      </p:sp>
      <p:sp>
        <p:nvSpPr>
          <p:cNvPr id="2" name="Slide Number Placeholder 1"/>
          <p:cNvSpPr>
            <a:spLocks noGrp="1"/>
          </p:cNvSpPr>
          <p:nvPr>
            <p:ph type="sldNum" sz="quarter" idx="12"/>
          </p:nvPr>
        </p:nvSpPr>
        <p:spPr/>
        <p:txBody>
          <a:bodyPr/>
          <a:lstStyle/>
          <a:p>
            <a:fld id="{B44F21F8-718F-45FB-B255-FFD078EF54AA}" type="slidenum">
              <a:rPr lang="en-GB" smtClean="0"/>
              <a:t>9</a:t>
            </a:fld>
            <a:endParaRPr lang="en-GB" dirty="0"/>
          </a:p>
        </p:txBody>
      </p:sp>
      <p:pic>
        <p:nvPicPr>
          <p:cNvPr id="5" name="Picture 4"/>
          <p:cNvPicPr>
            <a:picLocks noChangeAspect="1"/>
          </p:cNvPicPr>
          <p:nvPr/>
        </p:nvPicPr>
        <p:blipFill>
          <a:blip r:embed="rId3"/>
          <a:stretch>
            <a:fillRect/>
          </a:stretch>
        </p:blipFill>
        <p:spPr>
          <a:xfrm>
            <a:off x="0" y="6150803"/>
            <a:ext cx="5633192" cy="707197"/>
          </a:xfrm>
          <a:prstGeom prst="rect">
            <a:avLst/>
          </a:prstGeom>
        </p:spPr>
      </p:pic>
      <p:sp>
        <p:nvSpPr>
          <p:cNvPr id="14" name="TextBox 13"/>
          <p:cNvSpPr txBox="1"/>
          <p:nvPr/>
        </p:nvSpPr>
        <p:spPr>
          <a:xfrm>
            <a:off x="4699489" y="5194154"/>
            <a:ext cx="1033095" cy="461665"/>
          </a:xfrm>
          <a:prstGeom prst="rect">
            <a:avLst/>
          </a:prstGeom>
          <a:noFill/>
        </p:spPr>
        <p:txBody>
          <a:bodyPr wrap="square" rtlCol="0">
            <a:spAutoFit/>
          </a:bodyPr>
          <a:lstStyle/>
          <a:p>
            <a:pPr algn="ctr"/>
            <a:r>
              <a:rPr lang="en-GB" sz="1200" b="1" dirty="0">
                <a:solidFill>
                  <a:schemeClr val="bg1"/>
                </a:solidFill>
              </a:rPr>
              <a:t>Underpinned by</a:t>
            </a:r>
          </a:p>
        </p:txBody>
      </p:sp>
      <p:graphicFrame>
        <p:nvGraphicFramePr>
          <p:cNvPr id="3" name="Table 2"/>
          <p:cNvGraphicFramePr>
            <a:graphicFrameLocks noGrp="1"/>
          </p:cNvGraphicFramePr>
          <p:nvPr>
            <p:extLst>
              <p:ext uri="{D42A27DB-BD31-4B8C-83A1-F6EECF244321}">
                <p14:modId xmlns:p14="http://schemas.microsoft.com/office/powerpoint/2010/main" val="710917519"/>
              </p:ext>
            </p:extLst>
          </p:nvPr>
        </p:nvGraphicFramePr>
        <p:xfrm>
          <a:off x="641839" y="719666"/>
          <a:ext cx="10937630" cy="4953000"/>
        </p:xfrm>
        <a:graphic>
          <a:graphicData uri="http://schemas.openxmlformats.org/drawingml/2006/table">
            <a:tbl>
              <a:tblPr firstRow="1" bandRow="1">
                <a:tableStyleId>{5C22544A-7EE6-4342-B048-85BDC9FD1C3A}</a:tableStyleId>
              </a:tblPr>
              <a:tblGrid>
                <a:gridCol w="8399102">
                  <a:extLst>
                    <a:ext uri="{9D8B030D-6E8A-4147-A177-3AD203B41FA5}">
                      <a16:colId xmlns:a16="http://schemas.microsoft.com/office/drawing/2014/main" val="3739441812"/>
                    </a:ext>
                  </a:extLst>
                </a:gridCol>
                <a:gridCol w="2538528">
                  <a:extLst>
                    <a:ext uri="{9D8B030D-6E8A-4147-A177-3AD203B41FA5}">
                      <a16:colId xmlns:a16="http://schemas.microsoft.com/office/drawing/2014/main" val="484914723"/>
                    </a:ext>
                  </a:extLst>
                </a:gridCol>
              </a:tblGrid>
              <a:tr h="370840">
                <a:tc>
                  <a:txBody>
                    <a:bodyPr/>
                    <a:lstStyle/>
                    <a:p>
                      <a:pPr algn="ctr"/>
                      <a:r>
                        <a:rPr lang="en-GB" dirty="0"/>
                        <a:t>Programme</a:t>
                      </a:r>
                      <a:r>
                        <a:rPr lang="en-GB" baseline="0" dirty="0"/>
                        <a:t> Areas</a:t>
                      </a:r>
                      <a:endParaRPr lang="en-GB" dirty="0"/>
                    </a:p>
                  </a:txBody>
                  <a:tcPr/>
                </a:tc>
                <a:tc>
                  <a:txBody>
                    <a:bodyPr/>
                    <a:lstStyle/>
                    <a:p>
                      <a:pPr algn="ctr"/>
                      <a:r>
                        <a:rPr lang="en-GB" dirty="0"/>
                        <a:t>Allocation Time</a:t>
                      </a:r>
                    </a:p>
                  </a:txBody>
                  <a:tcPr/>
                </a:tc>
                <a:extLst>
                  <a:ext uri="{0D108BD9-81ED-4DB2-BD59-A6C34878D82A}">
                    <a16:rowId xmlns:a16="http://schemas.microsoft.com/office/drawing/2014/main" val="324823913"/>
                  </a:ext>
                </a:extLst>
              </a:tr>
              <a:tr h="370840">
                <a:tc>
                  <a:txBody>
                    <a:bodyPr/>
                    <a:lstStyle/>
                    <a:p>
                      <a:pPr algn="just"/>
                      <a:r>
                        <a:rPr lang="en-GB" dirty="0"/>
                        <a:t>1. Independently assess the scale and drivers of the underlying deficit </a:t>
                      </a:r>
                    </a:p>
                  </a:txBody>
                  <a:tcPr/>
                </a:tc>
                <a:tc>
                  <a:txBody>
                    <a:bodyPr/>
                    <a:lstStyle/>
                    <a:p>
                      <a:pPr algn="ctr"/>
                      <a:r>
                        <a:rPr lang="en-GB" dirty="0"/>
                        <a:t>10%</a:t>
                      </a:r>
                    </a:p>
                  </a:txBody>
                  <a:tcPr/>
                </a:tc>
                <a:extLst>
                  <a:ext uri="{0D108BD9-81ED-4DB2-BD59-A6C34878D82A}">
                    <a16:rowId xmlns:a16="http://schemas.microsoft.com/office/drawing/2014/main" val="2244072080"/>
                  </a:ext>
                </a:extLst>
              </a:tr>
              <a:tr h="370840">
                <a:tc>
                  <a:txBody>
                    <a:bodyPr/>
                    <a:lstStyle/>
                    <a:p>
                      <a:pPr algn="just"/>
                      <a:r>
                        <a:rPr lang="en-GB" dirty="0"/>
                        <a:t>2. Review opportunities to further strengthen existing financial controls </a:t>
                      </a:r>
                    </a:p>
                  </a:txBody>
                  <a:tcPr/>
                </a:tc>
                <a:tc>
                  <a:txBody>
                    <a:bodyPr/>
                    <a:lstStyle/>
                    <a:p>
                      <a:pPr algn="ctr"/>
                      <a:r>
                        <a:rPr lang="en-GB" dirty="0"/>
                        <a:t>5%</a:t>
                      </a:r>
                    </a:p>
                  </a:txBody>
                  <a:tcPr/>
                </a:tc>
                <a:extLst>
                  <a:ext uri="{0D108BD9-81ED-4DB2-BD59-A6C34878D82A}">
                    <a16:rowId xmlns:a16="http://schemas.microsoft.com/office/drawing/2014/main" val="2055068800"/>
                  </a:ext>
                </a:extLst>
              </a:tr>
              <a:tr h="370840">
                <a:tc>
                  <a:txBody>
                    <a:bodyPr/>
                    <a:lstStyle/>
                    <a:p>
                      <a:pPr algn="just"/>
                      <a:r>
                        <a:rPr lang="en-GB" dirty="0"/>
                        <a:t>3. Review the detail of the in-year financial plans our Service Groups will return to us at the end of May 2024 for deliverability </a:t>
                      </a:r>
                    </a:p>
                  </a:txBody>
                  <a:tcPr/>
                </a:tc>
                <a:tc>
                  <a:txBody>
                    <a:bodyPr/>
                    <a:lstStyle/>
                    <a:p>
                      <a:pPr algn="ctr"/>
                      <a:r>
                        <a:rPr lang="en-GB" dirty="0"/>
                        <a:t>20%</a:t>
                      </a:r>
                    </a:p>
                  </a:txBody>
                  <a:tcPr/>
                </a:tc>
                <a:extLst>
                  <a:ext uri="{0D108BD9-81ED-4DB2-BD59-A6C34878D82A}">
                    <a16:rowId xmlns:a16="http://schemas.microsoft.com/office/drawing/2014/main" val="514510661"/>
                  </a:ext>
                </a:extLst>
              </a:tr>
              <a:tr h="370840">
                <a:tc>
                  <a:txBody>
                    <a:bodyPr/>
                    <a:lstStyle/>
                    <a:p>
                      <a:pPr algn="just"/>
                      <a:r>
                        <a:rPr lang="en-GB" dirty="0"/>
                        <a:t>4. Refresh pipeline of savings previously determined by KPMG and align this with our Health Board internally developed repository of opportunities to maximise immediate and medium term options to achieve balance as soon as possible. We discussed that the look back may be less valuable given the significant progress in implementing the Health Board’s Clinical Services Plan (CSP) which is due to commence a refresh in 2024 and that a prospective piece of work on future opportunities in year would be key </a:t>
                      </a:r>
                    </a:p>
                  </a:txBody>
                  <a:tcPr/>
                </a:tc>
                <a:tc>
                  <a:txBody>
                    <a:bodyPr/>
                    <a:lstStyle/>
                    <a:p>
                      <a:pPr algn="ctr"/>
                      <a:r>
                        <a:rPr lang="en-GB" dirty="0"/>
                        <a:t>55%</a:t>
                      </a:r>
                    </a:p>
                  </a:txBody>
                  <a:tcPr/>
                </a:tc>
                <a:extLst>
                  <a:ext uri="{0D108BD9-81ED-4DB2-BD59-A6C34878D82A}">
                    <a16:rowId xmlns:a16="http://schemas.microsoft.com/office/drawing/2014/main" val="2541886706"/>
                  </a:ext>
                </a:extLst>
              </a:tr>
              <a:tr h="370840">
                <a:tc>
                  <a:txBody>
                    <a:bodyPr/>
                    <a:lstStyle/>
                    <a:p>
                      <a:pPr algn="just"/>
                      <a:r>
                        <a:rPr lang="en-GB" dirty="0"/>
                        <a:t>5. Set out for the Health Board the opportunities to deliver the requirement of financial balance as soon as possible within this three-year planning cycle. Essentially this is an extension of point 4 above into future years but I wanted to draw the distinction from the drive to improve significantly in year with my Board’s ambition to get a sustainable position of balance as soon as possible within the 3 year planning cycle </a:t>
                      </a:r>
                    </a:p>
                  </a:txBody>
                  <a:tcPr/>
                </a:tc>
                <a:tc>
                  <a:txBody>
                    <a:bodyPr/>
                    <a:lstStyle/>
                    <a:p>
                      <a:pPr algn="ctr"/>
                      <a:r>
                        <a:rPr lang="en-GB" dirty="0"/>
                        <a:t>10%</a:t>
                      </a:r>
                    </a:p>
                  </a:txBody>
                  <a:tcPr/>
                </a:tc>
                <a:extLst>
                  <a:ext uri="{0D108BD9-81ED-4DB2-BD59-A6C34878D82A}">
                    <a16:rowId xmlns:a16="http://schemas.microsoft.com/office/drawing/2014/main" val="35883865"/>
                  </a:ext>
                </a:extLst>
              </a:tr>
            </a:tbl>
          </a:graphicData>
        </a:graphic>
      </p:graphicFrame>
    </p:spTree>
    <p:extLst>
      <p:ext uri="{BB962C8B-B14F-4D97-AF65-F5344CB8AC3E}">
        <p14:creationId xmlns:p14="http://schemas.microsoft.com/office/powerpoint/2010/main" val="3580376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C2293D3F6CAF44883FAF75821614A26" ma:contentTypeVersion="5" ma:contentTypeDescription="Create a new document." ma:contentTypeScope="" ma:versionID="0a61740fef8346524f441d61d9727cc7">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C90C44-B264-4BA2-9B4C-2ECED68963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425CD0-9EC0-4196-B62C-632CD8E7BEE4}">
  <ds:schemaRefs>
    <ds:schemaRef ds:uri="http://purl.org/dc/dcmitype/"/>
    <ds:schemaRef ds:uri="http://www.w3.org/XML/1998/namespace"/>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44db3db7-1523-4826-83fd-741d9b441697"/>
    <ds:schemaRef ds:uri="http://purl.org/dc/elements/1.1/"/>
  </ds:schemaRefs>
</ds:datastoreItem>
</file>

<file path=customXml/itemProps3.xml><?xml version="1.0" encoding="utf-8"?>
<ds:datastoreItem xmlns:ds="http://schemas.openxmlformats.org/officeDocument/2006/customXml" ds:itemID="{9B230C51-FE8A-4C14-9FB8-7E0B513871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1538</TotalTime>
  <Words>780</Words>
  <Application>Microsoft Office PowerPoint</Application>
  <PresentationFormat>Widescreen</PresentationFormat>
  <Paragraphs>81</Paragraphs>
  <Slides>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Moss (Swansea Bay UHB - Finance)</dc:creator>
  <cp:lastModifiedBy>Darren Griffiths (Swansea Bay UHB - Finance)</cp:lastModifiedBy>
  <cp:revision>83</cp:revision>
  <cp:lastPrinted>2024-03-11T08:05:02Z</cp:lastPrinted>
  <dcterms:created xsi:type="dcterms:W3CDTF">2024-03-08T07:28:15Z</dcterms:created>
  <dcterms:modified xsi:type="dcterms:W3CDTF">2024-04-16T15:57:26Z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0x0101006C2293D3F6CAF44883FAF75821614A26</vt:lpwstr>
  </property>
</Properties>
</file>