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23"/>
  </p:notesMasterIdLst>
  <p:sldIdLst>
    <p:sldId id="257" r:id="rId6"/>
    <p:sldId id="310" r:id="rId7"/>
    <p:sldId id="265" r:id="rId8"/>
    <p:sldId id="306" r:id="rId9"/>
    <p:sldId id="309" r:id="rId10"/>
    <p:sldId id="307" r:id="rId11"/>
    <p:sldId id="305" r:id="rId12"/>
    <p:sldId id="284" r:id="rId13"/>
    <p:sldId id="285" r:id="rId14"/>
    <p:sldId id="286" r:id="rId15"/>
    <p:sldId id="291" r:id="rId16"/>
    <p:sldId id="288" r:id="rId17"/>
    <p:sldId id="293" r:id="rId18"/>
    <p:sldId id="295" r:id="rId19"/>
    <p:sldId id="311" r:id="rId20"/>
    <p:sldId id="283" r:id="rId21"/>
    <p:sldId id="2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Tomos Williams (Swansea Bay UHB - Finance)" initials="TW(BU-F" lastIdx="8" clrIdx="1">
    <p:extLst>
      <p:ext uri="{19B8F6BF-5375-455C-9EA6-DF929625EA0E}">
        <p15:presenceInfo xmlns:p15="http://schemas.microsoft.com/office/powerpoint/2012/main" userId="S-1-5-21-978635462-3828570294-627434887-1091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84577" autoAdjust="0"/>
  </p:normalViewPr>
  <p:slideViewPr>
    <p:cSldViewPr snapToGrid="0">
      <p:cViewPr varScale="1">
        <p:scale>
          <a:sx n="53" d="100"/>
          <a:sy n="53" d="100"/>
        </p:scale>
        <p:origin x="104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16/12/2024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1583716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6</a:t>
            </a:fld>
            <a:endParaRPr lang="en-GB"/>
          </a:p>
        </p:txBody>
      </p:sp>
    </p:spTree>
    <p:extLst>
      <p:ext uri="{BB962C8B-B14F-4D97-AF65-F5344CB8AC3E}">
        <p14:creationId xmlns:p14="http://schemas.microsoft.com/office/powerpoint/2010/main" val="2436996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243619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2571153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PAY M3 23-24 spike relates to 23-24 Recovery Pay award payment.  Last year’s increasing</a:t>
            </a:r>
            <a:r>
              <a:rPr lang="en-GB" baseline="0" dirty="0"/>
              <a:t> trend is investment related (Virtual Wards, Therapies, Smoking Cessation </a:t>
            </a:r>
            <a:r>
              <a:rPr lang="en-GB" baseline="0" dirty="0" err="1"/>
              <a:t>etc</a:t>
            </a:r>
            <a:r>
              <a:rPr lang="en-GB" baseline="0" dirty="0"/>
              <a:t>).</a:t>
            </a:r>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9</a:t>
            </a:fld>
            <a:endParaRPr lang="en-GB"/>
          </a:p>
        </p:txBody>
      </p:sp>
    </p:spTree>
    <p:extLst>
      <p:ext uri="{BB962C8B-B14F-4D97-AF65-F5344CB8AC3E}">
        <p14:creationId xmlns:p14="http://schemas.microsoft.com/office/powerpoint/2010/main" val="826575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11</a:t>
            </a:fld>
            <a:endParaRPr lang="en-GB"/>
          </a:p>
        </p:txBody>
      </p:sp>
    </p:spTree>
    <p:extLst>
      <p:ext uri="{BB962C8B-B14F-4D97-AF65-F5344CB8AC3E}">
        <p14:creationId xmlns:p14="http://schemas.microsoft.com/office/powerpoint/2010/main" val="2613166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12</a:t>
            </a:fld>
            <a:endParaRPr lang="en-GB"/>
          </a:p>
        </p:txBody>
      </p:sp>
    </p:spTree>
    <p:extLst>
      <p:ext uri="{BB962C8B-B14F-4D97-AF65-F5344CB8AC3E}">
        <p14:creationId xmlns:p14="http://schemas.microsoft.com/office/powerpoint/2010/main" val="2938949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13</a:t>
            </a:fld>
            <a:endParaRPr lang="en-GB"/>
          </a:p>
        </p:txBody>
      </p:sp>
    </p:spTree>
    <p:extLst>
      <p:ext uri="{BB962C8B-B14F-4D97-AF65-F5344CB8AC3E}">
        <p14:creationId xmlns:p14="http://schemas.microsoft.com/office/powerpoint/2010/main" val="2474335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455BC-1844-4338-A122-AB49632EE507}"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F5E961-A39A-4F07-B7D1-D63FFC4742C2}"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A72151-75C7-4169-B086-B04BFAB85EF6}"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BA29DDA2-B8FA-4328-B40D-BADCEBA18462}" type="datetime1">
              <a:rPr lang="en-GB" smtClean="0"/>
              <a:t>16/12/2024</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8B5EB4B8-6927-468D-93FB-ADED2AA8A29A}" type="datetime1">
              <a:rPr lang="en-GB" smtClean="0"/>
              <a:t>16/12/2024</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3C5B434F-5826-468D-830A-9D662EC03649}" type="datetime1">
              <a:rPr lang="en-GB" smtClean="0"/>
              <a:t>16/12/2024</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5F3C2312-9E2E-49B4-B3C0-420A04D72329}" type="datetime1">
              <a:rPr lang="en-GB" smtClean="0"/>
              <a:t>16/12/2024</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A819D5B2-7340-4A68-A024-832668809AE6}" type="datetime1">
              <a:rPr lang="en-GB" smtClean="0"/>
              <a:t>16/12/2024</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690EAE7D-22F2-427A-AC1F-A258875D2262}" type="datetime1">
              <a:rPr lang="en-GB" smtClean="0"/>
              <a:t>16/12/2024</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A623D925-BB1E-4C6A-B20B-E68157B4084C}" type="datetime1">
              <a:rPr lang="en-GB" smtClean="0"/>
              <a:t>16/12/2024</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39EF238D-D654-4C23-BE38-A106E612490F}" type="datetime1">
              <a:rPr lang="en-GB" smtClean="0"/>
              <a:t>16/12/2024</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D26615-E105-4573-9354-056B8D678F4D}"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3AE2A82F-99FF-44B1-A11E-EE782EECD4F2}" type="datetime1">
              <a:rPr lang="en-GB" smtClean="0"/>
              <a:t>16/12/2024</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F9E0C51D-95A0-4F57-807F-FF5C77A53258}" type="datetime1">
              <a:rPr lang="en-GB" smtClean="0"/>
              <a:t>16/12/2024</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9BD89DF1-7BB4-4766-9BD6-A8B97C7AD225}" type="datetime1">
              <a:rPr lang="en-GB" smtClean="0"/>
              <a:t>16/12/2024</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A61114E-A70F-4105-A486-5D50C9507739}" type="datetime1">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AE9189B-ECF1-4415-9883-D573D644577F}"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D810DC3-F9F1-4599-9C23-83D7C090F721}" type="datetime1">
              <a:rPr lang="en-GB" smtClean="0"/>
              <a:t>16/12/2024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11FBFFB-4B42-4786-9AD7-21A0DDB6B705}" type="datetime1">
              <a:rPr lang="en-GB" smtClean="0"/>
              <a:t>16/12/2024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0EA59-D25E-432C-B449-557976C8085A}" type="datetime1">
              <a:rPr lang="en-GB" smtClean="0"/>
              <a:t>16/12/2024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446E7-1892-4ED1-8760-0A76DB1599C3}"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F9B017-9486-4749-9B1E-0939FB15411E}" type="datetime1">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89FDF-ECAA-4C14-B121-39B0E13A80E3}" type="datetime1">
              <a:rPr lang="en-GB" smtClean="0"/>
              <a:t>16/12/2024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7.emf"/><Relationship Id="rId7" Type="http://schemas.openxmlformats.org/officeDocument/2006/relationships/image" Target="../media/image32.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12.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1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1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9.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7.emf"/><Relationship Id="rId7" Type="http://schemas.openxmlformats.org/officeDocument/2006/relationships/image" Target="../media/image22.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cid:image001.png@01DB4B2A.FDA2189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7.emf"/><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2"/>
          <a:stretch>
            <a:fillRect/>
          </a:stretch>
        </p:blipFill>
        <p:spPr>
          <a:xfrm rot="8886303">
            <a:off x="6605314" y="2785870"/>
            <a:ext cx="8407629" cy="6864041"/>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11531286" cy="112602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Primary Care, Communities and Therapies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3" y="4337973"/>
            <a:ext cx="8656005" cy="411084"/>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17</a:t>
            </a:r>
            <a:r>
              <a:rPr lang="en-GB" sz="2600" b="1" baseline="30000" dirty="0">
                <a:solidFill>
                  <a:schemeClr val="bg1"/>
                </a:solidFill>
                <a:latin typeface="Arial Black" panose="020B0604020202020204" pitchFamily="34" charset="0"/>
                <a:cs typeface="Arial Black" panose="020B0604020202020204" pitchFamily="34" charset="0"/>
              </a:rPr>
              <a:t>th</a:t>
            </a:r>
            <a:r>
              <a:rPr lang="en-GB" sz="2600" b="1" dirty="0">
                <a:solidFill>
                  <a:schemeClr val="bg1"/>
                </a:solidFill>
                <a:latin typeface="Arial Black" panose="020B0604020202020204" pitchFamily="34" charset="0"/>
                <a:cs typeface="Arial Black" panose="020B0604020202020204" pitchFamily="34" charset="0"/>
              </a:rPr>
              <a:t> December 2024</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sp>
        <p:nvSpPr>
          <p:cNvPr id="3" name="Slide Number Placeholder 2"/>
          <p:cNvSpPr>
            <a:spLocks noGrp="1"/>
          </p:cNvSpPr>
          <p:nvPr>
            <p:ph type="sldNum" sz="quarter" idx="12"/>
          </p:nvPr>
        </p:nvSpPr>
        <p:spPr/>
        <p:txBody>
          <a:bodyPr/>
          <a:lstStyle/>
          <a:p>
            <a:fld id="{5BD55D11-4E84-453C-BF27-7B61301F371F}" type="slidenum">
              <a:rPr lang="en-GB" smtClean="0"/>
              <a:t>1</a:t>
            </a:fld>
            <a:endParaRPr lang="en-GB" dirty="0"/>
          </a:p>
        </p:txBody>
      </p:sp>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905" y="-11499"/>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177872" y="4110115"/>
            <a:ext cx="12063551" cy="1515308"/>
          </a:xfrm>
          <a:prstGeom prst="roundRect">
            <a:avLst/>
          </a:prstGeom>
          <a:noFill/>
          <a:ln>
            <a:solidFill>
              <a:srgbClr val="002060"/>
            </a:solidFill>
          </a:ln>
        </p:spPr>
        <p:txBody>
          <a:bodyPr wrap="square" rtlCol="0">
            <a:spAutoFit/>
          </a:bodyPr>
          <a:lstStyle/>
          <a:p>
            <a:pPr>
              <a:spcAft>
                <a:spcPts val="600"/>
              </a:spcAft>
            </a:pPr>
            <a:r>
              <a:rPr lang="en-GB" sz="1700" b="1" dirty="0">
                <a:latin typeface="Arial" panose="020B0604020202020204" pitchFamily="34" charset="0"/>
                <a:cs typeface="Arial" panose="020B0604020202020204" pitchFamily="34" charset="0"/>
              </a:rPr>
              <a:t>Key Messages:</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Nursing pay spend is in line with budget and last year’s spend.</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Allied Health Professionals’ pay spend consistently below budgeted levels</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WTEs are showing an increase on last year in line with investments and recruitment to vacancies.</a:t>
            </a: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10</a:t>
            </a:fld>
            <a:endParaRPr lang="en-GB" dirty="0"/>
          </a:p>
        </p:txBody>
      </p:sp>
      <p:pic>
        <p:nvPicPr>
          <p:cNvPr id="9" name="Picture 8"/>
          <p:cNvPicPr>
            <a:picLocks noChangeAspect="1"/>
          </p:cNvPicPr>
          <p:nvPr/>
        </p:nvPicPr>
        <p:blipFill>
          <a:blip r:embed="rId5"/>
          <a:stretch>
            <a:fillRect/>
          </a:stretch>
        </p:blipFill>
        <p:spPr>
          <a:xfrm>
            <a:off x="337153" y="948781"/>
            <a:ext cx="3797416" cy="2743258"/>
          </a:xfrm>
          <a:prstGeom prst="rect">
            <a:avLst/>
          </a:prstGeom>
        </p:spPr>
      </p:pic>
      <p:sp>
        <p:nvSpPr>
          <p:cNvPr id="10" name="TextBox 9"/>
          <p:cNvSpPr txBox="1"/>
          <p:nvPr/>
        </p:nvSpPr>
        <p:spPr>
          <a:xfrm>
            <a:off x="988065" y="497046"/>
            <a:ext cx="2373852" cy="307777"/>
          </a:xfrm>
          <a:prstGeom prst="rect">
            <a:avLst/>
          </a:prstGeom>
          <a:noFill/>
        </p:spPr>
        <p:txBody>
          <a:bodyPr wrap="square" rtlCol="0">
            <a:spAutoFit/>
          </a:bodyPr>
          <a:lstStyle/>
          <a:p>
            <a:pPr algn="ctr"/>
            <a:r>
              <a:rPr lang="en-GB" sz="1400" dirty="0"/>
              <a:t>Registered Nursing by Month</a:t>
            </a:r>
          </a:p>
        </p:txBody>
      </p:sp>
      <p:pic>
        <p:nvPicPr>
          <p:cNvPr id="11" name="Picture 10"/>
          <p:cNvPicPr>
            <a:picLocks noChangeAspect="1"/>
          </p:cNvPicPr>
          <p:nvPr/>
        </p:nvPicPr>
        <p:blipFill>
          <a:blip r:embed="rId6"/>
          <a:stretch>
            <a:fillRect/>
          </a:stretch>
        </p:blipFill>
        <p:spPr>
          <a:xfrm>
            <a:off x="4425923" y="956249"/>
            <a:ext cx="3631510" cy="2735790"/>
          </a:xfrm>
          <a:prstGeom prst="rect">
            <a:avLst/>
          </a:prstGeom>
        </p:spPr>
      </p:pic>
      <p:sp>
        <p:nvSpPr>
          <p:cNvPr id="15" name="TextBox 14"/>
          <p:cNvSpPr txBox="1"/>
          <p:nvPr/>
        </p:nvSpPr>
        <p:spPr>
          <a:xfrm>
            <a:off x="5063083" y="465874"/>
            <a:ext cx="2373852" cy="523220"/>
          </a:xfrm>
          <a:prstGeom prst="rect">
            <a:avLst/>
          </a:prstGeom>
          <a:noFill/>
        </p:spPr>
        <p:txBody>
          <a:bodyPr wrap="square" rtlCol="0">
            <a:spAutoFit/>
          </a:bodyPr>
          <a:lstStyle/>
          <a:p>
            <a:pPr algn="ctr"/>
            <a:r>
              <a:rPr lang="en-GB" sz="1400" dirty="0"/>
              <a:t>Allied Health Professionals by Month</a:t>
            </a:r>
          </a:p>
        </p:txBody>
      </p:sp>
      <p:pic>
        <p:nvPicPr>
          <p:cNvPr id="16" name="Picture 15"/>
          <p:cNvPicPr>
            <a:picLocks noChangeAspect="1"/>
          </p:cNvPicPr>
          <p:nvPr/>
        </p:nvPicPr>
        <p:blipFill>
          <a:blip r:embed="rId7"/>
          <a:stretch>
            <a:fillRect/>
          </a:stretch>
        </p:blipFill>
        <p:spPr>
          <a:xfrm>
            <a:off x="8279409" y="932966"/>
            <a:ext cx="3544280" cy="2759073"/>
          </a:xfrm>
          <a:prstGeom prst="rect">
            <a:avLst/>
          </a:prstGeom>
        </p:spPr>
      </p:pic>
      <p:sp>
        <p:nvSpPr>
          <p:cNvPr id="18" name="TextBox 17"/>
          <p:cNvSpPr txBox="1"/>
          <p:nvPr/>
        </p:nvSpPr>
        <p:spPr>
          <a:xfrm>
            <a:off x="8795274" y="529198"/>
            <a:ext cx="2373852" cy="307777"/>
          </a:xfrm>
          <a:prstGeom prst="rect">
            <a:avLst/>
          </a:prstGeom>
          <a:noFill/>
        </p:spPr>
        <p:txBody>
          <a:bodyPr wrap="square" rtlCol="0">
            <a:spAutoFit/>
          </a:bodyPr>
          <a:lstStyle/>
          <a:p>
            <a:pPr algn="ctr"/>
            <a:r>
              <a:rPr lang="en-GB" sz="1400" dirty="0"/>
              <a:t>WTEs by Month</a:t>
            </a:r>
          </a:p>
        </p:txBody>
      </p:sp>
    </p:spTree>
    <p:extLst>
      <p:ext uri="{BB962C8B-B14F-4D97-AF65-F5344CB8AC3E}">
        <p14:creationId xmlns:p14="http://schemas.microsoft.com/office/powerpoint/2010/main" val="23800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684952" y="6227389"/>
            <a:ext cx="1313214" cy="334741"/>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92661" y="6283799"/>
            <a:ext cx="960001" cy="437676"/>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157045" y="4663485"/>
            <a:ext cx="11870476" cy="152612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chemeClr val="tx1"/>
                </a:solidFill>
                <a:effectLst/>
                <a:uLnTx/>
                <a:uFillTx/>
                <a:latin typeface="Arial"/>
                <a:sym typeface="Arial"/>
              </a:rPr>
              <a:t>Key messages:</a:t>
            </a:r>
            <a:endParaRPr lang="en-GB" sz="1600" b="1" kern="0" dirty="0">
              <a:solidFill>
                <a:schemeClr val="tx1"/>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i="0" u="none" strike="noStrike" kern="0" cap="none" spc="0" normalizeH="0" noProof="0" dirty="0">
                <a:ln>
                  <a:noFill/>
                </a:ln>
                <a:solidFill>
                  <a:schemeClr val="tx1"/>
                </a:solidFill>
                <a:effectLst/>
                <a:uLnTx/>
                <a:uFillTx/>
                <a:latin typeface="Arial"/>
                <a:sym typeface="Arial"/>
              </a:rPr>
              <a:t>Variable pay is largely linked to surge beds in </a:t>
            </a:r>
            <a:r>
              <a:rPr kumimoji="0" lang="en-GB" sz="1600" i="0" u="none" strike="noStrike" kern="0" cap="none" spc="0" normalizeH="0" noProof="0" dirty="0" err="1">
                <a:ln>
                  <a:noFill/>
                </a:ln>
                <a:solidFill>
                  <a:schemeClr val="tx1"/>
                </a:solidFill>
                <a:effectLst/>
                <a:uLnTx/>
                <a:uFillTx/>
                <a:latin typeface="Arial"/>
                <a:sym typeface="Arial"/>
              </a:rPr>
              <a:t>Gorseinon</a:t>
            </a:r>
            <a:r>
              <a:rPr kumimoji="0" lang="en-GB" sz="1600" i="0" u="none" strike="noStrike" kern="0" cap="none" spc="0" normalizeH="0" noProof="0" dirty="0">
                <a:ln>
                  <a:noFill/>
                </a:ln>
                <a:solidFill>
                  <a:schemeClr val="tx1"/>
                </a:solidFill>
                <a:effectLst/>
                <a:uLnTx/>
                <a:uFillTx/>
                <a:latin typeface="Arial"/>
                <a:sym typeface="Arial"/>
              </a:rPr>
              <a:t>, higher activity in District Nursing and high sickness / vacancies in Ty Olwen plus the opening of 4 additional beds in Q4 23-24. These three areas account for almost two thirds of the variable pay. This also explains the increase versus 23-24.</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GB" sz="1350" i="0" u="none" strike="noStrike" kern="0" cap="none" spc="0" normalizeH="0" baseline="0" noProof="0" dirty="0">
              <a:ln>
                <a:noFill/>
              </a:ln>
              <a:solidFill>
                <a:srgbClr val="002060"/>
              </a:solidFill>
              <a:effectLst/>
              <a:uLnTx/>
              <a:uFillTx/>
              <a:latin typeface="Arial"/>
              <a:sym typeface="Arial"/>
            </a:endParaRP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11</a:t>
            </a:fld>
            <a:endParaRPr lang="en-GB" dirty="0"/>
          </a:p>
        </p:txBody>
      </p:sp>
      <p:sp>
        <p:nvSpPr>
          <p:cNvPr id="4" name="TextBox 3"/>
          <p:cNvSpPr txBox="1"/>
          <p:nvPr/>
        </p:nvSpPr>
        <p:spPr>
          <a:xfrm>
            <a:off x="60914" y="385125"/>
            <a:ext cx="5643635" cy="369332"/>
          </a:xfrm>
          <a:prstGeom prst="rect">
            <a:avLst/>
          </a:prstGeom>
          <a:noFill/>
        </p:spPr>
        <p:txBody>
          <a:bodyPr wrap="square" rtlCol="0">
            <a:spAutoFit/>
          </a:bodyPr>
          <a:lstStyle/>
          <a:p>
            <a:r>
              <a:rPr lang="en-GB" dirty="0">
                <a:solidFill>
                  <a:schemeClr val="bg1">
                    <a:lumMod val="50000"/>
                  </a:schemeClr>
                </a:solidFill>
              </a:rPr>
              <a:t>Variable Pay Trends £000s</a:t>
            </a:r>
          </a:p>
        </p:txBody>
      </p:sp>
      <p:pic>
        <p:nvPicPr>
          <p:cNvPr id="12" name="Picture 11"/>
          <p:cNvPicPr>
            <a:picLocks noChangeAspect="1"/>
          </p:cNvPicPr>
          <p:nvPr/>
        </p:nvPicPr>
        <p:blipFill>
          <a:blip r:embed="rId6"/>
          <a:stretch>
            <a:fillRect/>
          </a:stretch>
        </p:blipFill>
        <p:spPr>
          <a:xfrm>
            <a:off x="92661" y="869797"/>
            <a:ext cx="5806333" cy="3626943"/>
          </a:xfrm>
          <a:prstGeom prst="rect">
            <a:avLst/>
          </a:prstGeom>
        </p:spPr>
      </p:pic>
      <p:pic>
        <p:nvPicPr>
          <p:cNvPr id="13" name="Picture 12"/>
          <p:cNvPicPr>
            <a:picLocks noChangeAspect="1"/>
          </p:cNvPicPr>
          <p:nvPr/>
        </p:nvPicPr>
        <p:blipFill>
          <a:blip r:embed="rId7"/>
          <a:stretch>
            <a:fillRect/>
          </a:stretch>
        </p:blipFill>
        <p:spPr>
          <a:xfrm>
            <a:off x="5934162" y="2180754"/>
            <a:ext cx="6082001" cy="1612167"/>
          </a:xfrm>
          <a:prstGeom prst="rect">
            <a:avLst/>
          </a:prstGeom>
        </p:spPr>
      </p:pic>
      <p:pic>
        <p:nvPicPr>
          <p:cNvPr id="3" name="Picture 2">
            <a:extLst>
              <a:ext uri="{FF2B5EF4-FFF2-40B4-BE49-F238E27FC236}">
                <a16:creationId xmlns:a16="http://schemas.microsoft.com/office/drawing/2014/main" id="{946E8801-745F-2DEB-A075-813C23071B83}"/>
              </a:ext>
            </a:extLst>
          </p:cNvPr>
          <p:cNvPicPr>
            <a:picLocks noChangeAspect="1"/>
          </p:cNvPicPr>
          <p:nvPr/>
        </p:nvPicPr>
        <p:blipFill>
          <a:blip r:embed="rId8"/>
          <a:stretch>
            <a:fillRect/>
          </a:stretch>
        </p:blipFill>
        <p:spPr>
          <a:xfrm>
            <a:off x="5934162" y="871972"/>
            <a:ext cx="6064004" cy="115252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2" name="TextBox 11"/>
          <p:cNvSpPr txBox="1"/>
          <p:nvPr/>
        </p:nvSpPr>
        <p:spPr>
          <a:xfrm>
            <a:off x="177871" y="4093387"/>
            <a:ext cx="11514119" cy="2451735"/>
          </a:xfrm>
          <a:prstGeom prst="roundRect">
            <a:avLst/>
          </a:prstGeom>
          <a:noFill/>
          <a:ln>
            <a:solidFill>
              <a:srgbClr val="002060"/>
            </a:solidFill>
          </a:ln>
        </p:spPr>
        <p:txBody>
          <a:bodyPr wrap="square" rtlCol="0">
            <a:spAutoFit/>
          </a:bodyPr>
          <a:lstStyle/>
          <a:p>
            <a:r>
              <a:rPr lang="en-GB" sz="1600" b="1" dirty="0">
                <a:latin typeface="Arial" panose="020B0604020202020204" pitchFamily="34" charset="0"/>
                <a:cs typeface="Arial" panose="020B0604020202020204" pitchFamily="34" charset="0"/>
              </a:rPr>
              <a:t>Key Messages: </a:t>
            </a:r>
          </a:p>
          <a:p>
            <a:pPr marL="285750" indent="-285750">
              <a:spcAft>
                <a:spcPts val="600"/>
              </a:spcAft>
              <a:buFont typeface="Arial" panose="020B0604020202020204" pitchFamily="34" charset="0"/>
              <a:buChar char="•"/>
            </a:pPr>
            <a:r>
              <a:rPr lang="en-GB" sz="1600" dirty="0">
                <a:latin typeface="Arial" panose="020B0604020202020204" pitchFamily="34" charset="0"/>
                <a:cs typeface="Arial" panose="020B0604020202020204" pitchFamily="34" charset="0"/>
              </a:rPr>
              <a:t>Continuing Health Care and Funded Nursing Care continue to be the largest cost pressure due to a growth in volumes of patients and higher acuity, resulting in an increased average weekly cost per package.</a:t>
            </a:r>
          </a:p>
          <a:p>
            <a:pPr marL="285750" indent="-285750">
              <a:spcAft>
                <a:spcPts val="600"/>
              </a:spcAft>
              <a:buFont typeface="Arial" panose="020B0604020202020204" pitchFamily="34" charset="0"/>
              <a:buChar char="•"/>
            </a:pPr>
            <a:r>
              <a:rPr lang="en-GB" sz="1600" dirty="0">
                <a:latin typeface="Arial" panose="020B0604020202020204" pitchFamily="34" charset="0"/>
                <a:cs typeface="Arial" panose="020B0604020202020204" pitchFamily="34" charset="0"/>
              </a:rPr>
              <a:t>Clinical Supplies spend is tracking 5% above budget due to higher sexual health costs linked to higher external tests linked to HIV care and Gender service and HIV drugs. District Nursing costs have also significantly increased year on year due to the higher number of end of life patients being looked after by the team.  Community Continence’s cost pressure is caused by contract increases including a delivery charge per patient.</a:t>
            </a:r>
          </a:p>
          <a:p>
            <a:pPr>
              <a:spcAft>
                <a:spcPts val="600"/>
              </a:spcAft>
            </a:pPr>
            <a:r>
              <a:rPr lang="en-GB" sz="1600" dirty="0">
                <a:solidFill>
                  <a:srgbClr val="FF0000"/>
                </a:solidFill>
                <a:latin typeface="Arial" panose="020B0604020202020204" pitchFamily="34" charset="0"/>
                <a:cs typeface="Arial" panose="020B0604020202020204" pitchFamily="34" charset="0"/>
              </a:rPr>
              <a:t> </a:t>
            </a:r>
          </a:p>
        </p:txBody>
      </p:sp>
      <p:sp>
        <p:nvSpPr>
          <p:cNvPr id="8" name="Oval 7"/>
          <p:cNvSpPr/>
          <p:nvPr/>
        </p:nvSpPr>
        <p:spPr>
          <a:xfrm>
            <a:off x="11492450" y="85861"/>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p:txBody>
          <a:bodyPr/>
          <a:lstStyle/>
          <a:p>
            <a:fld id="{5BD55D11-4E84-453C-BF27-7B61301F371F}" type="slidenum">
              <a:rPr lang="en-GB" smtClean="0"/>
              <a:t>12</a:t>
            </a:fld>
            <a:endParaRPr lang="en-GB" dirty="0"/>
          </a:p>
        </p:txBody>
      </p:sp>
      <p:sp>
        <p:nvSpPr>
          <p:cNvPr id="14" name="TextBox 13"/>
          <p:cNvSpPr txBox="1"/>
          <p:nvPr/>
        </p:nvSpPr>
        <p:spPr>
          <a:xfrm>
            <a:off x="1516025" y="440568"/>
            <a:ext cx="2682095" cy="523220"/>
          </a:xfrm>
          <a:prstGeom prst="rect">
            <a:avLst/>
          </a:prstGeom>
          <a:noFill/>
        </p:spPr>
        <p:txBody>
          <a:bodyPr wrap="square" rtlCol="0">
            <a:spAutoFit/>
          </a:bodyPr>
          <a:lstStyle/>
          <a:p>
            <a:pPr algn="ctr"/>
            <a:r>
              <a:rPr lang="en-GB" sz="1400" b="1" dirty="0"/>
              <a:t>Continuing Health Care / Funded Nursing Care by Month</a:t>
            </a:r>
          </a:p>
        </p:txBody>
      </p:sp>
      <p:sp>
        <p:nvSpPr>
          <p:cNvPr id="13" name="TextBox 12"/>
          <p:cNvSpPr txBox="1"/>
          <p:nvPr/>
        </p:nvSpPr>
        <p:spPr>
          <a:xfrm>
            <a:off x="7687347" y="485598"/>
            <a:ext cx="2682095" cy="523220"/>
          </a:xfrm>
          <a:prstGeom prst="rect">
            <a:avLst/>
          </a:prstGeom>
          <a:noFill/>
        </p:spPr>
        <p:txBody>
          <a:bodyPr wrap="square" rtlCol="0">
            <a:spAutoFit/>
          </a:bodyPr>
          <a:lstStyle/>
          <a:p>
            <a:pPr algn="ctr"/>
            <a:r>
              <a:rPr lang="en-GB" sz="1400" b="1" dirty="0"/>
              <a:t>Clinical Supplies incl. Drugs by Month</a:t>
            </a:r>
          </a:p>
        </p:txBody>
      </p:sp>
      <p:pic>
        <p:nvPicPr>
          <p:cNvPr id="4" name="Picture 3"/>
          <p:cNvPicPr>
            <a:picLocks noChangeAspect="1"/>
          </p:cNvPicPr>
          <p:nvPr/>
        </p:nvPicPr>
        <p:blipFill>
          <a:blip r:embed="rId6"/>
          <a:stretch>
            <a:fillRect/>
          </a:stretch>
        </p:blipFill>
        <p:spPr>
          <a:xfrm>
            <a:off x="311694" y="963788"/>
            <a:ext cx="5473610" cy="3064612"/>
          </a:xfrm>
          <a:prstGeom prst="rect">
            <a:avLst/>
          </a:prstGeom>
        </p:spPr>
      </p:pic>
      <p:pic>
        <p:nvPicPr>
          <p:cNvPr id="11" name="Picture 10"/>
          <p:cNvPicPr>
            <a:picLocks noChangeAspect="1"/>
          </p:cNvPicPr>
          <p:nvPr/>
        </p:nvPicPr>
        <p:blipFill>
          <a:blip r:embed="rId7"/>
          <a:stretch>
            <a:fillRect/>
          </a:stretch>
        </p:blipFill>
        <p:spPr>
          <a:xfrm>
            <a:off x="6047940" y="1008818"/>
            <a:ext cx="5532372" cy="2978080"/>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(Proportion HB Target £26.1m)</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8" name="Table 7">
            <a:extLst>
              <a:ext uri="{FF2B5EF4-FFF2-40B4-BE49-F238E27FC236}">
                <a16:creationId xmlns:a16="http://schemas.microsoft.com/office/drawing/2014/main" id="{AC2C63A4-D5C0-ECF6-3AB3-0C4753244A95}"/>
              </a:ext>
            </a:extLst>
          </p:cNvPr>
          <p:cNvGraphicFramePr>
            <a:graphicFrameLocks noGrp="1"/>
          </p:cNvGraphicFramePr>
          <p:nvPr>
            <p:extLst>
              <p:ext uri="{D42A27DB-BD31-4B8C-83A1-F6EECF244321}">
                <p14:modId xmlns:p14="http://schemas.microsoft.com/office/powerpoint/2010/main" val="3041071620"/>
              </p:ext>
            </p:extLst>
          </p:nvPr>
        </p:nvGraphicFramePr>
        <p:xfrm>
          <a:off x="329047" y="586001"/>
          <a:ext cx="11526472" cy="1938635"/>
        </p:xfrm>
        <a:graphic>
          <a:graphicData uri="http://schemas.openxmlformats.org/drawingml/2006/table">
            <a:tbl>
              <a:tblPr firstRow="1" bandRow="1">
                <a:tableStyleId>{5C22544A-7EE6-4342-B048-85BDC9FD1C3A}</a:tableStyleId>
              </a:tblPr>
              <a:tblGrid>
                <a:gridCol w="11526472">
                  <a:extLst>
                    <a:ext uri="{9D8B030D-6E8A-4147-A177-3AD203B41FA5}">
                      <a16:colId xmlns:a16="http://schemas.microsoft.com/office/drawing/2014/main" val="3430755889"/>
                    </a:ext>
                  </a:extLst>
                </a:gridCol>
              </a:tblGrid>
              <a:tr h="384155">
                <a:tc>
                  <a:txBody>
                    <a:bodyPr/>
                    <a:lstStyle/>
                    <a:p>
                      <a:pPr algn="ctr"/>
                      <a:r>
                        <a:rPr lang="en-GB" sz="1100" dirty="0">
                          <a:latin typeface="Arial" panose="020B0604020202020204" pitchFamily="34" charset="0"/>
                          <a:cs typeface="Arial" panose="020B0604020202020204" pitchFamily="34" charset="0"/>
                        </a:rPr>
                        <a:t>Identification</a:t>
                      </a:r>
                      <a:r>
                        <a:rPr lang="en-GB" sz="1100" baseline="0" dirty="0">
                          <a:latin typeface="Arial" panose="020B0604020202020204" pitchFamily="34" charset="0"/>
                          <a:cs typeface="Arial" panose="020B0604020202020204" pitchFamily="34" charset="0"/>
                        </a:rPr>
                        <a:t> of Opportunities &amp; Profile</a:t>
                      </a:r>
                      <a:endParaRPr lang="en-GB" sz="1100" dirty="0">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3617612831"/>
                  </a:ext>
                </a:extLst>
              </a:tr>
              <a:tr h="12320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rgbClr val="002060"/>
                          </a:solidFill>
                          <a:latin typeface="Arial" panose="020B0604020202020204" pitchFamily="34" charset="0"/>
                          <a:ea typeface="+mn-ea"/>
                          <a:cs typeface="Arial" panose="020B0604020202020204" pitchFamily="34" charset="0"/>
                        </a:rPr>
                        <a:t>The Service Group have a target of </a:t>
                      </a:r>
                      <a:r>
                        <a:rPr lang="en-GB" sz="1600" b="1" kern="1200" dirty="0">
                          <a:solidFill>
                            <a:srgbClr val="002060"/>
                          </a:solidFill>
                          <a:latin typeface="Arial" panose="020B0604020202020204" pitchFamily="34" charset="0"/>
                          <a:ea typeface="+mn-ea"/>
                          <a:cs typeface="Arial" panose="020B0604020202020204" pitchFamily="34" charset="0"/>
                        </a:rPr>
                        <a:t>£3.171m, £9.5m </a:t>
                      </a:r>
                      <a:r>
                        <a:rPr lang="en-GB" sz="1600" kern="1200" dirty="0">
                          <a:solidFill>
                            <a:srgbClr val="002060"/>
                          </a:solidFill>
                          <a:latin typeface="Arial" panose="020B0604020202020204" pitchFamily="34" charset="0"/>
                          <a:ea typeface="+mn-ea"/>
                          <a:cs typeface="Arial" panose="020B0604020202020204" pitchFamily="34" charset="0"/>
                        </a:rPr>
                        <a:t>including run rate reduction requirements.  PCT</a:t>
                      </a:r>
                      <a:r>
                        <a:rPr lang="en-GB" sz="1600" kern="1200" baseline="0" dirty="0">
                          <a:solidFill>
                            <a:srgbClr val="002060"/>
                          </a:solidFill>
                          <a:latin typeface="Arial" panose="020B0604020202020204" pitchFamily="34" charset="0"/>
                          <a:ea typeface="+mn-ea"/>
                          <a:cs typeface="Arial" panose="020B0604020202020204" pitchFamily="34" charset="0"/>
                        </a:rPr>
                        <a:t> Group has identified £12.5m of savings and run rate reductions, though this is largely non recurrent so the priority is resolving the recurrent pressure.</a:t>
                      </a:r>
                      <a:endParaRPr lang="en-GB" sz="1600" kern="120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Oval 14"/>
          <p:cNvSpPr/>
          <p:nvPr/>
        </p:nvSpPr>
        <p:spPr>
          <a:xfrm>
            <a:off x="11571966" y="85119"/>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13</a:t>
            </a:fld>
            <a:endParaRPr lang="en-GB" dirty="0"/>
          </a:p>
        </p:txBody>
      </p:sp>
      <p:pic>
        <p:nvPicPr>
          <p:cNvPr id="3" name="Picture 2"/>
          <p:cNvPicPr>
            <a:picLocks noChangeAspect="1"/>
          </p:cNvPicPr>
          <p:nvPr/>
        </p:nvPicPr>
        <p:blipFill>
          <a:blip r:embed="rId6"/>
          <a:stretch>
            <a:fillRect/>
          </a:stretch>
        </p:blipFill>
        <p:spPr>
          <a:xfrm>
            <a:off x="547605" y="2716617"/>
            <a:ext cx="5166474" cy="2780934"/>
          </a:xfrm>
          <a:prstGeom prst="rect">
            <a:avLst/>
          </a:prstGeom>
        </p:spPr>
      </p:pic>
      <p:pic>
        <p:nvPicPr>
          <p:cNvPr id="11" name="Picture 10"/>
          <p:cNvPicPr>
            <a:picLocks noChangeAspect="1"/>
          </p:cNvPicPr>
          <p:nvPr/>
        </p:nvPicPr>
        <p:blipFill>
          <a:blip r:embed="rId7"/>
          <a:stretch>
            <a:fillRect/>
          </a:stretch>
        </p:blipFill>
        <p:spPr>
          <a:xfrm>
            <a:off x="5936636" y="2741920"/>
            <a:ext cx="4578493" cy="2755631"/>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 Green Schemes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14</a:t>
            </a:fld>
            <a:endParaRPr lang="en-GB" dirty="0"/>
          </a:p>
        </p:txBody>
      </p:sp>
      <p:pic>
        <p:nvPicPr>
          <p:cNvPr id="9" name="Picture 8"/>
          <p:cNvPicPr>
            <a:picLocks noChangeAspect="1"/>
          </p:cNvPicPr>
          <p:nvPr/>
        </p:nvPicPr>
        <p:blipFill>
          <a:blip r:embed="rId5"/>
          <a:stretch>
            <a:fillRect/>
          </a:stretch>
        </p:blipFill>
        <p:spPr>
          <a:xfrm>
            <a:off x="177872" y="546410"/>
            <a:ext cx="6096662" cy="5545834"/>
          </a:xfrm>
          <a:prstGeom prst="rect">
            <a:avLst/>
          </a:prstGeom>
        </p:spPr>
      </p:pic>
      <p:pic>
        <p:nvPicPr>
          <p:cNvPr id="10" name="Picture 9"/>
          <p:cNvPicPr>
            <a:picLocks noChangeAspect="1"/>
          </p:cNvPicPr>
          <p:nvPr/>
        </p:nvPicPr>
        <p:blipFill>
          <a:blip r:embed="rId6"/>
          <a:stretch>
            <a:fillRect/>
          </a:stretch>
        </p:blipFill>
        <p:spPr>
          <a:xfrm>
            <a:off x="6274534" y="1918010"/>
            <a:ext cx="5928258" cy="4029268"/>
          </a:xfrm>
          <a:prstGeom prst="rect">
            <a:avLst/>
          </a:prstGeom>
        </p:spPr>
      </p:pic>
    </p:spTree>
    <p:extLst>
      <p:ext uri="{BB962C8B-B14F-4D97-AF65-F5344CB8AC3E}">
        <p14:creationId xmlns:p14="http://schemas.microsoft.com/office/powerpoint/2010/main" val="116143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 Amber &amp; Red Schemes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15</a:t>
            </a:fld>
            <a:endParaRPr lang="en-GB" dirty="0"/>
          </a:p>
        </p:txBody>
      </p:sp>
      <p:pic>
        <p:nvPicPr>
          <p:cNvPr id="3" name="Picture 2"/>
          <p:cNvPicPr>
            <a:picLocks noChangeAspect="1"/>
          </p:cNvPicPr>
          <p:nvPr/>
        </p:nvPicPr>
        <p:blipFill>
          <a:blip r:embed="rId5"/>
          <a:stretch>
            <a:fillRect/>
          </a:stretch>
        </p:blipFill>
        <p:spPr>
          <a:xfrm>
            <a:off x="177872" y="621719"/>
            <a:ext cx="6184900" cy="1771650"/>
          </a:xfrm>
          <a:prstGeom prst="rect">
            <a:avLst/>
          </a:prstGeom>
        </p:spPr>
      </p:pic>
      <p:pic>
        <p:nvPicPr>
          <p:cNvPr id="11" name="Picture 10"/>
          <p:cNvPicPr>
            <a:picLocks noChangeAspect="1"/>
          </p:cNvPicPr>
          <p:nvPr/>
        </p:nvPicPr>
        <p:blipFill>
          <a:blip r:embed="rId6"/>
          <a:stretch>
            <a:fillRect/>
          </a:stretch>
        </p:blipFill>
        <p:spPr>
          <a:xfrm>
            <a:off x="177872" y="2621068"/>
            <a:ext cx="6184900" cy="2533650"/>
          </a:xfrm>
          <a:prstGeom prst="rect">
            <a:avLst/>
          </a:prstGeom>
        </p:spPr>
      </p:pic>
    </p:spTree>
    <p:extLst>
      <p:ext uri="{BB962C8B-B14F-4D97-AF65-F5344CB8AC3E}">
        <p14:creationId xmlns:p14="http://schemas.microsoft.com/office/powerpoint/2010/main" val="315120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 (Including Hot Spots)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16</a:t>
            </a:fld>
            <a:endParaRPr lang="en-GB" dirty="0"/>
          </a:p>
        </p:txBody>
      </p:sp>
      <p:pic>
        <p:nvPicPr>
          <p:cNvPr id="4" name="Picture 3"/>
          <p:cNvPicPr>
            <a:picLocks noChangeAspect="1"/>
          </p:cNvPicPr>
          <p:nvPr/>
        </p:nvPicPr>
        <p:blipFill>
          <a:blip r:embed="rId5"/>
          <a:stretch>
            <a:fillRect/>
          </a:stretch>
        </p:blipFill>
        <p:spPr>
          <a:xfrm>
            <a:off x="935291" y="565805"/>
            <a:ext cx="9167714" cy="5347833"/>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TextBox 8"/>
          <p:cNvSpPr txBox="1"/>
          <p:nvPr/>
        </p:nvSpPr>
        <p:spPr>
          <a:xfrm>
            <a:off x="289589" y="702178"/>
            <a:ext cx="11336483" cy="4770537"/>
          </a:xfrm>
          <a:prstGeom prst="rect">
            <a:avLst/>
          </a:prstGeom>
          <a:noFill/>
          <a:ln>
            <a:solidFill>
              <a:schemeClr val="tx1"/>
            </a:solidFill>
          </a:ln>
        </p:spPr>
        <p:txBody>
          <a:bodyPr wrap="square" rtlCol="0">
            <a:spAutoFit/>
          </a:bodyPr>
          <a:lstStyle/>
          <a:p>
            <a:r>
              <a:rPr lang="en-GB" sz="2800" dirty="0"/>
              <a:t>Actions and Next Steps:</a:t>
            </a:r>
          </a:p>
          <a:p>
            <a:endParaRPr lang="en-GB" dirty="0"/>
          </a:p>
          <a:p>
            <a:pPr marL="285750" indent="-285750">
              <a:buFont typeface="Arial" panose="020B0604020202020204" pitchFamily="34" charset="0"/>
              <a:buChar char="•"/>
            </a:pPr>
            <a:r>
              <a:rPr lang="en-GB" sz="2400" dirty="0"/>
              <a:t>Service Group to review options around staffing of </a:t>
            </a:r>
            <a:r>
              <a:rPr lang="en-GB" sz="2400" dirty="0" err="1"/>
              <a:t>Gorseinon</a:t>
            </a:r>
            <a:r>
              <a:rPr lang="en-GB" sz="2400" dirty="0"/>
              <a:t> beds with Executive colleagues.</a:t>
            </a:r>
          </a:p>
          <a:p>
            <a:pPr marL="285750" indent="-285750">
              <a:buFont typeface="Arial" panose="020B0604020202020204" pitchFamily="34" charset="0"/>
              <a:buChar char="•"/>
            </a:pPr>
            <a:r>
              <a:rPr lang="en-GB" sz="2400" dirty="0"/>
              <a:t>Pursue opportunities in terms of Looked After Children disputed invoices, transitional beds provision and optometry funding required.</a:t>
            </a:r>
          </a:p>
          <a:p>
            <a:pPr marL="285750" indent="-285750">
              <a:buFont typeface="Arial" panose="020B0604020202020204" pitchFamily="34" charset="0"/>
              <a:buChar char="•"/>
            </a:pPr>
            <a:r>
              <a:rPr lang="en-GB" sz="2400" dirty="0"/>
              <a:t>Work to minimise identified risks</a:t>
            </a:r>
          </a:p>
          <a:p>
            <a:pPr marL="285750" indent="-285750">
              <a:buFont typeface="Arial" panose="020B0604020202020204" pitchFamily="34" charset="0"/>
              <a:buChar char="•"/>
            </a:pPr>
            <a:r>
              <a:rPr lang="en-GB" sz="2400" dirty="0"/>
              <a:t>Pursue 25/26 cost reductions as part of IMTP planning.</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2" name="Slide Number Placeholder 1"/>
          <p:cNvSpPr>
            <a:spLocks noGrp="1"/>
          </p:cNvSpPr>
          <p:nvPr>
            <p:ph type="sldNum" sz="quarter" idx="12"/>
          </p:nvPr>
        </p:nvSpPr>
        <p:spPr/>
        <p:txBody>
          <a:bodyPr/>
          <a:lstStyle/>
          <a:p>
            <a:fld id="{5BD55D11-4E84-453C-BF27-7B61301F371F}" type="slidenum">
              <a:rPr lang="en-GB" smtClean="0"/>
              <a:t>17</a:t>
            </a:fld>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757407" y="689139"/>
            <a:ext cx="5596393" cy="502569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2060"/>
                </a:solidFill>
                <a:effectLst/>
                <a:uLnTx/>
                <a:uFillTx/>
                <a:latin typeface="Arial"/>
                <a:sym typeface="Arial"/>
              </a:rPr>
              <a:t>Top 3 Actions to address</a:t>
            </a:r>
            <a:r>
              <a:rPr kumimoji="0" lang="en-GB" sz="1600" b="1" i="0" u="none" strike="noStrike" kern="0" cap="none" spc="0" normalizeH="0" noProof="0" dirty="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r>
              <a:rPr lang="en-GB" sz="1600" kern="0" dirty="0">
                <a:solidFill>
                  <a:srgbClr val="002060"/>
                </a:solidFill>
                <a:latin typeface="Arial"/>
                <a:sym typeface="Arial"/>
              </a:rPr>
              <a:t>PCT SG has identified a further £1.9m of non recurrent savings in month which will support the achievement of the £1.8m control total.</a:t>
            </a: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lang="en-GB" sz="1600" kern="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r>
              <a:rPr kumimoji="0" lang="en-GB" sz="1600" i="0" u="none" strike="noStrike" kern="0" cap="none" spc="0" normalizeH="0" noProof="0" dirty="0">
                <a:ln>
                  <a:noFill/>
                </a:ln>
                <a:solidFill>
                  <a:srgbClr val="002060"/>
                </a:solidFill>
                <a:effectLst/>
                <a:uLnTx/>
                <a:uFillTx/>
                <a:latin typeface="Arial"/>
                <a:sym typeface="Arial"/>
              </a:rPr>
              <a:t>The increase of the </a:t>
            </a:r>
            <a:r>
              <a:rPr kumimoji="0" lang="en-GB" sz="1600" i="0" u="none" strike="noStrike" kern="0" cap="none" spc="0" normalizeH="0" noProof="0" dirty="0" err="1">
                <a:ln>
                  <a:noFill/>
                </a:ln>
                <a:solidFill>
                  <a:srgbClr val="002060"/>
                </a:solidFill>
                <a:effectLst/>
                <a:uLnTx/>
                <a:uFillTx/>
                <a:latin typeface="Arial"/>
                <a:sym typeface="Arial"/>
              </a:rPr>
              <a:t>Gorseinon</a:t>
            </a:r>
            <a:r>
              <a:rPr kumimoji="0" lang="en-GB" sz="1600" i="0" u="none" strike="noStrike" kern="0" cap="none" spc="0" normalizeH="0" noProof="0" dirty="0">
                <a:ln>
                  <a:noFill/>
                </a:ln>
                <a:solidFill>
                  <a:srgbClr val="002060"/>
                </a:solidFill>
                <a:effectLst/>
                <a:uLnTx/>
                <a:uFillTx/>
                <a:latin typeface="Arial"/>
                <a:sym typeface="Arial"/>
              </a:rPr>
              <a:t> beds to 48 at the end of November is adding a further cost pressure of c£30k per month so further mitigations will need to be identified in order to achieve the £1.8m.  </a:t>
            </a:r>
          </a:p>
        </p:txBody>
      </p:sp>
      <p:sp>
        <p:nvSpPr>
          <p:cNvPr id="2" name="Slide Number Placeholder 1"/>
          <p:cNvSpPr>
            <a:spLocks noGrp="1"/>
          </p:cNvSpPr>
          <p:nvPr>
            <p:ph type="sldNum" sz="quarter" idx="12"/>
          </p:nvPr>
        </p:nvSpPr>
        <p:spPr/>
        <p:txBody>
          <a:bodyPr/>
          <a:lstStyle/>
          <a:p>
            <a:fld id="{5BD55D11-4E84-453C-BF27-7B61301F371F}" type="slidenum">
              <a:rPr lang="en-GB" smtClean="0"/>
              <a:t>2</a:t>
            </a:fld>
            <a:endParaRPr lang="en-GB" dirty="0"/>
          </a:p>
        </p:txBody>
      </p:sp>
      <p:pic>
        <p:nvPicPr>
          <p:cNvPr id="4" name="Picture 3"/>
          <p:cNvPicPr>
            <a:picLocks noChangeAspect="1"/>
          </p:cNvPicPr>
          <p:nvPr/>
        </p:nvPicPr>
        <p:blipFill>
          <a:blip r:embed="rId5"/>
          <a:stretch>
            <a:fillRect/>
          </a:stretch>
        </p:blipFill>
        <p:spPr>
          <a:xfrm>
            <a:off x="265074" y="647622"/>
            <a:ext cx="4626930" cy="5006045"/>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p:txBody>
          <a:bodyPr/>
          <a:lstStyle/>
          <a:p>
            <a:fld id="{5BD55D11-4E84-453C-BF27-7B61301F371F}" type="slidenum">
              <a:rPr lang="en-GB" smtClean="0"/>
              <a:t>3</a:t>
            </a:fld>
            <a:endParaRPr lang="en-GB" dirty="0"/>
          </a:p>
        </p:txBody>
      </p:sp>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p:txBody>
          <a:bodyPr/>
          <a:lstStyle/>
          <a:p>
            <a:fld id="{5BD55D11-4E84-453C-BF27-7B61301F371F}" type="slidenum">
              <a:rPr lang="en-GB" smtClean="0"/>
              <a:t>4</a:t>
            </a:fld>
            <a:endParaRPr lang="en-GB" dirty="0"/>
          </a:p>
        </p:txBody>
      </p:sp>
      <p:pic>
        <p:nvPicPr>
          <p:cNvPr id="3" name="Picture 2"/>
          <p:cNvPicPr>
            <a:picLocks noChangeAspect="1"/>
          </p:cNvPicPr>
          <p:nvPr/>
        </p:nvPicPr>
        <p:blipFill>
          <a:blip r:embed="rId5"/>
          <a:stretch>
            <a:fillRect/>
          </a:stretch>
        </p:blipFill>
        <p:spPr>
          <a:xfrm>
            <a:off x="91995" y="815881"/>
            <a:ext cx="11978644" cy="2933159"/>
          </a:xfrm>
          <a:prstGeom prst="rect">
            <a:avLst/>
          </a:prstGeom>
        </p:spPr>
      </p:pic>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76932" y="6192997"/>
            <a:ext cx="1377795" cy="426238"/>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5</a:t>
            </a:fld>
            <a:endParaRPr lang="en-GB" dirty="0"/>
          </a:p>
        </p:txBody>
      </p:sp>
      <p:pic>
        <p:nvPicPr>
          <p:cNvPr id="4" name="Picture 3"/>
          <p:cNvPicPr>
            <a:picLocks noChangeAspect="1"/>
          </p:cNvPicPr>
          <p:nvPr/>
        </p:nvPicPr>
        <p:blipFill>
          <a:blip r:embed="rId5"/>
          <a:stretch>
            <a:fillRect/>
          </a:stretch>
        </p:blipFill>
        <p:spPr>
          <a:xfrm>
            <a:off x="238297" y="394019"/>
            <a:ext cx="6285571" cy="2692965"/>
          </a:xfrm>
          <a:prstGeom prst="rect">
            <a:avLst/>
          </a:prstGeom>
        </p:spPr>
      </p:pic>
      <p:pic>
        <p:nvPicPr>
          <p:cNvPr id="8" name="Picture 7"/>
          <p:cNvPicPr>
            <a:picLocks noChangeAspect="1"/>
          </p:cNvPicPr>
          <p:nvPr/>
        </p:nvPicPr>
        <p:blipFill>
          <a:blip r:embed="rId6"/>
          <a:stretch>
            <a:fillRect/>
          </a:stretch>
        </p:blipFill>
        <p:spPr>
          <a:xfrm>
            <a:off x="238298" y="3123664"/>
            <a:ext cx="6285571" cy="3491322"/>
          </a:xfrm>
          <a:prstGeom prst="rect">
            <a:avLst/>
          </a:prstGeom>
        </p:spPr>
      </p:pic>
      <p:pic>
        <p:nvPicPr>
          <p:cNvPr id="11" name="Picture 10"/>
          <p:cNvPicPr>
            <a:picLocks noChangeAspect="1"/>
          </p:cNvPicPr>
          <p:nvPr/>
        </p:nvPicPr>
        <p:blipFill>
          <a:blip r:embed="rId7"/>
          <a:stretch>
            <a:fillRect/>
          </a:stretch>
        </p:blipFill>
        <p:spPr>
          <a:xfrm>
            <a:off x="6617862" y="2282980"/>
            <a:ext cx="5335840" cy="489166"/>
          </a:xfrm>
          <a:prstGeom prst="rect">
            <a:avLst/>
          </a:prstGeom>
        </p:spPr>
      </p:pic>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4" name="Slide Number Placeholder 3"/>
          <p:cNvSpPr>
            <a:spLocks noGrp="1"/>
          </p:cNvSpPr>
          <p:nvPr>
            <p:ph type="sldNum" sz="quarter" idx="12"/>
          </p:nvPr>
        </p:nvSpPr>
        <p:spPr/>
        <p:txBody>
          <a:bodyPr/>
          <a:lstStyle/>
          <a:p>
            <a:fld id="{5BD55D11-4E84-453C-BF27-7B61301F371F}" type="slidenum">
              <a:rPr lang="en-GB" smtClean="0"/>
              <a:t>6</a:t>
            </a:fld>
            <a:endParaRPr lang="en-GB" dirty="0"/>
          </a:p>
        </p:txBody>
      </p:sp>
      <p:pic>
        <p:nvPicPr>
          <p:cNvPr id="3" name="Picture 2"/>
          <p:cNvPicPr>
            <a:picLocks noChangeAspect="1"/>
          </p:cNvPicPr>
          <p:nvPr/>
        </p:nvPicPr>
        <p:blipFill>
          <a:blip r:embed="rId6"/>
          <a:stretch>
            <a:fillRect/>
          </a:stretch>
        </p:blipFill>
        <p:spPr>
          <a:xfrm>
            <a:off x="59380" y="394020"/>
            <a:ext cx="8285903" cy="6468010"/>
          </a:xfrm>
          <a:prstGeom prst="rect">
            <a:avLst/>
          </a:prstGeom>
        </p:spPr>
      </p:pic>
      <p:sp>
        <p:nvSpPr>
          <p:cNvPr id="2" name="Oval 1"/>
          <p:cNvSpPr/>
          <p:nvPr/>
        </p:nvSpPr>
        <p:spPr>
          <a:xfrm flipV="1">
            <a:off x="500150" y="2690659"/>
            <a:ext cx="7977792" cy="5136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869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36166" y="6101150"/>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136165" y="2797283"/>
            <a:ext cx="5268041" cy="3303867"/>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600" b="1" kern="0" noProof="0" dirty="0">
                <a:solidFill>
                  <a:schemeClr val="tx1"/>
                </a:solidFill>
                <a:latin typeface="Arial"/>
                <a:sym typeface="Arial"/>
              </a:rPr>
              <a:t>Key messages:</a:t>
            </a:r>
            <a:endParaRPr kumimoji="0" lang="en-GB" sz="1600" b="1" i="0" u="none" strike="noStrike" kern="0" cap="none" spc="0" normalizeH="0" baseline="0" noProof="0" dirty="0">
              <a:ln>
                <a:noFill/>
              </a:ln>
              <a:solidFill>
                <a:schemeClr val="tx1"/>
              </a:solidFill>
              <a:effectLst/>
              <a:uLnTx/>
              <a:uFillTx/>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300" b="1" kern="0" dirty="0">
                <a:solidFill>
                  <a:schemeClr val="tx1"/>
                </a:solidFill>
                <a:latin typeface="Arial"/>
                <a:sym typeface="Arial"/>
              </a:rPr>
              <a:t>There have been improvements month on month largely through non recurrent benefits.</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300" b="1" kern="0" dirty="0">
                <a:solidFill>
                  <a:schemeClr val="tx1"/>
                </a:solidFill>
                <a:latin typeface="Arial"/>
                <a:sym typeface="Arial"/>
              </a:rPr>
              <a:t>The majority of the year to date overspend is related to:</a:t>
            </a:r>
          </a:p>
          <a:p>
            <a:pPr marL="742950" lvl="1" indent="-285750">
              <a:buClr>
                <a:srgbClr val="000000"/>
              </a:buClr>
              <a:buFont typeface="Wingdings" panose="05000000000000000000" pitchFamily="2" charset="2"/>
              <a:buChar char="v"/>
              <a:defRPr/>
            </a:pPr>
            <a:r>
              <a:rPr lang="en-GB" sz="1300" b="1" kern="0" dirty="0">
                <a:solidFill>
                  <a:schemeClr val="tx1"/>
                </a:solidFill>
                <a:latin typeface="Arial"/>
                <a:sym typeface="Arial"/>
              </a:rPr>
              <a:t>continuing care home spend (£3.9m)</a:t>
            </a:r>
          </a:p>
          <a:p>
            <a:pPr marL="742950" lvl="1" indent="-285750">
              <a:buClr>
                <a:srgbClr val="000000"/>
              </a:buClr>
              <a:buFont typeface="Wingdings" panose="05000000000000000000" pitchFamily="2" charset="2"/>
              <a:buChar char="v"/>
              <a:defRPr/>
            </a:pPr>
            <a:r>
              <a:rPr lang="en-GB" sz="1300" b="1" kern="0" dirty="0">
                <a:solidFill>
                  <a:schemeClr val="tx1"/>
                </a:solidFill>
                <a:latin typeface="Arial"/>
                <a:sym typeface="Arial"/>
              </a:rPr>
              <a:t>Shortfall in dental patient charge revenue £800k </a:t>
            </a:r>
          </a:p>
          <a:p>
            <a:pPr marL="742950" lvl="1" indent="-285750">
              <a:buClr>
                <a:srgbClr val="000000"/>
              </a:buClr>
              <a:buFont typeface="Wingdings" panose="05000000000000000000" pitchFamily="2" charset="2"/>
              <a:buChar char="v"/>
              <a:defRPr/>
            </a:pPr>
            <a:r>
              <a:rPr lang="en-GB" sz="1300" b="1" kern="0" dirty="0">
                <a:solidFill>
                  <a:schemeClr val="tx1"/>
                </a:solidFill>
                <a:latin typeface="Arial"/>
                <a:sym typeface="Arial"/>
              </a:rPr>
              <a:t>higher Looked After Children contributions to the local authorities (£643k)</a:t>
            </a:r>
          </a:p>
          <a:p>
            <a:pPr marL="742950" lvl="1" indent="-285750">
              <a:buClr>
                <a:srgbClr val="000000"/>
              </a:buClr>
              <a:buFont typeface="Wingdings" panose="05000000000000000000" pitchFamily="2" charset="2"/>
              <a:buChar char="v"/>
              <a:defRPr/>
            </a:pPr>
            <a:r>
              <a:rPr lang="en-GB" sz="1300" b="1" kern="0" dirty="0">
                <a:solidFill>
                  <a:schemeClr val="tx1"/>
                </a:solidFill>
                <a:latin typeface="Arial"/>
                <a:sym typeface="Arial"/>
              </a:rPr>
              <a:t>additional beds in </a:t>
            </a:r>
            <a:r>
              <a:rPr lang="en-GB" sz="1300" b="1" kern="0" dirty="0" err="1">
                <a:solidFill>
                  <a:schemeClr val="tx1"/>
                </a:solidFill>
                <a:latin typeface="Arial"/>
                <a:sym typeface="Arial"/>
              </a:rPr>
              <a:t>Gorseinon</a:t>
            </a:r>
            <a:r>
              <a:rPr lang="en-GB" sz="1300" b="1" kern="0" dirty="0">
                <a:solidFill>
                  <a:schemeClr val="tx1"/>
                </a:solidFill>
                <a:latin typeface="Arial"/>
                <a:sym typeface="Arial"/>
              </a:rPr>
              <a:t> above funding (£529k)</a:t>
            </a:r>
          </a:p>
          <a:p>
            <a:pPr marL="742950" lvl="1" indent="-285750">
              <a:buClr>
                <a:srgbClr val="000000"/>
              </a:buClr>
              <a:buFont typeface="Wingdings" panose="05000000000000000000" pitchFamily="2" charset="2"/>
              <a:buChar char="v"/>
              <a:defRPr/>
            </a:pPr>
            <a:r>
              <a:rPr lang="en-GB" sz="1300" b="1" kern="0" dirty="0">
                <a:solidFill>
                  <a:schemeClr val="tx1"/>
                </a:solidFill>
                <a:latin typeface="Arial"/>
                <a:sym typeface="Arial"/>
              </a:rPr>
              <a:t>District Nursing £400k  </a:t>
            </a:r>
            <a:r>
              <a:rPr lang="en-GB" sz="1300" kern="0" dirty="0">
                <a:solidFill>
                  <a:srgbClr val="FF0000"/>
                </a:solidFill>
                <a:latin typeface="Arial"/>
                <a:sym typeface="Arial"/>
              </a:rPr>
              <a:t>.   </a:t>
            </a:r>
          </a:p>
          <a:p>
            <a:pPr marL="285750" indent="-285750">
              <a:buClr>
                <a:srgbClr val="000000"/>
              </a:buClr>
              <a:buFont typeface="Arial" panose="020B0604020202020204" pitchFamily="34" charset="0"/>
              <a:buChar char="•"/>
              <a:defRPr/>
            </a:pPr>
            <a:r>
              <a:rPr lang="en-GB" sz="1300" b="1" kern="0" dirty="0">
                <a:solidFill>
                  <a:schemeClr val="tx1"/>
                </a:solidFill>
                <a:latin typeface="Arial"/>
                <a:sym typeface="Arial"/>
              </a:rPr>
              <a:t>Offset by vacancies and non recurrent benefits.</a:t>
            </a:r>
          </a:p>
          <a:p>
            <a:pPr lvl="1">
              <a:buClr>
                <a:srgbClr val="000000"/>
              </a:buClr>
              <a:defRPr/>
            </a:pPr>
            <a:endParaRPr lang="en-GB" sz="1250" kern="0" dirty="0">
              <a:solidFill>
                <a:srgbClr val="FF0000"/>
              </a:solidFill>
              <a:latin typeface="Arial"/>
              <a:sym typeface="Arial"/>
            </a:endParaRPr>
          </a:p>
          <a:p>
            <a:pPr marL="742950" lvl="1" indent="-285750">
              <a:buClr>
                <a:srgbClr val="000000"/>
              </a:buClr>
              <a:buFont typeface="Arial" panose="020B0604020202020204" pitchFamily="34" charset="0"/>
              <a:buChar char="•"/>
              <a:defRPr/>
            </a:pPr>
            <a:endParaRPr lang="en-GB" sz="1400" b="1" kern="0" dirty="0">
              <a:solidFill>
                <a:srgbClr val="002060"/>
              </a:solidFill>
              <a:latin typeface="Arial"/>
              <a:sym typeface="Arial"/>
            </a:endParaRPr>
          </a:p>
        </p:txBody>
      </p:sp>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Slide Number Placeholder 8"/>
          <p:cNvSpPr>
            <a:spLocks noGrp="1"/>
          </p:cNvSpPr>
          <p:nvPr>
            <p:ph type="sldNum" sz="quarter" idx="12"/>
          </p:nvPr>
        </p:nvSpPr>
        <p:spPr/>
        <p:txBody>
          <a:bodyPr/>
          <a:lstStyle/>
          <a:p>
            <a:fld id="{5BD55D11-4E84-453C-BF27-7B61301F371F}" type="slidenum">
              <a:rPr lang="en-GB" smtClean="0"/>
              <a:t>7</a:t>
            </a:fld>
            <a:endParaRPr lang="en-GB" dirty="0"/>
          </a:p>
        </p:txBody>
      </p:sp>
      <p:pic>
        <p:nvPicPr>
          <p:cNvPr id="3" name="Picture 2"/>
          <p:cNvPicPr>
            <a:picLocks noChangeAspect="1"/>
          </p:cNvPicPr>
          <p:nvPr/>
        </p:nvPicPr>
        <p:blipFill>
          <a:blip r:embed="rId6"/>
          <a:stretch>
            <a:fillRect/>
          </a:stretch>
        </p:blipFill>
        <p:spPr>
          <a:xfrm>
            <a:off x="5547481" y="495257"/>
            <a:ext cx="6259874" cy="1713975"/>
          </a:xfrm>
          <a:prstGeom prst="rect">
            <a:avLst/>
          </a:prstGeom>
        </p:spPr>
      </p:pic>
      <p:pic>
        <p:nvPicPr>
          <p:cNvPr id="11" name="Picture 10"/>
          <p:cNvPicPr>
            <a:picLocks noChangeAspect="1"/>
          </p:cNvPicPr>
          <p:nvPr/>
        </p:nvPicPr>
        <p:blipFill>
          <a:blip r:embed="rId7"/>
          <a:stretch>
            <a:fillRect/>
          </a:stretch>
        </p:blipFill>
        <p:spPr>
          <a:xfrm>
            <a:off x="5547481" y="2352058"/>
            <a:ext cx="6259874" cy="2258379"/>
          </a:xfrm>
          <a:prstGeom prst="rect">
            <a:avLst/>
          </a:prstGeom>
        </p:spPr>
      </p:pic>
      <p:pic>
        <p:nvPicPr>
          <p:cNvPr id="14" name="Picture 13"/>
          <p:cNvPicPr>
            <a:picLocks noChangeAspect="1"/>
          </p:cNvPicPr>
          <p:nvPr/>
        </p:nvPicPr>
        <p:blipFill>
          <a:blip r:embed="rId8"/>
          <a:stretch>
            <a:fillRect/>
          </a:stretch>
        </p:blipFill>
        <p:spPr>
          <a:xfrm>
            <a:off x="597939" y="394020"/>
            <a:ext cx="3521998" cy="2258379"/>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0" y="-21781"/>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840123" y="5895973"/>
            <a:ext cx="1153573" cy="294048"/>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66091" y="5823285"/>
            <a:ext cx="1533904" cy="474532"/>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7838867" y="477932"/>
            <a:ext cx="4154829" cy="5420389"/>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chemeClr val="tx1"/>
                </a:solidFill>
                <a:effectLst/>
                <a:uLnTx/>
                <a:uFillTx/>
                <a:latin typeface="Arial"/>
                <a:ea typeface="+mn-ea"/>
                <a:cs typeface="+mn-cs"/>
                <a:sym typeface="Arial"/>
              </a:rPr>
              <a:t>Key Drivers:</a:t>
            </a:r>
          </a:p>
          <a:p>
            <a:pPr marR="0" lvl="0" defTabSz="914400" rtl="0" eaLnBrk="1" fontAlgn="auto" latinLnBrk="0" hangingPunct="1">
              <a:lnSpc>
                <a:spcPct val="100000"/>
              </a:lnSpc>
              <a:spcBef>
                <a:spcPts val="0"/>
              </a:spcBef>
              <a:spcAft>
                <a:spcPts val="0"/>
              </a:spcAft>
              <a:buClr>
                <a:srgbClr val="000000"/>
              </a:buClr>
              <a:buSzTx/>
              <a:tabLst/>
              <a:defRPr/>
            </a:pPr>
            <a:r>
              <a:rPr lang="en-GB" sz="1400" b="1" kern="0" dirty="0">
                <a:solidFill>
                  <a:schemeClr val="tx1"/>
                </a:solidFill>
                <a:latin typeface="Arial"/>
                <a:sym typeface="Arial"/>
              </a:rPr>
              <a:t>Income</a:t>
            </a:r>
          </a:p>
          <a:p>
            <a:pPr marR="0" lvl="0" defTabSz="914400" rtl="0" eaLnBrk="1" fontAlgn="auto" latinLnBrk="0" hangingPunct="1">
              <a:lnSpc>
                <a:spcPct val="100000"/>
              </a:lnSpc>
              <a:spcBef>
                <a:spcPts val="0"/>
              </a:spcBef>
              <a:spcAft>
                <a:spcPts val="0"/>
              </a:spcAft>
              <a:buClr>
                <a:srgbClr val="000000"/>
              </a:buClr>
              <a:buSzTx/>
              <a:tabLst/>
              <a:defRPr/>
            </a:pPr>
            <a:r>
              <a:rPr lang="en-GB" sz="1400" kern="0" noProof="0" dirty="0">
                <a:solidFill>
                  <a:schemeClr val="tx1"/>
                </a:solidFill>
                <a:latin typeface="Arial"/>
                <a:sym typeface="Arial"/>
              </a:rPr>
              <a:t>Main pressures are dental income.  The local authorities pressure is offset by a pay saving due to vacant posts.</a:t>
            </a:r>
          </a:p>
          <a:p>
            <a:pPr marR="0" lvl="0" defTabSz="914400" rtl="0" eaLnBrk="1" fontAlgn="auto" latinLnBrk="0" hangingPunct="1">
              <a:lnSpc>
                <a:spcPct val="100000"/>
              </a:lnSpc>
              <a:spcBef>
                <a:spcPts val="0"/>
              </a:spcBef>
              <a:spcAft>
                <a:spcPts val="0"/>
              </a:spcAft>
              <a:buClr>
                <a:srgbClr val="000000"/>
              </a:buClr>
              <a:buSzTx/>
              <a:tabLst/>
              <a:defRPr/>
            </a:pPr>
            <a:r>
              <a:rPr lang="en-GB" sz="1400" kern="0" noProof="0" dirty="0">
                <a:solidFill>
                  <a:schemeClr val="tx1"/>
                </a:solidFill>
                <a:latin typeface="Arial"/>
                <a:sym typeface="Arial"/>
              </a:rPr>
              <a:t> </a:t>
            </a:r>
            <a:endParaRPr kumimoji="0" lang="en-GB" sz="1400" i="0" u="none" strike="noStrike" kern="0" cap="none" spc="0" normalizeH="0" baseline="0" noProof="0" dirty="0">
              <a:ln>
                <a:noFill/>
              </a:ln>
              <a:solidFill>
                <a:schemeClr val="tx1"/>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400" b="1" kern="0" noProof="0" dirty="0">
                <a:solidFill>
                  <a:schemeClr val="tx1"/>
                </a:solidFill>
                <a:latin typeface="Arial"/>
                <a:sym typeface="Arial"/>
              </a:rPr>
              <a:t>Non Pay</a:t>
            </a:r>
          </a:p>
          <a:p>
            <a:pPr marR="0" lvl="0" defTabSz="914400" rtl="0" eaLnBrk="1" fontAlgn="auto" latinLnBrk="0" hangingPunct="1">
              <a:lnSpc>
                <a:spcPct val="100000"/>
              </a:lnSpc>
              <a:spcBef>
                <a:spcPts val="0"/>
              </a:spcBef>
              <a:spcAft>
                <a:spcPts val="0"/>
              </a:spcAft>
              <a:buClr>
                <a:srgbClr val="000000"/>
              </a:buClr>
              <a:buSzTx/>
              <a:tabLst/>
              <a:defRPr/>
            </a:pPr>
            <a:r>
              <a:rPr lang="en-GB" sz="1400" kern="0" dirty="0">
                <a:solidFill>
                  <a:schemeClr val="tx1"/>
                </a:solidFill>
                <a:latin typeface="Arial"/>
                <a:sym typeface="Arial"/>
              </a:rPr>
              <a:t>The impact of the non recurrent benefit release and non investment of 23/24 dental under-achievement is creating the underspend.</a:t>
            </a:r>
          </a:p>
          <a:p>
            <a:pPr marR="0" lvl="0" defTabSz="914400" rtl="0" eaLnBrk="1" fontAlgn="auto" latinLnBrk="0" hangingPunct="1">
              <a:lnSpc>
                <a:spcPct val="100000"/>
              </a:lnSpc>
              <a:spcBef>
                <a:spcPts val="0"/>
              </a:spcBef>
              <a:spcAft>
                <a:spcPts val="0"/>
              </a:spcAft>
              <a:buClr>
                <a:srgbClr val="000000"/>
              </a:buClr>
              <a:buSzTx/>
              <a:tabLst/>
              <a:defRPr/>
            </a:pPr>
            <a:endParaRPr lang="en-GB" sz="1400" kern="0" dirty="0">
              <a:solidFill>
                <a:schemeClr val="tx1"/>
              </a:solidFill>
              <a:latin typeface="Arial"/>
              <a:sym typeface="Arial"/>
            </a:endParaRPr>
          </a:p>
          <a:p>
            <a:pPr>
              <a:buClr>
                <a:srgbClr val="000000"/>
              </a:buClr>
              <a:defRPr/>
            </a:pPr>
            <a:r>
              <a:rPr kumimoji="0" lang="en-GB" sz="1400" b="1" i="0" u="none" strike="noStrike" kern="0" cap="none" spc="0" normalizeH="0" noProof="0" dirty="0">
                <a:ln>
                  <a:noFill/>
                </a:ln>
                <a:solidFill>
                  <a:schemeClr val="tx1"/>
                </a:solidFill>
                <a:effectLst/>
                <a:uLnTx/>
                <a:uFillTx/>
                <a:latin typeface="Arial"/>
                <a:ea typeface="+mn-ea"/>
                <a:cs typeface="+mn-cs"/>
                <a:sym typeface="Arial"/>
              </a:rPr>
              <a:t>Pay</a:t>
            </a:r>
          </a:p>
          <a:p>
            <a:pPr>
              <a:buClr>
                <a:srgbClr val="000000"/>
              </a:buClr>
              <a:defRPr/>
            </a:pPr>
            <a:r>
              <a:rPr lang="en-GB" sz="1400" kern="0" dirty="0">
                <a:solidFill>
                  <a:schemeClr val="tx1"/>
                </a:solidFill>
                <a:latin typeface="Arial"/>
                <a:sym typeface="Arial"/>
              </a:rPr>
              <a:t>Underspends in pay are the result of vacancies across all the main staff groups.</a:t>
            </a:r>
            <a:endParaRPr kumimoji="0" lang="en-GB" sz="14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8</a:t>
            </a:fld>
            <a:endParaRPr lang="en-GB" dirty="0"/>
          </a:p>
        </p:txBody>
      </p:sp>
      <p:pic>
        <p:nvPicPr>
          <p:cNvPr id="14" name="Picture 13" descr="cid:image001.png@01DB4B2A.FDA21890"/>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66091" y="662415"/>
            <a:ext cx="7632782" cy="5233558"/>
          </a:xfrm>
          <a:prstGeom prst="rect">
            <a:avLst/>
          </a:prstGeom>
          <a:noFill/>
          <a:ln>
            <a:noFill/>
          </a:ln>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0" y="4413"/>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60055" y="6400628"/>
            <a:ext cx="1299147" cy="401907"/>
          </a:xfrm>
          <a:prstGeom prst="rect">
            <a:avLst/>
          </a:prstGeom>
        </p:spPr>
      </p:pic>
      <p:sp>
        <p:nvSpPr>
          <p:cNvPr id="16" name="TextBox 15"/>
          <p:cNvSpPr txBox="1"/>
          <p:nvPr/>
        </p:nvSpPr>
        <p:spPr>
          <a:xfrm>
            <a:off x="365413" y="2933412"/>
            <a:ext cx="11575410" cy="2911435"/>
          </a:xfrm>
          <a:prstGeom prst="roundRect">
            <a:avLst/>
          </a:prstGeom>
          <a:noFill/>
          <a:ln>
            <a:solidFill>
              <a:srgbClr val="002060"/>
            </a:solidFill>
          </a:ln>
        </p:spPr>
        <p:txBody>
          <a:bodyPr wrap="square" rtlCol="0">
            <a:spAutoFit/>
          </a:bodyPr>
          <a:lstStyle/>
          <a:p>
            <a:pPr>
              <a:spcAft>
                <a:spcPts val="600"/>
              </a:spcAft>
            </a:pPr>
            <a:r>
              <a:rPr lang="en-GB" sz="1600" b="1" dirty="0">
                <a:latin typeface="Arial" panose="020B0604020202020204" pitchFamily="34" charset="0"/>
                <a:cs typeface="Arial" panose="020B0604020202020204" pitchFamily="34" charset="0"/>
              </a:rPr>
              <a:t>Key Messages:</a:t>
            </a:r>
          </a:p>
          <a:p>
            <a:r>
              <a:rPr lang="en-GB" sz="1600" dirty="0">
                <a:latin typeface="Arial" panose="020B0604020202020204" pitchFamily="34" charset="0"/>
                <a:cs typeface="Arial" panose="020B0604020202020204" pitchFamily="34" charset="0"/>
              </a:rPr>
              <a:t>PAY: Trends have been affected by the transfer of Acute Clinical Team in month 7 and the pay award in month 8.</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NON PAY:  </a:t>
            </a:r>
          </a:p>
          <a:p>
            <a:pPr marL="742950" lvl="1"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Continuing Health Care (Care Homes and Looked After Children packages costs) account for 28% of non pay spend. The spike in month 7 is due to 24/25 inflationary uplifts being applied.</a:t>
            </a:r>
          </a:p>
          <a:p>
            <a:pPr marL="742950" lvl="1"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Primary Care contracts account for 67% of non pay spend.</a:t>
            </a:r>
          </a:p>
          <a:p>
            <a:pPr marL="742950" lvl="1"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INCOME: Dental Contract Patient Charge Revenue is 28% less than budgeted levels as a result of contract reform and accounts for the Income shortfall vs budget, though it has increased vs. 23/24 due to the national fee increases.</a:t>
            </a:r>
          </a:p>
        </p:txBody>
      </p:sp>
      <p:sp>
        <p:nvSpPr>
          <p:cNvPr id="10" name="Oval 9"/>
          <p:cNvSpPr/>
          <p:nvPr/>
        </p:nvSpPr>
        <p:spPr>
          <a:xfrm>
            <a:off x="11492006" y="69788"/>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p:txBody>
          <a:bodyPr/>
          <a:lstStyle/>
          <a:p>
            <a:fld id="{5BD55D11-4E84-453C-BF27-7B61301F371F}" type="slidenum">
              <a:rPr lang="en-GB" smtClean="0"/>
              <a:t>9</a:t>
            </a:fld>
            <a:endParaRPr lang="en-GB" dirty="0"/>
          </a:p>
        </p:txBody>
      </p:sp>
      <p:sp>
        <p:nvSpPr>
          <p:cNvPr id="11" name="TextBox 10"/>
          <p:cNvSpPr txBox="1"/>
          <p:nvPr/>
        </p:nvSpPr>
        <p:spPr>
          <a:xfrm>
            <a:off x="1004997" y="463817"/>
            <a:ext cx="2365744" cy="246221"/>
          </a:xfrm>
          <a:prstGeom prst="rect">
            <a:avLst/>
          </a:prstGeom>
          <a:noFill/>
        </p:spPr>
        <p:txBody>
          <a:bodyPr wrap="square" rtlCol="0">
            <a:spAutoFit/>
          </a:bodyPr>
          <a:lstStyle/>
          <a:p>
            <a:pPr algn="ctr"/>
            <a:r>
              <a:rPr lang="en-GB" sz="1000" b="1" dirty="0">
                <a:solidFill>
                  <a:schemeClr val="bg1">
                    <a:lumMod val="50000"/>
                  </a:schemeClr>
                </a:solidFill>
              </a:rPr>
              <a:t>Pay by Month £000s</a:t>
            </a:r>
          </a:p>
        </p:txBody>
      </p:sp>
      <p:sp>
        <p:nvSpPr>
          <p:cNvPr id="14" name="TextBox 13"/>
          <p:cNvSpPr txBox="1"/>
          <p:nvPr/>
        </p:nvSpPr>
        <p:spPr>
          <a:xfrm>
            <a:off x="5056194" y="483967"/>
            <a:ext cx="2365744" cy="246221"/>
          </a:xfrm>
          <a:prstGeom prst="rect">
            <a:avLst/>
          </a:prstGeom>
          <a:noFill/>
        </p:spPr>
        <p:txBody>
          <a:bodyPr wrap="square" rtlCol="0">
            <a:spAutoFit/>
          </a:bodyPr>
          <a:lstStyle/>
          <a:p>
            <a:pPr algn="ctr"/>
            <a:r>
              <a:rPr lang="en-GB" sz="1000" b="1" dirty="0">
                <a:solidFill>
                  <a:schemeClr val="bg1">
                    <a:lumMod val="50000"/>
                  </a:schemeClr>
                </a:solidFill>
              </a:rPr>
              <a:t>Non Pay by Month £000s</a:t>
            </a:r>
          </a:p>
        </p:txBody>
      </p:sp>
      <p:sp>
        <p:nvSpPr>
          <p:cNvPr id="18" name="TextBox 17"/>
          <p:cNvSpPr txBox="1"/>
          <p:nvPr/>
        </p:nvSpPr>
        <p:spPr>
          <a:xfrm>
            <a:off x="8945338" y="483967"/>
            <a:ext cx="2365744" cy="246221"/>
          </a:xfrm>
          <a:prstGeom prst="rect">
            <a:avLst/>
          </a:prstGeom>
          <a:noFill/>
        </p:spPr>
        <p:txBody>
          <a:bodyPr wrap="square" rtlCol="0">
            <a:spAutoFit/>
          </a:bodyPr>
          <a:lstStyle/>
          <a:p>
            <a:pPr algn="ctr"/>
            <a:r>
              <a:rPr lang="en-GB" sz="1000" b="1" dirty="0">
                <a:solidFill>
                  <a:schemeClr val="bg1">
                    <a:lumMod val="50000"/>
                  </a:schemeClr>
                </a:solidFill>
              </a:rPr>
              <a:t>Income by Month £000s</a:t>
            </a:r>
          </a:p>
        </p:txBody>
      </p:sp>
      <p:pic>
        <p:nvPicPr>
          <p:cNvPr id="4" name="Picture 3"/>
          <p:cNvPicPr>
            <a:picLocks noChangeAspect="1"/>
          </p:cNvPicPr>
          <p:nvPr/>
        </p:nvPicPr>
        <p:blipFill>
          <a:blip r:embed="rId6"/>
          <a:stretch>
            <a:fillRect/>
          </a:stretch>
        </p:blipFill>
        <p:spPr>
          <a:xfrm>
            <a:off x="255101" y="677303"/>
            <a:ext cx="3865535" cy="2164269"/>
          </a:xfrm>
          <a:prstGeom prst="rect">
            <a:avLst/>
          </a:prstGeom>
        </p:spPr>
      </p:pic>
      <p:pic>
        <p:nvPicPr>
          <p:cNvPr id="8" name="Picture 7"/>
          <p:cNvPicPr>
            <a:picLocks noChangeAspect="1"/>
          </p:cNvPicPr>
          <p:nvPr/>
        </p:nvPicPr>
        <p:blipFill>
          <a:blip r:embed="rId7"/>
          <a:stretch>
            <a:fillRect/>
          </a:stretch>
        </p:blipFill>
        <p:spPr>
          <a:xfrm>
            <a:off x="4427108" y="730188"/>
            <a:ext cx="3771079" cy="2111384"/>
          </a:xfrm>
          <a:prstGeom prst="rect">
            <a:avLst/>
          </a:prstGeom>
        </p:spPr>
      </p:pic>
      <p:pic>
        <p:nvPicPr>
          <p:cNvPr id="9" name="Picture 8"/>
          <p:cNvPicPr>
            <a:picLocks noChangeAspect="1"/>
          </p:cNvPicPr>
          <p:nvPr/>
        </p:nvPicPr>
        <p:blipFill>
          <a:blip r:embed="rId8"/>
          <a:stretch>
            <a:fillRect/>
          </a:stretch>
        </p:blipFill>
        <p:spPr>
          <a:xfrm>
            <a:off x="8402128" y="730188"/>
            <a:ext cx="3452164" cy="2096735"/>
          </a:xfrm>
          <a:prstGeom prst="rect">
            <a:avLst/>
          </a:prstGeom>
        </p:spPr>
      </p:pic>
    </p:spTree>
    <p:extLst>
      <p:ext uri="{BB962C8B-B14F-4D97-AF65-F5344CB8AC3E}">
        <p14:creationId xmlns:p14="http://schemas.microsoft.com/office/powerpoint/2010/main" val="2647838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2.xml><?xml version="1.0" encoding="utf-8"?>
<ds:datastoreItem xmlns:ds="http://schemas.openxmlformats.org/officeDocument/2006/customXml" ds:itemID="{D05A49B4-D647-44EA-BE41-380F6081D2DC}">
  <ds:schemaRefs>
    <ds:schemaRef ds:uri="http://schemas.microsoft.com/office/infopath/2007/PartnerControls"/>
    <ds:schemaRef ds:uri="http://purl.org/dc/dcmitype/"/>
    <ds:schemaRef ds:uri="http://purl.org/dc/elements/1.1/"/>
    <ds:schemaRef ds:uri="http://schemas.openxmlformats.org/package/2006/metadata/core-properties"/>
    <ds:schemaRef ds:uri="44db3db7-1523-4826-83fd-741d9b441697"/>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6EE283C-DEA7-4ACF-95D1-FA1E6DEA5D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32346</TotalTime>
  <Words>922</Words>
  <Application>Microsoft Office PowerPoint</Application>
  <PresentationFormat>Widescreen</PresentationFormat>
  <Paragraphs>115</Paragraphs>
  <Slides>17</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Aptos</vt:lpstr>
      <vt:lpstr>Arial</vt:lpstr>
      <vt:lpstr>Arial Black</vt:lpstr>
      <vt:lpstr>Calibri</vt:lpstr>
      <vt:lpstr>Calibri Light</vt:lpstr>
      <vt:lpstr>Wingdings</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219</cp:revision>
  <dcterms:created xsi:type="dcterms:W3CDTF">2024-04-17T08:36:36Z</dcterms:created>
  <dcterms:modified xsi:type="dcterms:W3CDTF">2024-12-16T08:31:45Z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