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370" r:id="rId5"/>
    <p:sldId id="328" r:id="rId6"/>
    <p:sldId id="371" r:id="rId7"/>
    <p:sldId id="372" r:id="rId8"/>
    <p:sldId id="640" r:id="rId9"/>
    <p:sldId id="373" r:id="rId10"/>
  </p:sldIdLst>
  <p:sldSz cx="9906000" cy="6858000" type="A4"/>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F71D378-C438-4B13-89EC-455AB70BB0AC}">
          <p14:sldIdLst>
            <p14:sldId id="370"/>
            <p14:sldId id="328"/>
            <p14:sldId id="371"/>
            <p14:sldId id="372"/>
            <p14:sldId id="640"/>
            <p14:sldId id="373"/>
          </p14:sldIdLst>
        </p14:section>
      </p14:sectionLst>
    </p:ext>
    <p:ext uri="{EFAFB233-063F-42B5-8137-9DF3F51BA10A}">
      <p15:sldGuideLst xmlns:p15="http://schemas.microsoft.com/office/powerpoint/2012/main">
        <p15:guide id="1" orient="horz" pos="2205"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Lewis (ABM ULHB - Finance)" initials="SL(U-F" lastIdx="15" clrIdx="0">
    <p:extLst>
      <p:ext uri="{19B8F6BF-5375-455C-9EA6-DF929625EA0E}">
        <p15:presenceInfo xmlns:p15="http://schemas.microsoft.com/office/powerpoint/2012/main" userId="S-1-5-21-978635462-3828570294-627434887-249306" providerId="AD"/>
      </p:ext>
    </p:extLst>
  </p:cmAuthor>
  <p:cmAuthor id="2" name="Aaron Jones (ABM ULHB - Finance)" initials="AJ(U-F" lastIdx="1" clrIdx="1">
    <p:extLst>
      <p:ext uri="{19B8F6BF-5375-455C-9EA6-DF929625EA0E}">
        <p15:presenceInfo xmlns:p15="http://schemas.microsoft.com/office/powerpoint/2012/main" userId="S-1-5-21-978635462-3828570294-627434887-492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797"/>
    <a:srgbClr val="2D5991"/>
    <a:srgbClr val="CFAC87"/>
    <a:srgbClr val="BBFF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00" autoAdjust="0"/>
    <p:restoredTop sz="96395" autoAdjust="0"/>
  </p:normalViewPr>
  <p:slideViewPr>
    <p:cSldViewPr showGuides="1">
      <p:cViewPr varScale="1">
        <p:scale>
          <a:sx n="59" d="100"/>
          <a:sy n="59" d="100"/>
        </p:scale>
        <p:origin x="1244" y="52"/>
      </p:cViewPr>
      <p:guideLst>
        <p:guide orient="horz" pos="2205"/>
        <p:guide pos="3120"/>
      </p:guideLst>
    </p:cSldViewPr>
  </p:slideViewPr>
  <p:notesTextViewPr>
    <p:cViewPr>
      <p:scale>
        <a:sx n="1" d="1"/>
        <a:sy n="1" d="1"/>
      </p:scale>
      <p:origin x="0" y="0"/>
    </p:cViewPr>
  </p:notesTextViewPr>
  <p:notesViewPr>
    <p:cSldViewPr>
      <p:cViewPr varScale="1">
        <p:scale>
          <a:sx n="113" d="100"/>
          <a:sy n="113" d="100"/>
        </p:scale>
        <p:origin x="211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282575" y="158750"/>
            <a:ext cx="9361488" cy="6480175"/>
          </a:xfrm>
          <a:prstGeom prst="rect">
            <a:avLst/>
          </a:prstGeom>
          <a:noFill/>
          <a:ln w="12700">
            <a:solidFill>
              <a:prstClr val="black"/>
            </a:solidFill>
          </a:ln>
        </p:spPr>
        <p:txBody>
          <a:bodyPr vert="horz" lIns="91418" tIns="45708" rIns="91418" bIns="45708" rtlCol="0" anchor="ctr"/>
          <a:lstStyle/>
          <a:p>
            <a:endParaRPr lang="en-GB" dirty="0"/>
          </a:p>
        </p:txBody>
      </p:sp>
      <p:sp>
        <p:nvSpPr>
          <p:cNvPr id="9" name="Notes Placeholder 8"/>
          <p:cNvSpPr>
            <a:spLocks noGrp="1"/>
          </p:cNvSpPr>
          <p:nvPr>
            <p:ph type="body" sz="quarter" idx="3"/>
          </p:nvPr>
        </p:nvSpPr>
        <p:spPr>
          <a:xfrm>
            <a:off x="992201" y="3271104"/>
            <a:ext cx="7942238" cy="2676455"/>
          </a:xfrm>
          <a:prstGeom prst="rect">
            <a:avLst/>
          </a:prstGeom>
        </p:spPr>
        <p:txBody>
          <a:bodyPr vert="horz" lIns="91418" tIns="45708" rIns="91418" bIns="4570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0240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63641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36019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77138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28250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93551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6529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5D83D0-4AE9-4235-9F9F-4706F7CC6979}"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117384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182406-7FFC-4C19-9538-66D23220401A}"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213262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B26F67-3821-46B8-801F-989621F46320}"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162294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28CD80-62AC-4967-82C3-603C72D9BBA7}"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66507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471739-F642-4BFE-AA54-70686E27A0CF}"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192454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ACB066-D2CA-4FD1-A644-09096EF84B24}" type="datetime1">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193508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CA5341-33CD-4B69-9509-6DC1F8A7580B}" type="datetime1">
              <a:rPr lang="en-GB" smtClean="0"/>
              <a:t>16/12/2024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656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C0967F4-F99E-4F1E-B6E8-3B73421E7967}" type="datetime1">
              <a:rPr lang="en-GB" smtClean="0"/>
              <a:t>16/12/2024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96138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4B7592-431E-4AF0-8C10-B0F8B8D890B6}" type="datetime1">
              <a:rPr lang="en-GB" smtClean="0"/>
              <a:t>16/12/2024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61779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5E21FB4-1B35-4AB5-894F-B0353900AF6B}" type="datetime1">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43141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CD172E2-996D-49F2-A2FF-6062764A9909}" type="datetime1">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8592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377806-4CF0-4D7D-8EAF-D17355EC4D3D}" type="datetime1">
              <a:rPr lang="en-GB" smtClean="0"/>
              <a:t>16/12/2024</a:t>
            </a:fld>
            <a:endParaRPr lang="en-GB"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F21F8-718F-45FB-B255-FFD078EF54AA}" type="slidenum">
              <a:rPr lang="en-GB" smtClean="0"/>
              <a:t>‹#›</a:t>
            </a:fld>
            <a:endParaRPr lang="en-GB" dirty="0"/>
          </a:p>
        </p:txBody>
      </p:sp>
    </p:spTree>
    <p:extLst>
      <p:ext uri="{BB962C8B-B14F-4D97-AF65-F5344CB8AC3E}">
        <p14:creationId xmlns:p14="http://schemas.microsoft.com/office/powerpoint/2010/main" val="637710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Capital Plan 2025/26 – Financial Context</a:t>
            </a:r>
          </a:p>
        </p:txBody>
      </p:sp>
      <p:sp>
        <p:nvSpPr>
          <p:cNvPr id="2" name="Slide Number Placeholder 1"/>
          <p:cNvSpPr>
            <a:spLocks noGrp="1"/>
          </p:cNvSpPr>
          <p:nvPr>
            <p:ph type="sldNum" sz="quarter" idx="12"/>
          </p:nvPr>
        </p:nvSpPr>
        <p:spPr/>
        <p:txBody>
          <a:bodyPr/>
          <a:lstStyle/>
          <a:p>
            <a:fld id="{B44F21F8-718F-45FB-B255-FFD078EF54AA}" type="slidenum">
              <a:rPr lang="en-GB" smtClean="0"/>
              <a:t>1</a:t>
            </a:fld>
            <a:endParaRPr lang="en-GB" dirty="0"/>
          </a:p>
        </p:txBody>
      </p:sp>
      <p:sp>
        <p:nvSpPr>
          <p:cNvPr id="6" name="Content Placeholder 2"/>
          <p:cNvSpPr>
            <a:spLocks noGrp="1"/>
          </p:cNvSpPr>
          <p:nvPr>
            <p:ph idx="1"/>
          </p:nvPr>
        </p:nvSpPr>
        <p:spPr>
          <a:xfrm>
            <a:off x="55440" y="424805"/>
            <a:ext cx="9794103" cy="5020419"/>
          </a:xfr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a:noAutofit/>
          </a:bodyPr>
          <a:lstStyle/>
          <a:p>
            <a:pPr marL="0" indent="0">
              <a:buNone/>
            </a:pPr>
            <a:r>
              <a:rPr lang="en-GB" sz="1300" b="1" dirty="0">
                <a:solidFill>
                  <a:schemeClr val="tx1"/>
                </a:solidFill>
              </a:rPr>
              <a:t>Financial context</a:t>
            </a:r>
            <a:r>
              <a:rPr lang="en-GB" sz="1300" dirty="0">
                <a:solidFill>
                  <a:schemeClr val="tx1"/>
                </a:solidFill>
              </a:rPr>
              <a:t>:</a:t>
            </a:r>
          </a:p>
          <a:p>
            <a:r>
              <a:rPr lang="en-GB" sz="1300" dirty="0">
                <a:solidFill>
                  <a:schemeClr val="tx1"/>
                </a:solidFill>
              </a:rPr>
              <a:t>We are aiming for breakeven in 2024-25. </a:t>
            </a:r>
            <a:r>
              <a:rPr lang="en-GB" sz="1300" dirty="0">
                <a:solidFill>
                  <a:schemeClr val="tx1"/>
                </a:solidFill>
                <a:ea typeface="Times New Roman" panose="02020603050405020304" pitchFamily="18" charset="0"/>
              </a:rPr>
              <a:t>The pressure to retain a balanced capital position remains fragile as there is limited remaining flexibility in the programme to manage emerging service and infrastructure risk. However recent in-year allocations of £9.1m from WG for equipment and digital replacements have significantly eased the in-year pressure and will allow the 2025-26 plan to start from a more stable base.</a:t>
            </a:r>
          </a:p>
          <a:p>
            <a:r>
              <a:rPr lang="en-GB" sz="1300" dirty="0">
                <a:solidFill>
                  <a:schemeClr val="tx1"/>
                </a:solidFill>
              </a:rPr>
              <a:t>The 2025-26 discretionary plan reflects initial WG advice on the NHS All Wales Capital Prioritisation and initial core funding allocations. Further work is required to finalise scheme specific proposal outside of the core allocation changes as WG are working through a number of scenarios as part of the 2025-26 WG budget.</a:t>
            </a:r>
          </a:p>
          <a:p>
            <a:r>
              <a:rPr lang="en-GB" sz="1300" dirty="0">
                <a:solidFill>
                  <a:schemeClr val="tx1"/>
                </a:solidFill>
              </a:rPr>
              <a:t>Our prioritised 10-year forecast for the All-Wales Capital Programme (AWCP) remains in place, with work continuing on those cases where design fee funding is available. Others remain on-hold pending the outcome of the national prioritisation work.</a:t>
            </a:r>
          </a:p>
          <a:p>
            <a:pPr marL="0" indent="0">
              <a:buNone/>
            </a:pPr>
            <a:r>
              <a:rPr lang="en-GB" sz="1300" b="1" dirty="0">
                <a:solidFill>
                  <a:schemeClr val="tx1"/>
                </a:solidFill>
              </a:rPr>
              <a:t>Key financial challenges</a:t>
            </a:r>
            <a:r>
              <a:rPr lang="en-GB" sz="1300" dirty="0">
                <a:solidFill>
                  <a:schemeClr val="tx1"/>
                </a:solidFill>
              </a:rPr>
              <a:t>:</a:t>
            </a:r>
          </a:p>
          <a:p>
            <a:r>
              <a:rPr lang="en-GB" sz="1300" dirty="0">
                <a:solidFill>
                  <a:schemeClr val="tx1"/>
                </a:solidFill>
              </a:rPr>
              <a:t>Significant national capital funding constraints remain. The level of discretionary funding has continued to be eroded against inflation and continued growth in the fixed asset base in medical equipment and digital devices, with no national uplift to discretionary allocations since 2010. Following the 2022/23 national reduction in core capital funding 24%/£100m, the local reduction of  £2.7m was fully reinstated in 2024/25 (following a 50% reinstatement in 2023/24). A national uplift to discretionary allocations from £83.7m to £100m an increase of £16.2m/19.3% has been notified for 2025/26. The impact for SBUHB is an uplift of £2.7m/24%.</a:t>
            </a:r>
          </a:p>
          <a:p>
            <a:r>
              <a:rPr lang="en-GB" sz="1300" dirty="0">
                <a:solidFill>
                  <a:schemeClr val="tx1"/>
                </a:solidFill>
              </a:rPr>
              <a:t>Additional national funding allocations are also to be made for a) TEF (Targeted Estates Fund) £40m, b) Diagnostic Equipment Replacement Programme £15m and c) Digital Replacement Programme £10m</a:t>
            </a:r>
          </a:p>
          <a:p>
            <a:r>
              <a:rPr lang="en-GB" sz="1300" dirty="0">
                <a:solidFill>
                  <a:schemeClr val="tx1"/>
                </a:solidFill>
              </a:rPr>
              <a:t>Continuing upward price inflation across the market for all aspects of capital spend, including building schemes, medical and digital equipment, albeit at a lower level than the last 2 years.</a:t>
            </a:r>
          </a:p>
          <a:p>
            <a:r>
              <a:rPr lang="en-GB" sz="1300" dirty="0">
                <a:solidFill>
                  <a:schemeClr val="tx1"/>
                </a:solidFill>
              </a:rPr>
              <a:t>The PFI contract for Neath Port Talbot hospital has a fixed £1.389m contribution to the lifecycle replacement programme [note: starts to reduce significantly from 2025/26 and ends in 2027/28.</a:t>
            </a:r>
            <a:r>
              <a:rPr lang="en-GB" sz="1300" dirty="0"/>
              <a:t>027/28 </a:t>
            </a:r>
            <a:r>
              <a:rPr lang="en-GB" sz="1400" dirty="0"/>
              <a:t>leading up to PFI exit 2030]</a:t>
            </a:r>
          </a:p>
        </p:txBody>
      </p:sp>
      <p:sp>
        <p:nvSpPr>
          <p:cNvPr id="4" name="TextBox 3">
            <a:extLst>
              <a:ext uri="{FF2B5EF4-FFF2-40B4-BE49-F238E27FC236}">
                <a16:creationId xmlns:a16="http://schemas.microsoft.com/office/drawing/2014/main" id="{FA520CE6-65E4-418D-2BCA-0CFB68B05CA9}"/>
              </a:ext>
            </a:extLst>
          </p:cNvPr>
          <p:cNvSpPr txBox="1"/>
          <p:nvPr/>
        </p:nvSpPr>
        <p:spPr>
          <a:xfrm>
            <a:off x="83775" y="5479088"/>
            <a:ext cx="4869225" cy="116955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GB" sz="1400" dirty="0"/>
              <a:t>The combination of significant backlog maintenance (estates, equipment and digital) means investment from the discretionary programme for service change/recovery projects is likely to be limited and difficult choices will be required to achieve a balanced opening 2025/26 capital resource plan. </a:t>
            </a:r>
          </a:p>
        </p:txBody>
      </p:sp>
      <p:sp>
        <p:nvSpPr>
          <p:cNvPr id="3" name="TextBox 2">
            <a:extLst>
              <a:ext uri="{FF2B5EF4-FFF2-40B4-BE49-F238E27FC236}">
                <a16:creationId xmlns:a16="http://schemas.microsoft.com/office/drawing/2014/main" id="{CC05A1CE-EB97-33DE-6251-A0C7C36709EB}"/>
              </a:ext>
            </a:extLst>
          </p:cNvPr>
          <p:cNvSpPr txBox="1"/>
          <p:nvPr/>
        </p:nvSpPr>
        <p:spPr>
          <a:xfrm>
            <a:off x="5230218" y="5495171"/>
            <a:ext cx="4592007" cy="1169551"/>
          </a:xfrm>
          <a:prstGeom prst="rect">
            <a:avLst/>
          </a:prstGeom>
          <a:solidFill>
            <a:srgbClr val="FF9797"/>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a:t>This initial draft plan provides an outline to achieve an opening balanced plan. </a:t>
            </a:r>
            <a:r>
              <a:rPr lang="en-GB" sz="1400" dirty="0">
                <a:solidFill>
                  <a:schemeClr val="tx1"/>
                </a:solidFill>
              </a:rPr>
              <a:t>Further work is required to assess,</a:t>
            </a:r>
          </a:p>
          <a:p>
            <a:r>
              <a:rPr lang="en-GB" sz="1400" dirty="0">
                <a:solidFill>
                  <a:schemeClr val="tx1"/>
                </a:solidFill>
              </a:rPr>
              <a:t>a) Service Group priorities following the Executive review.</a:t>
            </a:r>
          </a:p>
          <a:p>
            <a:r>
              <a:rPr lang="en-GB" sz="1400" dirty="0">
                <a:solidFill>
                  <a:schemeClr val="tx1"/>
                </a:solidFill>
              </a:rPr>
              <a:t>b) Implementation of new national waste regulations from April 2026.</a:t>
            </a:r>
          </a:p>
        </p:txBody>
      </p:sp>
    </p:spTree>
    <p:extLst>
      <p:ext uri="{BB962C8B-B14F-4D97-AF65-F5344CB8AC3E}">
        <p14:creationId xmlns:p14="http://schemas.microsoft.com/office/powerpoint/2010/main" val="3108650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Capital plan –Initial 2025/26 Discretionary (Summary)</a:t>
            </a:r>
          </a:p>
        </p:txBody>
      </p:sp>
      <p:sp>
        <p:nvSpPr>
          <p:cNvPr id="2" name="Slide Number Placeholder 1"/>
          <p:cNvSpPr>
            <a:spLocks noGrp="1"/>
          </p:cNvSpPr>
          <p:nvPr>
            <p:ph type="sldNum" sz="quarter" idx="12"/>
          </p:nvPr>
        </p:nvSpPr>
        <p:spPr/>
        <p:txBody>
          <a:bodyPr/>
          <a:lstStyle/>
          <a:p>
            <a:fld id="{B44F21F8-718F-45FB-B255-FFD078EF54AA}" type="slidenum">
              <a:rPr lang="en-GB" smtClean="0"/>
              <a:t>2</a:t>
            </a:fld>
            <a:endParaRPr lang="en-GB" dirty="0"/>
          </a:p>
        </p:txBody>
      </p:sp>
      <p:sp>
        <p:nvSpPr>
          <p:cNvPr id="8" name="TextBox 7">
            <a:extLst>
              <a:ext uri="{FF2B5EF4-FFF2-40B4-BE49-F238E27FC236}">
                <a16:creationId xmlns:a16="http://schemas.microsoft.com/office/drawing/2014/main" id="{C5E1DF49-1125-A269-3D24-47F19C5C62EF}"/>
              </a:ext>
            </a:extLst>
          </p:cNvPr>
          <p:cNvSpPr txBox="1"/>
          <p:nvPr/>
        </p:nvSpPr>
        <p:spPr>
          <a:xfrm>
            <a:off x="66889" y="2564904"/>
            <a:ext cx="9694254" cy="224676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GB" sz="1400" b="1" dirty="0"/>
              <a:t>Section A</a:t>
            </a:r>
            <a:r>
              <a:rPr lang="en-GB" sz="1400" dirty="0"/>
              <a:t>. Discretionary allocation uplifted by £2.77m/24% to £13.875. This is the first uplift to discretionary capital baseline allocations since 2010, to recognise age and risks across the estate. Overall national uplift 19.3%.</a:t>
            </a:r>
          </a:p>
          <a:p>
            <a:pPr marL="285750" indent="-285750">
              <a:buFont typeface="Arial" panose="020B0604020202020204" pitchFamily="34" charset="0"/>
              <a:buChar char="•"/>
            </a:pPr>
            <a:r>
              <a:rPr lang="en-GB" sz="1400" b="1" dirty="0"/>
              <a:t>Section B</a:t>
            </a:r>
            <a:r>
              <a:rPr lang="en-GB" sz="1400" dirty="0"/>
              <a:t>. Income adjustments, include Board approved disposal. No account taken for recovery of expended business case fees from the AWCP due to ongoing national prioritisation exercise</a:t>
            </a:r>
          </a:p>
          <a:p>
            <a:pPr marL="285750" indent="-285750">
              <a:buFont typeface="Arial" panose="020B0604020202020204" pitchFamily="34" charset="0"/>
              <a:buChar char="•"/>
            </a:pPr>
            <a:r>
              <a:rPr lang="en-GB" sz="1400" b="1" dirty="0"/>
              <a:t>Section C</a:t>
            </a:r>
            <a:r>
              <a:rPr lang="en-GB" sz="1400" dirty="0"/>
              <a:t>. Commitments including AWCP schemes (spend &amp; income), City Deal and NPT PFI contract £1.4m.</a:t>
            </a:r>
          </a:p>
          <a:p>
            <a:pPr marL="285750" indent="-285750">
              <a:buFont typeface="Arial" panose="020B0604020202020204" pitchFamily="34" charset="0"/>
              <a:buChar char="•"/>
            </a:pPr>
            <a:r>
              <a:rPr lang="en-GB" sz="1400" b="1" dirty="0"/>
              <a:t>Section D</a:t>
            </a:r>
            <a:r>
              <a:rPr lang="en-GB" sz="1400" dirty="0"/>
              <a:t>. Refresh allocations for the existing fixed asset base include risk assessed bids provided by the services units and corporate departments with oversight provided by the Capital Prioritisation Group. Also refresh programmes for major programmes (digital services infrastructure &amp; devices and estates backlog maintenance). Potential adjustments £5.3m include £2.5m medical equipment risk scored at 16.</a:t>
            </a:r>
          </a:p>
          <a:p>
            <a:pPr marL="285750" indent="-285750">
              <a:buFont typeface="Arial" panose="020B0604020202020204" pitchFamily="34" charset="0"/>
              <a:buChar char="•"/>
            </a:pPr>
            <a:r>
              <a:rPr lang="en-GB" sz="1400" b="1" dirty="0"/>
              <a:t>Section E</a:t>
            </a:r>
            <a:r>
              <a:rPr lang="en-GB" sz="1400" dirty="0"/>
              <a:t>. IMTP choices. </a:t>
            </a:r>
          </a:p>
        </p:txBody>
      </p:sp>
      <p:sp>
        <p:nvSpPr>
          <p:cNvPr id="7" name="TextBox 6">
            <a:extLst>
              <a:ext uri="{FF2B5EF4-FFF2-40B4-BE49-F238E27FC236}">
                <a16:creationId xmlns:a16="http://schemas.microsoft.com/office/drawing/2014/main" id="{F7844C99-3608-0178-909D-3762E6C84E9E}"/>
              </a:ext>
            </a:extLst>
          </p:cNvPr>
          <p:cNvSpPr txBox="1"/>
          <p:nvPr/>
        </p:nvSpPr>
        <p:spPr>
          <a:xfrm>
            <a:off x="85723" y="4879024"/>
            <a:ext cx="9633520" cy="14773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GB" sz="1800" dirty="0">
                <a:solidFill>
                  <a:schemeClr val="bg1"/>
                </a:solidFill>
              </a:rPr>
              <a:t>Overall draft position without any adjustments </a:t>
            </a:r>
            <a:r>
              <a:rPr lang="en-GB" sz="1800" b="1" u="sng" dirty="0">
                <a:solidFill>
                  <a:schemeClr val="bg1"/>
                </a:solidFill>
              </a:rPr>
              <a:t>£7.240m over allocated resources</a:t>
            </a:r>
            <a:r>
              <a:rPr lang="en-GB" sz="1800" u="sng" dirty="0">
                <a:solidFill>
                  <a:schemeClr val="bg1"/>
                </a:solidFill>
              </a:rPr>
              <a:t>. </a:t>
            </a:r>
            <a:r>
              <a:rPr lang="en-GB" sz="1800" dirty="0">
                <a:solidFill>
                  <a:schemeClr val="bg1"/>
                </a:solidFill>
              </a:rPr>
              <a:t>Potential adjustments for risk score 15s and 16s and other funding sources could</a:t>
            </a:r>
            <a:r>
              <a:rPr lang="en-GB" sz="1800" b="1" dirty="0">
                <a:solidFill>
                  <a:schemeClr val="bg1"/>
                </a:solidFill>
              </a:rPr>
              <a:t> </a:t>
            </a:r>
            <a:r>
              <a:rPr lang="en-GB" sz="1800" dirty="0">
                <a:solidFill>
                  <a:schemeClr val="bg1"/>
                </a:solidFill>
              </a:rPr>
              <a:t>reduce over commitment to £1.478m. </a:t>
            </a:r>
            <a:r>
              <a:rPr lang="en-GB" sz="1800" b="1" u="sng" dirty="0">
                <a:solidFill>
                  <a:schemeClr val="bg1"/>
                </a:solidFill>
              </a:rPr>
              <a:t>Applying a temporary hold of £1.478m would produce a balance position </a:t>
            </a:r>
            <a:r>
              <a:rPr lang="en-GB" sz="1800" dirty="0">
                <a:solidFill>
                  <a:schemeClr val="bg1"/>
                </a:solidFill>
              </a:rPr>
              <a:t>but with significant risk of the plan moving to an unbalanced position during the year without additional WG funding. </a:t>
            </a:r>
            <a:r>
              <a:rPr lang="en-GB" sz="1800" u="sng" dirty="0">
                <a:solidFill>
                  <a:schemeClr val="bg1"/>
                </a:solidFill>
              </a:rPr>
              <a:t>Leaves a small programme contingency of £364k.</a:t>
            </a:r>
          </a:p>
        </p:txBody>
      </p:sp>
      <p:pic>
        <p:nvPicPr>
          <p:cNvPr id="6" name="Picture 5">
            <a:extLst>
              <a:ext uri="{FF2B5EF4-FFF2-40B4-BE49-F238E27FC236}">
                <a16:creationId xmlns:a16="http://schemas.microsoft.com/office/drawing/2014/main" id="{E3FBA6D6-5B97-239A-43AE-7477E6C564E3}"/>
              </a:ext>
            </a:extLst>
          </p:cNvPr>
          <p:cNvPicPr>
            <a:picLocks noChangeAspect="1"/>
          </p:cNvPicPr>
          <p:nvPr/>
        </p:nvPicPr>
        <p:blipFill>
          <a:blip r:embed="rId3"/>
          <a:stretch>
            <a:fillRect/>
          </a:stretch>
        </p:blipFill>
        <p:spPr>
          <a:xfrm>
            <a:off x="114552" y="499442"/>
            <a:ext cx="9604537" cy="1836874"/>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4025110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Capital plan – 2025/26 Discretionary (Detailed headings ‘A/B’)</a:t>
            </a:r>
          </a:p>
        </p:txBody>
      </p:sp>
      <p:sp>
        <p:nvSpPr>
          <p:cNvPr id="2" name="Slide Number Placeholder 1"/>
          <p:cNvSpPr>
            <a:spLocks noGrp="1"/>
          </p:cNvSpPr>
          <p:nvPr>
            <p:ph type="sldNum" sz="quarter" idx="12"/>
          </p:nvPr>
        </p:nvSpPr>
        <p:spPr/>
        <p:txBody>
          <a:bodyPr/>
          <a:lstStyle/>
          <a:p>
            <a:fld id="{B44F21F8-718F-45FB-B255-FFD078EF54AA}" type="slidenum">
              <a:rPr lang="en-GB" smtClean="0"/>
              <a:t>3</a:t>
            </a:fld>
            <a:endParaRPr lang="en-GB" dirty="0"/>
          </a:p>
        </p:txBody>
      </p:sp>
      <p:sp>
        <p:nvSpPr>
          <p:cNvPr id="13" name="TextBox 12">
            <a:extLst>
              <a:ext uri="{FF2B5EF4-FFF2-40B4-BE49-F238E27FC236}">
                <a16:creationId xmlns:a16="http://schemas.microsoft.com/office/drawing/2014/main" id="{BC6F3672-73FA-FEF0-4786-94022D4982A9}"/>
              </a:ext>
            </a:extLst>
          </p:cNvPr>
          <p:cNvSpPr txBox="1"/>
          <p:nvPr/>
        </p:nvSpPr>
        <p:spPr>
          <a:xfrm>
            <a:off x="112236" y="3442324"/>
            <a:ext cx="4840764"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b="1" dirty="0"/>
              <a:t>Section A National funding allocation £13.975m.</a:t>
            </a:r>
            <a:r>
              <a:rPr lang="en-GB" sz="1400" dirty="0"/>
              <a:t> </a:t>
            </a:r>
          </a:p>
          <a:p>
            <a:pPr marL="285750" indent="-285750">
              <a:buFont typeface="Arial" panose="020B0604020202020204" pitchFamily="34" charset="0"/>
              <a:buChar char="•"/>
            </a:pPr>
            <a:r>
              <a:rPr lang="en-GB" sz="1400" dirty="0"/>
              <a:t>Discretionary allocation uplifted by £2.77m/24% to £13.875. This is the first uplift to discretionary capital baseline allocations since 2010 to recognise age and risks across the NHS Wales estate. </a:t>
            </a:r>
          </a:p>
          <a:p>
            <a:pPr marL="285750" indent="-285750">
              <a:buFont typeface="Arial" panose="020B0604020202020204" pitchFamily="34" charset="0"/>
              <a:buChar char="•"/>
            </a:pPr>
            <a:r>
              <a:rPr lang="en-GB" sz="1400" dirty="0"/>
              <a:t>Overall national uplift 19.3%. </a:t>
            </a:r>
          </a:p>
          <a:p>
            <a:pPr marL="285750" indent="-285750">
              <a:buFont typeface="Arial" panose="020B0604020202020204" pitchFamily="34" charset="0"/>
              <a:buChar char="•"/>
            </a:pPr>
            <a:r>
              <a:rPr lang="en-GB" sz="1400" dirty="0"/>
              <a:t>SBU uplift in recognition of significant PFI fixed contractual commitments.</a:t>
            </a:r>
          </a:p>
        </p:txBody>
      </p:sp>
      <p:sp>
        <p:nvSpPr>
          <p:cNvPr id="6" name="TextBox 5">
            <a:extLst>
              <a:ext uri="{FF2B5EF4-FFF2-40B4-BE49-F238E27FC236}">
                <a16:creationId xmlns:a16="http://schemas.microsoft.com/office/drawing/2014/main" id="{53DD417D-72CC-5442-3437-F36728CE5095}"/>
              </a:ext>
            </a:extLst>
          </p:cNvPr>
          <p:cNvSpPr txBox="1"/>
          <p:nvPr/>
        </p:nvSpPr>
        <p:spPr>
          <a:xfrm>
            <a:off x="5025008" y="3446873"/>
            <a:ext cx="4768756"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b="1" dirty="0"/>
              <a:t>Section B. Income Adjustments £0.125m</a:t>
            </a:r>
          </a:p>
          <a:p>
            <a:pPr marL="285750" indent="-285750">
              <a:buFont typeface="Arial" panose="020B0604020202020204" pitchFamily="34" charset="0"/>
              <a:buChar char="•"/>
            </a:pPr>
            <a:r>
              <a:rPr lang="en-GB" sz="1400" dirty="0"/>
              <a:t>Potential disposal income £300k, for Board approved part disposal of Garngoch hospital.</a:t>
            </a:r>
          </a:p>
          <a:p>
            <a:pPr marL="285750" indent="-285750">
              <a:buFont typeface="Arial" panose="020B0604020202020204" pitchFamily="34" charset="0"/>
              <a:buChar char="•"/>
            </a:pPr>
            <a:r>
              <a:rPr lang="en-GB" sz="1400" dirty="0"/>
              <a:t>No account taken for recovery of expended business case fees from the AWCP due to ongoing national prioritisation exercise. Subsequent approval of business cases could lead to a benefit of £1.277m.</a:t>
            </a:r>
          </a:p>
          <a:p>
            <a:pPr marL="285750" indent="-285750">
              <a:buFont typeface="Arial" panose="020B0604020202020204" pitchFamily="34" charset="0"/>
              <a:buChar char="•"/>
            </a:pPr>
            <a:endParaRPr lang="en-GB" sz="1400" dirty="0"/>
          </a:p>
        </p:txBody>
      </p:sp>
      <p:pic>
        <p:nvPicPr>
          <p:cNvPr id="4" name="Picture 3">
            <a:extLst>
              <a:ext uri="{FF2B5EF4-FFF2-40B4-BE49-F238E27FC236}">
                <a16:creationId xmlns:a16="http://schemas.microsoft.com/office/drawing/2014/main" id="{53F5A391-F859-E407-A7A4-54CF479ABFCD}"/>
              </a:ext>
            </a:extLst>
          </p:cNvPr>
          <p:cNvPicPr>
            <a:picLocks noChangeAspect="1"/>
          </p:cNvPicPr>
          <p:nvPr/>
        </p:nvPicPr>
        <p:blipFill>
          <a:blip r:embed="rId3"/>
          <a:stretch>
            <a:fillRect/>
          </a:stretch>
        </p:blipFill>
        <p:spPr>
          <a:xfrm>
            <a:off x="112236" y="548680"/>
            <a:ext cx="9681528" cy="2704095"/>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4010169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Capital plan –2025/26 Discretionary (Detailed headings ‘C’)</a:t>
            </a:r>
          </a:p>
        </p:txBody>
      </p:sp>
      <p:sp>
        <p:nvSpPr>
          <p:cNvPr id="2" name="Slide Number Placeholder 1"/>
          <p:cNvSpPr>
            <a:spLocks noGrp="1"/>
          </p:cNvSpPr>
          <p:nvPr>
            <p:ph type="sldNum" sz="quarter" idx="12"/>
          </p:nvPr>
        </p:nvSpPr>
        <p:spPr/>
        <p:txBody>
          <a:bodyPr/>
          <a:lstStyle/>
          <a:p>
            <a:fld id="{B44F21F8-718F-45FB-B255-FFD078EF54AA}" type="slidenum">
              <a:rPr lang="en-GB" smtClean="0"/>
              <a:t>4</a:t>
            </a:fld>
            <a:endParaRPr lang="en-GB" dirty="0"/>
          </a:p>
        </p:txBody>
      </p:sp>
      <p:sp>
        <p:nvSpPr>
          <p:cNvPr id="5" name="TextBox 4">
            <a:extLst>
              <a:ext uri="{FF2B5EF4-FFF2-40B4-BE49-F238E27FC236}">
                <a16:creationId xmlns:a16="http://schemas.microsoft.com/office/drawing/2014/main" id="{716D2214-CD8B-2C77-E511-6B5030F61866}"/>
              </a:ext>
            </a:extLst>
          </p:cNvPr>
          <p:cNvSpPr txBox="1"/>
          <p:nvPr/>
        </p:nvSpPr>
        <p:spPr>
          <a:xfrm>
            <a:off x="90637" y="4221088"/>
            <a:ext cx="9273480"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b="1" dirty="0"/>
              <a:t>Section C Commitments £4.1m</a:t>
            </a:r>
          </a:p>
          <a:p>
            <a:pPr marL="285750" indent="-285750">
              <a:buFont typeface="Arial" panose="020B0604020202020204" pitchFamily="34" charset="0"/>
              <a:buChar char="•"/>
            </a:pPr>
            <a:r>
              <a:rPr lang="en-GB" sz="1400" dirty="0"/>
              <a:t>AWCP repayments include 2024/25 slippage which need to be repaid from discretionary £0.561m.</a:t>
            </a:r>
          </a:p>
          <a:p>
            <a:pPr marL="285750" indent="-285750">
              <a:buFont typeface="Arial" panose="020B0604020202020204" pitchFamily="34" charset="0"/>
              <a:buChar char="•"/>
            </a:pPr>
            <a:r>
              <a:rPr lang="en-GB" sz="1400" dirty="0"/>
              <a:t>City Deal, includes completion of Hybrid Planning Application for the Morriston Access Route, Management Centre and MEMS move to the vacated Health Records building.</a:t>
            </a:r>
          </a:p>
          <a:p>
            <a:pPr marL="285750" indent="-285750">
              <a:buFont typeface="Arial" panose="020B0604020202020204" pitchFamily="34" charset="0"/>
              <a:buChar char="•"/>
            </a:pPr>
            <a:r>
              <a:rPr lang="en-GB" sz="1400" dirty="0"/>
              <a:t>NPT PFI fixed contractual element for lifecycle replacement £1.389m [note: commencement of gradual reduction in contractual commitment for lifecycle which ends in 2027/28 in advance of hand back in May 2030].</a:t>
            </a:r>
          </a:p>
        </p:txBody>
      </p:sp>
      <p:pic>
        <p:nvPicPr>
          <p:cNvPr id="3" name="Picture 2">
            <a:extLst>
              <a:ext uri="{FF2B5EF4-FFF2-40B4-BE49-F238E27FC236}">
                <a16:creationId xmlns:a16="http://schemas.microsoft.com/office/drawing/2014/main" id="{04A74B4C-831C-D4A5-0616-A49466B3AC7E}"/>
              </a:ext>
            </a:extLst>
          </p:cNvPr>
          <p:cNvPicPr>
            <a:picLocks noChangeAspect="1"/>
          </p:cNvPicPr>
          <p:nvPr/>
        </p:nvPicPr>
        <p:blipFill>
          <a:blip r:embed="rId3"/>
          <a:stretch>
            <a:fillRect/>
          </a:stretch>
        </p:blipFill>
        <p:spPr>
          <a:xfrm>
            <a:off x="90637" y="527303"/>
            <a:ext cx="9696685" cy="3333745"/>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627952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Capital plan – 2025/26 Discretionary (Detailed headings ‘D’)</a:t>
            </a:r>
          </a:p>
        </p:txBody>
      </p:sp>
      <p:sp>
        <p:nvSpPr>
          <p:cNvPr id="2" name="Slide Number Placeholder 1"/>
          <p:cNvSpPr>
            <a:spLocks noGrp="1"/>
          </p:cNvSpPr>
          <p:nvPr>
            <p:ph type="sldNum" sz="quarter" idx="12"/>
          </p:nvPr>
        </p:nvSpPr>
        <p:spPr/>
        <p:txBody>
          <a:bodyPr/>
          <a:lstStyle/>
          <a:p>
            <a:fld id="{B44F21F8-718F-45FB-B255-FFD078EF54AA}" type="slidenum">
              <a:rPr lang="en-GB" smtClean="0"/>
              <a:t>5</a:t>
            </a:fld>
            <a:endParaRPr lang="en-GB" dirty="0"/>
          </a:p>
        </p:txBody>
      </p:sp>
      <p:sp>
        <p:nvSpPr>
          <p:cNvPr id="6" name="TextBox 5">
            <a:extLst>
              <a:ext uri="{FF2B5EF4-FFF2-40B4-BE49-F238E27FC236}">
                <a16:creationId xmlns:a16="http://schemas.microsoft.com/office/drawing/2014/main" id="{292241FC-1DA7-C1ED-CABA-D0FEE8FE1673}"/>
              </a:ext>
            </a:extLst>
          </p:cNvPr>
          <p:cNvSpPr txBox="1"/>
          <p:nvPr/>
        </p:nvSpPr>
        <p:spPr>
          <a:xfrm>
            <a:off x="64232" y="4480361"/>
            <a:ext cx="9777536" cy="22544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b="1" dirty="0"/>
              <a:t>Section D. Refresh Allocations, £8.925m</a:t>
            </a:r>
          </a:p>
          <a:p>
            <a:pPr marL="285750" indent="-285750">
              <a:buFont typeface="Arial" panose="020B0604020202020204" pitchFamily="34" charset="0"/>
              <a:buChar char="•"/>
            </a:pPr>
            <a:r>
              <a:rPr lang="en-GB" sz="1150" dirty="0"/>
              <a:t>Refresh programme for digital services infrastructure &amp; devices. A new national £10m equipment replacement programme to be launched by WG in 2025/26.</a:t>
            </a:r>
          </a:p>
          <a:p>
            <a:pPr marL="285750" indent="-285750">
              <a:buFont typeface="Arial" panose="020B0604020202020204" pitchFamily="34" charset="0"/>
              <a:buChar char="•"/>
            </a:pPr>
            <a:r>
              <a:rPr lang="en-GB" sz="1150" dirty="0"/>
              <a:t>Estates Infrastructure for high and significant risks assumes a £5.250m funding allocation from the newly released national (TEF) Targeted Estates Fund - £40m a year funding in each of 2025/26 and 2026/27, requires a 30% contribution from discretionary (like EFAB). Bid process to launch in Q4 with allocations for a) Infrastructure £18m, b) Fire Safety £5m, c) Mental Health £5m d) Decarbonisation £6m e) Infection Prevention Control £3m and f) Decontamination £3m.</a:t>
            </a:r>
          </a:p>
          <a:p>
            <a:pPr marL="285750" indent="-285750">
              <a:buFont typeface="Arial" panose="020B0604020202020204" pitchFamily="34" charset="0"/>
              <a:buChar char="•"/>
            </a:pPr>
            <a:r>
              <a:rPr lang="en-GB" sz="1150" dirty="0"/>
              <a:t>Refresh allocations for the existing fixed asset base for equipment and minor estates work include risk assessed bids provided by the services units and corporate departments with oversight provided by the Capital Prioritisation Group (CPG). </a:t>
            </a:r>
          </a:p>
          <a:p>
            <a:pPr marL="285750" indent="-285750">
              <a:buFont typeface="Arial" panose="020B0604020202020204" pitchFamily="34" charset="0"/>
              <a:buChar char="•"/>
            </a:pPr>
            <a:r>
              <a:rPr lang="en-GB" sz="1150" dirty="0"/>
              <a:t>Phase 1 £800k for a 3 phased programme to replace all of the Anaesthetic Machines in Morriston. Phases 2 and 3 would need to take place by 2026/27</a:t>
            </a:r>
          </a:p>
          <a:p>
            <a:pPr marL="285750" indent="-285750">
              <a:buFont typeface="Arial" panose="020B0604020202020204" pitchFamily="34" charset="0"/>
              <a:buChar char="•"/>
            </a:pPr>
            <a:r>
              <a:rPr lang="en-GB" sz="1150" dirty="0"/>
              <a:t>As in previous years, options to adjusting for risk score 16 and 15 </a:t>
            </a:r>
            <a:r>
              <a:rPr lang="en-GB" sz="1150" b="1" dirty="0"/>
              <a:t>reduces requirement from £14.224m to £8.925m, which contributes to an overall balanced position.</a:t>
            </a:r>
          </a:p>
        </p:txBody>
      </p:sp>
      <p:pic>
        <p:nvPicPr>
          <p:cNvPr id="4" name="Picture 3">
            <a:extLst>
              <a:ext uri="{FF2B5EF4-FFF2-40B4-BE49-F238E27FC236}">
                <a16:creationId xmlns:a16="http://schemas.microsoft.com/office/drawing/2014/main" id="{11110EF0-DD23-B5AF-C886-9C1995CE8C59}"/>
              </a:ext>
            </a:extLst>
          </p:cNvPr>
          <p:cNvPicPr>
            <a:picLocks noChangeAspect="1"/>
          </p:cNvPicPr>
          <p:nvPr/>
        </p:nvPicPr>
        <p:blipFill>
          <a:blip r:embed="rId3"/>
          <a:stretch>
            <a:fillRect/>
          </a:stretch>
        </p:blipFill>
        <p:spPr>
          <a:xfrm>
            <a:off x="128464" y="434836"/>
            <a:ext cx="9472608" cy="4005803"/>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4093847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Capital plan –Initial 2025/26 Discretionary (Detailed headings ‘E’)</a:t>
            </a:r>
          </a:p>
        </p:txBody>
      </p:sp>
      <p:sp>
        <p:nvSpPr>
          <p:cNvPr id="2" name="Slide Number Placeholder 1"/>
          <p:cNvSpPr>
            <a:spLocks noGrp="1"/>
          </p:cNvSpPr>
          <p:nvPr>
            <p:ph type="sldNum" sz="quarter" idx="12"/>
          </p:nvPr>
        </p:nvSpPr>
        <p:spPr/>
        <p:txBody>
          <a:bodyPr/>
          <a:lstStyle/>
          <a:p>
            <a:fld id="{B44F21F8-718F-45FB-B255-FFD078EF54AA}" type="slidenum">
              <a:rPr lang="en-GB" smtClean="0"/>
              <a:t>6</a:t>
            </a:fld>
            <a:endParaRPr lang="en-GB" dirty="0"/>
          </a:p>
        </p:txBody>
      </p:sp>
      <p:sp>
        <p:nvSpPr>
          <p:cNvPr id="5" name="TextBox 4">
            <a:extLst>
              <a:ext uri="{FF2B5EF4-FFF2-40B4-BE49-F238E27FC236}">
                <a16:creationId xmlns:a16="http://schemas.microsoft.com/office/drawing/2014/main" id="{624E00F8-F932-F2FC-730D-44E7E61EEDE6}"/>
              </a:ext>
            </a:extLst>
          </p:cNvPr>
          <p:cNvSpPr txBox="1"/>
          <p:nvPr/>
        </p:nvSpPr>
        <p:spPr>
          <a:xfrm>
            <a:off x="128463" y="4907156"/>
            <a:ext cx="6552729"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b="1" dirty="0"/>
              <a:t>Section E. GMO Choices £0.975m</a:t>
            </a:r>
          </a:p>
          <a:p>
            <a:pPr marL="285750" indent="-285750">
              <a:buFont typeface="Arial" panose="020B0604020202020204" pitchFamily="34" charset="0"/>
              <a:buChar char="•"/>
            </a:pPr>
            <a:r>
              <a:rPr lang="en-GB" sz="1400" dirty="0"/>
              <a:t>Contact RT was included in 2024/25 IMTP but now likely to require £1.3m capital for building infrastructure work and equipment. Suggest a £100k design fee allocation in 2025-26 subject to the service business case being approved from a revenue/JCC perspective.</a:t>
            </a:r>
          </a:p>
          <a:p>
            <a:pPr marL="285750" indent="-285750">
              <a:buFont typeface="Arial" panose="020B0604020202020204" pitchFamily="34" charset="0"/>
              <a:buChar char="•"/>
            </a:pPr>
            <a:r>
              <a:rPr lang="en-GB" sz="1400" dirty="0"/>
              <a:t>Includes choices on design fees linked to building infrastructure priorities. Unclear at this stage if national funding will be available in 2025-26. There may be an opportunity to recover fees in 2026-27 through the TEF allocation.</a:t>
            </a:r>
          </a:p>
        </p:txBody>
      </p:sp>
      <p:pic>
        <p:nvPicPr>
          <p:cNvPr id="7" name="Picture 6">
            <a:extLst>
              <a:ext uri="{FF2B5EF4-FFF2-40B4-BE49-F238E27FC236}">
                <a16:creationId xmlns:a16="http://schemas.microsoft.com/office/drawing/2014/main" id="{95C07965-7F81-5370-7FD5-E5356FBEB535}"/>
              </a:ext>
            </a:extLst>
          </p:cNvPr>
          <p:cNvPicPr>
            <a:picLocks noChangeAspect="1"/>
          </p:cNvPicPr>
          <p:nvPr/>
        </p:nvPicPr>
        <p:blipFill>
          <a:blip r:embed="rId3"/>
          <a:stretch>
            <a:fillRect/>
          </a:stretch>
        </p:blipFill>
        <p:spPr>
          <a:xfrm>
            <a:off x="152835" y="476215"/>
            <a:ext cx="9600329" cy="4359388"/>
          </a:xfrm>
          <a:prstGeom prst="rect">
            <a:avLst/>
          </a:prstGeom>
        </p:spPr>
        <p:style>
          <a:lnRef idx="2">
            <a:schemeClr val="accent1"/>
          </a:lnRef>
          <a:fillRef idx="1">
            <a:schemeClr val="lt1"/>
          </a:fillRef>
          <a:effectRef idx="0">
            <a:schemeClr val="accent1"/>
          </a:effectRef>
          <a:fontRef idx="minor">
            <a:schemeClr val="dk1"/>
          </a:fontRef>
        </p:style>
      </p:pic>
      <p:sp>
        <p:nvSpPr>
          <p:cNvPr id="8" name="TextBox 7">
            <a:extLst>
              <a:ext uri="{FF2B5EF4-FFF2-40B4-BE49-F238E27FC236}">
                <a16:creationId xmlns:a16="http://schemas.microsoft.com/office/drawing/2014/main" id="{0A547902-5851-651C-B71A-1DAD2663D41D}"/>
              </a:ext>
            </a:extLst>
          </p:cNvPr>
          <p:cNvSpPr txBox="1"/>
          <p:nvPr/>
        </p:nvSpPr>
        <p:spPr>
          <a:xfrm>
            <a:off x="6872844" y="4938476"/>
            <a:ext cx="2880320" cy="1600438"/>
          </a:xfrm>
          <a:prstGeom prst="rect">
            <a:avLst/>
          </a:prstGeom>
          <a:solidFill>
            <a:srgbClr val="FF9797"/>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a:solidFill>
                  <a:schemeClr val="tx1"/>
                </a:solidFill>
              </a:rPr>
              <a:t>Further work required to assess,</a:t>
            </a:r>
          </a:p>
          <a:p>
            <a:endParaRPr lang="en-GB" sz="1400" dirty="0">
              <a:solidFill>
                <a:schemeClr val="tx1"/>
              </a:solidFill>
            </a:endParaRPr>
          </a:p>
          <a:p>
            <a:r>
              <a:rPr lang="en-GB" sz="1400" dirty="0">
                <a:solidFill>
                  <a:schemeClr val="tx1"/>
                </a:solidFill>
              </a:rPr>
              <a:t> a) Service Group priorities following the Executive review.</a:t>
            </a:r>
          </a:p>
          <a:p>
            <a:r>
              <a:rPr lang="en-GB" sz="1400" dirty="0">
                <a:solidFill>
                  <a:schemeClr val="tx1"/>
                </a:solidFill>
              </a:rPr>
              <a:t>  </a:t>
            </a:r>
          </a:p>
          <a:p>
            <a:r>
              <a:rPr lang="en-GB" sz="1400" dirty="0">
                <a:solidFill>
                  <a:schemeClr val="tx1"/>
                </a:solidFill>
              </a:rPr>
              <a:t>b) Implementation of new national waste regulations from April 2026.</a:t>
            </a:r>
          </a:p>
        </p:txBody>
      </p:sp>
    </p:spTree>
    <p:extLst>
      <p:ext uri="{BB962C8B-B14F-4D97-AF65-F5344CB8AC3E}">
        <p14:creationId xmlns:p14="http://schemas.microsoft.com/office/powerpoint/2010/main" val="26034923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C2293D3F6CAF44883FAF75821614A26" ma:contentTypeVersion="5" ma:contentTypeDescription="Create a new document." ma:contentTypeScope="" ma:versionID="0a61740fef8346524f441d61d9727cc7">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5E44CC8-EB0F-4A58-B26D-EA569BC748D2}">
  <ds:schemaRefs>
    <ds:schemaRef ds:uri="http://schemas.microsoft.com/office/2006/metadata/properties"/>
    <ds:schemaRef ds:uri="http://purl.org/dc/elements/1.1/"/>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44db3db7-1523-4826-83fd-741d9b441697"/>
  </ds:schemaRefs>
</ds:datastoreItem>
</file>

<file path=customXml/itemProps2.xml><?xml version="1.0" encoding="utf-8"?>
<ds:datastoreItem xmlns:ds="http://schemas.openxmlformats.org/officeDocument/2006/customXml" ds:itemID="{C8382CCB-582A-4AA0-BBFB-1C6386C34A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135E072-72BE-4ED4-BA92-A80B1311C4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12388</TotalTime>
  <Words>1335</Words>
  <Application>Microsoft Office PowerPoint</Application>
  <PresentationFormat>A4 Paper (210x297 mm)</PresentationFormat>
  <Paragraphs>56</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Jones (ABM ULHB - Finance)</dc:creator>
  <cp:lastModifiedBy>Sophie Herbert (Swansea Bay UHB - Corporate Governance )</cp:lastModifiedBy>
  <cp:revision>756</cp:revision>
  <cp:lastPrinted>2022-12-21T16:51:14Z</cp:lastPrinted>
  <dcterms:created xsi:type="dcterms:W3CDTF">2017-06-21T13:00:58Z</dcterms:created>
  <dcterms:modified xsi:type="dcterms:W3CDTF">2024-12-16T08:36:19Z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0x0101006C2293D3F6CAF44883FAF75821614A26</vt:lpwstr>
  </property>
</Properties>
</file>