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4"/>
  </p:sldMasterIdLst>
  <p:sldIdLst>
    <p:sldId id="258" r:id="rId5"/>
    <p:sldId id="267" r:id="rId6"/>
    <p:sldId id="259" r:id="rId7"/>
    <p:sldId id="268" r:id="rId8"/>
    <p:sldId id="261" r:id="rId9"/>
    <p:sldId id="260" r:id="rId10"/>
    <p:sldId id="263" r:id="rId11"/>
    <p:sldId id="26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17F02-572A-4B9D-A793-9F180CE5B538}" type="datetimeFigureOut">
              <a:rPr lang="en-GB" smtClean="0"/>
              <a:t>02/02/2023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5C45E-BD40-4C29-8010-B202B39CC5A7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4398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17F02-572A-4B9D-A793-9F180CE5B538}" type="datetimeFigureOut">
              <a:rPr lang="en-GB" smtClean="0"/>
              <a:t>02/02/2023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5C45E-BD40-4C29-8010-B202B39CC5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5820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17F02-572A-4B9D-A793-9F180CE5B538}" type="datetimeFigureOut">
              <a:rPr lang="en-GB" smtClean="0"/>
              <a:t>02/02/2023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5C45E-BD40-4C29-8010-B202B39CC5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8894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17F02-572A-4B9D-A793-9F180CE5B538}" type="datetimeFigureOut">
              <a:rPr lang="en-GB" smtClean="0"/>
              <a:t>02/02/2023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5C45E-BD40-4C29-8010-B202B39CC5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2495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17F02-572A-4B9D-A793-9F180CE5B538}" type="datetimeFigureOut">
              <a:rPr lang="en-GB" smtClean="0"/>
              <a:t>02/02/2023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5C45E-BD40-4C29-8010-B202B39CC5A7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9865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17F02-572A-4B9D-A793-9F180CE5B538}" type="datetimeFigureOut">
              <a:rPr lang="en-GB" smtClean="0"/>
              <a:t>02/02/2023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5C45E-BD40-4C29-8010-B202B39CC5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637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17F02-572A-4B9D-A793-9F180CE5B538}" type="datetimeFigureOut">
              <a:rPr lang="en-GB" smtClean="0"/>
              <a:t>02/02/2023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5C45E-BD40-4C29-8010-B202B39CC5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0095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17F02-572A-4B9D-A793-9F180CE5B538}" type="datetimeFigureOut">
              <a:rPr lang="en-GB" smtClean="0"/>
              <a:t>02/02/2023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5C45E-BD40-4C29-8010-B202B39CC5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2406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17F02-572A-4B9D-A793-9F180CE5B538}" type="datetimeFigureOut">
              <a:rPr lang="en-GB" smtClean="0"/>
              <a:t>02/02/2023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5C45E-BD40-4C29-8010-B202B39CC5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1164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C417F02-572A-4B9D-A793-9F180CE5B538}" type="datetimeFigureOut">
              <a:rPr lang="en-GB" smtClean="0"/>
              <a:t>02/02/2023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55C45E-BD40-4C29-8010-B202B39CC5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9201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17F02-572A-4B9D-A793-9F180CE5B538}" type="datetimeFigureOut">
              <a:rPr lang="en-GB" smtClean="0"/>
              <a:t>02/02/2023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5C45E-BD40-4C29-8010-B202B39CC5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8498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C417F02-572A-4B9D-A793-9F180CE5B538}" type="datetimeFigureOut">
              <a:rPr lang="en-GB" smtClean="0"/>
              <a:t>02/02/2023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555C45E-BD40-4C29-8010-B202B39CC5A7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046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46557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ALN Statutory requirements: Do </a:t>
            </a:r>
            <a:r>
              <a:rPr lang="en-GB" dirty="0" smtClean="0"/>
              <a:t>we </a:t>
            </a:r>
            <a:r>
              <a:rPr lang="en-GB" i="1" dirty="0" smtClean="0"/>
              <a:t>actually</a:t>
            </a:r>
            <a:r>
              <a:rPr lang="en-GB" dirty="0" smtClean="0"/>
              <a:t> know what we’re meant to be doing?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689148"/>
          </a:xfrm>
        </p:spPr>
        <p:txBody>
          <a:bodyPr>
            <a:normAutofit fontScale="55000" lnSpcReduction="20000"/>
          </a:bodyPr>
          <a:lstStyle/>
          <a:p>
            <a:r>
              <a:rPr lang="en-GB" sz="3300" b="1" dirty="0"/>
              <a:t>A recap on key Health Board statutory requirements under the ALN </a:t>
            </a:r>
            <a:r>
              <a:rPr lang="en-GB" sz="3300" b="1" dirty="0" smtClean="0"/>
              <a:t>Act</a:t>
            </a:r>
          </a:p>
          <a:p>
            <a:r>
              <a:rPr lang="en-GB" sz="3300" dirty="0"/>
              <a:t>Dr Luke Jones</a:t>
            </a:r>
          </a:p>
          <a:p>
            <a:r>
              <a:rPr lang="en-GB" dirty="0"/>
              <a:t>Swyddog </a:t>
            </a:r>
            <a:r>
              <a:rPr lang="en-GB" dirty="0" err="1"/>
              <a:t>Arweiniol</a:t>
            </a:r>
            <a:r>
              <a:rPr lang="en-GB" dirty="0"/>
              <a:t> </a:t>
            </a:r>
            <a:r>
              <a:rPr lang="en-GB" dirty="0" err="1"/>
              <a:t>Clinigol</a:t>
            </a:r>
            <a:r>
              <a:rPr lang="en-GB" dirty="0"/>
              <a:t> </a:t>
            </a:r>
            <a:r>
              <a:rPr lang="en-GB" dirty="0" err="1"/>
              <a:t>Dynodedig</a:t>
            </a:r>
            <a:r>
              <a:rPr lang="en-GB" dirty="0"/>
              <a:t> </a:t>
            </a:r>
            <a:r>
              <a:rPr lang="en-GB" dirty="0" err="1"/>
              <a:t>Addysg</a:t>
            </a:r>
            <a:r>
              <a:rPr lang="en-GB" dirty="0"/>
              <a:t> (SACDA), De </a:t>
            </a:r>
            <a:r>
              <a:rPr lang="en-GB" dirty="0" err="1"/>
              <a:t>Gorllewin</a:t>
            </a:r>
            <a:r>
              <a:rPr lang="en-GB" dirty="0"/>
              <a:t> a </a:t>
            </a:r>
            <a:r>
              <a:rPr lang="en-GB" dirty="0" err="1"/>
              <a:t>Canol</a:t>
            </a:r>
            <a:r>
              <a:rPr lang="en-GB" dirty="0"/>
              <a:t> </a:t>
            </a:r>
            <a:r>
              <a:rPr lang="en-GB" dirty="0" err="1"/>
              <a:t>Cymru</a:t>
            </a:r>
            <a:r>
              <a:rPr lang="en-GB" dirty="0"/>
              <a:t> /</a:t>
            </a:r>
          </a:p>
          <a:p>
            <a:r>
              <a:rPr lang="en-GB" dirty="0"/>
              <a:t>Designated Education Clinical Lead Officer (DECLO), South West and Mid Wales</a:t>
            </a:r>
          </a:p>
          <a:p>
            <a:r>
              <a:rPr lang="en-GB" dirty="0"/>
              <a:t>Luke.jones@wales.nhs.uk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2" descr="https://th.bing.com/th/id/OIP.cNyVNn1ZaMRNKl9hHxYydQHaCS?pid=ImgDet&amp;rs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8130" y="121443"/>
            <a:ext cx="2871262" cy="884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250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1705" y="2000377"/>
            <a:ext cx="27358848" cy="8427110"/>
          </a:xfrm>
        </p:spPr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2" name="Picture 4" descr="The Gallic Shru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3122"/>
            <a:ext cx="12676912" cy="7305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54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K</a:t>
            </a:r>
            <a:r>
              <a:rPr lang="en-GB" dirty="0" smtClean="0"/>
              <a:t>ey Health Board statutory requirements under the ALN </a:t>
            </a:r>
            <a:r>
              <a:rPr lang="en-GB" dirty="0" smtClean="0"/>
              <a:t>Act: The Headlines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299034"/>
          </a:xfrm>
        </p:spPr>
        <p:txBody>
          <a:bodyPr>
            <a:normAutofit/>
          </a:bodyPr>
          <a:lstStyle/>
          <a:p>
            <a:r>
              <a:rPr lang="en-GB" b="1" dirty="0" smtClean="0"/>
              <a:t>Collaboration</a:t>
            </a:r>
            <a:r>
              <a:rPr lang="en-GB" dirty="0" smtClean="0"/>
              <a:t> is a key principle underpinning the ALN Act</a:t>
            </a:r>
          </a:p>
          <a:p>
            <a:r>
              <a:rPr lang="en-GB" dirty="0" smtClean="0"/>
              <a:t>This principle is operationalised by placing a number of </a:t>
            </a:r>
            <a:r>
              <a:rPr lang="en-GB" b="1" dirty="0" smtClean="0"/>
              <a:t>statutory duties </a:t>
            </a:r>
            <a:r>
              <a:rPr lang="en-GB" dirty="0" smtClean="0"/>
              <a:t>(‘musts’) on Health Boards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Section 61 – Appointment of DECLO</a:t>
            </a:r>
            <a:endParaRPr lang="en-GB" dirty="0" smtClean="0">
              <a:ea typeface="Segoe UI Emoji" panose="020B0502040204020203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dirty="0" smtClean="0">
                <a:ea typeface="Segoe UI Emoji" panose="020B0502040204020203" pitchFamily="34" charset="0"/>
              </a:rPr>
              <a:t>Section 65 – Compliance with requests for ‘</a:t>
            </a:r>
            <a:r>
              <a:rPr lang="en-GB" b="1" dirty="0" smtClean="0">
                <a:ea typeface="Segoe UI Emoji" panose="020B0502040204020203" pitchFamily="34" charset="0"/>
              </a:rPr>
              <a:t>information or help</a:t>
            </a:r>
            <a:r>
              <a:rPr lang="en-GB" dirty="0" smtClean="0">
                <a:ea typeface="Segoe UI Emoji" panose="020B0502040204020203" pitchFamily="34" charset="0"/>
              </a:rPr>
              <a:t>’ from Local Authorities</a:t>
            </a:r>
          </a:p>
          <a:p>
            <a:pPr lvl="1"/>
            <a:r>
              <a:rPr lang="en-GB" dirty="0" smtClean="0">
                <a:ea typeface="Segoe UI Emoji" panose="020B0502040204020203" pitchFamily="34" charset="0"/>
              </a:rPr>
              <a:t>6 week response requirement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Section 20 – </a:t>
            </a:r>
            <a:r>
              <a:rPr lang="en-GB" dirty="0" smtClean="0"/>
              <a:t>Consideration of, and response to, LA </a:t>
            </a:r>
            <a:r>
              <a:rPr lang="en-GB" dirty="0"/>
              <a:t>or FEI </a:t>
            </a:r>
            <a:r>
              <a:rPr lang="en-GB" dirty="0" smtClean="0"/>
              <a:t>referrals for a </a:t>
            </a:r>
            <a:r>
              <a:rPr lang="en-GB" b="1" dirty="0" smtClean="0"/>
              <a:t>relevant </a:t>
            </a:r>
            <a:r>
              <a:rPr lang="en-GB" b="1" dirty="0"/>
              <a:t>treatment or </a:t>
            </a:r>
            <a:r>
              <a:rPr lang="en-GB" b="1" dirty="0" smtClean="0"/>
              <a:t>service</a:t>
            </a:r>
          </a:p>
          <a:p>
            <a:pPr lvl="1"/>
            <a:r>
              <a:rPr lang="en-GB" dirty="0" smtClean="0"/>
              <a:t>6 week response requirement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>
                <a:ea typeface="Segoe UI Emoji" panose="020B0502040204020203" pitchFamily="34" charset="0"/>
              </a:rPr>
              <a:t>Section 64 – </a:t>
            </a:r>
            <a:r>
              <a:rPr lang="en-GB" b="1" dirty="0" smtClean="0">
                <a:ea typeface="Segoe UI Emoji" panose="020B0502040204020203" pitchFamily="34" charset="0"/>
              </a:rPr>
              <a:t>Informing</a:t>
            </a:r>
            <a:r>
              <a:rPr lang="en-GB" dirty="0" smtClean="0">
                <a:ea typeface="Segoe UI Emoji" panose="020B0502040204020203" pitchFamily="34" charset="0"/>
              </a:rPr>
              <a:t> parents and LAs of </a:t>
            </a:r>
            <a:r>
              <a:rPr lang="en-GB" b="1" dirty="0" smtClean="0">
                <a:ea typeface="Segoe UI Emoji" panose="020B0502040204020203" pitchFamily="34" charset="0"/>
              </a:rPr>
              <a:t>probable ALN in preschool children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>
                <a:ea typeface="Segoe UI Emoji" panose="020B0502040204020203" pitchFamily="34" charset="0"/>
              </a:rPr>
              <a:t>Participation in </a:t>
            </a:r>
            <a:r>
              <a:rPr lang="en-GB" b="1" dirty="0" smtClean="0">
                <a:ea typeface="Segoe UI Emoji" panose="020B0502040204020203" pitchFamily="34" charset="0"/>
              </a:rPr>
              <a:t>meetings to develop Individual Development Plans</a:t>
            </a:r>
          </a:p>
        </p:txBody>
      </p:sp>
    </p:spTree>
    <p:extLst>
      <p:ext uri="{BB962C8B-B14F-4D97-AF65-F5344CB8AC3E}">
        <p14:creationId xmlns:p14="http://schemas.microsoft.com/office/powerpoint/2010/main" val="204796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Health Board statutory requirements under the ALN </a:t>
            </a:r>
            <a:r>
              <a:rPr lang="en-GB" dirty="0" smtClean="0"/>
              <a:t>Act: The detail (1/4)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353898"/>
          </a:xfrm>
        </p:spPr>
        <p:txBody>
          <a:bodyPr/>
          <a:lstStyle/>
          <a:p>
            <a:r>
              <a:rPr lang="en-GB" dirty="0"/>
              <a:t>Section 61 – Appointment of </a:t>
            </a:r>
            <a:r>
              <a:rPr lang="en-GB" dirty="0" smtClean="0"/>
              <a:t>the Designated Education Clinical Lead Officer</a:t>
            </a:r>
          </a:p>
          <a:p>
            <a:pPr lvl="1"/>
            <a:r>
              <a:rPr lang="en-GB" dirty="0"/>
              <a:t>Every Local Health Board </a:t>
            </a:r>
            <a:r>
              <a:rPr lang="en-GB" dirty="0" smtClean="0"/>
              <a:t>must designate </a:t>
            </a:r>
            <a:r>
              <a:rPr lang="en-GB" dirty="0"/>
              <a:t>an officer to have responsibility for co-ordinating the health board’s functions in relation to children and young people with ALN. That person is known as the “designated education clinical lead officer” </a:t>
            </a:r>
            <a:r>
              <a:rPr lang="en-GB" dirty="0" smtClean="0"/>
              <a:t>(Code, 9.1)</a:t>
            </a:r>
          </a:p>
          <a:p>
            <a:pPr lvl="1"/>
            <a:r>
              <a:rPr lang="en-GB" dirty="0" smtClean="0"/>
              <a:t>Functions for which the DECLO is required to co-ordinate include:</a:t>
            </a:r>
          </a:p>
          <a:p>
            <a:pPr lvl="2"/>
            <a:r>
              <a:rPr lang="en-GB" dirty="0" smtClean="0"/>
              <a:t>Meeting the other statutory requirements of the Act</a:t>
            </a:r>
          </a:p>
          <a:p>
            <a:pPr lvl="2"/>
            <a:r>
              <a:rPr lang="en-GB" dirty="0" smtClean="0"/>
              <a:t>Participation in reviews of IDPs</a:t>
            </a:r>
          </a:p>
          <a:p>
            <a:pPr lvl="2"/>
            <a:r>
              <a:rPr lang="en-GB" dirty="0" smtClean="0"/>
              <a:t>Giving evidence to, and dealing with recommendations from, Education Tribunal Wales</a:t>
            </a:r>
          </a:p>
          <a:p>
            <a:pPr lvl="2"/>
            <a:r>
              <a:rPr lang="en-GB" dirty="0" smtClean="0"/>
              <a:t>Collaborating with partners in relation to children and young people with ALN</a:t>
            </a:r>
          </a:p>
          <a:p>
            <a:pPr lvl="1"/>
            <a:r>
              <a:rPr lang="en-GB" dirty="0" smtClean="0"/>
              <a:t>The DECLO is a </a:t>
            </a:r>
            <a:r>
              <a:rPr lang="en-GB" b="1" dirty="0" smtClean="0"/>
              <a:t>strategic</a:t>
            </a:r>
            <a:r>
              <a:rPr lang="en-GB" dirty="0" smtClean="0"/>
              <a:t> role (Code, 9.8)</a:t>
            </a:r>
          </a:p>
          <a:p>
            <a:pPr lvl="1"/>
            <a:r>
              <a:rPr lang="en-GB" dirty="0" smtClean="0"/>
              <a:t>Supporting effective collaboration and ‘ownership’ of the ALN agenda between different Health Board services with responsibilities for children and young people with ALN is at the heart of the role</a:t>
            </a:r>
          </a:p>
        </p:txBody>
      </p:sp>
    </p:spTree>
    <p:extLst>
      <p:ext uri="{BB962C8B-B14F-4D97-AF65-F5344CB8AC3E}">
        <p14:creationId xmlns:p14="http://schemas.microsoft.com/office/powerpoint/2010/main" val="3103654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Key Health Board statutory requirements under the ALN Act: The detail </a:t>
            </a:r>
            <a:r>
              <a:rPr lang="en-GB" dirty="0" smtClean="0"/>
              <a:t>(2/4</a:t>
            </a:r>
            <a:r>
              <a:rPr lang="en-GB" dirty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18302"/>
            <a:ext cx="10058400" cy="4509346"/>
          </a:xfrm>
        </p:spPr>
        <p:txBody>
          <a:bodyPr>
            <a:normAutofit/>
          </a:bodyPr>
          <a:lstStyle/>
          <a:p>
            <a:r>
              <a:rPr lang="en-GB" dirty="0" smtClean="0">
                <a:ea typeface="Segoe UI Emoji" panose="020B0502040204020203" pitchFamily="34" charset="0"/>
              </a:rPr>
              <a:t>Section 65 – </a:t>
            </a:r>
            <a:r>
              <a:rPr lang="en-GB" b="1" dirty="0" smtClean="0">
                <a:ea typeface="Segoe UI Emoji" panose="020B0502040204020203" pitchFamily="34" charset="0"/>
              </a:rPr>
              <a:t>Compliance with requests for ‘information or help’ </a:t>
            </a:r>
            <a:r>
              <a:rPr lang="en-GB" dirty="0" smtClean="0">
                <a:ea typeface="Segoe UI Emoji" panose="020B0502040204020203" pitchFamily="34" charset="0"/>
              </a:rPr>
              <a:t>that Local Authorities require to fulfil their functions under the Act</a:t>
            </a:r>
          </a:p>
          <a:p>
            <a:pPr lvl="1"/>
            <a:r>
              <a:rPr lang="en-GB" dirty="0" smtClean="0">
                <a:ea typeface="Segoe UI Emoji" panose="020B0502040204020203" pitchFamily="34" charset="0"/>
              </a:rPr>
              <a:t>Information to support decision-making about whether a child has ALN</a:t>
            </a:r>
          </a:p>
          <a:p>
            <a:pPr lvl="1"/>
            <a:r>
              <a:rPr lang="en-GB" dirty="0" smtClean="0">
                <a:ea typeface="Segoe UI Emoji" panose="020B0502040204020203" pitchFamily="34" charset="0"/>
              </a:rPr>
              <a:t>Information to support decision-making about the provision a child or young person needs</a:t>
            </a:r>
          </a:p>
          <a:p>
            <a:pPr lvl="1"/>
            <a:r>
              <a:rPr lang="en-GB" dirty="0" smtClean="0">
                <a:ea typeface="Segoe UI Emoji" panose="020B0502040204020203" pitchFamily="34" charset="0"/>
              </a:rPr>
              <a:t>Requirement to respond to such requests within 6 weeks</a:t>
            </a:r>
          </a:p>
          <a:p>
            <a:pPr lvl="1"/>
            <a:r>
              <a:rPr lang="en-GB" dirty="0" smtClean="0"/>
              <a:t>There is no </a:t>
            </a:r>
            <a:r>
              <a:rPr lang="en-GB" dirty="0"/>
              <a:t>‘clash’ between HB waiting time requirements and statutory ALN </a:t>
            </a:r>
            <a:r>
              <a:rPr lang="en-GB" dirty="0" smtClean="0"/>
              <a:t>requirement</a:t>
            </a:r>
          </a:p>
          <a:p>
            <a:pPr lvl="2"/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Delay</a:t>
            </a:r>
            <a:r>
              <a:rPr lang="en-GB" dirty="0" smtClean="0"/>
              <a:t> clause: no requirement to comply within 6 weeks where there are ‘circumstances beyond [the LHB’s] control’, in which case it ‘should </a:t>
            </a:r>
            <a:r>
              <a:rPr lang="en-GB" dirty="0"/>
              <a:t>inform the local authority at the earliest opportunity of this, the reasons for it, and indicate when it expects to be able to </a:t>
            </a:r>
            <a:r>
              <a:rPr lang="en-GB" dirty="0" smtClean="0"/>
              <a:t>respond’ (Code, 21.11).</a:t>
            </a:r>
          </a:p>
          <a:p>
            <a:pPr lvl="2"/>
            <a:r>
              <a:rPr lang="en-GB" dirty="0" smtClean="0"/>
              <a:t>This includes where there is a ‘reason</a:t>
            </a:r>
            <a:r>
              <a:rPr lang="en-GB" dirty="0"/>
              <a:t>, such that it is impractical to gather evidence (e.g. through observations or clinical or other assessments) at a time that would enable the body to comply within the specified time </a:t>
            </a:r>
            <a:r>
              <a:rPr lang="en-GB" dirty="0" smtClean="0"/>
              <a:t>period’ (Code, 1.49)</a:t>
            </a:r>
          </a:p>
          <a:p>
            <a:pPr lvl="2"/>
            <a:endParaRPr lang="en-GB" dirty="0"/>
          </a:p>
          <a:p>
            <a:pPr lvl="2"/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egoe UI Emoji" panose="020B0502040204020203" pitchFamily="34" charset="0"/>
              </a:rPr>
              <a:t>Get-out</a:t>
            </a:r>
            <a:r>
              <a:rPr lang="en-GB" dirty="0">
                <a:ea typeface="Segoe UI Emoji" panose="020B0502040204020203" pitchFamily="34" charset="0"/>
              </a:rPr>
              <a:t> clause: no requirement to comply where ‘</a:t>
            </a:r>
            <a:r>
              <a:rPr lang="en-GB" dirty="0"/>
              <a:t>it considers that doing so would be incompatible with its own duties or would otherwise have an adverse effect on the exercise of its functions’ (Code, 21.6)</a:t>
            </a:r>
          </a:p>
          <a:p>
            <a:pPr lvl="2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0405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Key Health Board statutory requirements under the ALN Act: The detail </a:t>
            </a:r>
            <a:r>
              <a:rPr lang="en-GB" dirty="0" smtClean="0"/>
              <a:t>(3/4</a:t>
            </a:r>
            <a:r>
              <a:rPr lang="en-GB" dirty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Section 20 – </a:t>
            </a:r>
            <a:r>
              <a:rPr lang="en-GB" b="1" dirty="0" smtClean="0"/>
              <a:t>consideration and response </a:t>
            </a:r>
            <a:r>
              <a:rPr lang="en-GB" dirty="0" smtClean="0"/>
              <a:t>where LA or </a:t>
            </a:r>
            <a:r>
              <a:rPr lang="en-GB" dirty="0"/>
              <a:t>FEI </a:t>
            </a:r>
            <a:r>
              <a:rPr lang="en-GB" dirty="0" smtClean="0"/>
              <a:t>‘refer[s] </a:t>
            </a:r>
            <a:r>
              <a:rPr lang="en-GB" dirty="0"/>
              <a:t>a matter to an NHS body, asking it to consider whether there is any </a:t>
            </a:r>
            <a:r>
              <a:rPr lang="en-GB" b="1" dirty="0"/>
              <a:t>relevant treatment or service </a:t>
            </a:r>
            <a:r>
              <a:rPr lang="en-GB" dirty="0"/>
              <a:t>that is likely to be of benefit in addressing the ALN of a child or young </a:t>
            </a:r>
            <a:r>
              <a:rPr lang="en-GB" dirty="0" smtClean="0"/>
              <a:t>person’ (Code, 21.24)</a:t>
            </a:r>
          </a:p>
          <a:p>
            <a:pPr lvl="1"/>
            <a:r>
              <a:rPr lang="en-GB" dirty="0" smtClean="0">
                <a:ea typeface="Segoe UI Emoji" panose="020B0502040204020203" pitchFamily="34" charset="0"/>
              </a:rPr>
              <a:t>This means </a:t>
            </a:r>
            <a:r>
              <a:rPr lang="en-GB" b="1" dirty="0" smtClean="0">
                <a:ea typeface="Segoe UI Emoji" panose="020B0502040204020203" pitchFamily="34" charset="0"/>
              </a:rPr>
              <a:t>any treatment or service </a:t>
            </a:r>
            <a:r>
              <a:rPr lang="en-GB" dirty="0" smtClean="0">
                <a:ea typeface="Segoe UI Emoji" panose="020B0502040204020203" pitchFamily="34" charset="0"/>
              </a:rPr>
              <a:t>that is part of what ‘</a:t>
            </a:r>
            <a:r>
              <a:rPr lang="en-GB" dirty="0" smtClean="0"/>
              <a:t>an </a:t>
            </a:r>
            <a:r>
              <a:rPr lang="en-GB" dirty="0"/>
              <a:t>NHS body would normally provide as part of the comprehensive health service in </a:t>
            </a:r>
            <a:r>
              <a:rPr lang="en-GB" dirty="0" smtClean="0"/>
              <a:t>Wales’ (21.24)</a:t>
            </a:r>
            <a:r>
              <a:rPr lang="en-GB" dirty="0" smtClean="0">
                <a:ea typeface="Segoe UI Emoji" panose="020B0502040204020203" pitchFamily="34" charset="0"/>
              </a:rPr>
              <a:t>, where this is likely to be of benefit in addressing the impact of the child’s health need on their learning</a:t>
            </a:r>
          </a:p>
          <a:p>
            <a:pPr lvl="1"/>
            <a:r>
              <a:rPr lang="en-GB" dirty="0" smtClean="0">
                <a:ea typeface="Segoe UI Emoji" panose="020B0502040204020203" pitchFamily="34" charset="0"/>
              </a:rPr>
              <a:t>Requirement to secure the provision as </a:t>
            </a:r>
            <a:r>
              <a:rPr lang="en-GB" b="1" dirty="0" smtClean="0">
                <a:ea typeface="Segoe UI Emoji" panose="020B0502040204020203" pitchFamily="34" charset="0"/>
              </a:rPr>
              <a:t>part of the child’s statutory plan </a:t>
            </a:r>
            <a:r>
              <a:rPr lang="en-GB" dirty="0" smtClean="0">
                <a:ea typeface="Segoe UI Emoji" panose="020B0502040204020203" pitchFamily="34" charset="0"/>
              </a:rPr>
              <a:t>where a relevant treatment or service is identified</a:t>
            </a:r>
          </a:p>
          <a:p>
            <a:pPr lvl="1"/>
            <a:r>
              <a:rPr lang="en-GB" dirty="0" smtClean="0">
                <a:ea typeface="Segoe UI Emoji" panose="020B0502040204020203" pitchFamily="34" charset="0"/>
              </a:rPr>
              <a:t>Requirement to consider whether the provision should be in Welsh and make all reasonable efforts to secure it in Welsh where this is the case</a:t>
            </a:r>
          </a:p>
          <a:p>
            <a:pPr lvl="1"/>
            <a:r>
              <a:rPr lang="en-GB" dirty="0">
                <a:ea typeface="Segoe UI Emoji" panose="020B0502040204020203" pitchFamily="34" charset="0"/>
              </a:rPr>
              <a:t>Requirement to respond to such referrals within 6 </a:t>
            </a:r>
            <a:r>
              <a:rPr lang="en-GB" dirty="0" smtClean="0">
                <a:ea typeface="Segoe UI Emoji" panose="020B0502040204020203" pitchFamily="34" charset="0"/>
              </a:rPr>
              <a:t>weeks</a:t>
            </a:r>
          </a:p>
          <a:p>
            <a:pPr lvl="1"/>
            <a:r>
              <a:rPr lang="en-GB" dirty="0"/>
              <a:t>There is no ‘clash’ between HB waiting time requirements and statutory ALN </a:t>
            </a:r>
            <a:r>
              <a:rPr lang="en-GB" dirty="0" smtClean="0"/>
              <a:t>requirement</a:t>
            </a:r>
            <a:endParaRPr lang="en-GB" dirty="0">
              <a:ea typeface="Segoe UI Emoji" panose="020B0502040204020203" pitchFamily="34" charset="0"/>
            </a:endParaRPr>
          </a:p>
          <a:p>
            <a:pPr lvl="2"/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egoe UI Emoji" panose="020B0502040204020203" pitchFamily="34" charset="0"/>
              </a:rPr>
              <a:t>Delay</a:t>
            </a:r>
            <a:r>
              <a:rPr lang="en-GB" dirty="0">
                <a:ea typeface="Segoe UI Emoji" panose="020B0502040204020203" pitchFamily="34" charset="0"/>
              </a:rPr>
              <a:t> clause as for Section 65 </a:t>
            </a:r>
            <a:r>
              <a:rPr lang="en-GB" dirty="0" smtClean="0">
                <a:ea typeface="Segoe UI Emoji" panose="020B0502040204020203" pitchFamily="34" charset="0"/>
              </a:rPr>
              <a:t>requests</a:t>
            </a:r>
          </a:p>
        </p:txBody>
      </p:sp>
    </p:spTree>
    <p:extLst>
      <p:ext uri="{BB962C8B-B14F-4D97-AF65-F5344CB8AC3E}">
        <p14:creationId xmlns:p14="http://schemas.microsoft.com/office/powerpoint/2010/main" val="354602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Key Health Board statutory requirements under the ALN Act: The detail </a:t>
            </a:r>
            <a:r>
              <a:rPr lang="en-GB" dirty="0" smtClean="0"/>
              <a:t>(4/4</a:t>
            </a:r>
            <a:r>
              <a:rPr lang="en-GB" dirty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35389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Section 64 – </a:t>
            </a:r>
            <a:r>
              <a:rPr lang="en-GB" b="1" dirty="0" smtClean="0"/>
              <a:t>informing the child’s parents and the LA </a:t>
            </a:r>
            <a:r>
              <a:rPr lang="en-GB" dirty="0" smtClean="0"/>
              <a:t>where it’s identified that a preschool child has or is likely to have ALN</a:t>
            </a:r>
          </a:p>
          <a:p>
            <a:pPr lvl="1"/>
            <a:r>
              <a:rPr lang="en-GB" dirty="0" smtClean="0"/>
              <a:t>Offering parents an opportunity to discuss</a:t>
            </a:r>
          </a:p>
          <a:p>
            <a:pPr lvl="1"/>
            <a:r>
              <a:rPr lang="en-GB" dirty="0" smtClean="0"/>
              <a:t>Informing of relevant Voluntary Sector Organisations</a:t>
            </a:r>
          </a:p>
          <a:p>
            <a:pPr lvl="1"/>
            <a:endParaRPr lang="en-GB" dirty="0"/>
          </a:p>
          <a:p>
            <a:r>
              <a:rPr lang="en-GB" dirty="0" smtClean="0"/>
              <a:t>Participating in </a:t>
            </a:r>
            <a:r>
              <a:rPr lang="en-GB" b="1" dirty="0" smtClean="0"/>
              <a:t>Person-Centred Review </a:t>
            </a:r>
            <a:r>
              <a:rPr lang="en-GB" dirty="0" smtClean="0"/>
              <a:t>meetings (PCRs) to develop plans for children and young people</a:t>
            </a:r>
          </a:p>
          <a:p>
            <a:pPr lvl="1"/>
            <a:r>
              <a:rPr lang="en-GB" dirty="0" smtClean="0"/>
              <a:t>Attendance is not a statutory requirement ….</a:t>
            </a:r>
          </a:p>
          <a:p>
            <a:pPr lvl="2"/>
            <a:r>
              <a:rPr lang="en-GB" dirty="0"/>
              <a:t>The attendance at meetings of professionals with relevant expertise is </a:t>
            </a:r>
            <a:r>
              <a:rPr lang="en-GB" b="1" dirty="0"/>
              <a:t>generally desirable </a:t>
            </a:r>
            <a:r>
              <a:rPr lang="en-GB" dirty="0"/>
              <a:t>so that they can contribute fully to the discussion and respond to matters raised. Relevant persons should take this into account when responding to a request to attend a meeting. However, it might be that not all professionals will be able to attend every </a:t>
            </a:r>
            <a:r>
              <a:rPr lang="en-GB" dirty="0" smtClean="0"/>
              <a:t>meeting (Code, 22.20)</a:t>
            </a:r>
          </a:p>
          <a:p>
            <a:pPr lvl="1"/>
            <a:r>
              <a:rPr lang="en-GB" dirty="0" smtClean="0"/>
              <a:t>…. </a:t>
            </a:r>
            <a:r>
              <a:rPr lang="en-GB" dirty="0"/>
              <a:t>b</a:t>
            </a:r>
            <a:r>
              <a:rPr lang="en-GB" dirty="0" smtClean="0"/>
              <a:t>ut attendance is often essential if children are to have a co-ordinated, person-centred and effective plan</a:t>
            </a:r>
          </a:p>
          <a:p>
            <a:pPr lvl="1"/>
            <a:r>
              <a:rPr lang="en-GB" dirty="0"/>
              <a:t>Local work has been progressed to agree a prioritisation system for attendance at PCRs, and to align the PCR process with the statutory </a:t>
            </a:r>
            <a:r>
              <a:rPr lang="en-GB" dirty="0" smtClean="0"/>
              <a:t>requirements</a:t>
            </a:r>
          </a:p>
          <a:p>
            <a:pPr lvl="1"/>
            <a:r>
              <a:rPr lang="en-GB" dirty="0" smtClean="0"/>
              <a:t>This is a key area as it’s where the greatest </a:t>
            </a:r>
            <a:r>
              <a:rPr lang="en-GB" b="1" dirty="0" smtClean="0"/>
              <a:t>demand / capacity pressures </a:t>
            </a:r>
            <a:r>
              <a:rPr lang="en-GB" dirty="0" smtClean="0"/>
              <a:t>for operational services lie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649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K</a:t>
            </a:r>
            <a:r>
              <a:rPr lang="en-GB" dirty="0" smtClean="0"/>
              <a:t>ey Health Board statutory requirements -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299034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dirty="0" smtClean="0"/>
              <a:t>Section 61 – Appointment of DECLO</a:t>
            </a:r>
            <a:endParaRPr lang="en-GB" dirty="0" smtClean="0">
              <a:ea typeface="Segoe UI Emoji" panose="020B0502040204020203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dirty="0" smtClean="0">
                <a:ea typeface="Segoe UI Emoji" panose="020B0502040204020203" pitchFamily="34" charset="0"/>
              </a:rPr>
              <a:t>Section 65 – Compliance with requests for ‘information or help’ from Local Authorities</a:t>
            </a:r>
          </a:p>
          <a:p>
            <a:pPr lvl="1"/>
            <a:r>
              <a:rPr lang="en-GB" dirty="0" smtClean="0">
                <a:ea typeface="Segoe UI Emoji" panose="020B0502040204020203" pitchFamily="34" charset="0"/>
              </a:rPr>
              <a:t>6 week response requirement</a:t>
            </a:r>
          </a:p>
          <a:p>
            <a:pPr lvl="1"/>
            <a:r>
              <a:rPr lang="en-GB" dirty="0" smtClean="0">
                <a:ea typeface="Segoe UI Emoji" panose="020B0502040204020203" pitchFamily="34" charset="0"/>
              </a:rPr>
              <a:t>…. but no clash with waiting time requirements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Section 20 – </a:t>
            </a:r>
            <a:r>
              <a:rPr lang="en-GB" dirty="0" smtClean="0"/>
              <a:t>Consideration  of and response to </a:t>
            </a:r>
            <a:r>
              <a:rPr lang="en-GB" dirty="0"/>
              <a:t>where LA or FEI </a:t>
            </a:r>
            <a:r>
              <a:rPr lang="en-GB" dirty="0" smtClean="0"/>
              <a:t>referrals for a relevant </a:t>
            </a:r>
            <a:r>
              <a:rPr lang="en-GB" dirty="0"/>
              <a:t>treatment or </a:t>
            </a:r>
            <a:r>
              <a:rPr lang="en-GB" dirty="0" smtClean="0"/>
              <a:t>service</a:t>
            </a:r>
          </a:p>
          <a:p>
            <a:pPr lvl="1"/>
            <a:r>
              <a:rPr lang="en-GB" dirty="0" smtClean="0"/>
              <a:t>6 week response requirement</a:t>
            </a:r>
          </a:p>
          <a:p>
            <a:pPr lvl="1"/>
            <a:r>
              <a:rPr lang="en-GB" dirty="0" smtClean="0"/>
              <a:t>….. but no clash with waiting time requirements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>
                <a:ea typeface="Segoe UI Emoji" panose="020B0502040204020203" pitchFamily="34" charset="0"/>
              </a:rPr>
              <a:t>Section 64 – Informing parents and LAs of probable ALN in preschool children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>
                <a:ea typeface="Segoe UI Emoji" panose="020B0502040204020203" pitchFamily="34" charset="0"/>
              </a:rPr>
              <a:t>Participation in meetings to develop Individual Development Plans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>
                <a:ea typeface="Segoe UI Emoji" panose="020B0502040204020203" pitchFamily="34" charset="0"/>
              </a:rPr>
              <a:t>Links to S65, 20 requirements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>
                <a:ea typeface="Segoe UI Emoji" panose="020B0502040204020203" pitchFamily="34" charset="0"/>
              </a:rPr>
              <a:t>Attendance is not a statutory requirement, but in practice often essential for statutory requirements to be operationally fulfilled</a:t>
            </a:r>
          </a:p>
        </p:txBody>
      </p:sp>
    </p:spTree>
    <p:extLst>
      <p:ext uri="{BB962C8B-B14F-4D97-AF65-F5344CB8AC3E}">
        <p14:creationId xmlns:p14="http://schemas.microsoft.com/office/powerpoint/2010/main" val="319055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4480DD28E28D48BA0DCAAE9381AA60" ma:contentTypeVersion="14" ma:contentTypeDescription="Create a new document." ma:contentTypeScope="" ma:versionID="d5ac31a20319e4e85fc45c914996a5e5">
  <xsd:schema xmlns:xsd="http://www.w3.org/2001/XMLSchema" xmlns:xs="http://www.w3.org/2001/XMLSchema" xmlns:p="http://schemas.microsoft.com/office/2006/metadata/properties" xmlns:ns3="137ca15d-9ca5-4969-9050-6a8af13b1758" xmlns:ns4="14f886ef-4092-4ed8-a31e-891c76461312" targetNamespace="http://schemas.microsoft.com/office/2006/metadata/properties" ma:root="true" ma:fieldsID="ee5833b0ec13a9e0625f3dbd943872db" ns3:_="" ns4:_="">
    <xsd:import namespace="137ca15d-9ca5-4969-9050-6a8af13b1758"/>
    <xsd:import namespace="14f886ef-4092-4ed8-a31e-891c7646131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LengthInSecond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7ca15d-9ca5-4969-9050-6a8af13b175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f886ef-4092-4ed8-a31e-891c76461312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37ca15d-9ca5-4969-9050-6a8af13b1758" xsi:nil="true"/>
  </documentManagement>
</p:properties>
</file>

<file path=customXml/itemProps1.xml><?xml version="1.0" encoding="utf-8"?>
<ds:datastoreItem xmlns:ds="http://schemas.openxmlformats.org/officeDocument/2006/customXml" ds:itemID="{D851B116-A8C6-4934-AF07-9AB062B4B0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37ca15d-9ca5-4969-9050-6a8af13b1758"/>
    <ds:schemaRef ds:uri="14f886ef-4092-4ed8-a31e-891c7646131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1F8F33F-65AB-491D-A51B-B0B9E69783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5A53EF-D22E-4A68-8DC0-293A53BA9221}">
  <ds:schemaRefs>
    <ds:schemaRef ds:uri="http://purl.org/dc/terms/"/>
    <ds:schemaRef ds:uri="14f886ef-4092-4ed8-a31e-891c76461312"/>
    <ds:schemaRef ds:uri="http://www.w3.org/XML/1998/namespace"/>
    <ds:schemaRef ds:uri="http://schemas.microsoft.com/office/2006/metadata/properties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137ca15d-9ca5-4969-9050-6a8af13b175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1787</TotalTime>
  <Words>1077</Words>
  <Application>Microsoft Office PowerPoint</Application>
  <PresentationFormat>Widescreen</PresentationFormat>
  <Paragraphs>69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Segoe UI Emoji</vt:lpstr>
      <vt:lpstr>Retrospect</vt:lpstr>
      <vt:lpstr>ALN Statutory requirements: Do we actually know what we’re meant to be doing?</vt:lpstr>
      <vt:lpstr>PowerPoint Presentation</vt:lpstr>
      <vt:lpstr>Key Health Board statutory requirements under the ALN Act: The Headlines</vt:lpstr>
      <vt:lpstr>Key Health Board statutory requirements under the ALN Act: The detail (1/4)</vt:lpstr>
      <vt:lpstr>Key Health Board statutory requirements under the ALN Act: The detail (2/4)</vt:lpstr>
      <vt:lpstr>Key Health Board statutory requirements under the ALN Act: The detail (3/4)</vt:lpstr>
      <vt:lpstr>Key Health Board statutory requirements under the ALN Act: The detail (4/4)</vt:lpstr>
      <vt:lpstr>Key Health Board statutory requirements - Summary</vt:lpstr>
    </vt:vector>
  </TitlesOfParts>
  <Company>ABMU LHB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ALN Workplan: Presentation for ALN Steering Group</dc:title>
  <dc:creator>Luke Jones (SBU - Therapies and Health Sciences)</dc:creator>
  <cp:lastModifiedBy>Luke Jones (SBU - Therapies and Health Sciences)</cp:lastModifiedBy>
  <cp:revision>28</cp:revision>
  <dcterms:created xsi:type="dcterms:W3CDTF">2023-01-22T09:55:48Z</dcterms:created>
  <dcterms:modified xsi:type="dcterms:W3CDTF">2023-02-02T12:22:43Z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0x010100804480DD28E28D48BA0DCAAE9381AA60</vt:lpwstr>
  </property>
</Properties>
</file>