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22"/>
  </p:notesMasterIdLst>
  <p:sldIdLst>
    <p:sldId id="257" r:id="rId6"/>
    <p:sldId id="310" r:id="rId7"/>
    <p:sldId id="265" r:id="rId8"/>
    <p:sldId id="306" r:id="rId9"/>
    <p:sldId id="309" r:id="rId10"/>
    <p:sldId id="307" r:id="rId11"/>
    <p:sldId id="305" r:id="rId12"/>
    <p:sldId id="284" r:id="rId13"/>
    <p:sldId id="285" r:id="rId14"/>
    <p:sldId id="286" r:id="rId15"/>
    <p:sldId id="291" r:id="rId16"/>
    <p:sldId id="288" r:id="rId17"/>
    <p:sldId id="293" r:id="rId18"/>
    <p:sldId id="295" r:id="rId19"/>
    <p:sldId id="283" r:id="rId20"/>
    <p:sldId id="29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 id="2" name="Tomos Williams (Swansea Bay UHB - Finance)" initials="TW(BU-F" lastIdx="8" clrIdx="1">
    <p:extLst>
      <p:ext uri="{19B8F6BF-5375-455C-9EA6-DF929625EA0E}">
        <p15:presenceInfo xmlns:p15="http://schemas.microsoft.com/office/powerpoint/2012/main" userId="S-1-5-21-978635462-3828570294-627434887-10916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F3"/>
    <a:srgbClr val="FFF9E7"/>
    <a:srgbClr val="FFFFFF"/>
    <a:srgbClr val="FFF6D9"/>
    <a:srgbClr val="FFF3CD"/>
    <a:srgbClr val="FFEBAB"/>
    <a:srgbClr val="FFE38B"/>
    <a:srgbClr val="FFF2C9"/>
    <a:srgbClr val="FFECAF"/>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4" autoAdjust="0"/>
    <p:restoredTop sz="96126" autoAdjust="0"/>
  </p:normalViewPr>
  <p:slideViewPr>
    <p:cSldViewPr snapToGrid="0">
      <p:cViewPr varScale="1">
        <p:scale>
          <a:sx n="59" d="100"/>
          <a:sy n="59" d="100"/>
        </p:scale>
        <p:origin x="416" y="28"/>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dirty="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16/01/2025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2</a:t>
            </a:fld>
            <a:endParaRPr lang="en-GB"/>
          </a:p>
        </p:txBody>
      </p:sp>
    </p:spTree>
    <p:extLst>
      <p:ext uri="{BB962C8B-B14F-4D97-AF65-F5344CB8AC3E}">
        <p14:creationId xmlns:p14="http://schemas.microsoft.com/office/powerpoint/2010/main" val="15837165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14</a:t>
            </a:fld>
            <a:endParaRPr lang="en-GB"/>
          </a:p>
        </p:txBody>
      </p:sp>
    </p:spTree>
    <p:extLst>
      <p:ext uri="{BB962C8B-B14F-4D97-AF65-F5344CB8AC3E}">
        <p14:creationId xmlns:p14="http://schemas.microsoft.com/office/powerpoint/2010/main" val="2970186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3</a:t>
            </a:fld>
            <a:endParaRPr lang="en-GB"/>
          </a:p>
        </p:txBody>
      </p:sp>
    </p:spTree>
    <p:extLst>
      <p:ext uri="{BB962C8B-B14F-4D97-AF65-F5344CB8AC3E}">
        <p14:creationId xmlns:p14="http://schemas.microsoft.com/office/powerpoint/2010/main" val="292472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6</a:t>
            </a:fld>
            <a:endParaRPr lang="en-GB"/>
          </a:p>
        </p:txBody>
      </p:sp>
    </p:spTree>
    <p:extLst>
      <p:ext uri="{BB962C8B-B14F-4D97-AF65-F5344CB8AC3E}">
        <p14:creationId xmlns:p14="http://schemas.microsoft.com/office/powerpoint/2010/main" val="2436996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7</a:t>
            </a:fld>
            <a:endParaRPr lang="en-GB"/>
          </a:p>
        </p:txBody>
      </p:sp>
    </p:spTree>
    <p:extLst>
      <p:ext uri="{BB962C8B-B14F-4D97-AF65-F5344CB8AC3E}">
        <p14:creationId xmlns:p14="http://schemas.microsoft.com/office/powerpoint/2010/main" val="243619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8</a:t>
            </a:fld>
            <a:endParaRPr lang="en-GB"/>
          </a:p>
        </p:txBody>
      </p:sp>
    </p:spTree>
    <p:extLst>
      <p:ext uri="{BB962C8B-B14F-4D97-AF65-F5344CB8AC3E}">
        <p14:creationId xmlns:p14="http://schemas.microsoft.com/office/powerpoint/2010/main" val="2571153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9</a:t>
            </a:fld>
            <a:endParaRPr lang="en-GB"/>
          </a:p>
        </p:txBody>
      </p:sp>
    </p:spTree>
    <p:extLst>
      <p:ext uri="{BB962C8B-B14F-4D97-AF65-F5344CB8AC3E}">
        <p14:creationId xmlns:p14="http://schemas.microsoft.com/office/powerpoint/2010/main" val="826575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5F47BD-4C1F-4C15-AD61-3AB144D69E2A}" type="slidenum">
              <a:rPr lang="en-GB" smtClean="0"/>
              <a:t>11</a:t>
            </a:fld>
            <a:endParaRPr lang="en-GB"/>
          </a:p>
        </p:txBody>
      </p:sp>
    </p:spTree>
    <p:extLst>
      <p:ext uri="{BB962C8B-B14F-4D97-AF65-F5344CB8AC3E}">
        <p14:creationId xmlns:p14="http://schemas.microsoft.com/office/powerpoint/2010/main" val="986263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12</a:t>
            </a:fld>
            <a:endParaRPr lang="en-GB"/>
          </a:p>
        </p:txBody>
      </p:sp>
    </p:spTree>
    <p:extLst>
      <p:ext uri="{BB962C8B-B14F-4D97-AF65-F5344CB8AC3E}">
        <p14:creationId xmlns:p14="http://schemas.microsoft.com/office/powerpoint/2010/main" val="2938949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F47BD-4C1F-4C15-AD61-3AB144D69E2A}" type="slidenum">
              <a:rPr lang="en-GB" smtClean="0"/>
              <a:t>13</a:t>
            </a:fld>
            <a:endParaRPr lang="en-GB"/>
          </a:p>
        </p:txBody>
      </p:sp>
    </p:spTree>
    <p:extLst>
      <p:ext uri="{BB962C8B-B14F-4D97-AF65-F5344CB8AC3E}">
        <p14:creationId xmlns:p14="http://schemas.microsoft.com/office/powerpoint/2010/main" val="2474335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1455BC-1844-4338-A122-AB49632EE507}" type="datetime1">
              <a:rPr lang="en-GB" smtClean="0"/>
              <a:t>16/01/2025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EF5E961-A39A-4F07-B7D1-D63FFC4742C2}" type="datetime1">
              <a:rPr lang="en-GB" smtClean="0"/>
              <a:t>16/01/2025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CA72151-75C7-4169-B086-B04BFAB85EF6}" type="datetime1">
              <a:rPr lang="en-GB" smtClean="0"/>
              <a:t>16/01/2025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BA29DDA2-B8FA-4328-B40D-BADCEBA18462}" type="datetime1">
              <a:rPr lang="en-GB" smtClean="0"/>
              <a:t>16/01/2025</a:t>
            </a:fld>
            <a:endParaRPr lang="en-GB"/>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8B5EB4B8-6927-468D-93FB-ADED2AA8A29A}" type="datetime1">
              <a:rPr lang="en-GB" smtClean="0"/>
              <a:t>16/01/2025</a:t>
            </a:fld>
            <a:endParaRPr lang="en-GB"/>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3C5B434F-5826-468D-830A-9D662EC03649}" type="datetime1">
              <a:rPr lang="en-GB" smtClean="0"/>
              <a:t>16/01/2025</a:t>
            </a:fld>
            <a:endParaRPr lang="en-GB"/>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5F3C2312-9E2E-49B4-B3C0-420A04D72329}" type="datetime1">
              <a:rPr lang="en-GB" smtClean="0"/>
              <a:t>16/01/2025</a:t>
            </a:fld>
            <a:endParaRPr lang="en-GB"/>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A819D5B2-7340-4A68-A024-832668809AE6}" type="datetime1">
              <a:rPr lang="en-GB" smtClean="0"/>
              <a:t>16/01/2025</a:t>
            </a:fld>
            <a:endParaRPr lang="en-GB"/>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690EAE7D-22F2-427A-AC1F-A258875D2262}" type="datetime1">
              <a:rPr lang="en-GB" smtClean="0"/>
              <a:t>16/01/2025</a:t>
            </a:fld>
            <a:endParaRPr lang="en-GB"/>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A623D925-BB1E-4C6A-B20B-E68157B4084C}" type="datetime1">
              <a:rPr lang="en-GB" smtClean="0"/>
              <a:t>16/01/2025</a:t>
            </a:fld>
            <a:endParaRPr lang="en-GB"/>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39EF238D-D654-4C23-BE38-A106E612490F}" type="datetime1">
              <a:rPr lang="en-GB" smtClean="0"/>
              <a:t>16/01/2025</a:t>
            </a:fld>
            <a:endParaRPr lang="en-GB"/>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8D26615-E105-4573-9354-056B8D678F4D}" type="datetime1">
              <a:rPr lang="en-GB" smtClean="0"/>
              <a:t>16/01/2025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3AE2A82F-99FF-44B1-A11E-EE782EECD4F2}" type="datetime1">
              <a:rPr lang="en-GB" smtClean="0"/>
              <a:t>16/01/2025</a:t>
            </a:fld>
            <a:endParaRPr lang="en-GB"/>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F9E0C51D-95A0-4F57-807F-FF5C77A53258}" type="datetime1">
              <a:rPr lang="en-GB" smtClean="0"/>
              <a:t>16/01/2025</a:t>
            </a:fld>
            <a:endParaRPr lang="en-GB"/>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9BD89DF1-7BB4-4766-9BD6-A8B97C7AD225}" type="datetime1">
              <a:rPr lang="en-GB" smtClean="0"/>
              <a:t>16/01/2025</a:t>
            </a:fld>
            <a:endParaRPr lang="en-GB"/>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A61114E-A70F-4105-A486-5D50C9507739}" type="datetime1">
              <a:rPr lang="en-GB" smtClean="0"/>
              <a:t>16/01/2025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AE9189B-ECF1-4415-9883-D573D644577F}" type="datetime1">
              <a:rPr lang="en-GB" smtClean="0"/>
              <a:t>16/01/2025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D810DC3-F9F1-4599-9C23-83D7C090F721}" type="datetime1">
              <a:rPr lang="en-GB" smtClean="0"/>
              <a:t>16/01/2025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11FBFFB-4B42-4786-9AD7-21A0DDB6B705}" type="datetime1">
              <a:rPr lang="en-GB" smtClean="0"/>
              <a:t>16/01/2025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00EA59-D25E-432C-B449-557976C8085A}" type="datetime1">
              <a:rPr lang="en-GB" smtClean="0"/>
              <a:t>16/01/2025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446E7-1892-4ED1-8760-0A76DB1599C3}" type="datetime1">
              <a:rPr lang="en-GB" smtClean="0"/>
              <a:t>16/01/2025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0F9B017-9486-4749-9B1E-0939FB15411E}" type="datetime1">
              <a:rPr lang="en-GB" smtClean="0"/>
              <a:t>16/01/2025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dirty="0"/>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489FDF-ECAA-4C14-B121-39B0E13A80E3}" type="datetime1">
              <a:rPr lang="en-GB" smtClean="0"/>
              <a:t>16/01/2025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dirty="0"/>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9.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7.emf"/><Relationship Id="rId7" Type="http://schemas.openxmlformats.org/officeDocument/2006/relationships/image" Target="../media/image31.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image" Target="../media/image12.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7.emf"/><Relationship Id="rId7" Type="http://schemas.openxmlformats.org/officeDocument/2006/relationships/image" Target="../media/image34.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12.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7.emf"/><Relationship Id="rId7" Type="http://schemas.openxmlformats.org/officeDocument/2006/relationships/image" Target="../media/image37.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image" Target="../media/image13.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40.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9.emf"/><Relationship Id="rId5" Type="http://schemas.openxmlformats.org/officeDocument/2006/relationships/image" Target="../media/image13.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41.emf"/><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7.emf"/><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8.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1.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7.emf"/><Relationship Id="rId7" Type="http://schemas.openxmlformats.org/officeDocument/2006/relationships/image" Target="../media/image21.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1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1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7.emf"/><Relationship Id="rId7" Type="http://schemas.openxmlformats.org/officeDocument/2006/relationships/image" Target="../media/image25.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12.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2"/>
          <a:stretch>
            <a:fillRect/>
          </a:stretch>
        </p:blipFill>
        <p:spPr>
          <a:xfrm rot="8886303">
            <a:off x="6605314" y="2785870"/>
            <a:ext cx="8407629" cy="6864041"/>
          </a:xfrm>
          <a:prstGeom prst="rect">
            <a:avLst/>
          </a:prstGeom>
        </p:spPr>
      </p:pic>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Performance &amp; Finance Committee</a:t>
            </a:r>
            <a:endParaRPr sz="3600" b="1" dirty="0">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2601" y="3197780"/>
            <a:ext cx="11491103" cy="1120637"/>
          </a:xfrm>
          <a:prstGeom prst="rect">
            <a:avLst/>
          </a:prstGeom>
        </p:spPr>
        <p:txBody>
          <a:bodyPr vert="horz" wrap="square" lIns="0" tIns="6931" rIns="0" bIns="0" rtlCol="0">
            <a:spAutoFit/>
          </a:bodyPr>
          <a:lstStyle/>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Mental Health and Learning Disability</a:t>
            </a:r>
          </a:p>
          <a:p>
            <a:pPr marL="7701" marR="3081">
              <a:lnSpc>
                <a:spcPct val="100600"/>
              </a:lnSpc>
              <a:spcBef>
                <a:spcPts val="55"/>
              </a:spcBef>
            </a:pPr>
            <a:r>
              <a:rPr lang="en-GB" sz="3600" b="1" spc="9" dirty="0">
                <a:solidFill>
                  <a:schemeClr val="bg1"/>
                </a:solidFill>
                <a:latin typeface="Arial Black" panose="020B0604020202020204" pitchFamily="34" charset="0"/>
                <a:cs typeface="Arial Black" panose="020B0604020202020204" pitchFamily="34" charset="0"/>
              </a:rPr>
              <a:t>Service Group</a:t>
            </a:r>
            <a:endParaRPr sz="3600" b="1" dirty="0">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60122" y="4414516"/>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dirty="0">
                <a:solidFill>
                  <a:schemeClr val="bg1"/>
                </a:solidFill>
                <a:latin typeface="Arial Black" panose="020B0604020202020204" pitchFamily="34" charset="0"/>
                <a:cs typeface="Arial Black" panose="020B0604020202020204" pitchFamily="34" charset="0"/>
              </a:rPr>
              <a:t>January 2025</a:t>
            </a:r>
            <a:endParaRPr sz="2600" b="1" dirty="0">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3"/>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4"/>
          <a:stretch>
            <a:fillRect/>
          </a:stretch>
        </p:blipFill>
        <p:spPr>
          <a:xfrm>
            <a:off x="193587" y="6079583"/>
            <a:ext cx="1818526" cy="562583"/>
          </a:xfrm>
          <a:prstGeom prst="rect">
            <a:avLst/>
          </a:prstGeom>
        </p:spPr>
      </p:pic>
      <p:sp>
        <p:nvSpPr>
          <p:cNvPr id="3" name="Slide Number Placeholder 2"/>
          <p:cNvSpPr>
            <a:spLocks noGrp="1"/>
          </p:cNvSpPr>
          <p:nvPr>
            <p:ph type="sldNum" sz="quarter" idx="12"/>
          </p:nvPr>
        </p:nvSpPr>
        <p:spPr>
          <a:xfrm>
            <a:off x="4984531" y="6250734"/>
            <a:ext cx="2743200" cy="365125"/>
          </a:xfrm>
        </p:spPr>
        <p:txBody>
          <a:bodyPr/>
          <a:lstStyle/>
          <a:p>
            <a:pPr algn="ctr"/>
            <a:fld id="{5BD55D11-4E84-453C-BF27-7B61301F371F}" type="slidenum">
              <a:rPr lang="en-GB" smtClean="0"/>
              <a:pPr algn="ctr"/>
              <a:t>1</a:t>
            </a:fld>
            <a:endParaRPr lang="en-GB" dirty="0"/>
          </a:p>
        </p:txBody>
      </p:sp>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64719" y="3227265"/>
            <a:ext cx="12063551" cy="2281476"/>
          </a:xfrm>
          <a:prstGeom prst="roundRect">
            <a:avLst/>
          </a:prstGeom>
          <a:noFill/>
          <a:ln>
            <a:solidFill>
              <a:srgbClr val="002060"/>
            </a:solidFill>
          </a:ln>
        </p:spPr>
        <p:txBody>
          <a:bodyPr wrap="square" rtlCol="0">
            <a:spAutoFit/>
          </a:bodyPr>
          <a:lstStyle/>
          <a:p>
            <a:pPr>
              <a:spcAft>
                <a:spcPts val="600"/>
              </a:spcAft>
            </a:pPr>
            <a:r>
              <a:rPr lang="en-GB" sz="1200" b="1" dirty="0">
                <a:solidFill>
                  <a:srgbClr val="002060"/>
                </a:solidFill>
                <a:latin typeface="Arial" panose="020B0604020202020204" pitchFamily="34" charset="0"/>
                <a:cs typeface="Arial" panose="020B0604020202020204" pitchFamily="34" charset="0"/>
              </a:rPr>
              <a:t>Key Messages:</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Continued high Nursing variable pay in 20024-25 driven by cover for vacancy, sickness and acuity, some improvement in Months 3 and 4 following high in Month 2.  There has then been an upward trend in the second part of the year. The high expenditure and increased budget in month 08 is due to 2024-25 pay award arrears.</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Continued high variable pay in Medical staff covering absence and backfill into rota gaps, there is an increasing medical agency expenditure trend throughout the year. The high expenditure and increased budget in months 06 and 08 is due to the costs of pay award arrears.</a:t>
            </a:r>
          </a:p>
          <a:p>
            <a:pPr marL="285750" indent="-285750">
              <a:spcAft>
                <a:spcPts val="600"/>
              </a:spcAft>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There has been an increase to the headcount during the course of the year from 1,784wte at the start of the year to 1,795wte at month 09. In Additional Clinical Services there are reduced HCSW band 2 from turnover offset by increased apprentices from recruitment; in Medical staffing there has been specialty doctor recruitment and there are new foundation doctor posts; and in Nursing there has been the recruitment of overseas nurse and new registrants from the student streamlining.</a:t>
            </a:r>
          </a:p>
          <a:p>
            <a:pPr>
              <a:spcAft>
                <a:spcPts val="600"/>
              </a:spcAft>
            </a:pPr>
            <a:endParaRPr lang="en-GB" sz="1200" dirty="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511953"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4929298" y="6249861"/>
            <a:ext cx="2743200" cy="365125"/>
          </a:xfrm>
        </p:spPr>
        <p:txBody>
          <a:bodyPr/>
          <a:lstStyle/>
          <a:p>
            <a:pPr algn="ctr"/>
            <a:fld id="{5BD55D11-4E84-453C-BF27-7B61301F371F}" type="slidenum">
              <a:rPr lang="en-GB" smtClean="0"/>
              <a:pPr algn="ctr"/>
              <a:t>10</a:t>
            </a:fld>
            <a:endParaRPr lang="en-GB" dirty="0"/>
          </a:p>
        </p:txBody>
      </p:sp>
      <p:pic>
        <p:nvPicPr>
          <p:cNvPr id="11" name="Picture 10">
            <a:extLst>
              <a:ext uri="{FF2B5EF4-FFF2-40B4-BE49-F238E27FC236}">
                <a16:creationId xmlns:a16="http://schemas.microsoft.com/office/drawing/2014/main" id="{33692D81-C93D-45EF-A97E-0775D304BFD8}"/>
              </a:ext>
            </a:extLst>
          </p:cNvPr>
          <p:cNvPicPr>
            <a:picLocks noChangeAspect="1"/>
          </p:cNvPicPr>
          <p:nvPr/>
        </p:nvPicPr>
        <p:blipFill>
          <a:blip r:embed="rId5"/>
          <a:stretch>
            <a:fillRect/>
          </a:stretch>
        </p:blipFill>
        <p:spPr>
          <a:xfrm>
            <a:off x="4040373" y="641169"/>
            <a:ext cx="3966500" cy="2213697"/>
          </a:xfrm>
          <a:prstGeom prst="rect">
            <a:avLst/>
          </a:prstGeom>
        </p:spPr>
      </p:pic>
      <p:pic>
        <p:nvPicPr>
          <p:cNvPr id="14" name="Picture 13">
            <a:extLst>
              <a:ext uri="{FF2B5EF4-FFF2-40B4-BE49-F238E27FC236}">
                <a16:creationId xmlns:a16="http://schemas.microsoft.com/office/drawing/2014/main" id="{BD7A1315-AEB4-4996-AB74-239E5513D7E3}"/>
              </a:ext>
            </a:extLst>
          </p:cNvPr>
          <p:cNvPicPr>
            <a:picLocks noChangeAspect="1"/>
          </p:cNvPicPr>
          <p:nvPr/>
        </p:nvPicPr>
        <p:blipFill>
          <a:blip r:embed="rId6"/>
          <a:stretch>
            <a:fillRect/>
          </a:stretch>
        </p:blipFill>
        <p:spPr>
          <a:xfrm>
            <a:off x="63730" y="631130"/>
            <a:ext cx="3966499" cy="2223117"/>
          </a:xfrm>
          <a:prstGeom prst="rect">
            <a:avLst/>
          </a:prstGeom>
        </p:spPr>
      </p:pic>
      <p:pic>
        <p:nvPicPr>
          <p:cNvPr id="22" name="Picture 21">
            <a:extLst>
              <a:ext uri="{FF2B5EF4-FFF2-40B4-BE49-F238E27FC236}">
                <a16:creationId xmlns:a16="http://schemas.microsoft.com/office/drawing/2014/main" id="{E5E4A8D7-064E-4964-8EFF-D4CC7375375E}"/>
              </a:ext>
            </a:extLst>
          </p:cNvPr>
          <p:cNvPicPr>
            <a:picLocks noChangeAspect="1"/>
          </p:cNvPicPr>
          <p:nvPr/>
        </p:nvPicPr>
        <p:blipFill>
          <a:blip r:embed="rId7"/>
          <a:stretch>
            <a:fillRect/>
          </a:stretch>
        </p:blipFill>
        <p:spPr>
          <a:xfrm>
            <a:off x="8017017" y="631130"/>
            <a:ext cx="3966499" cy="2229709"/>
          </a:xfrm>
          <a:prstGeom prst="rect">
            <a:avLst/>
          </a:prstGeom>
        </p:spPr>
      </p:pic>
    </p:spTree>
    <p:extLst>
      <p:ext uri="{BB962C8B-B14F-4D97-AF65-F5344CB8AC3E}">
        <p14:creationId xmlns:p14="http://schemas.microsoft.com/office/powerpoint/2010/main" val="2380072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Pay : Variable pay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0" name="Rounded Rectangle 9">
            <a:extLst>
              <a:ext uri="{FF2B5EF4-FFF2-40B4-BE49-F238E27FC236}">
                <a16:creationId xmlns:a16="http://schemas.microsoft.com/office/drawing/2014/main" id="{CFE4FAA5-F3A2-E660-14D5-4C544892B5DA}"/>
              </a:ext>
            </a:extLst>
          </p:cNvPr>
          <p:cNvSpPr/>
          <p:nvPr/>
        </p:nvSpPr>
        <p:spPr>
          <a:xfrm>
            <a:off x="6865078" y="653755"/>
            <a:ext cx="4777677" cy="2451584"/>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200" b="1" i="0" u="none" strike="noStrike" kern="0" cap="none" spc="0" normalizeH="0" baseline="0" noProof="0" dirty="0">
                <a:ln>
                  <a:noFill/>
                </a:ln>
                <a:solidFill>
                  <a:srgbClr val="002060"/>
                </a:solidFill>
                <a:effectLst/>
                <a:uLnTx/>
                <a:uFillTx/>
                <a:latin typeface="Arial"/>
                <a:sym typeface="Arial"/>
              </a:rPr>
              <a:t>Key messages:</a:t>
            </a:r>
            <a:endParaRPr lang="en-GB" sz="1200" b="1" kern="0" dirty="0">
              <a:solidFill>
                <a:srgbClr val="002060"/>
              </a:solidFill>
              <a:latin typeface="Arial"/>
              <a:sym typeface="Arial"/>
            </a:endParaRP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sym typeface="Arial"/>
              </a:rPr>
              <a:t>There has been a general increasing expenditure trend throughout the year, the increase in month 07 is due to both increased usage and correction to the accrued expenditure.</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sym typeface="Arial"/>
              </a:rPr>
              <a:t>Medical agency and ADH expenditure across all service areas for vacancy, sickness and other absence.</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200" kern="0" dirty="0">
                <a:solidFill>
                  <a:srgbClr val="002060"/>
                </a:solidFill>
                <a:latin typeface="Arial"/>
                <a:sym typeface="Arial"/>
              </a:rPr>
              <a:t>Nursing and HCSW variable pay, agency, overtime and bank to cover for vacancies sickness absence and increased acuity across all services within the Service Group.</a:t>
            </a:r>
          </a:p>
          <a:p>
            <a:pPr marL="285750" marR="0" lvl="0" indent="-2857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1200" i="0" u="none" strike="noStrike" kern="0" cap="none" spc="0" normalizeH="0" baseline="0" noProof="0" dirty="0">
                <a:ln>
                  <a:noFill/>
                </a:ln>
                <a:solidFill>
                  <a:srgbClr val="002060"/>
                </a:solidFill>
                <a:effectLst/>
                <a:uLnTx/>
                <a:uFillTx/>
                <a:latin typeface="Arial"/>
                <a:sym typeface="Arial"/>
              </a:rPr>
              <a:t>Agency cover for </a:t>
            </a:r>
            <a:r>
              <a:rPr lang="en-GB" sz="1200" kern="0" dirty="0">
                <a:solidFill>
                  <a:srgbClr val="002060"/>
                </a:solidFill>
                <a:latin typeface="Arial"/>
                <a:sym typeface="Arial"/>
              </a:rPr>
              <a:t>Administrative &amp; Clerical and Ancillary staffing.</a:t>
            </a:r>
            <a:endParaRPr kumimoji="0" lang="en-GB" sz="1200" i="0" u="none" strike="noStrike" kern="0" cap="none" spc="0" normalizeH="0" baseline="0" noProof="0" dirty="0">
              <a:ln>
                <a:noFill/>
              </a:ln>
              <a:solidFill>
                <a:srgbClr val="002060"/>
              </a:solidFill>
              <a:effectLst/>
              <a:uLnTx/>
              <a:uFillTx/>
              <a:latin typeface="Arial"/>
              <a:sym typeface="Arial"/>
            </a:endParaRPr>
          </a:p>
        </p:txBody>
      </p:sp>
      <p:sp>
        <p:nvSpPr>
          <p:cNvPr id="8" name="Oval 7"/>
          <p:cNvSpPr/>
          <p:nvPr/>
        </p:nvSpPr>
        <p:spPr>
          <a:xfrm>
            <a:off x="11467529" y="88910"/>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14" name="TextBox 13"/>
          <p:cNvSpPr txBox="1"/>
          <p:nvPr/>
        </p:nvSpPr>
        <p:spPr>
          <a:xfrm>
            <a:off x="1672937" y="1033167"/>
            <a:ext cx="2109355" cy="923330"/>
          </a:xfrm>
          <a:prstGeom prst="rect">
            <a:avLst/>
          </a:prstGeom>
          <a:solidFill>
            <a:srgbClr val="C00000"/>
          </a:solidFill>
        </p:spPr>
        <p:txBody>
          <a:bodyPr wrap="square" rtlCol="0">
            <a:spAutoFit/>
          </a:bodyPr>
          <a:lstStyle/>
          <a:p>
            <a:r>
              <a:rPr lang="en-GB" dirty="0">
                <a:solidFill>
                  <a:schemeClr val="bg1"/>
                </a:solidFill>
              </a:rPr>
              <a:t>Extract from </a:t>
            </a:r>
            <a:r>
              <a:rPr lang="en-GB" dirty="0" err="1">
                <a:solidFill>
                  <a:schemeClr val="bg1"/>
                </a:solidFill>
              </a:rPr>
              <a:t>Reportinhg</a:t>
            </a:r>
            <a:r>
              <a:rPr lang="en-GB" dirty="0">
                <a:solidFill>
                  <a:schemeClr val="bg1"/>
                </a:solidFill>
              </a:rPr>
              <a:t> Dashboard</a:t>
            </a:r>
          </a:p>
        </p:txBody>
      </p:sp>
      <p:sp>
        <p:nvSpPr>
          <p:cNvPr id="2" name="Slide Number Placeholder 1"/>
          <p:cNvSpPr>
            <a:spLocks noGrp="1"/>
          </p:cNvSpPr>
          <p:nvPr>
            <p:ph type="sldNum" sz="quarter" idx="12"/>
          </p:nvPr>
        </p:nvSpPr>
        <p:spPr>
          <a:xfrm>
            <a:off x="4929298" y="6243590"/>
            <a:ext cx="2743200" cy="365125"/>
          </a:xfrm>
        </p:spPr>
        <p:txBody>
          <a:bodyPr/>
          <a:lstStyle/>
          <a:p>
            <a:pPr algn="ctr"/>
            <a:fld id="{5BD55D11-4E84-453C-BF27-7B61301F371F}" type="slidenum">
              <a:rPr lang="en-GB" smtClean="0"/>
              <a:pPr algn="ctr"/>
              <a:t>11</a:t>
            </a:fld>
            <a:endParaRPr lang="en-GB" dirty="0"/>
          </a:p>
        </p:txBody>
      </p:sp>
      <p:pic>
        <p:nvPicPr>
          <p:cNvPr id="11" name="Picture 10">
            <a:extLst>
              <a:ext uri="{FF2B5EF4-FFF2-40B4-BE49-F238E27FC236}">
                <a16:creationId xmlns:a16="http://schemas.microsoft.com/office/drawing/2014/main" id="{46BEACF9-27AD-4D1C-ABB3-75F07B32106A}"/>
              </a:ext>
            </a:extLst>
          </p:cNvPr>
          <p:cNvPicPr>
            <a:picLocks noChangeAspect="1"/>
          </p:cNvPicPr>
          <p:nvPr/>
        </p:nvPicPr>
        <p:blipFill>
          <a:blip r:embed="rId6"/>
          <a:stretch>
            <a:fillRect/>
          </a:stretch>
        </p:blipFill>
        <p:spPr>
          <a:xfrm>
            <a:off x="108154" y="449858"/>
            <a:ext cx="6345912" cy="2955426"/>
          </a:xfrm>
          <a:prstGeom prst="rect">
            <a:avLst/>
          </a:prstGeom>
        </p:spPr>
      </p:pic>
      <p:pic>
        <p:nvPicPr>
          <p:cNvPr id="22" name="Picture 21">
            <a:extLst>
              <a:ext uri="{FF2B5EF4-FFF2-40B4-BE49-F238E27FC236}">
                <a16:creationId xmlns:a16="http://schemas.microsoft.com/office/drawing/2014/main" id="{5AE9F0D6-C42C-485D-9E7D-A2A2A484878B}"/>
              </a:ext>
            </a:extLst>
          </p:cNvPr>
          <p:cNvPicPr>
            <a:picLocks noChangeAspect="1"/>
          </p:cNvPicPr>
          <p:nvPr/>
        </p:nvPicPr>
        <p:blipFill>
          <a:blip r:embed="rId7"/>
          <a:stretch>
            <a:fillRect/>
          </a:stretch>
        </p:blipFill>
        <p:spPr>
          <a:xfrm>
            <a:off x="108154" y="3539552"/>
            <a:ext cx="8522246" cy="1031722"/>
          </a:xfrm>
          <a:prstGeom prst="rect">
            <a:avLst/>
          </a:prstGeom>
        </p:spPr>
      </p:pic>
      <p:pic>
        <p:nvPicPr>
          <p:cNvPr id="24" name="Picture 23">
            <a:extLst>
              <a:ext uri="{FF2B5EF4-FFF2-40B4-BE49-F238E27FC236}">
                <a16:creationId xmlns:a16="http://schemas.microsoft.com/office/drawing/2014/main" id="{542B465E-65B3-49BE-865E-6F9EA6B4334A}"/>
              </a:ext>
            </a:extLst>
          </p:cNvPr>
          <p:cNvPicPr>
            <a:picLocks noChangeAspect="1"/>
          </p:cNvPicPr>
          <p:nvPr/>
        </p:nvPicPr>
        <p:blipFill>
          <a:blip r:embed="rId8"/>
          <a:stretch>
            <a:fillRect/>
          </a:stretch>
        </p:blipFill>
        <p:spPr>
          <a:xfrm>
            <a:off x="108154" y="4602668"/>
            <a:ext cx="10593432" cy="1409436"/>
          </a:xfrm>
          <a:prstGeom prst="rect">
            <a:avLst/>
          </a:prstGeom>
        </p:spPr>
      </p:pic>
    </p:spTree>
    <p:extLst>
      <p:ext uri="{BB962C8B-B14F-4D97-AF65-F5344CB8AC3E}">
        <p14:creationId xmlns:p14="http://schemas.microsoft.com/office/powerpoint/2010/main" val="2899638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Non-Pay: key drivers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2" name="TextBox 11"/>
          <p:cNvSpPr txBox="1"/>
          <p:nvPr/>
        </p:nvSpPr>
        <p:spPr>
          <a:xfrm>
            <a:off x="577060" y="2999585"/>
            <a:ext cx="10492740" cy="2349579"/>
          </a:xfrm>
          <a:prstGeom prst="roundRect">
            <a:avLst/>
          </a:prstGeom>
          <a:noFill/>
          <a:ln>
            <a:solidFill>
              <a:srgbClr val="002060"/>
            </a:solidFill>
          </a:ln>
        </p:spPr>
        <p:txBody>
          <a:bodyPr wrap="square" rtlCol="0">
            <a:spAutoFit/>
          </a:bodyPr>
          <a:lstStyle/>
          <a:p>
            <a:r>
              <a:rPr lang="en-GB" sz="1200" b="1" dirty="0">
                <a:solidFill>
                  <a:srgbClr val="002060"/>
                </a:solidFill>
                <a:latin typeface="Arial" panose="020B0604020202020204" pitchFamily="34" charset="0"/>
                <a:cs typeface="Arial" panose="020B0604020202020204" pitchFamily="34" charset="0"/>
              </a:rPr>
              <a:t>Key Messages:</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High drugs and FP10 expenditure in year due to increased </a:t>
            </a:r>
            <a:r>
              <a:rPr lang="en-GB" sz="1200" dirty="0" err="1">
                <a:solidFill>
                  <a:srgbClr val="002060"/>
                </a:solidFill>
                <a:latin typeface="Arial" panose="020B0604020202020204" pitchFamily="34" charset="0"/>
                <a:cs typeface="Arial" panose="020B0604020202020204" pitchFamily="34" charset="0"/>
              </a:rPr>
              <a:t>Buvidal</a:t>
            </a:r>
            <a:r>
              <a:rPr lang="en-GB" sz="1200" dirty="0">
                <a:solidFill>
                  <a:srgbClr val="002060"/>
                </a:solidFill>
                <a:latin typeface="Arial" panose="020B0604020202020204" pitchFamily="34" charset="0"/>
                <a:cs typeface="Arial" panose="020B0604020202020204" pitchFamily="34" charset="0"/>
              </a:rPr>
              <a:t> expenditure for Substance Misuse services. There is some variance in expenditure month on month due to the timing of the payment of invoices for homecare drugs. The increased FP10 costs are from the increased prescribing of drugs for epilepsy and ADHD</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Establishment expenses include high transport cost and travel costs and increased stationery costs, offset by reduced training and legal expenses. The increased transport costs relate to increased patient transfer costs to and from private commissioned placements outside the Health Board due to unscheduled care pressures.</a:t>
            </a:r>
          </a:p>
          <a:p>
            <a:pPr marL="285750" indent="-285750">
              <a:buFont typeface="Arial" panose="020B0604020202020204" pitchFamily="34" charset="0"/>
              <a:buChar char="•"/>
            </a:pPr>
            <a:r>
              <a:rPr lang="en-GB" sz="1200" dirty="0">
                <a:solidFill>
                  <a:srgbClr val="002060"/>
                </a:solidFill>
                <a:latin typeface="Arial" panose="020B0604020202020204" pitchFamily="34" charset="0"/>
                <a:cs typeface="Arial" panose="020B0604020202020204" pitchFamily="34" charset="0"/>
              </a:rPr>
              <a:t>Increased CHC expenditure in year due to growth, however this has largely been managed to date within the funding from from the financial plan. The step up in budget and actual expenditure during Month 5 is in relation to the transacting of inflationary uplifts including retrospective costs relating back to Month 1. From Month 4, a budgetary benefit has been realised from the release of excess balance sheet provisions. And there is some reduced expenditure from month 08 from planned step downs.</a:t>
            </a:r>
            <a:endParaRPr lang="en-GB" sz="1200" b="1" dirty="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492450" y="85861"/>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Slide Number Placeholder 2"/>
          <p:cNvSpPr>
            <a:spLocks noGrp="1"/>
          </p:cNvSpPr>
          <p:nvPr>
            <p:ph type="sldNum" sz="quarter" idx="12"/>
          </p:nvPr>
        </p:nvSpPr>
        <p:spPr>
          <a:xfrm>
            <a:off x="5261225" y="6249861"/>
            <a:ext cx="2743200" cy="365125"/>
          </a:xfrm>
        </p:spPr>
        <p:txBody>
          <a:bodyPr/>
          <a:lstStyle/>
          <a:p>
            <a:pPr algn="ctr"/>
            <a:fld id="{5BD55D11-4E84-453C-BF27-7B61301F371F}" type="slidenum">
              <a:rPr lang="en-GB" smtClean="0"/>
              <a:pPr algn="ctr"/>
              <a:t>12</a:t>
            </a:fld>
            <a:endParaRPr lang="en-GB" dirty="0"/>
          </a:p>
        </p:txBody>
      </p:sp>
      <p:pic>
        <p:nvPicPr>
          <p:cNvPr id="4" name="Picture 3">
            <a:extLst>
              <a:ext uri="{FF2B5EF4-FFF2-40B4-BE49-F238E27FC236}">
                <a16:creationId xmlns:a16="http://schemas.microsoft.com/office/drawing/2014/main" id="{18A92F65-3B9C-4213-9F2B-868927039A95}"/>
              </a:ext>
            </a:extLst>
          </p:cNvPr>
          <p:cNvPicPr>
            <a:picLocks noChangeAspect="1"/>
          </p:cNvPicPr>
          <p:nvPr/>
        </p:nvPicPr>
        <p:blipFill>
          <a:blip r:embed="rId6"/>
          <a:stretch>
            <a:fillRect/>
          </a:stretch>
        </p:blipFill>
        <p:spPr>
          <a:xfrm>
            <a:off x="83233" y="598025"/>
            <a:ext cx="3954415" cy="2211597"/>
          </a:xfrm>
          <a:prstGeom prst="rect">
            <a:avLst/>
          </a:prstGeom>
        </p:spPr>
      </p:pic>
      <p:pic>
        <p:nvPicPr>
          <p:cNvPr id="11" name="Picture 10">
            <a:extLst>
              <a:ext uri="{FF2B5EF4-FFF2-40B4-BE49-F238E27FC236}">
                <a16:creationId xmlns:a16="http://schemas.microsoft.com/office/drawing/2014/main" id="{983521EA-BBA6-4363-83D4-F0125A39F7C6}"/>
              </a:ext>
            </a:extLst>
          </p:cNvPr>
          <p:cNvPicPr>
            <a:picLocks noChangeAspect="1"/>
          </p:cNvPicPr>
          <p:nvPr/>
        </p:nvPicPr>
        <p:blipFill>
          <a:blip r:embed="rId7"/>
          <a:stretch>
            <a:fillRect/>
          </a:stretch>
        </p:blipFill>
        <p:spPr>
          <a:xfrm>
            <a:off x="4085617" y="598025"/>
            <a:ext cx="3990396" cy="2211597"/>
          </a:xfrm>
          <a:prstGeom prst="rect">
            <a:avLst/>
          </a:prstGeom>
        </p:spPr>
      </p:pic>
      <p:pic>
        <p:nvPicPr>
          <p:cNvPr id="14" name="Picture 13">
            <a:extLst>
              <a:ext uri="{FF2B5EF4-FFF2-40B4-BE49-F238E27FC236}">
                <a16:creationId xmlns:a16="http://schemas.microsoft.com/office/drawing/2014/main" id="{5EFBEF2A-3DE6-4521-9B04-5672E554AB99}"/>
              </a:ext>
            </a:extLst>
          </p:cNvPr>
          <p:cNvPicPr>
            <a:picLocks noChangeAspect="1"/>
          </p:cNvPicPr>
          <p:nvPr/>
        </p:nvPicPr>
        <p:blipFill>
          <a:blip r:embed="rId8"/>
          <a:stretch>
            <a:fillRect/>
          </a:stretch>
        </p:blipFill>
        <p:spPr>
          <a:xfrm>
            <a:off x="8123981" y="598024"/>
            <a:ext cx="3954415" cy="2211597"/>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Summary (Proportion HB Target £26.1m)</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graphicFrame>
        <p:nvGraphicFramePr>
          <p:cNvPr id="8" name="Table 7">
            <a:extLst>
              <a:ext uri="{FF2B5EF4-FFF2-40B4-BE49-F238E27FC236}">
                <a16:creationId xmlns:a16="http://schemas.microsoft.com/office/drawing/2014/main" id="{AC2C63A4-D5C0-ECF6-3AB3-0C4753244A95}"/>
              </a:ext>
            </a:extLst>
          </p:cNvPr>
          <p:cNvGraphicFramePr>
            <a:graphicFrameLocks noGrp="1"/>
          </p:cNvGraphicFramePr>
          <p:nvPr>
            <p:extLst>
              <p:ext uri="{D42A27DB-BD31-4B8C-83A1-F6EECF244321}">
                <p14:modId xmlns:p14="http://schemas.microsoft.com/office/powerpoint/2010/main" val="2668566368"/>
              </p:ext>
            </p:extLst>
          </p:nvPr>
        </p:nvGraphicFramePr>
        <p:xfrm>
          <a:off x="404651" y="823141"/>
          <a:ext cx="11549051" cy="2094136"/>
        </p:xfrm>
        <a:graphic>
          <a:graphicData uri="http://schemas.openxmlformats.org/drawingml/2006/table">
            <a:tbl>
              <a:tblPr firstRow="1" bandRow="1">
                <a:tableStyleId>{5C22544A-7EE6-4342-B048-85BDC9FD1C3A}</a:tableStyleId>
              </a:tblPr>
              <a:tblGrid>
                <a:gridCol w="11549051">
                  <a:extLst>
                    <a:ext uri="{9D8B030D-6E8A-4147-A177-3AD203B41FA5}">
                      <a16:colId xmlns:a16="http://schemas.microsoft.com/office/drawing/2014/main" val="3430755889"/>
                    </a:ext>
                  </a:extLst>
                </a:gridCol>
              </a:tblGrid>
              <a:tr h="301698">
                <a:tc>
                  <a:txBody>
                    <a:bodyPr/>
                    <a:lstStyle/>
                    <a:p>
                      <a:pPr algn="ctr"/>
                      <a:r>
                        <a:rPr lang="en-GB" sz="1100" dirty="0">
                          <a:latin typeface="Arial" panose="020B0604020202020204" pitchFamily="34" charset="0"/>
                          <a:cs typeface="Arial" panose="020B0604020202020204" pitchFamily="34" charset="0"/>
                        </a:rPr>
                        <a:t>Identification</a:t>
                      </a:r>
                      <a:r>
                        <a:rPr lang="en-GB" sz="1100" baseline="0" dirty="0">
                          <a:latin typeface="Arial" panose="020B0604020202020204" pitchFamily="34" charset="0"/>
                          <a:cs typeface="Arial" panose="020B0604020202020204" pitchFamily="34" charset="0"/>
                        </a:rPr>
                        <a:t> of Opportunities &amp; Profile</a:t>
                      </a:r>
                      <a:endParaRPr lang="en-GB" sz="1100" dirty="0">
                        <a:latin typeface="Arial" panose="020B0604020202020204" pitchFamily="34" charset="0"/>
                        <a:cs typeface="Arial" panose="020B0604020202020204" pitchFamily="34" charset="0"/>
                      </a:endParaRPr>
                    </a:p>
                  </a:txBody>
                  <a:tcPr>
                    <a:solidFill>
                      <a:srgbClr val="002060"/>
                    </a:solidFill>
                  </a:tcPr>
                </a:tc>
                <a:extLst>
                  <a:ext uri="{0D108BD9-81ED-4DB2-BD59-A6C34878D82A}">
                    <a16:rowId xmlns:a16="http://schemas.microsoft.com/office/drawing/2014/main" val="3617612831"/>
                  </a:ext>
                </a:extLst>
              </a:tr>
              <a:tr h="17924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rgbClr val="002060"/>
                          </a:solidFill>
                          <a:latin typeface="Arial" panose="020B0604020202020204" pitchFamily="34" charset="0"/>
                          <a:ea typeface="+mn-ea"/>
                          <a:cs typeface="Arial" panose="020B0604020202020204" pitchFamily="34" charset="0"/>
                        </a:rPr>
                        <a:t>The Service Group share of the overall HB target if the £26.1m is </a:t>
                      </a:r>
                      <a:r>
                        <a:rPr lang="en-GB" sz="1200" b="1" kern="1200" dirty="0">
                          <a:solidFill>
                            <a:srgbClr val="002060"/>
                          </a:solidFill>
                          <a:latin typeface="Arial" panose="020B0604020202020204" pitchFamily="34" charset="0"/>
                          <a:ea typeface="+mn-ea"/>
                          <a:cs typeface="Arial" panose="020B0604020202020204" pitchFamily="34" charset="0"/>
                        </a:rPr>
                        <a:t>£2.602m</a:t>
                      </a:r>
                      <a:r>
                        <a:rPr lang="en-GB" sz="1200" kern="1200" dirty="0">
                          <a:solidFill>
                            <a:srgbClr val="002060"/>
                          </a:solidFill>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rgbClr val="002060"/>
                          </a:solidFill>
                          <a:latin typeface="Arial" panose="020B0604020202020204" pitchFamily="34" charset="0"/>
                          <a:ea typeface="+mn-ea"/>
                          <a:cs typeface="Arial" panose="020B0604020202020204" pitchFamily="34" charset="0"/>
                        </a:rPr>
                        <a:t>Savings of </a:t>
                      </a:r>
                      <a:r>
                        <a:rPr lang="en-GB" sz="1200" b="1" kern="1200" baseline="0" dirty="0">
                          <a:solidFill>
                            <a:srgbClr val="002060"/>
                          </a:solidFill>
                          <a:latin typeface="Arial" panose="020B0604020202020204" pitchFamily="34" charset="0"/>
                          <a:ea typeface="+mn-ea"/>
                          <a:cs typeface="Arial" panose="020B0604020202020204" pitchFamily="34" charset="0"/>
                        </a:rPr>
                        <a:t>£2.468m </a:t>
                      </a:r>
                      <a:r>
                        <a:rPr lang="en-GB" sz="1200" kern="1200" baseline="0" dirty="0">
                          <a:solidFill>
                            <a:srgbClr val="002060"/>
                          </a:solidFill>
                          <a:latin typeface="Arial" panose="020B0604020202020204" pitchFamily="34" charset="0"/>
                          <a:ea typeface="+mn-ea"/>
                          <a:cs typeface="Arial" panose="020B0604020202020204" pitchFamily="34" charset="0"/>
                        </a:rPr>
                        <a:t>have been identified for delivery in 2024-25 which is </a:t>
                      </a:r>
                      <a:r>
                        <a:rPr lang="en-GB" sz="1200" b="1" kern="1200" baseline="0" dirty="0">
                          <a:solidFill>
                            <a:srgbClr val="002060"/>
                          </a:solidFill>
                          <a:latin typeface="Arial" panose="020B0604020202020204" pitchFamily="34" charset="0"/>
                          <a:ea typeface="+mn-ea"/>
                          <a:cs typeface="Arial" panose="020B0604020202020204" pitchFamily="34" charset="0"/>
                        </a:rPr>
                        <a:t>95%</a:t>
                      </a:r>
                      <a:r>
                        <a:rPr lang="en-GB" sz="1200" kern="1200" baseline="0" dirty="0">
                          <a:solidFill>
                            <a:srgbClr val="002060"/>
                          </a:solidFill>
                          <a:latin typeface="Arial" panose="020B0604020202020204" pitchFamily="34" charset="0"/>
                          <a:ea typeface="+mn-ea"/>
                          <a:cs typeface="Arial" panose="020B0604020202020204" pitchFamily="34" charset="0"/>
                        </a:rPr>
                        <a:t> of target and recurrent savings of </a:t>
                      </a:r>
                      <a:r>
                        <a:rPr lang="en-GB" sz="1200" b="1" kern="1200" baseline="0" dirty="0">
                          <a:solidFill>
                            <a:srgbClr val="002060"/>
                          </a:solidFill>
                          <a:latin typeface="Arial" panose="020B0604020202020204" pitchFamily="34" charset="0"/>
                          <a:ea typeface="+mn-ea"/>
                          <a:cs typeface="Arial" panose="020B0604020202020204" pitchFamily="34" charset="0"/>
                        </a:rPr>
                        <a:t>£2.068m </a:t>
                      </a:r>
                      <a:r>
                        <a:rPr lang="en-GB" sz="1200" kern="1200" baseline="0" dirty="0">
                          <a:solidFill>
                            <a:srgbClr val="002060"/>
                          </a:solidFill>
                          <a:latin typeface="Arial" panose="020B0604020202020204" pitchFamily="34" charset="0"/>
                          <a:ea typeface="+mn-ea"/>
                          <a:cs typeface="Arial" panose="020B0604020202020204" pitchFamily="34" charset="0"/>
                        </a:rPr>
                        <a:t>being </a:t>
                      </a:r>
                      <a:r>
                        <a:rPr lang="en-GB" sz="1200" b="1" kern="1200" baseline="0" dirty="0">
                          <a:solidFill>
                            <a:srgbClr val="002060"/>
                          </a:solidFill>
                          <a:latin typeface="Arial" panose="020B0604020202020204" pitchFamily="34" charset="0"/>
                          <a:ea typeface="+mn-ea"/>
                          <a:cs typeface="Arial" panose="020B0604020202020204" pitchFamily="34" charset="0"/>
                        </a:rPr>
                        <a:t>79%</a:t>
                      </a:r>
                      <a:r>
                        <a:rPr lang="en-GB" sz="1200" kern="1200" baseline="0" dirty="0">
                          <a:solidFill>
                            <a:srgbClr val="002060"/>
                          </a:solidFill>
                          <a:latin typeface="Arial" panose="020B0604020202020204" pitchFamily="34" charset="0"/>
                          <a:ea typeface="+mn-ea"/>
                          <a:cs typeface="Arial" panose="020B0604020202020204" pitchFamily="34" charset="0"/>
                        </a:rPr>
                        <a:t> of target.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rgbClr val="002060"/>
                          </a:solidFill>
                          <a:latin typeface="Arial" panose="020B0604020202020204" pitchFamily="34" charset="0"/>
                          <a:ea typeface="+mn-ea"/>
                          <a:cs typeface="Arial" panose="020B0604020202020204" pitchFamily="34" charset="0"/>
                        </a:rPr>
                        <a:t>The savings schemes included on the savings tracker include savings to mitigate run rate as well as those to meet the above target. All of the schemes are detailed on the next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rgbClr val="002060"/>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rgbClr val="002060"/>
                          </a:solidFill>
                          <a:latin typeface="Arial" panose="020B0604020202020204" pitchFamily="34" charset="0"/>
                          <a:ea typeface="+mn-ea"/>
                          <a:cs typeface="Arial" panose="020B0604020202020204" pitchFamily="34" charset="0"/>
                        </a:rPr>
                        <a:t>The Service Group are actively reviewing opportunities to close the gap in the current and future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kern="1200" dirty="0">
                        <a:solidFill>
                          <a:srgbClr val="002060"/>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24772163"/>
                  </a:ext>
                </a:extLst>
              </a:tr>
            </a:tbl>
          </a:graphicData>
        </a:graphic>
      </p:graphicFrame>
      <p:sp>
        <p:nvSpPr>
          <p:cNvPr id="15" name="Oval 14"/>
          <p:cNvSpPr/>
          <p:nvPr/>
        </p:nvSpPr>
        <p:spPr>
          <a:xfrm>
            <a:off x="11571966" y="85119"/>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5088493" y="6207114"/>
            <a:ext cx="2743200" cy="365125"/>
          </a:xfrm>
        </p:spPr>
        <p:txBody>
          <a:bodyPr/>
          <a:lstStyle/>
          <a:p>
            <a:pPr algn="ctr"/>
            <a:fld id="{5BD55D11-4E84-453C-BF27-7B61301F371F}" type="slidenum">
              <a:rPr lang="en-GB" smtClean="0"/>
              <a:pPr algn="ctr"/>
              <a:t>13</a:t>
            </a:fld>
            <a:endParaRPr lang="en-GB" dirty="0"/>
          </a:p>
        </p:txBody>
      </p:sp>
      <p:pic>
        <p:nvPicPr>
          <p:cNvPr id="17" name="Picture 16">
            <a:extLst>
              <a:ext uri="{FF2B5EF4-FFF2-40B4-BE49-F238E27FC236}">
                <a16:creationId xmlns:a16="http://schemas.microsoft.com/office/drawing/2014/main" id="{0F27AD6C-E8A9-4D8E-A332-A3AC0A0A7067}"/>
              </a:ext>
            </a:extLst>
          </p:cNvPr>
          <p:cNvPicPr>
            <a:picLocks noChangeAspect="1"/>
          </p:cNvPicPr>
          <p:nvPr/>
        </p:nvPicPr>
        <p:blipFill>
          <a:blip r:embed="rId6"/>
          <a:stretch>
            <a:fillRect/>
          </a:stretch>
        </p:blipFill>
        <p:spPr>
          <a:xfrm>
            <a:off x="0" y="3038982"/>
            <a:ext cx="3799787" cy="2612802"/>
          </a:xfrm>
          <a:prstGeom prst="rect">
            <a:avLst/>
          </a:prstGeom>
        </p:spPr>
      </p:pic>
      <p:pic>
        <p:nvPicPr>
          <p:cNvPr id="19" name="Picture 18">
            <a:extLst>
              <a:ext uri="{FF2B5EF4-FFF2-40B4-BE49-F238E27FC236}">
                <a16:creationId xmlns:a16="http://schemas.microsoft.com/office/drawing/2014/main" id="{09B7BF4D-E7B4-4497-A9F2-6A9135A5E91B}"/>
              </a:ext>
            </a:extLst>
          </p:cNvPr>
          <p:cNvPicPr>
            <a:picLocks noChangeAspect="1"/>
          </p:cNvPicPr>
          <p:nvPr/>
        </p:nvPicPr>
        <p:blipFill>
          <a:blip r:embed="rId7"/>
          <a:stretch>
            <a:fillRect/>
          </a:stretch>
        </p:blipFill>
        <p:spPr>
          <a:xfrm>
            <a:off x="3180514" y="3050582"/>
            <a:ext cx="3675354" cy="2601202"/>
          </a:xfrm>
          <a:prstGeom prst="rect">
            <a:avLst/>
          </a:prstGeom>
        </p:spPr>
      </p:pic>
      <p:pic>
        <p:nvPicPr>
          <p:cNvPr id="9" name="Picture 8">
            <a:extLst>
              <a:ext uri="{FF2B5EF4-FFF2-40B4-BE49-F238E27FC236}">
                <a16:creationId xmlns:a16="http://schemas.microsoft.com/office/drawing/2014/main" id="{61CBB446-473A-4FA0-A9CF-486753E93538}"/>
              </a:ext>
            </a:extLst>
          </p:cNvPr>
          <p:cNvPicPr>
            <a:picLocks noChangeAspect="1"/>
          </p:cNvPicPr>
          <p:nvPr/>
        </p:nvPicPr>
        <p:blipFill>
          <a:blip r:embed="rId8"/>
          <a:stretch>
            <a:fillRect/>
          </a:stretch>
        </p:blipFill>
        <p:spPr>
          <a:xfrm>
            <a:off x="6855867" y="3102483"/>
            <a:ext cx="4855274" cy="2777210"/>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Savings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4929298" y="6249861"/>
            <a:ext cx="2743200" cy="365125"/>
          </a:xfrm>
        </p:spPr>
        <p:txBody>
          <a:bodyPr/>
          <a:lstStyle/>
          <a:p>
            <a:pPr algn="ctr"/>
            <a:fld id="{5BD55D11-4E84-453C-BF27-7B61301F371F}" type="slidenum">
              <a:rPr lang="en-GB" smtClean="0"/>
              <a:pPr algn="ctr"/>
              <a:t>14</a:t>
            </a:fld>
            <a:endParaRPr lang="en-GB" dirty="0"/>
          </a:p>
        </p:txBody>
      </p:sp>
      <p:pic>
        <p:nvPicPr>
          <p:cNvPr id="4" name="Picture 3">
            <a:extLst>
              <a:ext uri="{FF2B5EF4-FFF2-40B4-BE49-F238E27FC236}">
                <a16:creationId xmlns:a16="http://schemas.microsoft.com/office/drawing/2014/main" id="{2D5917E8-97BA-B52E-B74A-ED3E79490234}"/>
              </a:ext>
            </a:extLst>
          </p:cNvPr>
          <p:cNvPicPr>
            <a:picLocks noChangeAspect="1"/>
          </p:cNvPicPr>
          <p:nvPr/>
        </p:nvPicPr>
        <p:blipFill>
          <a:blip r:embed="rId6"/>
          <a:stretch>
            <a:fillRect/>
          </a:stretch>
        </p:blipFill>
        <p:spPr>
          <a:xfrm>
            <a:off x="1085850" y="478327"/>
            <a:ext cx="9667875" cy="458964"/>
          </a:xfrm>
          <a:prstGeom prst="rect">
            <a:avLst/>
          </a:prstGeom>
        </p:spPr>
      </p:pic>
      <p:pic>
        <p:nvPicPr>
          <p:cNvPr id="11" name="Picture 10">
            <a:extLst>
              <a:ext uri="{FF2B5EF4-FFF2-40B4-BE49-F238E27FC236}">
                <a16:creationId xmlns:a16="http://schemas.microsoft.com/office/drawing/2014/main" id="{2E4386A6-2480-3A38-4670-60A2B5D03F55}"/>
              </a:ext>
            </a:extLst>
          </p:cNvPr>
          <p:cNvPicPr>
            <a:picLocks noChangeAspect="1"/>
          </p:cNvPicPr>
          <p:nvPr/>
        </p:nvPicPr>
        <p:blipFill>
          <a:blip r:embed="rId7"/>
          <a:stretch>
            <a:fillRect/>
          </a:stretch>
        </p:blipFill>
        <p:spPr>
          <a:xfrm>
            <a:off x="1071033" y="984140"/>
            <a:ext cx="9688448" cy="5059358"/>
          </a:xfrm>
          <a:prstGeom prst="rect">
            <a:avLst/>
          </a:prstGeom>
        </p:spPr>
      </p:pic>
    </p:spTree>
    <p:extLst>
      <p:ext uri="{BB962C8B-B14F-4D97-AF65-F5344CB8AC3E}">
        <p14:creationId xmlns:p14="http://schemas.microsoft.com/office/powerpoint/2010/main" val="1161432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 (Including Hot Spots)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5055742" y="6249861"/>
            <a:ext cx="2743200" cy="365125"/>
          </a:xfrm>
        </p:spPr>
        <p:txBody>
          <a:bodyPr/>
          <a:lstStyle/>
          <a:p>
            <a:pPr algn="ctr"/>
            <a:fld id="{5BD55D11-4E84-453C-BF27-7B61301F371F}" type="slidenum">
              <a:rPr lang="en-GB" smtClean="0"/>
              <a:pPr algn="ctr"/>
              <a:t>15</a:t>
            </a:fld>
            <a:endParaRPr lang="en-GB" dirty="0"/>
          </a:p>
        </p:txBody>
      </p:sp>
      <p:pic>
        <p:nvPicPr>
          <p:cNvPr id="4" name="Picture 3">
            <a:extLst>
              <a:ext uri="{FF2B5EF4-FFF2-40B4-BE49-F238E27FC236}">
                <a16:creationId xmlns:a16="http://schemas.microsoft.com/office/drawing/2014/main" id="{19B7917A-F4AB-CBDB-9F97-BB162CEBB0DD}"/>
              </a:ext>
            </a:extLst>
          </p:cNvPr>
          <p:cNvPicPr>
            <a:picLocks noChangeAspect="1"/>
          </p:cNvPicPr>
          <p:nvPr/>
        </p:nvPicPr>
        <p:blipFill>
          <a:blip r:embed="rId5"/>
          <a:stretch>
            <a:fillRect/>
          </a:stretch>
        </p:blipFill>
        <p:spPr>
          <a:xfrm>
            <a:off x="728662" y="581811"/>
            <a:ext cx="10525125" cy="5153025"/>
          </a:xfrm>
          <a:prstGeom prst="rect">
            <a:avLst/>
          </a:prstGeom>
        </p:spPr>
      </p:pic>
    </p:spTree>
    <p:extLst>
      <p:ext uri="{BB962C8B-B14F-4D97-AF65-F5344CB8AC3E}">
        <p14:creationId xmlns:p14="http://schemas.microsoft.com/office/powerpoint/2010/main" val="145756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Action &amp; Next Steps To Be Taken By Service Group </a:t>
            </a:r>
            <a:endPar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9" name="TextBox 8"/>
          <p:cNvSpPr txBox="1"/>
          <p:nvPr/>
        </p:nvSpPr>
        <p:spPr>
          <a:xfrm>
            <a:off x="289590" y="702178"/>
            <a:ext cx="10366340" cy="4247317"/>
          </a:xfrm>
          <a:prstGeom prst="rect">
            <a:avLst/>
          </a:prstGeom>
          <a:noFill/>
          <a:ln>
            <a:solidFill>
              <a:schemeClr val="tx1"/>
            </a:solidFill>
          </a:ln>
        </p:spPr>
        <p:txBody>
          <a:bodyPr wrap="square" rtlCol="0">
            <a:spAutoFit/>
          </a:bodyPr>
          <a:lstStyle/>
          <a:p>
            <a:r>
              <a:rPr lang="en-GB" sz="1400" b="1" dirty="0">
                <a:solidFill>
                  <a:srgbClr val="002060"/>
                </a:solidFill>
                <a:latin typeface="Arial" panose="020B0604020202020204" pitchFamily="34" charset="0"/>
                <a:cs typeface="Arial" panose="020B0604020202020204" pitchFamily="34" charset="0"/>
              </a:rPr>
              <a:t>Actions and Next Steps</a:t>
            </a:r>
            <a:r>
              <a:rPr lang="en-GB" sz="1400" dirty="0">
                <a:solidFill>
                  <a:srgbClr val="002060"/>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endParaRPr lang="en-GB" sz="14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Management of net CHC (Continuing Health Care/ Complex Care) growth to available funding, this will require repatriation of temporary commissioned complex care cases.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Continue to identify and progress further revenue savings to target.</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Review in year savings delivery to identity where non-recurrent savings can be turned into recurrent savings.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Continue to identify and progress further run rate reduction actions to target, this will include the stepping down of complex care cases. </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Continuation of bi-weekly CHC right sizing meetings to identify and progress further CHC step downs for inclusion in savings/ run rate reduction plans.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Development of savings and run rate reduction plans for the 2025-26 financial year.</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Service Group to action cost control measures as per Health Board’s Recovery and Sustainability programme. This will include the actions around the reduction of agency expenditure, both Medical and Nursing.</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Continuation of control measures already in place around variable pay including workforce boards, roster efficiency group meeting and roster scrutiny meetings.</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Avoidance of all unnecessary non-clinical related expenditure.</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Identification of new funding and income streams. </a:t>
            </a:r>
          </a:p>
          <a:p>
            <a:pPr marL="285750" indent="-285750">
              <a:buFont typeface="Arial" panose="020B0604020202020204" pitchFamily="34" charset="0"/>
              <a:buChar char="•"/>
            </a:pPr>
            <a:r>
              <a:rPr lang="en-GB" sz="1400" dirty="0">
                <a:solidFill>
                  <a:srgbClr val="002060"/>
                </a:solidFill>
                <a:latin typeface="Arial" panose="020B0604020202020204" pitchFamily="34" charset="0"/>
                <a:cs typeface="Arial" panose="020B0604020202020204" pitchFamily="34" charset="0"/>
              </a:rPr>
              <a:t>Enforcement of PO compliance to ensure completeness and accuracy of financial reporting.</a:t>
            </a:r>
          </a:p>
          <a:p>
            <a:endParaRPr lang="en-GB" dirty="0"/>
          </a:p>
        </p:txBody>
      </p:sp>
      <p:sp>
        <p:nvSpPr>
          <p:cNvPr id="2" name="Slide Number Placeholder 1"/>
          <p:cNvSpPr>
            <a:spLocks noGrp="1"/>
          </p:cNvSpPr>
          <p:nvPr>
            <p:ph type="sldNum" sz="quarter" idx="12"/>
          </p:nvPr>
        </p:nvSpPr>
        <p:spPr>
          <a:xfrm>
            <a:off x="5240676" y="6389677"/>
            <a:ext cx="2743200" cy="365125"/>
          </a:xfrm>
        </p:spPr>
        <p:txBody>
          <a:bodyPr/>
          <a:lstStyle/>
          <a:p>
            <a:pPr algn="ctr"/>
            <a:fld id="{5BD55D11-4E84-453C-BF27-7B61301F371F}" type="slidenum">
              <a:rPr lang="en-GB" smtClean="0"/>
              <a:pPr algn="ctr"/>
              <a:t>16</a:t>
            </a:fld>
            <a:endParaRPr lang="en-GB" dirty="0"/>
          </a:p>
        </p:txBody>
      </p:sp>
    </p:spTree>
    <p:extLst>
      <p:ext uri="{BB962C8B-B14F-4D97-AF65-F5344CB8AC3E}">
        <p14:creationId xmlns:p14="http://schemas.microsoft.com/office/powerpoint/2010/main" val="91215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High Level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Rounded Rectangle 9">
            <a:extLst>
              <a:ext uri="{FF2B5EF4-FFF2-40B4-BE49-F238E27FC236}">
                <a16:creationId xmlns:a16="http://schemas.microsoft.com/office/drawing/2014/main" id="{5DE38DD0-17D2-268A-9193-184F3BD16204}"/>
              </a:ext>
            </a:extLst>
          </p:cNvPr>
          <p:cNvSpPr/>
          <p:nvPr/>
        </p:nvSpPr>
        <p:spPr>
          <a:xfrm>
            <a:off x="5465617" y="739484"/>
            <a:ext cx="5507183" cy="4919601"/>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600" b="1" kern="0" dirty="0">
                <a:solidFill>
                  <a:srgbClr val="002060"/>
                </a:solidFill>
                <a:latin typeface="Arial"/>
                <a:sym typeface="Arial"/>
              </a:rPr>
              <a:t>Top 3 Actions to address position:</a:t>
            </a:r>
          </a:p>
          <a:p>
            <a:pPr marL="228600" marR="0" lvl="0" indent="-228600" defTabSz="914400" rtl="0" eaLnBrk="1" fontAlgn="auto" latinLnBrk="0" hangingPunct="1">
              <a:lnSpc>
                <a:spcPct val="100000"/>
              </a:lnSpc>
              <a:spcBef>
                <a:spcPts val="0"/>
              </a:spcBef>
              <a:spcAft>
                <a:spcPts val="0"/>
              </a:spcAft>
              <a:buClr>
                <a:srgbClr val="002060"/>
              </a:buClr>
              <a:buSzTx/>
              <a:buFont typeface="+mj-lt"/>
              <a:buAutoNum type="arabicPeriod"/>
              <a:tabLst/>
              <a:defRPr/>
            </a:pPr>
            <a:endParaRPr lang="en-GB" sz="1400" kern="0" dirty="0">
              <a:solidFill>
                <a:srgbClr val="002060"/>
              </a:solidFill>
              <a:latin typeface="Arial"/>
              <a:sym typeface="Arial"/>
            </a:endParaRPr>
          </a:p>
          <a:p>
            <a:pPr marL="228600" marR="0" lvl="0" indent="-228600" defTabSz="914400" rtl="0" eaLnBrk="1" fontAlgn="auto" latinLnBrk="0" hangingPunct="1">
              <a:lnSpc>
                <a:spcPct val="100000"/>
              </a:lnSpc>
              <a:spcBef>
                <a:spcPts val="0"/>
              </a:spcBef>
              <a:spcAft>
                <a:spcPts val="0"/>
              </a:spcAft>
              <a:buClr>
                <a:srgbClr val="002060"/>
              </a:buClr>
              <a:buSzTx/>
              <a:buFont typeface="+mj-lt"/>
              <a:buAutoNum type="arabicPeriod"/>
              <a:tabLst/>
              <a:defRPr/>
            </a:pPr>
            <a:r>
              <a:rPr lang="en-GB" sz="1400" kern="0" dirty="0">
                <a:solidFill>
                  <a:srgbClr val="002060"/>
                </a:solidFill>
                <a:latin typeface="Arial"/>
                <a:sym typeface="Arial"/>
              </a:rPr>
              <a:t>Management of net CHC (Continuing Health Care/ Complex Care) growth to available funding to include repatriation of temporary commissioned complex care cases.</a:t>
            </a:r>
          </a:p>
          <a:p>
            <a:pPr marL="228600" indent="-228600">
              <a:buClr>
                <a:srgbClr val="002060"/>
              </a:buClr>
              <a:buFont typeface="+mj-lt"/>
              <a:buAutoNum type="arabicPeriod"/>
              <a:defRPr/>
            </a:pPr>
            <a:r>
              <a:rPr lang="en-GB" sz="1400" kern="0" dirty="0">
                <a:solidFill>
                  <a:srgbClr val="002060"/>
                </a:solidFill>
                <a:latin typeface="Arial"/>
                <a:sym typeface="Arial"/>
              </a:rPr>
              <a:t>Continue to identify and progress further revenue savings and run rate reduction actions to target, this will include the stepping down of complex care cases.</a:t>
            </a:r>
          </a:p>
          <a:p>
            <a:pPr marL="228600" marR="0" lvl="0" indent="-228600" defTabSz="914400" rtl="0" eaLnBrk="1" fontAlgn="auto" latinLnBrk="0" hangingPunct="1">
              <a:lnSpc>
                <a:spcPct val="100000"/>
              </a:lnSpc>
              <a:spcBef>
                <a:spcPts val="0"/>
              </a:spcBef>
              <a:spcAft>
                <a:spcPts val="0"/>
              </a:spcAft>
              <a:buClr>
                <a:srgbClr val="002060"/>
              </a:buClr>
              <a:buSzTx/>
              <a:buFont typeface="+mj-lt"/>
              <a:buAutoNum type="arabicPeriod"/>
              <a:tabLst/>
              <a:defRPr/>
            </a:pPr>
            <a:r>
              <a:rPr lang="en-GB" sz="1400" kern="0" dirty="0">
                <a:solidFill>
                  <a:srgbClr val="002060"/>
                </a:solidFill>
                <a:latin typeface="Arial"/>
                <a:sym typeface="Arial"/>
              </a:rPr>
              <a:t>Service Group to action cost control measures as per Health Board’s Recovery and Sustainability programme. This will include the actions around the reduction of agency expenditure, both Medical and Nursing.</a:t>
            </a:r>
          </a:p>
        </p:txBody>
      </p:sp>
      <p:sp>
        <p:nvSpPr>
          <p:cNvPr id="2" name="Slide Number Placeholder 1"/>
          <p:cNvSpPr>
            <a:spLocks noGrp="1"/>
          </p:cNvSpPr>
          <p:nvPr>
            <p:ph type="sldNum" sz="quarter" idx="12"/>
          </p:nvPr>
        </p:nvSpPr>
        <p:spPr>
          <a:xfrm>
            <a:off x="4644775" y="6164368"/>
            <a:ext cx="2743200" cy="365125"/>
          </a:xfrm>
        </p:spPr>
        <p:txBody>
          <a:bodyPr/>
          <a:lstStyle/>
          <a:p>
            <a:pPr algn="ctr"/>
            <a:fld id="{5BD55D11-4E84-453C-BF27-7B61301F371F}" type="slidenum">
              <a:rPr lang="en-GB" smtClean="0"/>
              <a:pPr algn="ctr"/>
              <a:t>2</a:t>
            </a:fld>
            <a:endParaRPr lang="en-GB" dirty="0"/>
          </a:p>
        </p:txBody>
      </p:sp>
      <p:pic>
        <p:nvPicPr>
          <p:cNvPr id="9" name="Picture 8">
            <a:extLst>
              <a:ext uri="{FF2B5EF4-FFF2-40B4-BE49-F238E27FC236}">
                <a16:creationId xmlns:a16="http://schemas.microsoft.com/office/drawing/2014/main" id="{DDEB1873-7D84-51BD-9512-2E104DE7C317}"/>
              </a:ext>
            </a:extLst>
          </p:cNvPr>
          <p:cNvPicPr>
            <a:picLocks noChangeAspect="1"/>
          </p:cNvPicPr>
          <p:nvPr/>
        </p:nvPicPr>
        <p:blipFill>
          <a:blip r:embed="rId5"/>
          <a:stretch>
            <a:fillRect/>
          </a:stretch>
        </p:blipFill>
        <p:spPr>
          <a:xfrm>
            <a:off x="1103627" y="739484"/>
            <a:ext cx="3267075" cy="3695700"/>
          </a:xfrm>
          <a:prstGeom prst="rect">
            <a:avLst/>
          </a:prstGeom>
        </p:spPr>
      </p:pic>
    </p:spTree>
    <p:extLst>
      <p:ext uri="{BB962C8B-B14F-4D97-AF65-F5344CB8AC3E}">
        <p14:creationId xmlns:p14="http://schemas.microsoft.com/office/powerpoint/2010/main" val="344329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Slide Number Placeholder 1"/>
          <p:cNvSpPr>
            <a:spLocks noGrp="1"/>
          </p:cNvSpPr>
          <p:nvPr>
            <p:ph type="sldNum" sz="quarter" idx="12"/>
          </p:nvPr>
        </p:nvSpPr>
        <p:spPr>
          <a:xfrm>
            <a:off x="5507804" y="6319769"/>
            <a:ext cx="2743200" cy="365125"/>
          </a:xfrm>
        </p:spPr>
        <p:txBody>
          <a:bodyPr/>
          <a:lstStyle/>
          <a:p>
            <a:pPr algn="ctr"/>
            <a:fld id="{5BD55D11-4E84-453C-BF27-7B61301F371F}" type="slidenum">
              <a:rPr lang="en-GB" smtClean="0"/>
              <a:pPr algn="ctr"/>
              <a:t>3</a:t>
            </a:fld>
            <a:endParaRPr lang="en-GB" dirty="0"/>
          </a:p>
        </p:txBody>
      </p:sp>
    </p:spTree>
    <p:extLst>
      <p:ext uri="{BB962C8B-B14F-4D97-AF65-F5344CB8AC3E}">
        <p14:creationId xmlns:p14="http://schemas.microsoft.com/office/powerpoint/2010/main" val="27684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Health Board Summary Elements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TextBox 7"/>
          <p:cNvSpPr txBox="1"/>
          <p:nvPr/>
        </p:nvSpPr>
        <p:spPr>
          <a:xfrm>
            <a:off x="2660073" y="5704609"/>
            <a:ext cx="7377545" cy="646331"/>
          </a:xfrm>
          <a:prstGeom prst="rect">
            <a:avLst/>
          </a:prstGeom>
          <a:solidFill>
            <a:srgbClr val="002060"/>
          </a:solidFill>
        </p:spPr>
        <p:txBody>
          <a:bodyPr wrap="square" rtlCol="0">
            <a:spAutoFit/>
          </a:bodyPr>
          <a:lstStyle/>
          <a:p>
            <a:r>
              <a:rPr lang="en-GB" dirty="0">
                <a:solidFill>
                  <a:schemeClr val="bg1"/>
                </a:solidFill>
              </a:rPr>
              <a:t>Note: Specific elements from Part 1, 2 and 4 of the plan that relate to this service area are summarised on the next slide.</a:t>
            </a:r>
          </a:p>
        </p:txBody>
      </p:sp>
      <p:pic>
        <p:nvPicPr>
          <p:cNvPr id="9" name="Picture 8"/>
          <p:cNvPicPr>
            <a:picLocks noChangeAspect="1"/>
          </p:cNvPicPr>
          <p:nvPr/>
        </p:nvPicPr>
        <p:blipFill>
          <a:blip r:embed="rId4"/>
          <a:stretch>
            <a:fillRect/>
          </a:stretch>
        </p:blipFill>
        <p:spPr>
          <a:xfrm>
            <a:off x="11533909" y="81309"/>
            <a:ext cx="542591" cy="542591"/>
          </a:xfrm>
          <a:prstGeom prst="rect">
            <a:avLst/>
          </a:prstGeom>
        </p:spPr>
      </p:pic>
      <p:sp>
        <p:nvSpPr>
          <p:cNvPr id="2" name="Slide Number Placeholder 1"/>
          <p:cNvSpPr>
            <a:spLocks noGrp="1"/>
          </p:cNvSpPr>
          <p:nvPr>
            <p:ph type="sldNum" sz="quarter" idx="12"/>
          </p:nvPr>
        </p:nvSpPr>
        <p:spPr>
          <a:xfrm>
            <a:off x="5086564" y="6350940"/>
            <a:ext cx="2743200" cy="365125"/>
          </a:xfrm>
        </p:spPr>
        <p:txBody>
          <a:bodyPr/>
          <a:lstStyle/>
          <a:p>
            <a:pPr algn="ctr"/>
            <a:fld id="{5BD55D11-4E84-453C-BF27-7B61301F371F}" type="slidenum">
              <a:rPr lang="en-GB" smtClean="0"/>
              <a:pPr algn="ctr"/>
              <a:t>4</a:t>
            </a:fld>
            <a:endParaRPr lang="en-GB" dirty="0"/>
          </a:p>
        </p:txBody>
      </p:sp>
      <p:pic>
        <p:nvPicPr>
          <p:cNvPr id="4" name="Picture 3">
            <a:extLst>
              <a:ext uri="{FF2B5EF4-FFF2-40B4-BE49-F238E27FC236}">
                <a16:creationId xmlns:a16="http://schemas.microsoft.com/office/drawing/2014/main" id="{E236268D-9E16-8533-AB4A-6D4BF7E828DF}"/>
              </a:ext>
            </a:extLst>
          </p:cNvPr>
          <p:cNvPicPr>
            <a:picLocks noChangeAspect="1"/>
          </p:cNvPicPr>
          <p:nvPr/>
        </p:nvPicPr>
        <p:blipFill>
          <a:blip r:embed="rId5"/>
          <a:stretch>
            <a:fillRect/>
          </a:stretch>
        </p:blipFill>
        <p:spPr>
          <a:xfrm>
            <a:off x="416458" y="784284"/>
            <a:ext cx="11547749" cy="2511177"/>
          </a:xfrm>
          <a:prstGeom prst="rect">
            <a:avLst/>
          </a:prstGeom>
        </p:spPr>
      </p:pic>
    </p:spTree>
    <p:extLst>
      <p:ext uri="{BB962C8B-B14F-4D97-AF65-F5344CB8AC3E}">
        <p14:creationId xmlns:p14="http://schemas.microsoft.com/office/powerpoint/2010/main" val="2218089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9" name="Oval 8"/>
          <p:cNvSpPr/>
          <p:nvPr/>
        </p:nvSpPr>
        <p:spPr>
          <a:xfrm>
            <a:off x="11417237" y="125787"/>
            <a:ext cx="536465" cy="536465"/>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5312596" y="6207114"/>
            <a:ext cx="2743200" cy="365125"/>
          </a:xfrm>
        </p:spPr>
        <p:txBody>
          <a:bodyPr/>
          <a:lstStyle/>
          <a:p>
            <a:pPr algn="ctr"/>
            <a:fld id="{5BD55D11-4E84-453C-BF27-7B61301F371F}" type="slidenum">
              <a:rPr lang="en-GB" smtClean="0"/>
              <a:pPr algn="ctr"/>
              <a:t>5</a:t>
            </a:fld>
            <a:endParaRPr lang="en-GB" dirty="0"/>
          </a:p>
        </p:txBody>
      </p:sp>
      <p:sp>
        <p:nvSpPr>
          <p:cNvPr id="3" name="TextBox 2">
            <a:extLst>
              <a:ext uri="{FF2B5EF4-FFF2-40B4-BE49-F238E27FC236}">
                <a16:creationId xmlns:a16="http://schemas.microsoft.com/office/drawing/2014/main" id="{6B4EFCF0-E407-3F6E-8DA9-0F81C201151A}"/>
              </a:ext>
            </a:extLst>
          </p:cNvPr>
          <p:cNvSpPr txBox="1"/>
          <p:nvPr/>
        </p:nvSpPr>
        <p:spPr>
          <a:xfrm>
            <a:off x="213420" y="4295775"/>
            <a:ext cx="5875209" cy="1384995"/>
          </a:xfrm>
          <a:prstGeom prst="rect">
            <a:avLst/>
          </a:prstGeom>
          <a:noFill/>
          <a:ln w="12700">
            <a:solidFill>
              <a:schemeClr val="tx1"/>
            </a:solidFill>
          </a:ln>
        </p:spPr>
        <p:txBody>
          <a:bodyPr wrap="square" rtlCol="0">
            <a:spAutoFit/>
          </a:bodyPr>
          <a:lstStyle/>
          <a:p>
            <a:r>
              <a:rPr lang="en-GB" sz="1200" b="1" dirty="0">
                <a:latin typeface="Arial" panose="020B0604020202020204" pitchFamily="34" charset="0"/>
                <a:cs typeface="Arial" panose="020B0604020202020204" pitchFamily="34" charset="0"/>
              </a:rPr>
              <a:t>End of year forecast</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Based on the month 08 financial outturn the Service Group is forecasting a </a:t>
            </a:r>
            <a:r>
              <a:rPr lang="en-GB" sz="1200" b="1" dirty="0">
                <a:latin typeface="Arial" panose="020B0604020202020204" pitchFamily="34" charset="0"/>
                <a:cs typeface="Arial" panose="020B0604020202020204" pitchFamily="34" charset="0"/>
              </a:rPr>
              <a:t>£2.1m </a:t>
            </a:r>
            <a:r>
              <a:rPr lang="en-GB" sz="1200" dirty="0">
                <a:latin typeface="Arial" panose="020B0604020202020204" pitchFamily="34" charset="0"/>
                <a:cs typeface="Arial" panose="020B0604020202020204" pitchFamily="34" charset="0"/>
              </a:rPr>
              <a:t>overspend against budget, this is inclusive of all Green and Amber Savings schemes.</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The end of year target for the Service Group of an underspend of £1.6m includes delivery of the Red Pool 1 schemes to the value of £2.7m.The Service Group has not been able to deliver these schemes or identify alternatives. </a:t>
            </a:r>
          </a:p>
        </p:txBody>
      </p:sp>
      <p:pic>
        <p:nvPicPr>
          <p:cNvPr id="4" name="Picture 3">
            <a:extLst>
              <a:ext uri="{FF2B5EF4-FFF2-40B4-BE49-F238E27FC236}">
                <a16:creationId xmlns:a16="http://schemas.microsoft.com/office/drawing/2014/main" id="{599391FD-BE31-7900-A7FA-928A1CA329AB}"/>
              </a:ext>
            </a:extLst>
          </p:cNvPr>
          <p:cNvPicPr>
            <a:picLocks noChangeAspect="1"/>
          </p:cNvPicPr>
          <p:nvPr/>
        </p:nvPicPr>
        <p:blipFill>
          <a:blip r:embed="rId5"/>
          <a:stretch>
            <a:fillRect/>
          </a:stretch>
        </p:blipFill>
        <p:spPr>
          <a:xfrm>
            <a:off x="111062" y="723159"/>
            <a:ext cx="6067425" cy="3400425"/>
          </a:xfrm>
          <a:prstGeom prst="rect">
            <a:avLst/>
          </a:prstGeom>
        </p:spPr>
      </p:pic>
      <p:pic>
        <p:nvPicPr>
          <p:cNvPr id="14" name="Picture 13">
            <a:extLst>
              <a:ext uri="{FF2B5EF4-FFF2-40B4-BE49-F238E27FC236}">
                <a16:creationId xmlns:a16="http://schemas.microsoft.com/office/drawing/2014/main" id="{C2F27A3D-E677-C3E8-70A1-8EB2AF79BF6F}"/>
              </a:ext>
            </a:extLst>
          </p:cNvPr>
          <p:cNvPicPr>
            <a:picLocks noChangeAspect="1"/>
          </p:cNvPicPr>
          <p:nvPr/>
        </p:nvPicPr>
        <p:blipFill>
          <a:blip r:embed="rId6"/>
          <a:stretch>
            <a:fillRect/>
          </a:stretch>
        </p:blipFill>
        <p:spPr>
          <a:xfrm>
            <a:off x="6412361" y="731488"/>
            <a:ext cx="5004876" cy="5355381"/>
          </a:xfrm>
          <a:prstGeom prst="rect">
            <a:avLst/>
          </a:prstGeom>
        </p:spPr>
      </p:pic>
    </p:spTree>
    <p:extLst>
      <p:ext uri="{BB962C8B-B14F-4D97-AF65-F5344CB8AC3E}">
        <p14:creationId xmlns:p14="http://schemas.microsoft.com/office/powerpoint/2010/main" val="206580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2024/25 In Year Health Board Position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4" name="Slide Number Placeholder 3"/>
          <p:cNvSpPr>
            <a:spLocks noGrp="1"/>
          </p:cNvSpPr>
          <p:nvPr>
            <p:ph type="sldNum" sz="quarter" idx="12"/>
          </p:nvPr>
        </p:nvSpPr>
        <p:spPr>
          <a:xfrm>
            <a:off x="4819436" y="6217959"/>
            <a:ext cx="2743200" cy="365125"/>
          </a:xfrm>
        </p:spPr>
        <p:txBody>
          <a:bodyPr/>
          <a:lstStyle/>
          <a:p>
            <a:pPr algn="ctr"/>
            <a:fld id="{5BD55D11-4E84-453C-BF27-7B61301F371F}" type="slidenum">
              <a:rPr lang="en-GB" smtClean="0"/>
              <a:pPr algn="ctr"/>
              <a:t>6</a:t>
            </a:fld>
            <a:endParaRPr lang="en-GB" dirty="0"/>
          </a:p>
        </p:txBody>
      </p:sp>
      <p:pic>
        <p:nvPicPr>
          <p:cNvPr id="10" name="Picture 9">
            <a:extLst>
              <a:ext uri="{FF2B5EF4-FFF2-40B4-BE49-F238E27FC236}">
                <a16:creationId xmlns:a16="http://schemas.microsoft.com/office/drawing/2014/main" id="{C0D911B8-5CBC-44A2-98E6-85953C36E9D0}"/>
              </a:ext>
            </a:extLst>
          </p:cNvPr>
          <p:cNvPicPr>
            <a:picLocks noChangeAspect="1"/>
          </p:cNvPicPr>
          <p:nvPr/>
        </p:nvPicPr>
        <p:blipFill>
          <a:blip r:embed="rId6"/>
          <a:stretch>
            <a:fillRect/>
          </a:stretch>
        </p:blipFill>
        <p:spPr>
          <a:xfrm>
            <a:off x="1861703" y="564025"/>
            <a:ext cx="8285475" cy="5458666"/>
          </a:xfrm>
          <a:prstGeom prst="rect">
            <a:avLst/>
          </a:prstGeom>
        </p:spPr>
      </p:pic>
      <p:sp>
        <p:nvSpPr>
          <p:cNvPr id="2" name="Oval 1"/>
          <p:cNvSpPr/>
          <p:nvPr/>
        </p:nvSpPr>
        <p:spPr>
          <a:xfrm>
            <a:off x="4756674" y="2241044"/>
            <a:ext cx="5871320" cy="24146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8694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538959" y="9556"/>
            <a:ext cx="536792" cy="559341"/>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9" name="Slide Number Placeholder 8"/>
          <p:cNvSpPr>
            <a:spLocks noGrp="1"/>
          </p:cNvSpPr>
          <p:nvPr>
            <p:ph type="sldNum" sz="quarter" idx="12"/>
          </p:nvPr>
        </p:nvSpPr>
        <p:spPr>
          <a:xfrm>
            <a:off x="4929298" y="6249861"/>
            <a:ext cx="2743200" cy="365125"/>
          </a:xfrm>
        </p:spPr>
        <p:txBody>
          <a:bodyPr/>
          <a:lstStyle/>
          <a:p>
            <a:pPr algn="ctr"/>
            <a:fld id="{5BD55D11-4E84-453C-BF27-7B61301F371F}" type="slidenum">
              <a:rPr lang="en-GB" smtClean="0"/>
              <a:pPr algn="ctr"/>
              <a:t>7</a:t>
            </a:fld>
            <a:endParaRPr lang="en-GB" dirty="0"/>
          </a:p>
        </p:txBody>
      </p:sp>
      <p:sp>
        <p:nvSpPr>
          <p:cNvPr id="11" name="TextBox 10">
            <a:extLst>
              <a:ext uri="{FF2B5EF4-FFF2-40B4-BE49-F238E27FC236}">
                <a16:creationId xmlns:a16="http://schemas.microsoft.com/office/drawing/2014/main" id="{BB458E6E-9D8A-9EF8-653D-A84A249BDD84}"/>
              </a:ext>
            </a:extLst>
          </p:cNvPr>
          <p:cNvSpPr txBox="1"/>
          <p:nvPr/>
        </p:nvSpPr>
        <p:spPr>
          <a:xfrm>
            <a:off x="3395050" y="2966646"/>
            <a:ext cx="8619078" cy="3477875"/>
          </a:xfrm>
          <a:prstGeom prst="rect">
            <a:avLst/>
          </a:prstGeom>
          <a:noFill/>
          <a:ln>
            <a:solidFill>
              <a:schemeClr val="bg1"/>
            </a:solidFill>
          </a:ln>
        </p:spPr>
        <p:txBody>
          <a:bodyPr wrap="square" rtlCol="0">
            <a:spAutoFit/>
          </a:bodyPr>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100" b="1" kern="0" noProof="0" dirty="0">
                <a:solidFill>
                  <a:srgbClr val="002060"/>
                </a:solidFill>
                <a:latin typeface="Arial"/>
                <a:sym typeface="Arial"/>
              </a:rPr>
              <a:t>Overall Service Group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100" kern="0" dirty="0">
                <a:solidFill>
                  <a:srgbClr val="002060"/>
                </a:solidFill>
                <a:latin typeface="Arial"/>
                <a:sym typeface="Arial"/>
              </a:rPr>
              <a:t>The net underspend position is due to benefit from the release of balance sheet. This is then offset by high overspending against pay budget from continued high Medical and Nursing variable pay.  </a:t>
            </a:r>
            <a:endParaRPr lang="en-GB" sz="1100" kern="0" noProof="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kern="0" dirty="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100" b="1" kern="0" noProof="0" dirty="0">
                <a:solidFill>
                  <a:srgbClr val="002060"/>
                </a:solidFill>
                <a:latin typeface="Arial"/>
                <a:sym typeface="Arial"/>
              </a:rPr>
              <a:t>MHLD Operations, Head of Psychology, Head of Nursing, Development and Commissioning and Other Cost Centres</a:t>
            </a:r>
          </a:p>
          <a:p>
            <a:pPr marL="285750" indent="-285750">
              <a:buClr>
                <a:srgbClr val="000000"/>
              </a:buClr>
              <a:buFont typeface="Arial" panose="020B0604020202020204" pitchFamily="34" charset="0"/>
              <a:buChar char="•"/>
              <a:defRPr/>
            </a:pPr>
            <a:r>
              <a:rPr kumimoji="0" lang="en-GB" sz="1100" i="0" u="none" strike="noStrike" kern="0" cap="none" spc="0" normalizeH="0" baseline="0" noProof="0" dirty="0">
                <a:ln>
                  <a:noFill/>
                </a:ln>
                <a:solidFill>
                  <a:srgbClr val="002060"/>
                </a:solidFill>
                <a:effectLst/>
                <a:uLnTx/>
                <a:uFillTx/>
                <a:latin typeface="Arial"/>
                <a:sym typeface="Arial"/>
              </a:rPr>
              <a:t>Combined underspend due to various </a:t>
            </a:r>
            <a:r>
              <a:rPr lang="en-GB" sz="1100" kern="0" dirty="0">
                <a:solidFill>
                  <a:srgbClr val="002060"/>
                </a:solidFill>
                <a:latin typeface="Arial"/>
                <a:sym typeface="Arial"/>
              </a:rPr>
              <a:t>vacancies across several staff groups.</a:t>
            </a:r>
            <a:endParaRPr kumimoji="0" lang="en-GB" sz="1100" i="0" u="none" strike="noStrike" kern="0" cap="none" spc="0" normalizeH="0" noProof="0" dirty="0">
              <a:ln>
                <a:noFill/>
              </a:ln>
              <a:solidFill>
                <a:srgbClr val="002060"/>
              </a:solidFill>
              <a:effectLst/>
              <a:uLnTx/>
              <a:uFillTx/>
              <a:latin typeface="Arial"/>
              <a:sym typeface="Arial"/>
            </a:endParaRPr>
          </a:p>
          <a:p>
            <a:pPr>
              <a:buClr>
                <a:srgbClr val="000000"/>
              </a:buClr>
              <a:defRPr/>
            </a:pPr>
            <a:endParaRPr lang="en-GB" sz="1100" kern="0" dirty="0">
              <a:solidFill>
                <a:srgbClr val="002060"/>
              </a:solidFill>
              <a:latin typeface="Arial"/>
              <a:sym typeface="Arial"/>
            </a:endParaRPr>
          </a:p>
          <a:p>
            <a:pPr>
              <a:buClr>
                <a:srgbClr val="000000"/>
              </a:buClr>
              <a:defRPr/>
            </a:pPr>
            <a:r>
              <a:rPr lang="en-GB" sz="1100" b="1" kern="0" dirty="0">
                <a:solidFill>
                  <a:srgbClr val="002060"/>
                </a:solidFill>
                <a:latin typeface="Arial"/>
                <a:sym typeface="Arial"/>
              </a:rPr>
              <a:t>Mental Health Division</a:t>
            </a:r>
          </a:p>
          <a:p>
            <a:pPr marL="285750" indent="-285750">
              <a:buClr>
                <a:srgbClr val="000000"/>
              </a:buClr>
              <a:buFont typeface="Arial" panose="020B0604020202020204" pitchFamily="34" charset="0"/>
              <a:buChar char="•"/>
              <a:defRPr/>
            </a:pPr>
            <a:r>
              <a:rPr lang="en-GB" sz="1100" kern="0" dirty="0">
                <a:solidFill>
                  <a:srgbClr val="002060"/>
                </a:solidFill>
                <a:latin typeface="Arial"/>
                <a:sym typeface="Arial"/>
              </a:rPr>
              <a:t>Pay £72,524 overspend: Due to high Medical and Nursing variable pay. The position is helped in month by release of medical accrual.</a:t>
            </a:r>
          </a:p>
          <a:p>
            <a:pPr marL="285750" indent="-285750">
              <a:buClr>
                <a:srgbClr val="000000"/>
              </a:buClr>
              <a:buFont typeface="Arial" panose="020B0604020202020204" pitchFamily="34" charset="0"/>
              <a:buChar char="•"/>
              <a:defRPr/>
            </a:pPr>
            <a:r>
              <a:rPr lang="en-GB" sz="1100" kern="0" dirty="0">
                <a:solidFill>
                  <a:srgbClr val="002060"/>
                </a:solidFill>
                <a:latin typeface="Arial"/>
                <a:sym typeface="Arial"/>
              </a:rPr>
              <a:t>Non pay £23,516</a:t>
            </a:r>
            <a:r>
              <a:rPr lang="en-GB" sz="1100" b="1" kern="0" dirty="0">
                <a:solidFill>
                  <a:srgbClr val="002060"/>
                </a:solidFill>
                <a:latin typeface="Arial"/>
                <a:sym typeface="Arial"/>
              </a:rPr>
              <a:t> </a:t>
            </a:r>
            <a:r>
              <a:rPr lang="en-GB" sz="1100" kern="0" dirty="0">
                <a:solidFill>
                  <a:srgbClr val="002060"/>
                </a:solidFill>
                <a:latin typeface="Arial"/>
                <a:sym typeface="Arial"/>
              </a:rPr>
              <a:t>underspend: From release of complex care balance sheet benefit and release of legals accrual, offset by high drugs and FP10 expenditure.</a:t>
            </a:r>
          </a:p>
          <a:p>
            <a:pPr>
              <a:buClr>
                <a:srgbClr val="000000"/>
              </a:buClr>
              <a:defRPr/>
            </a:pPr>
            <a:endParaRPr lang="en-GB" sz="1100" kern="0" dirty="0">
              <a:solidFill>
                <a:srgbClr val="002060"/>
              </a:solidFill>
              <a:latin typeface="Arial"/>
              <a:sym typeface="Arial"/>
            </a:endParaRPr>
          </a:p>
          <a:p>
            <a:pPr>
              <a:buClr>
                <a:srgbClr val="000000"/>
              </a:buClr>
              <a:defRPr/>
            </a:pPr>
            <a:r>
              <a:rPr lang="en-GB" sz="1100" b="1" kern="0" dirty="0">
                <a:solidFill>
                  <a:srgbClr val="002060"/>
                </a:solidFill>
                <a:latin typeface="Arial"/>
                <a:sym typeface="Arial"/>
              </a:rPr>
              <a:t>Learning Disabilities Division</a:t>
            </a:r>
          </a:p>
          <a:p>
            <a:pPr marL="285750" indent="-285750">
              <a:buClr>
                <a:srgbClr val="000000"/>
              </a:buClr>
              <a:buFont typeface="Arial" panose="020B0604020202020204" pitchFamily="34" charset="0"/>
              <a:buChar char="•"/>
              <a:defRPr/>
            </a:pPr>
            <a:r>
              <a:rPr lang="en-GB" sz="1100" kern="0" dirty="0">
                <a:solidFill>
                  <a:srgbClr val="002060"/>
                </a:solidFill>
                <a:latin typeface="Arial"/>
                <a:sym typeface="Arial"/>
              </a:rPr>
              <a:t>Pay £144,632 overspend: Due to high Medical staffing and Nursing variable pay.</a:t>
            </a:r>
          </a:p>
          <a:p>
            <a:pPr marL="285750" indent="-285750">
              <a:buClr>
                <a:srgbClr val="000000"/>
              </a:buClr>
              <a:buFont typeface="Arial" panose="020B0604020202020204" pitchFamily="34" charset="0"/>
              <a:buChar char="•"/>
              <a:defRPr/>
            </a:pPr>
            <a:r>
              <a:rPr lang="en-GB" sz="1100" kern="0" dirty="0">
                <a:solidFill>
                  <a:srgbClr val="002060"/>
                </a:solidFill>
                <a:latin typeface="Arial"/>
                <a:sym typeface="Arial"/>
              </a:rPr>
              <a:t>Non pay £449,443 underspend: From release of complex care balance sheet benefit, offset by additional costs of FP10s, furniture and fittings and premise rental costs.</a:t>
            </a:r>
          </a:p>
          <a:p>
            <a:pPr>
              <a:buClr>
                <a:srgbClr val="000000"/>
              </a:buClr>
              <a:defRPr/>
            </a:pPr>
            <a:endParaRPr lang="en-GB" sz="1100" kern="0" dirty="0">
              <a:solidFill>
                <a:srgbClr val="002060"/>
              </a:solidFill>
              <a:latin typeface="Arial"/>
              <a:sym typeface="Arial"/>
            </a:endParaRPr>
          </a:p>
          <a:p>
            <a:pPr>
              <a:buClr>
                <a:srgbClr val="000000"/>
              </a:buClr>
              <a:defRPr/>
            </a:pPr>
            <a:r>
              <a:rPr lang="en-GB" sz="1100" b="1" kern="0" dirty="0">
                <a:solidFill>
                  <a:srgbClr val="002060"/>
                </a:solidFill>
                <a:latin typeface="Arial"/>
                <a:sym typeface="Arial"/>
              </a:rPr>
              <a:t>Secure Services and Recovery Division</a:t>
            </a:r>
          </a:p>
          <a:p>
            <a:pPr marL="285750" indent="-285750">
              <a:buClr>
                <a:srgbClr val="000000"/>
              </a:buClr>
              <a:buFont typeface="Arial" panose="020B0604020202020204" pitchFamily="34" charset="0"/>
              <a:buChar char="•"/>
              <a:defRPr/>
            </a:pPr>
            <a:r>
              <a:rPr lang="en-GB" sz="1100" kern="0" dirty="0">
                <a:solidFill>
                  <a:srgbClr val="002060"/>
                </a:solidFill>
                <a:latin typeface="Arial"/>
                <a:sym typeface="Arial"/>
              </a:rPr>
              <a:t>Pay £227,774 overspend: Largely due to Nursing variable pay.</a:t>
            </a:r>
          </a:p>
        </p:txBody>
      </p:sp>
      <p:pic>
        <p:nvPicPr>
          <p:cNvPr id="3" name="Picture 2">
            <a:extLst>
              <a:ext uri="{FF2B5EF4-FFF2-40B4-BE49-F238E27FC236}">
                <a16:creationId xmlns:a16="http://schemas.microsoft.com/office/drawing/2014/main" id="{6A9477C0-31A7-4A0A-BFBD-CC291D94631B}"/>
              </a:ext>
            </a:extLst>
          </p:cNvPr>
          <p:cNvPicPr>
            <a:picLocks noChangeAspect="1"/>
          </p:cNvPicPr>
          <p:nvPr/>
        </p:nvPicPr>
        <p:blipFill>
          <a:blip r:embed="rId6"/>
          <a:stretch>
            <a:fillRect/>
          </a:stretch>
        </p:blipFill>
        <p:spPr>
          <a:xfrm>
            <a:off x="177872" y="598833"/>
            <a:ext cx="3012948" cy="3102864"/>
          </a:xfrm>
          <a:prstGeom prst="rect">
            <a:avLst/>
          </a:prstGeom>
        </p:spPr>
      </p:pic>
      <p:pic>
        <p:nvPicPr>
          <p:cNvPr id="10" name="Picture 9">
            <a:extLst>
              <a:ext uri="{FF2B5EF4-FFF2-40B4-BE49-F238E27FC236}">
                <a16:creationId xmlns:a16="http://schemas.microsoft.com/office/drawing/2014/main" id="{27A03583-F477-45BE-B224-E5E75C3BB37A}"/>
              </a:ext>
            </a:extLst>
          </p:cNvPr>
          <p:cNvPicPr>
            <a:picLocks noChangeAspect="1"/>
          </p:cNvPicPr>
          <p:nvPr/>
        </p:nvPicPr>
        <p:blipFill>
          <a:blip r:embed="rId7"/>
          <a:stretch>
            <a:fillRect/>
          </a:stretch>
        </p:blipFill>
        <p:spPr>
          <a:xfrm>
            <a:off x="3234876" y="596482"/>
            <a:ext cx="4883106" cy="2334101"/>
          </a:xfrm>
          <a:prstGeom prst="rect">
            <a:avLst/>
          </a:prstGeom>
        </p:spPr>
      </p:pic>
      <p:pic>
        <p:nvPicPr>
          <p:cNvPr id="13" name="Picture 12">
            <a:extLst>
              <a:ext uri="{FF2B5EF4-FFF2-40B4-BE49-F238E27FC236}">
                <a16:creationId xmlns:a16="http://schemas.microsoft.com/office/drawing/2014/main" id="{5B92856C-8E15-4292-BB9A-FE398AD26FEB}"/>
              </a:ext>
            </a:extLst>
          </p:cNvPr>
          <p:cNvPicPr>
            <a:picLocks noChangeAspect="1"/>
          </p:cNvPicPr>
          <p:nvPr/>
        </p:nvPicPr>
        <p:blipFill>
          <a:blip r:embed="rId8"/>
          <a:stretch>
            <a:fillRect/>
          </a:stretch>
        </p:blipFill>
        <p:spPr>
          <a:xfrm>
            <a:off x="8162038" y="596482"/>
            <a:ext cx="4007407" cy="2334101"/>
          </a:xfrm>
          <a:prstGeom prst="rect">
            <a:avLst/>
          </a:prstGeom>
        </p:spPr>
      </p:pic>
    </p:spTree>
    <p:extLst>
      <p:ext uri="{BB962C8B-B14F-4D97-AF65-F5344CB8AC3E}">
        <p14:creationId xmlns:p14="http://schemas.microsoft.com/office/powerpoint/2010/main" val="1262300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4" name="Rounded Rectangle 9">
            <a:extLst>
              <a:ext uri="{FF2B5EF4-FFF2-40B4-BE49-F238E27FC236}">
                <a16:creationId xmlns:a16="http://schemas.microsoft.com/office/drawing/2014/main" id="{AF40C36D-E3B6-AB25-5AA0-ACA16B762973}"/>
              </a:ext>
            </a:extLst>
          </p:cNvPr>
          <p:cNvSpPr/>
          <p:nvPr/>
        </p:nvSpPr>
        <p:spPr>
          <a:xfrm>
            <a:off x="8394009" y="738458"/>
            <a:ext cx="3704629" cy="5381083"/>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100" b="1" i="0" u="none" strike="noStrike" kern="0" cap="none" spc="0" normalizeH="0" baseline="0" noProof="0" dirty="0">
                <a:ln>
                  <a:noFill/>
                </a:ln>
                <a:solidFill>
                  <a:srgbClr val="002060"/>
                </a:solidFill>
                <a:effectLst/>
                <a:uLnTx/>
                <a:uFillTx/>
                <a:latin typeface="Arial"/>
                <a:ea typeface="+mn-ea"/>
                <a:cs typeface="+mn-cs"/>
                <a:sym typeface="Arial"/>
              </a:rPr>
              <a:t>Key Drivers:</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dirty="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kumimoji="0" lang="en-GB" sz="1100" b="1" i="0" u="none" strike="noStrike" kern="0" cap="none" spc="0" normalizeH="0" baseline="0" noProof="0" dirty="0">
                <a:ln>
                  <a:noFill/>
                </a:ln>
                <a:solidFill>
                  <a:srgbClr val="002060"/>
                </a:solidFill>
                <a:effectLst/>
                <a:uLnTx/>
                <a:uFillTx/>
                <a:latin typeface="Arial"/>
                <a:ea typeface="+mn-ea"/>
                <a:cs typeface="+mn-cs"/>
                <a:sym typeface="Arial"/>
              </a:rPr>
              <a:t>Income</a:t>
            </a:r>
          </a:p>
          <a:p>
            <a:pPr marL="171450" marR="0" lvl="0" indent="-171450"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GB" sz="1100" kern="0" dirty="0">
                <a:solidFill>
                  <a:srgbClr val="002060"/>
                </a:solidFill>
                <a:latin typeface="Arial"/>
                <a:sym typeface="Arial"/>
              </a:rPr>
              <a:t>Recognition of additional funding for services provided to local authorities. Offset by reduced income from training activity.</a:t>
            </a:r>
            <a:endParaRPr kumimoji="0" lang="en-GB" sz="1100" i="0" u="none" strike="noStrike" kern="0" cap="none" spc="0" normalizeH="0" noProof="0" dirty="0">
              <a:ln>
                <a:noFill/>
              </a:ln>
              <a:solidFill>
                <a:srgbClr val="002060"/>
              </a:solidFill>
              <a:effectLst/>
              <a:uLnTx/>
              <a:uFillTx/>
              <a:latin typeface="Arial"/>
              <a:ea typeface="+mn-ea"/>
              <a:cs typeface="+mn-cs"/>
              <a:sym typeface="Arial"/>
            </a:endParaRPr>
          </a:p>
          <a:p>
            <a:pPr>
              <a:buClr>
                <a:srgbClr val="000000"/>
              </a:buClr>
              <a:defRPr/>
            </a:pPr>
            <a:endParaRPr lang="en-GB" sz="1100" b="1" kern="0" dirty="0">
              <a:solidFill>
                <a:srgbClr val="002060"/>
              </a:solidFill>
              <a:latin typeface="Arial"/>
              <a:sym typeface="Arial"/>
            </a:endParaRPr>
          </a:p>
          <a:p>
            <a:pPr>
              <a:buClr>
                <a:srgbClr val="000000"/>
              </a:buClr>
              <a:defRPr/>
            </a:pPr>
            <a:r>
              <a:rPr lang="en-GB" sz="1100" b="1" kern="0" dirty="0">
                <a:solidFill>
                  <a:srgbClr val="002060"/>
                </a:solidFill>
                <a:latin typeface="Arial"/>
                <a:sym typeface="Arial"/>
              </a:rPr>
              <a:t>Non-Pay</a:t>
            </a:r>
          </a:p>
          <a:p>
            <a:pPr marL="171450" indent="-171450">
              <a:buClr>
                <a:srgbClr val="000000"/>
              </a:buClr>
              <a:buFont typeface="Arial" panose="020B0604020202020204" pitchFamily="34" charset="0"/>
              <a:buChar char="•"/>
              <a:defRPr/>
            </a:pPr>
            <a:r>
              <a:rPr lang="en-GB" sz="1100" kern="0" dirty="0">
                <a:solidFill>
                  <a:srgbClr val="002060"/>
                </a:solidFill>
                <a:latin typeface="Arial"/>
                <a:sym typeface="Arial"/>
              </a:rPr>
              <a:t>High Drugs and FP10 expenditure</a:t>
            </a:r>
            <a:r>
              <a:rPr lang="en-GB" sz="1200" kern="0" dirty="0">
                <a:solidFill>
                  <a:srgbClr val="002060"/>
                </a:solidFill>
                <a:latin typeface="Arial"/>
                <a:sym typeface="Arial"/>
              </a:rPr>
              <a:t>.</a:t>
            </a:r>
          </a:p>
          <a:p>
            <a:pPr marL="171450" indent="-171450">
              <a:buClr>
                <a:srgbClr val="000000"/>
              </a:buClr>
              <a:buFont typeface="Arial" panose="020B0604020202020204" pitchFamily="34" charset="0"/>
              <a:buChar char="•"/>
              <a:defRPr/>
            </a:pPr>
            <a:r>
              <a:rPr lang="en-GB" sz="1100" kern="0" dirty="0">
                <a:solidFill>
                  <a:srgbClr val="002060"/>
                </a:solidFill>
                <a:latin typeface="Arial"/>
                <a:sym typeface="Arial"/>
              </a:rPr>
              <a:t>High travel and subsistence and taxi costs, reduced vehicle lease costs, training and legal expenses.</a:t>
            </a:r>
          </a:p>
          <a:p>
            <a:pPr marL="171450" indent="-171450">
              <a:buClr>
                <a:srgbClr val="000000"/>
              </a:buClr>
              <a:buFont typeface="Arial" panose="020B0604020202020204" pitchFamily="34" charset="0"/>
              <a:buChar char="•"/>
              <a:defRPr/>
            </a:pPr>
            <a:r>
              <a:rPr lang="en-GB" sz="1100" kern="0" dirty="0">
                <a:solidFill>
                  <a:srgbClr val="002060"/>
                </a:solidFill>
                <a:latin typeface="Arial"/>
                <a:sym typeface="Arial"/>
              </a:rPr>
              <a:t>High provisions costs.</a:t>
            </a:r>
          </a:p>
          <a:p>
            <a:pPr marL="171450" indent="-171450">
              <a:buClr>
                <a:srgbClr val="000000"/>
              </a:buClr>
              <a:buFont typeface="Arial" panose="020B0604020202020204" pitchFamily="34" charset="0"/>
              <a:buChar char="•"/>
              <a:defRPr/>
            </a:pPr>
            <a:r>
              <a:rPr lang="en-GB" sz="1100" kern="0" dirty="0">
                <a:solidFill>
                  <a:srgbClr val="002060"/>
                </a:solidFill>
                <a:latin typeface="Arial"/>
                <a:sym typeface="Arial"/>
              </a:rPr>
              <a:t>High patient furniture and fittings purchases.</a:t>
            </a:r>
          </a:p>
          <a:p>
            <a:pPr marL="171450" indent="-171450">
              <a:buClr>
                <a:srgbClr val="000000"/>
              </a:buClr>
              <a:buFont typeface="Arial" panose="020B0604020202020204" pitchFamily="34" charset="0"/>
              <a:buChar char="•"/>
              <a:defRPr/>
            </a:pPr>
            <a:r>
              <a:rPr lang="en-GB" sz="1100" kern="0" dirty="0">
                <a:solidFill>
                  <a:srgbClr val="002060"/>
                </a:solidFill>
                <a:latin typeface="Arial"/>
                <a:sym typeface="Arial"/>
              </a:rPr>
              <a:t>Underspending against commissioning budgets from release of balance sheet benefit and planned step downs, offset by new year growth pressure.</a:t>
            </a:r>
          </a:p>
          <a:p>
            <a:pPr>
              <a:buClr>
                <a:srgbClr val="000000"/>
              </a:buClr>
              <a:defRPr/>
            </a:pPr>
            <a:endParaRPr kumimoji="0" lang="en-GB" sz="1100" i="0" u="none" strike="noStrike" kern="0" cap="none" spc="0" normalizeH="0" noProof="0" dirty="0">
              <a:ln>
                <a:noFill/>
              </a:ln>
              <a:solidFill>
                <a:srgbClr val="002060"/>
              </a:solidFill>
              <a:effectLst/>
              <a:uLnTx/>
              <a:uFillTx/>
              <a:latin typeface="Arial"/>
              <a:ea typeface="+mn-ea"/>
              <a:cs typeface="+mn-cs"/>
              <a:sym typeface="Arial"/>
            </a:endParaRPr>
          </a:p>
          <a:p>
            <a:pPr>
              <a:buClr>
                <a:srgbClr val="000000"/>
              </a:buClr>
              <a:defRPr/>
            </a:pPr>
            <a:r>
              <a:rPr lang="en-GB" sz="1100" b="1" kern="0" dirty="0">
                <a:solidFill>
                  <a:srgbClr val="002060"/>
                </a:solidFill>
                <a:latin typeface="Arial"/>
                <a:sym typeface="Arial"/>
              </a:rPr>
              <a:t>Pay</a:t>
            </a:r>
            <a:endParaRPr kumimoji="0" lang="en-GB" sz="1100" b="1" i="0" u="none" strike="noStrike" kern="0" cap="none" spc="0" normalizeH="0" noProof="0" dirty="0">
              <a:ln>
                <a:noFill/>
              </a:ln>
              <a:solidFill>
                <a:srgbClr val="002060"/>
              </a:solidFill>
              <a:effectLst/>
              <a:uLnTx/>
              <a:uFillTx/>
              <a:latin typeface="Arial"/>
              <a:ea typeface="+mn-ea"/>
              <a:cs typeface="+mn-cs"/>
              <a:sym typeface="Arial"/>
            </a:endParaRPr>
          </a:p>
          <a:p>
            <a:pPr marL="171450" indent="-171450">
              <a:buClr>
                <a:srgbClr val="000000"/>
              </a:buClr>
              <a:buFont typeface="Arial" panose="020B0604020202020204" pitchFamily="34" charset="0"/>
              <a:buChar char="•"/>
              <a:defRPr/>
            </a:pPr>
            <a:r>
              <a:rPr lang="en-GB" sz="1100" kern="0" dirty="0">
                <a:solidFill>
                  <a:srgbClr val="002060"/>
                </a:solidFill>
                <a:latin typeface="Arial"/>
                <a:sym typeface="Arial"/>
              </a:rPr>
              <a:t>High Medical variable pay to cover vacancies and other absence, £305,867.</a:t>
            </a:r>
          </a:p>
          <a:p>
            <a:pPr marL="171450" indent="-171450">
              <a:buClr>
                <a:srgbClr val="000000"/>
              </a:buClr>
              <a:buFont typeface="Arial" panose="020B0604020202020204" pitchFamily="34" charset="0"/>
              <a:buChar char="•"/>
              <a:defRPr/>
            </a:pPr>
            <a:r>
              <a:rPr lang="en-GB" sz="1100" kern="0" dirty="0">
                <a:solidFill>
                  <a:srgbClr val="002060"/>
                </a:solidFill>
                <a:latin typeface="Arial"/>
                <a:sym typeface="Arial"/>
              </a:rPr>
              <a:t>High Nursing and HCSW (Within the Additional Clinical Services staff group) variable pay to cover for vacancies, sickness absence and increased acuity, £838,874.</a:t>
            </a:r>
          </a:p>
          <a:p>
            <a:pPr marL="171450" indent="-171450">
              <a:buClr>
                <a:srgbClr val="000000"/>
              </a:buClr>
              <a:buFont typeface="Arial" panose="020B0604020202020204" pitchFamily="34" charset="0"/>
              <a:buChar char="•"/>
              <a:defRPr/>
            </a:pPr>
            <a:r>
              <a:rPr lang="en-GB" sz="1100" kern="0" dirty="0">
                <a:solidFill>
                  <a:srgbClr val="002060"/>
                </a:solidFill>
                <a:latin typeface="Arial"/>
                <a:sym typeface="Arial"/>
              </a:rPr>
              <a:t>Some underspending in Psychology and A&amp;C budgets from vacancy.</a:t>
            </a:r>
            <a:endParaRPr kumimoji="0" lang="en-GB" sz="1400" i="0" u="none" strike="noStrike" kern="0" cap="none" spc="0" normalizeH="0" noProof="0" dirty="0">
              <a:ln>
                <a:noFill/>
              </a:ln>
              <a:solidFill>
                <a:srgbClr val="002060"/>
              </a:solidFill>
              <a:effectLst/>
              <a:uLnTx/>
              <a:uFillTx/>
              <a:latin typeface="Arial"/>
              <a:ea typeface="+mn-ea"/>
              <a:cs typeface="+mn-cs"/>
              <a:sym typeface="Arial"/>
            </a:endParaRPr>
          </a:p>
          <a:p>
            <a:pPr marL="742950" lvl="1" indent="-285750">
              <a:buClr>
                <a:srgbClr val="000000"/>
              </a:buClr>
              <a:buFont typeface="Arial" panose="020B0604020202020204" pitchFamily="34" charset="0"/>
              <a:buChar char="•"/>
              <a:defRPr/>
            </a:pPr>
            <a:endParaRPr kumimoji="0" lang="en-GB" sz="1400" i="0" u="none" strike="noStrike" kern="0" cap="none" spc="0" normalizeH="0" baseline="0" noProof="0" dirty="0">
              <a:ln>
                <a:noFill/>
              </a:ln>
              <a:solidFill>
                <a:srgbClr val="002060"/>
              </a:solidFill>
              <a:effectLst/>
              <a:uLnTx/>
              <a:uFillTx/>
              <a:latin typeface="Arial"/>
              <a:ea typeface="+mn-ea"/>
              <a:cs typeface="+mn-cs"/>
              <a:sym typeface="Arial"/>
            </a:endParaRPr>
          </a:p>
        </p:txBody>
      </p:sp>
      <p:sp>
        <p:nvSpPr>
          <p:cNvPr id="9" name="Oval 8"/>
          <p:cNvSpPr/>
          <p:nvPr/>
        </p:nvSpPr>
        <p:spPr>
          <a:xfrm>
            <a:off x="11416910" y="125623"/>
            <a:ext cx="536792"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Slide Number Placeholder 1"/>
          <p:cNvSpPr>
            <a:spLocks noGrp="1"/>
          </p:cNvSpPr>
          <p:nvPr>
            <p:ph type="sldNum" sz="quarter" idx="12"/>
          </p:nvPr>
        </p:nvSpPr>
        <p:spPr>
          <a:xfrm>
            <a:off x="4583130" y="6249861"/>
            <a:ext cx="2743200" cy="365125"/>
          </a:xfrm>
        </p:spPr>
        <p:txBody>
          <a:bodyPr/>
          <a:lstStyle/>
          <a:p>
            <a:pPr algn="ctr"/>
            <a:fld id="{5BD55D11-4E84-453C-BF27-7B61301F371F}" type="slidenum">
              <a:rPr lang="en-GB" smtClean="0"/>
              <a:pPr algn="ctr"/>
              <a:t>8</a:t>
            </a:fld>
            <a:endParaRPr lang="en-GB" dirty="0"/>
          </a:p>
        </p:txBody>
      </p:sp>
      <p:pic>
        <p:nvPicPr>
          <p:cNvPr id="8" name="Picture 7">
            <a:extLst>
              <a:ext uri="{FF2B5EF4-FFF2-40B4-BE49-F238E27FC236}">
                <a16:creationId xmlns:a16="http://schemas.microsoft.com/office/drawing/2014/main" id="{5D2F4A90-2209-4043-9598-C7A8C35BE757}"/>
              </a:ext>
            </a:extLst>
          </p:cNvPr>
          <p:cNvPicPr>
            <a:picLocks noChangeAspect="1"/>
          </p:cNvPicPr>
          <p:nvPr/>
        </p:nvPicPr>
        <p:blipFill>
          <a:blip r:embed="rId6"/>
          <a:stretch>
            <a:fillRect/>
          </a:stretch>
        </p:blipFill>
        <p:spPr>
          <a:xfrm>
            <a:off x="0" y="999250"/>
            <a:ext cx="8313216" cy="4859497"/>
          </a:xfrm>
          <a:prstGeom prst="rect">
            <a:avLst/>
          </a:prstGeom>
        </p:spPr>
      </p:pic>
    </p:spTree>
    <p:extLst>
      <p:ext uri="{BB962C8B-B14F-4D97-AF65-F5344CB8AC3E}">
        <p14:creationId xmlns:p14="http://schemas.microsoft.com/office/powerpoint/2010/main" val="3532585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dirty="0">
                <a:solidFill>
                  <a:schemeClr val="bg1"/>
                </a:solidFill>
                <a:latin typeface="Arial" panose="020B0604020202020204" pitchFamily="34" charset="0"/>
                <a:ea typeface="Verdana" panose="020B0604030504040204" pitchFamily="34" charset="0"/>
                <a:cs typeface="Arial" panose="020B0604020202020204" pitchFamily="34" charset="0"/>
              </a:rPr>
              <a:t>financial performance: Overall trends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6" name="TextBox 15"/>
          <p:cNvSpPr txBox="1"/>
          <p:nvPr/>
        </p:nvSpPr>
        <p:spPr>
          <a:xfrm>
            <a:off x="280657" y="2771358"/>
            <a:ext cx="11211349" cy="3209389"/>
          </a:xfrm>
          <a:prstGeom prst="roundRect">
            <a:avLst/>
          </a:prstGeom>
          <a:noFill/>
          <a:ln>
            <a:solidFill>
              <a:srgbClr val="002060"/>
            </a:solidFill>
          </a:ln>
        </p:spPr>
        <p:txBody>
          <a:bodyPr wrap="square" rtlCol="0">
            <a:spAutoFit/>
          </a:bodyPr>
          <a:lstStyle/>
          <a:p>
            <a:pPr>
              <a:spcAft>
                <a:spcPts val="600"/>
              </a:spcAft>
            </a:pPr>
            <a:r>
              <a:rPr lang="en-GB" sz="1050" b="1" dirty="0">
                <a:solidFill>
                  <a:srgbClr val="002060"/>
                </a:solidFill>
                <a:latin typeface="Arial" panose="020B0604020202020204" pitchFamily="34" charset="0"/>
                <a:cs typeface="Arial" panose="020B0604020202020204" pitchFamily="34" charset="0"/>
              </a:rPr>
              <a:t>Key Messages:</a:t>
            </a:r>
          </a:p>
          <a:p>
            <a:pPr>
              <a:spcAft>
                <a:spcPts val="600"/>
              </a:spcAft>
            </a:pPr>
            <a:r>
              <a:rPr lang="en-GB" sz="1050" b="1" dirty="0">
                <a:solidFill>
                  <a:srgbClr val="002060"/>
                </a:solidFill>
                <a:latin typeface="Arial" panose="020B0604020202020204" pitchFamily="34" charset="0"/>
                <a:cs typeface="Arial" panose="020B0604020202020204" pitchFamily="34" charset="0"/>
              </a:rPr>
              <a:t>Income</a:t>
            </a:r>
          </a:p>
          <a:p>
            <a:pPr marL="342900" indent="-342900">
              <a:buFont typeface="Arial" panose="020B0604020202020204" pitchFamily="34" charset="0"/>
              <a:buChar char="•"/>
            </a:pPr>
            <a:r>
              <a:rPr lang="en-GB" sz="1050" dirty="0">
                <a:solidFill>
                  <a:srgbClr val="002060"/>
                </a:solidFill>
                <a:latin typeface="Arial" panose="020B0604020202020204" pitchFamily="34" charset="0"/>
                <a:cs typeface="Arial" panose="020B0604020202020204" pitchFamily="34" charset="0"/>
              </a:rPr>
              <a:t>Where income is below target, this relates to income from staffing where there is vacancy and there is corresponding underspend in pay.</a:t>
            </a:r>
          </a:p>
          <a:p>
            <a:pPr marL="342900" indent="-342900">
              <a:buFont typeface="Arial" panose="020B0604020202020204" pitchFamily="34" charset="0"/>
              <a:buChar char="•"/>
            </a:pPr>
            <a:r>
              <a:rPr lang="en-GB" sz="1050" dirty="0">
                <a:solidFill>
                  <a:srgbClr val="002060"/>
                </a:solidFill>
                <a:latin typeface="Arial" panose="020B0604020202020204" pitchFamily="34" charset="0"/>
                <a:cs typeface="Arial" panose="020B0604020202020204" pitchFamily="34" charset="0"/>
              </a:rPr>
              <a:t>Increased income was received in month 4 in relation to Access to Work funding and in month 8 for the CAMHS Pathfinder Project and for consultant sessions provided to Plymouth University.</a:t>
            </a:r>
          </a:p>
          <a:p>
            <a:pPr>
              <a:spcAft>
                <a:spcPts val="600"/>
              </a:spcAft>
            </a:pPr>
            <a:r>
              <a:rPr lang="en-GB" sz="1050" b="1" dirty="0">
                <a:solidFill>
                  <a:srgbClr val="002060"/>
                </a:solidFill>
                <a:latin typeface="Arial" panose="020B0604020202020204" pitchFamily="34" charset="0"/>
                <a:cs typeface="Arial" panose="020B0604020202020204" pitchFamily="34" charset="0"/>
              </a:rPr>
              <a:t>Pay</a:t>
            </a:r>
          </a:p>
          <a:p>
            <a:pPr marL="285750" indent="-285750">
              <a:buFont typeface="Arial" panose="020B0604020202020204" pitchFamily="34" charset="0"/>
              <a:buChar char="•"/>
            </a:pPr>
            <a:r>
              <a:rPr lang="en-GB" sz="1050" dirty="0">
                <a:solidFill>
                  <a:srgbClr val="002060"/>
                </a:solidFill>
                <a:latin typeface="Arial" panose="020B0604020202020204" pitchFamily="34" charset="0"/>
                <a:cs typeface="Arial" panose="020B0604020202020204" pitchFamily="34" charset="0"/>
              </a:rPr>
              <a:t>High variable pay, primarily in Medical and Nursing staff groups, and to a lesser extent within Administrative and Clerical and Ancillary.</a:t>
            </a:r>
          </a:p>
          <a:p>
            <a:pPr marL="285750" indent="-285750">
              <a:buFont typeface="Arial" panose="020B0604020202020204" pitchFamily="34" charset="0"/>
              <a:buChar char="•"/>
            </a:pPr>
            <a:r>
              <a:rPr lang="en-GB" sz="1050" dirty="0">
                <a:solidFill>
                  <a:srgbClr val="002060"/>
                </a:solidFill>
                <a:latin typeface="Arial" panose="020B0604020202020204" pitchFamily="34" charset="0"/>
                <a:cs typeface="Arial" panose="020B0604020202020204" pitchFamily="34" charset="0"/>
              </a:rPr>
              <a:t>Underspending in Psychology and Administrative and Clerical budgets from vacancy.</a:t>
            </a:r>
          </a:p>
          <a:p>
            <a:pPr marL="285750" indent="-285750">
              <a:buFont typeface="Arial" panose="020B0604020202020204" pitchFamily="34" charset="0"/>
              <a:buChar char="•"/>
            </a:pPr>
            <a:r>
              <a:rPr lang="en-GB" sz="1050" dirty="0">
                <a:solidFill>
                  <a:srgbClr val="002060"/>
                </a:solidFill>
                <a:latin typeface="Arial" panose="020B0604020202020204" pitchFamily="34" charset="0"/>
                <a:cs typeface="Arial" panose="020B0604020202020204" pitchFamily="34" charset="0"/>
              </a:rPr>
              <a:t>The high expenditure and increased budget in month 08 is due to arrears of pay for the 2024-25 pay award</a:t>
            </a:r>
          </a:p>
          <a:p>
            <a:pPr>
              <a:spcAft>
                <a:spcPts val="600"/>
              </a:spcAft>
            </a:pPr>
            <a:endParaRPr lang="en-GB" sz="1050" b="1" dirty="0">
              <a:solidFill>
                <a:srgbClr val="002060"/>
              </a:solidFill>
              <a:latin typeface="Arial" panose="020B0604020202020204" pitchFamily="34" charset="0"/>
              <a:cs typeface="Arial" panose="020B0604020202020204" pitchFamily="34" charset="0"/>
            </a:endParaRPr>
          </a:p>
          <a:p>
            <a:pPr>
              <a:spcAft>
                <a:spcPts val="600"/>
              </a:spcAft>
            </a:pPr>
            <a:r>
              <a:rPr lang="en-GB" sz="1050" b="1" dirty="0">
                <a:solidFill>
                  <a:srgbClr val="002060"/>
                </a:solidFill>
                <a:latin typeface="Arial" panose="020B0604020202020204" pitchFamily="34" charset="0"/>
                <a:cs typeface="Arial" panose="020B0604020202020204" pitchFamily="34" charset="0"/>
              </a:rPr>
              <a:t>Non-Pay</a:t>
            </a:r>
          </a:p>
          <a:p>
            <a:pPr marL="285750" indent="-285750">
              <a:buFont typeface="Arial" panose="020B0604020202020204" pitchFamily="34" charset="0"/>
              <a:buChar char="•"/>
            </a:pPr>
            <a:r>
              <a:rPr lang="en-GB" sz="1050" dirty="0">
                <a:solidFill>
                  <a:srgbClr val="002060"/>
                </a:solidFill>
                <a:latin typeface="Arial" panose="020B0604020202020204" pitchFamily="34" charset="0"/>
                <a:cs typeface="Arial" panose="020B0604020202020204" pitchFamily="34" charset="0"/>
              </a:rPr>
              <a:t>There are a number of cost pressures against non-pay budgets in the year including Drug and FP10 expenditure, transport costs, provisions, and commissioned services.</a:t>
            </a:r>
          </a:p>
          <a:p>
            <a:pPr marL="285750" indent="-285750">
              <a:buFont typeface="Arial" panose="020B0604020202020204" pitchFamily="34" charset="0"/>
              <a:buChar char="•"/>
            </a:pPr>
            <a:r>
              <a:rPr lang="en-GB" sz="1050" dirty="0">
                <a:solidFill>
                  <a:srgbClr val="002060"/>
                </a:solidFill>
                <a:latin typeface="Arial" panose="020B0604020202020204" pitchFamily="34" charset="0"/>
                <a:cs typeface="Arial" panose="020B0604020202020204" pitchFamily="34" charset="0"/>
              </a:rPr>
              <a:t>The step up in month 5 actual and budgeted non-pay expenditure is due to the partial transacting of inflationary uplifts to complex care packages commissioned by the Health Board. There is also additional budget in respect of release of balance sheet. There is some reduction in spend from month 08 onwards from planned step downs but there is then increased expenditure from month 09 from growth in the number of cases</a:t>
            </a:r>
          </a:p>
        </p:txBody>
      </p:sp>
      <p:sp>
        <p:nvSpPr>
          <p:cNvPr id="10" name="Oval 9"/>
          <p:cNvSpPr/>
          <p:nvPr/>
        </p:nvSpPr>
        <p:spPr>
          <a:xfrm>
            <a:off x="11492006" y="69788"/>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Slide Number Placeholder 2"/>
          <p:cNvSpPr>
            <a:spLocks noGrp="1"/>
          </p:cNvSpPr>
          <p:nvPr>
            <p:ph type="sldNum" sz="quarter" idx="12"/>
          </p:nvPr>
        </p:nvSpPr>
        <p:spPr>
          <a:xfrm>
            <a:off x="5076290" y="6249861"/>
            <a:ext cx="2743200" cy="365125"/>
          </a:xfrm>
        </p:spPr>
        <p:txBody>
          <a:bodyPr/>
          <a:lstStyle/>
          <a:p>
            <a:pPr algn="ctr"/>
            <a:fld id="{5BD55D11-4E84-453C-BF27-7B61301F371F}" type="slidenum">
              <a:rPr lang="en-GB" smtClean="0"/>
              <a:pPr algn="ctr"/>
              <a:t>9</a:t>
            </a:fld>
            <a:endParaRPr lang="en-GB" dirty="0"/>
          </a:p>
        </p:txBody>
      </p:sp>
      <p:pic>
        <p:nvPicPr>
          <p:cNvPr id="18" name="Picture 17">
            <a:extLst>
              <a:ext uri="{FF2B5EF4-FFF2-40B4-BE49-F238E27FC236}">
                <a16:creationId xmlns:a16="http://schemas.microsoft.com/office/drawing/2014/main" id="{8FA6DBD6-20A0-4B15-94BA-284E7F5E86B8}"/>
              </a:ext>
            </a:extLst>
          </p:cNvPr>
          <p:cNvPicPr>
            <a:picLocks noChangeAspect="1"/>
          </p:cNvPicPr>
          <p:nvPr/>
        </p:nvPicPr>
        <p:blipFill>
          <a:blip r:embed="rId6"/>
          <a:stretch>
            <a:fillRect/>
          </a:stretch>
        </p:blipFill>
        <p:spPr>
          <a:xfrm>
            <a:off x="83678" y="518317"/>
            <a:ext cx="3962134" cy="2195302"/>
          </a:xfrm>
          <a:prstGeom prst="rect">
            <a:avLst/>
          </a:prstGeom>
        </p:spPr>
      </p:pic>
      <p:pic>
        <p:nvPicPr>
          <p:cNvPr id="20" name="Picture 19">
            <a:extLst>
              <a:ext uri="{FF2B5EF4-FFF2-40B4-BE49-F238E27FC236}">
                <a16:creationId xmlns:a16="http://schemas.microsoft.com/office/drawing/2014/main" id="{DEAC158C-DFC6-4701-83C6-D87A32E8E44F}"/>
              </a:ext>
            </a:extLst>
          </p:cNvPr>
          <p:cNvPicPr>
            <a:picLocks noChangeAspect="1"/>
          </p:cNvPicPr>
          <p:nvPr/>
        </p:nvPicPr>
        <p:blipFill>
          <a:blip r:embed="rId7"/>
          <a:stretch>
            <a:fillRect/>
          </a:stretch>
        </p:blipFill>
        <p:spPr>
          <a:xfrm>
            <a:off x="4045812" y="518316"/>
            <a:ext cx="3889419" cy="2202939"/>
          </a:xfrm>
          <a:prstGeom prst="rect">
            <a:avLst/>
          </a:prstGeom>
        </p:spPr>
      </p:pic>
      <p:pic>
        <p:nvPicPr>
          <p:cNvPr id="22" name="Picture 21">
            <a:extLst>
              <a:ext uri="{FF2B5EF4-FFF2-40B4-BE49-F238E27FC236}">
                <a16:creationId xmlns:a16="http://schemas.microsoft.com/office/drawing/2014/main" id="{BA7DA315-B393-4905-8D68-384890C9E57F}"/>
              </a:ext>
            </a:extLst>
          </p:cNvPr>
          <p:cNvPicPr>
            <a:picLocks noChangeAspect="1"/>
          </p:cNvPicPr>
          <p:nvPr/>
        </p:nvPicPr>
        <p:blipFill>
          <a:blip r:embed="rId8"/>
          <a:stretch>
            <a:fillRect/>
          </a:stretch>
        </p:blipFill>
        <p:spPr>
          <a:xfrm>
            <a:off x="7935231" y="524143"/>
            <a:ext cx="3889419" cy="2202938"/>
          </a:xfrm>
          <a:prstGeom prst="rect">
            <a:avLst/>
          </a:prstGeom>
        </p:spPr>
      </p:pic>
    </p:spTree>
    <p:extLst>
      <p:ext uri="{BB962C8B-B14F-4D97-AF65-F5344CB8AC3E}">
        <p14:creationId xmlns:p14="http://schemas.microsoft.com/office/powerpoint/2010/main" val="26478381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7728ED5EE7FCB4B94935F10EAB47B38" ma:contentTypeVersion="5" ma:contentTypeDescription="Create a new document." ma:contentTypeScope="" ma:versionID="02ca5db1fee4da4ae0996052781ac0fc">
  <xsd:schema xmlns:xsd="http://www.w3.org/2001/XMLSchema" xmlns:xs="http://www.w3.org/2001/XMLSchema" xmlns:p="http://schemas.microsoft.com/office/2006/metadata/properties" xmlns:ns2="44db3db7-1523-4826-83fd-741d9b441697" targetNamespace="http://schemas.microsoft.com/office/2006/metadata/properties" ma:root="true" ma:fieldsID="a28ca8cf01fb7f32a947c1af1a4f8965" ns2:_="">
    <xsd:import namespace="44db3db7-1523-4826-83fd-741d9b44169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db3db7-1523-4826-83fd-741d9b44169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5A49B4-D647-44EA-BE41-380F6081D2DC}">
  <ds:schemaRefs>
    <ds:schemaRef ds:uri="http://schemas.microsoft.com/office/2006/documentManagement/types"/>
    <ds:schemaRef ds:uri="http://schemas.microsoft.com/office/infopath/2007/PartnerControls"/>
    <ds:schemaRef ds:uri="http://purl.org/dc/elements/1.1/"/>
    <ds:schemaRef ds:uri="http://purl.org/dc/terms/"/>
    <ds:schemaRef ds:uri="http://purl.org/dc/dcmitype/"/>
    <ds:schemaRef ds:uri="http://schemas.openxmlformats.org/package/2006/metadata/core-properties"/>
    <ds:schemaRef ds:uri="44db3db7-1523-4826-83fd-741d9b441697"/>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583BC35-4E98-432C-A381-A3D205F80A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db3db7-1523-4826-83fd-741d9b441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C1A275B-AF09-4E04-BE75-71DAA2E43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33305</TotalTime>
  <Words>1685</Words>
  <Application>Microsoft Office PowerPoint</Application>
  <PresentationFormat>Widescreen</PresentationFormat>
  <Paragraphs>139</Paragraphs>
  <Slides>16</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Sophie Herbert (Swansea Bay UHB - Corporate Governance )</cp:lastModifiedBy>
  <cp:revision>202</cp:revision>
  <dcterms:created xsi:type="dcterms:W3CDTF">2024-04-17T08:36:36Z</dcterms:created>
  <dcterms:modified xsi:type="dcterms:W3CDTF">2025-01-16T08:31:36Z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0x010100D7728ED5EE7FCB4B94935F10EAB47B38</vt:lpwstr>
  </property>
</Properties>
</file>