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sldIdLst>
    <p:sldId id="258" r:id="rId2"/>
    <p:sldId id="286" r:id="rId3"/>
    <p:sldId id="459" r:id="rId4"/>
    <p:sldId id="460" r:id="rId5"/>
    <p:sldId id="461" r:id="rId6"/>
    <p:sldId id="453" r:id="rId7"/>
    <p:sldId id="464" r:id="rId8"/>
    <p:sldId id="465" r:id="rId9"/>
    <p:sldId id="467" r:id="rId10"/>
    <p:sldId id="468" r:id="rId11"/>
    <p:sldId id="470" r:id="rId12"/>
    <p:sldId id="393" r:id="rId13"/>
    <p:sldId id="472" r:id="rId14"/>
    <p:sldId id="471" r:id="rId15"/>
    <p:sldId id="473" r:id="rId16"/>
    <p:sldId id="474" r:id="rId17"/>
    <p:sldId id="475" r:id="rId18"/>
    <p:sldId id="476" r:id="rId19"/>
    <p:sldId id="477" r:id="rId20"/>
    <p:sldId id="478" r:id="rId21"/>
    <p:sldId id="479" r:id="rId22"/>
    <p:sldId id="480" r:id="rId23"/>
    <p:sldId id="482" r:id="rId24"/>
    <p:sldId id="483" r:id="rId25"/>
    <p:sldId id="484" r:id="rId26"/>
    <p:sldId id="485" r:id="rId2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29"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th Tovey (Swansea Bay UHB - Strategy)" initials="RT(BU-S" lastIdx="4" clrIdx="0">
    <p:extLst>
      <p:ext uri="{19B8F6BF-5375-455C-9EA6-DF929625EA0E}">
        <p15:presenceInfo xmlns:p15="http://schemas.microsoft.com/office/powerpoint/2012/main" userId="S-1-5-21-978635462-3828570294-627434887-2610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B0DE"/>
    <a:srgbClr val="1F355E"/>
    <a:srgbClr val="FFDC53"/>
    <a:srgbClr val="9E4ECA"/>
    <a:srgbClr val="0099CC"/>
    <a:srgbClr val="00C466"/>
    <a:srgbClr val="A350CF"/>
    <a:srgbClr val="D53838"/>
    <a:srgbClr val="203661"/>
    <a:srgbClr val="A350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93" autoAdjust="0"/>
    <p:restoredTop sz="94660"/>
  </p:normalViewPr>
  <p:slideViewPr>
    <p:cSldViewPr snapToGrid="0">
      <p:cViewPr varScale="1">
        <p:scale>
          <a:sx n="63" d="100"/>
          <a:sy n="63" d="100"/>
        </p:scale>
        <p:origin x="32" y="32"/>
      </p:cViewPr>
      <p:guideLst>
        <p:guide orient="horz" pos="1729"/>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00A9E7B-402B-4F71-96D7-2D2771FD85A9}" type="datetimeFigureOut">
              <a:rPr lang="en-GB" smtClean="0"/>
              <a:t>21/01/2025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ABE2DF7-C4C7-418F-A694-0E69E0618836}" type="slidenum">
              <a:rPr lang="en-GB" smtClean="0"/>
              <a:t>‹#›</a:t>
            </a:fld>
            <a:endParaRPr lang="en-GB"/>
          </a:p>
        </p:txBody>
      </p:sp>
    </p:spTree>
    <p:extLst>
      <p:ext uri="{BB962C8B-B14F-4D97-AF65-F5344CB8AC3E}">
        <p14:creationId xmlns:p14="http://schemas.microsoft.com/office/powerpoint/2010/main" val="880779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2D015-27C5-3747-CD69-F9CA6F7862F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C147C28-D58F-44EB-27A1-5806F460F5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4AD98E0-899F-6FC1-3E86-C0C1131A154C}"/>
              </a:ext>
            </a:extLst>
          </p:cNvPr>
          <p:cNvSpPr>
            <a:spLocks noGrp="1"/>
          </p:cNvSpPr>
          <p:nvPr>
            <p:ph type="dt" sz="half" idx="10"/>
          </p:nvPr>
        </p:nvSpPr>
        <p:spPr/>
        <p:txBody>
          <a:bodyPr/>
          <a:lstStyle/>
          <a:p>
            <a:fld id="{72C8FD4C-B00C-4632-8DE2-5A2887EE8528}" type="datetime1">
              <a:rPr lang="en-GB" smtClean="0"/>
              <a:t>21/01/2025</a:t>
            </a:fld>
            <a:endParaRPr lang="en-GB"/>
          </a:p>
        </p:txBody>
      </p:sp>
      <p:sp>
        <p:nvSpPr>
          <p:cNvPr id="5" name="Footer Placeholder 4">
            <a:extLst>
              <a:ext uri="{FF2B5EF4-FFF2-40B4-BE49-F238E27FC236}">
                <a16:creationId xmlns:a16="http://schemas.microsoft.com/office/drawing/2014/main" id="{0C5F9252-7C0C-3710-3FD9-4BF03427F72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2502C8C-922D-20BB-2969-286DBD7489BA}"/>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2948788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30E14-DB30-F32A-B361-9C2F93404ED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4781C7A-4C31-91F3-D94A-47ED76DDC3D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2446F29-2972-6181-DD90-7E4CB7348626}"/>
              </a:ext>
            </a:extLst>
          </p:cNvPr>
          <p:cNvSpPr>
            <a:spLocks noGrp="1"/>
          </p:cNvSpPr>
          <p:nvPr>
            <p:ph type="dt" sz="half" idx="10"/>
          </p:nvPr>
        </p:nvSpPr>
        <p:spPr/>
        <p:txBody>
          <a:bodyPr/>
          <a:lstStyle/>
          <a:p>
            <a:fld id="{CCBEB7AB-58E6-49B2-A10C-C98B0A20E761}" type="datetime1">
              <a:rPr lang="en-GB" smtClean="0"/>
              <a:t>21/01/2025</a:t>
            </a:fld>
            <a:endParaRPr lang="en-GB"/>
          </a:p>
        </p:txBody>
      </p:sp>
      <p:sp>
        <p:nvSpPr>
          <p:cNvPr id="5" name="Footer Placeholder 4">
            <a:extLst>
              <a:ext uri="{FF2B5EF4-FFF2-40B4-BE49-F238E27FC236}">
                <a16:creationId xmlns:a16="http://schemas.microsoft.com/office/drawing/2014/main" id="{FF7961E5-B85F-8D7A-69DA-1B460C5D3A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F4A081E-3EFD-4177-226F-D379379331AD}"/>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2886451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80090AF-FF4F-A159-6F2E-7734177C299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1E76BE0-F964-EC78-DE51-009B37A6BC0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1FF7109-9C5C-013F-7DF8-A036DDFAD348}"/>
              </a:ext>
            </a:extLst>
          </p:cNvPr>
          <p:cNvSpPr>
            <a:spLocks noGrp="1"/>
          </p:cNvSpPr>
          <p:nvPr>
            <p:ph type="dt" sz="half" idx="10"/>
          </p:nvPr>
        </p:nvSpPr>
        <p:spPr/>
        <p:txBody>
          <a:bodyPr/>
          <a:lstStyle/>
          <a:p>
            <a:fld id="{91FA056C-FCA1-4D28-93E3-F0708A27FBAD}" type="datetime1">
              <a:rPr lang="en-GB" smtClean="0"/>
              <a:t>21/01/2025</a:t>
            </a:fld>
            <a:endParaRPr lang="en-GB"/>
          </a:p>
        </p:txBody>
      </p:sp>
      <p:sp>
        <p:nvSpPr>
          <p:cNvPr id="5" name="Footer Placeholder 4">
            <a:extLst>
              <a:ext uri="{FF2B5EF4-FFF2-40B4-BE49-F238E27FC236}">
                <a16:creationId xmlns:a16="http://schemas.microsoft.com/office/drawing/2014/main" id="{3E92D1F9-53F9-710B-8893-E5B310E68E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1BCDB50-8E7C-4032-F402-3AA861960146}"/>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4289491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5DE53-4F9D-91DE-3834-5A7F8A4F48D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2C26C5D-27A2-A628-1F84-8EF28ED1C0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4C29F31-027B-ACF0-C78E-37EAB55C4DEC}"/>
              </a:ext>
            </a:extLst>
          </p:cNvPr>
          <p:cNvSpPr>
            <a:spLocks noGrp="1"/>
          </p:cNvSpPr>
          <p:nvPr>
            <p:ph type="dt" sz="half" idx="10"/>
          </p:nvPr>
        </p:nvSpPr>
        <p:spPr/>
        <p:txBody>
          <a:bodyPr/>
          <a:lstStyle/>
          <a:p>
            <a:fld id="{DA04201B-6902-4444-A55F-B16849F05E9C}" type="datetime1">
              <a:rPr lang="en-GB" smtClean="0"/>
              <a:t>21/01/2025</a:t>
            </a:fld>
            <a:endParaRPr lang="en-GB"/>
          </a:p>
        </p:txBody>
      </p:sp>
      <p:sp>
        <p:nvSpPr>
          <p:cNvPr id="5" name="Footer Placeholder 4">
            <a:extLst>
              <a:ext uri="{FF2B5EF4-FFF2-40B4-BE49-F238E27FC236}">
                <a16:creationId xmlns:a16="http://schemas.microsoft.com/office/drawing/2014/main" id="{108DEA82-29F6-295B-EF1B-0E8AFCE611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9374B5-2701-AA87-B904-CD6C22D32D71}"/>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1317051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15DE8-CD36-29F3-CF71-B828EB3FA86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31D159B-6D75-3B56-EFEC-2404CBE043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C087BF-622B-7027-8798-8BA14024014F}"/>
              </a:ext>
            </a:extLst>
          </p:cNvPr>
          <p:cNvSpPr>
            <a:spLocks noGrp="1"/>
          </p:cNvSpPr>
          <p:nvPr>
            <p:ph type="dt" sz="half" idx="10"/>
          </p:nvPr>
        </p:nvSpPr>
        <p:spPr/>
        <p:txBody>
          <a:bodyPr/>
          <a:lstStyle/>
          <a:p>
            <a:fld id="{25C08B77-E8DE-43EC-8CF3-99FD08C03DFF}" type="datetime1">
              <a:rPr lang="en-GB" smtClean="0"/>
              <a:t>21/01/2025</a:t>
            </a:fld>
            <a:endParaRPr lang="en-GB"/>
          </a:p>
        </p:txBody>
      </p:sp>
      <p:sp>
        <p:nvSpPr>
          <p:cNvPr id="5" name="Footer Placeholder 4">
            <a:extLst>
              <a:ext uri="{FF2B5EF4-FFF2-40B4-BE49-F238E27FC236}">
                <a16:creationId xmlns:a16="http://schemas.microsoft.com/office/drawing/2014/main" id="{0F306EED-E2DD-DA5E-CCFC-C2DC2F5C94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73A320-10E8-DACC-B0A5-D09D59A69E31}"/>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1160315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DF89A-91CB-B814-C17A-458CA301ADD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282DCD-3D2B-E420-D7A1-CF565880DD0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1EA1BF1-36DD-BE2D-4C19-C1DB40E82C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E5469D0-2516-CD7C-3DB5-35E509011615}"/>
              </a:ext>
            </a:extLst>
          </p:cNvPr>
          <p:cNvSpPr>
            <a:spLocks noGrp="1"/>
          </p:cNvSpPr>
          <p:nvPr>
            <p:ph type="dt" sz="half" idx="10"/>
          </p:nvPr>
        </p:nvSpPr>
        <p:spPr/>
        <p:txBody>
          <a:bodyPr/>
          <a:lstStyle/>
          <a:p>
            <a:fld id="{A627AF62-051C-4245-AF53-E953A090ACB3}" type="datetime1">
              <a:rPr lang="en-GB" smtClean="0"/>
              <a:t>21/01/2025</a:t>
            </a:fld>
            <a:endParaRPr lang="en-GB"/>
          </a:p>
        </p:txBody>
      </p:sp>
      <p:sp>
        <p:nvSpPr>
          <p:cNvPr id="6" name="Footer Placeholder 5">
            <a:extLst>
              <a:ext uri="{FF2B5EF4-FFF2-40B4-BE49-F238E27FC236}">
                <a16:creationId xmlns:a16="http://schemas.microsoft.com/office/drawing/2014/main" id="{8C81D951-E995-9504-1A0E-4EDC10329BF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6D1902C-8073-79EC-2B9D-E13430A3B553}"/>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4063429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DC836-945D-94EA-F388-BF92ABEAE6D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41445F8-9B66-1FE9-120C-1D449E7032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571BF34-17EF-E18D-2A15-B3324E1DEFE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582F95F-375F-545E-317D-490BB5287ED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0F29FF9-2EFD-A9E2-050F-759D55AF986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2551898-1193-48FD-B86E-AD52627330B0}"/>
              </a:ext>
            </a:extLst>
          </p:cNvPr>
          <p:cNvSpPr>
            <a:spLocks noGrp="1"/>
          </p:cNvSpPr>
          <p:nvPr>
            <p:ph type="dt" sz="half" idx="10"/>
          </p:nvPr>
        </p:nvSpPr>
        <p:spPr/>
        <p:txBody>
          <a:bodyPr/>
          <a:lstStyle/>
          <a:p>
            <a:fld id="{CB6FE415-B9BF-4DC4-A840-D163B4BD2C0D}" type="datetime1">
              <a:rPr lang="en-GB" smtClean="0"/>
              <a:t>21/01/2025</a:t>
            </a:fld>
            <a:endParaRPr lang="en-GB"/>
          </a:p>
        </p:txBody>
      </p:sp>
      <p:sp>
        <p:nvSpPr>
          <p:cNvPr id="8" name="Footer Placeholder 7">
            <a:extLst>
              <a:ext uri="{FF2B5EF4-FFF2-40B4-BE49-F238E27FC236}">
                <a16:creationId xmlns:a16="http://schemas.microsoft.com/office/drawing/2014/main" id="{FA3F1870-11C5-1CB3-54B0-5B944F8A7F4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24D3583-CD10-456D-7338-38FADF445A2D}"/>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2615267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7EA8A-0B24-E69E-F1CC-3B5E075B8B6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13B824F-2576-F488-790C-DD0A33609A0A}"/>
              </a:ext>
            </a:extLst>
          </p:cNvPr>
          <p:cNvSpPr>
            <a:spLocks noGrp="1"/>
          </p:cNvSpPr>
          <p:nvPr>
            <p:ph type="dt" sz="half" idx="10"/>
          </p:nvPr>
        </p:nvSpPr>
        <p:spPr/>
        <p:txBody>
          <a:bodyPr/>
          <a:lstStyle/>
          <a:p>
            <a:fld id="{5CF9955D-5A7B-430F-927C-609A986B2D33}" type="datetime1">
              <a:rPr lang="en-GB" smtClean="0"/>
              <a:t>21/01/2025</a:t>
            </a:fld>
            <a:endParaRPr lang="en-GB"/>
          </a:p>
        </p:txBody>
      </p:sp>
      <p:sp>
        <p:nvSpPr>
          <p:cNvPr id="4" name="Footer Placeholder 3">
            <a:extLst>
              <a:ext uri="{FF2B5EF4-FFF2-40B4-BE49-F238E27FC236}">
                <a16:creationId xmlns:a16="http://schemas.microsoft.com/office/drawing/2014/main" id="{E8D92C69-4CD4-9845-40A7-92835F9CAB8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E8EA559-6465-5A36-D33B-40DD61A1CCDE}"/>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1856812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32FC86A-79EE-E633-7FA5-8FB969FBD8D2}"/>
              </a:ext>
            </a:extLst>
          </p:cNvPr>
          <p:cNvSpPr>
            <a:spLocks noGrp="1"/>
          </p:cNvSpPr>
          <p:nvPr>
            <p:ph type="dt" sz="half" idx="10"/>
          </p:nvPr>
        </p:nvSpPr>
        <p:spPr/>
        <p:txBody>
          <a:bodyPr/>
          <a:lstStyle/>
          <a:p>
            <a:fld id="{83D9E39E-15C8-4383-B60F-1A2D84DAC9FB}" type="datetime1">
              <a:rPr lang="en-GB" smtClean="0"/>
              <a:t>21/01/2025</a:t>
            </a:fld>
            <a:endParaRPr lang="en-GB"/>
          </a:p>
        </p:txBody>
      </p:sp>
      <p:sp>
        <p:nvSpPr>
          <p:cNvPr id="3" name="Footer Placeholder 2">
            <a:extLst>
              <a:ext uri="{FF2B5EF4-FFF2-40B4-BE49-F238E27FC236}">
                <a16:creationId xmlns:a16="http://schemas.microsoft.com/office/drawing/2014/main" id="{30E2579A-1825-0AC6-5E6A-361FC4883C8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672CDB8-5CE6-6F14-294E-7317127783DC}"/>
              </a:ext>
            </a:extLst>
          </p:cNvPr>
          <p:cNvSpPr>
            <a:spLocks noGrp="1"/>
          </p:cNvSpPr>
          <p:nvPr>
            <p:ph type="sldNum" sz="quarter" idx="12"/>
          </p:nvPr>
        </p:nvSpPr>
        <p:spPr/>
        <p:txBody>
          <a:bodyPr/>
          <a:lstStyle/>
          <a:p>
            <a:fld id="{2FC4BBEA-D2AF-4620-ADEB-12EADF4A9185}" type="slidenum">
              <a:rPr lang="en-GB" smtClean="0"/>
              <a:t>‹#›</a:t>
            </a:fld>
            <a:endParaRPr lang="en-GB" dirty="0"/>
          </a:p>
        </p:txBody>
      </p:sp>
    </p:spTree>
    <p:extLst>
      <p:ext uri="{BB962C8B-B14F-4D97-AF65-F5344CB8AC3E}">
        <p14:creationId xmlns:p14="http://schemas.microsoft.com/office/powerpoint/2010/main" val="2001807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75B99-27B2-88C7-DB64-356ACA3D34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103933F-AF50-1FB9-9AC4-557DF3F246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E445181-1459-B9C7-3A04-BA646F3E9A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4883E7-841A-3CE3-3D5D-F51017DB543F}"/>
              </a:ext>
            </a:extLst>
          </p:cNvPr>
          <p:cNvSpPr>
            <a:spLocks noGrp="1"/>
          </p:cNvSpPr>
          <p:nvPr>
            <p:ph type="dt" sz="half" idx="10"/>
          </p:nvPr>
        </p:nvSpPr>
        <p:spPr/>
        <p:txBody>
          <a:bodyPr/>
          <a:lstStyle/>
          <a:p>
            <a:fld id="{1E2FF89D-4CC4-4CAF-8F2B-7C611AF9DF5F}" type="datetime1">
              <a:rPr lang="en-GB" smtClean="0"/>
              <a:t>21/01/2025</a:t>
            </a:fld>
            <a:endParaRPr lang="en-GB"/>
          </a:p>
        </p:txBody>
      </p:sp>
      <p:sp>
        <p:nvSpPr>
          <p:cNvPr id="6" name="Footer Placeholder 5">
            <a:extLst>
              <a:ext uri="{FF2B5EF4-FFF2-40B4-BE49-F238E27FC236}">
                <a16:creationId xmlns:a16="http://schemas.microsoft.com/office/drawing/2014/main" id="{315F83FF-92CD-53A9-CCF3-2384670021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D3CE895-6230-D257-C27D-936D45F19E44}"/>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1452418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B94C3-9321-3386-5B59-DCB1F0DDC4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4BF93D0-242C-3B72-781E-0BA5E10AB5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793F752-11F1-3A6B-F8D7-303EEB788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78068C-6A25-1F05-2C0F-B256A2056ED2}"/>
              </a:ext>
            </a:extLst>
          </p:cNvPr>
          <p:cNvSpPr>
            <a:spLocks noGrp="1"/>
          </p:cNvSpPr>
          <p:nvPr>
            <p:ph type="dt" sz="half" idx="10"/>
          </p:nvPr>
        </p:nvSpPr>
        <p:spPr/>
        <p:txBody>
          <a:bodyPr/>
          <a:lstStyle/>
          <a:p>
            <a:fld id="{426B9510-1FA3-4AC9-BB5E-D2552AEA3B95}" type="datetime1">
              <a:rPr lang="en-GB" smtClean="0"/>
              <a:t>21/01/2025</a:t>
            </a:fld>
            <a:endParaRPr lang="en-GB"/>
          </a:p>
        </p:txBody>
      </p:sp>
      <p:sp>
        <p:nvSpPr>
          <p:cNvPr id="6" name="Footer Placeholder 5">
            <a:extLst>
              <a:ext uri="{FF2B5EF4-FFF2-40B4-BE49-F238E27FC236}">
                <a16:creationId xmlns:a16="http://schemas.microsoft.com/office/drawing/2014/main" id="{589B4EF8-CB3E-6651-8A0D-693073D4922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F960608-55E5-949C-5D46-2964AD615146}"/>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4138116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F92A1E1-49B6-5447-9015-4FF458F979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85780E8-6420-512F-D5C9-72E408E0726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8D12B6-6248-3148-2292-4C72FA3636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9941AC-8FD1-4A73-AFA4-5B9259A8E0AF}" type="datetime1">
              <a:rPr lang="en-GB" smtClean="0"/>
              <a:t>21/01/2025</a:t>
            </a:fld>
            <a:endParaRPr lang="en-GB"/>
          </a:p>
        </p:txBody>
      </p:sp>
      <p:sp>
        <p:nvSpPr>
          <p:cNvPr id="5" name="Footer Placeholder 4">
            <a:extLst>
              <a:ext uri="{FF2B5EF4-FFF2-40B4-BE49-F238E27FC236}">
                <a16:creationId xmlns:a16="http://schemas.microsoft.com/office/drawing/2014/main" id="{FDAA8729-925A-9920-295E-3CB6E9E0C1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C04501E-FA90-5B65-0B0F-18999721E1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C4BBEA-D2AF-4620-ADEB-12EADF4A9185}" type="slidenum">
              <a:rPr lang="en-GB" smtClean="0"/>
              <a:t>‹#›</a:t>
            </a:fld>
            <a:endParaRPr lang="en-GB"/>
          </a:p>
        </p:txBody>
      </p:sp>
    </p:spTree>
    <p:extLst>
      <p:ext uri="{BB962C8B-B14F-4D97-AF65-F5344CB8AC3E}">
        <p14:creationId xmlns:p14="http://schemas.microsoft.com/office/powerpoint/2010/main" val="14776731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9170924" y="455791"/>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0" y="1252452"/>
            <a:ext cx="11148602" cy="2588603"/>
          </a:xfrm>
          <a:prstGeom prst="rect">
            <a:avLst/>
          </a:prstGeom>
        </p:spPr>
        <p:txBody>
          <a:bodyPr vert="horz" wrap="square" lIns="0" tIns="6931" rIns="0" bIns="0" rtlCol="0">
            <a:spAutoFit/>
          </a:bodyPr>
          <a:lstStyle/>
          <a:p>
            <a:pPr marL="7701" marR="3081" algn="ctr">
              <a:lnSpc>
                <a:spcPct val="100600"/>
              </a:lnSpc>
              <a:spcBef>
                <a:spcPts val="55"/>
              </a:spcBef>
            </a:pPr>
            <a:r>
              <a:rPr lang="en-GB" sz="4000" b="1" spc="9" dirty="0">
                <a:solidFill>
                  <a:srgbClr val="FFFFFF"/>
                </a:solidFill>
                <a:latin typeface="Arial Black" panose="020B0604020202020204" pitchFamily="34" charset="0"/>
                <a:cs typeface="Arial Black" panose="020B0604020202020204" pitchFamily="34" charset="0"/>
              </a:rPr>
              <a:t>Annual Plan 2024/25</a:t>
            </a:r>
          </a:p>
          <a:p>
            <a:pPr marL="7701" marR="3081" algn="ctr">
              <a:lnSpc>
                <a:spcPct val="100600"/>
              </a:lnSpc>
              <a:spcBef>
                <a:spcPts val="55"/>
              </a:spcBef>
            </a:pPr>
            <a:r>
              <a:rPr lang="en-GB" sz="4000" b="1" spc="9" dirty="0">
                <a:solidFill>
                  <a:srgbClr val="FFFFFF"/>
                </a:solidFill>
                <a:latin typeface="Arial Black" panose="020B0604020202020204" pitchFamily="34" charset="0"/>
                <a:cs typeface="Arial Black" panose="020B0604020202020204" pitchFamily="34" charset="0"/>
              </a:rPr>
              <a:t>Mid-Year Review of Delivery Priorities</a:t>
            </a:r>
          </a:p>
          <a:p>
            <a:pPr marL="7701" marR="3081" algn="ctr">
              <a:lnSpc>
                <a:spcPct val="100600"/>
              </a:lnSpc>
              <a:spcBef>
                <a:spcPts val="55"/>
              </a:spcBef>
            </a:pPr>
            <a:r>
              <a:rPr lang="en-GB" sz="4000" b="1" spc="9" dirty="0">
                <a:solidFill>
                  <a:srgbClr val="FFFFFF"/>
                </a:solidFill>
                <a:latin typeface="Arial Black" panose="020B0604020202020204" pitchFamily="34" charset="0"/>
                <a:cs typeface="Arial Black" panose="020B0604020202020204" pitchFamily="34" charset="0"/>
              </a:rPr>
              <a:t>(GMOs)</a:t>
            </a:r>
            <a:endParaRPr lang="en-GB" sz="4124" b="1" spc="9" dirty="0">
              <a:solidFill>
                <a:srgbClr val="FFFFFF"/>
              </a:solidFill>
              <a:latin typeface="Arial Black" panose="020B0604020202020204" pitchFamily="34" charset="0"/>
              <a:cs typeface="Arial Black" panose="020B0604020202020204" pitchFamily="34" charset="0"/>
            </a:endParaRPr>
          </a:p>
          <a:p>
            <a:pPr marL="7701" marR="3081" algn="ctr">
              <a:lnSpc>
                <a:spcPct val="100600"/>
              </a:lnSpc>
              <a:spcBef>
                <a:spcPts val="55"/>
              </a:spcBef>
            </a:pPr>
            <a:r>
              <a:rPr lang="en-GB" sz="4000" b="1" spc="9" dirty="0">
                <a:solidFill>
                  <a:srgbClr val="FFFFFF"/>
                </a:solidFill>
                <a:latin typeface="Arial Black" panose="020B0604020202020204" pitchFamily="34" charset="0"/>
                <a:cs typeface="Arial Black" panose="020B0604020202020204" pitchFamily="34" charset="0"/>
              </a:rPr>
              <a:t>Supporting Slides</a:t>
            </a:r>
            <a:endParaRPr sz="4000" b="1" dirty="0">
              <a:latin typeface="Arial Black" panose="020B0604020202020204" pitchFamily="34" charset="0"/>
              <a:cs typeface="Arial Black" panose="020B0604020202020204" pitchFamily="34" charset="0"/>
            </a:endParaRPr>
          </a:p>
        </p:txBody>
      </p:sp>
      <p:sp>
        <p:nvSpPr>
          <p:cNvPr id="3" name="Slide Number Placeholder 2"/>
          <p:cNvSpPr>
            <a:spLocks noGrp="1"/>
          </p:cNvSpPr>
          <p:nvPr>
            <p:ph type="sldNum" sz="quarter" idx="12"/>
          </p:nvPr>
        </p:nvSpPr>
        <p:spPr/>
        <p:txBody>
          <a:bodyPr/>
          <a:lstStyle/>
          <a:p>
            <a:fld id="{2FC4BBEA-D2AF-4620-ADEB-12EADF4A9185}" type="slidenum">
              <a:rPr lang="en-GB" smtClean="0"/>
              <a:t>1</a:t>
            </a:fld>
            <a:endParaRPr lang="en-GB"/>
          </a:p>
        </p:txBody>
      </p:sp>
      <p:sp>
        <p:nvSpPr>
          <p:cNvPr id="5" name="TextBox 4">
            <a:extLst>
              <a:ext uri="{FF2B5EF4-FFF2-40B4-BE49-F238E27FC236}">
                <a16:creationId xmlns:a16="http://schemas.microsoft.com/office/drawing/2014/main" id="{107ADB5D-6C37-47B4-BA5A-9BE6A6137216}"/>
              </a:ext>
            </a:extLst>
          </p:cNvPr>
          <p:cNvSpPr txBox="1"/>
          <p:nvPr/>
        </p:nvSpPr>
        <p:spPr>
          <a:xfrm>
            <a:off x="9288967" y="5787483"/>
            <a:ext cx="2308302" cy="369332"/>
          </a:xfrm>
          <a:prstGeom prst="rect">
            <a:avLst/>
          </a:prstGeom>
          <a:noFill/>
        </p:spPr>
        <p:txBody>
          <a:bodyPr wrap="square" rtlCol="0">
            <a:spAutoFit/>
          </a:bodyPr>
          <a:lstStyle/>
          <a:p>
            <a:pPr algn="ctr"/>
            <a:r>
              <a:rPr lang="en-GB" dirty="0">
                <a:solidFill>
                  <a:schemeClr val="bg1"/>
                </a:solidFill>
              </a:rPr>
              <a:t>Appendix 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Digital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10</a:t>
            </a:fld>
            <a:endParaRPr lang="en-GB" dirty="0">
              <a:solidFill>
                <a:schemeClr val="bg1">
                  <a:lumMod val="75000"/>
                </a:schemeClr>
              </a:solidFill>
            </a:endParaRPr>
          </a:p>
        </p:txBody>
      </p:sp>
      <p:graphicFrame>
        <p:nvGraphicFramePr>
          <p:cNvPr id="10" name="Table 9">
            <a:extLst>
              <a:ext uri="{FF2B5EF4-FFF2-40B4-BE49-F238E27FC236}">
                <a16:creationId xmlns:a16="http://schemas.microsoft.com/office/drawing/2014/main" id="{BDB8AB6D-9AEA-4D10-86CE-7A610D60EDF3}"/>
              </a:ext>
            </a:extLst>
          </p:cNvPr>
          <p:cNvGraphicFramePr>
            <a:graphicFrameLocks noGrp="1"/>
          </p:cNvGraphicFramePr>
          <p:nvPr>
            <p:extLst>
              <p:ext uri="{D42A27DB-BD31-4B8C-83A1-F6EECF244321}">
                <p14:modId xmlns:p14="http://schemas.microsoft.com/office/powerpoint/2010/main" val="2180985513"/>
              </p:ext>
            </p:extLst>
          </p:nvPr>
        </p:nvGraphicFramePr>
        <p:xfrm>
          <a:off x="200752" y="510988"/>
          <a:ext cx="11784987" cy="27432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2271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Matt John, Director of Digital </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11" name="Table 10">
            <a:extLst>
              <a:ext uri="{FF2B5EF4-FFF2-40B4-BE49-F238E27FC236}">
                <a16:creationId xmlns:a16="http://schemas.microsoft.com/office/drawing/2014/main" id="{076DB145-C228-4311-A07D-6B1697905C19}"/>
              </a:ext>
            </a:extLst>
          </p:cNvPr>
          <p:cNvGraphicFramePr>
            <a:graphicFrameLocks noGrp="1"/>
          </p:cNvGraphicFramePr>
          <p:nvPr>
            <p:extLst>
              <p:ext uri="{D42A27DB-BD31-4B8C-83A1-F6EECF244321}">
                <p14:modId xmlns:p14="http://schemas.microsoft.com/office/powerpoint/2010/main" val="2068260507"/>
              </p:ext>
            </p:extLst>
          </p:nvPr>
        </p:nvGraphicFramePr>
        <p:xfrm>
          <a:off x="200752" y="851525"/>
          <a:ext cx="11784987" cy="1660386"/>
        </p:xfrm>
        <a:graphic>
          <a:graphicData uri="http://schemas.openxmlformats.org/drawingml/2006/table">
            <a:tbl>
              <a:tblPr firstRow="1" bandRow="1">
                <a:tableStyleId>{5C22544A-7EE6-4342-B048-85BDC9FD1C3A}</a:tableStyleId>
              </a:tblPr>
              <a:tblGrid>
                <a:gridCol w="863871">
                  <a:extLst>
                    <a:ext uri="{9D8B030D-6E8A-4147-A177-3AD203B41FA5}">
                      <a16:colId xmlns:a16="http://schemas.microsoft.com/office/drawing/2014/main" val="793399229"/>
                    </a:ext>
                  </a:extLst>
                </a:gridCol>
                <a:gridCol w="5042517">
                  <a:extLst>
                    <a:ext uri="{9D8B030D-6E8A-4147-A177-3AD203B41FA5}">
                      <a16:colId xmlns:a16="http://schemas.microsoft.com/office/drawing/2014/main" val="3301824115"/>
                    </a:ext>
                  </a:extLst>
                </a:gridCol>
                <a:gridCol w="4820575">
                  <a:extLst>
                    <a:ext uri="{9D8B030D-6E8A-4147-A177-3AD203B41FA5}">
                      <a16:colId xmlns:a16="http://schemas.microsoft.com/office/drawing/2014/main" val="2170479533"/>
                    </a:ext>
                  </a:extLst>
                </a:gridCol>
                <a:gridCol w="1058024">
                  <a:extLst>
                    <a:ext uri="{9D8B030D-6E8A-4147-A177-3AD203B41FA5}">
                      <a16:colId xmlns:a16="http://schemas.microsoft.com/office/drawing/2014/main" val="3348379567"/>
                    </a:ext>
                  </a:extLst>
                </a:gridCol>
              </a:tblGrid>
              <a:tr h="4083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t>Goal</a:t>
                      </a:r>
                    </a:p>
                  </a:txBody>
                  <a:tcPr anchor="ctr">
                    <a:solidFill>
                      <a:schemeClr val="tx2"/>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Planned Care, Recovery, Diagnosis, Pathways of Care​, Outpatients and follow ups and repurposing of activity, treatment recovery, RTT, capacity gaps in specialties, delivery of targets, regional diagnostic hubs, pathway redesign, straight to test, and onward referral​</a:t>
                      </a:r>
                    </a:p>
                  </a:txBody>
                  <a:tcPr anchor="ctr">
                    <a:solidFill>
                      <a:schemeClr val="tx2"/>
                    </a:solidFill>
                  </a:tcPr>
                </a:tc>
                <a:tc hMerge="1">
                  <a:txBody>
                    <a:bodyPr/>
                    <a:lstStyle/>
                    <a:p>
                      <a:endParaRPr lang="en-GB" sz="1200"/>
                    </a:p>
                  </a:txBody>
                  <a:tcPr anchor="ctr">
                    <a:solidFill>
                      <a:schemeClr val="tx2"/>
                    </a:solidFill>
                  </a:tcPr>
                </a:tc>
                <a:tc hMerge="1">
                  <a:txBody>
                    <a:bodyPr/>
                    <a:lstStyle/>
                    <a:p>
                      <a:endParaRPr lang="en-GB"/>
                    </a:p>
                  </a:txBody>
                  <a:tcPr/>
                </a:tc>
                <a:extLst>
                  <a:ext uri="{0D108BD9-81ED-4DB2-BD59-A6C34878D82A}">
                    <a16:rowId xmlns:a16="http://schemas.microsoft.com/office/drawing/2014/main" val="3108836417"/>
                  </a:ext>
                </a:extLst>
              </a:tr>
              <a:tr h="246164">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D_012: TOMS redevelopment.</a:t>
                      </a: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extLst>
                  <a:ext uri="{0D108BD9-81ED-4DB2-BD59-A6C34878D82A}">
                    <a16:rowId xmlns:a16="http://schemas.microsoft.com/office/drawing/2014/main" val="3801980329"/>
                  </a:ext>
                </a:extLst>
              </a:tr>
              <a:tr h="0">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extLst>
                  <a:ext uri="{0D108BD9-81ED-4DB2-BD59-A6C34878D82A}">
                    <a16:rowId xmlns:a16="http://schemas.microsoft.com/office/drawing/2014/main" val="812098490"/>
                  </a:ext>
                </a:extLst>
              </a:tr>
              <a:tr h="0">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2">
                  <a:txBody>
                    <a:bodyPr/>
                    <a:lstStyle/>
                    <a:p>
                      <a:pPr algn="ctr"/>
                      <a:r>
                        <a:rPr lang="en-GB" sz="1000" b="1" dirty="0">
                          <a:solidFill>
                            <a:schemeClr val="bg1"/>
                          </a:solidFill>
                        </a:rPr>
                        <a:t>Proposed</a:t>
                      </a:r>
                      <a:r>
                        <a:rPr lang="en-GB" sz="1000" b="1" baseline="0" dirty="0">
                          <a:solidFill>
                            <a:schemeClr val="bg1"/>
                          </a:solidFill>
                        </a:rPr>
                        <a:t> Revised Q3/Q4 </a:t>
                      </a:r>
                      <a:r>
                        <a:rPr lang="en-GB" sz="1000" b="1" dirty="0">
                          <a:solidFill>
                            <a:schemeClr val="bg1"/>
                          </a:solidFill>
                        </a:rPr>
                        <a:t>Activity </a:t>
                      </a:r>
                    </a:p>
                  </a:txBody>
                  <a:tcPr anchor="ctr">
                    <a:solidFill>
                      <a:schemeClr val="accent5"/>
                    </a:solidFill>
                  </a:tcPr>
                </a:tc>
                <a:tc hMerge="1">
                  <a:txBody>
                    <a:bodyPr/>
                    <a:lstStyle/>
                    <a:p>
                      <a:endParaRPr lang="en-GB"/>
                    </a:p>
                  </a:txBody>
                  <a:tcPr/>
                </a:tc>
                <a:extLst>
                  <a:ext uri="{0D108BD9-81ED-4DB2-BD59-A6C34878D82A}">
                    <a16:rowId xmlns:a16="http://schemas.microsoft.com/office/drawing/2014/main" val="1488134692"/>
                  </a:ext>
                </a:extLst>
              </a:tr>
              <a:tr h="0">
                <a:tc gridSpan="2">
                  <a:txBody>
                    <a:bodyPr/>
                    <a:lstStyle/>
                    <a:p>
                      <a:r>
                        <a:rPr lang="en-GB" sz="1000" b="0" kern="1200" dirty="0">
                          <a:solidFill>
                            <a:schemeClr val="dk1"/>
                          </a:solidFill>
                          <a:effectLst/>
                          <a:latin typeface="+mn-lt"/>
                          <a:ea typeface="+mn-ea"/>
                          <a:cs typeface="+mn-cs"/>
                        </a:rPr>
                        <a:t>Theatre management solution will form part of the initial Digital Strategy implementation. Theatres Board is looking at the wider theatre management processes, which will further inform the approach.</a:t>
                      </a:r>
                    </a:p>
                  </a:txBody>
                  <a:tcPr anchor="ctr">
                    <a:solidFill>
                      <a:schemeClr val="accent1">
                        <a:lumMod val="20000"/>
                        <a:lumOff val="80000"/>
                      </a:schemeClr>
                    </a:solidFill>
                  </a:tcPr>
                </a:tc>
                <a:tc hMerge="1">
                  <a:txBody>
                    <a:bodyPr/>
                    <a:lstStyle/>
                    <a:p>
                      <a:endParaRPr lang="en-GB"/>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As proposed in Q2, remove from 24/25 GMOs</a:t>
                      </a:r>
                      <a:r>
                        <a:rPr lang="en-GB" sz="1000" b="0" kern="1200" dirty="0">
                          <a:solidFill>
                            <a:schemeClr val="dk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kern="1200" dirty="0">
                        <a:solidFill>
                          <a:schemeClr val="dk1"/>
                        </a:solidFill>
                        <a:effectLst/>
                        <a:latin typeface="+mn-lt"/>
                        <a:ea typeface="+mn-ea"/>
                        <a:cs typeface="+mn-cs"/>
                      </a:endParaRPr>
                    </a:p>
                  </a:txBody>
                  <a:tcPr anchor="ctr">
                    <a:solidFill>
                      <a:schemeClr val="accent5">
                        <a:lumMod val="40000"/>
                        <a:lumOff val="60000"/>
                      </a:schemeClr>
                    </a:solidFill>
                  </a:tcPr>
                </a:tc>
                <a:tc hMerge="1">
                  <a:txBody>
                    <a:bodyPr/>
                    <a:lstStyle/>
                    <a:p>
                      <a:endParaRPr lang="en-GB"/>
                    </a:p>
                  </a:txBody>
                  <a:tcPr/>
                </a:tc>
                <a:extLst>
                  <a:ext uri="{0D108BD9-81ED-4DB2-BD59-A6C34878D82A}">
                    <a16:rowId xmlns:a16="http://schemas.microsoft.com/office/drawing/2014/main" val="3436840662"/>
                  </a:ext>
                </a:extLst>
              </a:tr>
            </a:tbl>
          </a:graphicData>
        </a:graphic>
      </p:graphicFrame>
      <p:graphicFrame>
        <p:nvGraphicFramePr>
          <p:cNvPr id="7" name="Table 6">
            <a:extLst>
              <a:ext uri="{FF2B5EF4-FFF2-40B4-BE49-F238E27FC236}">
                <a16:creationId xmlns:a16="http://schemas.microsoft.com/office/drawing/2014/main" id="{39C7535D-A79B-4FB1-8E6B-BC55B9E8B895}"/>
              </a:ext>
            </a:extLst>
          </p:cNvPr>
          <p:cNvGraphicFramePr>
            <a:graphicFrameLocks noGrp="1"/>
          </p:cNvGraphicFramePr>
          <p:nvPr>
            <p:extLst>
              <p:ext uri="{D42A27DB-BD31-4B8C-83A1-F6EECF244321}">
                <p14:modId xmlns:p14="http://schemas.microsoft.com/office/powerpoint/2010/main" val="1973346929"/>
              </p:ext>
            </p:extLst>
          </p:nvPr>
        </p:nvGraphicFramePr>
        <p:xfrm>
          <a:off x="200746" y="2525380"/>
          <a:ext cx="11784987" cy="2021973"/>
        </p:xfrm>
        <a:graphic>
          <a:graphicData uri="http://schemas.openxmlformats.org/drawingml/2006/table">
            <a:tbl>
              <a:tblPr firstRow="1" bandRow="1">
                <a:tableStyleId>{5C22544A-7EE6-4342-B048-85BDC9FD1C3A}</a:tableStyleId>
              </a:tblPr>
              <a:tblGrid>
                <a:gridCol w="863871">
                  <a:extLst>
                    <a:ext uri="{9D8B030D-6E8A-4147-A177-3AD203B41FA5}">
                      <a16:colId xmlns:a16="http://schemas.microsoft.com/office/drawing/2014/main" val="793399229"/>
                    </a:ext>
                  </a:extLst>
                </a:gridCol>
                <a:gridCol w="5042517">
                  <a:extLst>
                    <a:ext uri="{9D8B030D-6E8A-4147-A177-3AD203B41FA5}">
                      <a16:colId xmlns:a16="http://schemas.microsoft.com/office/drawing/2014/main" val="3301824115"/>
                    </a:ext>
                  </a:extLst>
                </a:gridCol>
                <a:gridCol w="4820575">
                  <a:extLst>
                    <a:ext uri="{9D8B030D-6E8A-4147-A177-3AD203B41FA5}">
                      <a16:colId xmlns:a16="http://schemas.microsoft.com/office/drawing/2014/main" val="2170479533"/>
                    </a:ext>
                  </a:extLst>
                </a:gridCol>
                <a:gridCol w="1058024">
                  <a:extLst>
                    <a:ext uri="{9D8B030D-6E8A-4147-A177-3AD203B41FA5}">
                      <a16:colId xmlns:a16="http://schemas.microsoft.com/office/drawing/2014/main" val="3348379567"/>
                    </a:ext>
                  </a:extLst>
                </a:gridCol>
              </a:tblGrid>
              <a:tr h="4083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t>Goal</a:t>
                      </a:r>
                    </a:p>
                  </a:txBody>
                  <a:tcPr anchor="ctr">
                    <a:solidFill>
                      <a:schemeClr val="tx2"/>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Planned Care, Recovery, Diagnosis, Pathways of Care​ - Outpatients and follow ups and repurposing of activity, treatment recovery, RTT, capacity gaps in specialties, delivery of targets, regional diagnostic hubs, pathway redesign, straight to test, and onward referral​</a:t>
                      </a:r>
                    </a:p>
                  </a:txBody>
                  <a:tcPr anchor="ctr">
                    <a:solidFill>
                      <a:schemeClr val="tx2"/>
                    </a:solidFill>
                  </a:tcPr>
                </a:tc>
                <a:tc hMerge="1">
                  <a:txBody>
                    <a:bodyPr/>
                    <a:lstStyle/>
                    <a:p>
                      <a:endParaRPr lang="en-GB" sz="1200"/>
                    </a:p>
                  </a:txBody>
                  <a:tcPr anchor="ctr">
                    <a:solidFill>
                      <a:schemeClr val="tx2"/>
                    </a:solidFill>
                  </a:tcPr>
                </a:tc>
                <a:tc hMerge="1">
                  <a:txBody>
                    <a:bodyPr/>
                    <a:lstStyle/>
                    <a:p>
                      <a:endParaRPr lang="en-GB"/>
                    </a:p>
                  </a:txBody>
                  <a:tcPr/>
                </a:tc>
                <a:extLst>
                  <a:ext uri="{0D108BD9-81ED-4DB2-BD59-A6C34878D82A}">
                    <a16:rowId xmlns:a16="http://schemas.microsoft.com/office/drawing/2014/main" val="3108836417"/>
                  </a:ext>
                </a:extLst>
              </a:tr>
              <a:tr h="408382">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D_021: Align the local ePMA solution to the National ePMA Framework and the recently published National Standards relating to interoperability.</a:t>
                      </a: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extLst>
                  <a:ext uri="{0D108BD9-81ED-4DB2-BD59-A6C34878D82A}">
                    <a16:rowId xmlns:a16="http://schemas.microsoft.com/office/drawing/2014/main" val="3801980329"/>
                  </a:ext>
                </a:extLst>
              </a:tr>
              <a:tr h="255835">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extLst>
                  <a:ext uri="{0D108BD9-81ED-4DB2-BD59-A6C34878D82A}">
                    <a16:rowId xmlns:a16="http://schemas.microsoft.com/office/drawing/2014/main" val="812098490"/>
                  </a:ext>
                </a:extLst>
              </a:tr>
              <a:tr h="24833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2">
                  <a:txBody>
                    <a:bodyPr/>
                    <a:lstStyle/>
                    <a:p>
                      <a:pPr algn="ctr"/>
                      <a:r>
                        <a:rPr lang="en-GB" sz="1000" b="1" dirty="0">
                          <a:solidFill>
                            <a:schemeClr val="bg1"/>
                          </a:solidFill>
                        </a:rPr>
                        <a:t>Proposed</a:t>
                      </a:r>
                      <a:r>
                        <a:rPr lang="en-GB" sz="1000" b="1" baseline="0" dirty="0">
                          <a:solidFill>
                            <a:schemeClr val="bg1"/>
                          </a:solidFill>
                        </a:rPr>
                        <a:t> Revised Q3/Q4 </a:t>
                      </a:r>
                      <a:r>
                        <a:rPr lang="en-GB" sz="1000" b="1" dirty="0">
                          <a:solidFill>
                            <a:schemeClr val="bg1"/>
                          </a:solidFill>
                        </a:rPr>
                        <a:t>Activity </a:t>
                      </a:r>
                    </a:p>
                  </a:txBody>
                  <a:tcPr anchor="ctr">
                    <a:solidFill>
                      <a:schemeClr val="accent5"/>
                    </a:solidFill>
                  </a:tcPr>
                </a:tc>
                <a:tc hMerge="1">
                  <a:txBody>
                    <a:bodyPr/>
                    <a:lstStyle/>
                    <a:p>
                      <a:endParaRPr lang="en-GB"/>
                    </a:p>
                  </a:txBody>
                  <a:tcPr/>
                </a:tc>
                <a:extLst>
                  <a:ext uri="{0D108BD9-81ED-4DB2-BD59-A6C34878D82A}">
                    <a16:rowId xmlns:a16="http://schemas.microsoft.com/office/drawing/2014/main" val="1488134692"/>
                  </a:ext>
                </a:extLst>
              </a:tr>
              <a:tr h="248334">
                <a:tc gridSpan="2">
                  <a:txBody>
                    <a:bodyPr/>
                    <a:lstStyle/>
                    <a:p>
                      <a:r>
                        <a:rPr lang="en-GB" sz="1000" b="0" kern="1200" dirty="0">
                          <a:solidFill>
                            <a:schemeClr val="dk1"/>
                          </a:solidFill>
                          <a:effectLst/>
                          <a:latin typeface="+mn-lt"/>
                          <a:ea typeface="+mn-ea"/>
                          <a:cs typeface="+mn-cs"/>
                        </a:rPr>
                        <a:t>The procurement activities for a new ePMA system were paused due to contractual limitations with the current supplier and organisation pressures in unscheduled care. This will be aligned to the new digital strategy.</a:t>
                      </a:r>
                    </a:p>
                  </a:txBody>
                  <a:tcPr anchor="ctr">
                    <a:solidFill>
                      <a:schemeClr val="accent1">
                        <a:lumMod val="20000"/>
                        <a:lumOff val="80000"/>
                      </a:schemeClr>
                    </a:solidFill>
                  </a:tcPr>
                </a:tc>
                <a:tc hMerge="1">
                  <a:txBody>
                    <a:bodyPr/>
                    <a:lstStyle/>
                    <a:p>
                      <a:endParaRPr lang="en-GB"/>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As previously approved by APOG, action to be removed from 24/25 GMOs.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kern="1200" dirty="0">
                        <a:solidFill>
                          <a:schemeClr val="dk1"/>
                        </a:solidFill>
                        <a:effectLst/>
                        <a:latin typeface="+mn-lt"/>
                        <a:ea typeface="+mn-ea"/>
                        <a:cs typeface="+mn-cs"/>
                      </a:endParaRPr>
                    </a:p>
                  </a:txBody>
                  <a:tcPr anchor="ctr">
                    <a:solidFill>
                      <a:schemeClr val="accent5">
                        <a:lumMod val="40000"/>
                        <a:lumOff val="60000"/>
                      </a:schemeClr>
                    </a:solidFill>
                  </a:tcPr>
                </a:tc>
                <a:tc hMerge="1">
                  <a:txBody>
                    <a:bodyPr/>
                    <a:lstStyle/>
                    <a:p>
                      <a:endParaRPr lang="en-GB"/>
                    </a:p>
                  </a:txBody>
                  <a:tcPr/>
                </a:tc>
                <a:extLst>
                  <a:ext uri="{0D108BD9-81ED-4DB2-BD59-A6C34878D82A}">
                    <a16:rowId xmlns:a16="http://schemas.microsoft.com/office/drawing/2014/main" val="3436840662"/>
                  </a:ext>
                </a:extLst>
              </a:tr>
            </a:tbl>
          </a:graphicData>
        </a:graphic>
      </p:graphicFrame>
      <p:graphicFrame>
        <p:nvGraphicFramePr>
          <p:cNvPr id="3" name="Table 2">
            <a:extLst>
              <a:ext uri="{FF2B5EF4-FFF2-40B4-BE49-F238E27FC236}">
                <a16:creationId xmlns:a16="http://schemas.microsoft.com/office/drawing/2014/main" id="{A6618B08-D57E-DA1E-E987-A467ED65B67E}"/>
              </a:ext>
            </a:extLst>
          </p:cNvPr>
          <p:cNvGraphicFramePr>
            <a:graphicFrameLocks noGrp="1"/>
          </p:cNvGraphicFramePr>
          <p:nvPr>
            <p:extLst>
              <p:ext uri="{D42A27DB-BD31-4B8C-83A1-F6EECF244321}">
                <p14:modId xmlns:p14="http://schemas.microsoft.com/office/powerpoint/2010/main" val="132417088"/>
              </p:ext>
            </p:extLst>
          </p:nvPr>
        </p:nvGraphicFramePr>
        <p:xfrm>
          <a:off x="200746" y="4547353"/>
          <a:ext cx="11784987" cy="1894254"/>
        </p:xfrm>
        <a:graphic>
          <a:graphicData uri="http://schemas.openxmlformats.org/drawingml/2006/table">
            <a:tbl>
              <a:tblPr firstRow="1" bandRow="1">
                <a:tableStyleId>{5C22544A-7EE6-4342-B048-85BDC9FD1C3A}</a:tableStyleId>
              </a:tblPr>
              <a:tblGrid>
                <a:gridCol w="863871">
                  <a:extLst>
                    <a:ext uri="{9D8B030D-6E8A-4147-A177-3AD203B41FA5}">
                      <a16:colId xmlns:a16="http://schemas.microsoft.com/office/drawing/2014/main" val="793399229"/>
                    </a:ext>
                  </a:extLst>
                </a:gridCol>
                <a:gridCol w="5042517">
                  <a:extLst>
                    <a:ext uri="{9D8B030D-6E8A-4147-A177-3AD203B41FA5}">
                      <a16:colId xmlns:a16="http://schemas.microsoft.com/office/drawing/2014/main" val="3301824115"/>
                    </a:ext>
                  </a:extLst>
                </a:gridCol>
                <a:gridCol w="4820575">
                  <a:extLst>
                    <a:ext uri="{9D8B030D-6E8A-4147-A177-3AD203B41FA5}">
                      <a16:colId xmlns:a16="http://schemas.microsoft.com/office/drawing/2014/main" val="2170479533"/>
                    </a:ext>
                  </a:extLst>
                </a:gridCol>
                <a:gridCol w="1058024">
                  <a:extLst>
                    <a:ext uri="{9D8B030D-6E8A-4147-A177-3AD203B41FA5}">
                      <a16:colId xmlns:a16="http://schemas.microsoft.com/office/drawing/2014/main" val="3348379567"/>
                    </a:ext>
                  </a:extLst>
                </a:gridCol>
              </a:tblGrid>
              <a:tr h="2166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t>Goal</a:t>
                      </a:r>
                    </a:p>
                  </a:txBody>
                  <a:tcPr anchor="ctr">
                    <a:solidFill>
                      <a:schemeClr val="tx2"/>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Primary and Community Care​: Access to GP, Community, Dental, Optometry, and Pharmacy Services​, MHLD</a:t>
                      </a:r>
                    </a:p>
                  </a:txBody>
                  <a:tcPr anchor="ctr">
                    <a:solidFill>
                      <a:schemeClr val="tx2"/>
                    </a:solidFill>
                  </a:tcPr>
                </a:tc>
                <a:tc hMerge="1">
                  <a:txBody>
                    <a:bodyPr/>
                    <a:lstStyle/>
                    <a:p>
                      <a:endParaRPr lang="en-GB" sz="1200"/>
                    </a:p>
                  </a:txBody>
                  <a:tcPr anchor="ctr">
                    <a:solidFill>
                      <a:schemeClr val="tx2"/>
                    </a:solidFill>
                  </a:tcPr>
                </a:tc>
                <a:tc hMerge="1">
                  <a:txBody>
                    <a:bodyPr/>
                    <a:lstStyle/>
                    <a:p>
                      <a:endParaRPr lang="en-GB"/>
                    </a:p>
                  </a:txBody>
                  <a:tcPr/>
                </a:tc>
                <a:extLst>
                  <a:ext uri="{0D108BD9-81ED-4DB2-BD59-A6C34878D82A}">
                    <a16:rowId xmlns:a16="http://schemas.microsoft.com/office/drawing/2014/main" val="3108836417"/>
                  </a:ext>
                </a:extLst>
              </a:tr>
              <a:tr h="255936">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r>
                        <a:rPr lang="en-GB" sz="1000" b="1" kern="1200" dirty="0">
                          <a:solidFill>
                            <a:schemeClr val="dk1"/>
                          </a:solidFill>
                          <a:effectLst/>
                          <a:latin typeface="+mn-lt"/>
                          <a:ea typeface="+mn-ea"/>
                          <a:cs typeface="+mn-cs"/>
                        </a:rPr>
                        <a:t>D_022: WCCIS: Scope and identify alternative solutions for existing users of WCCIS that are currently on the Swansea Council contract. Engage with the national and regional WCCIS programme to identify potential solutions post December 2025 to make a decision on the future direction of the health board. Explore the short term digitisation programme for therapies in the absence of WCCIS.</a:t>
                      </a: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extLst>
                  <a:ext uri="{0D108BD9-81ED-4DB2-BD59-A6C34878D82A}">
                    <a16:rowId xmlns:a16="http://schemas.microsoft.com/office/drawing/2014/main" val="3801980329"/>
                  </a:ext>
                </a:extLst>
              </a:tr>
              <a:tr h="0">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extLst>
                  <a:ext uri="{0D108BD9-81ED-4DB2-BD59-A6C34878D82A}">
                    <a16:rowId xmlns:a16="http://schemas.microsoft.com/office/drawing/2014/main" val="812098490"/>
                  </a:ext>
                </a:extLst>
              </a:tr>
              <a:tr h="24833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2">
                  <a:txBody>
                    <a:bodyPr/>
                    <a:lstStyle/>
                    <a:p>
                      <a:pPr algn="ctr"/>
                      <a:r>
                        <a:rPr lang="en-GB" sz="1000" b="1" dirty="0">
                          <a:solidFill>
                            <a:schemeClr val="bg1"/>
                          </a:solidFill>
                        </a:rPr>
                        <a:t>Proposed</a:t>
                      </a:r>
                      <a:r>
                        <a:rPr lang="en-GB" sz="1000" b="1" baseline="0" dirty="0">
                          <a:solidFill>
                            <a:schemeClr val="bg1"/>
                          </a:solidFill>
                        </a:rPr>
                        <a:t> Revised Q3/Q4 </a:t>
                      </a:r>
                      <a:r>
                        <a:rPr lang="en-GB" sz="1000" b="1" dirty="0">
                          <a:solidFill>
                            <a:schemeClr val="bg1"/>
                          </a:solidFill>
                        </a:rPr>
                        <a:t>Activity </a:t>
                      </a:r>
                    </a:p>
                  </a:txBody>
                  <a:tcPr anchor="ctr">
                    <a:solidFill>
                      <a:schemeClr val="accent5"/>
                    </a:solidFill>
                  </a:tcPr>
                </a:tc>
                <a:tc hMerge="1">
                  <a:txBody>
                    <a:bodyPr/>
                    <a:lstStyle/>
                    <a:p>
                      <a:endParaRPr lang="en-GB"/>
                    </a:p>
                  </a:txBody>
                  <a:tcPr/>
                </a:tc>
                <a:extLst>
                  <a:ext uri="{0D108BD9-81ED-4DB2-BD59-A6C34878D82A}">
                    <a16:rowId xmlns:a16="http://schemas.microsoft.com/office/drawing/2014/main" val="1488134692"/>
                  </a:ext>
                </a:extLst>
              </a:tr>
              <a:tr h="0">
                <a:tc gridSpan="2">
                  <a:txBody>
                    <a:bodyPr/>
                    <a:lstStyle/>
                    <a:p>
                      <a:r>
                        <a:rPr lang="en-GB" sz="1000" kern="1200" dirty="0">
                          <a:solidFill>
                            <a:schemeClr val="dk1"/>
                          </a:solidFill>
                          <a:effectLst/>
                          <a:latin typeface="+mn-lt"/>
                          <a:ea typeface="+mn-ea"/>
                          <a:cs typeface="+mn-cs"/>
                        </a:rPr>
                        <a:t>Although this is not funded, work has continued locally to inform the national set of requirements. There is still a lack of clarity and understanding nationally as to how the proposed solution will meet the requirements of the integrated teams currently using WCCIS. In mitigation, work continues with the regional and national teams to inform the national requirements and procurement activities. DHCW to visit integrated teams in Swansea to understand their requirements.</a:t>
                      </a:r>
                    </a:p>
                  </a:txBody>
                  <a:tcPr anchor="ctr">
                    <a:solidFill>
                      <a:schemeClr val="accent1">
                        <a:lumMod val="20000"/>
                        <a:lumOff val="80000"/>
                      </a:schemeClr>
                    </a:solidFill>
                  </a:tcPr>
                </a:tc>
                <a:tc hMerge="1">
                  <a:txBody>
                    <a:bodyPr/>
                    <a:lstStyle/>
                    <a:p>
                      <a:endParaRPr lang="en-GB"/>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Q3:</a:t>
                      </a:r>
                      <a:r>
                        <a:rPr lang="en-GB" sz="1000" b="0" kern="1200" dirty="0">
                          <a:solidFill>
                            <a:schemeClr val="dk1"/>
                          </a:solidFill>
                          <a:effectLst/>
                          <a:latin typeface="+mn-lt"/>
                          <a:ea typeface="+mn-ea"/>
                          <a:cs typeface="+mn-cs"/>
                        </a:rPr>
                        <a:t> As revised in Q2, p</a:t>
                      </a:r>
                      <a:r>
                        <a:rPr lang="en-GB" sz="1000" kern="1200" dirty="0">
                          <a:solidFill>
                            <a:schemeClr val="dk1"/>
                          </a:solidFill>
                          <a:effectLst/>
                          <a:latin typeface="+mn-lt"/>
                          <a:ea typeface="+mn-ea"/>
                          <a:cs typeface="+mn-cs"/>
                        </a:rPr>
                        <a:t>lay back from supplier to demonstrate how the solutions can allow teams to continue working in an integrated way across the region. Completion of National procurement pack and publication of ITT.</a:t>
                      </a:r>
                      <a:r>
                        <a:rPr lang="en-GB" sz="1000" b="1" kern="1200" dirty="0">
                          <a:solidFill>
                            <a:schemeClr val="dk1"/>
                          </a:solidFill>
                          <a:effectLst/>
                          <a:latin typeface="+mn-lt"/>
                          <a:ea typeface="+mn-ea"/>
                          <a:cs typeface="+mn-cs"/>
                        </a:rPr>
                        <a:t>Q4: </a:t>
                      </a:r>
                      <a:r>
                        <a:rPr lang="en-GB" sz="1000" b="0" kern="1200" dirty="0">
                          <a:solidFill>
                            <a:schemeClr val="dk1"/>
                          </a:solidFill>
                          <a:effectLst/>
                          <a:latin typeface="+mn-lt"/>
                          <a:ea typeface="+mn-ea"/>
                          <a:cs typeface="+mn-cs"/>
                        </a:rPr>
                        <a:t>As revised in Q2, national evaluation/supplier demonstrations with a view to contract award in Q1 2025.</a:t>
                      </a:r>
                    </a:p>
                  </a:txBody>
                  <a:tcPr anchor="ctr">
                    <a:solidFill>
                      <a:schemeClr val="accent5">
                        <a:lumMod val="40000"/>
                        <a:lumOff val="60000"/>
                      </a:schemeClr>
                    </a:solidFill>
                  </a:tcPr>
                </a:tc>
                <a:tc hMerge="1">
                  <a:txBody>
                    <a:bodyPr/>
                    <a:lstStyle/>
                    <a:p>
                      <a:endParaRPr lang="en-GB"/>
                    </a:p>
                  </a:txBody>
                  <a:tcPr/>
                </a:tc>
                <a:extLst>
                  <a:ext uri="{0D108BD9-81ED-4DB2-BD59-A6C34878D82A}">
                    <a16:rowId xmlns:a16="http://schemas.microsoft.com/office/drawing/2014/main" val="3436840662"/>
                  </a:ext>
                </a:extLst>
              </a:tr>
            </a:tbl>
          </a:graphicData>
        </a:graphic>
      </p:graphicFrame>
    </p:spTree>
    <p:extLst>
      <p:ext uri="{BB962C8B-B14F-4D97-AF65-F5344CB8AC3E}">
        <p14:creationId xmlns:p14="http://schemas.microsoft.com/office/powerpoint/2010/main" val="1501850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One Bay Way (OBW)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11</a:t>
            </a:fld>
            <a:endParaRPr lang="en-GB" dirty="0">
              <a:solidFill>
                <a:schemeClr val="bg1">
                  <a:lumMod val="75000"/>
                </a:schemeClr>
              </a:solidFill>
            </a:endParaRPr>
          </a:p>
        </p:txBody>
      </p:sp>
      <p:graphicFrame>
        <p:nvGraphicFramePr>
          <p:cNvPr id="10" name="Table 9">
            <a:extLst>
              <a:ext uri="{FF2B5EF4-FFF2-40B4-BE49-F238E27FC236}">
                <a16:creationId xmlns:a16="http://schemas.microsoft.com/office/drawing/2014/main" id="{BDB8AB6D-9AEA-4D10-86CE-7A610D60EDF3}"/>
              </a:ext>
            </a:extLst>
          </p:cNvPr>
          <p:cNvGraphicFramePr>
            <a:graphicFrameLocks noGrp="1"/>
          </p:cNvGraphicFramePr>
          <p:nvPr>
            <p:extLst>
              <p:ext uri="{D42A27DB-BD31-4B8C-83A1-F6EECF244321}">
                <p14:modId xmlns:p14="http://schemas.microsoft.com/office/powerpoint/2010/main" val="2928777982"/>
              </p:ext>
            </p:extLst>
          </p:nvPr>
        </p:nvGraphicFramePr>
        <p:xfrm>
          <a:off x="248400" y="459332"/>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Director of Strategy</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11" name="Table 10">
            <a:extLst>
              <a:ext uri="{FF2B5EF4-FFF2-40B4-BE49-F238E27FC236}">
                <a16:creationId xmlns:a16="http://schemas.microsoft.com/office/drawing/2014/main" id="{076DB145-C228-4311-A07D-6B1697905C19}"/>
              </a:ext>
            </a:extLst>
          </p:cNvPr>
          <p:cNvGraphicFramePr>
            <a:graphicFrameLocks noGrp="1"/>
          </p:cNvGraphicFramePr>
          <p:nvPr>
            <p:extLst>
              <p:ext uri="{D42A27DB-BD31-4B8C-83A1-F6EECF244321}">
                <p14:modId xmlns:p14="http://schemas.microsoft.com/office/powerpoint/2010/main" val="3213508622"/>
              </p:ext>
            </p:extLst>
          </p:nvPr>
        </p:nvGraphicFramePr>
        <p:xfrm>
          <a:off x="248400" y="852210"/>
          <a:ext cx="11784987" cy="1709525"/>
        </p:xfrm>
        <a:graphic>
          <a:graphicData uri="http://schemas.openxmlformats.org/drawingml/2006/table">
            <a:tbl>
              <a:tblPr firstRow="1" bandRow="1">
                <a:tableStyleId>{5C22544A-7EE6-4342-B048-85BDC9FD1C3A}</a:tableStyleId>
              </a:tblPr>
              <a:tblGrid>
                <a:gridCol w="863871">
                  <a:extLst>
                    <a:ext uri="{9D8B030D-6E8A-4147-A177-3AD203B41FA5}">
                      <a16:colId xmlns:a16="http://schemas.microsoft.com/office/drawing/2014/main" val="793399229"/>
                    </a:ext>
                  </a:extLst>
                </a:gridCol>
                <a:gridCol w="5042517">
                  <a:extLst>
                    <a:ext uri="{9D8B030D-6E8A-4147-A177-3AD203B41FA5}">
                      <a16:colId xmlns:a16="http://schemas.microsoft.com/office/drawing/2014/main" val="3301824115"/>
                    </a:ext>
                  </a:extLst>
                </a:gridCol>
                <a:gridCol w="4820575">
                  <a:extLst>
                    <a:ext uri="{9D8B030D-6E8A-4147-A177-3AD203B41FA5}">
                      <a16:colId xmlns:a16="http://schemas.microsoft.com/office/drawing/2014/main" val="2170479533"/>
                    </a:ext>
                  </a:extLst>
                </a:gridCol>
                <a:gridCol w="1058024">
                  <a:extLst>
                    <a:ext uri="{9D8B030D-6E8A-4147-A177-3AD203B41FA5}">
                      <a16:colId xmlns:a16="http://schemas.microsoft.com/office/drawing/2014/main" val="3348379567"/>
                    </a:ext>
                  </a:extLst>
                </a:gridCol>
              </a:tblGrid>
              <a:tr h="4083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t>Goal</a:t>
                      </a:r>
                    </a:p>
                  </a:txBody>
                  <a:tcPr anchor="ctr">
                    <a:solidFill>
                      <a:schemeClr val="tx2"/>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OBW: The five specialty areas agreed MSK, Frailty, Respiratory, Cardiology and Diabetes will address whole system pathway that potentially cover a patient’s lifetime. The OBW aims to standardised the approach to pathway redesign focussing on the elements of the pathways at the preventative, early intervention and admission avoidance stages, providing opportunity to address key issues which will contribute to the overall betterment of the pathway as a whole via streamlining and VBHC principles.</a:t>
                      </a:r>
                    </a:p>
                  </a:txBody>
                  <a:tcPr anchor="ctr">
                    <a:solidFill>
                      <a:schemeClr val="tx2"/>
                    </a:solidFill>
                  </a:tcPr>
                </a:tc>
                <a:tc hMerge="1">
                  <a:txBody>
                    <a:bodyPr/>
                    <a:lstStyle/>
                    <a:p>
                      <a:endParaRPr lang="en-GB" sz="1200"/>
                    </a:p>
                  </a:txBody>
                  <a:tcPr anchor="ctr">
                    <a:solidFill>
                      <a:schemeClr val="tx2"/>
                    </a:solidFill>
                  </a:tcPr>
                </a:tc>
                <a:tc hMerge="1">
                  <a:txBody>
                    <a:bodyPr/>
                    <a:lstStyle/>
                    <a:p>
                      <a:endParaRPr lang="en-GB"/>
                    </a:p>
                  </a:txBody>
                  <a:tcPr/>
                </a:tc>
                <a:extLst>
                  <a:ext uri="{0D108BD9-81ED-4DB2-BD59-A6C34878D82A}">
                    <a16:rowId xmlns:a16="http://schemas.microsoft.com/office/drawing/2014/main" val="3108836417"/>
                  </a:ext>
                </a:extLst>
              </a:tr>
              <a:tr h="408382">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r>
                        <a:rPr lang="en-GB" sz="1000" b="1" kern="1200" dirty="0">
                          <a:solidFill>
                            <a:schemeClr val="dk1"/>
                          </a:solidFill>
                          <a:effectLst/>
                          <a:latin typeface="+mn-lt"/>
                          <a:ea typeface="+mn-ea"/>
                          <a:cs typeface="+mn-cs"/>
                        </a:rPr>
                        <a:t>P_003: Cardiology: Eradication of patients over follow-up target date. PIFU model implemented. Creation of hot clinics. Improved patient management pathway.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PCT_001: Deliver Physio First Contact Practitioners for all Clusters based on re-modelled resources which are currently available and roll-out digital booking system. </a:t>
                      </a:r>
                      <a:endParaRPr lang="en-GB" sz="1000" b="1" i="0" u="none" strike="noStrike" kern="1200" baseline="0" dirty="0">
                        <a:solidFill>
                          <a:schemeClr val="dk1"/>
                        </a:solidFill>
                        <a:effectLst/>
                        <a:latin typeface="+mn-lt"/>
                        <a:ea typeface="+mn-ea"/>
                        <a:cs typeface="+mn-cs"/>
                      </a:endParaRPr>
                    </a:p>
                    <a:p>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extLst>
                  <a:ext uri="{0D108BD9-81ED-4DB2-BD59-A6C34878D82A}">
                    <a16:rowId xmlns:a16="http://schemas.microsoft.com/office/drawing/2014/main" val="3801980329"/>
                  </a:ext>
                </a:extLst>
              </a:tr>
              <a:tr h="255835">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extLst>
                  <a:ext uri="{0D108BD9-81ED-4DB2-BD59-A6C34878D82A}">
                    <a16:rowId xmlns:a16="http://schemas.microsoft.com/office/drawing/2014/main" val="812098490"/>
                  </a:ext>
                </a:extLst>
              </a:tr>
              <a:tr h="24833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2">
                  <a:txBody>
                    <a:bodyPr/>
                    <a:lstStyle/>
                    <a:p>
                      <a:pPr algn="ctr"/>
                      <a:r>
                        <a:rPr lang="en-GB" sz="1000" b="1" dirty="0">
                          <a:solidFill>
                            <a:schemeClr val="bg1"/>
                          </a:solidFill>
                        </a:rPr>
                        <a:t>Proposed</a:t>
                      </a:r>
                      <a:r>
                        <a:rPr lang="en-GB" sz="1000" b="1" baseline="0" dirty="0">
                          <a:solidFill>
                            <a:schemeClr val="bg1"/>
                          </a:solidFill>
                        </a:rPr>
                        <a:t> Q3/Q4 </a:t>
                      </a:r>
                      <a:r>
                        <a:rPr lang="en-GB" sz="1000" b="1" dirty="0">
                          <a:solidFill>
                            <a:schemeClr val="bg1"/>
                          </a:solidFill>
                        </a:rPr>
                        <a:t>Activity </a:t>
                      </a:r>
                    </a:p>
                  </a:txBody>
                  <a:tcPr anchor="ctr">
                    <a:solidFill>
                      <a:schemeClr val="accent5"/>
                    </a:solidFill>
                  </a:tcPr>
                </a:tc>
                <a:tc hMerge="1">
                  <a:txBody>
                    <a:bodyPr/>
                    <a:lstStyle/>
                    <a:p>
                      <a:endParaRPr lang="en-GB"/>
                    </a:p>
                  </a:txBody>
                  <a:tcPr/>
                </a:tc>
                <a:extLst>
                  <a:ext uri="{0D108BD9-81ED-4DB2-BD59-A6C34878D82A}">
                    <a16:rowId xmlns:a16="http://schemas.microsoft.com/office/drawing/2014/main" val="1488134692"/>
                  </a:ext>
                </a:extLst>
              </a:tr>
              <a:tr h="248334">
                <a:tc gridSpan="2">
                  <a:txBody>
                    <a:bodyPr/>
                    <a:lstStyle/>
                    <a:p>
                      <a:r>
                        <a:rPr lang="en-GB" sz="1000" b="0" dirty="0">
                          <a:effectLst/>
                          <a:latin typeface="Arial" panose="020B0604020202020204" pitchFamily="34" charset="0"/>
                          <a:ea typeface="Aptos"/>
                        </a:rPr>
                        <a:t>Awaiting Executive confirmation to progress on all OBW pathways work.</a:t>
                      </a:r>
                      <a:endParaRPr lang="en-GB" sz="1000" b="0" kern="1200" dirty="0">
                        <a:solidFill>
                          <a:schemeClr val="dk1"/>
                        </a:solidFill>
                        <a:effectLst/>
                        <a:latin typeface="+mn-lt"/>
                        <a:ea typeface="+mn-ea"/>
                        <a:cs typeface="+mn-cs"/>
                      </a:endParaRPr>
                    </a:p>
                  </a:txBody>
                  <a:tcPr anchor="ctr">
                    <a:solidFill>
                      <a:schemeClr val="accent1">
                        <a:lumMod val="20000"/>
                        <a:lumOff val="80000"/>
                      </a:schemeClr>
                    </a:solidFill>
                  </a:tcPr>
                </a:tc>
                <a:tc hMerge="1">
                  <a:txBody>
                    <a:bodyPr/>
                    <a:lstStyle/>
                    <a:p>
                      <a:endParaRPr lang="en-GB"/>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Q3/Q4 </a:t>
                      </a:r>
                      <a:r>
                        <a:rPr lang="en-GB" sz="1000" b="0" kern="1200" dirty="0">
                          <a:solidFill>
                            <a:schemeClr val="dk1"/>
                          </a:solidFill>
                          <a:effectLst/>
                          <a:latin typeface="+mn-lt"/>
                          <a:ea typeface="+mn-ea"/>
                          <a:cs typeface="+mn-cs"/>
                        </a:rPr>
                        <a:t>Review of phase 1 progress to be undertaken and plans drawn up for rollout.</a:t>
                      </a:r>
                    </a:p>
                  </a:txBody>
                  <a:tcPr anchor="ctr">
                    <a:solidFill>
                      <a:schemeClr val="accent5">
                        <a:lumMod val="40000"/>
                        <a:lumOff val="60000"/>
                      </a:schemeClr>
                    </a:solidFill>
                  </a:tcPr>
                </a:tc>
                <a:tc hMerge="1">
                  <a:txBody>
                    <a:bodyPr/>
                    <a:lstStyle/>
                    <a:p>
                      <a:endParaRPr lang="en-GB"/>
                    </a:p>
                  </a:txBody>
                  <a:tcPr/>
                </a:tc>
                <a:extLst>
                  <a:ext uri="{0D108BD9-81ED-4DB2-BD59-A6C34878D82A}">
                    <a16:rowId xmlns:a16="http://schemas.microsoft.com/office/drawing/2014/main" val="3436840662"/>
                  </a:ext>
                </a:extLst>
              </a:tr>
            </a:tbl>
          </a:graphicData>
        </a:graphic>
      </p:graphicFrame>
    </p:spTree>
    <p:extLst>
      <p:ext uri="{BB962C8B-B14F-4D97-AF65-F5344CB8AC3E}">
        <p14:creationId xmlns:p14="http://schemas.microsoft.com/office/powerpoint/2010/main" val="2095002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209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15"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rPr>
              <a:t>GMOs Rated Amber for 2 Consecutive Quarters</a:t>
            </a:r>
            <a:endParaRPr kumimoji="0" lang="en-GB" sz="1800" b="1" i="0" u="none" strike="noStrike" kern="1200" cap="none" spc="0"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schemeClr val="bg1">
                    <a:lumMod val="75000"/>
                  </a:scheme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dirty="0">
              <a:ln>
                <a:noFill/>
              </a:ln>
              <a:solidFill>
                <a:schemeClr val="bg1">
                  <a:lumMod val="75000"/>
                </a:schemeClr>
              </a:solidFill>
              <a:effectLst/>
              <a:uLnTx/>
              <a:uFillTx/>
              <a:latin typeface="Calibri" panose="020F0502020204030204"/>
              <a:ea typeface="+mn-ea"/>
              <a:cs typeface="+mn-cs"/>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854" y="1338623"/>
            <a:ext cx="501646" cy="501646"/>
          </a:xfrm>
          <a:prstGeom prst="rect">
            <a:avLst/>
          </a:prstGeom>
          <a:ln>
            <a:noFill/>
          </a:ln>
        </p:spPr>
      </p:pic>
      <p:sp>
        <p:nvSpPr>
          <p:cNvPr id="16" name="TextBox 15"/>
          <p:cNvSpPr txBox="1"/>
          <p:nvPr/>
        </p:nvSpPr>
        <p:spPr>
          <a:xfrm>
            <a:off x="846710" y="1368657"/>
            <a:ext cx="101813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Being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Well-led</a:t>
            </a:r>
          </a:p>
        </p:txBody>
      </p:sp>
      <p:sp>
        <p:nvSpPr>
          <p:cNvPr id="20" name="TextBox 19"/>
          <p:cNvSpPr txBox="1"/>
          <p:nvPr/>
        </p:nvSpPr>
        <p:spPr>
          <a:xfrm>
            <a:off x="2419702" y="1376115"/>
            <a:ext cx="12216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Sustainably Resourced</a:t>
            </a:r>
          </a:p>
        </p:txBody>
      </p:sp>
      <p:pic>
        <p:nvPicPr>
          <p:cNvPr id="10" name="Picture 9"/>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2176780" y="1393192"/>
            <a:ext cx="447077" cy="447077"/>
          </a:xfrm>
          <a:prstGeom prst="rect">
            <a:avLst/>
          </a:prstGeom>
        </p:spPr>
      </p:pic>
      <p:pic>
        <p:nvPicPr>
          <p:cNvPr id="11" name="Picture 10"/>
          <p:cNvPicPr>
            <a:picLocks noChangeAspect="1"/>
          </p:cNvPicPr>
          <p:nvPr/>
        </p:nvPicPr>
        <p:blipFill>
          <a:blip r:embed="rId5">
            <a:biLevel thresh="25000"/>
            <a:extLst>
              <a:ext uri="{28A0092B-C50C-407E-A947-70E740481C1C}">
                <a14:useLocalDpi xmlns:a14="http://schemas.microsoft.com/office/drawing/2010/main" val="0"/>
              </a:ext>
            </a:extLst>
          </a:blip>
          <a:stretch>
            <a:fillRect/>
          </a:stretch>
        </p:blipFill>
        <p:spPr>
          <a:xfrm>
            <a:off x="3823044" y="1360947"/>
            <a:ext cx="564536" cy="564536"/>
          </a:xfrm>
          <a:prstGeom prst="rect">
            <a:avLst/>
          </a:prstGeom>
        </p:spPr>
      </p:pic>
      <p:sp>
        <p:nvSpPr>
          <p:cNvPr id="27" name="TextBox 26"/>
          <p:cNvSpPr txBox="1"/>
          <p:nvPr/>
        </p:nvSpPr>
        <p:spPr>
          <a:xfrm>
            <a:off x="4170171" y="1406128"/>
            <a:ext cx="12216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Efficient &amp; Effective</a:t>
            </a:r>
          </a:p>
        </p:txBody>
      </p:sp>
      <p:pic>
        <p:nvPicPr>
          <p:cNvPr id="9" name="Picture 8"/>
          <p:cNvPicPr>
            <a:picLocks noChangeAspect="1"/>
          </p:cNvPicPr>
          <p:nvPr/>
        </p:nvPicPr>
        <p:blipFill>
          <a:blip r:embed="rId6">
            <a:biLevel thresh="25000"/>
            <a:extLst>
              <a:ext uri="{28A0092B-C50C-407E-A947-70E740481C1C}">
                <a14:useLocalDpi xmlns:a14="http://schemas.microsoft.com/office/drawing/2010/main" val="0"/>
              </a:ext>
            </a:extLst>
          </a:blip>
          <a:stretch>
            <a:fillRect/>
          </a:stretch>
        </p:blipFill>
        <p:spPr>
          <a:xfrm>
            <a:off x="5510161" y="1382012"/>
            <a:ext cx="514152" cy="514152"/>
          </a:xfrm>
          <a:prstGeom prst="rect">
            <a:avLst/>
          </a:prstGeom>
        </p:spPr>
      </p:pic>
      <p:sp>
        <p:nvSpPr>
          <p:cNvPr id="28" name="TextBox 27"/>
          <p:cNvSpPr txBox="1"/>
          <p:nvPr/>
        </p:nvSpPr>
        <p:spPr>
          <a:xfrm>
            <a:off x="5814702" y="1381978"/>
            <a:ext cx="12216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Person Centred</a:t>
            </a:r>
          </a:p>
        </p:txBody>
      </p:sp>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89111" y="1376115"/>
            <a:ext cx="448765" cy="448765"/>
          </a:xfrm>
          <a:prstGeom prst="rect">
            <a:avLst/>
          </a:prstGeom>
          <a:ln>
            <a:noFill/>
          </a:ln>
        </p:spPr>
      </p:pic>
      <p:sp>
        <p:nvSpPr>
          <p:cNvPr id="29" name="TextBox 28"/>
          <p:cNvSpPr txBox="1"/>
          <p:nvPr/>
        </p:nvSpPr>
        <p:spPr>
          <a:xfrm>
            <a:off x="7523708" y="1465594"/>
            <a:ext cx="1221643"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Safe</a:t>
            </a:r>
          </a:p>
        </p:txBody>
      </p:sp>
      <p:sp>
        <p:nvSpPr>
          <p:cNvPr id="30" name="TextBox 29"/>
          <p:cNvSpPr txBox="1"/>
          <p:nvPr/>
        </p:nvSpPr>
        <p:spPr>
          <a:xfrm>
            <a:off x="9079948" y="1367285"/>
            <a:ext cx="119158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Timely Services</a:t>
            </a:r>
          </a:p>
        </p:txBody>
      </p:sp>
      <p:pic>
        <p:nvPicPr>
          <p:cNvPr id="8" name="Picture 7"/>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8797953" y="1410312"/>
            <a:ext cx="414568" cy="414568"/>
          </a:xfrm>
          <a:prstGeom prst="rect">
            <a:avLst/>
          </a:prstGeom>
        </p:spPr>
      </p:pic>
      <p:pic>
        <p:nvPicPr>
          <p:cNvPr id="5" name="Picture 4"/>
          <p:cNvPicPr>
            <a:picLocks noChangeAspect="1"/>
          </p:cNvPicPr>
          <p:nvPr/>
        </p:nvPicPr>
        <p:blipFill>
          <a:blip r:embed="rId9">
            <a:biLevel thresh="25000"/>
            <a:extLst>
              <a:ext uri="{28A0092B-C50C-407E-A947-70E740481C1C}">
                <a14:useLocalDpi xmlns:a14="http://schemas.microsoft.com/office/drawing/2010/main" val="0"/>
              </a:ext>
            </a:extLst>
          </a:blip>
          <a:stretch>
            <a:fillRect/>
          </a:stretch>
        </p:blipFill>
        <p:spPr>
          <a:xfrm>
            <a:off x="10449780" y="1346404"/>
            <a:ext cx="512755" cy="512755"/>
          </a:xfrm>
          <a:prstGeom prst="rect">
            <a:avLst/>
          </a:prstGeom>
        </p:spPr>
      </p:pic>
      <p:sp>
        <p:nvSpPr>
          <p:cNvPr id="36" name="Rectangle 35"/>
          <p:cNvSpPr/>
          <p:nvPr/>
        </p:nvSpPr>
        <p:spPr>
          <a:xfrm>
            <a:off x="2276388" y="4207741"/>
            <a:ext cx="1619683"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Leadership culture behaviour</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37" name="Rectangle 36"/>
          <p:cNvSpPr/>
          <p:nvPr/>
        </p:nvSpPr>
        <p:spPr>
          <a:xfrm>
            <a:off x="6208516" y="4183499"/>
            <a:ext cx="1613798"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A focus on the patient or customer</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39" name="Rectangle 38"/>
          <p:cNvSpPr/>
          <p:nvPr/>
        </p:nvSpPr>
        <p:spPr>
          <a:xfrm>
            <a:off x="10131270" y="4201815"/>
            <a:ext cx="1437954"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Engaged staff who can act</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50" name="Rectangle 49"/>
          <p:cNvSpPr/>
          <p:nvPr/>
        </p:nvSpPr>
        <p:spPr>
          <a:xfrm>
            <a:off x="2276388" y="5326368"/>
            <a:ext cx="1811685"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Reliable, designed systems and processes</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32" name="Rectangle 31"/>
          <p:cNvSpPr/>
          <p:nvPr/>
        </p:nvSpPr>
        <p:spPr>
          <a:xfrm>
            <a:off x="10151733" y="5317603"/>
            <a:ext cx="1668883"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Alliances and Partnerships</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3" name="Rectangle 22">
            <a:extLst>
              <a:ext uri="{FF2B5EF4-FFF2-40B4-BE49-F238E27FC236}">
                <a16:creationId xmlns:a16="http://schemas.microsoft.com/office/drawing/2014/main" id="{4DD4C885-D7AF-4C95-A87B-696236B966FF}"/>
              </a:ext>
            </a:extLst>
          </p:cNvPr>
          <p:cNvSpPr/>
          <p:nvPr/>
        </p:nvSpPr>
        <p:spPr>
          <a:xfrm>
            <a:off x="221673" y="861536"/>
            <a:ext cx="11804072" cy="2246769"/>
          </a:xfrm>
          <a:prstGeom prst="rect">
            <a:avLst/>
          </a:prstGeom>
        </p:spPr>
        <p:txBody>
          <a:bodyPr wrap="square">
            <a:spAutoFit/>
          </a:bodyPr>
          <a:lstStyle/>
          <a:p>
            <a:pPr marL="285750" lvl="0" indent="-285750">
              <a:spcAft>
                <a:spcPts val="1200"/>
              </a:spcAft>
              <a:buFont typeface="Arial" panose="020B0604020202020204" pitchFamily="34" charset="0"/>
              <a:buChar char="•"/>
              <a:defRPr/>
            </a:pPr>
            <a:r>
              <a:rPr lang="en-GB" sz="2400" dirty="0"/>
              <a:t>The following GMOs have been reported as ‘Off-track Amber’ (manageable) for two consecutive quarters, however, it is expected that these will be delivered by Q4 24/25. </a:t>
            </a:r>
          </a:p>
          <a:p>
            <a:pPr marL="285750" lvl="0" indent="-285750">
              <a:spcAft>
                <a:spcPts val="1200"/>
              </a:spcAft>
              <a:buFont typeface="Arial" panose="020B0604020202020204" pitchFamily="34" charset="0"/>
              <a:buChar char="•"/>
              <a:defRPr/>
            </a:pPr>
            <a:r>
              <a:rPr lang="en-GB" sz="2400" dirty="0"/>
              <a:t>They are flagged here for information.</a:t>
            </a:r>
          </a:p>
          <a:p>
            <a:pPr marL="285750" lvl="0" indent="-285750">
              <a:spcAft>
                <a:spcPts val="1200"/>
              </a:spcAft>
              <a:buFont typeface="Arial" panose="020B0604020202020204" pitchFamily="34" charset="0"/>
              <a:buChar char="•"/>
              <a:defRPr/>
            </a:pPr>
            <a:r>
              <a:rPr lang="en-GB" sz="2400" dirty="0"/>
              <a:t>The detail of these GMOs will be reviewed in the Annual Plan Oversight Group (APOG) in February 2025.</a:t>
            </a:r>
          </a:p>
        </p:txBody>
      </p:sp>
    </p:spTree>
    <p:extLst>
      <p:ext uri="{BB962C8B-B14F-4D97-AF65-F5344CB8AC3E}">
        <p14:creationId xmlns:p14="http://schemas.microsoft.com/office/powerpoint/2010/main" val="33730846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Planned Care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13</a:t>
            </a:fld>
            <a:endParaRPr lang="en-GB" dirty="0">
              <a:solidFill>
                <a:schemeClr val="bg1">
                  <a:lumMod val="75000"/>
                </a:schemeClr>
              </a:solidFill>
            </a:endParaRPr>
          </a:p>
        </p:txBody>
      </p:sp>
      <p:graphicFrame>
        <p:nvGraphicFramePr>
          <p:cNvPr id="5" name="Table 4">
            <a:extLst>
              <a:ext uri="{FF2B5EF4-FFF2-40B4-BE49-F238E27FC236}">
                <a16:creationId xmlns:a16="http://schemas.microsoft.com/office/drawing/2014/main" id="{A13FA7C0-D666-4988-8D6F-CCFBE80EA7D3}"/>
              </a:ext>
            </a:extLst>
          </p:cNvPr>
          <p:cNvGraphicFramePr>
            <a:graphicFrameLocks noGrp="1"/>
          </p:cNvGraphicFramePr>
          <p:nvPr>
            <p:extLst>
              <p:ext uri="{D42A27DB-BD31-4B8C-83A1-F6EECF244321}">
                <p14:modId xmlns:p14="http://schemas.microsoft.com/office/powerpoint/2010/main" val="1899847573"/>
              </p:ext>
            </p:extLst>
          </p:nvPr>
        </p:nvGraphicFramePr>
        <p:xfrm>
          <a:off x="245063" y="506259"/>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Chief Operating Officer</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7" name="Table 6">
            <a:extLst>
              <a:ext uri="{FF2B5EF4-FFF2-40B4-BE49-F238E27FC236}">
                <a16:creationId xmlns:a16="http://schemas.microsoft.com/office/drawing/2014/main" id="{58BC0BA2-7389-4B07-B23B-294A2922157A}"/>
              </a:ext>
            </a:extLst>
          </p:cNvPr>
          <p:cNvGraphicFramePr>
            <a:graphicFrameLocks noGrp="1"/>
          </p:cNvGraphicFramePr>
          <p:nvPr>
            <p:extLst>
              <p:ext uri="{D42A27DB-BD31-4B8C-83A1-F6EECF244321}">
                <p14:modId xmlns:p14="http://schemas.microsoft.com/office/powerpoint/2010/main" val="2129624136"/>
              </p:ext>
            </p:extLst>
          </p:nvPr>
        </p:nvGraphicFramePr>
        <p:xfrm>
          <a:off x="203507" y="1074178"/>
          <a:ext cx="11784986" cy="831245"/>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tx1"/>
                          </a:solidFill>
                        </a:rPr>
                        <a:t>GMOs</a:t>
                      </a:r>
                      <a:r>
                        <a:rPr lang="en-GB" sz="1000" b="1" baseline="0" dirty="0">
                          <a:solidFill>
                            <a:schemeClr val="tx1"/>
                          </a:solidFill>
                        </a:rPr>
                        <a:t> reporting as AMBER in Q1 and Q2, consecutively, as they are ‘off track’ against original timelines, however are expected to be delivered by Q4 24/25</a:t>
                      </a:r>
                      <a:endParaRPr lang="en-GB" sz="1000" b="1" dirty="0">
                        <a:solidFill>
                          <a:schemeClr val="tx1"/>
                        </a:solidFill>
                      </a:endParaRPr>
                    </a:p>
                  </a:txBody>
                  <a:tcPr anchor="ctr">
                    <a:solidFill>
                      <a:srgbClr val="FFC00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OP_020: </a:t>
                      </a:r>
                      <a:r>
                        <a:rPr lang="en-GB" sz="1000" b="1" kern="1200" dirty="0">
                          <a:solidFill>
                            <a:schemeClr val="dk1"/>
                          </a:solidFill>
                          <a:effectLst/>
                          <a:latin typeface="+mn-lt"/>
                          <a:ea typeface="+mn-ea"/>
                          <a:cs typeface="+mn-cs"/>
                        </a:rPr>
                        <a:t>Embed 6 monthly check-ins with those waiting over 52 weeks linked to local 3Ps services. Attendance records at each training programme: Prompt roll-out is ongoing and will be utilised for 3Ps in Q3</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bl>
          </a:graphicData>
        </a:graphic>
      </p:graphicFrame>
      <p:graphicFrame>
        <p:nvGraphicFramePr>
          <p:cNvPr id="8" name="Table 7">
            <a:extLst>
              <a:ext uri="{FF2B5EF4-FFF2-40B4-BE49-F238E27FC236}">
                <a16:creationId xmlns:a16="http://schemas.microsoft.com/office/drawing/2014/main" id="{4019B1E8-93DC-4414-86C2-2B845BA14F38}"/>
              </a:ext>
            </a:extLst>
          </p:cNvPr>
          <p:cNvGraphicFramePr>
            <a:graphicFrameLocks noGrp="1"/>
          </p:cNvGraphicFramePr>
          <p:nvPr>
            <p:extLst>
              <p:ext uri="{D42A27DB-BD31-4B8C-83A1-F6EECF244321}">
                <p14:modId xmlns:p14="http://schemas.microsoft.com/office/powerpoint/2010/main" val="3180450077"/>
              </p:ext>
            </p:extLst>
          </p:nvPr>
        </p:nvGraphicFramePr>
        <p:xfrm>
          <a:off x="202126" y="1905423"/>
          <a:ext cx="11784986" cy="475378"/>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619383479"/>
                    </a:ext>
                  </a:extLst>
                </a:gridCol>
                <a:gridCol w="10822366">
                  <a:extLst>
                    <a:ext uri="{9D8B030D-6E8A-4147-A177-3AD203B41FA5}">
                      <a16:colId xmlns:a16="http://schemas.microsoft.com/office/drawing/2014/main" val="2110924316"/>
                    </a:ext>
                  </a:extLst>
                </a:gridCol>
              </a:tblGrid>
              <a:tr h="475378">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OP_023: </a:t>
                      </a:r>
                      <a:r>
                        <a:rPr lang="en-GB" sz="1000" b="1" kern="1200" dirty="0">
                          <a:solidFill>
                            <a:schemeClr val="tx1"/>
                          </a:solidFill>
                          <a:effectLst/>
                          <a:latin typeface="+mn-lt"/>
                          <a:ea typeface="+mn-ea"/>
                          <a:cs typeface="+mn-cs"/>
                        </a:rPr>
                        <a:t>Develop digital options as part of modernisation (Included in Service Wide GMO for Develop Digital Priorities for Service Group). Engage in wider corporate discussions regarding the support from the health board wide booking functions.</a:t>
                      </a:r>
                      <a:r>
                        <a:rPr lang="en-GB" sz="1000" b="1" i="0" u="none" strike="noStrike" kern="1200" baseline="0" dirty="0">
                          <a:solidFill>
                            <a:schemeClr val="tx1"/>
                          </a:solidFill>
                          <a:latin typeface="+mn-lt"/>
                          <a:ea typeface="+mn-ea"/>
                          <a:cs typeface="+mn-cs"/>
                        </a:rPr>
                        <a:t> </a:t>
                      </a:r>
                    </a:p>
                  </a:txBody>
                  <a:tcPr>
                    <a:solidFill>
                      <a:schemeClr val="accent5">
                        <a:lumMod val="20000"/>
                        <a:lumOff val="80000"/>
                      </a:schemeClr>
                    </a:solidFill>
                  </a:tcPr>
                </a:tc>
                <a:extLst>
                  <a:ext uri="{0D108BD9-81ED-4DB2-BD59-A6C34878D82A}">
                    <a16:rowId xmlns:a16="http://schemas.microsoft.com/office/drawing/2014/main" val="674480314"/>
                  </a:ext>
                </a:extLst>
              </a:tr>
            </a:tbl>
          </a:graphicData>
        </a:graphic>
      </p:graphicFrame>
    </p:spTree>
    <p:extLst>
      <p:ext uri="{BB962C8B-B14F-4D97-AF65-F5344CB8AC3E}">
        <p14:creationId xmlns:p14="http://schemas.microsoft.com/office/powerpoint/2010/main" val="30195276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Women’s Health, Maternity &amp; Children’s Health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14</a:t>
            </a:fld>
            <a:endParaRPr lang="en-GB" dirty="0">
              <a:solidFill>
                <a:schemeClr val="bg1">
                  <a:lumMod val="75000"/>
                </a:schemeClr>
              </a:solidFill>
            </a:endParaRPr>
          </a:p>
        </p:txBody>
      </p:sp>
      <p:graphicFrame>
        <p:nvGraphicFramePr>
          <p:cNvPr id="11" name="Table 10">
            <a:extLst>
              <a:ext uri="{FF2B5EF4-FFF2-40B4-BE49-F238E27FC236}">
                <a16:creationId xmlns:a16="http://schemas.microsoft.com/office/drawing/2014/main" id="{B59FF594-9210-4378-BF5C-691C4FCFABF5}"/>
              </a:ext>
            </a:extLst>
          </p:cNvPr>
          <p:cNvGraphicFramePr>
            <a:graphicFrameLocks noGrp="1"/>
          </p:cNvGraphicFramePr>
          <p:nvPr>
            <p:extLst>
              <p:ext uri="{D42A27DB-BD31-4B8C-83A1-F6EECF244321}">
                <p14:modId xmlns:p14="http://schemas.microsoft.com/office/powerpoint/2010/main" val="2793654670"/>
              </p:ext>
            </p:extLst>
          </p:nvPr>
        </p:nvGraphicFramePr>
        <p:xfrm>
          <a:off x="203507" y="1071969"/>
          <a:ext cx="11784986" cy="831245"/>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tx1"/>
                          </a:solidFill>
                        </a:rPr>
                        <a:t>GMOs</a:t>
                      </a:r>
                      <a:r>
                        <a:rPr lang="en-GB" sz="1000" b="1" baseline="0" dirty="0">
                          <a:solidFill>
                            <a:schemeClr val="tx1"/>
                          </a:solidFill>
                        </a:rPr>
                        <a:t> reporting as AMBER in Q1 and Q2, consecutively, as they are ‘off track’ against original timelines, however are expected to be delivered by Q4 24/25</a:t>
                      </a:r>
                      <a:endParaRPr lang="en-GB" sz="1000" b="1" dirty="0">
                        <a:solidFill>
                          <a:schemeClr val="tx1"/>
                        </a:solidFill>
                      </a:endParaRPr>
                    </a:p>
                  </a:txBody>
                  <a:tcPr anchor="ctr">
                    <a:solidFill>
                      <a:srgbClr val="FFC00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NPTS_045: </a:t>
                      </a:r>
                      <a:r>
                        <a:rPr lang="en-GB" sz="1000" b="1" kern="1200" dirty="0">
                          <a:solidFill>
                            <a:schemeClr val="dk1"/>
                          </a:solidFill>
                          <a:effectLst/>
                          <a:latin typeface="+mn-lt"/>
                          <a:ea typeface="+mn-ea"/>
                          <a:cs typeface="+mn-cs"/>
                        </a:rPr>
                        <a:t>Development of a capital development programme for maternity services, particularly focused on resolving concerns about the 2nd Obstetric Theatre, location of bereavement room on labour ward, and the expansion and relocation of the Bay Birthing Unit. Y1 Planning - </a:t>
                      </a:r>
                      <a:r>
                        <a:rPr lang="en-GB" sz="1000" b="1" kern="1200" dirty="0" err="1">
                          <a:solidFill>
                            <a:schemeClr val="dk1"/>
                          </a:solidFill>
                          <a:effectLst/>
                          <a:latin typeface="+mn-lt"/>
                          <a:ea typeface="+mn-ea"/>
                          <a:cs typeface="+mn-cs"/>
                        </a:rPr>
                        <a:t>HiW</a:t>
                      </a:r>
                      <a:r>
                        <a:rPr lang="en-GB" sz="1000" b="1" kern="1200" dirty="0">
                          <a:solidFill>
                            <a:schemeClr val="dk1"/>
                          </a:solidFill>
                          <a:effectLst/>
                          <a:latin typeface="+mn-lt"/>
                          <a:ea typeface="+mn-ea"/>
                          <a:cs typeface="+mn-cs"/>
                        </a:rPr>
                        <a:t> Report specifics.</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bl>
          </a:graphicData>
        </a:graphic>
      </p:graphicFrame>
      <p:graphicFrame>
        <p:nvGraphicFramePr>
          <p:cNvPr id="13" name="Table 12">
            <a:extLst>
              <a:ext uri="{FF2B5EF4-FFF2-40B4-BE49-F238E27FC236}">
                <a16:creationId xmlns:a16="http://schemas.microsoft.com/office/drawing/2014/main" id="{F9B5D923-4E83-442F-9411-31DF3CC4FA47}"/>
              </a:ext>
            </a:extLst>
          </p:cNvPr>
          <p:cNvGraphicFramePr>
            <a:graphicFrameLocks noGrp="1"/>
          </p:cNvGraphicFramePr>
          <p:nvPr>
            <p:extLst>
              <p:ext uri="{D42A27DB-BD31-4B8C-83A1-F6EECF244321}">
                <p14:modId xmlns:p14="http://schemas.microsoft.com/office/powerpoint/2010/main" val="1159375755"/>
              </p:ext>
            </p:extLst>
          </p:nvPr>
        </p:nvGraphicFramePr>
        <p:xfrm>
          <a:off x="245062" y="682872"/>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Executive Nursing Director</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14" name="Table 13">
            <a:extLst>
              <a:ext uri="{FF2B5EF4-FFF2-40B4-BE49-F238E27FC236}">
                <a16:creationId xmlns:a16="http://schemas.microsoft.com/office/drawing/2014/main" id="{29A17E6C-0758-454A-BBF8-97666B92EEE1}"/>
              </a:ext>
            </a:extLst>
          </p:cNvPr>
          <p:cNvGraphicFramePr>
            <a:graphicFrameLocks noGrp="1"/>
          </p:cNvGraphicFramePr>
          <p:nvPr>
            <p:extLst>
              <p:ext uri="{D42A27DB-BD31-4B8C-83A1-F6EECF244321}">
                <p14:modId xmlns:p14="http://schemas.microsoft.com/office/powerpoint/2010/main" val="2126054487"/>
              </p:ext>
            </p:extLst>
          </p:nvPr>
        </p:nvGraphicFramePr>
        <p:xfrm>
          <a:off x="202126" y="1899001"/>
          <a:ext cx="11784986" cy="360467"/>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619383479"/>
                    </a:ext>
                  </a:extLst>
                </a:gridCol>
                <a:gridCol w="10822366">
                  <a:extLst>
                    <a:ext uri="{9D8B030D-6E8A-4147-A177-3AD203B41FA5}">
                      <a16:colId xmlns:a16="http://schemas.microsoft.com/office/drawing/2014/main" val="2110924316"/>
                    </a:ext>
                  </a:extLst>
                </a:gridCol>
              </a:tblGrid>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NPTS_068: </a:t>
                      </a:r>
                      <a:r>
                        <a:rPr lang="en-GB" sz="1000" b="1" kern="1200" dirty="0">
                          <a:solidFill>
                            <a:schemeClr val="tx1"/>
                          </a:solidFill>
                          <a:effectLst/>
                          <a:latin typeface="+mn-lt"/>
                          <a:ea typeface="+mn-ea"/>
                          <a:cs typeface="+mn-cs"/>
                        </a:rPr>
                        <a:t>Refurbishment of the current ward footprint, whilst developing a business justification case for a new build. (</a:t>
                      </a:r>
                      <a:r>
                        <a:rPr lang="en-GB" sz="1000" b="1" kern="1200" dirty="0" err="1">
                          <a:solidFill>
                            <a:schemeClr val="tx1"/>
                          </a:solidFill>
                          <a:effectLst/>
                          <a:latin typeface="+mn-lt"/>
                          <a:ea typeface="+mn-ea"/>
                          <a:cs typeface="+mn-cs"/>
                        </a:rPr>
                        <a:t>Tto</a:t>
                      </a:r>
                      <a:r>
                        <a:rPr lang="en-GB" sz="1000" b="1" kern="1200" dirty="0">
                          <a:solidFill>
                            <a:schemeClr val="tx1"/>
                          </a:solidFill>
                          <a:effectLst/>
                          <a:latin typeface="+mn-lt"/>
                          <a:ea typeface="+mn-ea"/>
                          <a:cs typeface="+mn-cs"/>
                        </a:rPr>
                        <a:t> include appropriate indoor and outdoor play facilities)</a:t>
                      </a:r>
                      <a:r>
                        <a:rPr lang="en-GB" sz="1000" b="1" i="0" u="none" strike="noStrike" kern="1200" baseline="0" dirty="0">
                          <a:solidFill>
                            <a:schemeClr val="tx1"/>
                          </a:solidFill>
                          <a:latin typeface="+mn-lt"/>
                          <a:ea typeface="+mn-ea"/>
                          <a:cs typeface="+mn-cs"/>
                        </a:rPr>
                        <a:t> </a:t>
                      </a:r>
                    </a:p>
                  </a:txBody>
                  <a:tcPr>
                    <a:solidFill>
                      <a:schemeClr val="accent5">
                        <a:lumMod val="20000"/>
                        <a:lumOff val="80000"/>
                      </a:schemeClr>
                    </a:solidFill>
                  </a:tcPr>
                </a:tc>
                <a:extLst>
                  <a:ext uri="{0D108BD9-81ED-4DB2-BD59-A6C34878D82A}">
                    <a16:rowId xmlns:a16="http://schemas.microsoft.com/office/drawing/2014/main" val="674480314"/>
                  </a:ext>
                </a:extLst>
              </a:tr>
            </a:tbl>
          </a:graphicData>
        </a:graphic>
      </p:graphicFrame>
      <p:graphicFrame>
        <p:nvGraphicFramePr>
          <p:cNvPr id="17" name="Table 16">
            <a:extLst>
              <a:ext uri="{FF2B5EF4-FFF2-40B4-BE49-F238E27FC236}">
                <a16:creationId xmlns:a16="http://schemas.microsoft.com/office/drawing/2014/main" id="{F9291D30-F017-43C5-B1F3-C6F86ED0E949}"/>
              </a:ext>
            </a:extLst>
          </p:cNvPr>
          <p:cNvGraphicFramePr>
            <a:graphicFrameLocks noGrp="1"/>
          </p:cNvGraphicFramePr>
          <p:nvPr>
            <p:extLst>
              <p:ext uri="{D42A27DB-BD31-4B8C-83A1-F6EECF244321}">
                <p14:modId xmlns:p14="http://schemas.microsoft.com/office/powerpoint/2010/main" val="1976996137"/>
              </p:ext>
            </p:extLst>
          </p:nvPr>
        </p:nvGraphicFramePr>
        <p:xfrm>
          <a:off x="202126" y="2730246"/>
          <a:ext cx="11784986" cy="792480"/>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ALN_001: </a:t>
                      </a:r>
                      <a:r>
                        <a:rPr lang="en-GB" sz="1000" b="1" kern="1200" dirty="0">
                          <a:solidFill>
                            <a:schemeClr val="dk1"/>
                          </a:solidFill>
                          <a:effectLst/>
                          <a:latin typeface="+mn-lt"/>
                          <a:ea typeface="+mn-ea"/>
                          <a:cs typeface="+mn-cs"/>
                        </a:rPr>
                        <a:t>Ensuring Project Management capacity is in place for the 2024/25 period to direct and support the continued monitoring, review and improvement of operational processes, meeting the requirements of The Act.</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Luke Jones, Designated Education Clinical Lead Officer (DECLO)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graphicFrame>
        <p:nvGraphicFramePr>
          <p:cNvPr id="3" name="Table 2">
            <a:extLst>
              <a:ext uri="{FF2B5EF4-FFF2-40B4-BE49-F238E27FC236}">
                <a16:creationId xmlns:a16="http://schemas.microsoft.com/office/drawing/2014/main" id="{6604FE2B-8CFD-CBF1-3EE0-2A73D5408773}"/>
              </a:ext>
            </a:extLst>
          </p:cNvPr>
          <p:cNvGraphicFramePr>
            <a:graphicFrameLocks noGrp="1"/>
          </p:cNvGraphicFramePr>
          <p:nvPr>
            <p:extLst>
              <p:ext uri="{D42A27DB-BD31-4B8C-83A1-F6EECF244321}">
                <p14:modId xmlns:p14="http://schemas.microsoft.com/office/powerpoint/2010/main" val="1991719735"/>
              </p:ext>
            </p:extLst>
          </p:nvPr>
        </p:nvGraphicFramePr>
        <p:xfrm>
          <a:off x="202126" y="2273663"/>
          <a:ext cx="11784986" cy="396240"/>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2073442569"/>
                    </a:ext>
                  </a:extLst>
                </a:gridCol>
                <a:gridCol w="10822366">
                  <a:extLst>
                    <a:ext uri="{9D8B030D-6E8A-4147-A177-3AD203B41FA5}">
                      <a16:colId xmlns:a16="http://schemas.microsoft.com/office/drawing/2014/main" val="2004935803"/>
                    </a:ext>
                  </a:extLst>
                </a:gridCol>
              </a:tblGrid>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Michelle Mason Gawne, ASDG NPTSSG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2687512969"/>
                  </a:ext>
                </a:extLst>
              </a:tr>
            </a:tbl>
          </a:graphicData>
        </a:graphic>
      </p:graphicFrame>
    </p:spTree>
    <p:extLst>
      <p:ext uri="{BB962C8B-B14F-4D97-AF65-F5344CB8AC3E}">
        <p14:creationId xmlns:p14="http://schemas.microsoft.com/office/powerpoint/2010/main" val="15575784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Mental Health &amp; Learning Disabilities (MH&amp;LD)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15</a:t>
            </a:fld>
            <a:endParaRPr lang="en-GB" dirty="0">
              <a:solidFill>
                <a:schemeClr val="bg1">
                  <a:lumMod val="75000"/>
                </a:schemeClr>
              </a:solidFill>
            </a:endParaRPr>
          </a:p>
        </p:txBody>
      </p:sp>
      <p:graphicFrame>
        <p:nvGraphicFramePr>
          <p:cNvPr id="11" name="Table 10">
            <a:extLst>
              <a:ext uri="{FF2B5EF4-FFF2-40B4-BE49-F238E27FC236}">
                <a16:creationId xmlns:a16="http://schemas.microsoft.com/office/drawing/2014/main" id="{B59FF594-9210-4378-BF5C-691C4FCFABF5}"/>
              </a:ext>
            </a:extLst>
          </p:cNvPr>
          <p:cNvGraphicFramePr>
            <a:graphicFrameLocks noGrp="1"/>
          </p:cNvGraphicFramePr>
          <p:nvPr>
            <p:extLst>
              <p:ext uri="{D42A27DB-BD31-4B8C-83A1-F6EECF244321}">
                <p14:modId xmlns:p14="http://schemas.microsoft.com/office/powerpoint/2010/main" val="1479040332"/>
              </p:ext>
            </p:extLst>
          </p:nvPr>
        </p:nvGraphicFramePr>
        <p:xfrm>
          <a:off x="245062" y="1228860"/>
          <a:ext cx="11784986" cy="795472"/>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tx1"/>
                          </a:solidFill>
                        </a:rPr>
                        <a:t>GMOs</a:t>
                      </a:r>
                      <a:r>
                        <a:rPr lang="en-GB" sz="1000" b="1" baseline="0" dirty="0">
                          <a:solidFill>
                            <a:schemeClr val="tx1"/>
                          </a:solidFill>
                        </a:rPr>
                        <a:t> reporting as AMBER in Q1 and Q2, consecutively, as they are ‘off track’ against original timelines, however are expected to be delivered by Q4 24/25</a:t>
                      </a:r>
                      <a:endParaRPr lang="en-GB" sz="1000" b="1" dirty="0">
                        <a:solidFill>
                          <a:schemeClr val="tx1"/>
                        </a:solidFill>
                      </a:endParaRPr>
                    </a:p>
                  </a:txBody>
                  <a:tcPr anchor="ctr">
                    <a:solidFill>
                      <a:srgbClr val="FFC00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MHLD_004: </a:t>
                      </a:r>
                      <a:r>
                        <a:rPr lang="en-GB" sz="1000" b="1" kern="1200" dirty="0">
                          <a:solidFill>
                            <a:schemeClr val="dk1"/>
                          </a:solidFill>
                          <a:effectLst/>
                          <a:latin typeface="+mn-lt"/>
                          <a:ea typeface="+mn-ea"/>
                          <a:cs typeface="+mn-cs"/>
                        </a:rPr>
                        <a:t>Role development for LD Primary Care and Secondary Care.</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bl>
          </a:graphicData>
        </a:graphic>
      </p:graphicFrame>
      <p:graphicFrame>
        <p:nvGraphicFramePr>
          <p:cNvPr id="13" name="Table 12">
            <a:extLst>
              <a:ext uri="{FF2B5EF4-FFF2-40B4-BE49-F238E27FC236}">
                <a16:creationId xmlns:a16="http://schemas.microsoft.com/office/drawing/2014/main" id="{F9B5D923-4E83-442F-9411-31DF3CC4FA47}"/>
              </a:ext>
            </a:extLst>
          </p:cNvPr>
          <p:cNvGraphicFramePr>
            <a:graphicFrameLocks noGrp="1"/>
          </p:cNvGraphicFramePr>
          <p:nvPr>
            <p:extLst>
              <p:ext uri="{D42A27DB-BD31-4B8C-83A1-F6EECF244321}">
                <p14:modId xmlns:p14="http://schemas.microsoft.com/office/powerpoint/2010/main" val="455784339"/>
              </p:ext>
            </p:extLst>
          </p:nvPr>
        </p:nvGraphicFramePr>
        <p:xfrm>
          <a:off x="245062" y="682872"/>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Chief Operating Officer</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14" name="Table 13">
            <a:extLst>
              <a:ext uri="{FF2B5EF4-FFF2-40B4-BE49-F238E27FC236}">
                <a16:creationId xmlns:a16="http://schemas.microsoft.com/office/drawing/2014/main" id="{29A17E6C-0758-454A-BBF8-97666B92EEE1}"/>
              </a:ext>
            </a:extLst>
          </p:cNvPr>
          <p:cNvGraphicFramePr>
            <a:graphicFrameLocks noGrp="1"/>
          </p:cNvGraphicFramePr>
          <p:nvPr>
            <p:extLst>
              <p:ext uri="{D42A27DB-BD31-4B8C-83A1-F6EECF244321}">
                <p14:modId xmlns:p14="http://schemas.microsoft.com/office/powerpoint/2010/main" val="4009991948"/>
              </p:ext>
            </p:extLst>
          </p:nvPr>
        </p:nvGraphicFramePr>
        <p:xfrm>
          <a:off x="245061" y="2036627"/>
          <a:ext cx="11784986" cy="648498"/>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619383479"/>
                    </a:ext>
                  </a:extLst>
                </a:gridCol>
                <a:gridCol w="10822366">
                  <a:extLst>
                    <a:ext uri="{9D8B030D-6E8A-4147-A177-3AD203B41FA5}">
                      <a16:colId xmlns:a16="http://schemas.microsoft.com/office/drawing/2014/main" val="2110924316"/>
                    </a:ext>
                  </a:extLst>
                </a:gridCol>
              </a:tblGrid>
              <a:tr h="648498">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MHLD_015: </a:t>
                      </a:r>
                      <a:r>
                        <a:rPr lang="en-GB" sz="1000" b="1" kern="1200" dirty="0">
                          <a:solidFill>
                            <a:schemeClr val="tx1"/>
                          </a:solidFill>
                          <a:effectLst/>
                          <a:latin typeface="+mn-lt"/>
                          <a:ea typeface="+mn-ea"/>
                          <a:cs typeface="+mn-cs"/>
                        </a:rPr>
                        <a:t>Development of an Assessment Hub to provide a single point of contact for Mental Health Services to support the 111 press 2 referral pathway to allow all category c assessments to be undertake by the hub. </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674480314"/>
                  </a:ext>
                </a:extLst>
              </a:tr>
            </a:tbl>
          </a:graphicData>
        </a:graphic>
      </p:graphicFrame>
      <p:graphicFrame>
        <p:nvGraphicFramePr>
          <p:cNvPr id="10" name="Table 9">
            <a:extLst>
              <a:ext uri="{FF2B5EF4-FFF2-40B4-BE49-F238E27FC236}">
                <a16:creationId xmlns:a16="http://schemas.microsoft.com/office/drawing/2014/main" id="{2F639DD7-CF8B-4271-9956-4883D2A98E9F}"/>
              </a:ext>
            </a:extLst>
          </p:cNvPr>
          <p:cNvGraphicFramePr>
            <a:graphicFrameLocks noGrp="1"/>
          </p:cNvGraphicFramePr>
          <p:nvPr>
            <p:extLst>
              <p:ext uri="{D42A27DB-BD31-4B8C-83A1-F6EECF244321}">
                <p14:modId xmlns:p14="http://schemas.microsoft.com/office/powerpoint/2010/main" val="3891269170"/>
              </p:ext>
            </p:extLst>
          </p:nvPr>
        </p:nvGraphicFramePr>
        <p:xfrm>
          <a:off x="245061" y="2685224"/>
          <a:ext cx="11784986" cy="360467"/>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619383479"/>
                    </a:ext>
                  </a:extLst>
                </a:gridCol>
                <a:gridCol w="10822366">
                  <a:extLst>
                    <a:ext uri="{9D8B030D-6E8A-4147-A177-3AD203B41FA5}">
                      <a16:colId xmlns:a16="http://schemas.microsoft.com/office/drawing/2014/main" val="2110924316"/>
                    </a:ext>
                  </a:extLst>
                </a:gridCol>
              </a:tblGrid>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MHLD_018: </a:t>
                      </a:r>
                      <a:r>
                        <a:rPr lang="en-GB" sz="1000" b="1" kern="1200" dirty="0">
                          <a:solidFill>
                            <a:schemeClr val="tx1"/>
                          </a:solidFill>
                          <a:effectLst/>
                          <a:latin typeface="+mn-lt"/>
                          <a:ea typeface="+mn-ea"/>
                          <a:cs typeface="+mn-cs"/>
                        </a:rPr>
                        <a:t>CMHT Modernisation and SPOA.</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674480314"/>
                  </a:ext>
                </a:extLst>
              </a:tr>
            </a:tbl>
          </a:graphicData>
        </a:graphic>
      </p:graphicFrame>
      <p:graphicFrame>
        <p:nvGraphicFramePr>
          <p:cNvPr id="12" name="Table 11">
            <a:extLst>
              <a:ext uri="{FF2B5EF4-FFF2-40B4-BE49-F238E27FC236}">
                <a16:creationId xmlns:a16="http://schemas.microsoft.com/office/drawing/2014/main" id="{E14B85A9-14F3-4F44-9C3B-7914231632B7}"/>
              </a:ext>
            </a:extLst>
          </p:cNvPr>
          <p:cNvGraphicFramePr>
            <a:graphicFrameLocks noGrp="1"/>
          </p:cNvGraphicFramePr>
          <p:nvPr>
            <p:extLst>
              <p:ext uri="{D42A27DB-BD31-4B8C-83A1-F6EECF244321}">
                <p14:modId xmlns:p14="http://schemas.microsoft.com/office/powerpoint/2010/main" val="2777190343"/>
              </p:ext>
            </p:extLst>
          </p:nvPr>
        </p:nvGraphicFramePr>
        <p:xfrm>
          <a:off x="245061" y="3012327"/>
          <a:ext cx="11784986" cy="685963"/>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619383479"/>
                    </a:ext>
                  </a:extLst>
                </a:gridCol>
                <a:gridCol w="10822366">
                  <a:extLst>
                    <a:ext uri="{9D8B030D-6E8A-4147-A177-3AD203B41FA5}">
                      <a16:colId xmlns:a16="http://schemas.microsoft.com/office/drawing/2014/main" val="2110924316"/>
                    </a:ext>
                  </a:extLst>
                </a:gridCol>
              </a:tblGrid>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MHLD_024: </a:t>
                      </a:r>
                      <a:r>
                        <a:rPr lang="en-GB" sz="1000" b="1" kern="1200" dirty="0">
                          <a:solidFill>
                            <a:schemeClr val="tx1"/>
                          </a:solidFill>
                          <a:effectLst/>
                          <a:latin typeface="+mn-lt"/>
                          <a:ea typeface="+mn-ea"/>
                          <a:cs typeface="+mn-cs"/>
                        </a:rPr>
                        <a:t>Develop digital options as part of modernisation (Included in Service Wide GMO for Develop Digital Priorities for Service Group). Engage in wider corporate discussions regarding the support from the health board wide booking functions.</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674480314"/>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Dermot Nolan, Service Group Director, MHLD</a:t>
                      </a:r>
                    </a:p>
                  </a:txBody>
                  <a:tcPr>
                    <a:solidFill>
                      <a:schemeClr val="accent3">
                        <a:lumMod val="40000"/>
                        <a:lumOff val="60000"/>
                      </a:schemeClr>
                    </a:solidFill>
                  </a:tcPr>
                </a:tc>
                <a:extLst>
                  <a:ext uri="{0D108BD9-81ED-4DB2-BD59-A6C34878D82A}">
                    <a16:rowId xmlns:a16="http://schemas.microsoft.com/office/drawing/2014/main" val="3885700650"/>
                  </a:ext>
                </a:extLst>
              </a:tr>
            </a:tbl>
          </a:graphicData>
        </a:graphic>
      </p:graphicFrame>
    </p:spTree>
    <p:extLst>
      <p:ext uri="{BB962C8B-B14F-4D97-AF65-F5344CB8AC3E}">
        <p14:creationId xmlns:p14="http://schemas.microsoft.com/office/powerpoint/2010/main" val="20829287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Digital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16</a:t>
            </a:fld>
            <a:endParaRPr lang="en-GB" dirty="0">
              <a:solidFill>
                <a:schemeClr val="bg1">
                  <a:lumMod val="75000"/>
                </a:schemeClr>
              </a:solidFill>
            </a:endParaRPr>
          </a:p>
        </p:txBody>
      </p:sp>
      <p:graphicFrame>
        <p:nvGraphicFramePr>
          <p:cNvPr id="11" name="Table 10">
            <a:extLst>
              <a:ext uri="{FF2B5EF4-FFF2-40B4-BE49-F238E27FC236}">
                <a16:creationId xmlns:a16="http://schemas.microsoft.com/office/drawing/2014/main" id="{B59FF594-9210-4378-BF5C-691C4FCFABF5}"/>
              </a:ext>
            </a:extLst>
          </p:cNvPr>
          <p:cNvGraphicFramePr>
            <a:graphicFrameLocks noGrp="1"/>
          </p:cNvGraphicFramePr>
          <p:nvPr>
            <p:extLst>
              <p:ext uri="{D42A27DB-BD31-4B8C-83A1-F6EECF244321}">
                <p14:modId xmlns:p14="http://schemas.microsoft.com/office/powerpoint/2010/main" val="2259343807"/>
              </p:ext>
            </p:extLst>
          </p:nvPr>
        </p:nvGraphicFramePr>
        <p:xfrm>
          <a:off x="245062" y="1228860"/>
          <a:ext cx="11784986" cy="795472"/>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tx1"/>
                          </a:solidFill>
                        </a:rPr>
                        <a:t>GMOs</a:t>
                      </a:r>
                      <a:r>
                        <a:rPr lang="en-GB" sz="1000" b="1" baseline="0" dirty="0">
                          <a:solidFill>
                            <a:schemeClr val="tx1"/>
                          </a:solidFill>
                        </a:rPr>
                        <a:t> reporting as AMBER in Q1 and Q2, consecutively, as they are ‘off track’ against original timelines, however are expected to be delivered by Q4 24/25</a:t>
                      </a:r>
                      <a:endParaRPr lang="en-GB" sz="1000" b="1" dirty="0">
                        <a:solidFill>
                          <a:schemeClr val="tx1"/>
                        </a:solidFill>
                      </a:endParaRPr>
                    </a:p>
                  </a:txBody>
                  <a:tcPr anchor="ctr">
                    <a:solidFill>
                      <a:srgbClr val="FFC00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D_002: </a:t>
                      </a:r>
                      <a:r>
                        <a:rPr lang="en-GB" sz="1000" b="1" kern="1200" dirty="0">
                          <a:solidFill>
                            <a:schemeClr val="dk1"/>
                          </a:solidFill>
                          <a:effectLst/>
                          <a:latin typeface="+mn-lt"/>
                          <a:ea typeface="+mn-ea"/>
                          <a:cs typeface="+mn-cs"/>
                        </a:rPr>
                        <a:t>Implementation of RISP</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bl>
          </a:graphicData>
        </a:graphic>
      </p:graphicFrame>
      <p:graphicFrame>
        <p:nvGraphicFramePr>
          <p:cNvPr id="13" name="Table 12">
            <a:extLst>
              <a:ext uri="{FF2B5EF4-FFF2-40B4-BE49-F238E27FC236}">
                <a16:creationId xmlns:a16="http://schemas.microsoft.com/office/drawing/2014/main" id="{F9B5D923-4E83-442F-9411-31DF3CC4FA47}"/>
              </a:ext>
            </a:extLst>
          </p:cNvPr>
          <p:cNvGraphicFramePr>
            <a:graphicFrameLocks noGrp="1"/>
          </p:cNvGraphicFramePr>
          <p:nvPr>
            <p:extLst>
              <p:ext uri="{D42A27DB-BD31-4B8C-83A1-F6EECF244321}">
                <p14:modId xmlns:p14="http://schemas.microsoft.com/office/powerpoint/2010/main" val="3761973591"/>
              </p:ext>
            </p:extLst>
          </p:nvPr>
        </p:nvGraphicFramePr>
        <p:xfrm>
          <a:off x="245062" y="682872"/>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Matt John, Director of Digital</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14" name="Table 13">
            <a:extLst>
              <a:ext uri="{FF2B5EF4-FFF2-40B4-BE49-F238E27FC236}">
                <a16:creationId xmlns:a16="http://schemas.microsoft.com/office/drawing/2014/main" id="{29A17E6C-0758-454A-BBF8-97666B92EEE1}"/>
              </a:ext>
            </a:extLst>
          </p:cNvPr>
          <p:cNvGraphicFramePr>
            <a:graphicFrameLocks noGrp="1"/>
          </p:cNvGraphicFramePr>
          <p:nvPr>
            <p:extLst>
              <p:ext uri="{D42A27DB-BD31-4B8C-83A1-F6EECF244321}">
                <p14:modId xmlns:p14="http://schemas.microsoft.com/office/powerpoint/2010/main" val="3129417171"/>
              </p:ext>
            </p:extLst>
          </p:nvPr>
        </p:nvGraphicFramePr>
        <p:xfrm>
          <a:off x="245061" y="2043030"/>
          <a:ext cx="11784986" cy="360467"/>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619383479"/>
                    </a:ext>
                  </a:extLst>
                </a:gridCol>
                <a:gridCol w="10822366">
                  <a:extLst>
                    <a:ext uri="{9D8B030D-6E8A-4147-A177-3AD203B41FA5}">
                      <a16:colId xmlns:a16="http://schemas.microsoft.com/office/drawing/2014/main" val="2110924316"/>
                    </a:ext>
                  </a:extLst>
                </a:gridCol>
              </a:tblGrid>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tx1"/>
                          </a:solidFill>
                          <a:effectLst/>
                          <a:latin typeface="+mn-lt"/>
                          <a:ea typeface="+mn-ea"/>
                          <a:cs typeface="+mn-cs"/>
                        </a:rPr>
                        <a:t>D_005: WCP - Implementation of the Phlebotomy Module</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674480314"/>
                  </a:ext>
                </a:extLst>
              </a:tr>
            </a:tbl>
          </a:graphicData>
        </a:graphic>
      </p:graphicFrame>
      <p:graphicFrame>
        <p:nvGraphicFramePr>
          <p:cNvPr id="10" name="Table 9">
            <a:extLst>
              <a:ext uri="{FF2B5EF4-FFF2-40B4-BE49-F238E27FC236}">
                <a16:creationId xmlns:a16="http://schemas.microsoft.com/office/drawing/2014/main" id="{2F639DD7-CF8B-4271-9956-4883D2A98E9F}"/>
              </a:ext>
            </a:extLst>
          </p:cNvPr>
          <p:cNvGraphicFramePr>
            <a:graphicFrameLocks noGrp="1"/>
          </p:cNvGraphicFramePr>
          <p:nvPr>
            <p:extLst>
              <p:ext uri="{D42A27DB-BD31-4B8C-83A1-F6EECF244321}">
                <p14:modId xmlns:p14="http://schemas.microsoft.com/office/powerpoint/2010/main" val="3460804048"/>
              </p:ext>
            </p:extLst>
          </p:nvPr>
        </p:nvGraphicFramePr>
        <p:xfrm>
          <a:off x="245061" y="2401035"/>
          <a:ext cx="11784986" cy="360467"/>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619383479"/>
                    </a:ext>
                  </a:extLst>
                </a:gridCol>
                <a:gridCol w="10822366">
                  <a:extLst>
                    <a:ext uri="{9D8B030D-6E8A-4147-A177-3AD203B41FA5}">
                      <a16:colId xmlns:a16="http://schemas.microsoft.com/office/drawing/2014/main" val="2110924316"/>
                    </a:ext>
                  </a:extLst>
                </a:gridCol>
              </a:tblGrid>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D_008: </a:t>
                      </a:r>
                      <a:r>
                        <a:rPr lang="en-GB" sz="1000" b="1" kern="1200" dirty="0">
                          <a:solidFill>
                            <a:schemeClr val="tx1"/>
                          </a:solidFill>
                          <a:effectLst/>
                          <a:latin typeface="+mn-lt"/>
                          <a:ea typeface="+mn-ea"/>
                          <a:cs typeface="+mn-cs"/>
                        </a:rPr>
                        <a:t>Swansea Bay Patient Portal: Implement and embed Swansea Bay Patient Portal to expedite the digitisation and transformation of Outpatients and to support the 3Ps programme</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674480314"/>
                  </a:ext>
                </a:extLst>
              </a:tr>
            </a:tbl>
          </a:graphicData>
        </a:graphic>
      </p:graphicFrame>
      <p:graphicFrame>
        <p:nvGraphicFramePr>
          <p:cNvPr id="12" name="Table 11">
            <a:extLst>
              <a:ext uri="{FF2B5EF4-FFF2-40B4-BE49-F238E27FC236}">
                <a16:creationId xmlns:a16="http://schemas.microsoft.com/office/drawing/2014/main" id="{E14B85A9-14F3-4F44-9C3B-7914231632B7}"/>
              </a:ext>
            </a:extLst>
          </p:cNvPr>
          <p:cNvGraphicFramePr>
            <a:graphicFrameLocks noGrp="1"/>
          </p:cNvGraphicFramePr>
          <p:nvPr>
            <p:extLst>
              <p:ext uri="{D42A27DB-BD31-4B8C-83A1-F6EECF244321}">
                <p14:modId xmlns:p14="http://schemas.microsoft.com/office/powerpoint/2010/main" val="1005185138"/>
              </p:ext>
            </p:extLst>
          </p:nvPr>
        </p:nvGraphicFramePr>
        <p:xfrm>
          <a:off x="245061" y="2761502"/>
          <a:ext cx="11784986" cy="322357"/>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619383479"/>
                    </a:ext>
                  </a:extLst>
                </a:gridCol>
                <a:gridCol w="10822366">
                  <a:extLst>
                    <a:ext uri="{9D8B030D-6E8A-4147-A177-3AD203B41FA5}">
                      <a16:colId xmlns:a16="http://schemas.microsoft.com/office/drawing/2014/main" val="2110924316"/>
                    </a:ext>
                  </a:extLst>
                </a:gridCol>
              </a:tblGrid>
              <a:tr h="32235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D_011: </a:t>
                      </a:r>
                      <a:r>
                        <a:rPr lang="en-GB" sz="1000" b="1" kern="1200" dirty="0">
                          <a:solidFill>
                            <a:schemeClr val="tx1"/>
                          </a:solidFill>
                          <a:effectLst/>
                          <a:latin typeface="+mn-lt"/>
                          <a:ea typeface="+mn-ea"/>
                          <a:cs typeface="+mn-cs"/>
                        </a:rPr>
                        <a:t>NHS Wales App: Implement and embed SBPP and the NHS Wales App to expedite the digitisation and transformation of Outpatients and to support the 3Ps programme</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674480314"/>
                  </a:ext>
                </a:extLst>
              </a:tr>
            </a:tbl>
          </a:graphicData>
        </a:graphic>
      </p:graphicFrame>
      <p:graphicFrame>
        <p:nvGraphicFramePr>
          <p:cNvPr id="15" name="Table 14">
            <a:extLst>
              <a:ext uri="{FF2B5EF4-FFF2-40B4-BE49-F238E27FC236}">
                <a16:creationId xmlns:a16="http://schemas.microsoft.com/office/drawing/2014/main" id="{44AB3B8D-E6C7-4033-BE9A-F66C2DF15DB8}"/>
              </a:ext>
            </a:extLst>
          </p:cNvPr>
          <p:cNvGraphicFramePr>
            <a:graphicFrameLocks noGrp="1"/>
          </p:cNvGraphicFramePr>
          <p:nvPr>
            <p:extLst>
              <p:ext uri="{D42A27DB-BD31-4B8C-83A1-F6EECF244321}">
                <p14:modId xmlns:p14="http://schemas.microsoft.com/office/powerpoint/2010/main" val="4132911145"/>
              </p:ext>
            </p:extLst>
          </p:nvPr>
        </p:nvGraphicFramePr>
        <p:xfrm>
          <a:off x="245061" y="3050646"/>
          <a:ext cx="11784986" cy="360467"/>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619383479"/>
                    </a:ext>
                  </a:extLst>
                </a:gridCol>
                <a:gridCol w="10822366">
                  <a:extLst>
                    <a:ext uri="{9D8B030D-6E8A-4147-A177-3AD203B41FA5}">
                      <a16:colId xmlns:a16="http://schemas.microsoft.com/office/drawing/2014/main" val="2110924316"/>
                    </a:ext>
                  </a:extLst>
                </a:gridCol>
              </a:tblGrid>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D_023: </a:t>
                      </a:r>
                      <a:r>
                        <a:rPr lang="en-GB" sz="1000" b="1" kern="1200" dirty="0">
                          <a:solidFill>
                            <a:schemeClr val="tx1"/>
                          </a:solidFill>
                          <a:effectLst/>
                          <a:latin typeface="+mn-lt"/>
                          <a:ea typeface="+mn-ea"/>
                          <a:cs typeface="+mn-cs"/>
                        </a:rPr>
                        <a:t>Maximising use of WPAS ED to facilitate a digital first approach, including supporting any required changes to WPAS A&amp;E</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674480314"/>
                  </a:ext>
                </a:extLst>
              </a:tr>
            </a:tbl>
          </a:graphicData>
        </a:graphic>
      </p:graphicFrame>
    </p:spTree>
    <p:extLst>
      <p:ext uri="{BB962C8B-B14F-4D97-AF65-F5344CB8AC3E}">
        <p14:creationId xmlns:p14="http://schemas.microsoft.com/office/powerpoint/2010/main" val="19496961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209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15"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rPr>
              <a:t>GMOs </a:t>
            </a:r>
            <a:r>
              <a:rPr lang="en-GB" b="1" spc="15" dirty="0">
                <a:solidFill>
                  <a:srgbClr val="1F355E"/>
                </a:solidFill>
                <a:latin typeface="Arial Black" panose="020B0604020202020204" pitchFamily="34" charset="0"/>
                <a:cs typeface="Arial Black" panose="020B0604020202020204" pitchFamily="34" charset="0"/>
              </a:rPr>
              <a:t>unlikely to be delivered by Year End</a:t>
            </a:r>
            <a:endParaRPr kumimoji="0" lang="en-GB" sz="1800" b="1" i="0" u="none" strike="noStrike" kern="1200" cap="none" spc="0"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schemeClr val="bg1">
                    <a:lumMod val="75000"/>
                  </a:scheme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dirty="0">
              <a:ln>
                <a:noFill/>
              </a:ln>
              <a:solidFill>
                <a:schemeClr val="bg1">
                  <a:lumMod val="75000"/>
                </a:schemeClr>
              </a:solidFill>
              <a:effectLst/>
              <a:uLnTx/>
              <a:uFillTx/>
              <a:latin typeface="Calibri" panose="020F0502020204030204"/>
              <a:ea typeface="+mn-ea"/>
              <a:cs typeface="+mn-cs"/>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854" y="1338623"/>
            <a:ext cx="501646" cy="501646"/>
          </a:xfrm>
          <a:prstGeom prst="rect">
            <a:avLst/>
          </a:prstGeom>
          <a:ln>
            <a:noFill/>
          </a:ln>
        </p:spPr>
      </p:pic>
      <p:sp>
        <p:nvSpPr>
          <p:cNvPr id="16" name="TextBox 15"/>
          <p:cNvSpPr txBox="1"/>
          <p:nvPr/>
        </p:nvSpPr>
        <p:spPr>
          <a:xfrm>
            <a:off x="846710" y="1368657"/>
            <a:ext cx="101813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Being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Well-led</a:t>
            </a:r>
          </a:p>
        </p:txBody>
      </p:sp>
      <p:sp>
        <p:nvSpPr>
          <p:cNvPr id="20" name="TextBox 19"/>
          <p:cNvSpPr txBox="1"/>
          <p:nvPr/>
        </p:nvSpPr>
        <p:spPr>
          <a:xfrm>
            <a:off x="2419702" y="1376115"/>
            <a:ext cx="12216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Sustainably Resourced</a:t>
            </a:r>
          </a:p>
        </p:txBody>
      </p:sp>
      <p:pic>
        <p:nvPicPr>
          <p:cNvPr id="10" name="Picture 9"/>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2176780" y="1393192"/>
            <a:ext cx="447077" cy="447077"/>
          </a:xfrm>
          <a:prstGeom prst="rect">
            <a:avLst/>
          </a:prstGeom>
        </p:spPr>
      </p:pic>
      <p:pic>
        <p:nvPicPr>
          <p:cNvPr id="11" name="Picture 10"/>
          <p:cNvPicPr>
            <a:picLocks noChangeAspect="1"/>
          </p:cNvPicPr>
          <p:nvPr/>
        </p:nvPicPr>
        <p:blipFill>
          <a:blip r:embed="rId5">
            <a:biLevel thresh="25000"/>
            <a:extLst>
              <a:ext uri="{28A0092B-C50C-407E-A947-70E740481C1C}">
                <a14:useLocalDpi xmlns:a14="http://schemas.microsoft.com/office/drawing/2010/main" val="0"/>
              </a:ext>
            </a:extLst>
          </a:blip>
          <a:stretch>
            <a:fillRect/>
          </a:stretch>
        </p:blipFill>
        <p:spPr>
          <a:xfrm>
            <a:off x="3823044" y="1360947"/>
            <a:ext cx="564536" cy="564536"/>
          </a:xfrm>
          <a:prstGeom prst="rect">
            <a:avLst/>
          </a:prstGeom>
        </p:spPr>
      </p:pic>
      <p:sp>
        <p:nvSpPr>
          <p:cNvPr id="27" name="TextBox 26"/>
          <p:cNvSpPr txBox="1"/>
          <p:nvPr/>
        </p:nvSpPr>
        <p:spPr>
          <a:xfrm>
            <a:off x="4170171" y="1406128"/>
            <a:ext cx="12216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Efficient &amp; Effective</a:t>
            </a:r>
          </a:p>
        </p:txBody>
      </p:sp>
      <p:pic>
        <p:nvPicPr>
          <p:cNvPr id="9" name="Picture 8"/>
          <p:cNvPicPr>
            <a:picLocks noChangeAspect="1"/>
          </p:cNvPicPr>
          <p:nvPr/>
        </p:nvPicPr>
        <p:blipFill>
          <a:blip r:embed="rId6">
            <a:biLevel thresh="25000"/>
            <a:extLst>
              <a:ext uri="{28A0092B-C50C-407E-A947-70E740481C1C}">
                <a14:useLocalDpi xmlns:a14="http://schemas.microsoft.com/office/drawing/2010/main" val="0"/>
              </a:ext>
            </a:extLst>
          </a:blip>
          <a:stretch>
            <a:fillRect/>
          </a:stretch>
        </p:blipFill>
        <p:spPr>
          <a:xfrm>
            <a:off x="5510161" y="1382012"/>
            <a:ext cx="514152" cy="514152"/>
          </a:xfrm>
          <a:prstGeom prst="rect">
            <a:avLst/>
          </a:prstGeom>
        </p:spPr>
      </p:pic>
      <p:sp>
        <p:nvSpPr>
          <p:cNvPr id="28" name="TextBox 27"/>
          <p:cNvSpPr txBox="1"/>
          <p:nvPr/>
        </p:nvSpPr>
        <p:spPr>
          <a:xfrm>
            <a:off x="5814702" y="1381978"/>
            <a:ext cx="12216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Person Centred</a:t>
            </a:r>
          </a:p>
        </p:txBody>
      </p:sp>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89111" y="1376115"/>
            <a:ext cx="448765" cy="448765"/>
          </a:xfrm>
          <a:prstGeom prst="rect">
            <a:avLst/>
          </a:prstGeom>
          <a:ln>
            <a:noFill/>
          </a:ln>
        </p:spPr>
      </p:pic>
      <p:sp>
        <p:nvSpPr>
          <p:cNvPr id="29" name="TextBox 28"/>
          <p:cNvSpPr txBox="1"/>
          <p:nvPr/>
        </p:nvSpPr>
        <p:spPr>
          <a:xfrm>
            <a:off x="7523708" y="1465594"/>
            <a:ext cx="1221643"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Safe</a:t>
            </a:r>
          </a:p>
        </p:txBody>
      </p:sp>
      <p:sp>
        <p:nvSpPr>
          <p:cNvPr id="30" name="TextBox 29"/>
          <p:cNvSpPr txBox="1"/>
          <p:nvPr/>
        </p:nvSpPr>
        <p:spPr>
          <a:xfrm>
            <a:off x="9079948" y="1367285"/>
            <a:ext cx="119158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Timely Services</a:t>
            </a:r>
          </a:p>
        </p:txBody>
      </p:sp>
      <p:pic>
        <p:nvPicPr>
          <p:cNvPr id="8" name="Picture 7"/>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8797953" y="1410312"/>
            <a:ext cx="414568" cy="414568"/>
          </a:xfrm>
          <a:prstGeom prst="rect">
            <a:avLst/>
          </a:prstGeom>
        </p:spPr>
      </p:pic>
      <p:pic>
        <p:nvPicPr>
          <p:cNvPr id="5" name="Picture 4"/>
          <p:cNvPicPr>
            <a:picLocks noChangeAspect="1"/>
          </p:cNvPicPr>
          <p:nvPr/>
        </p:nvPicPr>
        <p:blipFill>
          <a:blip r:embed="rId9">
            <a:biLevel thresh="25000"/>
            <a:extLst>
              <a:ext uri="{28A0092B-C50C-407E-A947-70E740481C1C}">
                <a14:useLocalDpi xmlns:a14="http://schemas.microsoft.com/office/drawing/2010/main" val="0"/>
              </a:ext>
            </a:extLst>
          </a:blip>
          <a:stretch>
            <a:fillRect/>
          </a:stretch>
        </p:blipFill>
        <p:spPr>
          <a:xfrm>
            <a:off x="10449780" y="1346404"/>
            <a:ext cx="512755" cy="512755"/>
          </a:xfrm>
          <a:prstGeom prst="rect">
            <a:avLst/>
          </a:prstGeom>
        </p:spPr>
      </p:pic>
      <p:sp>
        <p:nvSpPr>
          <p:cNvPr id="36" name="Rectangle 35"/>
          <p:cNvSpPr/>
          <p:nvPr/>
        </p:nvSpPr>
        <p:spPr>
          <a:xfrm>
            <a:off x="2276388" y="4207741"/>
            <a:ext cx="1619683"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Leadership culture behaviour</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37" name="Rectangle 36"/>
          <p:cNvSpPr/>
          <p:nvPr/>
        </p:nvSpPr>
        <p:spPr>
          <a:xfrm>
            <a:off x="6208516" y="4183499"/>
            <a:ext cx="1613798"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A focus on the patient or customer</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39" name="Rectangle 38"/>
          <p:cNvSpPr/>
          <p:nvPr/>
        </p:nvSpPr>
        <p:spPr>
          <a:xfrm>
            <a:off x="10131270" y="4201815"/>
            <a:ext cx="1437954"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Engaged staff who can act</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50" name="Rectangle 49"/>
          <p:cNvSpPr/>
          <p:nvPr/>
        </p:nvSpPr>
        <p:spPr>
          <a:xfrm>
            <a:off x="2276388" y="5326368"/>
            <a:ext cx="1811685"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Reliable, designed systems and processes</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32" name="Rectangle 31"/>
          <p:cNvSpPr/>
          <p:nvPr/>
        </p:nvSpPr>
        <p:spPr>
          <a:xfrm>
            <a:off x="10151733" y="5317603"/>
            <a:ext cx="1668883"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Alliances and Partnerships</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3" name="Rectangle 22">
            <a:extLst>
              <a:ext uri="{FF2B5EF4-FFF2-40B4-BE49-F238E27FC236}">
                <a16:creationId xmlns:a16="http://schemas.microsoft.com/office/drawing/2014/main" id="{4DD4C885-D7AF-4C95-A87B-696236B966FF}"/>
              </a:ext>
            </a:extLst>
          </p:cNvPr>
          <p:cNvSpPr/>
          <p:nvPr/>
        </p:nvSpPr>
        <p:spPr>
          <a:xfrm>
            <a:off x="221673" y="861536"/>
            <a:ext cx="11804072" cy="2616101"/>
          </a:xfrm>
          <a:prstGeom prst="rect">
            <a:avLst/>
          </a:prstGeom>
        </p:spPr>
        <p:txBody>
          <a:bodyPr wrap="square">
            <a:spAutoFit/>
          </a:bodyPr>
          <a:lstStyle/>
          <a:p>
            <a:pPr marL="285750" lvl="0" indent="-285750">
              <a:spcAft>
                <a:spcPts val="1200"/>
              </a:spcAft>
              <a:buFont typeface="Arial" panose="020B0604020202020204" pitchFamily="34" charset="0"/>
              <a:buChar char="•"/>
              <a:defRPr/>
            </a:pPr>
            <a:r>
              <a:rPr lang="en-GB" sz="2400" dirty="0"/>
              <a:t>The following GMOs have either been reported as being on-track or ‘off-track amber’ in only one quarter of the first half of the year. Despite this, they are unlikely to be delivered by 2024/25 year-end. The rationale for this is included in relation to each GMO.</a:t>
            </a:r>
            <a:r>
              <a:rPr lang="en-GB" sz="2400" dirty="0">
                <a:highlight>
                  <a:srgbClr val="FFFF00"/>
                </a:highlight>
              </a:rPr>
              <a:t> </a:t>
            </a:r>
          </a:p>
          <a:p>
            <a:pPr marL="285750" lvl="0" indent="-285750">
              <a:spcAft>
                <a:spcPts val="1200"/>
              </a:spcAft>
              <a:buFont typeface="Arial" panose="020B0604020202020204" pitchFamily="34" charset="0"/>
              <a:buChar char="•"/>
              <a:defRPr/>
            </a:pPr>
            <a:r>
              <a:rPr lang="en-GB" sz="2400" dirty="0"/>
              <a:t>They are flagged here for information.</a:t>
            </a:r>
          </a:p>
          <a:p>
            <a:pPr marL="285750" lvl="0" indent="-285750">
              <a:spcAft>
                <a:spcPts val="1200"/>
              </a:spcAft>
              <a:buFont typeface="Arial" panose="020B0604020202020204" pitchFamily="34" charset="0"/>
              <a:buChar char="•"/>
              <a:defRPr/>
            </a:pPr>
            <a:r>
              <a:rPr lang="en-GB" sz="2400" dirty="0"/>
              <a:t>The detail of these GMOs will be reviewed in the Annual Plan Oversight Group (APOG) in February 25.</a:t>
            </a:r>
          </a:p>
        </p:txBody>
      </p:sp>
    </p:spTree>
    <p:extLst>
      <p:ext uri="{BB962C8B-B14F-4D97-AF65-F5344CB8AC3E}">
        <p14:creationId xmlns:p14="http://schemas.microsoft.com/office/powerpoint/2010/main" val="26787158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Cancer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18</a:t>
            </a:fld>
            <a:endParaRPr lang="en-GB" dirty="0">
              <a:solidFill>
                <a:schemeClr val="bg1">
                  <a:lumMod val="75000"/>
                </a:schemeClr>
              </a:solidFill>
            </a:endParaRPr>
          </a:p>
        </p:txBody>
      </p:sp>
      <p:graphicFrame>
        <p:nvGraphicFramePr>
          <p:cNvPr id="5" name="Table 4">
            <a:extLst>
              <a:ext uri="{FF2B5EF4-FFF2-40B4-BE49-F238E27FC236}">
                <a16:creationId xmlns:a16="http://schemas.microsoft.com/office/drawing/2014/main" id="{A13FA7C0-D666-4988-8D6F-CCFBE80EA7D3}"/>
              </a:ext>
            </a:extLst>
          </p:cNvPr>
          <p:cNvGraphicFramePr>
            <a:graphicFrameLocks noGrp="1"/>
          </p:cNvGraphicFramePr>
          <p:nvPr>
            <p:extLst>
              <p:ext uri="{D42A27DB-BD31-4B8C-83A1-F6EECF244321}">
                <p14:modId xmlns:p14="http://schemas.microsoft.com/office/powerpoint/2010/main" val="3154151871"/>
              </p:ext>
            </p:extLst>
          </p:nvPr>
        </p:nvGraphicFramePr>
        <p:xfrm>
          <a:off x="245063" y="876673"/>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Raj Krishnan, Deputy Executive Medical Director</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7" name="Table 6">
            <a:extLst>
              <a:ext uri="{FF2B5EF4-FFF2-40B4-BE49-F238E27FC236}">
                <a16:creationId xmlns:a16="http://schemas.microsoft.com/office/drawing/2014/main" id="{58BC0BA2-7389-4B07-B23B-294A2922157A}"/>
              </a:ext>
            </a:extLst>
          </p:cNvPr>
          <p:cNvGraphicFramePr>
            <a:graphicFrameLocks noGrp="1"/>
          </p:cNvGraphicFramePr>
          <p:nvPr>
            <p:extLst>
              <p:ext uri="{D42A27DB-BD31-4B8C-83A1-F6EECF244321}">
                <p14:modId xmlns:p14="http://schemas.microsoft.com/office/powerpoint/2010/main" val="3643992469"/>
              </p:ext>
            </p:extLst>
          </p:nvPr>
        </p:nvGraphicFramePr>
        <p:xfrm>
          <a:off x="245063" y="1242433"/>
          <a:ext cx="11784986" cy="1227485"/>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cannot be delivered due to a lack of identified funding. </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NPTS_010: </a:t>
                      </a:r>
                      <a:r>
                        <a:rPr lang="en-GB" sz="1000" b="1" kern="1200" dirty="0">
                          <a:solidFill>
                            <a:schemeClr val="dk1"/>
                          </a:solidFill>
                          <a:effectLst/>
                          <a:latin typeface="+mn-lt"/>
                          <a:ea typeface="+mn-ea"/>
                          <a:cs typeface="+mn-cs"/>
                        </a:rPr>
                        <a:t>Develop a ring-fenced Haematology Elective Bay on Ward 11 to increase elective capacity, reduce treatment wait times and improve patient flow across Singleton and Morriston sites.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Ceri Gimblett, NPTSSG Service Group Director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spTree>
    <p:extLst>
      <p:ext uri="{BB962C8B-B14F-4D97-AF65-F5344CB8AC3E}">
        <p14:creationId xmlns:p14="http://schemas.microsoft.com/office/powerpoint/2010/main" val="40845310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Planned Care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19</a:t>
            </a:fld>
            <a:endParaRPr lang="en-GB" dirty="0">
              <a:solidFill>
                <a:schemeClr val="bg1">
                  <a:lumMod val="75000"/>
                </a:schemeClr>
              </a:solidFill>
            </a:endParaRPr>
          </a:p>
        </p:txBody>
      </p:sp>
      <p:graphicFrame>
        <p:nvGraphicFramePr>
          <p:cNvPr id="5" name="Table 4">
            <a:extLst>
              <a:ext uri="{FF2B5EF4-FFF2-40B4-BE49-F238E27FC236}">
                <a16:creationId xmlns:a16="http://schemas.microsoft.com/office/drawing/2014/main" id="{A13FA7C0-D666-4988-8D6F-CCFBE80EA7D3}"/>
              </a:ext>
            </a:extLst>
          </p:cNvPr>
          <p:cNvGraphicFramePr>
            <a:graphicFrameLocks noGrp="1"/>
          </p:cNvGraphicFramePr>
          <p:nvPr>
            <p:extLst>
              <p:ext uri="{D42A27DB-BD31-4B8C-83A1-F6EECF244321}">
                <p14:modId xmlns:p14="http://schemas.microsoft.com/office/powerpoint/2010/main" val="2962918807"/>
              </p:ext>
            </p:extLst>
          </p:nvPr>
        </p:nvGraphicFramePr>
        <p:xfrm>
          <a:off x="203506" y="546096"/>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Chief Operating Officer</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7" name="Table 6">
            <a:extLst>
              <a:ext uri="{FF2B5EF4-FFF2-40B4-BE49-F238E27FC236}">
                <a16:creationId xmlns:a16="http://schemas.microsoft.com/office/drawing/2014/main" id="{58BC0BA2-7389-4B07-B23B-294A2922157A}"/>
              </a:ext>
            </a:extLst>
          </p:cNvPr>
          <p:cNvGraphicFramePr>
            <a:graphicFrameLocks noGrp="1"/>
          </p:cNvGraphicFramePr>
          <p:nvPr>
            <p:extLst>
              <p:ext uri="{D42A27DB-BD31-4B8C-83A1-F6EECF244321}">
                <p14:modId xmlns:p14="http://schemas.microsoft.com/office/powerpoint/2010/main" val="3480820251"/>
              </p:ext>
            </p:extLst>
          </p:nvPr>
        </p:nvGraphicFramePr>
        <p:xfrm>
          <a:off x="203506" y="918713"/>
          <a:ext cx="11784986" cy="1356523"/>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as further </a:t>
                      </a:r>
                      <a:r>
                        <a:rPr lang="en-GB" sz="1000" b="1" kern="1200" dirty="0">
                          <a:solidFill>
                            <a:schemeClr val="lt1"/>
                          </a:solidFill>
                          <a:effectLst/>
                          <a:latin typeface="+mn-lt"/>
                          <a:ea typeface="+mn-ea"/>
                          <a:cs typeface="+mn-cs"/>
                        </a:rPr>
                        <a:t>development on demand and capacity work within the General Gynae space is required. A</a:t>
                      </a:r>
                      <a:r>
                        <a:rPr lang="en-GB" sz="1800" b="1" kern="1200" dirty="0">
                          <a:solidFill>
                            <a:schemeClr val="lt1"/>
                          </a:solidFill>
                          <a:effectLst/>
                          <a:latin typeface="+mn-lt"/>
                          <a:ea typeface="+mn-ea"/>
                          <a:cs typeface="+mn-cs"/>
                        </a:rPr>
                        <a:t> </a:t>
                      </a:r>
                      <a:r>
                        <a:rPr lang="en-GB" sz="1000" b="1" kern="1200" dirty="0">
                          <a:solidFill>
                            <a:schemeClr val="lt1"/>
                          </a:solidFill>
                          <a:effectLst/>
                          <a:latin typeface="+mn-lt"/>
                          <a:ea typeface="+mn-ea"/>
                          <a:cs typeface="+mn-cs"/>
                        </a:rPr>
                        <a:t>demand and capacity plan which will support in the allocation of theatre lists is being conducted by an external company.</a:t>
                      </a:r>
                      <a:endParaRPr lang="en-GB" sz="1000" b="1" dirty="0">
                        <a:solidFill>
                          <a:schemeClr val="bg1"/>
                        </a:solidFill>
                      </a:endParaRP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NPTS_017: </a:t>
                      </a:r>
                      <a:r>
                        <a:rPr lang="en-GB" sz="1000" kern="1200" dirty="0">
                          <a:solidFill>
                            <a:schemeClr val="dk1"/>
                          </a:solidFill>
                          <a:effectLst/>
                          <a:latin typeface="+mn-lt"/>
                          <a:ea typeface="+mn-ea"/>
                          <a:cs typeface="+mn-cs"/>
                        </a:rPr>
                        <a:t>Deliver Ministerial targets in specialities; Gynae.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chemeClr val="tx2"/>
                          </a:solidFill>
                        </a:rPr>
                        <a:t>Ceri Gimblett, Service Group Director – NPTSSG </a:t>
                      </a:r>
                      <a:endParaRPr lang="en-GB" sz="1000" b="0"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graphicFrame>
        <p:nvGraphicFramePr>
          <p:cNvPr id="12" name="Table 11">
            <a:extLst>
              <a:ext uri="{FF2B5EF4-FFF2-40B4-BE49-F238E27FC236}">
                <a16:creationId xmlns:a16="http://schemas.microsoft.com/office/drawing/2014/main" id="{E115E17F-3466-4B97-BC65-3F7C1F9939E7}"/>
              </a:ext>
            </a:extLst>
          </p:cNvPr>
          <p:cNvGraphicFramePr>
            <a:graphicFrameLocks noGrp="1"/>
          </p:cNvGraphicFramePr>
          <p:nvPr>
            <p:extLst>
              <p:ext uri="{D42A27DB-BD31-4B8C-83A1-F6EECF244321}">
                <p14:modId xmlns:p14="http://schemas.microsoft.com/office/powerpoint/2010/main" val="4172884403"/>
              </p:ext>
            </p:extLst>
          </p:nvPr>
        </p:nvGraphicFramePr>
        <p:xfrm>
          <a:off x="202126" y="2368097"/>
          <a:ext cx="11784986" cy="1120968"/>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cannot be delivered due to a lack of identified funding. </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M_017: </a:t>
                      </a:r>
                      <a:r>
                        <a:rPr lang="en-GB" sz="1000" b="1" kern="1200" dirty="0">
                          <a:solidFill>
                            <a:schemeClr val="dk1"/>
                          </a:solidFill>
                          <a:effectLst/>
                          <a:latin typeface="+mn-lt"/>
                          <a:ea typeface="+mn-ea"/>
                          <a:cs typeface="+mn-cs"/>
                        </a:rPr>
                        <a:t>Mobilising the Surgery Robot: Implement Robotic Theatres to improve patient outcomes and to be competitive in the recruitment of high calibre staff and trainees to SBUHB.</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Sue Moore, Morriston Service Group Director </a:t>
                      </a: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graphicFrame>
        <p:nvGraphicFramePr>
          <p:cNvPr id="13" name="Table 12">
            <a:extLst>
              <a:ext uri="{FF2B5EF4-FFF2-40B4-BE49-F238E27FC236}">
                <a16:creationId xmlns:a16="http://schemas.microsoft.com/office/drawing/2014/main" id="{090C9E8E-9C23-4286-802F-271EF6F9B9C3}"/>
              </a:ext>
            </a:extLst>
          </p:cNvPr>
          <p:cNvGraphicFramePr>
            <a:graphicFrameLocks noGrp="1"/>
          </p:cNvGraphicFramePr>
          <p:nvPr>
            <p:extLst>
              <p:ext uri="{D42A27DB-BD31-4B8C-83A1-F6EECF244321}">
                <p14:modId xmlns:p14="http://schemas.microsoft.com/office/powerpoint/2010/main" val="927364728"/>
              </p:ext>
            </p:extLst>
          </p:nvPr>
        </p:nvGraphicFramePr>
        <p:xfrm>
          <a:off x="202126" y="3581926"/>
          <a:ext cx="11784986" cy="1191712"/>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r>
                        <a:rPr lang="en-GB" sz="1000" b="1" dirty="0">
                          <a:solidFill>
                            <a:schemeClr val="bg1"/>
                          </a:solidFill>
                        </a:rPr>
                        <a:t>GMO cannot be delivered as  </a:t>
                      </a:r>
                      <a:r>
                        <a:rPr lang="en-GB" sz="1000" b="1" kern="1200" dirty="0">
                          <a:solidFill>
                            <a:schemeClr val="lt1"/>
                          </a:solidFill>
                          <a:effectLst/>
                          <a:latin typeface="+mn-lt"/>
                          <a:ea typeface="+mn-ea"/>
                          <a:cs typeface="+mn-cs"/>
                        </a:rPr>
                        <a:t>OBC will only recommence if funding confirmed for SCP and internal costs from WG. </a:t>
                      </a:r>
                      <a:endParaRPr lang="en-GB" sz="1000" b="1" dirty="0">
                        <a:solidFill>
                          <a:schemeClr val="bg1"/>
                        </a:solidFill>
                      </a:endParaRP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M_038: </a:t>
                      </a:r>
                      <a:r>
                        <a:rPr lang="en-GB" sz="1000" kern="1200" dirty="0">
                          <a:solidFill>
                            <a:schemeClr val="dk1"/>
                          </a:solidFill>
                          <a:effectLst/>
                          <a:latin typeface="+mn-lt"/>
                          <a:ea typeface="+mn-ea"/>
                          <a:cs typeface="+mn-cs"/>
                        </a:rPr>
                        <a:t>Deliver capital investment in Pathology estate in South West Wales via Welsh Government Capital Business Case Route.</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Neil Miles, Pathology Programme Director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spTree>
    <p:extLst>
      <p:ext uri="{BB962C8B-B14F-4D97-AF65-F5344CB8AC3E}">
        <p14:creationId xmlns:p14="http://schemas.microsoft.com/office/powerpoint/2010/main" val="560160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F81DAAD-4D82-C393-C8BB-D7D373010FC4}"/>
              </a:ext>
            </a:extLst>
          </p:cNvPr>
          <p:cNvSpPr txBox="1"/>
          <p:nvPr/>
        </p:nvSpPr>
        <p:spPr>
          <a:xfrm>
            <a:off x="268941" y="89647"/>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Purpose</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7" name="Picture 6">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8" name="Slide Number Placeholder 7"/>
          <p:cNvSpPr>
            <a:spLocks noGrp="1"/>
          </p:cNvSpPr>
          <p:nvPr>
            <p:ph type="sldNum" sz="quarter" idx="12"/>
          </p:nvPr>
        </p:nvSpPr>
        <p:spPr>
          <a:xfrm>
            <a:off x="8658726" y="6440837"/>
            <a:ext cx="2743200" cy="365125"/>
          </a:xfrm>
        </p:spPr>
        <p:txBody>
          <a:bodyPr/>
          <a:lstStyle/>
          <a:p>
            <a:fld id="{2FC4BBEA-D2AF-4620-ADEB-12EADF4A9185}" type="slidenum">
              <a:rPr lang="en-GB" smtClean="0">
                <a:solidFill>
                  <a:schemeClr val="bg1">
                    <a:lumMod val="75000"/>
                  </a:schemeClr>
                </a:solidFill>
              </a:rPr>
              <a:t>2</a:t>
            </a:fld>
            <a:endParaRPr lang="en-GB" dirty="0">
              <a:solidFill>
                <a:schemeClr val="bg1">
                  <a:lumMod val="75000"/>
                </a:schemeClr>
              </a:solidFill>
            </a:endParaRPr>
          </a:p>
        </p:txBody>
      </p:sp>
      <p:graphicFrame>
        <p:nvGraphicFramePr>
          <p:cNvPr id="9" name="Table 4">
            <a:extLst>
              <a:ext uri="{FF2B5EF4-FFF2-40B4-BE49-F238E27FC236}">
                <a16:creationId xmlns:a16="http://schemas.microsoft.com/office/drawing/2014/main" id="{0B398493-7159-4124-B92F-E4C9CA8346D6}"/>
              </a:ext>
            </a:extLst>
          </p:cNvPr>
          <p:cNvGraphicFramePr>
            <a:graphicFrameLocks noGrp="1"/>
          </p:cNvGraphicFramePr>
          <p:nvPr>
            <p:extLst>
              <p:ext uri="{D42A27DB-BD31-4B8C-83A1-F6EECF244321}">
                <p14:modId xmlns:p14="http://schemas.microsoft.com/office/powerpoint/2010/main" val="728617512"/>
              </p:ext>
            </p:extLst>
          </p:nvPr>
        </p:nvGraphicFramePr>
        <p:xfrm>
          <a:off x="180206" y="696019"/>
          <a:ext cx="11767306" cy="5247581"/>
        </p:xfrm>
        <a:graphic>
          <a:graphicData uri="http://schemas.openxmlformats.org/drawingml/2006/table">
            <a:tbl>
              <a:tblPr firstRow="1" bandRow="1">
                <a:tableStyleId>{5940675A-B579-460E-94D1-54222C63F5DA}</a:tableStyleId>
              </a:tblPr>
              <a:tblGrid>
                <a:gridCol w="11767306">
                  <a:extLst>
                    <a:ext uri="{9D8B030D-6E8A-4147-A177-3AD203B41FA5}">
                      <a16:colId xmlns:a16="http://schemas.microsoft.com/office/drawing/2014/main" val="288873034"/>
                    </a:ext>
                  </a:extLst>
                </a:gridCol>
              </a:tblGrid>
              <a:tr h="6949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solidFill>
                            <a:schemeClr val="tx1"/>
                          </a:solidFill>
                        </a:rPr>
                        <a:t>As part of standard Annual Plan Reporting processes, </a:t>
                      </a:r>
                      <a:r>
                        <a:rPr lang="en-GB" sz="2000" b="1" baseline="0" dirty="0">
                          <a:solidFill>
                            <a:schemeClr val="tx1"/>
                          </a:solidFill>
                        </a:rPr>
                        <a:t>a mid-year review is undertaken in December to establish potential end-of-year position and approve necessary changes to plan.</a:t>
                      </a:r>
                    </a:p>
                  </a:txBody>
                  <a:tcP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val="284554805"/>
                  </a:ext>
                </a:extLst>
              </a:tr>
              <a:tr h="1102301">
                <a:tc>
                  <a:txBody>
                    <a:bodyPr/>
                    <a:lstStyle/>
                    <a:p>
                      <a:r>
                        <a:rPr lang="en-GB" sz="2000" dirty="0">
                          <a:solidFill>
                            <a:schemeClr val="tx1"/>
                          </a:solidFill>
                        </a:rPr>
                        <a:t>The Annual Plan 24/25 lists a number of organisational priorities, in the form of Goals,</a:t>
                      </a:r>
                      <a:r>
                        <a:rPr lang="en-GB" sz="2000" baseline="0" dirty="0">
                          <a:solidFill>
                            <a:schemeClr val="tx1"/>
                          </a:solidFill>
                        </a:rPr>
                        <a:t> Methods and Outcomes (GMOs)</a:t>
                      </a:r>
                      <a:r>
                        <a:rPr lang="en-GB" sz="2000" dirty="0">
                          <a:solidFill>
                            <a:schemeClr val="tx1"/>
                          </a:solidFill>
                        </a:rPr>
                        <a:t>, to be delivered by Programme Boards and Service Delivery Groups. </a:t>
                      </a:r>
                      <a:r>
                        <a:rPr lang="en-GB" sz="2000" baseline="0" dirty="0">
                          <a:solidFill>
                            <a:schemeClr val="tx1"/>
                          </a:solidFill>
                        </a:rPr>
                        <a:t> </a:t>
                      </a:r>
                      <a:r>
                        <a:rPr lang="en-GB" sz="2000" dirty="0">
                          <a:solidFill>
                            <a:schemeClr val="tx1"/>
                          </a:solidFill>
                        </a:rPr>
                        <a:t>The Annual Plan 24/25 was submitted to Welsh Government in March 2024. </a:t>
                      </a:r>
                    </a:p>
                  </a:txBody>
                  <a:tcP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val="55358611"/>
                  </a:ext>
                </a:extLst>
              </a:tr>
              <a:tr h="3399313">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2000" kern="1200" dirty="0">
                          <a:solidFill>
                            <a:schemeClr val="tx1"/>
                          </a:solidFill>
                          <a:effectLst/>
                          <a:latin typeface="+mn-lt"/>
                          <a:ea typeface="+mn-ea"/>
                          <a:cs typeface="+mn-cs"/>
                        </a:rPr>
                        <a:t>The following slides present a</a:t>
                      </a:r>
                      <a:r>
                        <a:rPr lang="en-GB" sz="2000" kern="1200" baseline="0" dirty="0">
                          <a:solidFill>
                            <a:schemeClr val="tx1"/>
                          </a:solidFill>
                          <a:effectLst/>
                          <a:latin typeface="+mn-lt"/>
                          <a:ea typeface="+mn-ea"/>
                          <a:cs typeface="+mn-cs"/>
                        </a:rPr>
                        <a:t> mid-year review projection of all GMOs at year-end (24/25). The slides outline the following: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1" kern="1200" dirty="0">
                          <a:solidFill>
                            <a:schemeClr val="tx1"/>
                          </a:solidFill>
                          <a:effectLst/>
                          <a:latin typeface="+mn-lt"/>
                          <a:ea typeface="+mn-ea"/>
                          <a:cs typeface="+mn-cs"/>
                        </a:rPr>
                        <a:t>Slides 3-11:</a:t>
                      </a:r>
                      <a:r>
                        <a:rPr lang="en-GB" sz="2000" kern="1200" dirty="0">
                          <a:solidFill>
                            <a:schemeClr val="tx1"/>
                          </a:solidFill>
                          <a:effectLst/>
                          <a:latin typeface="+mn-lt"/>
                          <a:ea typeface="+mn-ea"/>
                          <a:cs typeface="+mn-cs"/>
                        </a:rPr>
                        <a:t> GMOs</a:t>
                      </a:r>
                      <a:r>
                        <a:rPr lang="en-GB" sz="2000" kern="1200" baseline="0" dirty="0">
                          <a:solidFill>
                            <a:schemeClr val="tx1"/>
                          </a:solidFill>
                          <a:effectLst/>
                          <a:latin typeface="+mn-lt"/>
                          <a:ea typeface="+mn-ea"/>
                          <a:cs typeface="+mn-cs"/>
                        </a:rPr>
                        <a:t> reported as ‘</a:t>
                      </a:r>
                      <a:r>
                        <a:rPr lang="en-GB" sz="2000" b="1" kern="1200" dirty="0">
                          <a:solidFill>
                            <a:schemeClr val="tx1"/>
                          </a:solidFill>
                          <a:effectLst/>
                          <a:latin typeface="+mn-lt"/>
                          <a:ea typeface="+mn-ea"/>
                          <a:cs typeface="+mn-cs"/>
                        </a:rPr>
                        <a:t>off-track – red’ </a:t>
                      </a:r>
                      <a:r>
                        <a:rPr lang="en-GB" sz="2000" b="0" kern="1200" dirty="0">
                          <a:solidFill>
                            <a:schemeClr val="tx1"/>
                          </a:solidFill>
                          <a:effectLst/>
                          <a:latin typeface="+mn-lt"/>
                          <a:ea typeface="+mn-ea"/>
                          <a:cs typeface="+mn-cs"/>
                        </a:rPr>
                        <a:t>at the mid-year point. Despite the current ‘red’ status of these GMOs, some are still expected to be delivered by year-end. R</a:t>
                      </a:r>
                      <a:r>
                        <a:rPr lang="en-GB" sz="2000" kern="1200" dirty="0">
                          <a:solidFill>
                            <a:schemeClr val="tx1"/>
                          </a:solidFill>
                          <a:effectLst/>
                          <a:latin typeface="+mn-lt"/>
                          <a:ea typeface="+mn-ea"/>
                          <a:cs typeface="+mn-cs"/>
                        </a:rPr>
                        <a:t>ationale for the position of each is noted, as well as </a:t>
                      </a:r>
                      <a:r>
                        <a:rPr lang="en-GB" sz="2000" kern="1200" baseline="0" dirty="0">
                          <a:solidFill>
                            <a:schemeClr val="tx1"/>
                          </a:solidFill>
                          <a:effectLst/>
                          <a:latin typeface="+mn-lt"/>
                          <a:ea typeface="+mn-ea"/>
                          <a:cs typeface="+mn-cs"/>
                        </a:rPr>
                        <a:t>proposed revised delivery timescales, where relevant.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1" kern="1200" baseline="0" dirty="0">
                          <a:solidFill>
                            <a:schemeClr val="tx1"/>
                          </a:solidFill>
                          <a:effectLst/>
                          <a:latin typeface="+mn-lt"/>
                          <a:ea typeface="+mn-ea"/>
                          <a:cs typeface="+mn-cs"/>
                        </a:rPr>
                        <a:t>Slides 12-16: </a:t>
                      </a:r>
                      <a:r>
                        <a:rPr lang="en-GB" sz="2000" kern="1200" baseline="0" dirty="0">
                          <a:solidFill>
                            <a:schemeClr val="tx1"/>
                          </a:solidFill>
                          <a:effectLst/>
                          <a:latin typeface="+mn-lt"/>
                          <a:ea typeface="+mn-ea"/>
                          <a:cs typeface="+mn-cs"/>
                        </a:rPr>
                        <a:t>GMOs reported as ‘</a:t>
                      </a:r>
                      <a:r>
                        <a:rPr lang="en-GB" sz="2000" b="1" kern="1200" baseline="0" dirty="0">
                          <a:solidFill>
                            <a:schemeClr val="tx1"/>
                          </a:solidFill>
                          <a:effectLst/>
                          <a:latin typeface="+mn-lt"/>
                          <a:ea typeface="+mn-ea"/>
                          <a:cs typeface="+mn-cs"/>
                        </a:rPr>
                        <a:t>off-track - amber</a:t>
                      </a:r>
                      <a:r>
                        <a:rPr lang="en-GB" sz="2000" kern="1200" baseline="0" dirty="0">
                          <a:solidFill>
                            <a:schemeClr val="tx1"/>
                          </a:solidFill>
                          <a:effectLst/>
                          <a:latin typeface="+mn-lt"/>
                          <a:ea typeface="+mn-ea"/>
                          <a:cs typeface="+mn-cs"/>
                        </a:rPr>
                        <a:t>’ (manageable) for consecutive quarters are highlighted. It is expected, however, that these will be delivered by Q4 23/24. Feasibility will be reviewed, in detail, in the Annual Plan Oversight Group (APOG) in February 2025.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1" kern="1200" baseline="0" dirty="0">
                          <a:solidFill>
                            <a:schemeClr val="tx1"/>
                          </a:solidFill>
                          <a:effectLst/>
                          <a:latin typeface="+mn-lt"/>
                          <a:ea typeface="+mn-ea"/>
                          <a:cs typeface="+mn-cs"/>
                        </a:rPr>
                        <a:t>Slides 16-26: </a:t>
                      </a:r>
                      <a:r>
                        <a:rPr lang="en-GB" sz="2000" kern="1200" baseline="0" dirty="0">
                          <a:solidFill>
                            <a:schemeClr val="tx1"/>
                          </a:solidFill>
                          <a:effectLst/>
                          <a:latin typeface="+mn-lt"/>
                          <a:ea typeface="+mn-ea"/>
                          <a:cs typeface="+mn-cs"/>
                        </a:rPr>
                        <a:t>GMOs which are reported to be </a:t>
                      </a:r>
                      <a:r>
                        <a:rPr lang="en-GB" sz="2000" b="1" kern="1200" baseline="0" dirty="0">
                          <a:solidFill>
                            <a:schemeClr val="tx1"/>
                          </a:solidFill>
                          <a:effectLst/>
                          <a:latin typeface="+mn-lt"/>
                          <a:ea typeface="+mn-ea"/>
                          <a:cs typeface="+mn-cs"/>
                        </a:rPr>
                        <a:t>on-track</a:t>
                      </a:r>
                      <a:r>
                        <a:rPr lang="en-GB" sz="2000" kern="1200" baseline="0" dirty="0">
                          <a:solidFill>
                            <a:schemeClr val="tx1"/>
                          </a:solidFill>
                          <a:effectLst/>
                          <a:latin typeface="+mn-lt"/>
                          <a:ea typeface="+mn-ea"/>
                          <a:cs typeface="+mn-cs"/>
                        </a:rPr>
                        <a:t> or to have been ‘</a:t>
                      </a:r>
                      <a:r>
                        <a:rPr lang="en-GB" sz="2000" b="1" kern="1200" baseline="0" dirty="0">
                          <a:solidFill>
                            <a:schemeClr val="tx1"/>
                          </a:solidFill>
                          <a:effectLst/>
                          <a:latin typeface="+mn-lt"/>
                          <a:ea typeface="+mn-ea"/>
                          <a:cs typeface="+mn-cs"/>
                        </a:rPr>
                        <a:t>off-track – amber</a:t>
                      </a:r>
                      <a:r>
                        <a:rPr lang="en-GB" sz="2000" kern="1200" baseline="0" dirty="0">
                          <a:solidFill>
                            <a:schemeClr val="tx1"/>
                          </a:solidFill>
                          <a:effectLst/>
                          <a:latin typeface="+mn-lt"/>
                          <a:ea typeface="+mn-ea"/>
                          <a:cs typeface="+mn-cs"/>
                        </a:rPr>
                        <a:t>’ for only one quarter, but which it is known will not be delivered in 2024/25 due to foreseen barriers. These are described in every instance.</a:t>
                      </a:r>
                      <a:endParaRPr lang="en-GB" sz="2000" kern="1200" dirty="0">
                        <a:solidFill>
                          <a:schemeClr val="tx1"/>
                        </a:solidFill>
                        <a:effectLst/>
                        <a:latin typeface="+mn-lt"/>
                        <a:ea typeface="+mn-ea"/>
                        <a:cs typeface="+mn-cs"/>
                      </a:endParaRPr>
                    </a:p>
                  </a:txBody>
                  <a:tcP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val="3989431988"/>
                  </a:ext>
                </a:extLst>
              </a:tr>
            </a:tbl>
          </a:graphicData>
        </a:graphic>
      </p:graphicFrame>
    </p:spTree>
    <p:extLst>
      <p:ext uri="{BB962C8B-B14F-4D97-AF65-F5344CB8AC3E}">
        <p14:creationId xmlns:p14="http://schemas.microsoft.com/office/powerpoint/2010/main" val="1869154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Women’s Health, Maternity &amp; Children’s Health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20</a:t>
            </a:fld>
            <a:endParaRPr lang="en-GB" dirty="0">
              <a:solidFill>
                <a:schemeClr val="bg1">
                  <a:lumMod val="75000"/>
                </a:schemeClr>
              </a:solidFill>
            </a:endParaRPr>
          </a:p>
        </p:txBody>
      </p:sp>
      <p:graphicFrame>
        <p:nvGraphicFramePr>
          <p:cNvPr id="5" name="Table 4">
            <a:extLst>
              <a:ext uri="{FF2B5EF4-FFF2-40B4-BE49-F238E27FC236}">
                <a16:creationId xmlns:a16="http://schemas.microsoft.com/office/drawing/2014/main" id="{A13FA7C0-D666-4988-8D6F-CCFBE80EA7D3}"/>
              </a:ext>
            </a:extLst>
          </p:cNvPr>
          <p:cNvGraphicFramePr>
            <a:graphicFrameLocks noGrp="1"/>
          </p:cNvGraphicFramePr>
          <p:nvPr>
            <p:extLst>
              <p:ext uri="{D42A27DB-BD31-4B8C-83A1-F6EECF244321}">
                <p14:modId xmlns:p14="http://schemas.microsoft.com/office/powerpoint/2010/main" val="1557560238"/>
              </p:ext>
            </p:extLst>
          </p:nvPr>
        </p:nvGraphicFramePr>
        <p:xfrm>
          <a:off x="202126" y="855298"/>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Executive Nursing Director (CYP and Mat); Director of Therapies and Health Science (</a:t>
                      </a:r>
                      <a:r>
                        <a:rPr lang="en-GB" sz="1200" dirty="0" err="1">
                          <a:solidFill>
                            <a:schemeClr val="tx2"/>
                          </a:solidFill>
                        </a:rPr>
                        <a:t>Womens’</a:t>
                      </a:r>
                      <a:r>
                        <a:rPr lang="en-GB" sz="1200" dirty="0">
                          <a:solidFill>
                            <a:schemeClr val="tx2"/>
                          </a:solidFill>
                        </a:rPr>
                        <a:t> Health)</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7" name="Table 6">
            <a:extLst>
              <a:ext uri="{FF2B5EF4-FFF2-40B4-BE49-F238E27FC236}">
                <a16:creationId xmlns:a16="http://schemas.microsoft.com/office/drawing/2014/main" id="{58BC0BA2-7389-4B07-B23B-294A2922157A}"/>
              </a:ext>
            </a:extLst>
          </p:cNvPr>
          <p:cNvGraphicFramePr>
            <a:graphicFrameLocks noGrp="1"/>
          </p:cNvGraphicFramePr>
          <p:nvPr>
            <p:extLst>
              <p:ext uri="{D42A27DB-BD31-4B8C-83A1-F6EECF244321}">
                <p14:modId xmlns:p14="http://schemas.microsoft.com/office/powerpoint/2010/main" val="3873230535"/>
              </p:ext>
            </p:extLst>
          </p:nvPr>
        </p:nvGraphicFramePr>
        <p:xfrm>
          <a:off x="202126" y="1346345"/>
          <a:ext cx="11784986" cy="1227485"/>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as update awaited from national programme.</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NPTS_032: </a:t>
                      </a:r>
                      <a:r>
                        <a:rPr lang="en-GB" sz="1000" b="1" kern="1200" dirty="0">
                          <a:solidFill>
                            <a:schemeClr val="dk1"/>
                          </a:solidFill>
                          <a:effectLst/>
                          <a:latin typeface="+mn-lt"/>
                          <a:ea typeface="+mn-ea"/>
                          <a:cs typeface="+mn-cs"/>
                        </a:rPr>
                        <a:t>Engagement with Digital Maternity Cymru and support for the implementation of a national maternity record and development of local/national performance dashboards.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Michelle Mason-Gawne, Associate Service Group Director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graphicFrame>
        <p:nvGraphicFramePr>
          <p:cNvPr id="11" name="Table 10">
            <a:extLst>
              <a:ext uri="{FF2B5EF4-FFF2-40B4-BE49-F238E27FC236}">
                <a16:creationId xmlns:a16="http://schemas.microsoft.com/office/drawing/2014/main" id="{CD941FC1-78D8-4075-9B11-8304B76AA1E0}"/>
              </a:ext>
            </a:extLst>
          </p:cNvPr>
          <p:cNvGraphicFramePr>
            <a:graphicFrameLocks noGrp="1"/>
          </p:cNvGraphicFramePr>
          <p:nvPr>
            <p:extLst>
              <p:ext uri="{D42A27DB-BD31-4B8C-83A1-F6EECF244321}">
                <p14:modId xmlns:p14="http://schemas.microsoft.com/office/powerpoint/2010/main" val="3298474444"/>
              </p:ext>
            </p:extLst>
          </p:nvPr>
        </p:nvGraphicFramePr>
        <p:xfrm>
          <a:off x="202126" y="2573830"/>
          <a:ext cx="11784986" cy="1191712"/>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as further guidance awaited following investigation of change of approach in other Health Boards.</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NPTS_034: </a:t>
                      </a:r>
                      <a:r>
                        <a:rPr lang="en-GB" sz="1000" b="1" kern="1200" dirty="0">
                          <a:solidFill>
                            <a:schemeClr val="dk1"/>
                          </a:solidFill>
                          <a:effectLst/>
                          <a:latin typeface="+mn-lt"/>
                          <a:ea typeface="+mn-ea"/>
                          <a:cs typeface="+mn-cs"/>
                        </a:rPr>
                        <a:t>Implementation of </a:t>
                      </a:r>
                      <a:r>
                        <a:rPr lang="en-GB" sz="1000" b="1" kern="1200" dirty="0" err="1">
                          <a:solidFill>
                            <a:schemeClr val="dk1"/>
                          </a:solidFill>
                          <a:effectLst/>
                          <a:latin typeface="+mn-lt"/>
                          <a:ea typeface="+mn-ea"/>
                          <a:cs typeface="+mn-cs"/>
                        </a:rPr>
                        <a:t>Dilapan</a:t>
                      </a:r>
                      <a:r>
                        <a:rPr lang="en-GB" sz="1000" b="1" kern="1200" dirty="0">
                          <a:solidFill>
                            <a:schemeClr val="dk1"/>
                          </a:solidFill>
                          <a:effectLst/>
                          <a:latin typeface="+mn-lt"/>
                          <a:ea typeface="+mn-ea"/>
                          <a:cs typeface="+mn-cs"/>
                        </a:rPr>
                        <a:t> for induction of labour.</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Michelle Mason-Gawne, Associate Service Group Director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graphicFrame>
        <p:nvGraphicFramePr>
          <p:cNvPr id="14" name="Table 13">
            <a:extLst>
              <a:ext uri="{FF2B5EF4-FFF2-40B4-BE49-F238E27FC236}">
                <a16:creationId xmlns:a16="http://schemas.microsoft.com/office/drawing/2014/main" id="{B32232B7-321E-47A7-96AD-5A677801102A}"/>
              </a:ext>
            </a:extLst>
          </p:cNvPr>
          <p:cNvGraphicFramePr>
            <a:graphicFrameLocks noGrp="1"/>
          </p:cNvGraphicFramePr>
          <p:nvPr>
            <p:extLst>
              <p:ext uri="{D42A27DB-BD31-4B8C-83A1-F6EECF244321}">
                <p14:modId xmlns:p14="http://schemas.microsoft.com/office/powerpoint/2010/main" val="3435400585"/>
              </p:ext>
            </p:extLst>
          </p:nvPr>
        </p:nvGraphicFramePr>
        <p:xfrm>
          <a:off x="202126" y="3765542"/>
          <a:ext cx="11784986" cy="1379885"/>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following revised approach agreed in Q1. Delivery will roll into 2025/26.</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u="none" strike="noStrike" kern="1200" baseline="0" dirty="0">
                          <a:solidFill>
                            <a:schemeClr val="tx1"/>
                          </a:solidFill>
                          <a:latin typeface="+mn-lt"/>
                          <a:ea typeface="+mn-ea"/>
                          <a:cs typeface="+mn-cs"/>
                        </a:rPr>
                        <a:t>NPTS_051: </a:t>
                      </a:r>
                      <a:r>
                        <a:rPr lang="en-GB" sz="1000" b="1" kern="1200" dirty="0">
                          <a:solidFill>
                            <a:schemeClr val="dk1"/>
                          </a:solidFill>
                          <a:effectLst/>
                          <a:latin typeface="+mn-lt"/>
                          <a:ea typeface="+mn-ea"/>
                          <a:cs typeface="+mn-cs"/>
                        </a:rPr>
                        <a:t>Refresh the current Children and Young People Strategic Plan with aim to put in place a 5-year strategic framework and direction for all specialities who deliver services for Children and Young People within Swansea Bay UHB.</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Michelle Mason-Gawne, Associate Service Group Director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spTree>
    <p:extLst>
      <p:ext uri="{BB962C8B-B14F-4D97-AF65-F5344CB8AC3E}">
        <p14:creationId xmlns:p14="http://schemas.microsoft.com/office/powerpoint/2010/main" val="22923528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Women’s Health, Maternity &amp; Children’s Health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21</a:t>
            </a:fld>
            <a:endParaRPr lang="en-GB" dirty="0">
              <a:solidFill>
                <a:schemeClr val="bg1">
                  <a:lumMod val="75000"/>
                </a:schemeClr>
              </a:solidFill>
            </a:endParaRPr>
          </a:p>
        </p:txBody>
      </p:sp>
      <p:graphicFrame>
        <p:nvGraphicFramePr>
          <p:cNvPr id="5" name="Table 4">
            <a:extLst>
              <a:ext uri="{FF2B5EF4-FFF2-40B4-BE49-F238E27FC236}">
                <a16:creationId xmlns:a16="http://schemas.microsoft.com/office/drawing/2014/main" id="{A13FA7C0-D666-4988-8D6F-CCFBE80EA7D3}"/>
              </a:ext>
            </a:extLst>
          </p:cNvPr>
          <p:cNvGraphicFramePr>
            <a:graphicFrameLocks noGrp="1"/>
          </p:cNvGraphicFramePr>
          <p:nvPr>
            <p:extLst>
              <p:ext uri="{D42A27DB-BD31-4B8C-83A1-F6EECF244321}">
                <p14:modId xmlns:p14="http://schemas.microsoft.com/office/powerpoint/2010/main" val="2343757920"/>
              </p:ext>
            </p:extLst>
          </p:nvPr>
        </p:nvGraphicFramePr>
        <p:xfrm>
          <a:off x="288000" y="791036"/>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Ceri Gimblett, Service Group Director – NPTSSG-led</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16" name="Table 15">
            <a:extLst>
              <a:ext uri="{FF2B5EF4-FFF2-40B4-BE49-F238E27FC236}">
                <a16:creationId xmlns:a16="http://schemas.microsoft.com/office/drawing/2014/main" id="{F268A833-0F6F-4212-9BAA-0D28B1CD11AC}"/>
              </a:ext>
            </a:extLst>
          </p:cNvPr>
          <p:cNvGraphicFramePr>
            <a:graphicFrameLocks noGrp="1"/>
          </p:cNvGraphicFramePr>
          <p:nvPr>
            <p:extLst>
              <p:ext uri="{D42A27DB-BD31-4B8C-83A1-F6EECF244321}">
                <p14:modId xmlns:p14="http://schemas.microsoft.com/office/powerpoint/2010/main" val="4058833907"/>
              </p:ext>
            </p:extLst>
          </p:nvPr>
        </p:nvGraphicFramePr>
        <p:xfrm>
          <a:off x="288000" y="2671433"/>
          <a:ext cx="11784986" cy="1191712"/>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on hold following decision by JCC not to fund. </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NPTS_065: </a:t>
                      </a:r>
                      <a:r>
                        <a:rPr lang="en-GB" sz="1000" b="1" kern="1200" dirty="0">
                          <a:solidFill>
                            <a:schemeClr val="dk1"/>
                          </a:solidFill>
                          <a:effectLst/>
                          <a:latin typeface="+mn-lt"/>
                          <a:ea typeface="+mn-ea"/>
                          <a:cs typeface="+mn-cs"/>
                        </a:rPr>
                        <a:t>Develop business case for JCC to permanently fund 24-hour neonatal transport model.</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Michelle Mason-Gawne, Associate Service Group Director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graphicFrame>
        <p:nvGraphicFramePr>
          <p:cNvPr id="17" name="Table 16">
            <a:extLst>
              <a:ext uri="{FF2B5EF4-FFF2-40B4-BE49-F238E27FC236}">
                <a16:creationId xmlns:a16="http://schemas.microsoft.com/office/drawing/2014/main" id="{A7099A0B-9A4B-4FFB-8765-B81C3409FBBE}"/>
              </a:ext>
            </a:extLst>
          </p:cNvPr>
          <p:cNvGraphicFramePr>
            <a:graphicFrameLocks noGrp="1"/>
          </p:cNvGraphicFramePr>
          <p:nvPr>
            <p:extLst>
              <p:ext uri="{D42A27DB-BD31-4B8C-83A1-F6EECF244321}">
                <p14:modId xmlns:p14="http://schemas.microsoft.com/office/powerpoint/2010/main" val="457325292"/>
              </p:ext>
            </p:extLst>
          </p:nvPr>
        </p:nvGraphicFramePr>
        <p:xfrm>
          <a:off x="288000" y="3863145"/>
          <a:ext cx="11784986" cy="1227485"/>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cannot be delivered due to a lack of identified funding. </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NPTS_070: </a:t>
                      </a:r>
                      <a:r>
                        <a:rPr lang="en-GB" sz="1000" b="1" kern="1200" dirty="0">
                          <a:solidFill>
                            <a:schemeClr val="dk1"/>
                          </a:solidFill>
                          <a:effectLst/>
                          <a:latin typeface="+mn-lt"/>
                          <a:ea typeface="+mn-ea"/>
                          <a:cs typeface="+mn-cs"/>
                        </a:rPr>
                        <a:t>Collaborative scoping to explore use of Advanced Practitioner posts to demonstrate prudent use of skill set, and release consultant capacity. Linked with SPOA work for Y2; there is a need to work around SPOA/Medical Workforce.</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Michelle Mason-Gawne, Associate Service Group Director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graphicFrame>
        <p:nvGraphicFramePr>
          <p:cNvPr id="20" name="Table 19">
            <a:extLst>
              <a:ext uri="{FF2B5EF4-FFF2-40B4-BE49-F238E27FC236}">
                <a16:creationId xmlns:a16="http://schemas.microsoft.com/office/drawing/2014/main" id="{C007F6C4-D1AE-44B2-BC8B-A9F7E25CE80C}"/>
              </a:ext>
            </a:extLst>
          </p:cNvPr>
          <p:cNvGraphicFramePr>
            <a:graphicFrameLocks noGrp="1"/>
          </p:cNvGraphicFramePr>
          <p:nvPr>
            <p:extLst>
              <p:ext uri="{D42A27DB-BD31-4B8C-83A1-F6EECF244321}">
                <p14:modId xmlns:p14="http://schemas.microsoft.com/office/powerpoint/2010/main" val="2124627995"/>
              </p:ext>
            </p:extLst>
          </p:nvPr>
        </p:nvGraphicFramePr>
        <p:xfrm>
          <a:off x="288000" y="1291548"/>
          <a:ext cx="11784986" cy="1379885"/>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following revised approach agreed in Q1. Delivery will roll into 2025/26.</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541395">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NPTS_059: </a:t>
                      </a:r>
                      <a:r>
                        <a:rPr lang="en-GB" sz="1000" b="1" kern="1200" dirty="0">
                          <a:solidFill>
                            <a:schemeClr val="dk1"/>
                          </a:solidFill>
                          <a:effectLst/>
                          <a:latin typeface="+mn-lt"/>
                          <a:ea typeface="+mn-ea"/>
                          <a:cs typeface="+mn-cs"/>
                        </a:rPr>
                        <a:t>Work with RPB and colleagues within Mental Health services to undertake a review of services required for children with learning disabilities, to identify gaps in service provision, unmet need and priorities for development. Implementing the multi-agency CYP Emotional Wellbeing &amp; Mental Health Delivery Plan.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Michelle Mason-Gawne, Associate Service Group Director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spTree>
    <p:extLst>
      <p:ext uri="{BB962C8B-B14F-4D97-AF65-F5344CB8AC3E}">
        <p14:creationId xmlns:p14="http://schemas.microsoft.com/office/powerpoint/2010/main" val="23313820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Urgent &amp; Emergency Care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22</a:t>
            </a:fld>
            <a:endParaRPr lang="en-GB" dirty="0">
              <a:solidFill>
                <a:schemeClr val="bg1">
                  <a:lumMod val="75000"/>
                </a:schemeClr>
              </a:solidFill>
            </a:endParaRPr>
          </a:p>
        </p:txBody>
      </p:sp>
      <p:graphicFrame>
        <p:nvGraphicFramePr>
          <p:cNvPr id="5" name="Table 4">
            <a:extLst>
              <a:ext uri="{FF2B5EF4-FFF2-40B4-BE49-F238E27FC236}">
                <a16:creationId xmlns:a16="http://schemas.microsoft.com/office/drawing/2014/main" id="{A13FA7C0-D666-4988-8D6F-CCFBE80EA7D3}"/>
              </a:ext>
            </a:extLst>
          </p:cNvPr>
          <p:cNvGraphicFramePr>
            <a:graphicFrameLocks noGrp="1"/>
          </p:cNvGraphicFramePr>
          <p:nvPr>
            <p:extLst>
              <p:ext uri="{D42A27DB-BD31-4B8C-83A1-F6EECF244321}">
                <p14:modId xmlns:p14="http://schemas.microsoft.com/office/powerpoint/2010/main" val="651969618"/>
              </p:ext>
            </p:extLst>
          </p:nvPr>
        </p:nvGraphicFramePr>
        <p:xfrm>
          <a:off x="248400" y="538232"/>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Chief Operating Officer</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16" name="Table 15">
            <a:extLst>
              <a:ext uri="{FF2B5EF4-FFF2-40B4-BE49-F238E27FC236}">
                <a16:creationId xmlns:a16="http://schemas.microsoft.com/office/drawing/2014/main" id="{F268A833-0F6F-4212-9BAA-0D28B1CD11AC}"/>
              </a:ext>
            </a:extLst>
          </p:cNvPr>
          <p:cNvGraphicFramePr>
            <a:graphicFrameLocks noGrp="1"/>
          </p:cNvGraphicFramePr>
          <p:nvPr>
            <p:extLst>
              <p:ext uri="{D42A27DB-BD31-4B8C-83A1-F6EECF244321}">
                <p14:modId xmlns:p14="http://schemas.microsoft.com/office/powerpoint/2010/main" val="43322775"/>
              </p:ext>
            </p:extLst>
          </p:nvPr>
        </p:nvGraphicFramePr>
        <p:xfrm>
          <a:off x="245063" y="1802770"/>
          <a:ext cx="11784986" cy="795472"/>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dependent on funding being sourced.</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UEC_004: </a:t>
                      </a:r>
                      <a:r>
                        <a:rPr lang="en-GB" sz="1000" b="1" kern="1200" dirty="0">
                          <a:solidFill>
                            <a:schemeClr val="dk1"/>
                          </a:solidFill>
                          <a:effectLst/>
                          <a:latin typeface="+mn-lt"/>
                          <a:ea typeface="+mn-ea"/>
                          <a:cs typeface="+mn-cs"/>
                        </a:rPr>
                        <a:t>Virtual ward expansion (Enhanced Community Care) - from 5-7 day service (to avoid admission and / or pull from acute sites for care in the community)</a:t>
                      </a:r>
                    </a:p>
                  </a:txBody>
                  <a:tcPr>
                    <a:solidFill>
                      <a:schemeClr val="accent5">
                        <a:lumMod val="20000"/>
                        <a:lumOff val="80000"/>
                      </a:schemeClr>
                    </a:solidFill>
                  </a:tcPr>
                </a:tc>
                <a:extLst>
                  <a:ext uri="{0D108BD9-81ED-4DB2-BD59-A6C34878D82A}">
                    <a16:rowId xmlns:a16="http://schemas.microsoft.com/office/drawing/2014/main" val="3801980329"/>
                  </a:ext>
                </a:extLst>
              </a:tr>
            </a:tbl>
          </a:graphicData>
        </a:graphic>
      </p:graphicFrame>
      <p:graphicFrame>
        <p:nvGraphicFramePr>
          <p:cNvPr id="17" name="Table 16">
            <a:extLst>
              <a:ext uri="{FF2B5EF4-FFF2-40B4-BE49-F238E27FC236}">
                <a16:creationId xmlns:a16="http://schemas.microsoft.com/office/drawing/2014/main" id="{A7099A0B-9A4B-4FFB-8765-B81C3409FBBE}"/>
              </a:ext>
            </a:extLst>
          </p:cNvPr>
          <p:cNvGraphicFramePr>
            <a:graphicFrameLocks noGrp="1"/>
          </p:cNvGraphicFramePr>
          <p:nvPr>
            <p:extLst>
              <p:ext uri="{D42A27DB-BD31-4B8C-83A1-F6EECF244321}">
                <p14:modId xmlns:p14="http://schemas.microsoft.com/office/powerpoint/2010/main" val="2536259081"/>
              </p:ext>
            </p:extLst>
          </p:nvPr>
        </p:nvGraphicFramePr>
        <p:xfrm>
          <a:off x="245063" y="2623173"/>
          <a:ext cx="11784986" cy="795472"/>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dependent on funding being sourced.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dirty="0">
                        <a:solidFill>
                          <a:schemeClr val="bg1"/>
                        </a:solidFill>
                      </a:endParaRP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UEC_005: </a:t>
                      </a:r>
                      <a:r>
                        <a:rPr lang="en-GB" sz="1000" b="1" kern="1200" dirty="0">
                          <a:solidFill>
                            <a:schemeClr val="dk1"/>
                          </a:solidFill>
                          <a:effectLst/>
                          <a:latin typeface="+mn-lt"/>
                          <a:ea typeface="+mn-ea"/>
                          <a:cs typeface="+mn-cs"/>
                        </a:rPr>
                        <a:t>High Intensity Users (UEC) review and engagement/ service</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bl>
          </a:graphicData>
        </a:graphic>
      </p:graphicFrame>
      <p:graphicFrame>
        <p:nvGraphicFramePr>
          <p:cNvPr id="20" name="Table 19">
            <a:extLst>
              <a:ext uri="{FF2B5EF4-FFF2-40B4-BE49-F238E27FC236}">
                <a16:creationId xmlns:a16="http://schemas.microsoft.com/office/drawing/2014/main" id="{C007F6C4-D1AE-44B2-BC8B-A9F7E25CE80C}"/>
              </a:ext>
            </a:extLst>
          </p:cNvPr>
          <p:cNvGraphicFramePr>
            <a:graphicFrameLocks noGrp="1"/>
          </p:cNvGraphicFramePr>
          <p:nvPr>
            <p:extLst>
              <p:ext uri="{D42A27DB-BD31-4B8C-83A1-F6EECF244321}">
                <p14:modId xmlns:p14="http://schemas.microsoft.com/office/powerpoint/2010/main" val="3864435548"/>
              </p:ext>
            </p:extLst>
          </p:nvPr>
        </p:nvGraphicFramePr>
        <p:xfrm>
          <a:off x="248401" y="930407"/>
          <a:ext cx="11784986" cy="831245"/>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pending Executive decision on funding. </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UEC_002: </a:t>
                      </a:r>
                      <a:r>
                        <a:rPr lang="en-GB" sz="1000" b="1" kern="1200" dirty="0">
                          <a:solidFill>
                            <a:schemeClr val="dk1"/>
                          </a:solidFill>
                          <a:effectLst/>
                          <a:latin typeface="+mn-lt"/>
                          <a:ea typeface="+mn-ea"/>
                          <a:cs typeface="+mn-cs"/>
                        </a:rPr>
                        <a:t>Improved management of Long Term Conditions as admission avoidance - driven by data/ One Bay Way priorities.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bl>
          </a:graphicData>
        </a:graphic>
      </p:graphicFrame>
      <p:graphicFrame>
        <p:nvGraphicFramePr>
          <p:cNvPr id="3" name="Table 2">
            <a:extLst>
              <a:ext uri="{FF2B5EF4-FFF2-40B4-BE49-F238E27FC236}">
                <a16:creationId xmlns:a16="http://schemas.microsoft.com/office/drawing/2014/main" id="{50BD1477-F165-B81D-51BC-F4F3A33C4FDC}"/>
              </a:ext>
            </a:extLst>
          </p:cNvPr>
          <p:cNvGraphicFramePr>
            <a:graphicFrameLocks noGrp="1"/>
          </p:cNvGraphicFramePr>
          <p:nvPr>
            <p:extLst>
              <p:ext uri="{D42A27DB-BD31-4B8C-83A1-F6EECF244321}">
                <p14:modId xmlns:p14="http://schemas.microsoft.com/office/powerpoint/2010/main" val="1194707226"/>
              </p:ext>
            </p:extLst>
          </p:nvPr>
        </p:nvGraphicFramePr>
        <p:xfrm>
          <a:off x="245063" y="3468765"/>
          <a:ext cx="11784986" cy="745863"/>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4293453124"/>
                    </a:ext>
                  </a:extLst>
                </a:gridCol>
                <a:gridCol w="10822366">
                  <a:extLst>
                    <a:ext uri="{9D8B030D-6E8A-4147-A177-3AD203B41FA5}">
                      <a16:colId xmlns:a16="http://schemas.microsoft.com/office/drawing/2014/main" val="3826028512"/>
                    </a:ext>
                  </a:extLst>
                </a:gridCol>
              </a:tblGrid>
              <a:tr h="349623">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to roll into 2025/26 as agreed in line with Q2 milestone amendment.</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1885894214"/>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UEC_008: </a:t>
                      </a:r>
                      <a:r>
                        <a:rPr lang="en-GB" sz="1000" b="1" kern="1200" dirty="0">
                          <a:solidFill>
                            <a:schemeClr val="dk1"/>
                          </a:solidFill>
                          <a:effectLst/>
                          <a:latin typeface="+mn-lt"/>
                          <a:ea typeface="+mn-ea"/>
                          <a:cs typeface="+mn-cs"/>
                        </a:rPr>
                        <a:t>Productive ward(s) to reduce length of stay: Roll-out of key initiatives across the Health Board so as to encourage productive Board Rounds/ Wards and to encourage timely flow and discharge. Key initiatives to include: SAFER, Red2Green, D2RA, Criteria Led Discharge (CLD), Avoiding deconditioning, COP escalation &amp; management, Other (TBC)</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1962292399"/>
                  </a:ext>
                </a:extLst>
              </a:tr>
            </a:tbl>
          </a:graphicData>
        </a:graphic>
      </p:graphicFrame>
      <p:graphicFrame>
        <p:nvGraphicFramePr>
          <p:cNvPr id="6" name="Table 5">
            <a:extLst>
              <a:ext uri="{FF2B5EF4-FFF2-40B4-BE49-F238E27FC236}">
                <a16:creationId xmlns:a16="http://schemas.microsoft.com/office/drawing/2014/main" id="{7F715DF9-3AD4-A287-7154-ED3833B509C6}"/>
              </a:ext>
            </a:extLst>
          </p:cNvPr>
          <p:cNvGraphicFramePr>
            <a:graphicFrameLocks noGrp="1"/>
          </p:cNvGraphicFramePr>
          <p:nvPr>
            <p:extLst>
              <p:ext uri="{D42A27DB-BD31-4B8C-83A1-F6EECF244321}">
                <p14:modId xmlns:p14="http://schemas.microsoft.com/office/powerpoint/2010/main" val="647305129"/>
              </p:ext>
            </p:extLst>
          </p:nvPr>
        </p:nvGraphicFramePr>
        <p:xfrm>
          <a:off x="245063" y="4259759"/>
          <a:ext cx="11784986" cy="604307"/>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3976306088"/>
                    </a:ext>
                  </a:extLst>
                </a:gridCol>
                <a:gridCol w="10822366">
                  <a:extLst>
                    <a:ext uri="{9D8B030D-6E8A-4147-A177-3AD203B41FA5}">
                      <a16:colId xmlns:a16="http://schemas.microsoft.com/office/drawing/2014/main" val="44556390"/>
                    </a:ext>
                  </a:extLst>
                </a:gridCol>
              </a:tblGrid>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to roll into 2025/26 as agreed in line with Q2 milestone amendment.</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2421346726"/>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UEC_010: </a:t>
                      </a:r>
                      <a:r>
                        <a:rPr lang="en-GB" sz="1000" b="1" kern="1200" dirty="0">
                          <a:solidFill>
                            <a:schemeClr val="dk1"/>
                          </a:solidFill>
                          <a:effectLst/>
                          <a:latin typeface="+mn-lt"/>
                          <a:ea typeface="+mn-ea"/>
                          <a:cs typeface="+mn-cs"/>
                        </a:rPr>
                        <a:t>Pathways of Care Delays (POCD) action plan implementation.</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2345449750"/>
                  </a:ext>
                </a:extLst>
              </a:tr>
            </a:tbl>
          </a:graphicData>
        </a:graphic>
      </p:graphicFrame>
      <p:graphicFrame>
        <p:nvGraphicFramePr>
          <p:cNvPr id="7" name="Table 6">
            <a:extLst>
              <a:ext uri="{FF2B5EF4-FFF2-40B4-BE49-F238E27FC236}">
                <a16:creationId xmlns:a16="http://schemas.microsoft.com/office/drawing/2014/main" id="{AA125F7E-5EF4-38B2-AF87-BFD0B0EC4C8E}"/>
              </a:ext>
            </a:extLst>
          </p:cNvPr>
          <p:cNvGraphicFramePr>
            <a:graphicFrameLocks noGrp="1"/>
          </p:cNvGraphicFramePr>
          <p:nvPr>
            <p:extLst>
              <p:ext uri="{D42A27DB-BD31-4B8C-83A1-F6EECF244321}">
                <p14:modId xmlns:p14="http://schemas.microsoft.com/office/powerpoint/2010/main" val="547779644"/>
              </p:ext>
            </p:extLst>
          </p:nvPr>
        </p:nvGraphicFramePr>
        <p:xfrm>
          <a:off x="245063" y="4909197"/>
          <a:ext cx="11784986" cy="797859"/>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2527512731"/>
                    </a:ext>
                  </a:extLst>
                </a:gridCol>
                <a:gridCol w="10822366">
                  <a:extLst>
                    <a:ext uri="{9D8B030D-6E8A-4147-A177-3AD203B41FA5}">
                      <a16:colId xmlns:a16="http://schemas.microsoft.com/office/drawing/2014/main" val="842940444"/>
                    </a:ext>
                  </a:extLst>
                </a:gridCol>
              </a:tblGrid>
              <a:tr h="362091">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cannot be delivered due to a lack of identified funding. </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912849053"/>
                  </a:ext>
                </a:extLst>
              </a:tr>
              <a:tr h="435768">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UEC_012: </a:t>
                      </a:r>
                      <a:r>
                        <a:rPr lang="en-GB" sz="1000" b="1" kern="1200" dirty="0">
                          <a:solidFill>
                            <a:schemeClr val="dk1"/>
                          </a:solidFill>
                          <a:effectLst/>
                          <a:latin typeface="+mn-lt"/>
                          <a:ea typeface="+mn-ea"/>
                          <a:cs typeface="+mn-cs"/>
                        </a:rPr>
                        <a:t>Evaluation of current Home First discharge support and subsequent agreement / development of future intermediate bed provision (RPB &amp; SBUHB in partnership) including Bonymaen beds.</a:t>
                      </a:r>
                    </a:p>
                  </a:txBody>
                  <a:tcPr>
                    <a:solidFill>
                      <a:schemeClr val="accent5">
                        <a:lumMod val="20000"/>
                        <a:lumOff val="80000"/>
                      </a:schemeClr>
                    </a:solidFill>
                  </a:tcPr>
                </a:tc>
                <a:extLst>
                  <a:ext uri="{0D108BD9-81ED-4DB2-BD59-A6C34878D82A}">
                    <a16:rowId xmlns:a16="http://schemas.microsoft.com/office/drawing/2014/main" val="1734798564"/>
                  </a:ext>
                </a:extLst>
              </a:tr>
            </a:tbl>
          </a:graphicData>
        </a:graphic>
      </p:graphicFrame>
    </p:spTree>
    <p:extLst>
      <p:ext uri="{BB962C8B-B14F-4D97-AF65-F5344CB8AC3E}">
        <p14:creationId xmlns:p14="http://schemas.microsoft.com/office/powerpoint/2010/main" val="30280484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Mental Health &amp; Learning Disabilities (MH&amp;LD)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23</a:t>
            </a:fld>
            <a:endParaRPr lang="en-GB" dirty="0">
              <a:solidFill>
                <a:schemeClr val="bg1">
                  <a:lumMod val="75000"/>
                </a:schemeClr>
              </a:solidFill>
            </a:endParaRPr>
          </a:p>
        </p:txBody>
      </p:sp>
      <p:graphicFrame>
        <p:nvGraphicFramePr>
          <p:cNvPr id="5" name="Table 4">
            <a:extLst>
              <a:ext uri="{FF2B5EF4-FFF2-40B4-BE49-F238E27FC236}">
                <a16:creationId xmlns:a16="http://schemas.microsoft.com/office/drawing/2014/main" id="{A13FA7C0-D666-4988-8D6F-CCFBE80EA7D3}"/>
              </a:ext>
            </a:extLst>
          </p:cNvPr>
          <p:cNvGraphicFramePr>
            <a:graphicFrameLocks noGrp="1"/>
          </p:cNvGraphicFramePr>
          <p:nvPr>
            <p:extLst>
              <p:ext uri="{D42A27DB-BD31-4B8C-83A1-F6EECF244321}">
                <p14:modId xmlns:p14="http://schemas.microsoft.com/office/powerpoint/2010/main" val="2636025332"/>
              </p:ext>
            </p:extLst>
          </p:nvPr>
        </p:nvGraphicFramePr>
        <p:xfrm>
          <a:off x="288000" y="791036"/>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Chief Operating Officer</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16" name="Table 15">
            <a:extLst>
              <a:ext uri="{FF2B5EF4-FFF2-40B4-BE49-F238E27FC236}">
                <a16:creationId xmlns:a16="http://schemas.microsoft.com/office/drawing/2014/main" id="{F268A833-0F6F-4212-9BAA-0D28B1CD11AC}"/>
              </a:ext>
            </a:extLst>
          </p:cNvPr>
          <p:cNvGraphicFramePr>
            <a:graphicFrameLocks noGrp="1"/>
          </p:cNvGraphicFramePr>
          <p:nvPr>
            <p:extLst>
              <p:ext uri="{D42A27DB-BD31-4B8C-83A1-F6EECF244321}">
                <p14:modId xmlns:p14="http://schemas.microsoft.com/office/powerpoint/2010/main" val="3268269801"/>
              </p:ext>
            </p:extLst>
          </p:nvPr>
        </p:nvGraphicFramePr>
        <p:xfrm>
          <a:off x="245063" y="3115941"/>
          <a:ext cx="11784986" cy="795472"/>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due to slippage in funding / capital planning timelines. </a:t>
                      </a:r>
                      <a:r>
                        <a:rPr lang="en-GB" sz="1000" b="1" kern="1200" dirty="0">
                          <a:solidFill>
                            <a:schemeClr val="lt1"/>
                          </a:solidFill>
                          <a:effectLst/>
                          <a:latin typeface="+mn-lt"/>
                          <a:ea typeface="+mn-ea"/>
                          <a:cs typeface="+mn-cs"/>
                        </a:rPr>
                        <a:t>Capital Finance has been secured from WG to commence this work, however. </a:t>
                      </a:r>
                      <a:endParaRPr lang="en-GB" sz="1000" b="1" dirty="0">
                        <a:solidFill>
                          <a:schemeClr val="bg1"/>
                        </a:solidFill>
                      </a:endParaRP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MHLD_013: </a:t>
                      </a:r>
                      <a:r>
                        <a:rPr lang="en-GB" sz="1000" b="1" kern="1200" dirty="0">
                          <a:solidFill>
                            <a:schemeClr val="dk1"/>
                          </a:solidFill>
                          <a:effectLst/>
                          <a:latin typeface="+mn-lt"/>
                          <a:ea typeface="+mn-ea"/>
                          <a:cs typeface="+mn-cs"/>
                        </a:rPr>
                        <a:t>Caswell Clinic: Secure capital investment to build two seclusion suites and de-escalation areas.</a:t>
                      </a:r>
                    </a:p>
                  </a:txBody>
                  <a:tcPr>
                    <a:solidFill>
                      <a:schemeClr val="accent5">
                        <a:lumMod val="20000"/>
                        <a:lumOff val="80000"/>
                      </a:schemeClr>
                    </a:solidFill>
                  </a:tcPr>
                </a:tc>
                <a:extLst>
                  <a:ext uri="{0D108BD9-81ED-4DB2-BD59-A6C34878D82A}">
                    <a16:rowId xmlns:a16="http://schemas.microsoft.com/office/drawing/2014/main" val="3801980329"/>
                  </a:ext>
                </a:extLst>
              </a:tr>
            </a:tbl>
          </a:graphicData>
        </a:graphic>
      </p:graphicFrame>
      <p:graphicFrame>
        <p:nvGraphicFramePr>
          <p:cNvPr id="20" name="Table 19">
            <a:extLst>
              <a:ext uri="{FF2B5EF4-FFF2-40B4-BE49-F238E27FC236}">
                <a16:creationId xmlns:a16="http://schemas.microsoft.com/office/drawing/2014/main" id="{C007F6C4-D1AE-44B2-BC8B-A9F7E25CE80C}"/>
              </a:ext>
            </a:extLst>
          </p:cNvPr>
          <p:cNvGraphicFramePr>
            <a:graphicFrameLocks noGrp="1"/>
          </p:cNvGraphicFramePr>
          <p:nvPr>
            <p:extLst>
              <p:ext uri="{D42A27DB-BD31-4B8C-83A1-F6EECF244321}">
                <p14:modId xmlns:p14="http://schemas.microsoft.com/office/powerpoint/2010/main" val="3075829795"/>
              </p:ext>
            </p:extLst>
          </p:nvPr>
        </p:nvGraphicFramePr>
        <p:xfrm>
          <a:off x="248400" y="2237288"/>
          <a:ext cx="11784986" cy="795472"/>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due to timelines of commissioners (JCC) having slipped. Clinical workstreams have commenced and are under review by JCC.</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MHLD_012: </a:t>
                      </a:r>
                      <a:r>
                        <a:rPr lang="en-GB" sz="1000" b="1" kern="1200" dirty="0">
                          <a:solidFill>
                            <a:schemeClr val="dk1"/>
                          </a:solidFill>
                          <a:effectLst/>
                          <a:latin typeface="+mn-lt"/>
                          <a:ea typeface="+mn-ea"/>
                          <a:cs typeface="+mn-cs"/>
                        </a:rPr>
                        <a:t>Engage with service modernisation work, led by JCC, to define future role and function of Caswell clinic (specialist MH) inpatient wards and set out associated workforce requirements.</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bl>
          </a:graphicData>
        </a:graphic>
      </p:graphicFrame>
      <p:graphicFrame>
        <p:nvGraphicFramePr>
          <p:cNvPr id="10" name="Table 9">
            <a:extLst>
              <a:ext uri="{FF2B5EF4-FFF2-40B4-BE49-F238E27FC236}">
                <a16:creationId xmlns:a16="http://schemas.microsoft.com/office/drawing/2014/main" id="{2A7CC239-95D5-4DB8-8065-02FB760E303F}"/>
              </a:ext>
            </a:extLst>
          </p:cNvPr>
          <p:cNvGraphicFramePr>
            <a:graphicFrameLocks noGrp="1"/>
          </p:cNvGraphicFramePr>
          <p:nvPr>
            <p:extLst>
              <p:ext uri="{D42A27DB-BD31-4B8C-83A1-F6EECF244321}">
                <p14:modId xmlns:p14="http://schemas.microsoft.com/office/powerpoint/2010/main" val="3413446625"/>
              </p:ext>
            </p:extLst>
          </p:nvPr>
        </p:nvGraphicFramePr>
        <p:xfrm>
          <a:off x="288000" y="1353748"/>
          <a:ext cx="11784986" cy="795472"/>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following further </a:t>
                      </a:r>
                      <a:r>
                        <a:rPr lang="en-GB" sz="1000" b="1" kern="1200" dirty="0">
                          <a:solidFill>
                            <a:schemeClr val="lt1"/>
                          </a:solidFill>
                          <a:effectLst/>
                          <a:latin typeface="+mn-lt"/>
                          <a:ea typeface="+mn-ea"/>
                          <a:cs typeface="+mn-cs"/>
                        </a:rPr>
                        <a:t>work having been undertaken on bed capacity and presented to the Joint Commissioning and Performance Strategic Group. The recommendations for bed capacity reduction were not endorsed pending development of an overarching business case to outline this plan in greater detail.  The timescale for this was felt to be longer with action for engagement with Llais also required.</a:t>
                      </a:r>
                      <a:endParaRPr lang="en-GB" sz="1000" b="1" dirty="0">
                        <a:solidFill>
                          <a:schemeClr val="bg1"/>
                        </a:solidFill>
                      </a:endParaRP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MHLD_003: </a:t>
                      </a:r>
                      <a:r>
                        <a:rPr lang="en-GB" sz="1000" b="1" kern="1200" dirty="0">
                          <a:solidFill>
                            <a:schemeClr val="dk1"/>
                          </a:solidFill>
                          <a:effectLst/>
                          <a:latin typeface="+mn-lt"/>
                          <a:ea typeface="+mn-ea"/>
                          <a:cs typeface="+mn-cs"/>
                        </a:rPr>
                        <a:t>Review of Complex Care Unit inpatient beds to consider the bed requirements for Learning disability services.</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bl>
          </a:graphicData>
        </a:graphic>
      </p:graphicFrame>
      <p:graphicFrame>
        <p:nvGraphicFramePr>
          <p:cNvPr id="9" name="Table 8">
            <a:extLst>
              <a:ext uri="{FF2B5EF4-FFF2-40B4-BE49-F238E27FC236}">
                <a16:creationId xmlns:a16="http://schemas.microsoft.com/office/drawing/2014/main" id="{F03FE59E-0311-4E84-92DD-C10032BCB767}"/>
              </a:ext>
            </a:extLst>
          </p:cNvPr>
          <p:cNvGraphicFramePr>
            <a:graphicFrameLocks noGrp="1"/>
          </p:cNvGraphicFramePr>
          <p:nvPr>
            <p:extLst>
              <p:ext uri="{D42A27DB-BD31-4B8C-83A1-F6EECF244321}">
                <p14:modId xmlns:p14="http://schemas.microsoft.com/office/powerpoint/2010/main" val="1114293739"/>
              </p:ext>
            </p:extLst>
          </p:nvPr>
        </p:nvGraphicFramePr>
        <p:xfrm>
          <a:off x="245063" y="3998301"/>
          <a:ext cx="11784986" cy="795472"/>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as driven by SLA disaggregation with CTMUHB.</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MHLD_014: </a:t>
                      </a:r>
                      <a:r>
                        <a:rPr lang="en-GB" sz="1000" b="1" kern="1200" dirty="0">
                          <a:solidFill>
                            <a:schemeClr val="dk1"/>
                          </a:solidFill>
                          <a:effectLst/>
                          <a:latin typeface="+mn-lt"/>
                          <a:ea typeface="+mn-ea"/>
                          <a:cs typeface="+mn-cs"/>
                        </a:rPr>
                        <a:t>Forensic dental services: Disaggregation of SLA with CMTHB and refurb of suite.</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bl>
          </a:graphicData>
        </a:graphic>
      </p:graphicFrame>
    </p:spTree>
    <p:extLst>
      <p:ext uri="{BB962C8B-B14F-4D97-AF65-F5344CB8AC3E}">
        <p14:creationId xmlns:p14="http://schemas.microsoft.com/office/powerpoint/2010/main" val="31157514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Workforce &amp; Organisational Development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24</a:t>
            </a:fld>
            <a:endParaRPr lang="en-GB" dirty="0">
              <a:solidFill>
                <a:schemeClr val="bg1">
                  <a:lumMod val="75000"/>
                </a:schemeClr>
              </a:solidFill>
            </a:endParaRPr>
          </a:p>
        </p:txBody>
      </p:sp>
      <p:graphicFrame>
        <p:nvGraphicFramePr>
          <p:cNvPr id="5" name="Table 4">
            <a:extLst>
              <a:ext uri="{FF2B5EF4-FFF2-40B4-BE49-F238E27FC236}">
                <a16:creationId xmlns:a16="http://schemas.microsoft.com/office/drawing/2014/main" id="{A13FA7C0-D666-4988-8D6F-CCFBE80EA7D3}"/>
              </a:ext>
            </a:extLst>
          </p:cNvPr>
          <p:cNvGraphicFramePr>
            <a:graphicFrameLocks noGrp="1"/>
          </p:cNvGraphicFramePr>
          <p:nvPr>
            <p:extLst>
              <p:ext uri="{D42A27DB-BD31-4B8C-83A1-F6EECF244321}">
                <p14:modId xmlns:p14="http://schemas.microsoft.com/office/powerpoint/2010/main" val="1423399958"/>
              </p:ext>
            </p:extLst>
          </p:nvPr>
        </p:nvGraphicFramePr>
        <p:xfrm>
          <a:off x="288000" y="791036"/>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Director of Workforce</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20" name="Table 19">
            <a:extLst>
              <a:ext uri="{FF2B5EF4-FFF2-40B4-BE49-F238E27FC236}">
                <a16:creationId xmlns:a16="http://schemas.microsoft.com/office/drawing/2014/main" id="{C007F6C4-D1AE-44B2-BC8B-A9F7E25CE80C}"/>
              </a:ext>
            </a:extLst>
          </p:cNvPr>
          <p:cNvGraphicFramePr>
            <a:graphicFrameLocks noGrp="1"/>
          </p:cNvGraphicFramePr>
          <p:nvPr>
            <p:extLst>
              <p:ext uri="{D42A27DB-BD31-4B8C-83A1-F6EECF244321}">
                <p14:modId xmlns:p14="http://schemas.microsoft.com/office/powerpoint/2010/main" val="2339049861"/>
              </p:ext>
            </p:extLst>
          </p:nvPr>
        </p:nvGraphicFramePr>
        <p:xfrm>
          <a:off x="288000" y="2108403"/>
          <a:ext cx="11784986" cy="795472"/>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due to change in education funding. </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W_010: </a:t>
                      </a:r>
                      <a:r>
                        <a:rPr lang="en-GB" sz="1000" b="1" kern="1200" dirty="0">
                          <a:solidFill>
                            <a:schemeClr val="dk1"/>
                          </a:solidFill>
                          <a:effectLst/>
                          <a:latin typeface="+mn-lt"/>
                          <a:ea typeface="+mn-ea"/>
                          <a:cs typeface="+mn-cs"/>
                        </a:rPr>
                        <a:t>Introduce 2 Gateway Academy programmes to pilot career pathways for specified hard to fill roles.</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bl>
          </a:graphicData>
        </a:graphic>
      </p:graphicFrame>
      <p:graphicFrame>
        <p:nvGraphicFramePr>
          <p:cNvPr id="10" name="Table 9">
            <a:extLst>
              <a:ext uri="{FF2B5EF4-FFF2-40B4-BE49-F238E27FC236}">
                <a16:creationId xmlns:a16="http://schemas.microsoft.com/office/drawing/2014/main" id="{2A7CC239-95D5-4DB8-8065-02FB760E303F}"/>
              </a:ext>
            </a:extLst>
          </p:cNvPr>
          <p:cNvGraphicFramePr>
            <a:graphicFrameLocks noGrp="1"/>
          </p:cNvGraphicFramePr>
          <p:nvPr>
            <p:extLst>
              <p:ext uri="{D42A27DB-BD31-4B8C-83A1-F6EECF244321}">
                <p14:modId xmlns:p14="http://schemas.microsoft.com/office/powerpoint/2010/main" val="4051149126"/>
              </p:ext>
            </p:extLst>
          </p:nvPr>
        </p:nvGraphicFramePr>
        <p:xfrm>
          <a:off x="288000" y="1271248"/>
          <a:ext cx="11784986" cy="795472"/>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due to demand of competing priorities and limited capacity. </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W_02: </a:t>
                      </a:r>
                      <a:r>
                        <a:rPr lang="en-GB" sz="1000" b="1" kern="1200" dirty="0">
                          <a:solidFill>
                            <a:schemeClr val="dk1"/>
                          </a:solidFill>
                          <a:effectLst/>
                          <a:latin typeface="+mn-lt"/>
                          <a:ea typeface="+mn-ea"/>
                          <a:cs typeface="+mn-cs"/>
                        </a:rPr>
                        <a:t>In collaboration with our partners, deliver and embed the national Speaking Up Safely Framework Action Plan.</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bl>
          </a:graphicData>
        </a:graphic>
      </p:graphicFrame>
    </p:spTree>
    <p:extLst>
      <p:ext uri="{BB962C8B-B14F-4D97-AF65-F5344CB8AC3E}">
        <p14:creationId xmlns:p14="http://schemas.microsoft.com/office/powerpoint/2010/main" val="24002270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Digital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25</a:t>
            </a:fld>
            <a:endParaRPr lang="en-GB" dirty="0">
              <a:solidFill>
                <a:schemeClr val="bg1">
                  <a:lumMod val="75000"/>
                </a:schemeClr>
              </a:solidFill>
            </a:endParaRPr>
          </a:p>
        </p:txBody>
      </p:sp>
      <p:graphicFrame>
        <p:nvGraphicFramePr>
          <p:cNvPr id="5" name="Table 4">
            <a:extLst>
              <a:ext uri="{FF2B5EF4-FFF2-40B4-BE49-F238E27FC236}">
                <a16:creationId xmlns:a16="http://schemas.microsoft.com/office/drawing/2014/main" id="{A13FA7C0-D666-4988-8D6F-CCFBE80EA7D3}"/>
              </a:ext>
            </a:extLst>
          </p:cNvPr>
          <p:cNvGraphicFramePr>
            <a:graphicFrameLocks noGrp="1"/>
          </p:cNvGraphicFramePr>
          <p:nvPr>
            <p:extLst>
              <p:ext uri="{D42A27DB-BD31-4B8C-83A1-F6EECF244321}">
                <p14:modId xmlns:p14="http://schemas.microsoft.com/office/powerpoint/2010/main" val="2737320698"/>
              </p:ext>
            </p:extLst>
          </p:nvPr>
        </p:nvGraphicFramePr>
        <p:xfrm>
          <a:off x="288000" y="791036"/>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Matt John, Director of Digital</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20" name="Table 19">
            <a:extLst>
              <a:ext uri="{FF2B5EF4-FFF2-40B4-BE49-F238E27FC236}">
                <a16:creationId xmlns:a16="http://schemas.microsoft.com/office/drawing/2014/main" id="{C007F6C4-D1AE-44B2-BC8B-A9F7E25CE80C}"/>
              </a:ext>
            </a:extLst>
          </p:cNvPr>
          <p:cNvGraphicFramePr>
            <a:graphicFrameLocks noGrp="1"/>
          </p:cNvGraphicFramePr>
          <p:nvPr>
            <p:extLst>
              <p:ext uri="{D42A27DB-BD31-4B8C-83A1-F6EECF244321}">
                <p14:modId xmlns:p14="http://schemas.microsoft.com/office/powerpoint/2010/main" val="3064266660"/>
              </p:ext>
            </p:extLst>
          </p:nvPr>
        </p:nvGraphicFramePr>
        <p:xfrm>
          <a:off x="288000" y="2175355"/>
          <a:ext cx="11784986" cy="728536"/>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368069">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due to lack of clarity in national approach. </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D_014: </a:t>
                      </a:r>
                      <a:r>
                        <a:rPr lang="en-GB" sz="1000" b="1" kern="1200" dirty="0">
                          <a:solidFill>
                            <a:schemeClr val="dk1"/>
                          </a:solidFill>
                          <a:effectLst/>
                          <a:latin typeface="+mn-lt"/>
                          <a:ea typeface="+mn-ea"/>
                          <a:cs typeface="+mn-cs"/>
                        </a:rPr>
                        <a:t>Implement Open Eyes (Open ERS/Open EPR), including the optometry solution.</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bl>
          </a:graphicData>
        </a:graphic>
      </p:graphicFrame>
      <p:graphicFrame>
        <p:nvGraphicFramePr>
          <p:cNvPr id="10" name="Table 9">
            <a:extLst>
              <a:ext uri="{FF2B5EF4-FFF2-40B4-BE49-F238E27FC236}">
                <a16:creationId xmlns:a16="http://schemas.microsoft.com/office/drawing/2014/main" id="{2A7CC239-95D5-4DB8-8065-02FB760E303F}"/>
              </a:ext>
            </a:extLst>
          </p:cNvPr>
          <p:cNvGraphicFramePr>
            <a:graphicFrameLocks noGrp="1"/>
          </p:cNvGraphicFramePr>
          <p:nvPr>
            <p:extLst>
              <p:ext uri="{D42A27DB-BD31-4B8C-83A1-F6EECF244321}">
                <p14:modId xmlns:p14="http://schemas.microsoft.com/office/powerpoint/2010/main" val="214531579"/>
              </p:ext>
            </p:extLst>
          </p:nvPr>
        </p:nvGraphicFramePr>
        <p:xfrm>
          <a:off x="288000" y="1353748"/>
          <a:ext cx="11784986" cy="795472"/>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until Q1 2025 due to system not having been built nationally for testing.  </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D_01: </a:t>
                      </a:r>
                      <a:r>
                        <a:rPr lang="en-GB" sz="1000" b="1" kern="1200" dirty="0">
                          <a:solidFill>
                            <a:schemeClr val="dk1"/>
                          </a:solidFill>
                          <a:effectLst/>
                          <a:latin typeface="+mn-lt"/>
                          <a:ea typeface="+mn-ea"/>
                          <a:cs typeface="+mn-cs"/>
                        </a:rPr>
                        <a:t>Implementation of LIMS 2 on a regional basis alongside identity access management supporting a regional pathology hub.</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bl>
          </a:graphicData>
        </a:graphic>
      </p:graphicFrame>
      <p:graphicFrame>
        <p:nvGraphicFramePr>
          <p:cNvPr id="8" name="Table 7">
            <a:extLst>
              <a:ext uri="{FF2B5EF4-FFF2-40B4-BE49-F238E27FC236}">
                <a16:creationId xmlns:a16="http://schemas.microsoft.com/office/drawing/2014/main" id="{EF098A5A-1AB6-44E8-B499-37C2A69E2339}"/>
              </a:ext>
            </a:extLst>
          </p:cNvPr>
          <p:cNvGraphicFramePr>
            <a:graphicFrameLocks noGrp="1"/>
          </p:cNvGraphicFramePr>
          <p:nvPr>
            <p:extLst>
              <p:ext uri="{D42A27DB-BD31-4B8C-83A1-F6EECF244321}">
                <p14:modId xmlns:p14="http://schemas.microsoft.com/office/powerpoint/2010/main" val="2417088636"/>
              </p:ext>
            </p:extLst>
          </p:nvPr>
        </p:nvGraphicFramePr>
        <p:xfrm>
          <a:off x="288000" y="2968989"/>
          <a:ext cx="11784986" cy="604307"/>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24204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pending Executive decision.</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D_016: </a:t>
                      </a:r>
                      <a:r>
                        <a:rPr lang="en-GB" sz="1000" b="1" kern="1200" dirty="0">
                          <a:solidFill>
                            <a:schemeClr val="dk1"/>
                          </a:solidFill>
                          <a:effectLst/>
                          <a:latin typeface="+mn-lt"/>
                          <a:ea typeface="+mn-ea"/>
                          <a:cs typeface="+mn-cs"/>
                        </a:rPr>
                        <a:t>Virtual Ward Digital Development.</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bl>
          </a:graphicData>
        </a:graphic>
      </p:graphicFrame>
    </p:spTree>
    <p:extLst>
      <p:ext uri="{BB962C8B-B14F-4D97-AF65-F5344CB8AC3E}">
        <p14:creationId xmlns:p14="http://schemas.microsoft.com/office/powerpoint/2010/main" val="15538787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Population Health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26</a:t>
            </a:fld>
            <a:endParaRPr lang="en-GB" dirty="0">
              <a:solidFill>
                <a:schemeClr val="bg1">
                  <a:lumMod val="75000"/>
                </a:schemeClr>
              </a:solidFill>
            </a:endParaRPr>
          </a:p>
        </p:txBody>
      </p:sp>
      <p:graphicFrame>
        <p:nvGraphicFramePr>
          <p:cNvPr id="5" name="Table 4">
            <a:extLst>
              <a:ext uri="{FF2B5EF4-FFF2-40B4-BE49-F238E27FC236}">
                <a16:creationId xmlns:a16="http://schemas.microsoft.com/office/drawing/2014/main" id="{A13FA7C0-D666-4988-8D6F-CCFBE80EA7D3}"/>
              </a:ext>
            </a:extLst>
          </p:cNvPr>
          <p:cNvGraphicFramePr>
            <a:graphicFrameLocks noGrp="1"/>
          </p:cNvGraphicFramePr>
          <p:nvPr>
            <p:extLst>
              <p:ext uri="{D42A27DB-BD31-4B8C-83A1-F6EECF244321}">
                <p14:modId xmlns:p14="http://schemas.microsoft.com/office/powerpoint/2010/main" val="2117719754"/>
              </p:ext>
            </p:extLst>
          </p:nvPr>
        </p:nvGraphicFramePr>
        <p:xfrm>
          <a:off x="288000" y="791036"/>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Director of Public Health</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20" name="Table 19">
            <a:extLst>
              <a:ext uri="{FF2B5EF4-FFF2-40B4-BE49-F238E27FC236}">
                <a16:creationId xmlns:a16="http://schemas.microsoft.com/office/drawing/2014/main" id="{C007F6C4-D1AE-44B2-BC8B-A9F7E25CE80C}"/>
              </a:ext>
            </a:extLst>
          </p:cNvPr>
          <p:cNvGraphicFramePr>
            <a:graphicFrameLocks noGrp="1"/>
          </p:cNvGraphicFramePr>
          <p:nvPr>
            <p:extLst>
              <p:ext uri="{D42A27DB-BD31-4B8C-83A1-F6EECF244321}">
                <p14:modId xmlns:p14="http://schemas.microsoft.com/office/powerpoint/2010/main" val="3488135029"/>
              </p:ext>
            </p:extLst>
          </p:nvPr>
        </p:nvGraphicFramePr>
        <p:xfrm>
          <a:off x="288000" y="2545460"/>
          <a:ext cx="11784986" cy="1227485"/>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pending Health Board commitment to fund recurrently as a Ministerial Priority. </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P_002: </a:t>
                      </a:r>
                      <a:r>
                        <a:rPr lang="en-GB" sz="1000" b="1" kern="1200" dirty="0">
                          <a:solidFill>
                            <a:schemeClr val="dk1"/>
                          </a:solidFill>
                          <a:effectLst/>
                          <a:latin typeface="+mn-lt"/>
                          <a:ea typeface="+mn-ea"/>
                          <a:cs typeface="+mn-cs"/>
                        </a:rPr>
                        <a:t>Development of quarterly highlight report and evaluation papers to ensure ongoing sustainability of the Maternal service and HMQ in Hospital service is prioritised. Integrate into existing OBW work programme.</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Alice Puchades, Consultant in Public Health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graphicFrame>
        <p:nvGraphicFramePr>
          <p:cNvPr id="10" name="Table 9">
            <a:extLst>
              <a:ext uri="{FF2B5EF4-FFF2-40B4-BE49-F238E27FC236}">
                <a16:creationId xmlns:a16="http://schemas.microsoft.com/office/drawing/2014/main" id="{2A7CC239-95D5-4DB8-8065-02FB760E303F}"/>
              </a:ext>
            </a:extLst>
          </p:cNvPr>
          <p:cNvGraphicFramePr>
            <a:graphicFrameLocks noGrp="1"/>
          </p:cNvGraphicFramePr>
          <p:nvPr>
            <p:extLst>
              <p:ext uri="{D42A27DB-BD31-4B8C-83A1-F6EECF244321}">
                <p14:modId xmlns:p14="http://schemas.microsoft.com/office/powerpoint/2010/main" val="2301059177"/>
              </p:ext>
            </p:extLst>
          </p:nvPr>
        </p:nvGraphicFramePr>
        <p:xfrm>
          <a:off x="288000" y="1353748"/>
          <a:ext cx="11784986" cy="1191712"/>
        </p:xfrm>
        <a:graphic>
          <a:graphicData uri="http://schemas.openxmlformats.org/drawingml/2006/table">
            <a:tbl>
              <a:tblPr firstRow="1" bandRow="1">
                <a:tableStyleId>{5C22544A-7EE6-4342-B048-85BDC9FD1C3A}</a:tableStyleId>
              </a:tblPr>
              <a:tblGrid>
                <a:gridCol w="962620">
                  <a:extLst>
                    <a:ext uri="{9D8B030D-6E8A-4147-A177-3AD203B41FA5}">
                      <a16:colId xmlns:a16="http://schemas.microsoft.com/office/drawing/2014/main" val="793399229"/>
                    </a:ext>
                  </a:extLst>
                </a:gridCol>
                <a:gridCol w="10822366">
                  <a:extLst>
                    <a:ext uri="{9D8B030D-6E8A-4147-A177-3AD203B41FA5}">
                      <a16:colId xmlns:a16="http://schemas.microsoft.com/office/drawing/2014/main" val="3301824115"/>
                    </a:ext>
                  </a:extLst>
                </a:gridCol>
              </a:tblGrid>
              <a:tr h="43500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GMO delivery delayed as no long-term funding has been identified for establishment of substantive L3 adult service beyond 24/25 PEY funding. Work continues to develop an integrated weight management pathway, however.</a:t>
                      </a:r>
                    </a:p>
                  </a:txBody>
                  <a:tcPr anchor="ctr">
                    <a:solidFill>
                      <a:srgbClr val="7030A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rgbClr val="FFC000"/>
                    </a:solidFill>
                  </a:tcPr>
                </a:tc>
                <a:extLst>
                  <a:ext uri="{0D108BD9-81ED-4DB2-BD59-A6C34878D82A}">
                    <a16:rowId xmlns:a16="http://schemas.microsoft.com/office/drawing/2014/main" val="3108836417"/>
                  </a:ext>
                </a:extLst>
              </a:tr>
              <a:tr h="360467">
                <a:tc>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a:txBody>
                    <a:bodyPr/>
                    <a:lstStyle/>
                    <a:p>
                      <a:r>
                        <a:rPr lang="en-GB" sz="1000" b="1" i="0" u="none" strike="noStrike" kern="1200" baseline="0" dirty="0">
                          <a:solidFill>
                            <a:schemeClr val="tx1"/>
                          </a:solidFill>
                          <a:latin typeface="+mn-lt"/>
                          <a:ea typeface="+mn-ea"/>
                          <a:cs typeface="+mn-cs"/>
                        </a:rPr>
                        <a:t>P_001: </a:t>
                      </a:r>
                      <a:r>
                        <a:rPr lang="en-GB" sz="1000" b="1" kern="1200" dirty="0">
                          <a:solidFill>
                            <a:schemeClr val="dk1"/>
                          </a:solidFill>
                          <a:effectLst/>
                          <a:latin typeface="+mn-lt"/>
                          <a:ea typeface="+mn-ea"/>
                          <a:cs typeface="+mn-cs"/>
                        </a:rPr>
                        <a:t>Development of integrated weight management pathway and service specification for level 1-3 services. Pathway development will integrate across existing One Bay Way work.</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801980329"/>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Alice Puchades, Consultant in Public Health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spTree>
    <p:extLst>
      <p:ext uri="{BB962C8B-B14F-4D97-AF65-F5344CB8AC3E}">
        <p14:creationId xmlns:p14="http://schemas.microsoft.com/office/powerpoint/2010/main" val="1241851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209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15"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rPr>
              <a:t>GMOs Rated Red at the Mid-Year Point</a:t>
            </a:r>
            <a:endParaRPr kumimoji="0" lang="en-GB" sz="1800" b="1" i="0" u="none" strike="noStrike" kern="1200" cap="none" spc="0"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schemeClr val="bg1">
                    <a:lumMod val="75000"/>
                  </a:scheme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dirty="0">
              <a:ln>
                <a:noFill/>
              </a:ln>
              <a:solidFill>
                <a:schemeClr val="bg1">
                  <a:lumMod val="75000"/>
                </a:schemeClr>
              </a:solidFill>
              <a:effectLst/>
              <a:uLnTx/>
              <a:uFillTx/>
              <a:latin typeface="Calibri" panose="020F0502020204030204"/>
              <a:ea typeface="+mn-ea"/>
              <a:cs typeface="+mn-cs"/>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854" y="1338623"/>
            <a:ext cx="501646" cy="501646"/>
          </a:xfrm>
          <a:prstGeom prst="rect">
            <a:avLst/>
          </a:prstGeom>
          <a:ln>
            <a:noFill/>
          </a:ln>
        </p:spPr>
      </p:pic>
      <p:sp>
        <p:nvSpPr>
          <p:cNvPr id="16" name="TextBox 15"/>
          <p:cNvSpPr txBox="1"/>
          <p:nvPr/>
        </p:nvSpPr>
        <p:spPr>
          <a:xfrm>
            <a:off x="846710" y="1368657"/>
            <a:ext cx="101813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Being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Well-led</a:t>
            </a:r>
          </a:p>
        </p:txBody>
      </p:sp>
      <p:sp>
        <p:nvSpPr>
          <p:cNvPr id="20" name="TextBox 19"/>
          <p:cNvSpPr txBox="1"/>
          <p:nvPr/>
        </p:nvSpPr>
        <p:spPr>
          <a:xfrm>
            <a:off x="2419702" y="1376115"/>
            <a:ext cx="12216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Sustainably Resourced</a:t>
            </a:r>
          </a:p>
        </p:txBody>
      </p:sp>
      <p:pic>
        <p:nvPicPr>
          <p:cNvPr id="10" name="Picture 9"/>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2176780" y="1393192"/>
            <a:ext cx="447077" cy="447077"/>
          </a:xfrm>
          <a:prstGeom prst="rect">
            <a:avLst/>
          </a:prstGeom>
        </p:spPr>
      </p:pic>
      <p:pic>
        <p:nvPicPr>
          <p:cNvPr id="11" name="Picture 10"/>
          <p:cNvPicPr>
            <a:picLocks noChangeAspect="1"/>
          </p:cNvPicPr>
          <p:nvPr/>
        </p:nvPicPr>
        <p:blipFill>
          <a:blip r:embed="rId5">
            <a:biLevel thresh="25000"/>
            <a:extLst>
              <a:ext uri="{28A0092B-C50C-407E-A947-70E740481C1C}">
                <a14:useLocalDpi xmlns:a14="http://schemas.microsoft.com/office/drawing/2010/main" val="0"/>
              </a:ext>
            </a:extLst>
          </a:blip>
          <a:stretch>
            <a:fillRect/>
          </a:stretch>
        </p:blipFill>
        <p:spPr>
          <a:xfrm>
            <a:off x="3823044" y="1360947"/>
            <a:ext cx="564536" cy="564536"/>
          </a:xfrm>
          <a:prstGeom prst="rect">
            <a:avLst/>
          </a:prstGeom>
        </p:spPr>
      </p:pic>
      <p:sp>
        <p:nvSpPr>
          <p:cNvPr id="27" name="TextBox 26"/>
          <p:cNvSpPr txBox="1"/>
          <p:nvPr/>
        </p:nvSpPr>
        <p:spPr>
          <a:xfrm>
            <a:off x="4170171" y="1406128"/>
            <a:ext cx="12216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Efficient &amp; Effective</a:t>
            </a:r>
          </a:p>
        </p:txBody>
      </p:sp>
      <p:pic>
        <p:nvPicPr>
          <p:cNvPr id="9" name="Picture 8"/>
          <p:cNvPicPr>
            <a:picLocks noChangeAspect="1"/>
          </p:cNvPicPr>
          <p:nvPr/>
        </p:nvPicPr>
        <p:blipFill>
          <a:blip r:embed="rId6">
            <a:biLevel thresh="25000"/>
            <a:extLst>
              <a:ext uri="{28A0092B-C50C-407E-A947-70E740481C1C}">
                <a14:useLocalDpi xmlns:a14="http://schemas.microsoft.com/office/drawing/2010/main" val="0"/>
              </a:ext>
            </a:extLst>
          </a:blip>
          <a:stretch>
            <a:fillRect/>
          </a:stretch>
        </p:blipFill>
        <p:spPr>
          <a:xfrm>
            <a:off x="5510161" y="1382012"/>
            <a:ext cx="514152" cy="514152"/>
          </a:xfrm>
          <a:prstGeom prst="rect">
            <a:avLst/>
          </a:prstGeom>
        </p:spPr>
      </p:pic>
      <p:sp>
        <p:nvSpPr>
          <p:cNvPr id="28" name="TextBox 27"/>
          <p:cNvSpPr txBox="1"/>
          <p:nvPr/>
        </p:nvSpPr>
        <p:spPr>
          <a:xfrm>
            <a:off x="5814702" y="1381978"/>
            <a:ext cx="12216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Person Centred</a:t>
            </a:r>
          </a:p>
        </p:txBody>
      </p:sp>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89111" y="1376115"/>
            <a:ext cx="448765" cy="448765"/>
          </a:xfrm>
          <a:prstGeom prst="rect">
            <a:avLst/>
          </a:prstGeom>
          <a:ln>
            <a:noFill/>
          </a:ln>
        </p:spPr>
      </p:pic>
      <p:sp>
        <p:nvSpPr>
          <p:cNvPr id="29" name="TextBox 28"/>
          <p:cNvSpPr txBox="1"/>
          <p:nvPr/>
        </p:nvSpPr>
        <p:spPr>
          <a:xfrm>
            <a:off x="7523708" y="1465594"/>
            <a:ext cx="1221643"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Safe</a:t>
            </a:r>
          </a:p>
        </p:txBody>
      </p:sp>
      <p:sp>
        <p:nvSpPr>
          <p:cNvPr id="30" name="TextBox 29"/>
          <p:cNvSpPr txBox="1"/>
          <p:nvPr/>
        </p:nvSpPr>
        <p:spPr>
          <a:xfrm>
            <a:off x="9079948" y="1367285"/>
            <a:ext cx="119158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Timely Services</a:t>
            </a:r>
          </a:p>
        </p:txBody>
      </p:sp>
      <p:pic>
        <p:nvPicPr>
          <p:cNvPr id="8" name="Picture 7"/>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8797953" y="1410312"/>
            <a:ext cx="414568" cy="414568"/>
          </a:xfrm>
          <a:prstGeom prst="rect">
            <a:avLst/>
          </a:prstGeom>
        </p:spPr>
      </p:pic>
      <p:pic>
        <p:nvPicPr>
          <p:cNvPr id="5" name="Picture 4"/>
          <p:cNvPicPr>
            <a:picLocks noChangeAspect="1"/>
          </p:cNvPicPr>
          <p:nvPr/>
        </p:nvPicPr>
        <p:blipFill>
          <a:blip r:embed="rId9">
            <a:biLevel thresh="25000"/>
            <a:extLst>
              <a:ext uri="{28A0092B-C50C-407E-A947-70E740481C1C}">
                <a14:useLocalDpi xmlns:a14="http://schemas.microsoft.com/office/drawing/2010/main" val="0"/>
              </a:ext>
            </a:extLst>
          </a:blip>
          <a:stretch>
            <a:fillRect/>
          </a:stretch>
        </p:blipFill>
        <p:spPr>
          <a:xfrm>
            <a:off x="10449780" y="1346404"/>
            <a:ext cx="512755" cy="512755"/>
          </a:xfrm>
          <a:prstGeom prst="rect">
            <a:avLst/>
          </a:prstGeom>
        </p:spPr>
      </p:pic>
      <p:sp>
        <p:nvSpPr>
          <p:cNvPr id="36" name="Rectangle 35"/>
          <p:cNvSpPr/>
          <p:nvPr/>
        </p:nvSpPr>
        <p:spPr>
          <a:xfrm>
            <a:off x="2276388" y="4207741"/>
            <a:ext cx="1619683"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Leadership culture behaviour</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37" name="Rectangle 36"/>
          <p:cNvSpPr/>
          <p:nvPr/>
        </p:nvSpPr>
        <p:spPr>
          <a:xfrm>
            <a:off x="6208516" y="4183499"/>
            <a:ext cx="1613798"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A focus on the patient or customer</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39" name="Rectangle 38"/>
          <p:cNvSpPr/>
          <p:nvPr/>
        </p:nvSpPr>
        <p:spPr>
          <a:xfrm>
            <a:off x="10131270" y="4201815"/>
            <a:ext cx="1437954"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Engaged staff who can act</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50" name="Rectangle 49"/>
          <p:cNvSpPr/>
          <p:nvPr/>
        </p:nvSpPr>
        <p:spPr>
          <a:xfrm>
            <a:off x="2276388" y="5326368"/>
            <a:ext cx="1811685"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Reliable, designed systems and processes</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32" name="Rectangle 31"/>
          <p:cNvSpPr/>
          <p:nvPr/>
        </p:nvSpPr>
        <p:spPr>
          <a:xfrm>
            <a:off x="10151733" y="5317603"/>
            <a:ext cx="1668883"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Alliances and Partnerships</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3" name="Rectangle 22">
            <a:extLst>
              <a:ext uri="{FF2B5EF4-FFF2-40B4-BE49-F238E27FC236}">
                <a16:creationId xmlns:a16="http://schemas.microsoft.com/office/drawing/2014/main" id="{4DD4C885-D7AF-4C95-A87B-696236B966FF}"/>
              </a:ext>
            </a:extLst>
          </p:cNvPr>
          <p:cNvSpPr/>
          <p:nvPr/>
        </p:nvSpPr>
        <p:spPr>
          <a:xfrm>
            <a:off x="221673" y="861536"/>
            <a:ext cx="11804072" cy="2769989"/>
          </a:xfrm>
          <a:prstGeom prst="rect">
            <a:avLst/>
          </a:prstGeom>
        </p:spPr>
        <p:txBody>
          <a:bodyPr wrap="square">
            <a:spAutoFit/>
          </a:bodyPr>
          <a:lstStyle/>
          <a:p>
            <a:pPr marL="285750" lvl="0" indent="-285750">
              <a:spcAft>
                <a:spcPts val="1200"/>
              </a:spcAft>
              <a:buFont typeface="Arial" panose="020B0604020202020204" pitchFamily="34" charset="0"/>
              <a:buChar char="•"/>
              <a:defRPr/>
            </a:pPr>
            <a:r>
              <a:rPr lang="en-GB" sz="2400" dirty="0"/>
              <a:t>The following GMOs have been reported as ‘Off-track Red’  </a:t>
            </a:r>
          </a:p>
          <a:p>
            <a:pPr marL="285750" lvl="0" indent="-285750">
              <a:spcAft>
                <a:spcPts val="1200"/>
              </a:spcAft>
              <a:buFont typeface="Arial" panose="020B0604020202020204" pitchFamily="34" charset="0"/>
              <a:buChar char="•"/>
              <a:defRPr/>
            </a:pPr>
            <a:r>
              <a:rPr lang="en-GB" sz="2400" dirty="0"/>
              <a:t>Despite their ‘red’ status at the mid-year point, some are still expected to be delivered by year-end.</a:t>
            </a:r>
          </a:p>
          <a:p>
            <a:pPr marL="285750" lvl="0" indent="-285750">
              <a:spcAft>
                <a:spcPts val="1200"/>
              </a:spcAft>
              <a:buFont typeface="Arial" panose="020B0604020202020204" pitchFamily="34" charset="0"/>
              <a:buChar char="•"/>
              <a:defRPr/>
            </a:pPr>
            <a:r>
              <a:rPr lang="en-GB" sz="2400" dirty="0"/>
              <a:t>They are flagged here for information.</a:t>
            </a:r>
          </a:p>
          <a:p>
            <a:pPr marL="285750" lvl="0" indent="-285750">
              <a:spcAft>
                <a:spcPts val="1200"/>
              </a:spcAft>
              <a:buFont typeface="Arial" panose="020B0604020202020204" pitchFamily="34" charset="0"/>
              <a:buChar char="•"/>
              <a:defRPr/>
            </a:pPr>
            <a:r>
              <a:rPr lang="en-GB" sz="2400" dirty="0"/>
              <a:t>The detail of these GMOs will be reviewed in the Annual Plan Oversight Group (APOG) in February 25.</a:t>
            </a:r>
          </a:p>
        </p:txBody>
      </p:sp>
    </p:spTree>
    <p:extLst>
      <p:ext uri="{BB962C8B-B14F-4D97-AF65-F5344CB8AC3E}">
        <p14:creationId xmlns:p14="http://schemas.microsoft.com/office/powerpoint/2010/main" val="32389114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Planned Care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4</a:t>
            </a:fld>
            <a:endParaRPr lang="en-GB" dirty="0">
              <a:solidFill>
                <a:schemeClr val="bg1">
                  <a:lumMod val="75000"/>
                </a:schemeClr>
              </a:solidFill>
            </a:endParaRPr>
          </a:p>
        </p:txBody>
      </p:sp>
      <p:graphicFrame>
        <p:nvGraphicFramePr>
          <p:cNvPr id="5" name="Table 4">
            <a:extLst>
              <a:ext uri="{FF2B5EF4-FFF2-40B4-BE49-F238E27FC236}">
                <a16:creationId xmlns:a16="http://schemas.microsoft.com/office/drawing/2014/main" id="{A13FA7C0-D666-4988-8D6F-CCFBE80EA7D3}"/>
              </a:ext>
            </a:extLst>
          </p:cNvPr>
          <p:cNvGraphicFramePr>
            <a:graphicFrameLocks noGrp="1"/>
          </p:cNvGraphicFramePr>
          <p:nvPr>
            <p:extLst>
              <p:ext uri="{D42A27DB-BD31-4B8C-83A1-F6EECF244321}">
                <p14:modId xmlns:p14="http://schemas.microsoft.com/office/powerpoint/2010/main" val="1308614970"/>
              </p:ext>
            </p:extLst>
          </p:nvPr>
        </p:nvGraphicFramePr>
        <p:xfrm>
          <a:off x="202124" y="434169"/>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Chief Operating Officer</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6" name="Table 5">
            <a:extLst>
              <a:ext uri="{FF2B5EF4-FFF2-40B4-BE49-F238E27FC236}">
                <a16:creationId xmlns:a16="http://schemas.microsoft.com/office/drawing/2014/main" id="{81D6FA1C-DA44-4ED1-A926-A19CC9EF4B59}"/>
              </a:ext>
            </a:extLst>
          </p:cNvPr>
          <p:cNvGraphicFramePr>
            <a:graphicFrameLocks noGrp="1"/>
          </p:cNvGraphicFramePr>
          <p:nvPr>
            <p:extLst>
              <p:ext uri="{D42A27DB-BD31-4B8C-83A1-F6EECF244321}">
                <p14:modId xmlns:p14="http://schemas.microsoft.com/office/powerpoint/2010/main" val="145376973"/>
              </p:ext>
            </p:extLst>
          </p:nvPr>
        </p:nvGraphicFramePr>
        <p:xfrm>
          <a:off x="202124" y="814697"/>
          <a:ext cx="11784986" cy="2212064"/>
        </p:xfrm>
        <a:graphic>
          <a:graphicData uri="http://schemas.openxmlformats.org/drawingml/2006/table">
            <a:tbl>
              <a:tblPr firstRow="1" bandRow="1">
                <a:tableStyleId>{5C22544A-7EE6-4342-B048-85BDC9FD1C3A}</a:tableStyleId>
              </a:tblPr>
              <a:tblGrid>
                <a:gridCol w="674481">
                  <a:extLst>
                    <a:ext uri="{9D8B030D-6E8A-4147-A177-3AD203B41FA5}">
                      <a16:colId xmlns:a16="http://schemas.microsoft.com/office/drawing/2014/main" val="793399229"/>
                    </a:ext>
                  </a:extLst>
                </a:gridCol>
                <a:gridCol w="5129962">
                  <a:extLst>
                    <a:ext uri="{9D8B030D-6E8A-4147-A177-3AD203B41FA5}">
                      <a16:colId xmlns:a16="http://schemas.microsoft.com/office/drawing/2014/main" val="3301824115"/>
                    </a:ext>
                  </a:extLst>
                </a:gridCol>
                <a:gridCol w="4904171">
                  <a:extLst>
                    <a:ext uri="{9D8B030D-6E8A-4147-A177-3AD203B41FA5}">
                      <a16:colId xmlns:a16="http://schemas.microsoft.com/office/drawing/2014/main" val="2170479533"/>
                    </a:ext>
                  </a:extLst>
                </a:gridCol>
                <a:gridCol w="864480">
                  <a:extLst>
                    <a:ext uri="{9D8B030D-6E8A-4147-A177-3AD203B41FA5}">
                      <a16:colId xmlns:a16="http://schemas.microsoft.com/office/drawing/2014/main" val="3348379567"/>
                    </a:ext>
                  </a:extLst>
                </a:gridCol>
                <a:gridCol w="211892">
                  <a:extLst>
                    <a:ext uri="{9D8B030D-6E8A-4147-A177-3AD203B41FA5}">
                      <a16:colId xmlns:a16="http://schemas.microsoft.com/office/drawing/2014/main" val="2498960520"/>
                    </a:ext>
                  </a:extLst>
                </a:gridCol>
              </a:tblGrid>
              <a:tr h="18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t>Goal</a:t>
                      </a:r>
                    </a:p>
                  </a:txBody>
                  <a:tcPr anchor="ctr">
                    <a:solidFill>
                      <a:schemeClr val="tx2"/>
                    </a:solidFill>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Delivery against Ministerial outpatient targets</a:t>
                      </a:r>
                    </a:p>
                  </a:txBody>
                  <a:tcPr anchor="ctr">
                    <a:solidFill>
                      <a:schemeClr val="tx2"/>
                    </a:solidFill>
                  </a:tcPr>
                </a:tc>
                <a:tc hMerge="1">
                  <a:txBody>
                    <a:bodyPr/>
                    <a:lstStyle/>
                    <a:p>
                      <a:endParaRPr lang="en-GB" sz="1200"/>
                    </a:p>
                  </a:txBody>
                  <a:tcPr anchor="ctr">
                    <a:solidFill>
                      <a:schemeClr val="tx2"/>
                    </a:solidFill>
                  </a:tcPr>
                </a:tc>
                <a:tc hMerge="1">
                  <a:txBody>
                    <a:bodyPr/>
                    <a:lstStyle/>
                    <a:p>
                      <a:endParaRPr lang="en-GB"/>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chemeClr val="tx2"/>
                    </a:solidFill>
                  </a:tcPr>
                </a:tc>
                <a:extLst>
                  <a:ext uri="{0D108BD9-81ED-4DB2-BD59-A6C34878D82A}">
                    <a16:rowId xmlns:a16="http://schemas.microsoft.com/office/drawing/2014/main" val="3108836417"/>
                  </a:ext>
                </a:extLst>
              </a:tr>
              <a:tr h="245035">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bg2">
                        <a:lumMod val="90000"/>
                      </a:schemeClr>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tx1"/>
                          </a:solidFill>
                        </a:rPr>
                        <a:t>Ceri Gimblett, Outpatients Group Chair</a:t>
                      </a:r>
                    </a:p>
                  </a:txBody>
                  <a:tcPr>
                    <a:solidFill>
                      <a:schemeClr val="bg2">
                        <a:lumMod val="90000"/>
                      </a:schemeClr>
                    </a:solidFill>
                  </a:tcPr>
                </a:tc>
                <a:tc hMerge="1">
                  <a:txBody>
                    <a:bodyPr/>
                    <a:lstStyle/>
                    <a:p>
                      <a:endParaRPr lang="en-GB"/>
                    </a:p>
                  </a:txBody>
                  <a:tcPr/>
                </a:tc>
                <a:tc hMerge="1">
                  <a:txBody>
                    <a:bodyPr/>
                    <a:lstStyle/>
                    <a:p>
                      <a:endParaRPr lang="en-GB"/>
                    </a:p>
                  </a:txBody>
                  <a:tcPr/>
                </a:tc>
                <a:tc>
                  <a:txBody>
                    <a:bodyPr/>
                    <a:lstStyle/>
                    <a:p>
                      <a:endParaRPr lang="en-GB" sz="1000" b="1" dirty="0">
                        <a:solidFill>
                          <a:schemeClr val="bg1"/>
                        </a:solidFill>
                      </a:endParaRPr>
                    </a:p>
                  </a:txBody>
                  <a:tcPr anchor="ctr">
                    <a:solidFill>
                      <a:schemeClr val="bg2">
                        <a:lumMod val="90000"/>
                      </a:schemeClr>
                    </a:solidFill>
                  </a:tcPr>
                </a:tc>
                <a:extLst>
                  <a:ext uri="{0D108BD9-81ED-4DB2-BD59-A6C34878D82A}">
                    <a16:rowId xmlns:a16="http://schemas.microsoft.com/office/drawing/2014/main" val="3866058151"/>
                  </a:ext>
                </a:extLst>
              </a:tr>
              <a:tr h="191211">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OP_002: Reduce the number of patients on a follow-up waiting list by 30% (on the March 2019 baseline)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i="0" u="none" strike="noStrike" kern="1200" baseline="0" dirty="0">
                        <a:solidFill>
                          <a:schemeClr val="bg1"/>
                        </a:solidFill>
                        <a:latin typeface="+mn-lt"/>
                        <a:ea typeface="+mn-ea"/>
                        <a:cs typeface="+mn-cs"/>
                      </a:endParaRPr>
                    </a:p>
                  </a:txBody>
                  <a:tcPr>
                    <a:solidFill>
                      <a:schemeClr val="accent5">
                        <a:lumMod val="50000"/>
                      </a:schemeClr>
                    </a:solidFill>
                  </a:tcPr>
                </a:tc>
                <a:extLst>
                  <a:ext uri="{0D108BD9-81ED-4DB2-BD59-A6C34878D82A}">
                    <a16:rowId xmlns:a16="http://schemas.microsoft.com/office/drawing/2014/main" val="3801980329"/>
                  </a:ext>
                </a:extLst>
              </a:tr>
              <a:tr h="0">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i="0" u="none" strike="noStrike" kern="1200" baseline="0" dirty="0">
                        <a:solidFill>
                          <a:schemeClr val="bg1"/>
                        </a:solidFill>
                        <a:latin typeface="+mn-lt"/>
                        <a:ea typeface="+mn-ea"/>
                        <a:cs typeface="+mn-cs"/>
                      </a:endParaRPr>
                    </a:p>
                  </a:txBody>
                  <a:tcPr>
                    <a:solidFill>
                      <a:srgbClr val="C00000"/>
                    </a:solidFill>
                  </a:tcPr>
                </a:tc>
                <a:extLst>
                  <a:ext uri="{0D108BD9-81ED-4DB2-BD59-A6C34878D82A}">
                    <a16:rowId xmlns:a16="http://schemas.microsoft.com/office/drawing/2014/main" val="812098490"/>
                  </a:ext>
                </a:extLst>
              </a:tr>
              <a:tr h="22255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3">
                  <a:txBody>
                    <a:bodyPr/>
                    <a:lstStyle/>
                    <a:p>
                      <a:pPr algn="ctr"/>
                      <a:r>
                        <a:rPr lang="en-GB" sz="1000" b="1" dirty="0">
                          <a:solidFill>
                            <a:schemeClr val="bg1"/>
                          </a:solidFill>
                        </a:rPr>
                        <a:t>Proposed</a:t>
                      </a:r>
                      <a:r>
                        <a:rPr lang="en-GB" sz="1000" b="1" baseline="0" dirty="0">
                          <a:solidFill>
                            <a:schemeClr val="bg1"/>
                          </a:solidFill>
                        </a:rPr>
                        <a:t> Q3/Q4 </a:t>
                      </a:r>
                      <a:r>
                        <a:rPr lang="en-GB" sz="1000" b="1" dirty="0">
                          <a:solidFill>
                            <a:schemeClr val="bg1"/>
                          </a:solidFill>
                        </a:rPr>
                        <a:t>Activity </a:t>
                      </a:r>
                    </a:p>
                  </a:txBody>
                  <a:tcPr anchor="ctr">
                    <a:solidFill>
                      <a:schemeClr val="accent5"/>
                    </a:solidFill>
                  </a:tcPr>
                </a:tc>
                <a:tc hMerge="1">
                  <a:txBody>
                    <a:bodyPr/>
                    <a:lstStyle/>
                    <a:p>
                      <a:endParaRPr lang="en-GB"/>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100" b="1" dirty="0">
                        <a:solidFill>
                          <a:schemeClr val="bg1"/>
                        </a:solidFill>
                      </a:endParaRPr>
                    </a:p>
                  </a:txBody>
                  <a:tcPr anchor="ctr">
                    <a:solidFill>
                      <a:schemeClr val="accent5"/>
                    </a:solidFill>
                  </a:tcPr>
                </a:tc>
                <a:extLst>
                  <a:ext uri="{0D108BD9-81ED-4DB2-BD59-A6C34878D82A}">
                    <a16:rowId xmlns:a16="http://schemas.microsoft.com/office/drawing/2014/main" val="1488134692"/>
                  </a:ext>
                </a:extLst>
              </a:tr>
              <a:tr h="901424">
                <a:tc gridSpan="2">
                  <a:txBody>
                    <a:bodyPr/>
                    <a:lstStyle/>
                    <a:p>
                      <a:pPr marL="171450" indent="-171450" algn="l" defTabSz="914400" rtl="0" eaLnBrk="1" latinLnBrk="0" hangingPunct="1">
                        <a:buFont typeface="Arial" panose="020B0604020202020204" pitchFamily="34" charset="0"/>
                        <a:buChar char="•"/>
                      </a:pPr>
                      <a:r>
                        <a:rPr lang="en-GB" sz="1000" b="0" kern="1200" dirty="0">
                          <a:solidFill>
                            <a:schemeClr val="tx1"/>
                          </a:solidFill>
                          <a:latin typeface="+mn-lt"/>
                          <a:ea typeface="+mn-ea"/>
                          <a:cs typeface="+mn-cs"/>
                        </a:rPr>
                        <a:t>Work not started due to issues with the stored procedure in WPAS. This has now been identified as a local issue and the Digital Team are working toward resolving this. Workshop held on 19.09.2024 to consider remaining milestones for 24/25.</a:t>
                      </a:r>
                    </a:p>
                  </a:txBody>
                  <a:tcPr anchor="ctr">
                    <a:solidFill>
                      <a:schemeClr val="accent1">
                        <a:lumMod val="20000"/>
                        <a:lumOff val="80000"/>
                      </a:schemeClr>
                    </a:solidFill>
                  </a:tcPr>
                </a:tc>
                <a:tc hMerge="1">
                  <a:txBody>
                    <a:bodyPr/>
                    <a:lstStyle/>
                    <a:p>
                      <a:endParaRPr lang="en-GB"/>
                    </a:p>
                  </a:txBody>
                  <a:tcPr/>
                </a:tc>
                <a:tc gridSpan="3">
                  <a:txBody>
                    <a:bodyPr/>
                    <a:lstStyle/>
                    <a:p>
                      <a:pPr marL="171450" indent="-171450">
                        <a:buFontTx/>
                        <a:buChar char="-"/>
                      </a:pPr>
                      <a:r>
                        <a:rPr lang="en-GB" sz="1000" b="0" dirty="0">
                          <a:solidFill>
                            <a:schemeClr val="tx1"/>
                          </a:solidFill>
                        </a:rPr>
                        <a:t>Anyone waiting up to two years to be transferred to PIFU pathway informed of decision and rights of appeal</a:t>
                      </a:r>
                    </a:p>
                    <a:p>
                      <a:pPr marL="171450" indent="-171450">
                        <a:buFontTx/>
                        <a:buChar char="-"/>
                      </a:pPr>
                      <a:r>
                        <a:rPr lang="en-GB" sz="1000" b="0" dirty="0">
                          <a:solidFill>
                            <a:schemeClr val="tx1"/>
                          </a:solidFill>
                        </a:rPr>
                        <a:t>Development of SOPs</a:t>
                      </a:r>
                    </a:p>
                    <a:p>
                      <a:pPr marL="171450" indent="-171450">
                        <a:buFontTx/>
                        <a:buChar char="-"/>
                      </a:pPr>
                      <a:r>
                        <a:rPr lang="en-GB" sz="1000" b="0" dirty="0">
                          <a:solidFill>
                            <a:schemeClr val="tx1"/>
                          </a:solidFill>
                        </a:rPr>
                        <a:t>Staff training</a:t>
                      </a:r>
                    </a:p>
                    <a:p>
                      <a:pPr marL="171450" indent="-171450">
                        <a:buFontTx/>
                        <a:buChar char="-"/>
                      </a:pPr>
                      <a:r>
                        <a:rPr lang="en-GB" sz="1000" b="0" dirty="0">
                          <a:solidFill>
                            <a:schemeClr val="tx1"/>
                          </a:solidFill>
                        </a:rPr>
                        <a:t>Dashboard to be developed and tested, position monitored and refinements made to dashboard in response to end-user feedback</a:t>
                      </a:r>
                    </a:p>
                  </a:txBody>
                  <a:tcPr anchor="ctr">
                    <a:solidFill>
                      <a:schemeClr val="accent5">
                        <a:lumMod val="40000"/>
                        <a:lumOff val="60000"/>
                      </a:schemeClr>
                    </a:solidFill>
                  </a:tcPr>
                </a:tc>
                <a:tc hMerge="1">
                  <a:txBody>
                    <a:bodyPr/>
                    <a:lstStyle/>
                    <a:p>
                      <a:endParaRPr lang="en-GB"/>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100" b="1" dirty="0">
                        <a:solidFill>
                          <a:schemeClr val="bg1"/>
                        </a:solidFill>
                      </a:endParaRPr>
                    </a:p>
                  </a:txBody>
                  <a:tcPr anchor="ctr">
                    <a:solidFill>
                      <a:schemeClr val="accent5"/>
                    </a:solidFill>
                  </a:tcPr>
                </a:tc>
                <a:extLst>
                  <a:ext uri="{0D108BD9-81ED-4DB2-BD59-A6C34878D82A}">
                    <a16:rowId xmlns:a16="http://schemas.microsoft.com/office/drawing/2014/main" val="3436840662"/>
                  </a:ext>
                </a:extLst>
              </a:tr>
            </a:tbl>
          </a:graphicData>
        </a:graphic>
      </p:graphicFrame>
      <p:graphicFrame>
        <p:nvGraphicFramePr>
          <p:cNvPr id="3" name="Table 2">
            <a:extLst>
              <a:ext uri="{FF2B5EF4-FFF2-40B4-BE49-F238E27FC236}">
                <a16:creationId xmlns:a16="http://schemas.microsoft.com/office/drawing/2014/main" id="{F44A6F1B-55AC-C715-BB4E-5A7BC7F9E134}"/>
              </a:ext>
            </a:extLst>
          </p:cNvPr>
          <p:cNvGraphicFramePr>
            <a:graphicFrameLocks noGrp="1"/>
          </p:cNvGraphicFramePr>
          <p:nvPr>
            <p:extLst>
              <p:ext uri="{D42A27DB-BD31-4B8C-83A1-F6EECF244321}">
                <p14:modId xmlns:p14="http://schemas.microsoft.com/office/powerpoint/2010/main" val="3528849773"/>
              </p:ext>
            </p:extLst>
          </p:nvPr>
        </p:nvGraphicFramePr>
        <p:xfrm>
          <a:off x="202124" y="3041529"/>
          <a:ext cx="11784986" cy="1208654"/>
        </p:xfrm>
        <a:graphic>
          <a:graphicData uri="http://schemas.openxmlformats.org/drawingml/2006/table">
            <a:tbl>
              <a:tblPr firstRow="1" bandRow="1">
                <a:tableStyleId>{5C22544A-7EE6-4342-B048-85BDC9FD1C3A}</a:tableStyleId>
              </a:tblPr>
              <a:tblGrid>
                <a:gridCol w="696683">
                  <a:extLst>
                    <a:ext uri="{9D8B030D-6E8A-4147-A177-3AD203B41FA5}">
                      <a16:colId xmlns:a16="http://schemas.microsoft.com/office/drawing/2014/main" val="1434536335"/>
                    </a:ext>
                  </a:extLst>
                </a:gridCol>
                <a:gridCol w="5119711">
                  <a:extLst>
                    <a:ext uri="{9D8B030D-6E8A-4147-A177-3AD203B41FA5}">
                      <a16:colId xmlns:a16="http://schemas.microsoft.com/office/drawing/2014/main" val="468897810"/>
                    </a:ext>
                  </a:extLst>
                </a:gridCol>
                <a:gridCol w="4894371">
                  <a:extLst>
                    <a:ext uri="{9D8B030D-6E8A-4147-A177-3AD203B41FA5}">
                      <a16:colId xmlns:a16="http://schemas.microsoft.com/office/drawing/2014/main" val="2119274106"/>
                    </a:ext>
                  </a:extLst>
                </a:gridCol>
                <a:gridCol w="1074221">
                  <a:extLst>
                    <a:ext uri="{9D8B030D-6E8A-4147-A177-3AD203B41FA5}">
                      <a16:colId xmlns:a16="http://schemas.microsoft.com/office/drawing/2014/main" val="1793069773"/>
                    </a:ext>
                  </a:extLst>
                </a:gridCol>
              </a:tblGrid>
              <a:tr h="350720">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OP_003: Reduce the number of patients who are more than 100% delayed on their Follow Up appointment by 30% (March 2019 baseline) and achieve Targeted Intervention target 15% reduction in the number of patients delayed by 100% for their follow up appointment in three consecutive months and maintained for 3 months (Based on the November 2023 baseline)</a:t>
                      </a: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extLst>
                  <a:ext uri="{0D108BD9-81ED-4DB2-BD59-A6C34878D82A}">
                    <a16:rowId xmlns:a16="http://schemas.microsoft.com/office/drawing/2014/main" val="3439846173"/>
                  </a:ext>
                </a:extLst>
              </a:tr>
              <a:tr h="0">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extLst>
                  <a:ext uri="{0D108BD9-81ED-4DB2-BD59-A6C34878D82A}">
                    <a16:rowId xmlns:a16="http://schemas.microsoft.com/office/drawing/2014/main" val="271068741"/>
                  </a:ext>
                </a:extLst>
              </a:tr>
              <a:tr h="24833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2">
                  <a:txBody>
                    <a:bodyPr/>
                    <a:lstStyle/>
                    <a:p>
                      <a:pPr algn="ctr"/>
                      <a:r>
                        <a:rPr lang="en-GB" sz="1000" b="1" dirty="0">
                          <a:solidFill>
                            <a:schemeClr val="bg1"/>
                          </a:solidFill>
                        </a:rPr>
                        <a:t>Proposed</a:t>
                      </a:r>
                      <a:r>
                        <a:rPr lang="en-GB" sz="1000" b="1" baseline="0" dirty="0">
                          <a:solidFill>
                            <a:schemeClr val="bg1"/>
                          </a:solidFill>
                        </a:rPr>
                        <a:t> Q3/Q4 </a:t>
                      </a:r>
                      <a:r>
                        <a:rPr lang="en-GB" sz="1000" b="1" dirty="0">
                          <a:solidFill>
                            <a:schemeClr val="bg1"/>
                          </a:solidFill>
                        </a:rPr>
                        <a:t>Activity </a:t>
                      </a:r>
                    </a:p>
                  </a:txBody>
                  <a:tcPr anchor="ctr">
                    <a:solidFill>
                      <a:schemeClr val="accent5"/>
                    </a:solidFill>
                  </a:tcPr>
                </a:tc>
                <a:tc hMerge="1">
                  <a:txBody>
                    <a:bodyPr/>
                    <a:lstStyle/>
                    <a:p>
                      <a:endParaRPr lang="en-GB"/>
                    </a:p>
                  </a:txBody>
                  <a:tcPr/>
                </a:tc>
                <a:extLst>
                  <a:ext uri="{0D108BD9-81ED-4DB2-BD59-A6C34878D82A}">
                    <a16:rowId xmlns:a16="http://schemas.microsoft.com/office/drawing/2014/main" val="4254783589"/>
                  </a:ext>
                </a:extLst>
              </a:tr>
              <a:tr h="248334">
                <a:tc gridSpan="2">
                  <a:txBody>
                    <a:bodyPr/>
                    <a:lstStyle/>
                    <a:p>
                      <a:r>
                        <a:rPr lang="en-GB" sz="1000" kern="1200" dirty="0">
                          <a:solidFill>
                            <a:schemeClr val="dk1"/>
                          </a:solidFill>
                          <a:effectLst/>
                          <a:latin typeface="+mn-lt"/>
                          <a:ea typeface="+mn-ea"/>
                          <a:cs typeface="+mn-cs"/>
                        </a:rPr>
                        <a:t>Digital validation with downtrend in number of patients more than 100% delayed due to the issue with the stored procedure in WPAS. Digital have been working with DHCW to resolve the issue.</a:t>
                      </a:r>
                      <a:endParaRPr lang="en-GB" sz="1000" b="0" kern="1200" dirty="0">
                        <a:solidFill>
                          <a:schemeClr val="tx1"/>
                        </a:solidFill>
                        <a:latin typeface="+mn-lt"/>
                        <a:ea typeface="+mn-ea"/>
                        <a:cs typeface="+mn-cs"/>
                      </a:endParaRPr>
                    </a:p>
                  </a:txBody>
                  <a:tcPr anchor="ctr">
                    <a:solidFill>
                      <a:schemeClr val="accent1">
                        <a:lumMod val="20000"/>
                        <a:lumOff val="80000"/>
                      </a:schemeClr>
                    </a:solidFill>
                  </a:tcPr>
                </a:tc>
                <a:tc hMerge="1">
                  <a:txBody>
                    <a:bodyPr/>
                    <a:lstStyle/>
                    <a:p>
                      <a:endParaRPr lang="en-GB"/>
                    </a:p>
                  </a:txBody>
                  <a:tcPr/>
                </a:tc>
                <a:tc gridSpan="2">
                  <a:txBody>
                    <a:bodyPr/>
                    <a:lstStyle/>
                    <a:p>
                      <a:pPr marL="171450" indent="-171450">
                        <a:buFontTx/>
                        <a:buChar char="-"/>
                      </a:pPr>
                      <a:r>
                        <a:rPr lang="en-GB" sz="1000" b="0" dirty="0">
                          <a:solidFill>
                            <a:schemeClr val="tx1"/>
                          </a:solidFill>
                        </a:rPr>
                        <a:t>Development of SOP</a:t>
                      </a:r>
                    </a:p>
                    <a:p>
                      <a:pPr marL="171450" indent="-171450">
                        <a:buFontTx/>
                        <a:buChar char="-"/>
                      </a:pPr>
                      <a:r>
                        <a:rPr lang="en-GB" sz="1000" b="0" dirty="0">
                          <a:solidFill>
                            <a:schemeClr val="tx1"/>
                          </a:solidFill>
                        </a:rPr>
                        <a:t>Staff training</a:t>
                      </a:r>
                    </a:p>
                  </a:txBody>
                  <a:tcPr anchor="ctr">
                    <a:solidFill>
                      <a:schemeClr val="accent5">
                        <a:lumMod val="40000"/>
                        <a:lumOff val="60000"/>
                      </a:schemeClr>
                    </a:solidFill>
                  </a:tcPr>
                </a:tc>
                <a:tc hMerge="1">
                  <a:txBody>
                    <a:bodyPr/>
                    <a:lstStyle/>
                    <a:p>
                      <a:endParaRPr lang="en-GB"/>
                    </a:p>
                  </a:txBody>
                  <a:tcPr/>
                </a:tc>
                <a:extLst>
                  <a:ext uri="{0D108BD9-81ED-4DB2-BD59-A6C34878D82A}">
                    <a16:rowId xmlns:a16="http://schemas.microsoft.com/office/drawing/2014/main" val="1325384676"/>
                  </a:ext>
                </a:extLst>
              </a:tr>
            </a:tbl>
          </a:graphicData>
        </a:graphic>
      </p:graphicFrame>
      <p:graphicFrame>
        <p:nvGraphicFramePr>
          <p:cNvPr id="7" name="Table 6">
            <a:extLst>
              <a:ext uri="{FF2B5EF4-FFF2-40B4-BE49-F238E27FC236}">
                <a16:creationId xmlns:a16="http://schemas.microsoft.com/office/drawing/2014/main" id="{0ABE7320-CB52-B8BD-B2E4-60BCB4F5144F}"/>
              </a:ext>
            </a:extLst>
          </p:cNvPr>
          <p:cNvGraphicFramePr>
            <a:graphicFrameLocks noGrp="1"/>
          </p:cNvGraphicFramePr>
          <p:nvPr>
            <p:extLst>
              <p:ext uri="{D42A27DB-BD31-4B8C-83A1-F6EECF244321}">
                <p14:modId xmlns:p14="http://schemas.microsoft.com/office/powerpoint/2010/main" val="1869230996"/>
              </p:ext>
            </p:extLst>
          </p:nvPr>
        </p:nvGraphicFramePr>
        <p:xfrm>
          <a:off x="202124" y="4278847"/>
          <a:ext cx="11784986" cy="1223694"/>
        </p:xfrm>
        <a:graphic>
          <a:graphicData uri="http://schemas.openxmlformats.org/drawingml/2006/table">
            <a:tbl>
              <a:tblPr firstRow="1" bandRow="1">
                <a:tableStyleId>{5C22544A-7EE6-4342-B048-85BDC9FD1C3A}</a:tableStyleId>
              </a:tblPr>
              <a:tblGrid>
                <a:gridCol w="696683">
                  <a:extLst>
                    <a:ext uri="{9D8B030D-6E8A-4147-A177-3AD203B41FA5}">
                      <a16:colId xmlns:a16="http://schemas.microsoft.com/office/drawing/2014/main" val="3336681750"/>
                    </a:ext>
                  </a:extLst>
                </a:gridCol>
                <a:gridCol w="5119711">
                  <a:extLst>
                    <a:ext uri="{9D8B030D-6E8A-4147-A177-3AD203B41FA5}">
                      <a16:colId xmlns:a16="http://schemas.microsoft.com/office/drawing/2014/main" val="2028201899"/>
                    </a:ext>
                  </a:extLst>
                </a:gridCol>
                <a:gridCol w="4894371">
                  <a:extLst>
                    <a:ext uri="{9D8B030D-6E8A-4147-A177-3AD203B41FA5}">
                      <a16:colId xmlns:a16="http://schemas.microsoft.com/office/drawing/2014/main" val="3429559374"/>
                    </a:ext>
                  </a:extLst>
                </a:gridCol>
                <a:gridCol w="1074221">
                  <a:extLst>
                    <a:ext uri="{9D8B030D-6E8A-4147-A177-3AD203B41FA5}">
                      <a16:colId xmlns:a16="http://schemas.microsoft.com/office/drawing/2014/main" val="3494310483"/>
                    </a:ext>
                  </a:extLst>
                </a:gridCol>
              </a:tblGrid>
              <a:tr h="154413">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OP_004: </a:t>
                      </a:r>
                      <a:r>
                        <a:rPr lang="en-GB" sz="1000" kern="1200" dirty="0">
                          <a:solidFill>
                            <a:schemeClr val="dk1"/>
                          </a:solidFill>
                          <a:effectLst/>
                          <a:latin typeface="+mn-lt"/>
                          <a:ea typeface="+mn-ea"/>
                          <a:cs typeface="+mn-cs"/>
                        </a:rPr>
                        <a:t>SOS and PIFU Activity to demonstrate an annual increase as agreed within the Outpatient Steering Group </a:t>
                      </a: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extLst>
                  <a:ext uri="{0D108BD9-81ED-4DB2-BD59-A6C34878D82A}">
                    <a16:rowId xmlns:a16="http://schemas.microsoft.com/office/drawing/2014/main" val="2870305414"/>
                  </a:ext>
                </a:extLst>
              </a:tr>
              <a:tr h="0">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extLst>
                  <a:ext uri="{0D108BD9-81ED-4DB2-BD59-A6C34878D82A}">
                    <a16:rowId xmlns:a16="http://schemas.microsoft.com/office/drawing/2014/main" val="3224796038"/>
                  </a:ext>
                </a:extLst>
              </a:tr>
              <a:tr h="24833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2">
                  <a:txBody>
                    <a:bodyPr/>
                    <a:lstStyle/>
                    <a:p>
                      <a:pPr algn="ctr"/>
                      <a:r>
                        <a:rPr lang="en-GB" sz="1000" b="1" dirty="0">
                          <a:solidFill>
                            <a:schemeClr val="bg1"/>
                          </a:solidFill>
                        </a:rPr>
                        <a:t>Proposed</a:t>
                      </a:r>
                      <a:r>
                        <a:rPr lang="en-GB" sz="1000" b="1" baseline="0" dirty="0">
                          <a:solidFill>
                            <a:schemeClr val="bg1"/>
                          </a:solidFill>
                        </a:rPr>
                        <a:t> Q3/Q4 </a:t>
                      </a:r>
                      <a:r>
                        <a:rPr lang="en-GB" sz="1000" b="1" dirty="0">
                          <a:solidFill>
                            <a:schemeClr val="bg1"/>
                          </a:solidFill>
                        </a:rPr>
                        <a:t>Activity </a:t>
                      </a:r>
                    </a:p>
                  </a:txBody>
                  <a:tcPr anchor="ctr">
                    <a:solidFill>
                      <a:schemeClr val="accent5"/>
                    </a:solidFill>
                  </a:tcPr>
                </a:tc>
                <a:tc hMerge="1">
                  <a:txBody>
                    <a:bodyPr/>
                    <a:lstStyle/>
                    <a:p>
                      <a:endParaRPr lang="en-GB"/>
                    </a:p>
                  </a:txBody>
                  <a:tcPr/>
                </a:tc>
                <a:extLst>
                  <a:ext uri="{0D108BD9-81ED-4DB2-BD59-A6C34878D82A}">
                    <a16:rowId xmlns:a16="http://schemas.microsoft.com/office/drawing/2014/main" val="1077322343"/>
                  </a:ext>
                </a:extLst>
              </a:tr>
              <a:tr h="248334">
                <a:tc gridSpan="2">
                  <a:txBody>
                    <a:bodyPr/>
                    <a:lstStyle/>
                    <a:p>
                      <a:r>
                        <a:rPr lang="en-GB" sz="1000" kern="1200" dirty="0">
                          <a:solidFill>
                            <a:schemeClr val="dk1"/>
                          </a:solidFill>
                          <a:effectLst/>
                          <a:latin typeface="+mn-lt"/>
                          <a:ea typeface="+mn-ea"/>
                          <a:cs typeface="+mn-cs"/>
                        </a:rPr>
                        <a:t>On reporting, the first workshop of the Clinical Pathway Group was awaited, which would inform the direction of the Clinical Group. The workshop would also identify the SOS and PIFU pathways.  </a:t>
                      </a:r>
                      <a:r>
                        <a:rPr lang="en-GB" sz="1000" kern="1200" dirty="0" err="1">
                          <a:solidFill>
                            <a:schemeClr val="dk1"/>
                          </a:solidFill>
                          <a:effectLst/>
                          <a:latin typeface="+mn-lt"/>
                          <a:ea typeface="+mn-ea"/>
                          <a:cs typeface="+mn-cs"/>
                        </a:rPr>
                        <a:t>GiRFT</a:t>
                      </a:r>
                      <a:r>
                        <a:rPr lang="en-GB" sz="1000" kern="1200" dirty="0">
                          <a:solidFill>
                            <a:schemeClr val="dk1"/>
                          </a:solidFill>
                          <a:effectLst/>
                          <a:latin typeface="+mn-lt"/>
                          <a:ea typeface="+mn-ea"/>
                          <a:cs typeface="+mn-cs"/>
                        </a:rPr>
                        <a:t> guidelines have been collected and circulated to Clinical leads.</a:t>
                      </a:r>
                    </a:p>
                  </a:txBody>
                  <a:tcPr anchor="ctr">
                    <a:solidFill>
                      <a:schemeClr val="accent1">
                        <a:lumMod val="20000"/>
                        <a:lumOff val="80000"/>
                      </a:schemeClr>
                    </a:solidFill>
                  </a:tcPr>
                </a:tc>
                <a:tc hMerge="1">
                  <a:txBody>
                    <a:bodyPr/>
                    <a:lstStyle/>
                    <a:p>
                      <a:endParaRPr lang="en-GB"/>
                    </a:p>
                  </a:txBody>
                  <a:tcPr/>
                </a:tc>
                <a:tc gridSpan="2">
                  <a:txBody>
                    <a:bodyPr/>
                    <a:lstStyle/>
                    <a:p>
                      <a:r>
                        <a:rPr lang="en-GB" sz="1000" kern="1200" dirty="0">
                          <a:solidFill>
                            <a:schemeClr val="dk1"/>
                          </a:solidFill>
                          <a:effectLst/>
                          <a:latin typeface="+mn-lt"/>
                          <a:ea typeface="+mn-ea"/>
                          <a:cs typeface="+mn-cs"/>
                        </a:rPr>
                        <a:t>- Ongoing validation of list and modify approach according to outcomes as appropriate. </a:t>
                      </a:r>
                    </a:p>
                    <a:p>
                      <a:r>
                        <a:rPr lang="en-GB" sz="1000" kern="1200" dirty="0">
                          <a:solidFill>
                            <a:schemeClr val="dk1"/>
                          </a:solidFill>
                          <a:effectLst/>
                          <a:latin typeface="+mn-lt"/>
                          <a:ea typeface="+mn-ea"/>
                          <a:cs typeface="+mn-cs"/>
                        </a:rPr>
                        <a:t>- Staff training.</a:t>
                      </a:r>
                    </a:p>
                    <a:p>
                      <a:pPr marL="171450" indent="-171450">
                        <a:buFontTx/>
                        <a:buChar char="-"/>
                      </a:pPr>
                      <a:endParaRPr lang="en-GB" sz="1000" b="0" dirty="0">
                        <a:solidFill>
                          <a:schemeClr val="tx1"/>
                        </a:solidFill>
                      </a:endParaRPr>
                    </a:p>
                  </a:txBody>
                  <a:tcPr anchor="ctr">
                    <a:solidFill>
                      <a:schemeClr val="accent5">
                        <a:lumMod val="40000"/>
                        <a:lumOff val="60000"/>
                      </a:schemeClr>
                    </a:solidFill>
                  </a:tcPr>
                </a:tc>
                <a:tc hMerge="1">
                  <a:txBody>
                    <a:bodyPr/>
                    <a:lstStyle/>
                    <a:p>
                      <a:endParaRPr lang="en-GB"/>
                    </a:p>
                  </a:txBody>
                  <a:tcPr/>
                </a:tc>
                <a:extLst>
                  <a:ext uri="{0D108BD9-81ED-4DB2-BD59-A6C34878D82A}">
                    <a16:rowId xmlns:a16="http://schemas.microsoft.com/office/drawing/2014/main" val="4064370957"/>
                  </a:ext>
                </a:extLst>
              </a:tr>
            </a:tbl>
          </a:graphicData>
        </a:graphic>
      </p:graphicFrame>
      <p:graphicFrame>
        <p:nvGraphicFramePr>
          <p:cNvPr id="8" name="Table 7">
            <a:extLst>
              <a:ext uri="{FF2B5EF4-FFF2-40B4-BE49-F238E27FC236}">
                <a16:creationId xmlns:a16="http://schemas.microsoft.com/office/drawing/2014/main" id="{AAAB5407-7594-0DB9-E74F-CFA33795BCF6}"/>
              </a:ext>
            </a:extLst>
          </p:cNvPr>
          <p:cNvGraphicFramePr>
            <a:graphicFrameLocks noGrp="1"/>
          </p:cNvGraphicFramePr>
          <p:nvPr>
            <p:extLst>
              <p:ext uri="{D42A27DB-BD31-4B8C-83A1-F6EECF244321}">
                <p14:modId xmlns:p14="http://schemas.microsoft.com/office/powerpoint/2010/main" val="1565963786"/>
              </p:ext>
            </p:extLst>
          </p:nvPr>
        </p:nvGraphicFramePr>
        <p:xfrm>
          <a:off x="202125" y="5531206"/>
          <a:ext cx="11784986" cy="1071294"/>
        </p:xfrm>
        <a:graphic>
          <a:graphicData uri="http://schemas.openxmlformats.org/drawingml/2006/table">
            <a:tbl>
              <a:tblPr firstRow="1" bandRow="1">
                <a:tableStyleId>{5C22544A-7EE6-4342-B048-85BDC9FD1C3A}</a:tableStyleId>
              </a:tblPr>
              <a:tblGrid>
                <a:gridCol w="696683">
                  <a:extLst>
                    <a:ext uri="{9D8B030D-6E8A-4147-A177-3AD203B41FA5}">
                      <a16:colId xmlns:a16="http://schemas.microsoft.com/office/drawing/2014/main" val="2478162876"/>
                    </a:ext>
                  </a:extLst>
                </a:gridCol>
                <a:gridCol w="5119711">
                  <a:extLst>
                    <a:ext uri="{9D8B030D-6E8A-4147-A177-3AD203B41FA5}">
                      <a16:colId xmlns:a16="http://schemas.microsoft.com/office/drawing/2014/main" val="3890204515"/>
                    </a:ext>
                  </a:extLst>
                </a:gridCol>
                <a:gridCol w="4894371">
                  <a:extLst>
                    <a:ext uri="{9D8B030D-6E8A-4147-A177-3AD203B41FA5}">
                      <a16:colId xmlns:a16="http://schemas.microsoft.com/office/drawing/2014/main" val="3303550154"/>
                    </a:ext>
                  </a:extLst>
                </a:gridCol>
                <a:gridCol w="1074221">
                  <a:extLst>
                    <a:ext uri="{9D8B030D-6E8A-4147-A177-3AD203B41FA5}">
                      <a16:colId xmlns:a16="http://schemas.microsoft.com/office/drawing/2014/main" val="4129192315"/>
                    </a:ext>
                  </a:extLst>
                </a:gridCol>
              </a:tblGrid>
              <a:tr h="170347">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OP_005: Show an annual increase in the number of pathways where virtual appointments and reviews are carried out virtually</a:t>
                      </a: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extLst>
                  <a:ext uri="{0D108BD9-81ED-4DB2-BD59-A6C34878D82A}">
                    <a16:rowId xmlns:a16="http://schemas.microsoft.com/office/drawing/2014/main" val="3485082343"/>
                  </a:ext>
                </a:extLst>
              </a:tr>
              <a:tr h="0">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extLst>
                  <a:ext uri="{0D108BD9-81ED-4DB2-BD59-A6C34878D82A}">
                    <a16:rowId xmlns:a16="http://schemas.microsoft.com/office/drawing/2014/main" val="2383095976"/>
                  </a:ext>
                </a:extLst>
              </a:tr>
              <a:tr h="24833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2">
                  <a:txBody>
                    <a:bodyPr/>
                    <a:lstStyle/>
                    <a:p>
                      <a:pPr algn="ctr"/>
                      <a:r>
                        <a:rPr lang="en-GB" sz="1000" b="1" dirty="0">
                          <a:solidFill>
                            <a:schemeClr val="bg1"/>
                          </a:solidFill>
                        </a:rPr>
                        <a:t>Proposed</a:t>
                      </a:r>
                      <a:r>
                        <a:rPr lang="en-GB" sz="1000" b="1" baseline="0" dirty="0">
                          <a:solidFill>
                            <a:schemeClr val="bg1"/>
                          </a:solidFill>
                        </a:rPr>
                        <a:t> Q3/Q4 </a:t>
                      </a:r>
                      <a:r>
                        <a:rPr lang="en-GB" sz="1000" b="1" dirty="0">
                          <a:solidFill>
                            <a:schemeClr val="bg1"/>
                          </a:solidFill>
                        </a:rPr>
                        <a:t>Activity </a:t>
                      </a:r>
                    </a:p>
                  </a:txBody>
                  <a:tcPr anchor="ctr">
                    <a:solidFill>
                      <a:schemeClr val="accent5"/>
                    </a:solidFill>
                  </a:tcPr>
                </a:tc>
                <a:tc hMerge="1">
                  <a:txBody>
                    <a:bodyPr/>
                    <a:lstStyle/>
                    <a:p>
                      <a:endParaRPr lang="en-GB"/>
                    </a:p>
                  </a:txBody>
                  <a:tcPr/>
                </a:tc>
                <a:extLst>
                  <a:ext uri="{0D108BD9-81ED-4DB2-BD59-A6C34878D82A}">
                    <a16:rowId xmlns:a16="http://schemas.microsoft.com/office/drawing/2014/main" val="475919534"/>
                  </a:ext>
                </a:extLst>
              </a:tr>
              <a:tr h="361110">
                <a:tc gridSpan="2">
                  <a:txBody>
                    <a:bodyPr/>
                    <a:lstStyle/>
                    <a:p>
                      <a:pPr marL="171450" indent="-171450">
                        <a:buFont typeface="Arial" panose="020B0604020202020204" pitchFamily="34" charset="0"/>
                        <a:buChar char="•"/>
                      </a:pPr>
                      <a:r>
                        <a:rPr lang="en-GB" sz="1000" kern="1200" dirty="0">
                          <a:solidFill>
                            <a:schemeClr val="dk1"/>
                          </a:solidFill>
                          <a:effectLst/>
                          <a:latin typeface="+mn-lt"/>
                          <a:ea typeface="+mn-ea"/>
                          <a:cs typeface="+mn-cs"/>
                        </a:rPr>
                        <a:t>Digital colleagues have been scoping alternatives to Attend Anywhere. A SBAR has been circulated to senior digital colleagues outlining options.</a:t>
                      </a:r>
                    </a:p>
                  </a:txBody>
                  <a:tcPr anchor="ctr">
                    <a:solidFill>
                      <a:schemeClr val="accent1">
                        <a:lumMod val="20000"/>
                        <a:lumOff val="80000"/>
                      </a:schemeClr>
                    </a:solidFill>
                  </a:tcPr>
                </a:tc>
                <a:tc hMerge="1">
                  <a:txBody>
                    <a:bodyPr/>
                    <a:lstStyle/>
                    <a:p>
                      <a:endParaRPr lang="en-GB"/>
                    </a:p>
                  </a:txBody>
                  <a:tcPr/>
                </a:tc>
                <a:tc gridSpan="2">
                  <a:txBody>
                    <a:bodyPr/>
                    <a:lstStyle/>
                    <a:p>
                      <a:pPr marL="171450" indent="-171450">
                        <a:buFontTx/>
                        <a:buChar char="-"/>
                      </a:pPr>
                      <a:r>
                        <a:rPr lang="en-GB" sz="1000" b="0" dirty="0">
                          <a:solidFill>
                            <a:schemeClr val="tx1"/>
                          </a:solidFill>
                        </a:rPr>
                        <a:t>Delivery and development</a:t>
                      </a:r>
                    </a:p>
                    <a:p>
                      <a:pPr marL="171450" indent="-171450">
                        <a:buFontTx/>
                        <a:buChar char="-"/>
                      </a:pPr>
                      <a:r>
                        <a:rPr lang="en-GB" sz="1000" b="0" dirty="0">
                          <a:solidFill>
                            <a:schemeClr val="tx1"/>
                          </a:solidFill>
                        </a:rPr>
                        <a:t>Staff training</a:t>
                      </a:r>
                    </a:p>
                  </a:txBody>
                  <a:tcPr anchor="ctr">
                    <a:solidFill>
                      <a:schemeClr val="accent5">
                        <a:lumMod val="40000"/>
                        <a:lumOff val="60000"/>
                      </a:schemeClr>
                    </a:solidFill>
                  </a:tcPr>
                </a:tc>
                <a:tc hMerge="1">
                  <a:txBody>
                    <a:bodyPr/>
                    <a:lstStyle/>
                    <a:p>
                      <a:endParaRPr lang="en-GB"/>
                    </a:p>
                  </a:txBody>
                  <a:tcPr/>
                </a:tc>
                <a:extLst>
                  <a:ext uri="{0D108BD9-81ED-4DB2-BD59-A6C34878D82A}">
                    <a16:rowId xmlns:a16="http://schemas.microsoft.com/office/drawing/2014/main" val="104546208"/>
                  </a:ext>
                </a:extLst>
              </a:tr>
            </a:tbl>
          </a:graphicData>
        </a:graphic>
      </p:graphicFrame>
    </p:spTree>
    <p:extLst>
      <p:ext uri="{BB962C8B-B14F-4D97-AF65-F5344CB8AC3E}">
        <p14:creationId xmlns:p14="http://schemas.microsoft.com/office/powerpoint/2010/main" val="2225223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Planned Care Priorities     (</a:t>
            </a:r>
            <a:r>
              <a:rPr lang="en-GB" sz="1200" b="1" spc="15" dirty="0">
                <a:solidFill>
                  <a:srgbClr val="1F355E"/>
                </a:solidFill>
                <a:latin typeface="Arial Black" panose="020B0604020202020204" pitchFamily="34" charset="0"/>
                <a:cs typeface="Arial Black" panose="020B0604020202020204" pitchFamily="34" charset="0"/>
              </a:rPr>
              <a:t>Outpatients continued</a:t>
            </a:r>
            <a:r>
              <a:rPr lang="en-GB" b="1" spc="15" dirty="0">
                <a:solidFill>
                  <a:srgbClr val="1F355E"/>
                </a:solidFill>
                <a:latin typeface="Arial Black" panose="020B0604020202020204" pitchFamily="34" charset="0"/>
                <a:cs typeface="Arial Black" panose="020B0604020202020204" pitchFamily="34" charset="0"/>
              </a:rPr>
              <a:t>)</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5</a:t>
            </a:fld>
            <a:endParaRPr lang="en-GB" dirty="0">
              <a:solidFill>
                <a:schemeClr val="bg1">
                  <a:lumMod val="75000"/>
                </a:schemeClr>
              </a:solidFill>
            </a:endParaRPr>
          </a:p>
        </p:txBody>
      </p:sp>
      <p:graphicFrame>
        <p:nvGraphicFramePr>
          <p:cNvPr id="8" name="Table 7">
            <a:extLst>
              <a:ext uri="{FF2B5EF4-FFF2-40B4-BE49-F238E27FC236}">
                <a16:creationId xmlns:a16="http://schemas.microsoft.com/office/drawing/2014/main" id="{247D5690-17EE-478A-8452-FFD57AF66822}"/>
              </a:ext>
            </a:extLst>
          </p:cNvPr>
          <p:cNvGraphicFramePr>
            <a:graphicFrameLocks noGrp="1"/>
          </p:cNvGraphicFramePr>
          <p:nvPr>
            <p:extLst>
              <p:ext uri="{D42A27DB-BD31-4B8C-83A1-F6EECF244321}">
                <p14:modId xmlns:p14="http://schemas.microsoft.com/office/powerpoint/2010/main" val="3983741504"/>
              </p:ext>
            </p:extLst>
          </p:nvPr>
        </p:nvGraphicFramePr>
        <p:xfrm>
          <a:off x="204888" y="526956"/>
          <a:ext cx="11782224" cy="926167"/>
        </p:xfrm>
        <a:graphic>
          <a:graphicData uri="http://schemas.openxmlformats.org/drawingml/2006/table">
            <a:tbl>
              <a:tblPr firstRow="1" bandRow="1">
                <a:tableStyleId>{5C22544A-7EE6-4342-B048-85BDC9FD1C3A}</a:tableStyleId>
              </a:tblPr>
              <a:tblGrid>
                <a:gridCol w="696520">
                  <a:extLst>
                    <a:ext uri="{9D8B030D-6E8A-4147-A177-3AD203B41FA5}">
                      <a16:colId xmlns:a16="http://schemas.microsoft.com/office/drawing/2014/main" val="793399229"/>
                    </a:ext>
                  </a:extLst>
                </a:gridCol>
                <a:gridCol w="5118511">
                  <a:extLst>
                    <a:ext uri="{9D8B030D-6E8A-4147-A177-3AD203B41FA5}">
                      <a16:colId xmlns:a16="http://schemas.microsoft.com/office/drawing/2014/main" val="3301824115"/>
                    </a:ext>
                  </a:extLst>
                </a:gridCol>
                <a:gridCol w="4893224">
                  <a:extLst>
                    <a:ext uri="{9D8B030D-6E8A-4147-A177-3AD203B41FA5}">
                      <a16:colId xmlns:a16="http://schemas.microsoft.com/office/drawing/2014/main" val="2170479533"/>
                    </a:ext>
                  </a:extLst>
                </a:gridCol>
                <a:gridCol w="1073969">
                  <a:extLst>
                    <a:ext uri="{9D8B030D-6E8A-4147-A177-3AD203B41FA5}">
                      <a16:colId xmlns:a16="http://schemas.microsoft.com/office/drawing/2014/main" val="3348379567"/>
                    </a:ext>
                  </a:extLst>
                </a:gridCol>
              </a:tblGrid>
              <a:tr h="216139">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OP_009: Develop fit for purpose Referral Management System</a:t>
                      </a: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extLst>
                  <a:ext uri="{0D108BD9-81ED-4DB2-BD59-A6C34878D82A}">
                    <a16:rowId xmlns:a16="http://schemas.microsoft.com/office/drawing/2014/main" val="3801980329"/>
                  </a:ext>
                </a:extLst>
              </a:tr>
              <a:tr h="0">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extLst>
                  <a:ext uri="{0D108BD9-81ED-4DB2-BD59-A6C34878D82A}">
                    <a16:rowId xmlns:a16="http://schemas.microsoft.com/office/drawing/2014/main" val="812098490"/>
                  </a:ext>
                </a:extLst>
              </a:tr>
              <a:tr h="24833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2">
                  <a:txBody>
                    <a:bodyPr/>
                    <a:lstStyle/>
                    <a:p>
                      <a:pPr algn="ctr"/>
                      <a:r>
                        <a:rPr lang="en-GB" sz="1000" b="1" dirty="0">
                          <a:solidFill>
                            <a:schemeClr val="bg1"/>
                          </a:solidFill>
                        </a:rPr>
                        <a:t>Proposed</a:t>
                      </a:r>
                      <a:r>
                        <a:rPr lang="en-GB" sz="1000" b="1" baseline="0" dirty="0">
                          <a:solidFill>
                            <a:schemeClr val="bg1"/>
                          </a:solidFill>
                        </a:rPr>
                        <a:t> Q3/Q4 </a:t>
                      </a:r>
                      <a:r>
                        <a:rPr lang="en-GB" sz="1000" b="1" dirty="0">
                          <a:solidFill>
                            <a:schemeClr val="bg1"/>
                          </a:solidFill>
                        </a:rPr>
                        <a:t>Activity </a:t>
                      </a:r>
                    </a:p>
                  </a:txBody>
                  <a:tcPr anchor="ctr">
                    <a:solidFill>
                      <a:schemeClr val="accent5"/>
                    </a:solidFill>
                  </a:tcPr>
                </a:tc>
                <a:tc hMerge="1">
                  <a:txBody>
                    <a:bodyPr/>
                    <a:lstStyle/>
                    <a:p>
                      <a:endParaRPr lang="en-GB"/>
                    </a:p>
                  </a:txBody>
                  <a:tcPr/>
                </a:tc>
                <a:extLst>
                  <a:ext uri="{0D108BD9-81ED-4DB2-BD59-A6C34878D82A}">
                    <a16:rowId xmlns:a16="http://schemas.microsoft.com/office/drawing/2014/main" val="1488134692"/>
                  </a:ext>
                </a:extLst>
              </a:tr>
              <a:tr h="248334">
                <a:tc gridSpan="2">
                  <a:txBody>
                    <a:bodyPr/>
                    <a:lstStyle/>
                    <a:p>
                      <a:r>
                        <a:rPr lang="en-GB" sz="1000" kern="1200" dirty="0">
                          <a:solidFill>
                            <a:schemeClr val="dk1"/>
                          </a:solidFill>
                          <a:effectLst/>
                          <a:latin typeface="+mn-lt"/>
                          <a:ea typeface="+mn-ea"/>
                          <a:cs typeface="+mn-cs"/>
                        </a:rPr>
                        <a:t>INNUs shared with Clinical Editors on HealthPathways. Review to be undertaken.</a:t>
                      </a:r>
                      <a:endParaRPr lang="en-GB" sz="400" kern="1200" dirty="0">
                        <a:solidFill>
                          <a:schemeClr val="dk1"/>
                        </a:solidFill>
                        <a:effectLst/>
                        <a:latin typeface="+mn-lt"/>
                        <a:ea typeface="+mn-ea"/>
                        <a:cs typeface="+mn-cs"/>
                      </a:endParaRPr>
                    </a:p>
                  </a:txBody>
                  <a:tcPr anchor="ctr">
                    <a:solidFill>
                      <a:schemeClr val="accent1">
                        <a:lumMod val="20000"/>
                        <a:lumOff val="80000"/>
                      </a:schemeClr>
                    </a:solidFill>
                  </a:tcPr>
                </a:tc>
                <a:tc hMerge="1">
                  <a:txBody>
                    <a:bodyPr/>
                    <a:lstStyle/>
                    <a:p>
                      <a:endParaRPr lang="en-GB"/>
                    </a:p>
                  </a:txBody>
                  <a:tcPr/>
                </a:tc>
                <a:tc gridSpan="2">
                  <a:txBody>
                    <a:bodyPr/>
                    <a:lstStyle/>
                    <a:p>
                      <a:pPr marL="171450" indent="-171450">
                        <a:buFontTx/>
                        <a:buChar char="-"/>
                      </a:pPr>
                      <a:r>
                        <a:rPr lang="en-GB" sz="1000" b="0" dirty="0">
                          <a:solidFill>
                            <a:schemeClr val="tx1"/>
                          </a:solidFill>
                        </a:rPr>
                        <a:t>Under development</a:t>
                      </a:r>
                    </a:p>
                  </a:txBody>
                  <a:tcPr anchor="ctr">
                    <a:solidFill>
                      <a:schemeClr val="accent5">
                        <a:lumMod val="40000"/>
                        <a:lumOff val="60000"/>
                      </a:schemeClr>
                    </a:solidFill>
                  </a:tcPr>
                </a:tc>
                <a:tc hMerge="1">
                  <a:txBody>
                    <a:bodyPr/>
                    <a:lstStyle/>
                    <a:p>
                      <a:endParaRPr lang="en-GB"/>
                    </a:p>
                  </a:txBody>
                  <a:tcPr/>
                </a:tc>
                <a:extLst>
                  <a:ext uri="{0D108BD9-81ED-4DB2-BD59-A6C34878D82A}">
                    <a16:rowId xmlns:a16="http://schemas.microsoft.com/office/drawing/2014/main" val="3436840662"/>
                  </a:ext>
                </a:extLst>
              </a:tr>
            </a:tbl>
          </a:graphicData>
        </a:graphic>
      </p:graphicFrame>
      <p:graphicFrame>
        <p:nvGraphicFramePr>
          <p:cNvPr id="3" name="Table 2">
            <a:extLst>
              <a:ext uri="{FF2B5EF4-FFF2-40B4-BE49-F238E27FC236}">
                <a16:creationId xmlns:a16="http://schemas.microsoft.com/office/drawing/2014/main" id="{AEB4CCF9-A597-1B21-C339-E336BA6C7ACE}"/>
              </a:ext>
            </a:extLst>
          </p:cNvPr>
          <p:cNvGraphicFramePr>
            <a:graphicFrameLocks noGrp="1"/>
          </p:cNvGraphicFramePr>
          <p:nvPr>
            <p:extLst>
              <p:ext uri="{D42A27DB-BD31-4B8C-83A1-F6EECF244321}">
                <p14:modId xmlns:p14="http://schemas.microsoft.com/office/powerpoint/2010/main" val="4247247224"/>
              </p:ext>
            </p:extLst>
          </p:nvPr>
        </p:nvGraphicFramePr>
        <p:xfrm>
          <a:off x="202122" y="1432709"/>
          <a:ext cx="11784987" cy="2169058"/>
        </p:xfrm>
        <a:graphic>
          <a:graphicData uri="http://schemas.openxmlformats.org/drawingml/2006/table">
            <a:tbl>
              <a:tblPr firstRow="1" bandRow="1">
                <a:tableStyleId>{5C22544A-7EE6-4342-B048-85BDC9FD1C3A}</a:tableStyleId>
              </a:tblPr>
              <a:tblGrid>
                <a:gridCol w="863871">
                  <a:extLst>
                    <a:ext uri="{9D8B030D-6E8A-4147-A177-3AD203B41FA5}">
                      <a16:colId xmlns:a16="http://schemas.microsoft.com/office/drawing/2014/main" val="3111378580"/>
                    </a:ext>
                  </a:extLst>
                </a:gridCol>
                <a:gridCol w="5042517">
                  <a:extLst>
                    <a:ext uri="{9D8B030D-6E8A-4147-A177-3AD203B41FA5}">
                      <a16:colId xmlns:a16="http://schemas.microsoft.com/office/drawing/2014/main" val="129743986"/>
                    </a:ext>
                  </a:extLst>
                </a:gridCol>
                <a:gridCol w="4820575">
                  <a:extLst>
                    <a:ext uri="{9D8B030D-6E8A-4147-A177-3AD203B41FA5}">
                      <a16:colId xmlns:a16="http://schemas.microsoft.com/office/drawing/2014/main" val="349210845"/>
                    </a:ext>
                  </a:extLst>
                </a:gridCol>
                <a:gridCol w="1058024">
                  <a:extLst>
                    <a:ext uri="{9D8B030D-6E8A-4147-A177-3AD203B41FA5}">
                      <a16:colId xmlns:a16="http://schemas.microsoft.com/office/drawing/2014/main" val="2675482128"/>
                    </a:ext>
                  </a:extLst>
                </a:gridCol>
              </a:tblGrid>
              <a:tr h="244324">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OP_010: Deliver Integrated E-Referral and E-Advice</a:t>
                      </a:r>
                      <a:endParaRPr lang="en-GB" sz="1000" b="1" i="0" u="none" strike="noStrike" kern="1200" baseline="0" dirty="0">
                        <a:solidFill>
                          <a:schemeClr val="tx1"/>
                        </a:solidFill>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extLst>
                  <a:ext uri="{0D108BD9-81ED-4DB2-BD59-A6C34878D82A}">
                    <a16:rowId xmlns:a16="http://schemas.microsoft.com/office/drawing/2014/main" val="1186580787"/>
                  </a:ext>
                </a:extLst>
              </a:tr>
              <a:tr h="0">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extLst>
                  <a:ext uri="{0D108BD9-81ED-4DB2-BD59-A6C34878D82A}">
                    <a16:rowId xmlns:a16="http://schemas.microsoft.com/office/drawing/2014/main" val="3366934458"/>
                  </a:ext>
                </a:extLst>
              </a:tr>
              <a:tr h="24833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 </a:t>
                      </a:r>
                    </a:p>
                  </a:txBody>
                  <a:tcPr anchor="ctr">
                    <a:solidFill>
                      <a:schemeClr val="accent1">
                        <a:lumMod val="60000"/>
                        <a:lumOff val="40000"/>
                      </a:schemeClr>
                    </a:solidFill>
                  </a:tcPr>
                </a:tc>
                <a:tc hMerge="1">
                  <a:txBody>
                    <a:bodyPr/>
                    <a:lstStyle/>
                    <a:p>
                      <a:endParaRPr lang="en-GB"/>
                    </a:p>
                  </a:txBody>
                  <a:tcPr/>
                </a:tc>
                <a:tc gridSpan="2">
                  <a:txBody>
                    <a:bodyPr/>
                    <a:lstStyle/>
                    <a:p>
                      <a:pPr algn="ctr"/>
                      <a:r>
                        <a:rPr lang="en-GB" sz="1000" b="1" dirty="0">
                          <a:solidFill>
                            <a:schemeClr val="bg1"/>
                          </a:solidFill>
                        </a:rPr>
                        <a:t>Proposed</a:t>
                      </a:r>
                      <a:r>
                        <a:rPr lang="en-GB" sz="1000" b="1" baseline="0" dirty="0">
                          <a:solidFill>
                            <a:schemeClr val="bg1"/>
                          </a:solidFill>
                        </a:rPr>
                        <a:t> Q3/Q4 </a:t>
                      </a:r>
                      <a:r>
                        <a:rPr lang="en-GB" sz="1000" b="1" dirty="0">
                          <a:solidFill>
                            <a:schemeClr val="bg1"/>
                          </a:solidFill>
                        </a:rPr>
                        <a:t>Activity </a:t>
                      </a:r>
                    </a:p>
                  </a:txBody>
                  <a:tcPr anchor="ctr">
                    <a:solidFill>
                      <a:schemeClr val="accent5"/>
                    </a:solidFill>
                  </a:tcPr>
                </a:tc>
                <a:tc hMerge="1">
                  <a:txBody>
                    <a:bodyPr/>
                    <a:lstStyle/>
                    <a:p>
                      <a:endParaRPr lang="en-GB"/>
                    </a:p>
                  </a:txBody>
                  <a:tcPr/>
                </a:tc>
                <a:extLst>
                  <a:ext uri="{0D108BD9-81ED-4DB2-BD59-A6C34878D82A}">
                    <a16:rowId xmlns:a16="http://schemas.microsoft.com/office/drawing/2014/main" val="2246278636"/>
                  </a:ext>
                </a:extLst>
              </a:tr>
              <a:tr h="248334">
                <a:tc gridSpan="2">
                  <a:txBody>
                    <a:bodyPr/>
                    <a:lstStyle/>
                    <a:p>
                      <a:pPr marL="171450" indent="-171450">
                        <a:buFont typeface="Arial" panose="020B0604020202020204" pitchFamily="34" charset="0"/>
                        <a:buChar char="•"/>
                      </a:pPr>
                      <a:r>
                        <a:rPr lang="en-GB" sz="1000" kern="1200" dirty="0">
                          <a:solidFill>
                            <a:schemeClr val="dk1"/>
                          </a:solidFill>
                          <a:effectLst/>
                          <a:latin typeface="+mn-lt"/>
                          <a:ea typeface="+mn-ea"/>
                          <a:cs typeface="+mn-cs"/>
                        </a:rPr>
                        <a:t>PID has been written including benefits map for recommended plans. There is no Clinical Lead allocated to the project.</a:t>
                      </a:r>
                    </a:p>
                    <a:p>
                      <a:pPr marL="171450" indent="-171450">
                        <a:buFont typeface="Arial" panose="020B0604020202020204" pitchFamily="34" charset="0"/>
                        <a:buChar char="•"/>
                      </a:pPr>
                      <a:r>
                        <a:rPr lang="en-GB" sz="1000" kern="1200" dirty="0">
                          <a:solidFill>
                            <a:schemeClr val="dk1"/>
                          </a:solidFill>
                          <a:effectLst/>
                          <a:latin typeface="+mn-lt"/>
                          <a:ea typeface="+mn-ea"/>
                          <a:cs typeface="+mn-cs"/>
                        </a:rPr>
                        <a:t>Operational plan has been developed and group being set up with operational service leads end of Q2/start of Q3. </a:t>
                      </a:r>
                    </a:p>
                    <a:p>
                      <a:pPr marL="171450" indent="-171450">
                        <a:buFont typeface="Arial" panose="020B0604020202020204" pitchFamily="34" charset="0"/>
                        <a:buChar char="•"/>
                      </a:pPr>
                      <a:r>
                        <a:rPr lang="en-GB" sz="1000" kern="1200" dirty="0">
                          <a:solidFill>
                            <a:schemeClr val="dk1"/>
                          </a:solidFill>
                          <a:effectLst/>
                          <a:latin typeface="+mn-lt"/>
                          <a:ea typeface="+mn-ea"/>
                          <a:cs typeface="+mn-cs"/>
                        </a:rPr>
                        <a:t> Digital recommendations have been internally validated and shared with DHCW</a:t>
                      </a:r>
                    </a:p>
                    <a:p>
                      <a:pPr marL="171450" indent="-171450">
                        <a:buFont typeface="Arial" panose="020B0604020202020204" pitchFamily="34" charset="0"/>
                        <a:buChar char="•"/>
                      </a:pPr>
                      <a:r>
                        <a:rPr lang="en-GB" sz="1000" kern="1200" dirty="0">
                          <a:solidFill>
                            <a:schemeClr val="dk1"/>
                          </a:solidFill>
                          <a:effectLst/>
                          <a:latin typeface="+mn-lt"/>
                          <a:ea typeface="+mn-ea"/>
                          <a:cs typeface="+mn-cs"/>
                        </a:rPr>
                        <a:t>The submission routes are being identified. Delivery group being established end of Q2/start of Q3 to submit RFCs and track outcomes</a:t>
                      </a:r>
                    </a:p>
                    <a:p>
                      <a:pPr marL="171450" indent="-171450">
                        <a:buFont typeface="Arial" panose="020B0604020202020204" pitchFamily="34" charset="0"/>
                        <a:buChar char="•"/>
                      </a:pPr>
                      <a:r>
                        <a:rPr lang="en-GB" sz="1000" kern="1200" dirty="0">
                          <a:solidFill>
                            <a:schemeClr val="dk1"/>
                          </a:solidFill>
                          <a:effectLst/>
                          <a:latin typeface="+mn-lt"/>
                          <a:ea typeface="+mn-ea"/>
                          <a:cs typeface="+mn-cs"/>
                        </a:rPr>
                        <a:t>Effective Referral dashboard not yet developed which prevents accurate measurement of deliverables.</a:t>
                      </a:r>
                    </a:p>
                    <a:p>
                      <a:pPr marL="171450" indent="-171450">
                        <a:buFont typeface="Arial" panose="020B0604020202020204" pitchFamily="34" charset="0"/>
                        <a:buChar char="•"/>
                      </a:pPr>
                      <a:r>
                        <a:rPr lang="en-GB" sz="1000" kern="1200" dirty="0">
                          <a:solidFill>
                            <a:schemeClr val="dk1"/>
                          </a:solidFill>
                          <a:effectLst/>
                          <a:latin typeface="+mn-lt"/>
                          <a:ea typeface="+mn-ea"/>
                          <a:cs typeface="+mn-cs"/>
                        </a:rPr>
                        <a:t> Q3 and Q4 milestones to be updated once groups have allocated timelines to delivery plans.</a:t>
                      </a:r>
                      <a:endParaRPr lang="en-GB" sz="1000" b="0" kern="1200" dirty="0">
                        <a:solidFill>
                          <a:schemeClr val="tx1"/>
                        </a:solidFill>
                        <a:latin typeface="+mn-lt"/>
                        <a:ea typeface="+mn-ea"/>
                        <a:cs typeface="+mn-cs"/>
                      </a:endParaRPr>
                    </a:p>
                  </a:txBody>
                  <a:tcPr anchor="ctr">
                    <a:solidFill>
                      <a:schemeClr val="accent1">
                        <a:lumMod val="20000"/>
                        <a:lumOff val="80000"/>
                      </a:schemeClr>
                    </a:solidFill>
                  </a:tcPr>
                </a:tc>
                <a:tc hMerge="1">
                  <a:txBody>
                    <a:bodyPr/>
                    <a:lstStyle/>
                    <a:p>
                      <a:endParaRPr lang="en-GB" dirty="0"/>
                    </a:p>
                  </a:txBody>
                  <a:tcPr/>
                </a:tc>
                <a:tc gridSpan="2">
                  <a:txBody>
                    <a:bodyPr/>
                    <a:lstStyle/>
                    <a:p>
                      <a:endParaRPr lang="en-GB" sz="1000" b="1" dirty="0">
                        <a:solidFill>
                          <a:schemeClr val="tx1"/>
                        </a:solidFill>
                      </a:endParaRPr>
                    </a:p>
                    <a:p>
                      <a:endParaRPr lang="en-GB" sz="1000" b="1" dirty="0">
                        <a:solidFill>
                          <a:schemeClr val="tx1"/>
                        </a:solidFill>
                      </a:endParaRPr>
                    </a:p>
                    <a:p>
                      <a:pPr marL="171450" indent="-171450">
                        <a:buFontTx/>
                        <a:buChar char="-"/>
                      </a:pPr>
                      <a:r>
                        <a:rPr lang="en-GB" sz="1000" b="0" dirty="0">
                          <a:solidFill>
                            <a:schemeClr val="tx1"/>
                          </a:solidFill>
                        </a:rPr>
                        <a:t>Development dependent on national changes.</a:t>
                      </a:r>
                    </a:p>
                    <a:p>
                      <a:pPr marL="171450" indent="-171450">
                        <a:buFontTx/>
                        <a:buChar char="-"/>
                      </a:pPr>
                      <a:endParaRPr lang="en-GB" sz="1000" b="0" dirty="0">
                        <a:solidFill>
                          <a:schemeClr val="tx1"/>
                        </a:solidFill>
                      </a:endParaRPr>
                    </a:p>
                  </a:txBody>
                  <a:tcPr anchor="ctr">
                    <a:solidFill>
                      <a:schemeClr val="accent5">
                        <a:lumMod val="40000"/>
                        <a:lumOff val="60000"/>
                      </a:schemeClr>
                    </a:solidFill>
                  </a:tcPr>
                </a:tc>
                <a:tc hMerge="1">
                  <a:txBody>
                    <a:bodyPr/>
                    <a:lstStyle/>
                    <a:p>
                      <a:endParaRPr lang="en-GB"/>
                    </a:p>
                  </a:txBody>
                  <a:tcPr/>
                </a:tc>
                <a:extLst>
                  <a:ext uri="{0D108BD9-81ED-4DB2-BD59-A6C34878D82A}">
                    <a16:rowId xmlns:a16="http://schemas.microsoft.com/office/drawing/2014/main" val="3372144587"/>
                  </a:ext>
                </a:extLst>
              </a:tr>
            </a:tbl>
          </a:graphicData>
        </a:graphic>
      </p:graphicFrame>
      <p:graphicFrame>
        <p:nvGraphicFramePr>
          <p:cNvPr id="7" name="Table 6">
            <a:extLst>
              <a:ext uri="{FF2B5EF4-FFF2-40B4-BE49-F238E27FC236}">
                <a16:creationId xmlns:a16="http://schemas.microsoft.com/office/drawing/2014/main" id="{164B1839-42A3-975B-5BD4-941CE788A092}"/>
              </a:ext>
            </a:extLst>
          </p:cNvPr>
          <p:cNvGraphicFramePr>
            <a:graphicFrameLocks noGrp="1"/>
          </p:cNvGraphicFramePr>
          <p:nvPr>
            <p:extLst>
              <p:ext uri="{D42A27DB-BD31-4B8C-83A1-F6EECF244321}">
                <p14:modId xmlns:p14="http://schemas.microsoft.com/office/powerpoint/2010/main" val="2346509785"/>
              </p:ext>
            </p:extLst>
          </p:nvPr>
        </p:nvGraphicFramePr>
        <p:xfrm>
          <a:off x="202123" y="3601767"/>
          <a:ext cx="11784986" cy="940432"/>
        </p:xfrm>
        <a:graphic>
          <a:graphicData uri="http://schemas.openxmlformats.org/drawingml/2006/table">
            <a:tbl>
              <a:tblPr firstRow="1" bandRow="1">
                <a:tableStyleId>{5C22544A-7EE6-4342-B048-85BDC9FD1C3A}</a:tableStyleId>
              </a:tblPr>
              <a:tblGrid>
                <a:gridCol w="696683">
                  <a:extLst>
                    <a:ext uri="{9D8B030D-6E8A-4147-A177-3AD203B41FA5}">
                      <a16:colId xmlns:a16="http://schemas.microsoft.com/office/drawing/2014/main" val="2956872147"/>
                    </a:ext>
                  </a:extLst>
                </a:gridCol>
                <a:gridCol w="5119711">
                  <a:extLst>
                    <a:ext uri="{9D8B030D-6E8A-4147-A177-3AD203B41FA5}">
                      <a16:colId xmlns:a16="http://schemas.microsoft.com/office/drawing/2014/main" val="632302165"/>
                    </a:ext>
                  </a:extLst>
                </a:gridCol>
                <a:gridCol w="4894371">
                  <a:extLst>
                    <a:ext uri="{9D8B030D-6E8A-4147-A177-3AD203B41FA5}">
                      <a16:colId xmlns:a16="http://schemas.microsoft.com/office/drawing/2014/main" val="589678649"/>
                    </a:ext>
                  </a:extLst>
                </a:gridCol>
                <a:gridCol w="1074221">
                  <a:extLst>
                    <a:ext uri="{9D8B030D-6E8A-4147-A177-3AD203B41FA5}">
                      <a16:colId xmlns:a16="http://schemas.microsoft.com/office/drawing/2014/main" val="2920996282"/>
                    </a:ext>
                  </a:extLst>
                </a:gridCol>
              </a:tblGrid>
              <a:tr h="234898">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OP_012: Provide Advice, guidance, and support to empower patients to better self-manage their condition and prepare for treatment and recovery (3Ps)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extLst>
                  <a:ext uri="{0D108BD9-81ED-4DB2-BD59-A6C34878D82A}">
                    <a16:rowId xmlns:a16="http://schemas.microsoft.com/office/drawing/2014/main" val="2812088651"/>
                  </a:ext>
                </a:extLst>
              </a:tr>
              <a:tr h="0">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extLst>
                  <a:ext uri="{0D108BD9-81ED-4DB2-BD59-A6C34878D82A}">
                    <a16:rowId xmlns:a16="http://schemas.microsoft.com/office/drawing/2014/main" val="2748165720"/>
                  </a:ext>
                </a:extLst>
              </a:tr>
              <a:tr h="226981">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2">
                  <a:txBody>
                    <a:bodyPr/>
                    <a:lstStyle/>
                    <a:p>
                      <a:pPr algn="ctr"/>
                      <a:r>
                        <a:rPr lang="en-GB" sz="1000" b="1" dirty="0">
                          <a:solidFill>
                            <a:schemeClr val="bg1"/>
                          </a:solidFill>
                        </a:rPr>
                        <a:t>Proposed</a:t>
                      </a:r>
                      <a:r>
                        <a:rPr lang="en-GB" sz="1000" b="1" baseline="0" dirty="0">
                          <a:solidFill>
                            <a:schemeClr val="bg1"/>
                          </a:solidFill>
                        </a:rPr>
                        <a:t> Q3/Q4 </a:t>
                      </a:r>
                      <a:r>
                        <a:rPr lang="en-GB" sz="1000" b="1" dirty="0">
                          <a:solidFill>
                            <a:schemeClr val="bg1"/>
                          </a:solidFill>
                        </a:rPr>
                        <a:t>Activity </a:t>
                      </a:r>
                    </a:p>
                  </a:txBody>
                  <a:tcPr anchor="ctr">
                    <a:solidFill>
                      <a:schemeClr val="accent5"/>
                    </a:solidFill>
                  </a:tcPr>
                </a:tc>
                <a:tc hMerge="1">
                  <a:txBody>
                    <a:bodyPr/>
                    <a:lstStyle/>
                    <a:p>
                      <a:endParaRPr lang="en-GB"/>
                    </a:p>
                  </a:txBody>
                  <a:tcPr/>
                </a:tc>
                <a:extLst>
                  <a:ext uri="{0D108BD9-81ED-4DB2-BD59-A6C34878D82A}">
                    <a16:rowId xmlns:a16="http://schemas.microsoft.com/office/drawing/2014/main" val="3477727409"/>
                  </a:ext>
                </a:extLst>
              </a:tr>
              <a:tr h="248334">
                <a:tc gridSpan="2">
                  <a:txBody>
                    <a:bodyPr/>
                    <a:lstStyle/>
                    <a:p>
                      <a:r>
                        <a:rPr lang="en-GB" sz="1000" kern="1200" dirty="0">
                          <a:solidFill>
                            <a:schemeClr val="dk1"/>
                          </a:solidFill>
                          <a:effectLst/>
                          <a:latin typeface="+mn-lt"/>
                          <a:ea typeface="+mn-ea"/>
                          <a:cs typeface="+mn-cs"/>
                        </a:rPr>
                        <a:t>SPOC Team not recruited; escalated to Welsh Government by NHS Exec.</a:t>
                      </a:r>
                      <a:endParaRPr lang="en-GB" sz="100" kern="1200" dirty="0">
                        <a:solidFill>
                          <a:schemeClr val="dk1"/>
                        </a:solidFill>
                        <a:effectLst/>
                        <a:latin typeface="+mn-lt"/>
                        <a:ea typeface="+mn-ea"/>
                        <a:cs typeface="+mn-cs"/>
                      </a:endParaRPr>
                    </a:p>
                  </a:txBody>
                  <a:tcPr anchor="ctr">
                    <a:solidFill>
                      <a:schemeClr val="accent1">
                        <a:lumMod val="20000"/>
                        <a:lumOff val="80000"/>
                      </a:schemeClr>
                    </a:solidFill>
                  </a:tcPr>
                </a:tc>
                <a:tc hMerge="1">
                  <a:txBody>
                    <a:bodyPr/>
                    <a:lstStyle/>
                    <a:p>
                      <a:endParaRPr lang="en-GB"/>
                    </a:p>
                  </a:txBody>
                  <a:tcPr/>
                </a:tc>
                <a:tc gridSpan="2">
                  <a:txBody>
                    <a:bodyPr/>
                    <a:lstStyle/>
                    <a:p>
                      <a:pPr marL="171450" indent="-171450">
                        <a:buFontTx/>
                        <a:buChar char="-"/>
                      </a:pPr>
                      <a:r>
                        <a:rPr lang="en-GB" sz="1000" b="0" dirty="0">
                          <a:solidFill>
                            <a:schemeClr val="tx1"/>
                          </a:solidFill>
                        </a:rPr>
                        <a:t>Planning</a:t>
                      </a:r>
                    </a:p>
                  </a:txBody>
                  <a:tcPr anchor="ctr">
                    <a:solidFill>
                      <a:schemeClr val="accent5">
                        <a:lumMod val="40000"/>
                        <a:lumOff val="60000"/>
                      </a:schemeClr>
                    </a:solidFill>
                  </a:tcPr>
                </a:tc>
                <a:tc hMerge="1">
                  <a:txBody>
                    <a:bodyPr/>
                    <a:lstStyle/>
                    <a:p>
                      <a:endParaRPr lang="en-GB"/>
                    </a:p>
                  </a:txBody>
                  <a:tcPr/>
                </a:tc>
                <a:extLst>
                  <a:ext uri="{0D108BD9-81ED-4DB2-BD59-A6C34878D82A}">
                    <a16:rowId xmlns:a16="http://schemas.microsoft.com/office/drawing/2014/main" val="1878605255"/>
                  </a:ext>
                </a:extLst>
              </a:tr>
            </a:tbl>
          </a:graphicData>
        </a:graphic>
      </p:graphicFrame>
      <p:graphicFrame>
        <p:nvGraphicFramePr>
          <p:cNvPr id="9" name="Table 8">
            <a:extLst>
              <a:ext uri="{FF2B5EF4-FFF2-40B4-BE49-F238E27FC236}">
                <a16:creationId xmlns:a16="http://schemas.microsoft.com/office/drawing/2014/main" id="{08C47834-6EC6-B994-940F-A44D41E89958}"/>
              </a:ext>
            </a:extLst>
          </p:cNvPr>
          <p:cNvGraphicFramePr>
            <a:graphicFrameLocks noGrp="1"/>
          </p:cNvGraphicFramePr>
          <p:nvPr>
            <p:extLst>
              <p:ext uri="{D42A27DB-BD31-4B8C-83A1-F6EECF244321}">
                <p14:modId xmlns:p14="http://schemas.microsoft.com/office/powerpoint/2010/main" val="2318306050"/>
              </p:ext>
            </p:extLst>
          </p:nvPr>
        </p:nvGraphicFramePr>
        <p:xfrm>
          <a:off x="202122" y="4542199"/>
          <a:ext cx="11784987" cy="1543599"/>
        </p:xfrm>
        <a:graphic>
          <a:graphicData uri="http://schemas.openxmlformats.org/drawingml/2006/table">
            <a:tbl>
              <a:tblPr firstRow="1" bandRow="1">
                <a:tableStyleId>{5C22544A-7EE6-4342-B048-85BDC9FD1C3A}</a:tableStyleId>
              </a:tblPr>
              <a:tblGrid>
                <a:gridCol w="863871">
                  <a:extLst>
                    <a:ext uri="{9D8B030D-6E8A-4147-A177-3AD203B41FA5}">
                      <a16:colId xmlns:a16="http://schemas.microsoft.com/office/drawing/2014/main" val="3074002591"/>
                    </a:ext>
                  </a:extLst>
                </a:gridCol>
                <a:gridCol w="5042517">
                  <a:extLst>
                    <a:ext uri="{9D8B030D-6E8A-4147-A177-3AD203B41FA5}">
                      <a16:colId xmlns:a16="http://schemas.microsoft.com/office/drawing/2014/main" val="335590865"/>
                    </a:ext>
                  </a:extLst>
                </a:gridCol>
                <a:gridCol w="4820575">
                  <a:extLst>
                    <a:ext uri="{9D8B030D-6E8A-4147-A177-3AD203B41FA5}">
                      <a16:colId xmlns:a16="http://schemas.microsoft.com/office/drawing/2014/main" val="1544092280"/>
                    </a:ext>
                  </a:extLst>
                </a:gridCol>
                <a:gridCol w="1058024">
                  <a:extLst>
                    <a:ext uri="{9D8B030D-6E8A-4147-A177-3AD203B41FA5}">
                      <a16:colId xmlns:a16="http://schemas.microsoft.com/office/drawing/2014/main" val="1218461022"/>
                    </a:ext>
                  </a:extLst>
                </a:gridCol>
              </a:tblGrid>
              <a:tr h="228465">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OP_013: Ensure Efficient Use of Resources</a:t>
                      </a: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extLst>
                  <a:ext uri="{0D108BD9-81ED-4DB2-BD59-A6C34878D82A}">
                    <a16:rowId xmlns:a16="http://schemas.microsoft.com/office/drawing/2014/main" val="2582170621"/>
                  </a:ext>
                </a:extLst>
              </a:tr>
              <a:tr h="0">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extLst>
                  <a:ext uri="{0D108BD9-81ED-4DB2-BD59-A6C34878D82A}">
                    <a16:rowId xmlns:a16="http://schemas.microsoft.com/office/drawing/2014/main" val="2925996671"/>
                  </a:ext>
                </a:extLst>
              </a:tr>
              <a:tr h="24833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2">
                  <a:txBody>
                    <a:bodyPr/>
                    <a:lstStyle/>
                    <a:p>
                      <a:pPr algn="ctr"/>
                      <a:r>
                        <a:rPr lang="en-GB" sz="1000" b="1" dirty="0">
                          <a:solidFill>
                            <a:schemeClr val="bg1"/>
                          </a:solidFill>
                        </a:rPr>
                        <a:t>Proposed</a:t>
                      </a:r>
                      <a:r>
                        <a:rPr lang="en-GB" sz="1000" b="1" baseline="0" dirty="0">
                          <a:solidFill>
                            <a:schemeClr val="bg1"/>
                          </a:solidFill>
                        </a:rPr>
                        <a:t> Q3/Q4 </a:t>
                      </a:r>
                      <a:r>
                        <a:rPr lang="en-GB" sz="1000" b="1" dirty="0">
                          <a:solidFill>
                            <a:schemeClr val="bg1"/>
                          </a:solidFill>
                        </a:rPr>
                        <a:t>Activity </a:t>
                      </a:r>
                    </a:p>
                  </a:txBody>
                  <a:tcPr anchor="ctr">
                    <a:solidFill>
                      <a:schemeClr val="accent5"/>
                    </a:solidFill>
                  </a:tcPr>
                </a:tc>
                <a:tc hMerge="1">
                  <a:txBody>
                    <a:bodyPr/>
                    <a:lstStyle/>
                    <a:p>
                      <a:endParaRPr lang="en-GB"/>
                    </a:p>
                  </a:txBody>
                  <a:tcPr/>
                </a:tc>
                <a:extLst>
                  <a:ext uri="{0D108BD9-81ED-4DB2-BD59-A6C34878D82A}">
                    <a16:rowId xmlns:a16="http://schemas.microsoft.com/office/drawing/2014/main" val="490267794"/>
                  </a:ext>
                </a:extLst>
              </a:tr>
              <a:tr h="248334">
                <a:tc gridSpan="2">
                  <a:txBody>
                    <a:bodyPr/>
                    <a:lstStyle/>
                    <a:p>
                      <a:r>
                        <a:rPr lang="en-GB" sz="1000" b="1" kern="1200" dirty="0">
                          <a:solidFill>
                            <a:schemeClr val="dk1"/>
                          </a:solidFill>
                          <a:effectLst/>
                          <a:latin typeface="+mn-lt"/>
                          <a:ea typeface="+mn-ea"/>
                          <a:cs typeface="+mn-cs"/>
                        </a:rPr>
                        <a:t>Issues</a:t>
                      </a:r>
                      <a:r>
                        <a:rPr lang="en-GB" sz="1000" kern="1200" dirty="0">
                          <a:solidFill>
                            <a:schemeClr val="dk1"/>
                          </a:solidFill>
                          <a:effectLst/>
                          <a:latin typeface="+mn-lt"/>
                          <a:ea typeface="+mn-ea"/>
                          <a:cs typeface="+mn-cs"/>
                        </a:rPr>
                        <a:t>: </a:t>
                      </a:r>
                    </a:p>
                    <a:p>
                      <a:pPr marL="171450" indent="-171450">
                        <a:buFont typeface="Arial" panose="020B0604020202020204" pitchFamily="34" charset="0"/>
                        <a:buChar char="•"/>
                      </a:pPr>
                      <a:r>
                        <a:rPr lang="en-GB" sz="1000" kern="1200" dirty="0">
                          <a:solidFill>
                            <a:schemeClr val="dk1"/>
                          </a:solidFill>
                          <a:effectLst/>
                          <a:latin typeface="+mn-lt"/>
                          <a:ea typeface="+mn-ea"/>
                          <a:cs typeface="+mn-cs"/>
                        </a:rPr>
                        <a:t>Allocate - Data Hub: Inability to automatically extract required data to the Data Warehouse prevents progress of dashboard development. </a:t>
                      </a:r>
                    </a:p>
                    <a:p>
                      <a:pPr marL="171450" indent="-171450">
                        <a:buFont typeface="Arial" panose="020B0604020202020204" pitchFamily="34" charset="0"/>
                        <a:buChar char="•"/>
                      </a:pPr>
                      <a:r>
                        <a:rPr lang="en-GB" sz="1000" kern="1200" dirty="0">
                          <a:solidFill>
                            <a:schemeClr val="dk1"/>
                          </a:solidFill>
                          <a:effectLst/>
                          <a:latin typeface="+mn-lt"/>
                          <a:ea typeface="+mn-ea"/>
                          <a:cs typeface="+mn-cs"/>
                        </a:rPr>
                        <a:t>Project pause has been agreed at Medical Workforce Group and Outpatient Redesign and Recovery Group.</a:t>
                      </a:r>
                    </a:p>
                    <a:p>
                      <a:pPr marL="171450" indent="-171450">
                        <a:buFont typeface="Arial" panose="020B0604020202020204" pitchFamily="34" charset="0"/>
                        <a:buChar char="•"/>
                      </a:pPr>
                      <a:r>
                        <a:rPr lang="en-GB" sz="1000" kern="1200" dirty="0">
                          <a:solidFill>
                            <a:schemeClr val="dk1"/>
                          </a:solidFill>
                          <a:effectLst/>
                          <a:latin typeface="+mn-lt"/>
                          <a:ea typeface="+mn-ea"/>
                          <a:cs typeface="+mn-cs"/>
                        </a:rPr>
                        <a:t>Work ongoing through meetings with RLDatix (supplier) to progress solution for the issue.</a:t>
                      </a:r>
                      <a:endParaRPr lang="en-GB" sz="1000" b="0" kern="1200" dirty="0">
                        <a:solidFill>
                          <a:schemeClr val="dk1"/>
                        </a:solidFill>
                        <a:effectLst/>
                        <a:latin typeface="+mn-lt"/>
                        <a:ea typeface="+mn-ea"/>
                        <a:cs typeface="+mn-cs"/>
                      </a:endParaRPr>
                    </a:p>
                  </a:txBody>
                  <a:tcPr anchor="ctr">
                    <a:solidFill>
                      <a:schemeClr val="accent1">
                        <a:lumMod val="20000"/>
                        <a:lumOff val="80000"/>
                      </a:schemeClr>
                    </a:solidFill>
                  </a:tcPr>
                </a:tc>
                <a:tc hMerge="1">
                  <a:txBody>
                    <a:bodyPr/>
                    <a:lstStyle/>
                    <a:p>
                      <a:endParaRPr lang="en-GB"/>
                    </a:p>
                  </a:txBody>
                  <a:tcPr/>
                </a:tc>
                <a:tc gridSpan="2">
                  <a:txBody>
                    <a:bodyPr/>
                    <a:lstStyle/>
                    <a:p>
                      <a:r>
                        <a:rPr lang="en-GB" sz="1000" kern="1200" dirty="0">
                          <a:solidFill>
                            <a:schemeClr val="dk1"/>
                          </a:solidFill>
                          <a:effectLst/>
                          <a:latin typeface="+mn-lt"/>
                          <a:ea typeface="+mn-ea"/>
                          <a:cs typeface="+mn-cs"/>
                        </a:rPr>
                        <a:t>- Monitor through performance scrutiny meetings and measure against service demand</a:t>
                      </a:r>
                    </a:p>
                    <a:p>
                      <a:r>
                        <a:rPr lang="en-GB" sz="1000" kern="1200" dirty="0">
                          <a:solidFill>
                            <a:schemeClr val="dk1"/>
                          </a:solidFill>
                          <a:effectLst/>
                          <a:latin typeface="+mn-lt"/>
                          <a:ea typeface="+mn-ea"/>
                          <a:cs typeface="+mn-cs"/>
                        </a:rPr>
                        <a:t>- Roll out across further specialities</a:t>
                      </a:r>
                    </a:p>
                    <a:p>
                      <a:r>
                        <a:rPr lang="en-GB" sz="1000" kern="1200" dirty="0">
                          <a:solidFill>
                            <a:schemeClr val="dk1"/>
                          </a:solidFill>
                          <a:effectLst/>
                          <a:latin typeface="+mn-lt"/>
                          <a:ea typeface="+mn-ea"/>
                          <a:cs typeface="+mn-cs"/>
                        </a:rPr>
                        <a:t>- Performance Team to continue to assist services to create plans to deliver zero breaches against 52 week target by 31 March 2025</a:t>
                      </a:r>
                      <a:endParaRPr lang="en-GB" sz="1000" b="0" dirty="0">
                        <a:solidFill>
                          <a:schemeClr val="tx1"/>
                        </a:solidFill>
                      </a:endParaRPr>
                    </a:p>
                  </a:txBody>
                  <a:tcPr anchor="ctr">
                    <a:solidFill>
                      <a:schemeClr val="accent5">
                        <a:lumMod val="40000"/>
                        <a:lumOff val="60000"/>
                      </a:schemeClr>
                    </a:solidFill>
                  </a:tcPr>
                </a:tc>
                <a:tc hMerge="1">
                  <a:txBody>
                    <a:bodyPr/>
                    <a:lstStyle/>
                    <a:p>
                      <a:endParaRPr lang="en-GB"/>
                    </a:p>
                  </a:txBody>
                  <a:tcPr/>
                </a:tc>
                <a:extLst>
                  <a:ext uri="{0D108BD9-81ED-4DB2-BD59-A6C34878D82A}">
                    <a16:rowId xmlns:a16="http://schemas.microsoft.com/office/drawing/2014/main" val="3924890031"/>
                  </a:ext>
                </a:extLst>
              </a:tr>
            </a:tbl>
          </a:graphicData>
        </a:graphic>
      </p:graphicFrame>
      <p:graphicFrame>
        <p:nvGraphicFramePr>
          <p:cNvPr id="10" name="Table 9">
            <a:extLst>
              <a:ext uri="{FF2B5EF4-FFF2-40B4-BE49-F238E27FC236}">
                <a16:creationId xmlns:a16="http://schemas.microsoft.com/office/drawing/2014/main" id="{B57413DC-228E-BFBB-F083-8FA474E31959}"/>
              </a:ext>
            </a:extLst>
          </p:cNvPr>
          <p:cNvGraphicFramePr>
            <a:graphicFrameLocks noGrp="1"/>
          </p:cNvGraphicFramePr>
          <p:nvPr>
            <p:extLst>
              <p:ext uri="{D42A27DB-BD31-4B8C-83A1-F6EECF244321}">
                <p14:modId xmlns:p14="http://schemas.microsoft.com/office/powerpoint/2010/main" val="929445058"/>
              </p:ext>
            </p:extLst>
          </p:nvPr>
        </p:nvGraphicFramePr>
        <p:xfrm>
          <a:off x="202121" y="6076512"/>
          <a:ext cx="11784987" cy="928356"/>
        </p:xfrm>
        <a:graphic>
          <a:graphicData uri="http://schemas.openxmlformats.org/drawingml/2006/table">
            <a:tbl>
              <a:tblPr firstRow="1" bandRow="1">
                <a:tableStyleId>{5C22544A-7EE6-4342-B048-85BDC9FD1C3A}</a:tableStyleId>
              </a:tblPr>
              <a:tblGrid>
                <a:gridCol w="863871">
                  <a:extLst>
                    <a:ext uri="{9D8B030D-6E8A-4147-A177-3AD203B41FA5}">
                      <a16:colId xmlns:a16="http://schemas.microsoft.com/office/drawing/2014/main" val="4114345653"/>
                    </a:ext>
                  </a:extLst>
                </a:gridCol>
                <a:gridCol w="5042517">
                  <a:extLst>
                    <a:ext uri="{9D8B030D-6E8A-4147-A177-3AD203B41FA5}">
                      <a16:colId xmlns:a16="http://schemas.microsoft.com/office/drawing/2014/main" val="3635341604"/>
                    </a:ext>
                  </a:extLst>
                </a:gridCol>
                <a:gridCol w="4820575">
                  <a:extLst>
                    <a:ext uri="{9D8B030D-6E8A-4147-A177-3AD203B41FA5}">
                      <a16:colId xmlns:a16="http://schemas.microsoft.com/office/drawing/2014/main" val="412274390"/>
                    </a:ext>
                  </a:extLst>
                </a:gridCol>
                <a:gridCol w="1058024">
                  <a:extLst>
                    <a:ext uri="{9D8B030D-6E8A-4147-A177-3AD203B41FA5}">
                      <a16:colId xmlns:a16="http://schemas.microsoft.com/office/drawing/2014/main" val="4253802975"/>
                    </a:ext>
                  </a:extLst>
                </a:gridCol>
              </a:tblGrid>
              <a:tr h="218328">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OP_019: Modernised Outpatient Dataset</a:t>
                      </a: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extLst>
                  <a:ext uri="{0D108BD9-81ED-4DB2-BD59-A6C34878D82A}">
                    <a16:rowId xmlns:a16="http://schemas.microsoft.com/office/drawing/2014/main" val="3162493580"/>
                  </a:ext>
                </a:extLst>
              </a:tr>
              <a:tr h="0">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extLst>
                  <a:ext uri="{0D108BD9-81ED-4DB2-BD59-A6C34878D82A}">
                    <a16:rowId xmlns:a16="http://schemas.microsoft.com/office/drawing/2014/main" val="1298699663"/>
                  </a:ext>
                </a:extLst>
              </a:tr>
              <a:tr h="24833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2">
                  <a:txBody>
                    <a:bodyPr/>
                    <a:lstStyle/>
                    <a:p>
                      <a:pPr algn="ctr"/>
                      <a:r>
                        <a:rPr lang="en-GB" sz="1000" b="1" dirty="0">
                          <a:solidFill>
                            <a:schemeClr val="bg1"/>
                          </a:solidFill>
                        </a:rPr>
                        <a:t>Proposed</a:t>
                      </a:r>
                      <a:r>
                        <a:rPr lang="en-GB" sz="1000" b="1" baseline="0" dirty="0">
                          <a:solidFill>
                            <a:schemeClr val="bg1"/>
                          </a:solidFill>
                        </a:rPr>
                        <a:t> Q3/Q4 </a:t>
                      </a:r>
                      <a:r>
                        <a:rPr lang="en-GB" sz="1000" b="1" dirty="0">
                          <a:solidFill>
                            <a:schemeClr val="bg1"/>
                          </a:solidFill>
                        </a:rPr>
                        <a:t>Activity </a:t>
                      </a:r>
                    </a:p>
                  </a:txBody>
                  <a:tcPr anchor="ctr">
                    <a:solidFill>
                      <a:schemeClr val="accent5"/>
                    </a:solidFill>
                  </a:tcPr>
                </a:tc>
                <a:tc hMerge="1">
                  <a:txBody>
                    <a:bodyPr/>
                    <a:lstStyle/>
                    <a:p>
                      <a:endParaRPr lang="en-GB"/>
                    </a:p>
                  </a:txBody>
                  <a:tcPr/>
                </a:tc>
                <a:extLst>
                  <a:ext uri="{0D108BD9-81ED-4DB2-BD59-A6C34878D82A}">
                    <a16:rowId xmlns:a16="http://schemas.microsoft.com/office/drawing/2014/main" val="3515636802"/>
                  </a:ext>
                </a:extLst>
              </a:tr>
              <a:tr h="248334">
                <a:tc gridSpan="2">
                  <a:txBody>
                    <a:bodyPr/>
                    <a:lstStyle/>
                    <a:p>
                      <a:r>
                        <a:rPr lang="en-GB" sz="1000" kern="1200" dirty="0">
                          <a:solidFill>
                            <a:schemeClr val="dk1"/>
                          </a:solidFill>
                          <a:effectLst/>
                          <a:latin typeface="+mn-lt"/>
                          <a:ea typeface="+mn-ea"/>
                          <a:cs typeface="+mn-cs"/>
                        </a:rPr>
                        <a:t>Limited progress made in verification testing and roll out of new FUNBs vital dashboard across all specialities </a:t>
                      </a:r>
                      <a:endParaRPr lang="en-GB" sz="400" b="0" kern="1200" dirty="0">
                        <a:solidFill>
                          <a:schemeClr val="tx1"/>
                        </a:solidFill>
                        <a:latin typeface="+mn-lt"/>
                        <a:ea typeface="+mn-ea"/>
                        <a:cs typeface="+mn-cs"/>
                      </a:endParaRPr>
                    </a:p>
                  </a:txBody>
                  <a:tcPr anchor="ctr">
                    <a:solidFill>
                      <a:schemeClr val="accent1">
                        <a:lumMod val="20000"/>
                        <a:lumOff val="80000"/>
                      </a:schemeClr>
                    </a:solidFill>
                  </a:tcPr>
                </a:tc>
                <a:tc hMerge="1">
                  <a:txBody>
                    <a:bodyPr/>
                    <a:lstStyle/>
                    <a:p>
                      <a:endParaRPr lang="en-GB"/>
                    </a:p>
                  </a:txBody>
                  <a:tcPr/>
                </a:tc>
                <a:tc gridSpan="2">
                  <a:txBody>
                    <a:bodyPr/>
                    <a:lstStyle/>
                    <a:p>
                      <a:r>
                        <a:rPr lang="en-GB" sz="1000" kern="1200" dirty="0">
                          <a:solidFill>
                            <a:schemeClr val="dk1"/>
                          </a:solidFill>
                          <a:effectLst/>
                          <a:latin typeface="+mn-lt"/>
                          <a:ea typeface="+mn-ea"/>
                          <a:cs typeface="+mn-cs"/>
                        </a:rPr>
                        <a:t>- Monitor position using dashboard and refine in response to end-user feedback</a:t>
                      </a:r>
                      <a:endParaRPr lang="en-GB" sz="1000" b="0" dirty="0">
                        <a:solidFill>
                          <a:schemeClr val="tx1"/>
                        </a:solidFill>
                      </a:endParaRPr>
                    </a:p>
                  </a:txBody>
                  <a:tcPr anchor="ctr">
                    <a:solidFill>
                      <a:schemeClr val="accent5">
                        <a:lumMod val="40000"/>
                        <a:lumOff val="60000"/>
                      </a:schemeClr>
                    </a:solidFill>
                  </a:tcPr>
                </a:tc>
                <a:tc hMerge="1">
                  <a:txBody>
                    <a:bodyPr/>
                    <a:lstStyle/>
                    <a:p>
                      <a:endParaRPr lang="en-GB"/>
                    </a:p>
                  </a:txBody>
                  <a:tcPr/>
                </a:tc>
                <a:extLst>
                  <a:ext uri="{0D108BD9-81ED-4DB2-BD59-A6C34878D82A}">
                    <a16:rowId xmlns:a16="http://schemas.microsoft.com/office/drawing/2014/main" val="2690267152"/>
                  </a:ext>
                </a:extLst>
              </a:tr>
            </a:tbl>
          </a:graphicData>
        </a:graphic>
      </p:graphicFrame>
    </p:spTree>
    <p:extLst>
      <p:ext uri="{BB962C8B-B14F-4D97-AF65-F5344CB8AC3E}">
        <p14:creationId xmlns:p14="http://schemas.microsoft.com/office/powerpoint/2010/main" val="2938515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Women’s Health, Maternity and Children’s Hea</a:t>
            </a:r>
            <a:r>
              <a:rPr lang="en-GB" b="1" spc="15" dirty="0">
                <a:solidFill>
                  <a:srgbClr val="1F355E"/>
                </a:solidFill>
                <a:latin typeface="Arial Black" panose="020B0604020202020204" pitchFamily="34" charset="0"/>
                <a:cs typeface="Arial Black" panose="020B0604020202020204" pitchFamily="34" charset="0"/>
              </a:rPr>
              <a:t>lth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6</a:t>
            </a:fld>
            <a:endParaRPr lang="en-GB" dirty="0">
              <a:solidFill>
                <a:schemeClr val="bg1">
                  <a:lumMod val="75000"/>
                </a:schemeClr>
              </a:solidFill>
            </a:endParaRPr>
          </a:p>
        </p:txBody>
      </p:sp>
      <p:graphicFrame>
        <p:nvGraphicFramePr>
          <p:cNvPr id="8" name="Table 7">
            <a:extLst>
              <a:ext uri="{FF2B5EF4-FFF2-40B4-BE49-F238E27FC236}">
                <a16:creationId xmlns:a16="http://schemas.microsoft.com/office/drawing/2014/main" id="{F622597C-E70D-4AA8-9AEE-3B63DA6C9A5F}"/>
              </a:ext>
            </a:extLst>
          </p:cNvPr>
          <p:cNvGraphicFramePr>
            <a:graphicFrameLocks noGrp="1"/>
          </p:cNvGraphicFramePr>
          <p:nvPr>
            <p:extLst>
              <p:ext uri="{D42A27DB-BD31-4B8C-83A1-F6EECF244321}">
                <p14:modId xmlns:p14="http://schemas.microsoft.com/office/powerpoint/2010/main" val="531895315"/>
              </p:ext>
            </p:extLst>
          </p:nvPr>
        </p:nvGraphicFramePr>
        <p:xfrm>
          <a:off x="201446" y="489410"/>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 (CYP)</a:t>
                      </a:r>
                    </a:p>
                  </a:txBody>
                  <a:tcPr anchor="ctr">
                    <a:solidFill>
                      <a:schemeClr val="tx2"/>
                    </a:solidFill>
                  </a:tcPr>
                </a:tc>
                <a:tc>
                  <a:txBody>
                    <a:bodyPr/>
                    <a:lstStyle/>
                    <a:p>
                      <a:r>
                        <a:rPr lang="en-GB" sz="1200" dirty="0">
                          <a:solidFill>
                            <a:schemeClr val="tx2"/>
                          </a:solidFill>
                        </a:rPr>
                        <a:t>Executive Nursing Director</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9" name="Table 8">
            <a:extLst>
              <a:ext uri="{FF2B5EF4-FFF2-40B4-BE49-F238E27FC236}">
                <a16:creationId xmlns:a16="http://schemas.microsoft.com/office/drawing/2014/main" id="{CF17EF92-A2BB-4102-9A1A-6AA22261ED22}"/>
              </a:ext>
            </a:extLst>
          </p:cNvPr>
          <p:cNvGraphicFramePr>
            <a:graphicFrameLocks noGrp="1"/>
          </p:cNvGraphicFramePr>
          <p:nvPr>
            <p:extLst>
              <p:ext uri="{D42A27DB-BD31-4B8C-83A1-F6EECF244321}">
                <p14:modId xmlns:p14="http://schemas.microsoft.com/office/powerpoint/2010/main" val="1411686681"/>
              </p:ext>
            </p:extLst>
          </p:nvPr>
        </p:nvGraphicFramePr>
        <p:xfrm>
          <a:off x="201445" y="911550"/>
          <a:ext cx="11784987" cy="2921296"/>
        </p:xfrm>
        <a:graphic>
          <a:graphicData uri="http://schemas.openxmlformats.org/drawingml/2006/table">
            <a:tbl>
              <a:tblPr firstRow="1" bandRow="1">
                <a:tableStyleId>{5C22544A-7EE6-4342-B048-85BDC9FD1C3A}</a:tableStyleId>
              </a:tblPr>
              <a:tblGrid>
                <a:gridCol w="863871">
                  <a:extLst>
                    <a:ext uri="{9D8B030D-6E8A-4147-A177-3AD203B41FA5}">
                      <a16:colId xmlns:a16="http://schemas.microsoft.com/office/drawing/2014/main" val="793399229"/>
                    </a:ext>
                  </a:extLst>
                </a:gridCol>
                <a:gridCol w="5042517">
                  <a:extLst>
                    <a:ext uri="{9D8B030D-6E8A-4147-A177-3AD203B41FA5}">
                      <a16:colId xmlns:a16="http://schemas.microsoft.com/office/drawing/2014/main" val="3301824115"/>
                    </a:ext>
                  </a:extLst>
                </a:gridCol>
                <a:gridCol w="4820575">
                  <a:extLst>
                    <a:ext uri="{9D8B030D-6E8A-4147-A177-3AD203B41FA5}">
                      <a16:colId xmlns:a16="http://schemas.microsoft.com/office/drawing/2014/main" val="2170479533"/>
                    </a:ext>
                  </a:extLst>
                </a:gridCol>
                <a:gridCol w="277274">
                  <a:extLst>
                    <a:ext uri="{9D8B030D-6E8A-4147-A177-3AD203B41FA5}">
                      <a16:colId xmlns:a16="http://schemas.microsoft.com/office/drawing/2014/main" val="3348379567"/>
                    </a:ext>
                  </a:extLst>
                </a:gridCol>
                <a:gridCol w="780750">
                  <a:extLst>
                    <a:ext uri="{9D8B030D-6E8A-4147-A177-3AD203B41FA5}">
                      <a16:colId xmlns:a16="http://schemas.microsoft.com/office/drawing/2014/main" val="2498960520"/>
                    </a:ext>
                  </a:extLst>
                </a:gridCol>
              </a:tblGrid>
              <a:tr h="4083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t>Goal</a:t>
                      </a:r>
                    </a:p>
                  </a:txBody>
                  <a:tcPr anchor="ctr">
                    <a:solidFill>
                      <a:schemeClr val="tx2"/>
                    </a:solidFill>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Sustain, expand  Neurodevelopmental services ( 0 - 17.9 years) in order to improve access and quality of services in line with national targets.</a:t>
                      </a:r>
                    </a:p>
                  </a:txBody>
                  <a:tcPr anchor="ctr">
                    <a:solidFill>
                      <a:schemeClr val="tx2"/>
                    </a:solidFill>
                  </a:tcPr>
                </a:tc>
                <a:tc hMerge="1">
                  <a:txBody>
                    <a:bodyPr/>
                    <a:lstStyle/>
                    <a:p>
                      <a:endParaRPr lang="en-GB" sz="1200"/>
                    </a:p>
                  </a:txBody>
                  <a:tcPr anchor="ctr">
                    <a:solidFill>
                      <a:schemeClr val="tx2"/>
                    </a:solidFill>
                  </a:tcPr>
                </a:tc>
                <a:tc hMerge="1">
                  <a:txBody>
                    <a:bodyPr/>
                    <a:lstStyle/>
                    <a:p>
                      <a:endParaRPr lang="en-GB"/>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chemeClr val="tx2"/>
                    </a:solidFill>
                  </a:tcPr>
                </a:tc>
                <a:extLst>
                  <a:ext uri="{0D108BD9-81ED-4DB2-BD59-A6C34878D82A}">
                    <a16:rowId xmlns:a16="http://schemas.microsoft.com/office/drawing/2014/main" val="3108836417"/>
                  </a:ext>
                </a:extLst>
              </a:tr>
              <a:tr h="408382">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NPTS_060: Revise business case in line with recommendations from Welsh Government ND Improvement Programme in readiness to bid for future recurrent funding (RPB funding)</a:t>
                      </a: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i="0" u="none" strike="noStrike" kern="1200" baseline="0" dirty="0">
                        <a:solidFill>
                          <a:schemeClr val="bg1"/>
                        </a:solidFill>
                        <a:latin typeface="+mn-lt"/>
                        <a:ea typeface="+mn-ea"/>
                        <a:cs typeface="+mn-cs"/>
                      </a:endParaRPr>
                    </a:p>
                  </a:txBody>
                  <a:tcPr>
                    <a:solidFill>
                      <a:schemeClr val="accent5">
                        <a:lumMod val="50000"/>
                      </a:schemeClr>
                    </a:solidFill>
                  </a:tcPr>
                </a:tc>
                <a:extLst>
                  <a:ext uri="{0D108BD9-81ED-4DB2-BD59-A6C34878D82A}">
                    <a16:rowId xmlns:a16="http://schemas.microsoft.com/office/drawing/2014/main" val="3801980329"/>
                  </a:ext>
                </a:extLst>
              </a:tr>
              <a:tr h="255835">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i="0" u="none" strike="noStrike" kern="1200" baseline="0" dirty="0">
                        <a:solidFill>
                          <a:schemeClr val="bg1"/>
                        </a:solidFill>
                        <a:latin typeface="+mn-lt"/>
                        <a:ea typeface="+mn-ea"/>
                        <a:cs typeface="+mn-cs"/>
                      </a:endParaRPr>
                    </a:p>
                  </a:txBody>
                  <a:tcPr>
                    <a:solidFill>
                      <a:srgbClr val="C00000"/>
                    </a:solidFill>
                  </a:tcPr>
                </a:tc>
                <a:extLst>
                  <a:ext uri="{0D108BD9-81ED-4DB2-BD59-A6C34878D82A}">
                    <a16:rowId xmlns:a16="http://schemas.microsoft.com/office/drawing/2014/main" val="812098490"/>
                  </a:ext>
                </a:extLst>
              </a:tr>
              <a:tr h="24833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3">
                  <a:txBody>
                    <a:bodyPr/>
                    <a:lstStyle/>
                    <a:p>
                      <a:pPr algn="ctr"/>
                      <a:r>
                        <a:rPr lang="en-GB" sz="1000" b="1" dirty="0">
                          <a:solidFill>
                            <a:schemeClr val="bg1"/>
                          </a:solidFill>
                        </a:rPr>
                        <a:t>Proposed</a:t>
                      </a:r>
                      <a:r>
                        <a:rPr lang="en-GB" sz="1000" b="1" baseline="0" dirty="0">
                          <a:solidFill>
                            <a:schemeClr val="bg1"/>
                          </a:solidFill>
                        </a:rPr>
                        <a:t> Revised Q3/Q4 </a:t>
                      </a:r>
                      <a:r>
                        <a:rPr lang="en-GB" sz="1000" b="1" dirty="0">
                          <a:solidFill>
                            <a:schemeClr val="bg1"/>
                          </a:solidFill>
                        </a:rPr>
                        <a:t>Activity </a:t>
                      </a:r>
                    </a:p>
                  </a:txBody>
                  <a:tcPr anchor="ctr">
                    <a:solidFill>
                      <a:schemeClr val="accent5"/>
                    </a:solidFill>
                  </a:tcPr>
                </a:tc>
                <a:tc hMerge="1">
                  <a:txBody>
                    <a:bodyPr/>
                    <a:lstStyle/>
                    <a:p>
                      <a:endParaRPr lang="en-GB"/>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100" b="1" dirty="0">
                        <a:solidFill>
                          <a:schemeClr val="bg1"/>
                        </a:solidFill>
                      </a:endParaRPr>
                    </a:p>
                  </a:txBody>
                  <a:tcPr anchor="ctr">
                    <a:solidFill>
                      <a:schemeClr val="accent5"/>
                    </a:solidFill>
                  </a:tcPr>
                </a:tc>
                <a:extLst>
                  <a:ext uri="{0D108BD9-81ED-4DB2-BD59-A6C34878D82A}">
                    <a16:rowId xmlns:a16="http://schemas.microsoft.com/office/drawing/2014/main" val="1488134692"/>
                  </a:ext>
                </a:extLst>
              </a:tr>
              <a:tr h="248334">
                <a:tc gridSpan="2">
                  <a:txBody>
                    <a:bodyPr/>
                    <a:lstStyle/>
                    <a:p>
                      <a:r>
                        <a:rPr lang="en-GB" sz="1000" kern="1200" dirty="0">
                          <a:solidFill>
                            <a:schemeClr val="dk1"/>
                          </a:solidFill>
                          <a:effectLst/>
                          <a:latin typeface="+mn-lt"/>
                          <a:ea typeface="+mn-ea"/>
                          <a:cs typeface="+mn-cs"/>
                        </a:rPr>
                        <a:t>Off track due to considerable staffing issues related to staff leavers and sickness, paper was presented to Management Board in March 2024 and position is unchanged</a:t>
                      </a:r>
                    </a:p>
                    <a:p>
                      <a:endParaRPr lang="en-GB" sz="1000" kern="1200" dirty="0">
                        <a:solidFill>
                          <a:schemeClr val="dk1"/>
                        </a:solidFill>
                        <a:effectLst/>
                        <a:latin typeface="+mn-lt"/>
                        <a:ea typeface="+mn-ea"/>
                        <a:cs typeface="+mn-cs"/>
                      </a:endParaRPr>
                    </a:p>
                    <a:p>
                      <a:r>
                        <a:rPr lang="en-GB" sz="1000" kern="1200" dirty="0">
                          <a:solidFill>
                            <a:schemeClr val="dk1"/>
                          </a:solidFill>
                          <a:effectLst/>
                          <a:latin typeface="+mn-lt"/>
                          <a:ea typeface="+mn-ea"/>
                          <a:cs typeface="+mn-cs"/>
                        </a:rPr>
                        <a:t>Workforce plan to retain current level of staffing, provide adequate capacity to meet demand and start to address the backlog of children and young people awaiting assessments, including finalising a proposal for insourcing support to start to reduce the backlog of patients waiting for an assessment is in development.</a:t>
                      </a:r>
                    </a:p>
                    <a:p>
                      <a:r>
                        <a:rPr lang="en-GB" sz="1000" kern="1200" dirty="0">
                          <a:solidFill>
                            <a:schemeClr val="dk1"/>
                          </a:solidFill>
                          <a:effectLst/>
                          <a:latin typeface="+mn-lt"/>
                          <a:ea typeface="+mn-ea"/>
                          <a:cs typeface="+mn-cs"/>
                        </a:rPr>
                        <a:t>Off track due to considerable staffing issues related to staff leavers and sickness, paper was presented to Management Board in March 2024 and position is unchanged</a:t>
                      </a:r>
                      <a:endParaRPr lang="en-GB" sz="400" b="0" kern="1200" dirty="0">
                        <a:solidFill>
                          <a:schemeClr val="tx1"/>
                        </a:solidFill>
                        <a:latin typeface="+mn-lt"/>
                        <a:ea typeface="+mn-ea"/>
                        <a:cs typeface="+mn-cs"/>
                      </a:endParaRPr>
                    </a:p>
                  </a:txBody>
                  <a:tcPr anchor="ctr">
                    <a:solidFill>
                      <a:schemeClr val="accent1">
                        <a:lumMod val="20000"/>
                        <a:lumOff val="80000"/>
                      </a:schemeClr>
                    </a:solidFill>
                  </a:tcPr>
                </a:tc>
                <a:tc hMerge="1">
                  <a:txBody>
                    <a:bodyPr/>
                    <a:lstStyle/>
                    <a:p>
                      <a:endParaRPr lang="en-GB"/>
                    </a:p>
                  </a:txBody>
                  <a:tcPr/>
                </a:tc>
                <a:tc gridSpan="3">
                  <a:txBody>
                    <a:bodyPr/>
                    <a:lstStyle/>
                    <a:p>
                      <a:r>
                        <a:rPr lang="en-GB" sz="1000" b="1" dirty="0">
                          <a:solidFill>
                            <a:schemeClr val="tx1"/>
                          </a:solidFill>
                        </a:rPr>
                        <a:t>Q3: </a:t>
                      </a:r>
                    </a:p>
                    <a:p>
                      <a:pPr marL="171450" indent="-171450">
                        <a:buFontTx/>
                        <a:buChar char="-"/>
                      </a:pPr>
                      <a:r>
                        <a:rPr lang="en-GB" sz="1000" kern="1200" dirty="0">
                          <a:solidFill>
                            <a:schemeClr val="dk1"/>
                          </a:solidFill>
                          <a:effectLst/>
                          <a:latin typeface="+mn-lt"/>
                          <a:ea typeface="+mn-ea"/>
                          <a:cs typeface="+mn-cs"/>
                        </a:rPr>
                        <a:t>Implement short and medium term actions identified from deep dive service review carried out Sept - Dec 2024.</a:t>
                      </a:r>
                    </a:p>
                    <a:p>
                      <a:pPr marL="0" indent="0">
                        <a:buFontTx/>
                        <a:buNone/>
                      </a:pPr>
                      <a:endParaRPr lang="en-GB" sz="1000" b="0" kern="1200" dirty="0">
                        <a:solidFill>
                          <a:schemeClr val="dk1"/>
                        </a:solidFill>
                        <a:effectLst/>
                        <a:latin typeface="+mn-lt"/>
                        <a:ea typeface="+mn-ea"/>
                        <a:cs typeface="+mn-cs"/>
                      </a:endParaRPr>
                    </a:p>
                    <a:p>
                      <a:pPr marL="0" indent="0">
                        <a:buFontTx/>
                        <a:buNone/>
                      </a:pPr>
                      <a:r>
                        <a:rPr lang="en-GB" sz="1000" b="1" kern="1200" dirty="0">
                          <a:solidFill>
                            <a:schemeClr val="dk1"/>
                          </a:solidFill>
                          <a:effectLst/>
                          <a:latin typeface="+mn-lt"/>
                          <a:ea typeface="+mn-ea"/>
                          <a:cs typeface="+mn-cs"/>
                        </a:rPr>
                        <a:t>Q4:</a:t>
                      </a:r>
                    </a:p>
                    <a:p>
                      <a:pPr marL="0" indent="0">
                        <a:buFontTx/>
                        <a:buNone/>
                      </a:pPr>
                      <a:r>
                        <a:rPr lang="en-GB" sz="1000" b="1" kern="1200" dirty="0">
                          <a:solidFill>
                            <a:schemeClr val="dk1"/>
                          </a:solidFill>
                          <a:effectLst/>
                          <a:latin typeface="+mn-lt"/>
                          <a:ea typeface="+mn-ea"/>
                          <a:cs typeface="+mn-cs"/>
                        </a:rPr>
                        <a:t>- </a:t>
                      </a:r>
                      <a:r>
                        <a:rPr lang="en-GB" sz="1000" kern="1200" dirty="0">
                          <a:solidFill>
                            <a:schemeClr val="dk1"/>
                          </a:solidFill>
                          <a:effectLst/>
                          <a:latin typeface="+mn-lt"/>
                          <a:ea typeface="+mn-ea"/>
                          <a:cs typeface="+mn-cs"/>
                        </a:rPr>
                        <a:t>Utilise the non-recurrent funding from WG in best way to support families, children and service</a:t>
                      </a:r>
                      <a:endParaRPr lang="en-GB" sz="1000" b="1" dirty="0">
                        <a:solidFill>
                          <a:schemeClr val="tx1"/>
                        </a:solidFill>
                      </a:endParaRPr>
                    </a:p>
                  </a:txBody>
                  <a:tcPr anchor="ctr">
                    <a:solidFill>
                      <a:schemeClr val="accent5">
                        <a:lumMod val="40000"/>
                        <a:lumOff val="60000"/>
                      </a:schemeClr>
                    </a:solidFill>
                  </a:tcPr>
                </a:tc>
                <a:tc hMerge="1">
                  <a:txBody>
                    <a:bodyPr/>
                    <a:lstStyle/>
                    <a:p>
                      <a:endParaRPr lang="en-GB"/>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100" b="1" dirty="0">
                        <a:solidFill>
                          <a:schemeClr val="bg1"/>
                        </a:solidFill>
                      </a:endParaRPr>
                    </a:p>
                  </a:txBody>
                  <a:tcPr anchor="ctr">
                    <a:solidFill>
                      <a:schemeClr val="accent5"/>
                    </a:solidFill>
                  </a:tcPr>
                </a:tc>
                <a:extLst>
                  <a:ext uri="{0D108BD9-81ED-4DB2-BD59-A6C34878D82A}">
                    <a16:rowId xmlns:a16="http://schemas.microsoft.com/office/drawing/2014/main" val="3436840662"/>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Michelle Mason-Gawne, Associate Service Group Director NPTSSG</a:t>
                      </a:r>
                    </a:p>
                  </a:txBody>
                  <a:tcPr>
                    <a:solidFill>
                      <a:schemeClr val="accent3">
                        <a:lumMod val="40000"/>
                        <a:lumOff val="60000"/>
                      </a:schemeClr>
                    </a:solidFill>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spTree>
    <p:extLst>
      <p:ext uri="{BB962C8B-B14F-4D97-AF65-F5344CB8AC3E}">
        <p14:creationId xmlns:p14="http://schemas.microsoft.com/office/powerpoint/2010/main" val="2727857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Urgent and Emergency Care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7</a:t>
            </a:fld>
            <a:endParaRPr lang="en-GB" dirty="0">
              <a:solidFill>
                <a:schemeClr val="bg1">
                  <a:lumMod val="75000"/>
                </a:schemeClr>
              </a:solidFill>
            </a:endParaRPr>
          </a:p>
        </p:txBody>
      </p:sp>
      <p:graphicFrame>
        <p:nvGraphicFramePr>
          <p:cNvPr id="10" name="Table 9">
            <a:extLst>
              <a:ext uri="{FF2B5EF4-FFF2-40B4-BE49-F238E27FC236}">
                <a16:creationId xmlns:a16="http://schemas.microsoft.com/office/drawing/2014/main" id="{BDB8AB6D-9AEA-4D10-86CE-7A610D60EDF3}"/>
              </a:ext>
            </a:extLst>
          </p:cNvPr>
          <p:cNvGraphicFramePr>
            <a:graphicFrameLocks noGrp="1"/>
          </p:cNvGraphicFramePr>
          <p:nvPr>
            <p:extLst>
              <p:ext uri="{D42A27DB-BD31-4B8C-83A1-F6EECF244321}">
                <p14:modId xmlns:p14="http://schemas.microsoft.com/office/powerpoint/2010/main" val="4254402477"/>
              </p:ext>
            </p:extLst>
          </p:nvPr>
        </p:nvGraphicFramePr>
        <p:xfrm>
          <a:off x="201442" y="603414"/>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Chief Operating Officer</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11" name="Table 10">
            <a:extLst>
              <a:ext uri="{FF2B5EF4-FFF2-40B4-BE49-F238E27FC236}">
                <a16:creationId xmlns:a16="http://schemas.microsoft.com/office/drawing/2014/main" id="{076DB145-C228-4311-A07D-6B1697905C19}"/>
              </a:ext>
            </a:extLst>
          </p:cNvPr>
          <p:cNvGraphicFramePr>
            <a:graphicFrameLocks noGrp="1"/>
          </p:cNvGraphicFramePr>
          <p:nvPr>
            <p:extLst>
              <p:ext uri="{D42A27DB-BD31-4B8C-83A1-F6EECF244321}">
                <p14:modId xmlns:p14="http://schemas.microsoft.com/office/powerpoint/2010/main" val="4113873565"/>
              </p:ext>
            </p:extLst>
          </p:nvPr>
        </p:nvGraphicFramePr>
        <p:xfrm>
          <a:off x="201441" y="1113256"/>
          <a:ext cx="11784987" cy="2604354"/>
        </p:xfrm>
        <a:graphic>
          <a:graphicData uri="http://schemas.openxmlformats.org/drawingml/2006/table">
            <a:tbl>
              <a:tblPr firstRow="1" bandRow="1">
                <a:tableStyleId>{5C22544A-7EE6-4342-B048-85BDC9FD1C3A}</a:tableStyleId>
              </a:tblPr>
              <a:tblGrid>
                <a:gridCol w="863871">
                  <a:extLst>
                    <a:ext uri="{9D8B030D-6E8A-4147-A177-3AD203B41FA5}">
                      <a16:colId xmlns:a16="http://schemas.microsoft.com/office/drawing/2014/main" val="793399229"/>
                    </a:ext>
                  </a:extLst>
                </a:gridCol>
                <a:gridCol w="5042517">
                  <a:extLst>
                    <a:ext uri="{9D8B030D-6E8A-4147-A177-3AD203B41FA5}">
                      <a16:colId xmlns:a16="http://schemas.microsoft.com/office/drawing/2014/main" val="3301824115"/>
                    </a:ext>
                  </a:extLst>
                </a:gridCol>
                <a:gridCol w="4820575">
                  <a:extLst>
                    <a:ext uri="{9D8B030D-6E8A-4147-A177-3AD203B41FA5}">
                      <a16:colId xmlns:a16="http://schemas.microsoft.com/office/drawing/2014/main" val="2170479533"/>
                    </a:ext>
                  </a:extLst>
                </a:gridCol>
                <a:gridCol w="277274">
                  <a:extLst>
                    <a:ext uri="{9D8B030D-6E8A-4147-A177-3AD203B41FA5}">
                      <a16:colId xmlns:a16="http://schemas.microsoft.com/office/drawing/2014/main" val="3348379567"/>
                    </a:ext>
                  </a:extLst>
                </a:gridCol>
                <a:gridCol w="780750">
                  <a:extLst>
                    <a:ext uri="{9D8B030D-6E8A-4147-A177-3AD203B41FA5}">
                      <a16:colId xmlns:a16="http://schemas.microsoft.com/office/drawing/2014/main" val="2498960520"/>
                    </a:ext>
                  </a:extLst>
                </a:gridCol>
              </a:tblGrid>
              <a:tr h="4083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t>Goal</a:t>
                      </a:r>
                    </a:p>
                  </a:txBody>
                  <a:tcPr anchor="ctr">
                    <a:solidFill>
                      <a:schemeClr val="tx2"/>
                    </a:solidFill>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Programme 1: Co-ordination, signposting and alternatives to admission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Tackles 6 Goals UEC priorities, namely: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 Goal 1: Co-ordinated planning and support for populations at greater risk of needing UEC</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 Goal 2: Signposting people with UEC needs to the right place, first time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 Goal 3: Clinically safe alternatives to hospital</a:t>
                      </a:r>
                    </a:p>
                  </a:txBody>
                  <a:tcPr anchor="ctr">
                    <a:solidFill>
                      <a:schemeClr val="tx2"/>
                    </a:solidFill>
                  </a:tcPr>
                </a:tc>
                <a:tc hMerge="1">
                  <a:txBody>
                    <a:bodyPr/>
                    <a:lstStyle/>
                    <a:p>
                      <a:endParaRPr lang="en-GB" sz="1200"/>
                    </a:p>
                  </a:txBody>
                  <a:tcPr anchor="ctr">
                    <a:solidFill>
                      <a:schemeClr val="tx2"/>
                    </a:solidFill>
                  </a:tcPr>
                </a:tc>
                <a:tc hMerge="1">
                  <a:txBody>
                    <a:bodyPr/>
                    <a:lstStyle/>
                    <a:p>
                      <a:endParaRPr lang="en-GB"/>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chemeClr val="tx2"/>
                    </a:solidFill>
                  </a:tcPr>
                </a:tc>
                <a:extLst>
                  <a:ext uri="{0D108BD9-81ED-4DB2-BD59-A6C34878D82A}">
                    <a16:rowId xmlns:a16="http://schemas.microsoft.com/office/drawing/2014/main" val="3108836417"/>
                  </a:ext>
                </a:extLst>
              </a:tr>
              <a:tr h="408382">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UEC_001: Predictive identification of future high users of UEC - Data analysis &amp; interpretation (demand forecasting of longer and shorter term trends to drive future portfolio activity)</a:t>
                      </a: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i="0" u="none" strike="noStrike" kern="1200" baseline="0" dirty="0">
                        <a:solidFill>
                          <a:schemeClr val="bg1"/>
                        </a:solidFill>
                        <a:latin typeface="+mn-lt"/>
                        <a:ea typeface="+mn-ea"/>
                        <a:cs typeface="+mn-cs"/>
                      </a:endParaRPr>
                    </a:p>
                  </a:txBody>
                  <a:tcPr>
                    <a:solidFill>
                      <a:schemeClr val="accent5">
                        <a:lumMod val="50000"/>
                      </a:schemeClr>
                    </a:solidFill>
                  </a:tcPr>
                </a:tc>
                <a:extLst>
                  <a:ext uri="{0D108BD9-81ED-4DB2-BD59-A6C34878D82A}">
                    <a16:rowId xmlns:a16="http://schemas.microsoft.com/office/drawing/2014/main" val="3801980329"/>
                  </a:ext>
                </a:extLst>
              </a:tr>
              <a:tr h="255835">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i="0" u="none" strike="noStrike" kern="1200" baseline="0" dirty="0">
                        <a:solidFill>
                          <a:schemeClr val="bg1"/>
                        </a:solidFill>
                        <a:latin typeface="+mn-lt"/>
                        <a:ea typeface="+mn-ea"/>
                        <a:cs typeface="+mn-cs"/>
                      </a:endParaRPr>
                    </a:p>
                  </a:txBody>
                  <a:tcPr>
                    <a:solidFill>
                      <a:srgbClr val="C00000"/>
                    </a:solidFill>
                  </a:tcPr>
                </a:tc>
                <a:extLst>
                  <a:ext uri="{0D108BD9-81ED-4DB2-BD59-A6C34878D82A}">
                    <a16:rowId xmlns:a16="http://schemas.microsoft.com/office/drawing/2014/main" val="812098490"/>
                  </a:ext>
                </a:extLst>
              </a:tr>
              <a:tr h="24833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3">
                  <a:txBody>
                    <a:bodyPr/>
                    <a:lstStyle/>
                    <a:p>
                      <a:pPr algn="ctr"/>
                      <a:r>
                        <a:rPr lang="en-GB" sz="1000" b="1" dirty="0">
                          <a:solidFill>
                            <a:schemeClr val="bg1"/>
                          </a:solidFill>
                        </a:rPr>
                        <a:t>Proposed</a:t>
                      </a:r>
                      <a:r>
                        <a:rPr lang="en-GB" sz="1000" b="1" baseline="0" dirty="0">
                          <a:solidFill>
                            <a:schemeClr val="bg1"/>
                          </a:solidFill>
                        </a:rPr>
                        <a:t> Revised Q3/Q4 </a:t>
                      </a:r>
                      <a:r>
                        <a:rPr lang="en-GB" sz="1000" b="1" dirty="0">
                          <a:solidFill>
                            <a:schemeClr val="bg1"/>
                          </a:solidFill>
                        </a:rPr>
                        <a:t>Activity </a:t>
                      </a:r>
                    </a:p>
                  </a:txBody>
                  <a:tcPr anchor="ctr">
                    <a:solidFill>
                      <a:schemeClr val="accent5"/>
                    </a:solidFill>
                  </a:tcPr>
                </a:tc>
                <a:tc hMerge="1">
                  <a:txBody>
                    <a:bodyPr/>
                    <a:lstStyle/>
                    <a:p>
                      <a:endParaRPr lang="en-GB"/>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100" b="1" dirty="0">
                        <a:solidFill>
                          <a:schemeClr val="bg1"/>
                        </a:solidFill>
                      </a:endParaRPr>
                    </a:p>
                  </a:txBody>
                  <a:tcPr anchor="ctr">
                    <a:solidFill>
                      <a:schemeClr val="accent5"/>
                    </a:solidFill>
                  </a:tcPr>
                </a:tc>
                <a:extLst>
                  <a:ext uri="{0D108BD9-81ED-4DB2-BD59-A6C34878D82A}">
                    <a16:rowId xmlns:a16="http://schemas.microsoft.com/office/drawing/2014/main" val="1488134692"/>
                  </a:ext>
                </a:extLst>
              </a:tr>
              <a:tr h="248334">
                <a:tc gridSpan="2">
                  <a:txBody>
                    <a:bodyPr/>
                    <a:lstStyle/>
                    <a:p>
                      <a:r>
                        <a:rPr lang="en-GB" sz="1000" kern="1200" dirty="0">
                          <a:solidFill>
                            <a:schemeClr val="dk1"/>
                          </a:solidFill>
                          <a:effectLst/>
                          <a:latin typeface="+mn-lt"/>
                          <a:ea typeface="+mn-ea"/>
                          <a:cs typeface="+mn-cs"/>
                        </a:rPr>
                        <a:t>Data collection and review being undertaken; confirmation required of way forward and whether utilising existing internal resource is possible (Population Health, Digital) </a:t>
                      </a:r>
                    </a:p>
                    <a:p>
                      <a:endParaRPr lang="en-GB" sz="1000" kern="1200" dirty="0">
                        <a:solidFill>
                          <a:schemeClr val="dk1"/>
                        </a:solidFill>
                        <a:effectLst/>
                        <a:latin typeface="+mn-lt"/>
                        <a:ea typeface="+mn-ea"/>
                        <a:cs typeface="+mn-cs"/>
                      </a:endParaRPr>
                    </a:p>
                  </a:txBody>
                  <a:tcPr anchor="ctr">
                    <a:solidFill>
                      <a:schemeClr val="accent1">
                        <a:lumMod val="20000"/>
                        <a:lumOff val="80000"/>
                      </a:schemeClr>
                    </a:solidFill>
                  </a:tcPr>
                </a:tc>
                <a:tc hMerge="1">
                  <a:txBody>
                    <a:bodyPr/>
                    <a:lstStyle/>
                    <a:p>
                      <a:endParaRPr lang="en-GB"/>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Update October 2024: Initial planning discussions taken place; recognised that due to current resource constraints unable to take forward meaningful project in year.  Request to defer project into 25/26.</a:t>
                      </a:r>
                      <a:endParaRPr lang="en-GB" sz="1000" b="0" kern="1200" dirty="0">
                        <a:solidFill>
                          <a:schemeClr val="tx1"/>
                        </a:solidFill>
                        <a:latin typeface="+mn-lt"/>
                        <a:ea typeface="+mn-ea"/>
                        <a:cs typeface="+mn-cs"/>
                      </a:endParaRPr>
                    </a:p>
                    <a:p>
                      <a:endParaRPr lang="en-GB" sz="1000" b="1" dirty="0">
                        <a:solidFill>
                          <a:schemeClr val="tx1"/>
                        </a:solidFill>
                      </a:endParaRPr>
                    </a:p>
                  </a:txBody>
                  <a:tcPr anchor="ctr">
                    <a:solidFill>
                      <a:schemeClr val="accent5">
                        <a:lumMod val="40000"/>
                        <a:lumOff val="60000"/>
                      </a:schemeClr>
                    </a:solidFill>
                  </a:tcPr>
                </a:tc>
                <a:tc hMerge="1">
                  <a:txBody>
                    <a:bodyPr/>
                    <a:lstStyle/>
                    <a:p>
                      <a:endParaRPr lang="en-GB"/>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100" b="1" dirty="0">
                        <a:solidFill>
                          <a:schemeClr val="bg1"/>
                        </a:solidFill>
                      </a:endParaRPr>
                    </a:p>
                  </a:txBody>
                  <a:tcPr anchor="ctr">
                    <a:solidFill>
                      <a:schemeClr val="accent5"/>
                    </a:solidFill>
                  </a:tcPr>
                </a:tc>
                <a:extLst>
                  <a:ext uri="{0D108BD9-81ED-4DB2-BD59-A6C34878D82A}">
                    <a16:rowId xmlns:a16="http://schemas.microsoft.com/office/drawing/2014/main" val="3436840662"/>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Neil Cooper, Assistant Director of Operations; Lee Elwell, UEC Programme Manager</a:t>
                      </a:r>
                    </a:p>
                  </a:txBody>
                  <a:tcPr>
                    <a:solidFill>
                      <a:schemeClr val="accent3">
                        <a:lumMod val="40000"/>
                        <a:lumOff val="60000"/>
                      </a:schemeClr>
                    </a:solidFill>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graphicFrame>
        <p:nvGraphicFramePr>
          <p:cNvPr id="12" name="Table 11">
            <a:extLst>
              <a:ext uri="{FF2B5EF4-FFF2-40B4-BE49-F238E27FC236}">
                <a16:creationId xmlns:a16="http://schemas.microsoft.com/office/drawing/2014/main" id="{D229DD59-BF86-454D-94E7-EBFE8E78A32E}"/>
              </a:ext>
            </a:extLst>
          </p:cNvPr>
          <p:cNvGraphicFramePr>
            <a:graphicFrameLocks noGrp="1"/>
          </p:cNvGraphicFramePr>
          <p:nvPr>
            <p:extLst>
              <p:ext uri="{D42A27DB-BD31-4B8C-83A1-F6EECF244321}">
                <p14:modId xmlns:p14="http://schemas.microsoft.com/office/powerpoint/2010/main" val="1292858895"/>
              </p:ext>
            </p:extLst>
          </p:nvPr>
        </p:nvGraphicFramePr>
        <p:xfrm>
          <a:off x="201440" y="3964721"/>
          <a:ext cx="11784987" cy="2304048"/>
        </p:xfrm>
        <a:graphic>
          <a:graphicData uri="http://schemas.openxmlformats.org/drawingml/2006/table">
            <a:tbl>
              <a:tblPr firstRow="1" bandRow="1">
                <a:tableStyleId>{5C22544A-7EE6-4342-B048-85BDC9FD1C3A}</a:tableStyleId>
              </a:tblPr>
              <a:tblGrid>
                <a:gridCol w="863871">
                  <a:extLst>
                    <a:ext uri="{9D8B030D-6E8A-4147-A177-3AD203B41FA5}">
                      <a16:colId xmlns:a16="http://schemas.microsoft.com/office/drawing/2014/main" val="793399229"/>
                    </a:ext>
                  </a:extLst>
                </a:gridCol>
                <a:gridCol w="5042517">
                  <a:extLst>
                    <a:ext uri="{9D8B030D-6E8A-4147-A177-3AD203B41FA5}">
                      <a16:colId xmlns:a16="http://schemas.microsoft.com/office/drawing/2014/main" val="3301824115"/>
                    </a:ext>
                  </a:extLst>
                </a:gridCol>
                <a:gridCol w="4820575">
                  <a:extLst>
                    <a:ext uri="{9D8B030D-6E8A-4147-A177-3AD203B41FA5}">
                      <a16:colId xmlns:a16="http://schemas.microsoft.com/office/drawing/2014/main" val="2170479533"/>
                    </a:ext>
                  </a:extLst>
                </a:gridCol>
                <a:gridCol w="277274">
                  <a:extLst>
                    <a:ext uri="{9D8B030D-6E8A-4147-A177-3AD203B41FA5}">
                      <a16:colId xmlns:a16="http://schemas.microsoft.com/office/drawing/2014/main" val="3348379567"/>
                    </a:ext>
                  </a:extLst>
                </a:gridCol>
                <a:gridCol w="780750">
                  <a:extLst>
                    <a:ext uri="{9D8B030D-6E8A-4147-A177-3AD203B41FA5}">
                      <a16:colId xmlns:a16="http://schemas.microsoft.com/office/drawing/2014/main" val="2498960520"/>
                    </a:ext>
                  </a:extLst>
                </a:gridCol>
              </a:tblGrid>
              <a:tr h="4083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t>Goal</a:t>
                      </a:r>
                    </a:p>
                  </a:txBody>
                  <a:tcPr anchor="ctr">
                    <a:solidFill>
                      <a:schemeClr val="tx2"/>
                    </a:solidFill>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Programme 1: Co-ordination, signposting and alternatives to admission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Tackles 6 Goals UEC priorities, namely: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 Goal 1: Co-ordinated planning and support for populations at greater risk of needing UEC</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 Goal 2: Signposting people with UEC needs to the right place, first time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 Goal 3: Clinically safe alternatives to hospital</a:t>
                      </a:r>
                    </a:p>
                  </a:txBody>
                  <a:tcPr anchor="ctr">
                    <a:solidFill>
                      <a:schemeClr val="tx2"/>
                    </a:solidFill>
                  </a:tcPr>
                </a:tc>
                <a:tc hMerge="1">
                  <a:txBody>
                    <a:bodyPr/>
                    <a:lstStyle/>
                    <a:p>
                      <a:endParaRPr lang="en-GB" sz="1200"/>
                    </a:p>
                  </a:txBody>
                  <a:tcPr anchor="ctr">
                    <a:solidFill>
                      <a:schemeClr val="tx2"/>
                    </a:solidFill>
                  </a:tcPr>
                </a:tc>
                <a:tc hMerge="1">
                  <a:txBody>
                    <a:bodyPr/>
                    <a:lstStyle/>
                    <a:p>
                      <a:endParaRPr lang="en-GB"/>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chemeClr val="tx2"/>
                    </a:solidFill>
                  </a:tcPr>
                </a:tc>
                <a:extLst>
                  <a:ext uri="{0D108BD9-81ED-4DB2-BD59-A6C34878D82A}">
                    <a16:rowId xmlns:a16="http://schemas.microsoft.com/office/drawing/2014/main" val="3108836417"/>
                  </a:ext>
                </a:extLst>
              </a:tr>
              <a:tr h="408382">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UEC_007: Expansion of District Nursing OOH/ SPOA: Enhance the Community Nursing Service over 24hrs to support End of Life care</a:t>
                      </a: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i="0" u="none" strike="noStrike" kern="1200" baseline="0" dirty="0">
                        <a:solidFill>
                          <a:schemeClr val="bg1"/>
                        </a:solidFill>
                        <a:latin typeface="+mn-lt"/>
                        <a:ea typeface="+mn-ea"/>
                        <a:cs typeface="+mn-cs"/>
                      </a:endParaRPr>
                    </a:p>
                  </a:txBody>
                  <a:tcPr>
                    <a:solidFill>
                      <a:schemeClr val="accent5">
                        <a:lumMod val="50000"/>
                      </a:schemeClr>
                    </a:solidFill>
                  </a:tcPr>
                </a:tc>
                <a:extLst>
                  <a:ext uri="{0D108BD9-81ED-4DB2-BD59-A6C34878D82A}">
                    <a16:rowId xmlns:a16="http://schemas.microsoft.com/office/drawing/2014/main" val="3801980329"/>
                  </a:ext>
                </a:extLst>
              </a:tr>
              <a:tr h="255835">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i="0" u="none" strike="noStrike" kern="1200" baseline="0" dirty="0">
                        <a:solidFill>
                          <a:schemeClr val="bg1"/>
                        </a:solidFill>
                        <a:latin typeface="+mn-lt"/>
                        <a:ea typeface="+mn-ea"/>
                        <a:cs typeface="+mn-cs"/>
                      </a:endParaRPr>
                    </a:p>
                  </a:txBody>
                  <a:tcPr>
                    <a:solidFill>
                      <a:srgbClr val="C00000"/>
                    </a:solidFill>
                  </a:tcPr>
                </a:tc>
                <a:extLst>
                  <a:ext uri="{0D108BD9-81ED-4DB2-BD59-A6C34878D82A}">
                    <a16:rowId xmlns:a16="http://schemas.microsoft.com/office/drawing/2014/main" val="812098490"/>
                  </a:ext>
                </a:extLst>
              </a:tr>
              <a:tr h="24833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3">
                  <a:txBody>
                    <a:bodyPr/>
                    <a:lstStyle/>
                    <a:p>
                      <a:pPr algn="ctr"/>
                      <a:r>
                        <a:rPr lang="en-GB" sz="1000" b="1" dirty="0">
                          <a:solidFill>
                            <a:schemeClr val="bg1"/>
                          </a:solidFill>
                        </a:rPr>
                        <a:t>Proposed</a:t>
                      </a:r>
                      <a:r>
                        <a:rPr lang="en-GB" sz="1000" b="1" baseline="0" dirty="0">
                          <a:solidFill>
                            <a:schemeClr val="bg1"/>
                          </a:solidFill>
                        </a:rPr>
                        <a:t> Revised Q3/Q4 </a:t>
                      </a:r>
                      <a:r>
                        <a:rPr lang="en-GB" sz="1000" b="1" dirty="0">
                          <a:solidFill>
                            <a:schemeClr val="bg1"/>
                          </a:solidFill>
                        </a:rPr>
                        <a:t>Activity </a:t>
                      </a:r>
                    </a:p>
                  </a:txBody>
                  <a:tcPr anchor="ctr">
                    <a:solidFill>
                      <a:schemeClr val="accent5"/>
                    </a:solidFill>
                  </a:tcPr>
                </a:tc>
                <a:tc hMerge="1">
                  <a:txBody>
                    <a:bodyPr/>
                    <a:lstStyle/>
                    <a:p>
                      <a:endParaRPr lang="en-GB"/>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100" b="1" dirty="0">
                        <a:solidFill>
                          <a:schemeClr val="bg1"/>
                        </a:solidFill>
                      </a:endParaRPr>
                    </a:p>
                  </a:txBody>
                  <a:tcPr anchor="ctr">
                    <a:solidFill>
                      <a:schemeClr val="accent5"/>
                    </a:solidFill>
                  </a:tcPr>
                </a:tc>
                <a:extLst>
                  <a:ext uri="{0D108BD9-81ED-4DB2-BD59-A6C34878D82A}">
                    <a16:rowId xmlns:a16="http://schemas.microsoft.com/office/drawing/2014/main" val="1488134692"/>
                  </a:ext>
                </a:extLst>
              </a:tr>
              <a:tr h="248334">
                <a:tc gridSpan="2">
                  <a:txBody>
                    <a:bodyPr/>
                    <a:lstStyle/>
                    <a:p>
                      <a:r>
                        <a:rPr lang="en-GB" sz="1000" kern="1200" dirty="0">
                          <a:solidFill>
                            <a:schemeClr val="dk1"/>
                          </a:solidFill>
                          <a:effectLst/>
                          <a:latin typeface="+mn-lt"/>
                          <a:ea typeface="+mn-ea"/>
                          <a:cs typeface="+mn-cs"/>
                        </a:rPr>
                        <a:t>Noted that no funding available during 24/ 25 for activity – proposed to close the GMO </a:t>
                      </a:r>
                    </a:p>
                  </a:txBody>
                  <a:tcPr anchor="ctr">
                    <a:solidFill>
                      <a:schemeClr val="accent1">
                        <a:lumMod val="20000"/>
                        <a:lumOff val="80000"/>
                      </a:schemeClr>
                    </a:solidFill>
                  </a:tcPr>
                </a:tc>
                <a:tc hMerge="1">
                  <a:txBody>
                    <a:bodyPr/>
                    <a:lstStyle/>
                    <a:p>
                      <a:endParaRPr lang="en-GB"/>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None –GMO closed</a:t>
                      </a:r>
                      <a:endParaRPr lang="en-GB" sz="1000" b="1" dirty="0">
                        <a:solidFill>
                          <a:schemeClr val="tx1"/>
                        </a:solidFill>
                      </a:endParaRPr>
                    </a:p>
                  </a:txBody>
                  <a:tcPr anchor="ctr">
                    <a:solidFill>
                      <a:schemeClr val="accent5">
                        <a:lumMod val="40000"/>
                        <a:lumOff val="60000"/>
                      </a:schemeClr>
                    </a:solidFill>
                  </a:tcPr>
                </a:tc>
                <a:tc hMerge="1">
                  <a:txBody>
                    <a:bodyPr/>
                    <a:lstStyle/>
                    <a:p>
                      <a:endParaRPr lang="en-GB"/>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100" b="1" dirty="0">
                        <a:solidFill>
                          <a:schemeClr val="bg1"/>
                        </a:solidFill>
                      </a:endParaRPr>
                    </a:p>
                  </a:txBody>
                  <a:tcPr anchor="ctr">
                    <a:solidFill>
                      <a:schemeClr val="accent5"/>
                    </a:solidFill>
                  </a:tcPr>
                </a:tc>
                <a:extLst>
                  <a:ext uri="{0D108BD9-81ED-4DB2-BD59-A6C34878D82A}">
                    <a16:rowId xmlns:a16="http://schemas.microsoft.com/office/drawing/2014/main" val="3436840662"/>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Neil Cooper, Assistant Director of Operations, Lee Elwell, UEC Programme Manager/ Service Group Lead: PCTG</a:t>
                      </a:r>
                    </a:p>
                  </a:txBody>
                  <a:tcPr>
                    <a:solidFill>
                      <a:schemeClr val="accent3">
                        <a:lumMod val="40000"/>
                        <a:lumOff val="60000"/>
                      </a:schemeClr>
                    </a:solidFill>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spTree>
    <p:extLst>
      <p:ext uri="{BB962C8B-B14F-4D97-AF65-F5344CB8AC3E}">
        <p14:creationId xmlns:p14="http://schemas.microsoft.com/office/powerpoint/2010/main" val="3886541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Mental Health &amp; Learning Disabilities (MH&amp;LD)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8</a:t>
            </a:fld>
            <a:endParaRPr lang="en-GB" dirty="0">
              <a:solidFill>
                <a:schemeClr val="bg1">
                  <a:lumMod val="75000"/>
                </a:schemeClr>
              </a:solidFill>
            </a:endParaRPr>
          </a:p>
        </p:txBody>
      </p:sp>
      <p:graphicFrame>
        <p:nvGraphicFramePr>
          <p:cNvPr id="10" name="Table 9">
            <a:extLst>
              <a:ext uri="{FF2B5EF4-FFF2-40B4-BE49-F238E27FC236}">
                <a16:creationId xmlns:a16="http://schemas.microsoft.com/office/drawing/2014/main" id="{BDB8AB6D-9AEA-4D10-86CE-7A610D60EDF3}"/>
              </a:ext>
            </a:extLst>
          </p:cNvPr>
          <p:cNvGraphicFramePr>
            <a:graphicFrameLocks noGrp="1"/>
          </p:cNvGraphicFramePr>
          <p:nvPr>
            <p:extLst>
              <p:ext uri="{D42A27DB-BD31-4B8C-83A1-F6EECF244321}">
                <p14:modId xmlns:p14="http://schemas.microsoft.com/office/powerpoint/2010/main" val="627344085"/>
              </p:ext>
            </p:extLst>
          </p:nvPr>
        </p:nvGraphicFramePr>
        <p:xfrm>
          <a:off x="181230" y="519172"/>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Chief Operating Officer</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11" name="Table 10">
            <a:extLst>
              <a:ext uri="{FF2B5EF4-FFF2-40B4-BE49-F238E27FC236}">
                <a16:creationId xmlns:a16="http://schemas.microsoft.com/office/drawing/2014/main" id="{076DB145-C228-4311-A07D-6B1697905C19}"/>
              </a:ext>
            </a:extLst>
          </p:cNvPr>
          <p:cNvGraphicFramePr>
            <a:graphicFrameLocks noGrp="1"/>
          </p:cNvGraphicFramePr>
          <p:nvPr>
            <p:extLst>
              <p:ext uri="{D42A27DB-BD31-4B8C-83A1-F6EECF244321}">
                <p14:modId xmlns:p14="http://schemas.microsoft.com/office/powerpoint/2010/main" val="1695214550"/>
              </p:ext>
            </p:extLst>
          </p:nvPr>
        </p:nvGraphicFramePr>
        <p:xfrm>
          <a:off x="181230" y="1265103"/>
          <a:ext cx="11784987" cy="1347515"/>
        </p:xfrm>
        <a:graphic>
          <a:graphicData uri="http://schemas.openxmlformats.org/drawingml/2006/table">
            <a:tbl>
              <a:tblPr firstRow="1" bandRow="1">
                <a:tableStyleId>{5C22544A-7EE6-4342-B048-85BDC9FD1C3A}</a:tableStyleId>
              </a:tblPr>
              <a:tblGrid>
                <a:gridCol w="863871">
                  <a:extLst>
                    <a:ext uri="{9D8B030D-6E8A-4147-A177-3AD203B41FA5}">
                      <a16:colId xmlns:a16="http://schemas.microsoft.com/office/drawing/2014/main" val="793399229"/>
                    </a:ext>
                  </a:extLst>
                </a:gridCol>
                <a:gridCol w="5042517">
                  <a:extLst>
                    <a:ext uri="{9D8B030D-6E8A-4147-A177-3AD203B41FA5}">
                      <a16:colId xmlns:a16="http://schemas.microsoft.com/office/drawing/2014/main" val="3301824115"/>
                    </a:ext>
                  </a:extLst>
                </a:gridCol>
                <a:gridCol w="4820575">
                  <a:extLst>
                    <a:ext uri="{9D8B030D-6E8A-4147-A177-3AD203B41FA5}">
                      <a16:colId xmlns:a16="http://schemas.microsoft.com/office/drawing/2014/main" val="2170479533"/>
                    </a:ext>
                  </a:extLst>
                </a:gridCol>
                <a:gridCol w="1058024">
                  <a:extLst>
                    <a:ext uri="{9D8B030D-6E8A-4147-A177-3AD203B41FA5}">
                      <a16:colId xmlns:a16="http://schemas.microsoft.com/office/drawing/2014/main" val="3348379567"/>
                    </a:ext>
                  </a:extLst>
                </a:gridCol>
              </a:tblGrid>
              <a:tr h="4083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t>Goal</a:t>
                      </a:r>
                    </a:p>
                  </a:txBody>
                  <a:tcPr anchor="ctr">
                    <a:solidFill>
                      <a:schemeClr val="tx2"/>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Centralised inpatient model of service within a purpose-built environment, meeting the needs of the patient population for the Health Board area</a:t>
                      </a:r>
                    </a:p>
                  </a:txBody>
                  <a:tcPr anchor="ctr">
                    <a:solidFill>
                      <a:schemeClr val="tx2"/>
                    </a:solidFill>
                  </a:tcPr>
                </a:tc>
                <a:tc hMerge="1">
                  <a:txBody>
                    <a:bodyPr/>
                    <a:lstStyle/>
                    <a:p>
                      <a:endParaRPr lang="en-GB" sz="1200"/>
                    </a:p>
                  </a:txBody>
                  <a:tcPr anchor="ctr">
                    <a:solidFill>
                      <a:schemeClr val="tx2"/>
                    </a:solidFill>
                  </a:tcPr>
                </a:tc>
                <a:tc hMerge="1">
                  <a:txBody>
                    <a:bodyPr/>
                    <a:lstStyle/>
                    <a:p>
                      <a:endParaRPr lang="en-GB"/>
                    </a:p>
                  </a:txBody>
                  <a:tcPr/>
                </a:tc>
                <a:extLst>
                  <a:ext uri="{0D108BD9-81ED-4DB2-BD59-A6C34878D82A}">
                    <a16:rowId xmlns:a16="http://schemas.microsoft.com/office/drawing/2014/main" val="3108836417"/>
                  </a:ext>
                </a:extLst>
              </a:tr>
              <a:tr h="233599">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MHLD_016: Adult MH Inpatient Facilities (Cefn Coed): Following approval of the SOC by WG, develop and submit the outline business case for the scheme.</a:t>
                      </a: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extLst>
                  <a:ext uri="{0D108BD9-81ED-4DB2-BD59-A6C34878D82A}">
                    <a16:rowId xmlns:a16="http://schemas.microsoft.com/office/drawing/2014/main" val="3801980329"/>
                  </a:ext>
                </a:extLst>
              </a:tr>
              <a:tr h="130017">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extLst>
                  <a:ext uri="{0D108BD9-81ED-4DB2-BD59-A6C34878D82A}">
                    <a16:rowId xmlns:a16="http://schemas.microsoft.com/office/drawing/2014/main" val="812098490"/>
                  </a:ext>
                </a:extLst>
              </a:tr>
              <a:tr h="24833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2">
                  <a:txBody>
                    <a:bodyPr/>
                    <a:lstStyle/>
                    <a:p>
                      <a:pPr algn="ctr"/>
                      <a:r>
                        <a:rPr lang="en-GB" sz="1000" b="1" dirty="0">
                          <a:solidFill>
                            <a:schemeClr val="bg1"/>
                          </a:solidFill>
                        </a:rPr>
                        <a:t>Proposed</a:t>
                      </a:r>
                      <a:r>
                        <a:rPr lang="en-GB" sz="1000" b="1" baseline="0" dirty="0">
                          <a:solidFill>
                            <a:schemeClr val="bg1"/>
                          </a:solidFill>
                        </a:rPr>
                        <a:t> Revised Q3/Q4 </a:t>
                      </a:r>
                      <a:r>
                        <a:rPr lang="en-GB" sz="1000" b="1" dirty="0">
                          <a:solidFill>
                            <a:schemeClr val="bg1"/>
                          </a:solidFill>
                        </a:rPr>
                        <a:t>Activity </a:t>
                      </a:r>
                    </a:p>
                  </a:txBody>
                  <a:tcPr anchor="ctr">
                    <a:solidFill>
                      <a:schemeClr val="accent5"/>
                    </a:solidFill>
                  </a:tcPr>
                </a:tc>
                <a:tc hMerge="1">
                  <a:txBody>
                    <a:bodyPr/>
                    <a:lstStyle/>
                    <a:p>
                      <a:endParaRPr lang="en-GB"/>
                    </a:p>
                  </a:txBody>
                  <a:tcPr/>
                </a:tc>
                <a:extLst>
                  <a:ext uri="{0D108BD9-81ED-4DB2-BD59-A6C34878D82A}">
                    <a16:rowId xmlns:a16="http://schemas.microsoft.com/office/drawing/2014/main" val="1488134692"/>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kern="1200" dirty="0">
                          <a:solidFill>
                            <a:schemeClr val="dk1"/>
                          </a:solidFill>
                          <a:effectLst/>
                          <a:latin typeface="+mn-lt"/>
                          <a:ea typeface="+mn-ea"/>
                          <a:cs typeface="+mn-cs"/>
                        </a:rPr>
                        <a:t>TBC: Awaiting WG decision on capital.</a:t>
                      </a:r>
                      <a:endParaRPr lang="en-GB" sz="1000" b="0" kern="1200" dirty="0">
                        <a:solidFill>
                          <a:schemeClr val="tx1"/>
                        </a:solidFill>
                        <a:latin typeface="+mn-lt"/>
                        <a:ea typeface="+mn-ea"/>
                        <a:cs typeface="+mn-cs"/>
                      </a:endParaRPr>
                    </a:p>
                  </a:txBody>
                  <a:tcPr anchor="ctr">
                    <a:solidFill>
                      <a:schemeClr val="accent1">
                        <a:lumMod val="20000"/>
                        <a:lumOff val="80000"/>
                      </a:schemeClr>
                    </a:solidFill>
                  </a:tcPr>
                </a:tc>
                <a:tc hMerge="1">
                  <a:txBody>
                    <a:bodyPr/>
                    <a:lstStyle/>
                    <a:p>
                      <a:endParaRPr lang="en-GB"/>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kern="1200" dirty="0">
                          <a:solidFill>
                            <a:schemeClr val="dk1"/>
                          </a:solidFill>
                          <a:effectLst/>
                          <a:latin typeface="+mn-lt"/>
                          <a:ea typeface="+mn-ea"/>
                          <a:cs typeface="+mn-cs"/>
                        </a:rPr>
                        <a:t>TBC: Awaiting WG decision on capital.</a:t>
                      </a:r>
                      <a:endParaRPr lang="en-GB" sz="1000" b="0" kern="1200" dirty="0">
                        <a:solidFill>
                          <a:schemeClr val="tx1"/>
                        </a:solidFill>
                        <a:latin typeface="+mn-lt"/>
                        <a:ea typeface="+mn-ea"/>
                        <a:cs typeface="+mn-cs"/>
                      </a:endParaRPr>
                    </a:p>
                  </a:txBody>
                  <a:tcPr anchor="ctr">
                    <a:solidFill>
                      <a:schemeClr val="accent5">
                        <a:lumMod val="40000"/>
                        <a:lumOff val="60000"/>
                      </a:schemeClr>
                    </a:solidFill>
                  </a:tcPr>
                </a:tc>
                <a:tc hMerge="1">
                  <a:txBody>
                    <a:bodyPr/>
                    <a:lstStyle/>
                    <a:p>
                      <a:endParaRPr lang="en-GB"/>
                    </a:p>
                  </a:txBody>
                  <a:tcPr/>
                </a:tc>
                <a:extLst>
                  <a:ext uri="{0D108BD9-81ED-4DB2-BD59-A6C34878D82A}">
                    <a16:rowId xmlns:a16="http://schemas.microsoft.com/office/drawing/2014/main" val="3436840662"/>
                  </a:ext>
                </a:extLst>
              </a:tr>
            </a:tbl>
          </a:graphicData>
        </a:graphic>
      </p:graphicFrame>
      <p:graphicFrame>
        <p:nvGraphicFramePr>
          <p:cNvPr id="8" name="Table 7">
            <a:extLst>
              <a:ext uri="{FF2B5EF4-FFF2-40B4-BE49-F238E27FC236}">
                <a16:creationId xmlns:a16="http://schemas.microsoft.com/office/drawing/2014/main" id="{46F16AED-47C6-4741-BA37-D73151796786}"/>
              </a:ext>
            </a:extLst>
          </p:cNvPr>
          <p:cNvGraphicFramePr>
            <a:graphicFrameLocks noGrp="1"/>
          </p:cNvGraphicFramePr>
          <p:nvPr>
            <p:extLst>
              <p:ext uri="{D42A27DB-BD31-4B8C-83A1-F6EECF244321}">
                <p14:modId xmlns:p14="http://schemas.microsoft.com/office/powerpoint/2010/main" val="121884200"/>
              </p:ext>
            </p:extLst>
          </p:nvPr>
        </p:nvGraphicFramePr>
        <p:xfrm>
          <a:off x="181230" y="2627583"/>
          <a:ext cx="11784987" cy="1158240"/>
        </p:xfrm>
        <a:graphic>
          <a:graphicData uri="http://schemas.openxmlformats.org/drawingml/2006/table">
            <a:tbl>
              <a:tblPr firstRow="1" bandRow="1">
                <a:tableStyleId>{5C22544A-7EE6-4342-B048-85BDC9FD1C3A}</a:tableStyleId>
              </a:tblPr>
              <a:tblGrid>
                <a:gridCol w="863871">
                  <a:extLst>
                    <a:ext uri="{9D8B030D-6E8A-4147-A177-3AD203B41FA5}">
                      <a16:colId xmlns:a16="http://schemas.microsoft.com/office/drawing/2014/main" val="793399229"/>
                    </a:ext>
                  </a:extLst>
                </a:gridCol>
                <a:gridCol w="5042517">
                  <a:extLst>
                    <a:ext uri="{9D8B030D-6E8A-4147-A177-3AD203B41FA5}">
                      <a16:colId xmlns:a16="http://schemas.microsoft.com/office/drawing/2014/main" val="3301824115"/>
                    </a:ext>
                  </a:extLst>
                </a:gridCol>
                <a:gridCol w="4820575">
                  <a:extLst>
                    <a:ext uri="{9D8B030D-6E8A-4147-A177-3AD203B41FA5}">
                      <a16:colId xmlns:a16="http://schemas.microsoft.com/office/drawing/2014/main" val="2170479533"/>
                    </a:ext>
                  </a:extLst>
                </a:gridCol>
                <a:gridCol w="1058024">
                  <a:extLst>
                    <a:ext uri="{9D8B030D-6E8A-4147-A177-3AD203B41FA5}">
                      <a16:colId xmlns:a16="http://schemas.microsoft.com/office/drawing/2014/main" val="3348379567"/>
                    </a:ext>
                  </a:extLst>
                </a:gridCol>
              </a:tblGrid>
              <a:tr h="2203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t>Goal</a:t>
                      </a:r>
                    </a:p>
                  </a:txBody>
                  <a:tcPr anchor="ctr">
                    <a:solidFill>
                      <a:schemeClr val="tx2"/>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Continue with the redesign of Older People’s Mental Health Inpatient Services across the Service Group and input into the wider West Glamorgan regional work</a:t>
                      </a:r>
                    </a:p>
                  </a:txBody>
                  <a:tcPr anchor="ctr">
                    <a:solidFill>
                      <a:schemeClr val="tx2"/>
                    </a:solidFill>
                  </a:tcPr>
                </a:tc>
                <a:tc hMerge="1">
                  <a:txBody>
                    <a:bodyPr/>
                    <a:lstStyle/>
                    <a:p>
                      <a:endParaRPr lang="en-GB" sz="1200"/>
                    </a:p>
                  </a:txBody>
                  <a:tcPr anchor="ctr">
                    <a:solidFill>
                      <a:schemeClr val="tx2"/>
                    </a:solidFill>
                  </a:tcPr>
                </a:tc>
                <a:tc hMerge="1">
                  <a:txBody>
                    <a:bodyPr/>
                    <a:lstStyle/>
                    <a:p>
                      <a:endParaRPr lang="en-GB"/>
                    </a:p>
                  </a:txBody>
                  <a:tcPr/>
                </a:tc>
                <a:extLst>
                  <a:ext uri="{0D108BD9-81ED-4DB2-BD59-A6C34878D82A}">
                    <a16:rowId xmlns:a16="http://schemas.microsoft.com/office/drawing/2014/main" val="3108836417"/>
                  </a:ext>
                </a:extLst>
              </a:tr>
              <a:tr h="192820">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MHLD_026: Renovation of Suite 4, Tonna.</a:t>
                      </a: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extLst>
                  <a:ext uri="{0D108BD9-81ED-4DB2-BD59-A6C34878D82A}">
                    <a16:rowId xmlns:a16="http://schemas.microsoft.com/office/drawing/2014/main" val="3801980329"/>
                  </a:ext>
                </a:extLst>
              </a:tr>
              <a:tr h="192820">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extLst>
                  <a:ext uri="{0D108BD9-81ED-4DB2-BD59-A6C34878D82A}">
                    <a16:rowId xmlns:a16="http://schemas.microsoft.com/office/drawing/2014/main" val="812098490"/>
                  </a:ext>
                </a:extLst>
              </a:tr>
              <a:tr h="220365">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2">
                  <a:txBody>
                    <a:bodyPr/>
                    <a:lstStyle/>
                    <a:p>
                      <a:pPr algn="ctr"/>
                      <a:r>
                        <a:rPr lang="en-GB" sz="1000" b="1" dirty="0">
                          <a:solidFill>
                            <a:schemeClr val="bg1"/>
                          </a:solidFill>
                        </a:rPr>
                        <a:t>Proposed</a:t>
                      </a:r>
                      <a:r>
                        <a:rPr lang="en-GB" sz="1000" b="1" baseline="0" dirty="0">
                          <a:solidFill>
                            <a:schemeClr val="bg1"/>
                          </a:solidFill>
                        </a:rPr>
                        <a:t> Revised Q3/Q4 </a:t>
                      </a:r>
                      <a:r>
                        <a:rPr lang="en-GB" sz="1000" b="1" dirty="0">
                          <a:solidFill>
                            <a:schemeClr val="bg1"/>
                          </a:solidFill>
                        </a:rPr>
                        <a:t>Activity </a:t>
                      </a:r>
                    </a:p>
                  </a:txBody>
                  <a:tcPr anchor="ctr">
                    <a:solidFill>
                      <a:schemeClr val="accent5"/>
                    </a:solidFill>
                  </a:tcPr>
                </a:tc>
                <a:tc hMerge="1">
                  <a:txBody>
                    <a:bodyPr/>
                    <a:lstStyle/>
                    <a:p>
                      <a:endParaRPr lang="en-GB"/>
                    </a:p>
                  </a:txBody>
                  <a:tcPr/>
                </a:tc>
                <a:extLst>
                  <a:ext uri="{0D108BD9-81ED-4DB2-BD59-A6C34878D82A}">
                    <a16:rowId xmlns:a16="http://schemas.microsoft.com/office/drawing/2014/main" val="1488134692"/>
                  </a:ext>
                </a:extLst>
              </a:tr>
              <a:tr h="22036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effectLst/>
                          <a:latin typeface="+mn-lt"/>
                          <a:ea typeface="+mn-ea"/>
                          <a:cs typeface="+mn-cs"/>
                        </a:rPr>
                        <a:t>No further update received regarding funding from Welsh Government.</a:t>
                      </a:r>
                    </a:p>
                  </a:txBody>
                  <a:tcPr anchor="ctr">
                    <a:solidFill>
                      <a:schemeClr val="accent1">
                        <a:lumMod val="20000"/>
                        <a:lumOff val="80000"/>
                      </a:schemeClr>
                    </a:solidFill>
                  </a:tcPr>
                </a:tc>
                <a:tc hMerge="1">
                  <a:txBody>
                    <a:bodyPr/>
                    <a:lstStyle/>
                    <a:p>
                      <a:endParaRPr lang="en-GB"/>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kern="1200" dirty="0">
                          <a:solidFill>
                            <a:schemeClr val="dk1"/>
                          </a:solidFill>
                          <a:effectLst/>
                          <a:latin typeface="+mn-lt"/>
                          <a:ea typeface="+mn-ea"/>
                          <a:cs typeface="+mn-cs"/>
                        </a:rPr>
                        <a:t>TBC: </a:t>
                      </a:r>
                      <a:r>
                        <a:rPr lang="en-GB" sz="1000" kern="1200" dirty="0">
                          <a:solidFill>
                            <a:schemeClr val="dk1"/>
                          </a:solidFill>
                          <a:effectLst/>
                          <a:latin typeface="+mn-lt"/>
                          <a:ea typeface="+mn-ea"/>
                          <a:cs typeface="+mn-cs"/>
                        </a:rPr>
                        <a:t>Awaiting confirmation of funding from Welsh Government</a:t>
                      </a:r>
                      <a:r>
                        <a:rPr lang="en-GB" sz="1000" b="0" kern="1200" dirty="0">
                          <a:solidFill>
                            <a:schemeClr val="dk1"/>
                          </a:solidFill>
                          <a:effectLst/>
                          <a:latin typeface="+mn-lt"/>
                          <a:ea typeface="+mn-ea"/>
                          <a:cs typeface="+mn-cs"/>
                        </a:rPr>
                        <a:t>.</a:t>
                      </a:r>
                      <a:endParaRPr lang="en-GB" sz="1000" b="0" kern="1200" dirty="0">
                        <a:solidFill>
                          <a:schemeClr val="tx1"/>
                        </a:solidFill>
                        <a:latin typeface="+mn-lt"/>
                        <a:ea typeface="+mn-ea"/>
                        <a:cs typeface="+mn-cs"/>
                      </a:endParaRPr>
                    </a:p>
                  </a:txBody>
                  <a:tcPr anchor="ctr">
                    <a:solidFill>
                      <a:schemeClr val="accent5">
                        <a:lumMod val="40000"/>
                        <a:lumOff val="60000"/>
                      </a:schemeClr>
                    </a:solidFill>
                  </a:tcPr>
                </a:tc>
                <a:tc hMerge="1">
                  <a:txBody>
                    <a:bodyPr/>
                    <a:lstStyle/>
                    <a:p>
                      <a:endParaRPr lang="en-GB"/>
                    </a:p>
                  </a:txBody>
                  <a:tcPr/>
                </a:tc>
                <a:extLst>
                  <a:ext uri="{0D108BD9-81ED-4DB2-BD59-A6C34878D82A}">
                    <a16:rowId xmlns:a16="http://schemas.microsoft.com/office/drawing/2014/main" val="3436840662"/>
                  </a:ext>
                </a:extLst>
              </a:tr>
            </a:tbl>
          </a:graphicData>
        </a:graphic>
      </p:graphicFrame>
      <p:graphicFrame>
        <p:nvGraphicFramePr>
          <p:cNvPr id="3" name="Table 2">
            <a:extLst>
              <a:ext uri="{FF2B5EF4-FFF2-40B4-BE49-F238E27FC236}">
                <a16:creationId xmlns:a16="http://schemas.microsoft.com/office/drawing/2014/main" id="{AA5D8C83-0051-BAE4-C749-29AAEE3FF824}"/>
              </a:ext>
            </a:extLst>
          </p:cNvPr>
          <p:cNvGraphicFramePr>
            <a:graphicFrameLocks noGrp="1"/>
          </p:cNvGraphicFramePr>
          <p:nvPr>
            <p:extLst>
              <p:ext uri="{D42A27DB-BD31-4B8C-83A1-F6EECF244321}">
                <p14:modId xmlns:p14="http://schemas.microsoft.com/office/powerpoint/2010/main" val="2372509984"/>
              </p:ext>
            </p:extLst>
          </p:nvPr>
        </p:nvGraphicFramePr>
        <p:xfrm>
          <a:off x="181229" y="3785823"/>
          <a:ext cx="11784987" cy="1570187"/>
        </p:xfrm>
        <a:graphic>
          <a:graphicData uri="http://schemas.openxmlformats.org/drawingml/2006/table">
            <a:tbl>
              <a:tblPr firstRow="1" bandRow="1">
                <a:tableStyleId>{5C22544A-7EE6-4342-B048-85BDC9FD1C3A}</a:tableStyleId>
              </a:tblPr>
              <a:tblGrid>
                <a:gridCol w="863871">
                  <a:extLst>
                    <a:ext uri="{9D8B030D-6E8A-4147-A177-3AD203B41FA5}">
                      <a16:colId xmlns:a16="http://schemas.microsoft.com/office/drawing/2014/main" val="793399229"/>
                    </a:ext>
                  </a:extLst>
                </a:gridCol>
                <a:gridCol w="5042517">
                  <a:extLst>
                    <a:ext uri="{9D8B030D-6E8A-4147-A177-3AD203B41FA5}">
                      <a16:colId xmlns:a16="http://schemas.microsoft.com/office/drawing/2014/main" val="3301824115"/>
                    </a:ext>
                  </a:extLst>
                </a:gridCol>
                <a:gridCol w="4820575">
                  <a:extLst>
                    <a:ext uri="{9D8B030D-6E8A-4147-A177-3AD203B41FA5}">
                      <a16:colId xmlns:a16="http://schemas.microsoft.com/office/drawing/2014/main" val="2170479533"/>
                    </a:ext>
                  </a:extLst>
                </a:gridCol>
                <a:gridCol w="1058024">
                  <a:extLst>
                    <a:ext uri="{9D8B030D-6E8A-4147-A177-3AD203B41FA5}">
                      <a16:colId xmlns:a16="http://schemas.microsoft.com/office/drawing/2014/main" val="3348379567"/>
                    </a:ext>
                  </a:extLst>
                </a:gridCol>
              </a:tblGrid>
              <a:tr h="4083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t>Goal</a:t>
                      </a:r>
                    </a:p>
                  </a:txBody>
                  <a:tcPr anchor="ctr">
                    <a:solidFill>
                      <a:schemeClr val="tx2"/>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Development of a co-located Older Adult Mental Health Team for Area 1&amp;2 in central Swansea, for Swansea residents (Westfa/Phillips Parade)</a:t>
                      </a:r>
                    </a:p>
                  </a:txBody>
                  <a:tcPr anchor="ctr">
                    <a:solidFill>
                      <a:schemeClr val="tx2"/>
                    </a:solidFill>
                  </a:tcPr>
                </a:tc>
                <a:tc hMerge="1">
                  <a:txBody>
                    <a:bodyPr/>
                    <a:lstStyle/>
                    <a:p>
                      <a:endParaRPr lang="en-GB" sz="1200"/>
                    </a:p>
                  </a:txBody>
                  <a:tcPr anchor="ctr">
                    <a:solidFill>
                      <a:schemeClr val="tx2"/>
                    </a:solidFill>
                  </a:tcPr>
                </a:tc>
                <a:tc hMerge="1">
                  <a:txBody>
                    <a:bodyPr/>
                    <a:lstStyle/>
                    <a:p>
                      <a:endParaRPr lang="en-GB"/>
                    </a:p>
                  </a:txBody>
                  <a:tcPr/>
                </a:tc>
                <a:extLst>
                  <a:ext uri="{0D108BD9-81ED-4DB2-BD59-A6C34878D82A}">
                    <a16:rowId xmlns:a16="http://schemas.microsoft.com/office/drawing/2014/main" val="3108836417"/>
                  </a:ext>
                </a:extLst>
              </a:tr>
              <a:tr h="261396">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MHLD_028: New build extension at Westfa to support co-located Older Persons’ Community Mental Health Team’s 1 &amp; 2 in central Swansea facilities.</a:t>
                      </a: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extLst>
                  <a:ext uri="{0D108BD9-81ED-4DB2-BD59-A6C34878D82A}">
                    <a16:rowId xmlns:a16="http://schemas.microsoft.com/office/drawing/2014/main" val="3801980329"/>
                  </a:ext>
                </a:extLst>
              </a:tr>
              <a:tr h="255835">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extLst>
                  <a:ext uri="{0D108BD9-81ED-4DB2-BD59-A6C34878D82A}">
                    <a16:rowId xmlns:a16="http://schemas.microsoft.com/office/drawing/2014/main" val="812098490"/>
                  </a:ext>
                </a:extLst>
              </a:tr>
              <a:tr h="24833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2">
                  <a:txBody>
                    <a:bodyPr/>
                    <a:lstStyle/>
                    <a:p>
                      <a:pPr algn="ctr"/>
                      <a:r>
                        <a:rPr lang="en-GB" sz="1000" b="1" dirty="0">
                          <a:solidFill>
                            <a:schemeClr val="bg1"/>
                          </a:solidFill>
                        </a:rPr>
                        <a:t>Proposed</a:t>
                      </a:r>
                      <a:r>
                        <a:rPr lang="en-GB" sz="1000" b="1" baseline="0" dirty="0">
                          <a:solidFill>
                            <a:schemeClr val="bg1"/>
                          </a:solidFill>
                        </a:rPr>
                        <a:t> Revised Q3/Q4 </a:t>
                      </a:r>
                      <a:r>
                        <a:rPr lang="en-GB" sz="1000" b="1" dirty="0">
                          <a:solidFill>
                            <a:schemeClr val="bg1"/>
                          </a:solidFill>
                        </a:rPr>
                        <a:t>Activity </a:t>
                      </a:r>
                    </a:p>
                  </a:txBody>
                  <a:tcPr anchor="ctr">
                    <a:solidFill>
                      <a:schemeClr val="accent5"/>
                    </a:solidFill>
                  </a:tcPr>
                </a:tc>
                <a:tc hMerge="1">
                  <a:txBody>
                    <a:bodyPr/>
                    <a:lstStyle/>
                    <a:p>
                      <a:endParaRPr lang="en-GB"/>
                    </a:p>
                  </a:txBody>
                  <a:tcPr/>
                </a:tc>
                <a:extLst>
                  <a:ext uri="{0D108BD9-81ED-4DB2-BD59-A6C34878D82A}">
                    <a16:rowId xmlns:a16="http://schemas.microsoft.com/office/drawing/2014/main" val="1488134692"/>
                  </a:ext>
                </a:extLst>
              </a:tr>
              <a:tr h="0">
                <a:tc gridSpan="2">
                  <a:txBody>
                    <a:bodyPr/>
                    <a:lstStyle/>
                    <a:p>
                      <a:r>
                        <a:rPr lang="en-GB" sz="1000" b="0" kern="1200" dirty="0">
                          <a:solidFill>
                            <a:schemeClr val="dk1"/>
                          </a:solidFill>
                          <a:effectLst/>
                          <a:latin typeface="+mn-lt"/>
                          <a:ea typeface="+mn-ea"/>
                          <a:cs typeface="+mn-cs"/>
                        </a:rPr>
                        <a:t>No further progress made.  The scheme continues to require investment.  The Capital Team is supporting the Directorate in sourcing alternative accommodation with nothing suitable at present.</a:t>
                      </a:r>
                    </a:p>
                  </a:txBody>
                  <a:tcPr anchor="ctr">
                    <a:solidFill>
                      <a:schemeClr val="accent1">
                        <a:lumMod val="20000"/>
                        <a:lumOff val="80000"/>
                      </a:schemeClr>
                    </a:solidFill>
                  </a:tcPr>
                </a:tc>
                <a:tc hMerge="1">
                  <a:txBody>
                    <a:bodyPr/>
                    <a:lstStyle/>
                    <a:p>
                      <a:endParaRPr lang="en-GB"/>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Q3:</a:t>
                      </a:r>
                      <a:r>
                        <a:rPr lang="en-GB" sz="1000" b="0" kern="1200" dirty="0">
                          <a:solidFill>
                            <a:schemeClr val="dk1"/>
                          </a:solidFill>
                          <a:effectLst/>
                          <a:latin typeface="+mn-lt"/>
                          <a:ea typeface="+mn-ea"/>
                          <a:cs typeface="+mn-cs"/>
                        </a:rPr>
                        <a:t> As revised in Q1, to submit design plans and secure funding.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Q4:</a:t>
                      </a:r>
                      <a:r>
                        <a:rPr lang="en-GB" sz="1000" b="0" kern="1200" dirty="0">
                          <a:solidFill>
                            <a:schemeClr val="dk1"/>
                          </a:solidFill>
                          <a:effectLst/>
                          <a:latin typeface="+mn-lt"/>
                          <a:ea typeface="+mn-ea"/>
                          <a:cs typeface="+mn-cs"/>
                        </a:rPr>
                        <a:t>As revised in Q1, begin the tender process to identify contractor to undertake the project.</a:t>
                      </a:r>
                      <a:endParaRPr lang="en-GB" sz="1000" b="0" kern="1200" dirty="0">
                        <a:solidFill>
                          <a:schemeClr val="tx1"/>
                        </a:solidFill>
                        <a:latin typeface="+mn-lt"/>
                        <a:ea typeface="+mn-ea"/>
                        <a:cs typeface="+mn-cs"/>
                      </a:endParaRPr>
                    </a:p>
                  </a:txBody>
                  <a:tcPr anchor="ctr">
                    <a:solidFill>
                      <a:schemeClr val="accent5">
                        <a:lumMod val="40000"/>
                        <a:lumOff val="60000"/>
                      </a:schemeClr>
                    </a:solidFill>
                  </a:tcPr>
                </a:tc>
                <a:tc hMerge="1">
                  <a:txBody>
                    <a:bodyPr/>
                    <a:lstStyle/>
                    <a:p>
                      <a:endParaRPr lang="en-GB"/>
                    </a:p>
                  </a:txBody>
                  <a:tcPr/>
                </a:tc>
                <a:extLst>
                  <a:ext uri="{0D108BD9-81ED-4DB2-BD59-A6C34878D82A}">
                    <a16:rowId xmlns:a16="http://schemas.microsoft.com/office/drawing/2014/main" val="3436840662"/>
                  </a:ext>
                </a:extLst>
              </a:tr>
            </a:tbl>
          </a:graphicData>
        </a:graphic>
      </p:graphicFrame>
      <p:graphicFrame>
        <p:nvGraphicFramePr>
          <p:cNvPr id="5" name="Table 4">
            <a:extLst>
              <a:ext uri="{FF2B5EF4-FFF2-40B4-BE49-F238E27FC236}">
                <a16:creationId xmlns:a16="http://schemas.microsoft.com/office/drawing/2014/main" id="{84F86A12-540D-5C67-08ED-3A5005FEF5B2}"/>
              </a:ext>
            </a:extLst>
          </p:cNvPr>
          <p:cNvGraphicFramePr>
            <a:graphicFrameLocks noGrp="1"/>
          </p:cNvGraphicFramePr>
          <p:nvPr>
            <p:extLst>
              <p:ext uri="{D42A27DB-BD31-4B8C-83A1-F6EECF244321}">
                <p14:modId xmlns:p14="http://schemas.microsoft.com/office/powerpoint/2010/main" val="4038154498"/>
              </p:ext>
            </p:extLst>
          </p:nvPr>
        </p:nvGraphicFramePr>
        <p:xfrm>
          <a:off x="181230" y="868863"/>
          <a:ext cx="11891757" cy="396240"/>
        </p:xfrm>
        <a:graphic>
          <a:graphicData uri="http://schemas.openxmlformats.org/drawingml/2006/table">
            <a:tbl>
              <a:tblPr firstRow="1" bandRow="1">
                <a:tableStyleId>{5C22544A-7EE6-4342-B048-85BDC9FD1C3A}</a:tableStyleId>
              </a:tblPr>
              <a:tblGrid>
                <a:gridCol w="933544">
                  <a:extLst>
                    <a:ext uri="{9D8B030D-6E8A-4147-A177-3AD203B41FA5}">
                      <a16:colId xmlns:a16="http://schemas.microsoft.com/office/drawing/2014/main" val="1919731740"/>
                    </a:ext>
                  </a:extLst>
                </a:gridCol>
                <a:gridCol w="10958213">
                  <a:extLst>
                    <a:ext uri="{9D8B030D-6E8A-4147-A177-3AD203B41FA5}">
                      <a16:colId xmlns:a16="http://schemas.microsoft.com/office/drawing/2014/main" val="3494985857"/>
                    </a:ext>
                  </a:extLst>
                </a:gridCol>
              </a:tblGrid>
              <a:tr h="162078">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chemeClr val="tx2"/>
                          </a:solidFill>
                        </a:rPr>
                        <a:t>Dermot Nolan, Service Group Director MHLD</a:t>
                      </a:r>
                    </a:p>
                    <a:p>
                      <a:endParaRPr lang="en-GB" sz="1000" dirty="0">
                        <a:solidFill>
                          <a:schemeClr val="tx2"/>
                        </a:solidFill>
                      </a:endParaRPr>
                    </a:p>
                  </a:txBody>
                  <a:tcPr>
                    <a:solidFill>
                      <a:schemeClr val="accent3">
                        <a:lumMod val="40000"/>
                        <a:lumOff val="60000"/>
                      </a:schemeClr>
                    </a:solidFill>
                  </a:tcPr>
                </a:tc>
                <a:extLst>
                  <a:ext uri="{0D108BD9-81ED-4DB2-BD59-A6C34878D82A}">
                    <a16:rowId xmlns:a16="http://schemas.microsoft.com/office/drawing/2014/main" val="259374772"/>
                  </a:ext>
                </a:extLst>
              </a:tr>
            </a:tbl>
          </a:graphicData>
        </a:graphic>
      </p:graphicFrame>
    </p:spTree>
    <p:extLst>
      <p:ext uri="{BB962C8B-B14F-4D97-AF65-F5344CB8AC3E}">
        <p14:creationId xmlns:p14="http://schemas.microsoft.com/office/powerpoint/2010/main" val="169258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Workforce and Organisational Development Priorities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9</a:t>
            </a:fld>
            <a:endParaRPr lang="en-GB" dirty="0">
              <a:solidFill>
                <a:schemeClr val="bg1">
                  <a:lumMod val="75000"/>
                </a:schemeClr>
              </a:solidFill>
            </a:endParaRPr>
          </a:p>
        </p:txBody>
      </p:sp>
      <p:graphicFrame>
        <p:nvGraphicFramePr>
          <p:cNvPr id="10" name="Table 9">
            <a:extLst>
              <a:ext uri="{FF2B5EF4-FFF2-40B4-BE49-F238E27FC236}">
                <a16:creationId xmlns:a16="http://schemas.microsoft.com/office/drawing/2014/main" id="{BDB8AB6D-9AEA-4D10-86CE-7A610D60EDF3}"/>
              </a:ext>
            </a:extLst>
          </p:cNvPr>
          <p:cNvGraphicFramePr>
            <a:graphicFrameLocks noGrp="1"/>
          </p:cNvGraphicFramePr>
          <p:nvPr>
            <p:extLst>
              <p:ext uri="{D42A27DB-BD31-4B8C-83A1-F6EECF244321}">
                <p14:modId xmlns:p14="http://schemas.microsoft.com/office/powerpoint/2010/main" val="745829749"/>
              </p:ext>
            </p:extLst>
          </p:nvPr>
        </p:nvGraphicFramePr>
        <p:xfrm>
          <a:off x="201439" y="555286"/>
          <a:ext cx="11784987" cy="365760"/>
        </p:xfrm>
        <a:graphic>
          <a:graphicData uri="http://schemas.openxmlformats.org/drawingml/2006/table">
            <a:tbl>
              <a:tblPr firstRow="1" bandRow="1">
                <a:tableStyleId>{5C22544A-7EE6-4342-B048-85BDC9FD1C3A}</a:tableStyleId>
              </a:tblPr>
              <a:tblGrid>
                <a:gridCol w="1805260">
                  <a:extLst>
                    <a:ext uri="{9D8B030D-6E8A-4147-A177-3AD203B41FA5}">
                      <a16:colId xmlns:a16="http://schemas.microsoft.com/office/drawing/2014/main" val="1218552139"/>
                    </a:ext>
                  </a:extLst>
                </a:gridCol>
                <a:gridCol w="9979727">
                  <a:extLst>
                    <a:ext uri="{9D8B030D-6E8A-4147-A177-3AD203B41FA5}">
                      <a16:colId xmlns:a16="http://schemas.microsoft.com/office/drawing/2014/main" val="2068269879"/>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Executive Lead</a:t>
                      </a:r>
                    </a:p>
                  </a:txBody>
                  <a:tcPr anchor="ctr">
                    <a:solidFill>
                      <a:schemeClr val="tx2"/>
                    </a:solidFill>
                  </a:tcPr>
                </a:tc>
                <a:tc>
                  <a:txBody>
                    <a:bodyPr/>
                    <a:lstStyle/>
                    <a:p>
                      <a:r>
                        <a:rPr lang="en-GB" sz="1200" dirty="0">
                          <a:solidFill>
                            <a:schemeClr val="tx2"/>
                          </a:solidFill>
                        </a:rPr>
                        <a:t>Director of Workforce </a:t>
                      </a:r>
                    </a:p>
                  </a:txBody>
                  <a:tcPr anchor="ctr">
                    <a:solidFill>
                      <a:schemeClr val="tx2">
                        <a:lumMod val="20000"/>
                        <a:lumOff val="80000"/>
                      </a:schemeClr>
                    </a:solidFill>
                  </a:tcPr>
                </a:tc>
                <a:extLst>
                  <a:ext uri="{0D108BD9-81ED-4DB2-BD59-A6C34878D82A}">
                    <a16:rowId xmlns:a16="http://schemas.microsoft.com/office/drawing/2014/main" val="3058094629"/>
                  </a:ext>
                </a:extLst>
              </a:tr>
            </a:tbl>
          </a:graphicData>
        </a:graphic>
      </p:graphicFrame>
      <p:graphicFrame>
        <p:nvGraphicFramePr>
          <p:cNvPr id="11" name="Table 10">
            <a:extLst>
              <a:ext uri="{FF2B5EF4-FFF2-40B4-BE49-F238E27FC236}">
                <a16:creationId xmlns:a16="http://schemas.microsoft.com/office/drawing/2014/main" id="{076DB145-C228-4311-A07D-6B1697905C19}"/>
              </a:ext>
            </a:extLst>
          </p:cNvPr>
          <p:cNvGraphicFramePr>
            <a:graphicFrameLocks noGrp="1"/>
          </p:cNvGraphicFramePr>
          <p:nvPr>
            <p:extLst>
              <p:ext uri="{D42A27DB-BD31-4B8C-83A1-F6EECF244321}">
                <p14:modId xmlns:p14="http://schemas.microsoft.com/office/powerpoint/2010/main" val="4281515511"/>
              </p:ext>
            </p:extLst>
          </p:nvPr>
        </p:nvGraphicFramePr>
        <p:xfrm>
          <a:off x="200753" y="915288"/>
          <a:ext cx="11784987" cy="2159296"/>
        </p:xfrm>
        <a:graphic>
          <a:graphicData uri="http://schemas.openxmlformats.org/drawingml/2006/table">
            <a:tbl>
              <a:tblPr firstRow="1" bandRow="1">
                <a:tableStyleId>{5C22544A-7EE6-4342-B048-85BDC9FD1C3A}</a:tableStyleId>
              </a:tblPr>
              <a:tblGrid>
                <a:gridCol w="863871">
                  <a:extLst>
                    <a:ext uri="{9D8B030D-6E8A-4147-A177-3AD203B41FA5}">
                      <a16:colId xmlns:a16="http://schemas.microsoft.com/office/drawing/2014/main" val="793399229"/>
                    </a:ext>
                  </a:extLst>
                </a:gridCol>
                <a:gridCol w="5042517">
                  <a:extLst>
                    <a:ext uri="{9D8B030D-6E8A-4147-A177-3AD203B41FA5}">
                      <a16:colId xmlns:a16="http://schemas.microsoft.com/office/drawing/2014/main" val="3301824115"/>
                    </a:ext>
                  </a:extLst>
                </a:gridCol>
                <a:gridCol w="4820575">
                  <a:extLst>
                    <a:ext uri="{9D8B030D-6E8A-4147-A177-3AD203B41FA5}">
                      <a16:colId xmlns:a16="http://schemas.microsoft.com/office/drawing/2014/main" val="2170479533"/>
                    </a:ext>
                  </a:extLst>
                </a:gridCol>
                <a:gridCol w="277274">
                  <a:extLst>
                    <a:ext uri="{9D8B030D-6E8A-4147-A177-3AD203B41FA5}">
                      <a16:colId xmlns:a16="http://schemas.microsoft.com/office/drawing/2014/main" val="3348379567"/>
                    </a:ext>
                  </a:extLst>
                </a:gridCol>
                <a:gridCol w="780750">
                  <a:extLst>
                    <a:ext uri="{9D8B030D-6E8A-4147-A177-3AD203B41FA5}">
                      <a16:colId xmlns:a16="http://schemas.microsoft.com/office/drawing/2014/main" val="2498960520"/>
                    </a:ext>
                  </a:extLst>
                </a:gridCol>
              </a:tblGrid>
              <a:tr h="4083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t>Goal</a:t>
                      </a:r>
                    </a:p>
                  </a:txBody>
                  <a:tcPr anchor="ctr">
                    <a:solidFill>
                      <a:schemeClr val="tx2"/>
                    </a:solidFill>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dirty="0">
                          <a:solidFill>
                            <a:schemeClr val="bg1"/>
                          </a:solidFill>
                        </a:rPr>
                        <a:t>Attract and Recruit: We want to be recognised as an employer of choice</a:t>
                      </a:r>
                    </a:p>
                  </a:txBody>
                  <a:tcPr anchor="ctr">
                    <a:solidFill>
                      <a:schemeClr val="tx2"/>
                    </a:solidFill>
                  </a:tcPr>
                </a:tc>
                <a:tc hMerge="1">
                  <a:txBody>
                    <a:bodyPr/>
                    <a:lstStyle/>
                    <a:p>
                      <a:endParaRPr lang="en-GB" sz="1200"/>
                    </a:p>
                  </a:txBody>
                  <a:tcPr anchor="ctr">
                    <a:solidFill>
                      <a:schemeClr val="tx2"/>
                    </a:solidFill>
                  </a:tcPr>
                </a:tc>
                <a:tc hMerge="1">
                  <a:txBody>
                    <a:bodyPr/>
                    <a:lstStyle/>
                    <a:p>
                      <a:endParaRPr lang="en-GB"/>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bg1"/>
                        </a:solidFill>
                      </a:endParaRPr>
                    </a:p>
                  </a:txBody>
                  <a:tcPr anchor="ctr">
                    <a:solidFill>
                      <a:schemeClr val="tx2"/>
                    </a:solidFill>
                  </a:tcPr>
                </a:tc>
                <a:extLst>
                  <a:ext uri="{0D108BD9-81ED-4DB2-BD59-A6C34878D82A}">
                    <a16:rowId xmlns:a16="http://schemas.microsoft.com/office/drawing/2014/main" val="3108836417"/>
                  </a:ext>
                </a:extLst>
              </a:tr>
              <a:tr h="408382">
                <a:tc rowSpan="2">
                  <a:txBody>
                    <a:bodyPr/>
                    <a:lstStyle/>
                    <a:p>
                      <a:r>
                        <a:rPr lang="en-GB" sz="1000" b="1" baseline="0" dirty="0">
                          <a:solidFill>
                            <a:schemeClr val="bg1"/>
                          </a:solidFill>
                        </a:rPr>
                        <a:t>M</a:t>
                      </a:r>
                      <a:r>
                        <a:rPr lang="en-GB" sz="1000" b="1" dirty="0">
                          <a:solidFill>
                            <a:schemeClr val="bg1"/>
                          </a:solidFill>
                        </a:rPr>
                        <a:t>ethod</a:t>
                      </a:r>
                    </a:p>
                  </a:txBody>
                  <a:tcPr anchor="ctr">
                    <a:solidFill>
                      <a:schemeClr val="accent5">
                        <a:lumMod val="75000"/>
                      </a:schemeClr>
                    </a:solidFill>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W_009: Develop a Swansea Bay ‘Widening Access to Careers in Healthcare’ (WATCH) Programme.</a:t>
                      </a:r>
                      <a:endParaRPr lang="en-GB" sz="1000" b="1" i="0" u="none" strike="noStrike" kern="1200" baseline="0" dirty="0">
                        <a:solidFill>
                          <a:schemeClr val="dk1"/>
                        </a:solidFill>
                        <a:effectLst/>
                        <a:latin typeface="+mn-lt"/>
                        <a:ea typeface="+mn-ea"/>
                        <a:cs typeface="+mn-cs"/>
                      </a:endParaRPr>
                    </a:p>
                  </a:txBody>
                  <a:tcPr>
                    <a:solidFill>
                      <a:schemeClr val="accent5">
                        <a:lumMod val="20000"/>
                        <a:lumOff val="80000"/>
                      </a:schemeClr>
                    </a:solidFill>
                  </a:tcPr>
                </a:tc>
                <a:tc rowSpan="2" hMerge="1">
                  <a:txBody>
                    <a:bodyPr/>
                    <a:lstStyle/>
                    <a:p>
                      <a:endParaRPr lang="en-GB" sz="1200"/>
                    </a:p>
                  </a:txBody>
                  <a:tcPr>
                    <a:solidFill>
                      <a:schemeClr val="accent5">
                        <a:lumMod val="20000"/>
                        <a:lumOff val="80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baseline="0" dirty="0">
                          <a:solidFill>
                            <a:schemeClr val="bg1"/>
                          </a:solidFill>
                          <a:latin typeface="+mn-lt"/>
                          <a:ea typeface="+mn-ea"/>
                          <a:cs typeface="+mn-cs"/>
                        </a:rPr>
                        <a:t>Mid Year Status:</a:t>
                      </a:r>
                    </a:p>
                  </a:txBody>
                  <a:tcPr>
                    <a:solidFill>
                      <a:schemeClr val="accent5">
                        <a:lumMod val="5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i="0" u="none" strike="noStrike" kern="1200" baseline="0" dirty="0">
                        <a:solidFill>
                          <a:schemeClr val="bg1"/>
                        </a:solidFill>
                        <a:latin typeface="+mn-lt"/>
                        <a:ea typeface="+mn-ea"/>
                        <a:cs typeface="+mn-cs"/>
                      </a:endParaRPr>
                    </a:p>
                  </a:txBody>
                  <a:tcPr>
                    <a:solidFill>
                      <a:schemeClr val="accent5">
                        <a:lumMod val="50000"/>
                      </a:schemeClr>
                    </a:solidFill>
                  </a:tcPr>
                </a:tc>
                <a:extLst>
                  <a:ext uri="{0D108BD9-81ED-4DB2-BD59-A6C34878D82A}">
                    <a16:rowId xmlns:a16="http://schemas.microsoft.com/office/drawing/2014/main" val="3801980329"/>
                  </a:ext>
                </a:extLst>
              </a:tr>
              <a:tr h="255835">
                <a:tc vMerge="1">
                  <a:txBody>
                    <a:bodyPr/>
                    <a:lstStyle/>
                    <a:p>
                      <a:endParaRPr lang="en-GB" sz="1000" b="1" dirty="0">
                        <a:solidFill>
                          <a:schemeClr val="bg1"/>
                        </a:solidFill>
                      </a:endParaRPr>
                    </a:p>
                  </a:txBody>
                  <a:tcPr anchor="ctr">
                    <a:solidFill>
                      <a:schemeClr val="accent5">
                        <a:lumMod val="75000"/>
                      </a:schemeClr>
                    </a:solidFill>
                  </a:tcPr>
                </a:tc>
                <a:tc gridSpan="2" vMerge="1">
                  <a:txBody>
                    <a:bodyPr/>
                    <a:lstStyle/>
                    <a:p>
                      <a:endParaRPr lang="en-GB"/>
                    </a:p>
                  </a:txBody>
                  <a:tcPr/>
                </a:tc>
                <a:tc hMerge="1" vMerge="1">
                  <a:txBody>
                    <a:bodyPr/>
                    <a:lstStyle/>
                    <a:p>
                      <a:endParaRPr lang="en-GB"/>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baseline="0" dirty="0">
                          <a:solidFill>
                            <a:schemeClr val="bg1"/>
                          </a:solidFill>
                          <a:latin typeface="+mn-lt"/>
                          <a:ea typeface="+mn-ea"/>
                          <a:cs typeface="+mn-cs"/>
                        </a:rPr>
                        <a:t>Off Track</a:t>
                      </a:r>
                    </a:p>
                  </a:txBody>
                  <a:tcPr>
                    <a:solidFill>
                      <a:srgbClr val="C0000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i="0" u="none" strike="noStrike" kern="1200" baseline="0" dirty="0">
                        <a:solidFill>
                          <a:schemeClr val="bg1"/>
                        </a:solidFill>
                        <a:latin typeface="+mn-lt"/>
                        <a:ea typeface="+mn-ea"/>
                        <a:cs typeface="+mn-cs"/>
                      </a:endParaRPr>
                    </a:p>
                  </a:txBody>
                  <a:tcPr>
                    <a:solidFill>
                      <a:srgbClr val="C00000"/>
                    </a:solidFill>
                  </a:tcPr>
                </a:tc>
                <a:extLst>
                  <a:ext uri="{0D108BD9-81ED-4DB2-BD59-A6C34878D82A}">
                    <a16:rowId xmlns:a16="http://schemas.microsoft.com/office/drawing/2014/main" val="812098490"/>
                  </a:ext>
                </a:extLst>
              </a:tr>
              <a:tr h="248334">
                <a:tc gridSpan="2">
                  <a:txBody>
                    <a:bodyPr/>
                    <a:lstStyle/>
                    <a:p>
                      <a:pPr marL="0" algn="ctr" defTabSz="914400" rtl="0" eaLnBrk="1" latinLnBrk="0" hangingPunct="1"/>
                      <a:r>
                        <a:rPr lang="en-GB" sz="1000" b="1" kern="1200" dirty="0">
                          <a:solidFill>
                            <a:schemeClr val="bg1"/>
                          </a:solidFill>
                          <a:latin typeface="+mn-lt"/>
                          <a:ea typeface="+mn-ea"/>
                          <a:cs typeface="+mn-cs"/>
                        </a:rPr>
                        <a:t>Rationale for delay</a:t>
                      </a:r>
                    </a:p>
                  </a:txBody>
                  <a:tcPr anchor="ctr">
                    <a:solidFill>
                      <a:schemeClr val="accent1">
                        <a:lumMod val="60000"/>
                        <a:lumOff val="40000"/>
                      </a:schemeClr>
                    </a:solidFill>
                  </a:tcPr>
                </a:tc>
                <a:tc hMerge="1">
                  <a:txBody>
                    <a:bodyPr/>
                    <a:lstStyle/>
                    <a:p>
                      <a:endParaRPr lang="en-GB"/>
                    </a:p>
                  </a:txBody>
                  <a:tcPr/>
                </a:tc>
                <a:tc gridSpan="3">
                  <a:txBody>
                    <a:bodyPr/>
                    <a:lstStyle/>
                    <a:p>
                      <a:pPr algn="ctr"/>
                      <a:r>
                        <a:rPr lang="en-GB" sz="1000" b="1" dirty="0">
                          <a:solidFill>
                            <a:schemeClr val="bg1"/>
                          </a:solidFill>
                        </a:rPr>
                        <a:t>Proposed</a:t>
                      </a:r>
                      <a:r>
                        <a:rPr lang="en-GB" sz="1000" b="1" baseline="0" dirty="0">
                          <a:solidFill>
                            <a:schemeClr val="bg1"/>
                          </a:solidFill>
                        </a:rPr>
                        <a:t> Revised Q3/Q4 </a:t>
                      </a:r>
                      <a:r>
                        <a:rPr lang="en-GB" sz="1000" b="1" dirty="0">
                          <a:solidFill>
                            <a:schemeClr val="bg1"/>
                          </a:solidFill>
                        </a:rPr>
                        <a:t>Activity </a:t>
                      </a:r>
                    </a:p>
                  </a:txBody>
                  <a:tcPr anchor="ctr">
                    <a:solidFill>
                      <a:schemeClr val="accent5"/>
                    </a:solidFill>
                  </a:tcPr>
                </a:tc>
                <a:tc hMerge="1">
                  <a:txBody>
                    <a:bodyPr/>
                    <a:lstStyle/>
                    <a:p>
                      <a:endParaRPr lang="en-GB"/>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100" b="1" dirty="0">
                        <a:solidFill>
                          <a:schemeClr val="bg1"/>
                        </a:solidFill>
                      </a:endParaRPr>
                    </a:p>
                  </a:txBody>
                  <a:tcPr anchor="ctr">
                    <a:solidFill>
                      <a:schemeClr val="accent5"/>
                    </a:solidFill>
                  </a:tcPr>
                </a:tc>
                <a:extLst>
                  <a:ext uri="{0D108BD9-81ED-4DB2-BD59-A6C34878D82A}">
                    <a16:rowId xmlns:a16="http://schemas.microsoft.com/office/drawing/2014/main" val="1488134692"/>
                  </a:ext>
                </a:extLst>
              </a:tr>
              <a:tr h="248334">
                <a:tc gridSpan="2">
                  <a:txBody>
                    <a:bodyPr/>
                    <a:lstStyle/>
                    <a:p>
                      <a:r>
                        <a:rPr lang="en-GB" sz="1000" b="0" kern="1200" dirty="0">
                          <a:solidFill>
                            <a:schemeClr val="dk1"/>
                          </a:solidFill>
                          <a:effectLst/>
                          <a:latin typeface="+mn-lt"/>
                          <a:ea typeface="+mn-ea"/>
                          <a:cs typeface="+mn-cs"/>
                        </a:rPr>
                        <a:t>Overall programme likely to roll over due to increased partners involved in programme.</a:t>
                      </a:r>
                    </a:p>
                  </a:txBody>
                  <a:tcPr anchor="ctr">
                    <a:solidFill>
                      <a:schemeClr val="accent1">
                        <a:lumMod val="20000"/>
                        <a:lumOff val="80000"/>
                      </a:schemeClr>
                    </a:solidFill>
                  </a:tcPr>
                </a:tc>
                <a:tc hMerge="1">
                  <a:txBody>
                    <a:bodyPr/>
                    <a:lstStyle/>
                    <a:p>
                      <a:endParaRPr lang="en-GB"/>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Q3:</a:t>
                      </a:r>
                      <a:r>
                        <a:rPr lang="en-GB" sz="1000" b="0" kern="1200" dirty="0">
                          <a:solidFill>
                            <a:schemeClr val="dk1"/>
                          </a:solidFill>
                          <a:effectLst/>
                          <a:latin typeface="+mn-lt"/>
                          <a:ea typeface="+mn-ea"/>
                          <a:cs typeface="+mn-cs"/>
                        </a:rPr>
                        <a:t>As revised in Q2, c</a:t>
                      </a:r>
                      <a:r>
                        <a:rPr lang="en-GB" sz="1000" kern="1200" dirty="0">
                          <a:solidFill>
                            <a:schemeClr val="dk1"/>
                          </a:solidFill>
                          <a:effectLst/>
                          <a:latin typeface="+mn-lt"/>
                          <a:ea typeface="+mn-ea"/>
                          <a:cs typeface="+mn-cs"/>
                        </a:rPr>
                        <a:t>ontinue to design the programme due to additional partners who can contribute to the programme </a:t>
                      </a:r>
                      <a:endParaRPr lang="en-GB" sz="1000" b="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effectLst/>
                          <a:latin typeface="+mn-lt"/>
                          <a:ea typeface="+mn-ea"/>
                          <a:cs typeface="+mn-cs"/>
                        </a:rPr>
                        <a:t>Q4:</a:t>
                      </a:r>
                      <a:r>
                        <a:rPr lang="en-GB" sz="1000" b="0" kern="1200" dirty="0">
                          <a:solidFill>
                            <a:schemeClr val="dk1"/>
                          </a:solidFill>
                          <a:effectLst/>
                          <a:latin typeface="+mn-lt"/>
                          <a:ea typeface="+mn-ea"/>
                          <a:cs typeface="+mn-cs"/>
                        </a:rPr>
                        <a:t> As revised in Q2, l</a:t>
                      </a:r>
                      <a:r>
                        <a:rPr lang="en-GB" sz="1000" kern="1200" dirty="0">
                          <a:solidFill>
                            <a:schemeClr val="dk1"/>
                          </a:solidFill>
                          <a:effectLst/>
                          <a:latin typeface="+mn-lt"/>
                          <a:ea typeface="+mn-ea"/>
                          <a:cs typeface="+mn-cs"/>
                        </a:rPr>
                        <a:t>aunch programme. Roll over evaluation.</a:t>
                      </a:r>
                      <a:endParaRPr lang="en-GB" sz="1000" b="1" dirty="0">
                        <a:solidFill>
                          <a:schemeClr val="tx1"/>
                        </a:solidFill>
                      </a:endParaRPr>
                    </a:p>
                  </a:txBody>
                  <a:tcPr anchor="ctr">
                    <a:solidFill>
                      <a:schemeClr val="accent5">
                        <a:lumMod val="40000"/>
                        <a:lumOff val="60000"/>
                      </a:schemeClr>
                    </a:solidFill>
                  </a:tcPr>
                </a:tc>
                <a:tc hMerge="1">
                  <a:txBody>
                    <a:bodyPr/>
                    <a:lstStyle/>
                    <a:p>
                      <a:endParaRPr lang="en-GB"/>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100" b="1" dirty="0">
                        <a:solidFill>
                          <a:schemeClr val="bg1"/>
                        </a:solidFill>
                      </a:endParaRPr>
                    </a:p>
                  </a:txBody>
                  <a:tcPr anchor="ctr">
                    <a:solidFill>
                      <a:schemeClr val="accent5"/>
                    </a:solidFill>
                  </a:tcPr>
                </a:tc>
                <a:extLst>
                  <a:ext uri="{0D108BD9-81ED-4DB2-BD59-A6C34878D82A}">
                    <a16:rowId xmlns:a16="http://schemas.microsoft.com/office/drawing/2014/main" val="3436840662"/>
                  </a:ext>
                </a:extLst>
              </a:tr>
              <a:tr h="289723">
                <a:tc>
                  <a:txBody>
                    <a:bodyPr/>
                    <a:lstStyle/>
                    <a:p>
                      <a:r>
                        <a:rPr lang="en-GB" sz="1000" b="1" dirty="0">
                          <a:solidFill>
                            <a:schemeClr val="bg1"/>
                          </a:solidFill>
                        </a:rPr>
                        <a:t>GMO</a:t>
                      </a:r>
                      <a:r>
                        <a:rPr lang="en-GB" sz="1000" b="1" baseline="0" dirty="0">
                          <a:solidFill>
                            <a:schemeClr val="bg1"/>
                          </a:solidFill>
                        </a:rPr>
                        <a:t> Lead</a:t>
                      </a:r>
                      <a:endParaRPr lang="en-GB" sz="1000" b="1" dirty="0">
                        <a:solidFill>
                          <a:schemeClr val="bg1"/>
                        </a:solidFill>
                      </a:endParaRPr>
                    </a:p>
                  </a:txBody>
                  <a:tcPr anchor="ctr">
                    <a:solidFill>
                      <a:schemeClr val="accent3">
                        <a:lumMod val="60000"/>
                        <a:lumOff val="40000"/>
                      </a:schemeClr>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dirty="0">
                          <a:solidFill>
                            <a:schemeClr val="tx1"/>
                          </a:solidFill>
                        </a:rPr>
                        <a:t>Simone Houlbrooke, Head of Strategic Workforce Planning</a:t>
                      </a:r>
                    </a:p>
                  </a:txBody>
                  <a:tcPr>
                    <a:solidFill>
                      <a:schemeClr val="accent3">
                        <a:lumMod val="40000"/>
                        <a:lumOff val="60000"/>
                      </a:schemeClr>
                    </a:solidFill>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i="0" dirty="0">
                        <a:solidFill>
                          <a:schemeClr val="tx1"/>
                        </a:solidFill>
                      </a:endParaRPr>
                    </a:p>
                  </a:txBody>
                  <a:tcPr>
                    <a:solidFill>
                      <a:schemeClr val="accent3">
                        <a:lumMod val="40000"/>
                        <a:lumOff val="60000"/>
                      </a:schemeClr>
                    </a:solidFill>
                  </a:tcPr>
                </a:tc>
                <a:extLst>
                  <a:ext uri="{0D108BD9-81ED-4DB2-BD59-A6C34878D82A}">
                    <a16:rowId xmlns:a16="http://schemas.microsoft.com/office/drawing/2014/main" val="1792471024"/>
                  </a:ext>
                </a:extLst>
              </a:tr>
            </a:tbl>
          </a:graphicData>
        </a:graphic>
      </p:graphicFrame>
    </p:spTree>
    <p:extLst>
      <p:ext uri="{BB962C8B-B14F-4D97-AF65-F5344CB8AC3E}">
        <p14:creationId xmlns:p14="http://schemas.microsoft.com/office/powerpoint/2010/main" val="13998440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13028</TotalTime>
  <Words>5285</Words>
  <Application>Microsoft Office PowerPoint</Application>
  <PresentationFormat>Widescreen</PresentationFormat>
  <Paragraphs>527</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Arial Black</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SBU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Kirstie Lambert (Swansea Bay UHB - Strategy )</dc:creator>
  <cp:lastModifiedBy>Sophie Herbert (Swansea Bay UHB - Corporate Governance )</cp:lastModifiedBy>
  <cp:revision>592</cp:revision>
  <cp:lastPrinted>2024-03-25T12:08:59Z</cp:lastPrinted>
  <dcterms:created xsi:type="dcterms:W3CDTF">2024-03-04T09:25:38Z</dcterms:created>
  <dcterms:modified xsi:type="dcterms:W3CDTF">2025-01-21T10:13:43Z</dcterms:modified>
</cp:coreProperties>
</file>