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98" r:id="rId4"/>
    <p:sldId id="329" r:id="rId5"/>
    <p:sldId id="286" r:id="rId6"/>
    <p:sldId id="296" r:id="rId7"/>
    <p:sldId id="313" r:id="rId8"/>
    <p:sldId id="314" r:id="rId9"/>
    <p:sldId id="323" r:id="rId10"/>
    <p:sldId id="297" r:id="rId11"/>
    <p:sldId id="319" r:id="rId12"/>
    <p:sldId id="302" r:id="rId13"/>
    <p:sldId id="311" r:id="rId14"/>
    <p:sldId id="320" r:id="rId15"/>
    <p:sldId id="312" r:id="rId16"/>
    <p:sldId id="308" r:id="rId17"/>
    <p:sldId id="324" r:id="rId18"/>
    <p:sldId id="292" r:id="rId19"/>
    <p:sldId id="328" r:id="rId20"/>
    <p:sldId id="326" r:id="rId21"/>
    <p:sldId id="275" r:id="rId22"/>
    <p:sldId id="269" r:id="rId23"/>
    <p:sldId id="304" r:id="rId24"/>
    <p:sldId id="259" r:id="rId25"/>
    <p:sldId id="299" r:id="rId26"/>
    <p:sldId id="287" r:id="rId27"/>
    <p:sldId id="322" r:id="rId28"/>
    <p:sldId id="288" r:id="rId29"/>
    <p:sldId id="300" r:id="rId30"/>
    <p:sldId id="327" r:id="rId31"/>
    <p:sldId id="306" r:id="rId32"/>
    <p:sldId id="330" r:id="rId33"/>
    <p:sldId id="290" r:id="rId34"/>
    <p:sldId id="270" r:id="rId35"/>
    <p:sldId id="325" r:id="rId36"/>
    <p:sldId id="295" r:id="rId37"/>
    <p:sldId id="321" r:id="rId38"/>
    <p:sldId id="316" r:id="rId39"/>
    <p:sldId id="317" r:id="rId4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 Johnson (ABM ULHB - Strategy)" initials="NJ(U-S" lastIdx="3" clrIdx="0">
    <p:extLst>
      <p:ext uri="{19B8F6BF-5375-455C-9EA6-DF929625EA0E}">
        <p15:presenceInfo xmlns:p15="http://schemas.microsoft.com/office/powerpoint/2012/main" userId="S-1-5-21-978635462-3828570294-627434887-74773" providerId="AD"/>
      </p:ext>
    </p:extLst>
  </p:cmAuthor>
  <p:cmAuthor id="2" name="Nicola Johnson (SBU - Strategy)" initials="NJ(-S" lastIdx="3" clrIdx="1">
    <p:extLst>
      <p:ext uri="{19B8F6BF-5375-455C-9EA6-DF929625EA0E}">
        <p15:presenceInfo xmlns:p15="http://schemas.microsoft.com/office/powerpoint/2012/main" userId="S-1-5-21-978635462-3828570294-627434887-1264921" providerId="AD"/>
      </p:ext>
    </p:extLst>
  </p:cmAuthor>
  <p:cmAuthor id="3" name="Sian Harrop-Griffiths (Swansea Bay UHB - Strategy)" initials="SH(BU-S" lastIdx="19" clrIdx="2">
    <p:extLst>
      <p:ext uri="{19B8F6BF-5375-455C-9EA6-DF929625EA0E}">
        <p15:presenceInfo xmlns:p15="http://schemas.microsoft.com/office/powerpoint/2012/main" userId="S-1-5-21-978635462-3828570294-627434887-463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BAFC"/>
    <a:srgbClr val="ABDBFF"/>
    <a:srgbClr val="0083E6"/>
    <a:srgbClr val="1199FF"/>
    <a:srgbClr val="97D2FF"/>
    <a:srgbClr val="A2F4D5"/>
    <a:srgbClr val="A3D8FF"/>
    <a:srgbClr val="B9E1FF"/>
    <a:srgbClr val="FF7C80"/>
    <a:srgbClr val="F8B9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94590" autoAdjust="0"/>
  </p:normalViewPr>
  <p:slideViewPr>
    <p:cSldViewPr snapToGrid="0">
      <p:cViewPr varScale="1">
        <p:scale>
          <a:sx n="65" d="100"/>
          <a:sy n="65" d="100"/>
        </p:scale>
        <p:origin x="692" y="48"/>
      </p:cViewPr>
      <p:guideLst/>
    </p:cSldViewPr>
  </p:slideViewPr>
  <p:notesTextViewPr>
    <p:cViewPr>
      <p:scale>
        <a:sx n="1" d="1"/>
        <a:sy n="1" d="1"/>
      </p:scale>
      <p:origin x="0" y="0"/>
    </p:cViewPr>
  </p:notesTextViewPr>
  <p:notesViewPr>
    <p:cSldViewPr snapToGrid="0">
      <p:cViewPr varScale="1">
        <p:scale>
          <a:sx n="75" d="100"/>
          <a:sy n="75" d="100"/>
        </p:scale>
        <p:origin x="218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en-GB"/>
              <a:t>ChC Cases by Weekly Cost of Package</a:t>
            </a:r>
          </a:p>
        </c:rich>
      </c:tx>
      <c:layout>
        <c:manualLayout>
          <c:xMode val="edge"/>
          <c:yMode val="edge"/>
          <c:x val="0.31664031620553362"/>
          <c:y val="2.3993125785129906E-2"/>
        </c:manualLayout>
      </c:layout>
      <c:overlay val="0"/>
    </c:title>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2.5867087560000945E-2"/>
          <c:y val="0.21232424136343786"/>
          <c:w val="0.93290265546075035"/>
          <c:h val="0.71991918849619763"/>
        </c:manualLayout>
      </c:layout>
      <c:bar3DChart>
        <c:barDir val="col"/>
        <c:grouping val="stacked"/>
        <c:varyColors val="0"/>
        <c:ser>
          <c:idx val="0"/>
          <c:order val="0"/>
          <c:tx>
            <c:strRef>
              <c:f>Localities!$A$45</c:f>
              <c:strCache>
                <c:ptCount val="1"/>
                <c:pt idx="0">
                  <c:v>Under £1k</c:v>
                </c:pt>
              </c:strCache>
            </c:strRef>
          </c:tx>
          <c:invertIfNegative val="0"/>
          <c:dLbls>
            <c:spPr>
              <a:noFill/>
              <a:ln>
                <a:noFill/>
              </a:ln>
              <a:effectLst/>
            </c:spPr>
            <c:txPr>
              <a:bodyPr/>
              <a:lstStyle/>
              <a:p>
                <a:pPr>
                  <a:defRPr sz="10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Localities!$B$45:$CM$45</c:f>
              <c:numCache>
                <c:formatCode>General</c:formatCode>
                <c:ptCount val="90"/>
                <c:pt idx="0">
                  <c:v>272</c:v>
                </c:pt>
                <c:pt idx="1">
                  <c:v>293</c:v>
                </c:pt>
                <c:pt idx="2">
                  <c:v>295</c:v>
                </c:pt>
                <c:pt idx="3">
                  <c:v>312</c:v>
                </c:pt>
                <c:pt idx="4">
                  <c:v>324</c:v>
                </c:pt>
                <c:pt idx="5">
                  <c:v>329</c:v>
                </c:pt>
                <c:pt idx="6">
                  <c:v>334</c:v>
                </c:pt>
                <c:pt idx="7">
                  <c:v>331</c:v>
                </c:pt>
                <c:pt idx="8">
                  <c:v>334</c:v>
                </c:pt>
                <c:pt idx="9">
                  <c:v>338</c:v>
                </c:pt>
                <c:pt idx="10">
                  <c:v>325</c:v>
                </c:pt>
                <c:pt idx="11">
                  <c:v>321</c:v>
                </c:pt>
                <c:pt idx="12">
                  <c:v>323</c:v>
                </c:pt>
                <c:pt idx="13">
                  <c:v>316</c:v>
                </c:pt>
                <c:pt idx="14">
                  <c:v>318</c:v>
                </c:pt>
                <c:pt idx="15">
                  <c:v>293</c:v>
                </c:pt>
                <c:pt idx="16">
                  <c:v>288</c:v>
                </c:pt>
                <c:pt idx="17">
                  <c:v>276</c:v>
                </c:pt>
                <c:pt idx="18">
                  <c:v>267</c:v>
                </c:pt>
                <c:pt idx="19">
                  <c:v>264</c:v>
                </c:pt>
                <c:pt idx="20">
                  <c:v>265</c:v>
                </c:pt>
                <c:pt idx="21">
                  <c:v>255</c:v>
                </c:pt>
                <c:pt idx="22">
                  <c:v>251</c:v>
                </c:pt>
                <c:pt idx="23">
                  <c:v>240</c:v>
                </c:pt>
                <c:pt idx="24">
                  <c:v>229</c:v>
                </c:pt>
                <c:pt idx="25">
                  <c:v>217</c:v>
                </c:pt>
                <c:pt idx="26">
                  <c:v>204</c:v>
                </c:pt>
                <c:pt idx="27">
                  <c:v>220</c:v>
                </c:pt>
                <c:pt idx="28">
                  <c:v>220</c:v>
                </c:pt>
                <c:pt idx="29">
                  <c:v>211</c:v>
                </c:pt>
                <c:pt idx="30">
                  <c:v>211</c:v>
                </c:pt>
                <c:pt idx="31">
                  <c:v>209</c:v>
                </c:pt>
                <c:pt idx="32">
                  <c:v>212</c:v>
                </c:pt>
                <c:pt idx="33">
                  <c:v>220</c:v>
                </c:pt>
                <c:pt idx="34">
                  <c:v>222</c:v>
                </c:pt>
                <c:pt idx="35">
                  <c:v>229</c:v>
                </c:pt>
                <c:pt idx="36">
                  <c:v>222</c:v>
                </c:pt>
                <c:pt idx="37">
                  <c:v>209</c:v>
                </c:pt>
                <c:pt idx="38">
                  <c:v>207</c:v>
                </c:pt>
                <c:pt idx="39">
                  <c:v>215</c:v>
                </c:pt>
                <c:pt idx="40">
                  <c:v>216</c:v>
                </c:pt>
                <c:pt idx="41">
                  <c:v>233</c:v>
                </c:pt>
                <c:pt idx="42">
                  <c:v>228</c:v>
                </c:pt>
                <c:pt idx="43">
                  <c:v>224</c:v>
                </c:pt>
                <c:pt idx="44">
                  <c:v>222</c:v>
                </c:pt>
                <c:pt idx="45">
                  <c:v>240</c:v>
                </c:pt>
                <c:pt idx="46">
                  <c:v>252</c:v>
                </c:pt>
                <c:pt idx="47">
                  <c:v>242</c:v>
                </c:pt>
                <c:pt idx="48">
                  <c:v>242</c:v>
                </c:pt>
                <c:pt idx="49">
                  <c:v>250</c:v>
                </c:pt>
                <c:pt idx="50">
                  <c:v>236</c:v>
                </c:pt>
                <c:pt idx="51">
                  <c:v>254</c:v>
                </c:pt>
                <c:pt idx="52">
                  <c:v>247</c:v>
                </c:pt>
                <c:pt idx="53">
                  <c:v>248</c:v>
                </c:pt>
                <c:pt idx="54">
                  <c:v>259</c:v>
                </c:pt>
                <c:pt idx="55">
                  <c:v>264</c:v>
                </c:pt>
                <c:pt idx="56">
                  <c:v>274</c:v>
                </c:pt>
                <c:pt idx="57">
                  <c:v>284</c:v>
                </c:pt>
                <c:pt idx="58">
                  <c:v>283</c:v>
                </c:pt>
                <c:pt idx="59">
                  <c:v>280</c:v>
                </c:pt>
                <c:pt idx="60">
                  <c:v>287</c:v>
                </c:pt>
                <c:pt idx="61">
                  <c:v>266</c:v>
                </c:pt>
                <c:pt idx="62">
                  <c:v>261</c:v>
                </c:pt>
                <c:pt idx="63">
                  <c:v>251</c:v>
                </c:pt>
                <c:pt idx="64">
                  <c:v>244</c:v>
                </c:pt>
                <c:pt idx="65">
                  <c:v>250</c:v>
                </c:pt>
                <c:pt idx="66">
                  <c:v>255</c:v>
                </c:pt>
                <c:pt idx="67">
                  <c:v>254</c:v>
                </c:pt>
                <c:pt idx="68">
                  <c:v>264</c:v>
                </c:pt>
                <c:pt idx="69">
                  <c:v>267</c:v>
                </c:pt>
                <c:pt idx="70">
                  <c:v>255</c:v>
                </c:pt>
                <c:pt idx="71">
                  <c:v>239</c:v>
                </c:pt>
                <c:pt idx="72">
                  <c:v>219</c:v>
                </c:pt>
                <c:pt idx="73">
                  <c:v>232</c:v>
                </c:pt>
                <c:pt idx="74">
                  <c:v>242</c:v>
                </c:pt>
                <c:pt idx="75">
                  <c:v>246</c:v>
                </c:pt>
                <c:pt idx="76">
                  <c:v>248</c:v>
                </c:pt>
                <c:pt idx="77">
                  <c:v>259</c:v>
                </c:pt>
                <c:pt idx="78">
                  <c:v>254</c:v>
                </c:pt>
                <c:pt idx="79">
                  <c:v>250</c:v>
                </c:pt>
                <c:pt idx="80">
                  <c:v>247</c:v>
                </c:pt>
                <c:pt idx="81">
                  <c:v>250</c:v>
                </c:pt>
                <c:pt idx="82">
                  <c:v>250</c:v>
                </c:pt>
                <c:pt idx="83">
                  <c:v>251</c:v>
                </c:pt>
                <c:pt idx="84">
                  <c:v>234</c:v>
                </c:pt>
                <c:pt idx="85">
                  <c:v>224</c:v>
                </c:pt>
                <c:pt idx="86">
                  <c:v>227</c:v>
                </c:pt>
                <c:pt idx="87">
                  <c:v>240</c:v>
                </c:pt>
                <c:pt idx="88">
                  <c:v>239</c:v>
                </c:pt>
                <c:pt idx="89">
                  <c:v>231</c:v>
                </c:pt>
              </c:numCache>
            </c:numRef>
          </c:val>
          <c:extLst>
            <c:ext xmlns:c16="http://schemas.microsoft.com/office/drawing/2014/chart" uri="{C3380CC4-5D6E-409C-BE32-E72D297353CC}">
              <c16:uniqueId val="{00000000-D561-44A1-B060-FF6F4B4CF0E0}"/>
            </c:ext>
          </c:extLst>
        </c:ser>
        <c:ser>
          <c:idx val="1"/>
          <c:order val="1"/>
          <c:tx>
            <c:strRef>
              <c:f>Localities!$A$46</c:f>
              <c:strCache>
                <c:ptCount val="1"/>
                <c:pt idx="0">
                  <c:v>£1k-£2k</c:v>
                </c:pt>
              </c:strCache>
            </c:strRef>
          </c:tx>
          <c:invertIfNegative val="0"/>
          <c:dLbls>
            <c:spPr>
              <a:noFill/>
              <a:ln>
                <a:noFill/>
              </a:ln>
              <a:effectLst/>
            </c:spPr>
            <c:txPr>
              <a:bodyPr/>
              <a:lstStyle/>
              <a:p>
                <a:pPr>
                  <a:defRPr sz="10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Localities!$B$46:$CM$46</c:f>
              <c:numCache>
                <c:formatCode>General</c:formatCode>
                <c:ptCount val="90"/>
                <c:pt idx="0">
                  <c:v>34</c:v>
                </c:pt>
                <c:pt idx="1">
                  <c:v>45</c:v>
                </c:pt>
                <c:pt idx="2">
                  <c:v>47</c:v>
                </c:pt>
                <c:pt idx="3">
                  <c:v>55</c:v>
                </c:pt>
                <c:pt idx="4">
                  <c:v>56</c:v>
                </c:pt>
                <c:pt idx="5">
                  <c:v>58</c:v>
                </c:pt>
                <c:pt idx="6">
                  <c:v>63</c:v>
                </c:pt>
                <c:pt idx="7">
                  <c:v>64</c:v>
                </c:pt>
                <c:pt idx="8">
                  <c:v>63</c:v>
                </c:pt>
                <c:pt idx="9">
                  <c:v>66</c:v>
                </c:pt>
                <c:pt idx="10">
                  <c:v>62</c:v>
                </c:pt>
                <c:pt idx="11">
                  <c:v>61</c:v>
                </c:pt>
                <c:pt idx="12">
                  <c:v>60</c:v>
                </c:pt>
                <c:pt idx="13">
                  <c:v>60</c:v>
                </c:pt>
                <c:pt idx="14">
                  <c:v>62</c:v>
                </c:pt>
                <c:pt idx="15">
                  <c:v>59</c:v>
                </c:pt>
                <c:pt idx="16">
                  <c:v>58</c:v>
                </c:pt>
                <c:pt idx="17">
                  <c:v>57</c:v>
                </c:pt>
                <c:pt idx="18">
                  <c:v>59</c:v>
                </c:pt>
                <c:pt idx="19">
                  <c:v>61</c:v>
                </c:pt>
                <c:pt idx="20">
                  <c:v>60</c:v>
                </c:pt>
                <c:pt idx="21">
                  <c:v>59</c:v>
                </c:pt>
                <c:pt idx="22">
                  <c:v>59</c:v>
                </c:pt>
                <c:pt idx="23">
                  <c:v>58</c:v>
                </c:pt>
                <c:pt idx="24">
                  <c:v>57</c:v>
                </c:pt>
                <c:pt idx="25">
                  <c:v>57</c:v>
                </c:pt>
                <c:pt idx="26">
                  <c:v>54</c:v>
                </c:pt>
                <c:pt idx="27">
                  <c:v>55</c:v>
                </c:pt>
                <c:pt idx="28">
                  <c:v>57</c:v>
                </c:pt>
                <c:pt idx="29">
                  <c:v>56</c:v>
                </c:pt>
                <c:pt idx="30">
                  <c:v>56</c:v>
                </c:pt>
                <c:pt idx="31">
                  <c:v>57</c:v>
                </c:pt>
                <c:pt idx="32">
                  <c:v>60</c:v>
                </c:pt>
                <c:pt idx="33">
                  <c:v>59</c:v>
                </c:pt>
                <c:pt idx="34">
                  <c:v>58</c:v>
                </c:pt>
                <c:pt idx="35">
                  <c:v>60</c:v>
                </c:pt>
                <c:pt idx="36">
                  <c:v>58</c:v>
                </c:pt>
                <c:pt idx="37">
                  <c:v>62</c:v>
                </c:pt>
                <c:pt idx="38">
                  <c:v>61</c:v>
                </c:pt>
                <c:pt idx="39">
                  <c:v>60</c:v>
                </c:pt>
                <c:pt idx="40">
                  <c:v>60</c:v>
                </c:pt>
                <c:pt idx="41">
                  <c:v>61</c:v>
                </c:pt>
                <c:pt idx="42">
                  <c:v>63</c:v>
                </c:pt>
                <c:pt idx="43">
                  <c:v>62</c:v>
                </c:pt>
                <c:pt idx="44">
                  <c:v>62</c:v>
                </c:pt>
                <c:pt idx="45">
                  <c:v>64</c:v>
                </c:pt>
                <c:pt idx="46">
                  <c:v>64</c:v>
                </c:pt>
                <c:pt idx="47">
                  <c:v>60</c:v>
                </c:pt>
                <c:pt idx="48">
                  <c:v>62</c:v>
                </c:pt>
                <c:pt idx="49">
                  <c:v>58</c:v>
                </c:pt>
                <c:pt idx="50">
                  <c:v>56</c:v>
                </c:pt>
                <c:pt idx="51">
                  <c:v>66</c:v>
                </c:pt>
                <c:pt idx="52">
                  <c:v>66</c:v>
                </c:pt>
                <c:pt idx="53">
                  <c:v>68</c:v>
                </c:pt>
                <c:pt idx="54">
                  <c:v>69</c:v>
                </c:pt>
                <c:pt idx="55">
                  <c:v>69</c:v>
                </c:pt>
                <c:pt idx="56">
                  <c:v>66</c:v>
                </c:pt>
                <c:pt idx="57">
                  <c:v>66</c:v>
                </c:pt>
                <c:pt idx="58">
                  <c:v>69</c:v>
                </c:pt>
                <c:pt idx="59">
                  <c:v>70</c:v>
                </c:pt>
                <c:pt idx="60">
                  <c:v>67</c:v>
                </c:pt>
                <c:pt idx="61">
                  <c:v>66</c:v>
                </c:pt>
                <c:pt idx="62">
                  <c:v>69</c:v>
                </c:pt>
                <c:pt idx="63">
                  <c:v>70</c:v>
                </c:pt>
                <c:pt idx="64">
                  <c:v>72</c:v>
                </c:pt>
                <c:pt idx="65">
                  <c:v>72</c:v>
                </c:pt>
                <c:pt idx="66">
                  <c:v>77</c:v>
                </c:pt>
                <c:pt idx="67">
                  <c:v>71</c:v>
                </c:pt>
                <c:pt idx="68">
                  <c:v>75</c:v>
                </c:pt>
                <c:pt idx="69">
                  <c:v>77</c:v>
                </c:pt>
                <c:pt idx="70">
                  <c:v>77</c:v>
                </c:pt>
                <c:pt idx="71">
                  <c:v>73</c:v>
                </c:pt>
                <c:pt idx="72">
                  <c:v>69</c:v>
                </c:pt>
                <c:pt idx="73">
                  <c:v>70</c:v>
                </c:pt>
                <c:pt idx="74">
                  <c:v>74</c:v>
                </c:pt>
                <c:pt idx="75">
                  <c:v>71</c:v>
                </c:pt>
                <c:pt idx="76">
                  <c:v>74</c:v>
                </c:pt>
                <c:pt idx="77">
                  <c:v>75</c:v>
                </c:pt>
                <c:pt idx="78">
                  <c:v>83</c:v>
                </c:pt>
                <c:pt idx="79">
                  <c:v>75</c:v>
                </c:pt>
                <c:pt idx="80">
                  <c:v>75</c:v>
                </c:pt>
                <c:pt idx="81">
                  <c:v>73</c:v>
                </c:pt>
                <c:pt idx="82">
                  <c:v>69</c:v>
                </c:pt>
                <c:pt idx="83">
                  <c:v>67</c:v>
                </c:pt>
                <c:pt idx="84">
                  <c:v>69</c:v>
                </c:pt>
                <c:pt idx="85">
                  <c:v>71</c:v>
                </c:pt>
                <c:pt idx="86">
                  <c:v>72</c:v>
                </c:pt>
                <c:pt idx="87">
                  <c:v>75</c:v>
                </c:pt>
                <c:pt idx="88">
                  <c:v>75</c:v>
                </c:pt>
                <c:pt idx="89">
                  <c:v>77</c:v>
                </c:pt>
              </c:numCache>
            </c:numRef>
          </c:val>
          <c:extLst>
            <c:ext xmlns:c16="http://schemas.microsoft.com/office/drawing/2014/chart" uri="{C3380CC4-5D6E-409C-BE32-E72D297353CC}">
              <c16:uniqueId val="{00000001-D561-44A1-B060-FF6F4B4CF0E0}"/>
            </c:ext>
          </c:extLst>
        </c:ser>
        <c:ser>
          <c:idx val="2"/>
          <c:order val="2"/>
          <c:tx>
            <c:strRef>
              <c:f>Localities!$A$47</c:f>
              <c:strCache>
                <c:ptCount val="1"/>
                <c:pt idx="0">
                  <c:v>Over £2k</c:v>
                </c:pt>
              </c:strCache>
            </c:strRef>
          </c:tx>
          <c:invertIfNegative val="0"/>
          <c:dLbls>
            <c:dLbl>
              <c:idx val="3"/>
              <c:layout>
                <c:manualLayout>
                  <c:x val="-4.5662100456621071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561-44A1-B060-FF6F4B4CF0E0}"/>
                </c:ext>
              </c:extLst>
            </c:dLbl>
            <c:dLbl>
              <c:idx val="20"/>
              <c:layout>
                <c:manualLayout>
                  <c:x val="0"/>
                  <c:y val="4.166665299650491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561-44A1-B060-FF6F4B4CF0E0}"/>
                </c:ext>
              </c:extLst>
            </c:dLbl>
            <c:spPr>
              <a:noFill/>
              <a:ln>
                <a:noFill/>
              </a:ln>
              <a:effectLst/>
            </c:spPr>
            <c:txPr>
              <a:bodyPr/>
              <a:lstStyle/>
              <a:p>
                <a:pPr>
                  <a:defRPr sz="10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Localities!$B$47:$CM$47</c:f>
              <c:numCache>
                <c:formatCode>General</c:formatCode>
                <c:ptCount val="90"/>
                <c:pt idx="0">
                  <c:v>18</c:v>
                </c:pt>
                <c:pt idx="1">
                  <c:v>23</c:v>
                </c:pt>
                <c:pt idx="2">
                  <c:v>21</c:v>
                </c:pt>
                <c:pt idx="3">
                  <c:v>16</c:v>
                </c:pt>
                <c:pt idx="4">
                  <c:v>16</c:v>
                </c:pt>
                <c:pt idx="5">
                  <c:v>16</c:v>
                </c:pt>
                <c:pt idx="6">
                  <c:v>17</c:v>
                </c:pt>
                <c:pt idx="7">
                  <c:v>15</c:v>
                </c:pt>
                <c:pt idx="8">
                  <c:v>14</c:v>
                </c:pt>
                <c:pt idx="9">
                  <c:v>15</c:v>
                </c:pt>
                <c:pt idx="10">
                  <c:v>11</c:v>
                </c:pt>
                <c:pt idx="11">
                  <c:v>11</c:v>
                </c:pt>
                <c:pt idx="12">
                  <c:v>12</c:v>
                </c:pt>
                <c:pt idx="13">
                  <c:v>12</c:v>
                </c:pt>
                <c:pt idx="14">
                  <c:v>12</c:v>
                </c:pt>
                <c:pt idx="15">
                  <c:v>14</c:v>
                </c:pt>
                <c:pt idx="16">
                  <c:v>12</c:v>
                </c:pt>
                <c:pt idx="17">
                  <c:v>12</c:v>
                </c:pt>
                <c:pt idx="18">
                  <c:v>14</c:v>
                </c:pt>
                <c:pt idx="19">
                  <c:v>14</c:v>
                </c:pt>
                <c:pt idx="20">
                  <c:v>13</c:v>
                </c:pt>
                <c:pt idx="21">
                  <c:v>14</c:v>
                </c:pt>
                <c:pt idx="22">
                  <c:v>14</c:v>
                </c:pt>
                <c:pt idx="23">
                  <c:v>14</c:v>
                </c:pt>
                <c:pt idx="24">
                  <c:v>12</c:v>
                </c:pt>
                <c:pt idx="25">
                  <c:v>12</c:v>
                </c:pt>
                <c:pt idx="26">
                  <c:v>12</c:v>
                </c:pt>
                <c:pt idx="27">
                  <c:v>18</c:v>
                </c:pt>
                <c:pt idx="28">
                  <c:v>19</c:v>
                </c:pt>
                <c:pt idx="29">
                  <c:v>18</c:v>
                </c:pt>
                <c:pt idx="30">
                  <c:v>19</c:v>
                </c:pt>
                <c:pt idx="31">
                  <c:v>18</c:v>
                </c:pt>
                <c:pt idx="32">
                  <c:v>17</c:v>
                </c:pt>
                <c:pt idx="33">
                  <c:v>16</c:v>
                </c:pt>
                <c:pt idx="34">
                  <c:v>17</c:v>
                </c:pt>
                <c:pt idx="35">
                  <c:v>18</c:v>
                </c:pt>
                <c:pt idx="36">
                  <c:v>17</c:v>
                </c:pt>
                <c:pt idx="37">
                  <c:v>15</c:v>
                </c:pt>
                <c:pt idx="38">
                  <c:v>15</c:v>
                </c:pt>
                <c:pt idx="39">
                  <c:v>17</c:v>
                </c:pt>
                <c:pt idx="40">
                  <c:v>18</c:v>
                </c:pt>
                <c:pt idx="41">
                  <c:v>19</c:v>
                </c:pt>
                <c:pt idx="42">
                  <c:v>22</c:v>
                </c:pt>
                <c:pt idx="43">
                  <c:v>24</c:v>
                </c:pt>
                <c:pt idx="44">
                  <c:v>23</c:v>
                </c:pt>
                <c:pt idx="45">
                  <c:v>22</c:v>
                </c:pt>
                <c:pt idx="46">
                  <c:v>23</c:v>
                </c:pt>
                <c:pt idx="47">
                  <c:v>24</c:v>
                </c:pt>
                <c:pt idx="48">
                  <c:v>25</c:v>
                </c:pt>
                <c:pt idx="49">
                  <c:v>26</c:v>
                </c:pt>
                <c:pt idx="50">
                  <c:v>26</c:v>
                </c:pt>
                <c:pt idx="51">
                  <c:v>27</c:v>
                </c:pt>
                <c:pt idx="52">
                  <c:v>28</c:v>
                </c:pt>
                <c:pt idx="53">
                  <c:v>28</c:v>
                </c:pt>
                <c:pt idx="54">
                  <c:v>28</c:v>
                </c:pt>
                <c:pt idx="55">
                  <c:v>28</c:v>
                </c:pt>
                <c:pt idx="56">
                  <c:v>29</c:v>
                </c:pt>
                <c:pt idx="57">
                  <c:v>28</c:v>
                </c:pt>
                <c:pt idx="58">
                  <c:v>27</c:v>
                </c:pt>
                <c:pt idx="59">
                  <c:v>25</c:v>
                </c:pt>
                <c:pt idx="60">
                  <c:v>28</c:v>
                </c:pt>
                <c:pt idx="61">
                  <c:v>28</c:v>
                </c:pt>
                <c:pt idx="62">
                  <c:v>28</c:v>
                </c:pt>
                <c:pt idx="63">
                  <c:v>31</c:v>
                </c:pt>
                <c:pt idx="64">
                  <c:v>30</c:v>
                </c:pt>
                <c:pt idx="65">
                  <c:v>30</c:v>
                </c:pt>
                <c:pt idx="66">
                  <c:v>33</c:v>
                </c:pt>
                <c:pt idx="67">
                  <c:v>37</c:v>
                </c:pt>
                <c:pt idx="68">
                  <c:v>39</c:v>
                </c:pt>
                <c:pt idx="69">
                  <c:v>39</c:v>
                </c:pt>
                <c:pt idx="70">
                  <c:v>38</c:v>
                </c:pt>
                <c:pt idx="71">
                  <c:v>36</c:v>
                </c:pt>
                <c:pt idx="72">
                  <c:v>37</c:v>
                </c:pt>
                <c:pt idx="73">
                  <c:v>39</c:v>
                </c:pt>
                <c:pt idx="74">
                  <c:v>39</c:v>
                </c:pt>
                <c:pt idx="75">
                  <c:v>40</c:v>
                </c:pt>
                <c:pt idx="76">
                  <c:v>38</c:v>
                </c:pt>
                <c:pt idx="77">
                  <c:v>38</c:v>
                </c:pt>
                <c:pt idx="78">
                  <c:v>39</c:v>
                </c:pt>
                <c:pt idx="79">
                  <c:v>41</c:v>
                </c:pt>
                <c:pt idx="80">
                  <c:v>45</c:v>
                </c:pt>
                <c:pt idx="81">
                  <c:v>45</c:v>
                </c:pt>
                <c:pt idx="82">
                  <c:v>48</c:v>
                </c:pt>
                <c:pt idx="83">
                  <c:v>50</c:v>
                </c:pt>
                <c:pt idx="84">
                  <c:v>48</c:v>
                </c:pt>
                <c:pt idx="85">
                  <c:v>50</c:v>
                </c:pt>
                <c:pt idx="86">
                  <c:v>51</c:v>
                </c:pt>
                <c:pt idx="87">
                  <c:v>51</c:v>
                </c:pt>
                <c:pt idx="88">
                  <c:v>52</c:v>
                </c:pt>
                <c:pt idx="89">
                  <c:v>56</c:v>
                </c:pt>
              </c:numCache>
            </c:numRef>
          </c:val>
          <c:extLst>
            <c:ext xmlns:c16="http://schemas.microsoft.com/office/drawing/2014/chart" uri="{C3380CC4-5D6E-409C-BE32-E72D297353CC}">
              <c16:uniqueId val="{00000004-D561-44A1-B060-FF6F4B4CF0E0}"/>
            </c:ext>
          </c:extLst>
        </c:ser>
        <c:dLbls>
          <c:showLegendKey val="0"/>
          <c:showVal val="1"/>
          <c:showCatName val="0"/>
          <c:showSerName val="0"/>
          <c:showPercent val="0"/>
          <c:showBubbleSize val="0"/>
        </c:dLbls>
        <c:gapWidth val="95"/>
        <c:gapDepth val="95"/>
        <c:shape val="box"/>
        <c:axId val="51694592"/>
        <c:axId val="51700480"/>
        <c:axId val="0"/>
      </c:bar3DChart>
      <c:dateAx>
        <c:axId val="51694592"/>
        <c:scaling>
          <c:orientation val="minMax"/>
        </c:scaling>
        <c:delete val="0"/>
        <c:axPos val="b"/>
        <c:numFmt formatCode="[$-809]dd\ mmmm\ yyyy;@" sourceLinked="0"/>
        <c:majorTickMark val="none"/>
        <c:minorTickMark val="none"/>
        <c:tickLblPos val="nextTo"/>
        <c:txPr>
          <a:bodyPr rot="900000" vert="horz"/>
          <a:lstStyle/>
          <a:p>
            <a:pPr>
              <a:defRPr sz="1000" b="0" i="0" u="none" strike="noStrike" baseline="0">
                <a:solidFill>
                  <a:srgbClr val="000000"/>
                </a:solidFill>
                <a:latin typeface="Calibri"/>
                <a:ea typeface="Calibri"/>
                <a:cs typeface="Calibri"/>
              </a:defRPr>
            </a:pPr>
            <a:endParaRPr lang="en-US"/>
          </a:p>
        </c:txPr>
        <c:crossAx val="51700480"/>
        <c:crosses val="autoZero"/>
        <c:auto val="0"/>
        <c:lblOffset val="100"/>
        <c:baseTimeUnit val="months"/>
      </c:dateAx>
      <c:valAx>
        <c:axId val="51700480"/>
        <c:scaling>
          <c:orientation val="minMax"/>
        </c:scaling>
        <c:delete val="1"/>
        <c:axPos val="l"/>
        <c:numFmt formatCode="General" sourceLinked="1"/>
        <c:majorTickMark val="out"/>
        <c:minorTickMark val="none"/>
        <c:tickLblPos val="none"/>
        <c:crossAx val="51694592"/>
        <c:crosses val="autoZero"/>
        <c:crossBetween val="between"/>
      </c:valAx>
      <c:spPr>
        <a:noFill/>
        <a:ln w="25400">
          <a:noFill/>
        </a:ln>
      </c:spPr>
    </c:plotArea>
    <c:legend>
      <c:legendPos val="t"/>
      <c:overlay val="1"/>
      <c:txPr>
        <a:bodyPr/>
        <a:lstStyle/>
        <a:p>
          <a:pPr>
            <a:defRPr sz="71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Number of Cases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'Cases #2'!$A$4</c:f>
              <c:strCache>
                <c:ptCount val="1"/>
                <c:pt idx="0">
                  <c:v>Mental Health</c:v>
                </c:pt>
              </c:strCache>
            </c:strRef>
          </c:tx>
          <c:spPr>
            <a:solidFill>
              <a:schemeClr val="accent1"/>
            </a:solidFill>
            <a:ln>
              <a:noFill/>
            </a:ln>
            <a:effectLst/>
          </c:spPr>
          <c:invertIfNegative val="0"/>
          <c:cat>
            <c:numRef>
              <c:f>'Cases #2'!$B$3:$AA$3</c:f>
              <c:numCache>
                <c:formatCode>mmm\-yy</c:formatCode>
                <c:ptCount val="26"/>
                <c:pt idx="0">
                  <c:v>43922</c:v>
                </c:pt>
                <c:pt idx="1">
                  <c:v>43952</c:v>
                </c:pt>
                <c:pt idx="2">
                  <c:v>43983</c:v>
                </c:pt>
                <c:pt idx="3">
                  <c:v>44013</c:v>
                </c:pt>
                <c:pt idx="4">
                  <c:v>44044</c:v>
                </c:pt>
                <c:pt idx="5">
                  <c:v>44075</c:v>
                </c:pt>
                <c:pt idx="6">
                  <c:v>44105</c:v>
                </c:pt>
                <c:pt idx="7">
                  <c:v>44136</c:v>
                </c:pt>
                <c:pt idx="8">
                  <c:v>44166</c:v>
                </c:pt>
                <c:pt idx="9">
                  <c:v>44197</c:v>
                </c:pt>
                <c:pt idx="10">
                  <c:v>44228</c:v>
                </c:pt>
                <c:pt idx="11">
                  <c:v>44256</c:v>
                </c:pt>
                <c:pt idx="12">
                  <c:v>44287</c:v>
                </c:pt>
                <c:pt idx="13">
                  <c:v>44317</c:v>
                </c:pt>
                <c:pt idx="14">
                  <c:v>44348</c:v>
                </c:pt>
                <c:pt idx="15">
                  <c:v>44378</c:v>
                </c:pt>
                <c:pt idx="16">
                  <c:v>44409</c:v>
                </c:pt>
                <c:pt idx="17">
                  <c:v>44440</c:v>
                </c:pt>
                <c:pt idx="18">
                  <c:v>44470</c:v>
                </c:pt>
                <c:pt idx="19">
                  <c:v>44501</c:v>
                </c:pt>
                <c:pt idx="20">
                  <c:v>44531</c:v>
                </c:pt>
                <c:pt idx="21">
                  <c:v>44562</c:v>
                </c:pt>
                <c:pt idx="22">
                  <c:v>44593</c:v>
                </c:pt>
                <c:pt idx="23">
                  <c:v>44621</c:v>
                </c:pt>
                <c:pt idx="24">
                  <c:v>44652</c:v>
                </c:pt>
                <c:pt idx="25">
                  <c:v>44682</c:v>
                </c:pt>
              </c:numCache>
            </c:numRef>
          </c:cat>
          <c:val>
            <c:numRef>
              <c:f>'Cases #2'!$B$4:$AA$4</c:f>
              <c:numCache>
                <c:formatCode>General</c:formatCode>
                <c:ptCount val="26"/>
                <c:pt idx="0">
                  <c:v>143</c:v>
                </c:pt>
                <c:pt idx="1">
                  <c:v>143</c:v>
                </c:pt>
                <c:pt idx="2">
                  <c:v>141</c:v>
                </c:pt>
                <c:pt idx="3">
                  <c:v>143</c:v>
                </c:pt>
                <c:pt idx="4">
                  <c:v>145</c:v>
                </c:pt>
                <c:pt idx="5">
                  <c:v>148</c:v>
                </c:pt>
                <c:pt idx="6">
                  <c:v>154</c:v>
                </c:pt>
                <c:pt idx="7">
                  <c:v>153</c:v>
                </c:pt>
                <c:pt idx="8">
                  <c:v>153</c:v>
                </c:pt>
                <c:pt idx="9">
                  <c:v>152</c:v>
                </c:pt>
                <c:pt idx="10">
                  <c:v>152</c:v>
                </c:pt>
                <c:pt idx="11">
                  <c:v>152</c:v>
                </c:pt>
                <c:pt idx="12">
                  <c:v>152</c:v>
                </c:pt>
                <c:pt idx="13">
                  <c:v>155</c:v>
                </c:pt>
                <c:pt idx="14">
                  <c:v>158</c:v>
                </c:pt>
                <c:pt idx="15">
                  <c:v>156</c:v>
                </c:pt>
                <c:pt idx="16">
                  <c:v>157</c:v>
                </c:pt>
                <c:pt idx="17">
                  <c:v>156</c:v>
                </c:pt>
                <c:pt idx="18">
                  <c:v>156</c:v>
                </c:pt>
                <c:pt idx="19">
                  <c:v>155</c:v>
                </c:pt>
                <c:pt idx="20">
                  <c:v>164</c:v>
                </c:pt>
                <c:pt idx="21">
                  <c:v>165</c:v>
                </c:pt>
                <c:pt idx="22">
                  <c:v>171</c:v>
                </c:pt>
                <c:pt idx="23">
                  <c:v>174</c:v>
                </c:pt>
                <c:pt idx="24">
                  <c:v>182</c:v>
                </c:pt>
                <c:pt idx="25">
                  <c:v>182</c:v>
                </c:pt>
              </c:numCache>
            </c:numRef>
          </c:val>
          <c:extLst>
            <c:ext xmlns:c16="http://schemas.microsoft.com/office/drawing/2014/chart" uri="{C3380CC4-5D6E-409C-BE32-E72D297353CC}">
              <c16:uniqueId val="{00000000-B526-4F4A-B36E-B03799BE76F0}"/>
            </c:ext>
          </c:extLst>
        </c:ser>
        <c:ser>
          <c:idx val="1"/>
          <c:order val="1"/>
          <c:tx>
            <c:strRef>
              <c:f>'Cases #2'!$A$5</c:f>
              <c:strCache>
                <c:ptCount val="1"/>
                <c:pt idx="0">
                  <c:v>Learning Disabilities</c:v>
                </c:pt>
              </c:strCache>
            </c:strRef>
          </c:tx>
          <c:spPr>
            <a:solidFill>
              <a:schemeClr val="accent2"/>
            </a:solidFill>
            <a:ln>
              <a:noFill/>
            </a:ln>
            <a:effectLst/>
          </c:spPr>
          <c:invertIfNegative val="0"/>
          <c:cat>
            <c:numRef>
              <c:f>'Cases #2'!$B$3:$AA$3</c:f>
              <c:numCache>
                <c:formatCode>mmm\-yy</c:formatCode>
                <c:ptCount val="26"/>
                <c:pt idx="0">
                  <c:v>43922</c:v>
                </c:pt>
                <c:pt idx="1">
                  <c:v>43952</c:v>
                </c:pt>
                <c:pt idx="2">
                  <c:v>43983</c:v>
                </c:pt>
                <c:pt idx="3">
                  <c:v>44013</c:v>
                </c:pt>
                <c:pt idx="4">
                  <c:v>44044</c:v>
                </c:pt>
                <c:pt idx="5">
                  <c:v>44075</c:v>
                </c:pt>
                <c:pt idx="6">
                  <c:v>44105</c:v>
                </c:pt>
                <c:pt idx="7">
                  <c:v>44136</c:v>
                </c:pt>
                <c:pt idx="8">
                  <c:v>44166</c:v>
                </c:pt>
                <c:pt idx="9">
                  <c:v>44197</c:v>
                </c:pt>
                <c:pt idx="10">
                  <c:v>44228</c:v>
                </c:pt>
                <c:pt idx="11">
                  <c:v>44256</c:v>
                </c:pt>
                <c:pt idx="12">
                  <c:v>44287</c:v>
                </c:pt>
                <c:pt idx="13">
                  <c:v>44317</c:v>
                </c:pt>
                <c:pt idx="14">
                  <c:v>44348</c:v>
                </c:pt>
                <c:pt idx="15">
                  <c:v>44378</c:v>
                </c:pt>
                <c:pt idx="16">
                  <c:v>44409</c:v>
                </c:pt>
                <c:pt idx="17">
                  <c:v>44440</c:v>
                </c:pt>
                <c:pt idx="18">
                  <c:v>44470</c:v>
                </c:pt>
                <c:pt idx="19">
                  <c:v>44501</c:v>
                </c:pt>
                <c:pt idx="20">
                  <c:v>44531</c:v>
                </c:pt>
                <c:pt idx="21">
                  <c:v>44562</c:v>
                </c:pt>
                <c:pt idx="22">
                  <c:v>44593</c:v>
                </c:pt>
                <c:pt idx="23">
                  <c:v>44621</c:v>
                </c:pt>
                <c:pt idx="24">
                  <c:v>44652</c:v>
                </c:pt>
                <c:pt idx="25">
                  <c:v>44682</c:v>
                </c:pt>
              </c:numCache>
            </c:numRef>
          </c:cat>
          <c:val>
            <c:numRef>
              <c:f>'Cases #2'!$B$5:$AA$5</c:f>
              <c:numCache>
                <c:formatCode>General</c:formatCode>
                <c:ptCount val="26"/>
                <c:pt idx="0">
                  <c:v>182</c:v>
                </c:pt>
                <c:pt idx="1">
                  <c:v>182</c:v>
                </c:pt>
                <c:pt idx="2">
                  <c:v>185</c:v>
                </c:pt>
                <c:pt idx="3">
                  <c:v>182</c:v>
                </c:pt>
                <c:pt idx="4">
                  <c:v>184</c:v>
                </c:pt>
                <c:pt idx="5">
                  <c:v>183</c:v>
                </c:pt>
                <c:pt idx="6">
                  <c:v>184</c:v>
                </c:pt>
                <c:pt idx="7">
                  <c:v>184</c:v>
                </c:pt>
                <c:pt idx="8">
                  <c:v>186</c:v>
                </c:pt>
                <c:pt idx="9">
                  <c:v>192</c:v>
                </c:pt>
                <c:pt idx="10">
                  <c:v>193</c:v>
                </c:pt>
                <c:pt idx="11">
                  <c:v>196</c:v>
                </c:pt>
                <c:pt idx="12">
                  <c:v>197</c:v>
                </c:pt>
                <c:pt idx="13">
                  <c:v>197</c:v>
                </c:pt>
                <c:pt idx="14">
                  <c:v>198</c:v>
                </c:pt>
                <c:pt idx="15">
                  <c:v>197</c:v>
                </c:pt>
                <c:pt idx="16">
                  <c:v>197</c:v>
                </c:pt>
                <c:pt idx="17">
                  <c:v>200</c:v>
                </c:pt>
                <c:pt idx="18">
                  <c:v>199</c:v>
                </c:pt>
                <c:pt idx="19">
                  <c:v>199</c:v>
                </c:pt>
                <c:pt idx="20">
                  <c:v>199</c:v>
                </c:pt>
                <c:pt idx="21">
                  <c:v>196</c:v>
                </c:pt>
                <c:pt idx="22">
                  <c:v>195</c:v>
                </c:pt>
                <c:pt idx="23">
                  <c:v>196</c:v>
                </c:pt>
                <c:pt idx="24">
                  <c:v>197</c:v>
                </c:pt>
                <c:pt idx="25">
                  <c:v>195</c:v>
                </c:pt>
              </c:numCache>
            </c:numRef>
          </c:val>
          <c:extLst>
            <c:ext xmlns:c16="http://schemas.microsoft.com/office/drawing/2014/chart" uri="{C3380CC4-5D6E-409C-BE32-E72D297353CC}">
              <c16:uniqueId val="{00000001-B526-4F4A-B36E-B03799BE76F0}"/>
            </c:ext>
          </c:extLst>
        </c:ser>
        <c:ser>
          <c:idx val="2"/>
          <c:order val="2"/>
          <c:tx>
            <c:strRef>
              <c:f>'Cases #2'!$A$6</c:f>
              <c:strCache>
                <c:ptCount val="1"/>
                <c:pt idx="0">
                  <c:v>Total</c:v>
                </c:pt>
              </c:strCache>
            </c:strRef>
          </c:tx>
          <c:spPr>
            <a:solidFill>
              <a:schemeClr val="accent3"/>
            </a:solidFill>
            <a:ln>
              <a:noFill/>
            </a:ln>
            <a:effectLst/>
          </c:spPr>
          <c:invertIfNegative val="0"/>
          <c:cat>
            <c:numRef>
              <c:f>'Cases #2'!$B$3:$AA$3</c:f>
              <c:numCache>
                <c:formatCode>mmm\-yy</c:formatCode>
                <c:ptCount val="26"/>
                <c:pt idx="0">
                  <c:v>43922</c:v>
                </c:pt>
                <c:pt idx="1">
                  <c:v>43952</c:v>
                </c:pt>
                <c:pt idx="2">
                  <c:v>43983</c:v>
                </c:pt>
                <c:pt idx="3">
                  <c:v>44013</c:v>
                </c:pt>
                <c:pt idx="4">
                  <c:v>44044</c:v>
                </c:pt>
                <c:pt idx="5">
                  <c:v>44075</c:v>
                </c:pt>
                <c:pt idx="6">
                  <c:v>44105</c:v>
                </c:pt>
                <c:pt idx="7">
                  <c:v>44136</c:v>
                </c:pt>
                <c:pt idx="8">
                  <c:v>44166</c:v>
                </c:pt>
                <c:pt idx="9">
                  <c:v>44197</c:v>
                </c:pt>
                <c:pt idx="10">
                  <c:v>44228</c:v>
                </c:pt>
                <c:pt idx="11">
                  <c:v>44256</c:v>
                </c:pt>
                <c:pt idx="12">
                  <c:v>44287</c:v>
                </c:pt>
                <c:pt idx="13">
                  <c:v>44317</c:v>
                </c:pt>
                <c:pt idx="14">
                  <c:v>44348</c:v>
                </c:pt>
                <c:pt idx="15">
                  <c:v>44378</c:v>
                </c:pt>
                <c:pt idx="16">
                  <c:v>44409</c:v>
                </c:pt>
                <c:pt idx="17">
                  <c:v>44440</c:v>
                </c:pt>
                <c:pt idx="18">
                  <c:v>44470</c:v>
                </c:pt>
                <c:pt idx="19">
                  <c:v>44501</c:v>
                </c:pt>
                <c:pt idx="20">
                  <c:v>44531</c:v>
                </c:pt>
                <c:pt idx="21">
                  <c:v>44562</c:v>
                </c:pt>
                <c:pt idx="22">
                  <c:v>44593</c:v>
                </c:pt>
                <c:pt idx="23">
                  <c:v>44621</c:v>
                </c:pt>
                <c:pt idx="24">
                  <c:v>44652</c:v>
                </c:pt>
                <c:pt idx="25">
                  <c:v>44682</c:v>
                </c:pt>
              </c:numCache>
            </c:numRef>
          </c:cat>
          <c:val>
            <c:numRef>
              <c:f>'Cases #2'!$B$6:$AA$6</c:f>
              <c:numCache>
                <c:formatCode>General</c:formatCode>
                <c:ptCount val="26"/>
                <c:pt idx="0">
                  <c:v>325</c:v>
                </c:pt>
                <c:pt idx="1">
                  <c:v>325</c:v>
                </c:pt>
                <c:pt idx="2">
                  <c:v>326</c:v>
                </c:pt>
                <c:pt idx="3">
                  <c:v>325</c:v>
                </c:pt>
                <c:pt idx="4">
                  <c:v>329</c:v>
                </c:pt>
                <c:pt idx="5">
                  <c:v>331</c:v>
                </c:pt>
                <c:pt idx="6">
                  <c:v>338</c:v>
                </c:pt>
                <c:pt idx="7">
                  <c:v>337</c:v>
                </c:pt>
                <c:pt idx="8">
                  <c:v>339</c:v>
                </c:pt>
                <c:pt idx="9">
                  <c:v>344</c:v>
                </c:pt>
                <c:pt idx="10">
                  <c:v>345</c:v>
                </c:pt>
                <c:pt idx="11">
                  <c:v>348</c:v>
                </c:pt>
                <c:pt idx="12">
                  <c:v>349</c:v>
                </c:pt>
                <c:pt idx="13">
                  <c:v>352</c:v>
                </c:pt>
                <c:pt idx="14">
                  <c:v>356</c:v>
                </c:pt>
                <c:pt idx="15">
                  <c:v>353</c:v>
                </c:pt>
                <c:pt idx="16">
                  <c:v>354</c:v>
                </c:pt>
                <c:pt idx="17">
                  <c:v>356</c:v>
                </c:pt>
                <c:pt idx="18">
                  <c:v>355</c:v>
                </c:pt>
                <c:pt idx="19">
                  <c:v>354</c:v>
                </c:pt>
                <c:pt idx="20">
                  <c:v>363</c:v>
                </c:pt>
                <c:pt idx="21">
                  <c:v>361</c:v>
                </c:pt>
                <c:pt idx="22">
                  <c:v>366</c:v>
                </c:pt>
                <c:pt idx="23">
                  <c:v>370</c:v>
                </c:pt>
                <c:pt idx="24">
                  <c:v>379</c:v>
                </c:pt>
                <c:pt idx="25">
                  <c:v>377</c:v>
                </c:pt>
              </c:numCache>
            </c:numRef>
          </c:val>
          <c:extLst>
            <c:ext xmlns:c16="http://schemas.microsoft.com/office/drawing/2014/chart" uri="{C3380CC4-5D6E-409C-BE32-E72D297353CC}">
              <c16:uniqueId val="{00000002-B526-4F4A-B36E-B03799BE76F0}"/>
            </c:ext>
          </c:extLst>
        </c:ser>
        <c:dLbls>
          <c:showLegendKey val="0"/>
          <c:showVal val="0"/>
          <c:showCatName val="0"/>
          <c:showSerName val="0"/>
          <c:showPercent val="0"/>
          <c:showBubbleSize val="0"/>
        </c:dLbls>
        <c:gapWidth val="219"/>
        <c:overlap val="-27"/>
        <c:axId val="544379624"/>
        <c:axId val="544379952"/>
      </c:barChart>
      <c:dateAx>
        <c:axId val="54437962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4379952"/>
        <c:crosses val="autoZero"/>
        <c:auto val="1"/>
        <c:lblOffset val="100"/>
        <c:baseTimeUnit val="months"/>
      </c:dateAx>
      <c:valAx>
        <c:axId val="544379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4379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Number of Cases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'Cases #2'!$A$4</c:f>
              <c:strCache>
                <c:ptCount val="1"/>
                <c:pt idx="0">
                  <c:v>Mental Health</c:v>
                </c:pt>
              </c:strCache>
            </c:strRef>
          </c:tx>
          <c:spPr>
            <a:solidFill>
              <a:schemeClr val="accent1"/>
            </a:solidFill>
            <a:ln>
              <a:noFill/>
            </a:ln>
            <a:effectLst/>
          </c:spPr>
          <c:invertIfNegative val="0"/>
          <c:cat>
            <c:numRef>
              <c:f>'Cases #2'!$N$3:$AA$3</c:f>
              <c:numCache>
                <c:formatCode>mmm\-yy</c:formatCode>
                <c:ptCount val="14"/>
                <c:pt idx="0">
                  <c:v>44287</c:v>
                </c:pt>
                <c:pt idx="1">
                  <c:v>44317</c:v>
                </c:pt>
                <c:pt idx="2">
                  <c:v>44348</c:v>
                </c:pt>
                <c:pt idx="3">
                  <c:v>44378</c:v>
                </c:pt>
                <c:pt idx="4">
                  <c:v>44409</c:v>
                </c:pt>
                <c:pt idx="5">
                  <c:v>44440</c:v>
                </c:pt>
                <c:pt idx="6">
                  <c:v>44470</c:v>
                </c:pt>
                <c:pt idx="7">
                  <c:v>44501</c:v>
                </c:pt>
                <c:pt idx="8">
                  <c:v>44531</c:v>
                </c:pt>
                <c:pt idx="9">
                  <c:v>44562</c:v>
                </c:pt>
                <c:pt idx="10">
                  <c:v>44593</c:v>
                </c:pt>
                <c:pt idx="11">
                  <c:v>44621</c:v>
                </c:pt>
                <c:pt idx="12">
                  <c:v>44652</c:v>
                </c:pt>
                <c:pt idx="13">
                  <c:v>44682</c:v>
                </c:pt>
              </c:numCache>
            </c:numRef>
          </c:cat>
          <c:val>
            <c:numRef>
              <c:f>'Cases #2'!$N$4:$AA$4</c:f>
              <c:numCache>
                <c:formatCode>General</c:formatCode>
                <c:ptCount val="14"/>
                <c:pt idx="0">
                  <c:v>152</c:v>
                </c:pt>
                <c:pt idx="1">
                  <c:v>155</c:v>
                </c:pt>
                <c:pt idx="2">
                  <c:v>158</c:v>
                </c:pt>
                <c:pt idx="3">
                  <c:v>156</c:v>
                </c:pt>
                <c:pt idx="4">
                  <c:v>157</c:v>
                </c:pt>
                <c:pt idx="5">
                  <c:v>156</c:v>
                </c:pt>
                <c:pt idx="6">
                  <c:v>156</c:v>
                </c:pt>
                <c:pt idx="7">
                  <c:v>155</c:v>
                </c:pt>
                <c:pt idx="8">
                  <c:v>164</c:v>
                </c:pt>
                <c:pt idx="9">
                  <c:v>165</c:v>
                </c:pt>
                <c:pt idx="10">
                  <c:v>171</c:v>
                </c:pt>
                <c:pt idx="11">
                  <c:v>174</c:v>
                </c:pt>
                <c:pt idx="12">
                  <c:v>182</c:v>
                </c:pt>
                <c:pt idx="13">
                  <c:v>182</c:v>
                </c:pt>
              </c:numCache>
            </c:numRef>
          </c:val>
          <c:extLst>
            <c:ext xmlns:c16="http://schemas.microsoft.com/office/drawing/2014/chart" uri="{C3380CC4-5D6E-409C-BE32-E72D297353CC}">
              <c16:uniqueId val="{00000000-62A0-48EA-8F6C-DCC201034EC1}"/>
            </c:ext>
          </c:extLst>
        </c:ser>
        <c:ser>
          <c:idx val="1"/>
          <c:order val="1"/>
          <c:tx>
            <c:strRef>
              <c:f>'Cases #2'!$A$5</c:f>
              <c:strCache>
                <c:ptCount val="1"/>
                <c:pt idx="0">
                  <c:v>Learning Disabilities</c:v>
                </c:pt>
              </c:strCache>
            </c:strRef>
          </c:tx>
          <c:spPr>
            <a:solidFill>
              <a:schemeClr val="accent2"/>
            </a:solidFill>
            <a:ln>
              <a:noFill/>
            </a:ln>
            <a:effectLst/>
          </c:spPr>
          <c:invertIfNegative val="0"/>
          <c:cat>
            <c:numRef>
              <c:f>'Cases #2'!$N$3:$AA$3</c:f>
              <c:numCache>
                <c:formatCode>mmm\-yy</c:formatCode>
                <c:ptCount val="14"/>
                <c:pt idx="0">
                  <c:v>44287</c:v>
                </c:pt>
                <c:pt idx="1">
                  <c:v>44317</c:v>
                </c:pt>
                <c:pt idx="2">
                  <c:v>44348</c:v>
                </c:pt>
                <c:pt idx="3">
                  <c:v>44378</c:v>
                </c:pt>
                <c:pt idx="4">
                  <c:v>44409</c:v>
                </c:pt>
                <c:pt idx="5">
                  <c:v>44440</c:v>
                </c:pt>
                <c:pt idx="6">
                  <c:v>44470</c:v>
                </c:pt>
                <c:pt idx="7">
                  <c:v>44501</c:v>
                </c:pt>
                <c:pt idx="8">
                  <c:v>44531</c:v>
                </c:pt>
                <c:pt idx="9">
                  <c:v>44562</c:v>
                </c:pt>
                <c:pt idx="10">
                  <c:v>44593</c:v>
                </c:pt>
                <c:pt idx="11">
                  <c:v>44621</c:v>
                </c:pt>
                <c:pt idx="12">
                  <c:v>44652</c:v>
                </c:pt>
                <c:pt idx="13">
                  <c:v>44682</c:v>
                </c:pt>
              </c:numCache>
            </c:numRef>
          </c:cat>
          <c:val>
            <c:numRef>
              <c:f>'Cases #2'!$N$5:$AA$5</c:f>
              <c:numCache>
                <c:formatCode>General</c:formatCode>
                <c:ptCount val="14"/>
                <c:pt idx="0">
                  <c:v>197</c:v>
                </c:pt>
                <c:pt idx="1">
                  <c:v>197</c:v>
                </c:pt>
                <c:pt idx="2">
                  <c:v>198</c:v>
                </c:pt>
                <c:pt idx="3">
                  <c:v>197</c:v>
                </c:pt>
                <c:pt idx="4">
                  <c:v>197</c:v>
                </c:pt>
                <c:pt idx="5">
                  <c:v>200</c:v>
                </c:pt>
                <c:pt idx="6">
                  <c:v>199</c:v>
                </c:pt>
                <c:pt idx="7">
                  <c:v>199</c:v>
                </c:pt>
                <c:pt idx="8">
                  <c:v>199</c:v>
                </c:pt>
                <c:pt idx="9">
                  <c:v>196</c:v>
                </c:pt>
                <c:pt idx="10">
                  <c:v>195</c:v>
                </c:pt>
                <c:pt idx="11">
                  <c:v>196</c:v>
                </c:pt>
                <c:pt idx="12">
                  <c:v>197</c:v>
                </c:pt>
                <c:pt idx="13">
                  <c:v>195</c:v>
                </c:pt>
              </c:numCache>
            </c:numRef>
          </c:val>
          <c:extLst>
            <c:ext xmlns:c16="http://schemas.microsoft.com/office/drawing/2014/chart" uri="{C3380CC4-5D6E-409C-BE32-E72D297353CC}">
              <c16:uniqueId val="{00000001-62A0-48EA-8F6C-DCC201034EC1}"/>
            </c:ext>
          </c:extLst>
        </c:ser>
        <c:dLbls>
          <c:showLegendKey val="0"/>
          <c:showVal val="0"/>
          <c:showCatName val="0"/>
          <c:showSerName val="0"/>
          <c:showPercent val="0"/>
          <c:showBubbleSize val="0"/>
        </c:dLbls>
        <c:gapWidth val="150"/>
        <c:overlap val="100"/>
        <c:axId val="1977843168"/>
        <c:axId val="1807442448"/>
      </c:barChart>
      <c:dateAx>
        <c:axId val="197784316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7442448"/>
        <c:crosses val="autoZero"/>
        <c:auto val="1"/>
        <c:lblOffset val="100"/>
        <c:baseTimeUnit val="months"/>
      </c:dateAx>
      <c:valAx>
        <c:axId val="1807442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78431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C5AA7DE-3277-4520-AA9D-DED0EC4BAC90}" type="datetimeFigureOut">
              <a:rPr lang="en-GB" smtClean="0"/>
              <a:t>31/08/2022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F474BFFB-7F7E-48AD-8EA0-B03D233DC075}" type="slidenum">
              <a:rPr lang="en-GB" smtClean="0"/>
              <a:t>‹#›</a:t>
            </a:fld>
            <a:endParaRPr lang="en-GB"/>
          </a:p>
        </p:txBody>
      </p:sp>
    </p:spTree>
    <p:extLst>
      <p:ext uri="{BB962C8B-B14F-4D97-AF65-F5344CB8AC3E}">
        <p14:creationId xmlns:p14="http://schemas.microsoft.com/office/powerpoint/2010/main" val="2717693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474BFFB-7F7E-48AD-8EA0-B03D233DC075}" type="slidenum">
              <a:rPr lang="en-GB" smtClean="0"/>
              <a:t>31</a:t>
            </a:fld>
            <a:endParaRPr lang="en-GB"/>
          </a:p>
        </p:txBody>
      </p:sp>
    </p:spTree>
    <p:extLst>
      <p:ext uri="{BB962C8B-B14F-4D97-AF65-F5344CB8AC3E}">
        <p14:creationId xmlns:p14="http://schemas.microsoft.com/office/powerpoint/2010/main" val="3925172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smtClean="0"/>
              <a:t>Title in Ariel 60pt</a:t>
            </a:r>
            <a:endParaRPr lang="en-GB"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Subtitle in Ariel 24pt</a:t>
            </a:r>
            <a:endParaRPr lang="en-GB" dirty="0"/>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lgn="ctr">
              <a:defRPr sz="1600" b="1">
                <a:solidFill>
                  <a:srgbClr val="6E609E"/>
                </a:solidFill>
              </a:defRPr>
            </a:lvl1pPr>
          </a:lstStyle>
          <a:p>
            <a:r>
              <a:rPr lang="en-GB" dirty="0" err="1" smtClean="0"/>
              <a:t>golfalu</a:t>
            </a:r>
            <a:r>
              <a:rPr lang="en-GB" dirty="0" smtClean="0"/>
              <a:t> am </a:t>
            </a:r>
            <a:r>
              <a:rPr lang="en-GB" dirty="0" err="1" smtClean="0"/>
              <a:t>ein</a:t>
            </a:r>
            <a:r>
              <a:rPr lang="en-GB" dirty="0" smtClean="0"/>
              <a:t> </a:t>
            </a:r>
            <a:r>
              <a:rPr lang="en-GB" dirty="0" err="1" smtClean="0"/>
              <a:t>gilydd</a:t>
            </a:r>
            <a:endParaRPr lang="en-GB" dirty="0" smtClean="0"/>
          </a:p>
          <a:p>
            <a:r>
              <a:rPr lang="en-GB" dirty="0" err="1" smtClean="0"/>
              <a:t>cydweithio</a:t>
            </a:r>
            <a:endParaRPr lang="en-GB" dirty="0" smtClean="0"/>
          </a:p>
          <a:p>
            <a:r>
              <a:rPr lang="en-GB" dirty="0" err="1" smtClean="0"/>
              <a:t>gwella</a:t>
            </a:r>
            <a:r>
              <a:rPr lang="en-GB" dirty="0" smtClean="0"/>
              <a:t> bob </a:t>
            </a:r>
            <a:r>
              <a:rPr lang="en-GB" dirty="0" err="1" smtClean="0"/>
              <a:t>amser</a:t>
            </a:r>
            <a:endParaRPr lang="en-GB" dirty="0"/>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p:spPr>
        <p:txBody>
          <a:bodyPr/>
          <a:lstStyle>
            <a:lvl1pPr algn="ctr">
              <a:defRPr sz="1600" b="1">
                <a:solidFill>
                  <a:srgbClr val="008A8C"/>
                </a:solidFill>
              </a:defRPr>
            </a:lvl1pPr>
          </a:lstStyle>
          <a:p>
            <a:r>
              <a:rPr lang="en-GB" dirty="0" smtClean="0"/>
              <a:t>caring for each other</a:t>
            </a:r>
          </a:p>
          <a:p>
            <a:r>
              <a:rPr lang="en-GB" dirty="0" smtClean="0"/>
              <a:t>working together</a:t>
            </a:r>
          </a:p>
          <a:p>
            <a:r>
              <a:rPr lang="en-GB" dirty="0" smtClean="0"/>
              <a:t>always improving</a:t>
            </a:r>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03761" y="212332"/>
            <a:ext cx="1034893" cy="1013899"/>
          </a:xfrm>
          <a:prstGeom prst="rect">
            <a:avLst/>
          </a:prstGeom>
        </p:spPr>
      </p:pic>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9404" y="209569"/>
            <a:ext cx="1038040" cy="1013899"/>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Ariel 44pt</a:t>
            </a:r>
            <a:endParaRPr lang="en-GB"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dirty="0" smtClean="0"/>
              <a:t>Title Ariel 44pt</a:t>
            </a:r>
            <a:endParaRPr lang="en-GB"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dirty="0" smtClean="0"/>
              <a:t>Bulletin point Ariel 28pt</a:t>
            </a:r>
          </a:p>
          <a:p>
            <a:pPr lvl="1"/>
            <a:r>
              <a:rPr lang="en-US" dirty="0" smtClean="0"/>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dirty="0" smtClean="0"/>
              <a:t>Bulletin point Ariel 28pt</a:t>
            </a:r>
          </a:p>
          <a:p>
            <a:pPr lvl="1"/>
            <a:r>
              <a:rPr lang="en-US" dirty="0" smtClean="0"/>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Title Ariel 44pt</a:t>
            </a:r>
            <a:endParaRPr lang="en-GB" dirty="0"/>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428EB037-5E3B-48C4-97BB-734080DA86A8}" type="slidenum">
              <a:rPr lang="en-GB" smtClean="0"/>
              <a:t>‹#›</a:t>
            </a:fld>
            <a:endParaRPr lang="en-GB"/>
          </a:p>
        </p:txBody>
      </p:sp>
    </p:spTree>
    <p:extLst>
      <p:ext uri="{BB962C8B-B14F-4D97-AF65-F5344CB8AC3E}">
        <p14:creationId xmlns:p14="http://schemas.microsoft.com/office/powerpoint/2010/main" val="2636701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200094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2042824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1704310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71511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2101182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1029977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dirty="0" smtClean="0"/>
              <a:t>Title Ariel 44pt</a:t>
            </a:r>
            <a:endParaRPr lang="en-GB" dirty="0"/>
          </a:p>
        </p:txBody>
      </p:sp>
    </p:spTree>
    <p:extLst>
      <p:ext uri="{BB962C8B-B14F-4D97-AF65-F5344CB8AC3E}">
        <p14:creationId xmlns:p14="http://schemas.microsoft.com/office/powerpoint/2010/main" val="3665802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dirty="0" smtClean="0"/>
              <a:t>Section title Ariel 60pt</a:t>
            </a:r>
            <a:endParaRPr lang="en-GB"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Title Ariel 44pt</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Bullet point Ariel 28pt</a:t>
            </a:r>
          </a:p>
          <a:p>
            <a:pPr lvl="1"/>
            <a:r>
              <a:rPr lang="en-US" dirty="0" smtClean="0"/>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6"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7" r:id="rId4"/>
    <p:sldLayoutId id="2147483658" r:id="rId5"/>
    <p:sldLayoutId id="2147483659" r:id="rId6"/>
    <p:sldLayoutId id="2147483660" r:id="rId7"/>
    <p:sldLayoutId id="2147483661" r:id="rId8"/>
    <p:sldLayoutId id="2147483651" r:id="rId9"/>
    <p:sldLayoutId id="2147483652" r:id="rId10"/>
    <p:sldLayoutId id="2147483653" r:id="rId11"/>
    <p:sldLayoutId id="2147483654" r:id="rId12"/>
    <p:sldLayoutId id="2147483655" r:id="rId13"/>
    <p:sldLayoutId id="2147483663" r:id="rId14"/>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wales.nhs.uk/documents/whc-2004-024-e.pdf" TargetMode="External"/><Relationship Id="rId2" Type="http://schemas.openxmlformats.org/officeDocument/2006/relationships/hyperlink" Target="https://gov.wales/national-framework-continuing-nhs-healthcare" TargetMode="External"/><Relationship Id="rId1" Type="http://schemas.openxmlformats.org/officeDocument/2006/relationships/slideLayout" Target="../slideLayouts/slideLayout2.xml"/><Relationship Id="rId4" Type="http://schemas.openxmlformats.org/officeDocument/2006/relationships/hyperlink" Target="https://gov.wales/sites/default/files/publications/2020-03/the-children-and-young-peoples-continuing-care-guidance.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2511" y="6086676"/>
            <a:ext cx="8443876" cy="500782"/>
          </a:xfrm>
        </p:spPr>
        <p:txBody>
          <a:bodyPr>
            <a:normAutofit fontScale="90000"/>
          </a:bodyPr>
          <a:lstStyle/>
          <a:p>
            <a:r>
              <a:rPr lang="en-GB" dirty="0" smtClean="0"/>
              <a:t/>
            </a:r>
            <a:br>
              <a:rPr lang="en-GB" dirty="0" smtClean="0"/>
            </a:br>
            <a:r>
              <a:rPr lang="en-GB" dirty="0" smtClean="0"/>
              <a:t/>
            </a:r>
            <a:br>
              <a:rPr lang="en-GB" dirty="0" smtClean="0"/>
            </a:br>
            <a:r>
              <a:rPr lang="en-GB" dirty="0"/>
              <a:t/>
            </a:r>
            <a:br>
              <a:rPr lang="en-GB" dirty="0"/>
            </a:br>
            <a:r>
              <a:rPr lang="en-GB" dirty="0" smtClean="0"/>
              <a:t>Continuing Healthcare / Continuing Care</a:t>
            </a:r>
            <a:br>
              <a:rPr lang="en-GB" dirty="0" smtClean="0"/>
            </a:br>
            <a:r>
              <a:rPr lang="en-GB" dirty="0" smtClean="0"/>
              <a:t>Position Statement  </a:t>
            </a:r>
            <a:br>
              <a:rPr lang="en-GB" dirty="0" smtClean="0"/>
            </a:br>
            <a:r>
              <a:rPr lang="en-GB" dirty="0" smtClean="0"/>
              <a:t>August 2022</a:t>
            </a:r>
            <a:br>
              <a:rPr lang="en-GB" dirty="0" smtClean="0"/>
            </a:br>
            <a:r>
              <a:rPr lang="en-GB" sz="2000" dirty="0" smtClean="0"/>
              <a:t>Draft v1</a:t>
            </a:r>
            <a:br>
              <a:rPr lang="en-GB" sz="2000" dirty="0" smtClean="0"/>
            </a:br>
            <a:r>
              <a:rPr lang="en-GB" sz="2000" dirty="0" smtClean="0"/>
              <a:t>Nicola Johnson, Assistant Director of Strategy (Commissioning)</a:t>
            </a:r>
            <a:r>
              <a:rPr lang="en-GB" dirty="0" smtClean="0"/>
              <a:t/>
            </a:r>
            <a:br>
              <a:rPr lang="en-GB" dirty="0" smtClean="0"/>
            </a:br>
            <a:r>
              <a:rPr lang="en-GB" dirty="0"/>
              <a:t/>
            </a:r>
            <a:br>
              <a:rPr lang="en-GB" dirty="0"/>
            </a:br>
            <a:endParaRPr lang="en-GB" dirty="0"/>
          </a:p>
        </p:txBody>
      </p:sp>
    </p:spTree>
    <p:extLst>
      <p:ext uri="{BB962C8B-B14F-4D97-AF65-F5344CB8AC3E}">
        <p14:creationId xmlns:p14="http://schemas.microsoft.com/office/powerpoint/2010/main" val="4080156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Funding Agreements – MHLD / CYP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38812983"/>
              </p:ext>
            </p:extLst>
          </p:nvPr>
        </p:nvGraphicFramePr>
        <p:xfrm>
          <a:off x="98323" y="743303"/>
          <a:ext cx="11916696" cy="4942840"/>
        </p:xfrm>
        <a:graphic>
          <a:graphicData uri="http://schemas.openxmlformats.org/drawingml/2006/table">
            <a:tbl>
              <a:tblPr firstRow="1" bandRow="1">
                <a:tableStyleId>{5C22544A-7EE6-4342-B048-85BDC9FD1C3A}</a:tableStyleId>
              </a:tblPr>
              <a:tblGrid>
                <a:gridCol w="835307">
                  <a:extLst>
                    <a:ext uri="{9D8B030D-6E8A-4147-A177-3AD203B41FA5}">
                      <a16:colId xmlns:a16="http://schemas.microsoft.com/office/drawing/2014/main" val="3396196114"/>
                    </a:ext>
                  </a:extLst>
                </a:gridCol>
                <a:gridCol w="3159495">
                  <a:extLst>
                    <a:ext uri="{9D8B030D-6E8A-4147-A177-3AD203B41FA5}">
                      <a16:colId xmlns:a16="http://schemas.microsoft.com/office/drawing/2014/main" val="2005094898"/>
                    </a:ext>
                  </a:extLst>
                </a:gridCol>
                <a:gridCol w="3940054">
                  <a:extLst>
                    <a:ext uri="{9D8B030D-6E8A-4147-A177-3AD203B41FA5}">
                      <a16:colId xmlns:a16="http://schemas.microsoft.com/office/drawing/2014/main" val="82654353"/>
                    </a:ext>
                  </a:extLst>
                </a:gridCol>
                <a:gridCol w="3981840">
                  <a:extLst>
                    <a:ext uri="{9D8B030D-6E8A-4147-A177-3AD203B41FA5}">
                      <a16:colId xmlns:a16="http://schemas.microsoft.com/office/drawing/2014/main" val="3607809957"/>
                    </a:ext>
                  </a:extLst>
                </a:gridCol>
              </a:tblGrid>
              <a:tr h="370840">
                <a:tc>
                  <a:txBody>
                    <a:bodyPr/>
                    <a:lstStyle/>
                    <a:p>
                      <a:r>
                        <a:rPr lang="en-GB" dirty="0" smtClean="0"/>
                        <a:t>SG</a:t>
                      </a:r>
                      <a:endParaRPr lang="en-GB" dirty="0"/>
                    </a:p>
                  </a:txBody>
                  <a:tcPr/>
                </a:tc>
                <a:tc>
                  <a:txBody>
                    <a:bodyPr/>
                    <a:lstStyle/>
                    <a:p>
                      <a:r>
                        <a:rPr lang="en-GB" dirty="0" smtClean="0"/>
                        <a:t>Client Group </a:t>
                      </a:r>
                      <a:endParaRPr lang="en-GB" dirty="0"/>
                    </a:p>
                  </a:txBody>
                  <a:tcPr/>
                </a:tc>
                <a:tc>
                  <a:txBody>
                    <a:bodyPr/>
                    <a:lstStyle/>
                    <a:p>
                      <a:r>
                        <a:rPr lang="en-GB" dirty="0" smtClean="0"/>
                        <a:t>Funding Agreement </a:t>
                      </a:r>
                      <a:endParaRPr lang="en-GB" dirty="0"/>
                    </a:p>
                  </a:txBody>
                  <a:tcPr/>
                </a:tc>
                <a:tc>
                  <a:txBody>
                    <a:bodyPr/>
                    <a:lstStyle/>
                    <a:p>
                      <a:r>
                        <a:rPr lang="en-GB" dirty="0" smtClean="0"/>
                        <a:t>Notes </a:t>
                      </a:r>
                      <a:endParaRPr lang="en-GB" dirty="0"/>
                    </a:p>
                  </a:txBody>
                  <a:tcPr/>
                </a:tc>
                <a:extLst>
                  <a:ext uri="{0D108BD9-81ED-4DB2-BD59-A6C34878D82A}">
                    <a16:rowId xmlns:a16="http://schemas.microsoft.com/office/drawing/2014/main" val="827965192"/>
                  </a:ext>
                </a:extLst>
              </a:tr>
              <a:tr h="370840">
                <a:tc rowSpan="2">
                  <a:txBody>
                    <a:bodyPr/>
                    <a:lstStyle/>
                    <a:p>
                      <a:r>
                        <a:rPr lang="en-GB" sz="1600" dirty="0" smtClean="0"/>
                        <a:t>MHLD</a:t>
                      </a:r>
                      <a:endParaRPr lang="en-GB" sz="1600" dirty="0"/>
                    </a:p>
                  </a:txBody>
                  <a:tcPr/>
                </a:tc>
                <a:tc>
                  <a:txBody>
                    <a:bodyPr/>
                    <a:lstStyle/>
                    <a:p>
                      <a:r>
                        <a:rPr lang="en-GB" sz="1600" dirty="0" smtClean="0"/>
                        <a:t>Patients who have been sectioned under the MHA and are being discharged</a:t>
                      </a:r>
                      <a:r>
                        <a:rPr lang="en-GB" sz="1600" baseline="0" dirty="0" smtClean="0"/>
                        <a:t> from the HB under s117.  </a:t>
                      </a:r>
                    </a:p>
                    <a:p>
                      <a:endParaRPr lang="en-GB" sz="1600" baseline="0" dirty="0" smtClean="0"/>
                    </a:p>
                    <a:p>
                      <a:r>
                        <a:rPr lang="en-GB" sz="1600" b="0" baseline="0" dirty="0" smtClean="0"/>
                        <a:t>Adults under 65 years funded from MHLD SG  budget.  </a:t>
                      </a:r>
                    </a:p>
                    <a:p>
                      <a:endParaRPr lang="en-GB" sz="1600" b="0" baseline="0" dirty="0" smtClean="0"/>
                    </a:p>
                    <a:p>
                      <a:r>
                        <a:rPr lang="en-GB" sz="1600" b="0" baseline="0" dirty="0" smtClean="0"/>
                        <a:t>Adults 65 years and over funded from PCS SG budget. </a:t>
                      </a:r>
                    </a:p>
                  </a:txBody>
                  <a:tcPr>
                    <a:solidFill>
                      <a:schemeClr val="accent5">
                        <a:lumMod val="60000"/>
                        <a:lumOff val="40000"/>
                      </a:schemeClr>
                    </a:solidFill>
                  </a:tcPr>
                </a:tc>
                <a:tc>
                  <a:txBody>
                    <a:bodyPr/>
                    <a:lstStyle/>
                    <a:p>
                      <a:r>
                        <a:rPr lang="en-GB" sz="1600" b="0" dirty="0" smtClean="0"/>
                        <a:t>Swansea MH </a:t>
                      </a:r>
                      <a:r>
                        <a:rPr lang="en-GB" sz="1600" dirty="0" smtClean="0"/>
                        <a:t>– LA contribution equivalent to Swansea LA residential care rate – currently</a:t>
                      </a:r>
                      <a:r>
                        <a:rPr lang="en-GB" sz="1600" baseline="0" dirty="0" smtClean="0"/>
                        <a:t> £658 </a:t>
                      </a:r>
                      <a:r>
                        <a:rPr lang="en-GB" sz="1600" baseline="0" dirty="0" err="1" smtClean="0"/>
                        <a:t>pw</a:t>
                      </a:r>
                      <a:endParaRPr lang="en-GB" sz="1600" dirty="0" smtClean="0"/>
                    </a:p>
                    <a:p>
                      <a:r>
                        <a:rPr lang="en-GB" sz="1600" b="0" dirty="0" smtClean="0"/>
                        <a:t>Swansea LD</a:t>
                      </a:r>
                      <a:r>
                        <a:rPr lang="en-GB" sz="1600" b="0" baseline="0" dirty="0" smtClean="0"/>
                        <a:t> </a:t>
                      </a:r>
                      <a:r>
                        <a:rPr lang="en-GB" sz="1600" baseline="0" dirty="0" smtClean="0"/>
                        <a:t>- </a:t>
                      </a:r>
                      <a:r>
                        <a:rPr lang="en-GB" sz="1600" dirty="0" smtClean="0"/>
                        <a:t>50/50 </a:t>
                      </a:r>
                    </a:p>
                    <a:p>
                      <a:r>
                        <a:rPr lang="en-GB" sz="1600" b="0" dirty="0" smtClean="0"/>
                        <a:t>NPT</a:t>
                      </a:r>
                      <a:r>
                        <a:rPr lang="en-GB" sz="1600" dirty="0" smtClean="0"/>
                        <a:t> – all 50/50</a:t>
                      </a:r>
                    </a:p>
                  </a:txBody>
                  <a:tcPr>
                    <a:solidFill>
                      <a:schemeClr val="accent5">
                        <a:lumMod val="60000"/>
                        <a:lumOff val="40000"/>
                      </a:schemeClr>
                    </a:solidFill>
                  </a:tcPr>
                </a:tc>
                <a:tc>
                  <a:txBody>
                    <a:bodyPr/>
                    <a:lstStyle/>
                    <a:p>
                      <a:r>
                        <a:rPr lang="en-GB" sz="1600" dirty="0" smtClean="0"/>
                        <a:t>Seen to work well by MHLD SG, reducing conflict and delay –other</a:t>
                      </a:r>
                      <a:r>
                        <a:rPr lang="en-GB" sz="1600" baseline="0" dirty="0" smtClean="0"/>
                        <a:t> HBs arguing on a case by case basis.  Some LAs argue where there is a primary health need, won’t pay at all.  But the MHA ‘trumps’ the CHC Framework.</a:t>
                      </a:r>
                    </a:p>
                    <a:p>
                      <a:endParaRPr lang="en-GB" sz="1600" baseline="0" dirty="0" smtClean="0"/>
                    </a:p>
                    <a:p>
                      <a:r>
                        <a:rPr lang="en-GB" sz="1600" baseline="0" dirty="0" smtClean="0"/>
                        <a:t>PCS SG would like the +65yr cohort to move to MHLD SG with the budget to ensure clinical and financial consistency – not agreed by MHLD SG. </a:t>
                      </a:r>
                      <a:endParaRPr lang="en-GB" sz="1600" dirty="0" smtClean="0"/>
                    </a:p>
                  </a:txBody>
                  <a:tcPr>
                    <a:solidFill>
                      <a:schemeClr val="accent5">
                        <a:lumMod val="60000"/>
                        <a:lumOff val="40000"/>
                      </a:schemeClr>
                    </a:solidFill>
                  </a:tcPr>
                </a:tc>
                <a:extLst>
                  <a:ext uri="{0D108BD9-81ED-4DB2-BD59-A6C34878D82A}">
                    <a16:rowId xmlns:a16="http://schemas.microsoft.com/office/drawing/2014/main" val="3216958582"/>
                  </a:ext>
                </a:extLst>
              </a:tr>
              <a:tr h="370840">
                <a:tc vMerge="1">
                  <a:txBody>
                    <a:bodyPr/>
                    <a:lstStyle/>
                    <a:p>
                      <a:endParaRPr lang="en-GB" sz="1600" dirty="0"/>
                    </a:p>
                  </a:txBody>
                  <a:tcPr/>
                </a:tc>
                <a:tc>
                  <a:txBody>
                    <a:bodyPr/>
                    <a:lstStyle/>
                    <a:p>
                      <a:r>
                        <a:rPr lang="en-GB" sz="1600" dirty="0" smtClean="0"/>
                        <a:t>Other MHLD cases </a:t>
                      </a:r>
                      <a:endParaRPr lang="en-GB" sz="1600" dirty="0"/>
                    </a:p>
                  </a:txBody>
                  <a:tcPr>
                    <a:solidFill>
                      <a:schemeClr val="accent5">
                        <a:lumMod val="60000"/>
                        <a:lumOff val="40000"/>
                      </a:schemeClr>
                    </a:solidFill>
                  </a:tcPr>
                </a:tc>
                <a:tc>
                  <a:txBody>
                    <a:bodyPr/>
                    <a:lstStyle/>
                    <a:p>
                      <a:r>
                        <a:rPr lang="en-GB" sz="1600" dirty="0" smtClean="0"/>
                        <a:t>Is</a:t>
                      </a:r>
                      <a:r>
                        <a:rPr lang="en-GB" sz="1600" baseline="0" dirty="0" smtClean="0"/>
                        <a:t> there a primary health need?</a:t>
                      </a:r>
                    </a:p>
                    <a:p>
                      <a:r>
                        <a:rPr lang="en-GB" sz="1600" baseline="0" dirty="0" smtClean="0"/>
                        <a:t>If yes – eligible for CHC and HB funds</a:t>
                      </a:r>
                    </a:p>
                    <a:p>
                      <a:r>
                        <a:rPr lang="en-GB" sz="1600" baseline="0" dirty="0" smtClean="0"/>
                        <a:t>If not – LA funds the residential care - if there are other health needs (</a:t>
                      </a:r>
                      <a:r>
                        <a:rPr lang="en-GB" sz="1600" baseline="0" dirty="0" err="1" smtClean="0"/>
                        <a:t>ie</a:t>
                      </a:r>
                      <a:r>
                        <a:rPr lang="en-GB" sz="1600" baseline="0" dirty="0" smtClean="0"/>
                        <a:t> not primary) we fund 25%.  This is a regional agreement for 12 months and will then be reviewed.  </a:t>
                      </a:r>
                      <a:endParaRPr lang="en-GB" sz="1600" dirty="0"/>
                    </a:p>
                  </a:txBody>
                  <a:tcPr>
                    <a:solidFill>
                      <a:schemeClr val="accent5">
                        <a:lumMod val="60000"/>
                        <a:lumOff val="40000"/>
                      </a:schemeClr>
                    </a:solidFill>
                  </a:tcPr>
                </a:tc>
                <a:tc>
                  <a:txBody>
                    <a:bodyPr/>
                    <a:lstStyle/>
                    <a:p>
                      <a:r>
                        <a:rPr lang="en-GB" sz="1600" dirty="0" smtClean="0"/>
                        <a:t>In all other HBs the HB pays 50% for ‘other health need’ contributions if</a:t>
                      </a:r>
                      <a:r>
                        <a:rPr lang="en-GB" sz="1600" baseline="0" dirty="0" smtClean="0"/>
                        <a:t> not eligible for CHC. Successful negotiation on behalf of the MHLD SG.  </a:t>
                      </a:r>
                      <a:endParaRPr lang="en-GB" sz="1600" dirty="0"/>
                    </a:p>
                  </a:txBody>
                  <a:tcPr>
                    <a:solidFill>
                      <a:schemeClr val="accent5">
                        <a:lumMod val="60000"/>
                        <a:lumOff val="40000"/>
                      </a:schemeClr>
                    </a:solidFill>
                  </a:tcPr>
                </a:tc>
                <a:extLst>
                  <a:ext uri="{0D108BD9-81ED-4DB2-BD59-A6C34878D82A}">
                    <a16:rowId xmlns:a16="http://schemas.microsoft.com/office/drawing/2014/main" val="3745141454"/>
                  </a:ext>
                </a:extLst>
              </a:tr>
            </a:tbl>
          </a:graphicData>
        </a:graphic>
      </p:graphicFrame>
      <p:sp>
        <p:nvSpPr>
          <p:cNvPr id="2" name="TextBox 1"/>
          <p:cNvSpPr txBox="1"/>
          <p:nvPr/>
        </p:nvSpPr>
        <p:spPr>
          <a:xfrm>
            <a:off x="88491" y="5686143"/>
            <a:ext cx="11926528" cy="1077218"/>
          </a:xfrm>
          <a:prstGeom prst="rect">
            <a:avLst/>
          </a:prstGeom>
          <a:solidFill>
            <a:schemeClr val="accent5"/>
          </a:solidFill>
        </p:spPr>
        <p:txBody>
          <a:bodyPr wrap="square" rtlCol="0">
            <a:spAutoFit/>
          </a:bodyPr>
          <a:lstStyle/>
          <a:p>
            <a:r>
              <a:rPr lang="en-GB" sz="1600" dirty="0" smtClean="0"/>
              <a:t>CYP - No funding agreements as such for CYP CC – there is a duty for children to have their care and support needs met as required by the three agencies (health, social services and education). </a:t>
            </a:r>
          </a:p>
          <a:p>
            <a:endParaRPr lang="en-GB" sz="1600" dirty="0"/>
          </a:p>
          <a:p>
            <a:r>
              <a:rPr lang="en-GB" sz="1600" dirty="0" smtClean="0"/>
              <a:t>There is a funding issue regarding Looked After Children which is explained on the next slide. </a:t>
            </a:r>
            <a:endParaRPr lang="en-GB" sz="1600" dirty="0"/>
          </a:p>
        </p:txBody>
      </p:sp>
    </p:spTree>
    <p:extLst>
      <p:ext uri="{BB962C8B-B14F-4D97-AF65-F5344CB8AC3E}">
        <p14:creationId xmlns:p14="http://schemas.microsoft.com/office/powerpoint/2010/main" val="14757289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Other Funding Issues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92308753"/>
              </p:ext>
            </p:extLst>
          </p:nvPr>
        </p:nvGraphicFramePr>
        <p:xfrm>
          <a:off x="102742" y="3713480"/>
          <a:ext cx="12089257" cy="2973378"/>
        </p:xfrm>
        <a:graphic>
          <a:graphicData uri="http://schemas.openxmlformats.org/drawingml/2006/table">
            <a:tbl>
              <a:tblPr firstRow="1" bandRow="1">
                <a:tableStyleId>{5C22544A-7EE6-4342-B048-85BDC9FD1C3A}</a:tableStyleId>
              </a:tblPr>
              <a:tblGrid>
                <a:gridCol w="847402">
                  <a:extLst>
                    <a:ext uri="{9D8B030D-6E8A-4147-A177-3AD203B41FA5}">
                      <a16:colId xmlns:a16="http://schemas.microsoft.com/office/drawing/2014/main" val="3396196114"/>
                    </a:ext>
                  </a:extLst>
                </a:gridCol>
                <a:gridCol w="2921861">
                  <a:extLst>
                    <a:ext uri="{9D8B030D-6E8A-4147-A177-3AD203B41FA5}">
                      <a16:colId xmlns:a16="http://schemas.microsoft.com/office/drawing/2014/main" val="2005094898"/>
                    </a:ext>
                  </a:extLst>
                </a:gridCol>
                <a:gridCol w="4280494">
                  <a:extLst>
                    <a:ext uri="{9D8B030D-6E8A-4147-A177-3AD203B41FA5}">
                      <a16:colId xmlns:a16="http://schemas.microsoft.com/office/drawing/2014/main" val="82654353"/>
                    </a:ext>
                  </a:extLst>
                </a:gridCol>
                <a:gridCol w="4039500">
                  <a:extLst>
                    <a:ext uri="{9D8B030D-6E8A-4147-A177-3AD203B41FA5}">
                      <a16:colId xmlns:a16="http://schemas.microsoft.com/office/drawing/2014/main" val="3607809957"/>
                    </a:ext>
                  </a:extLst>
                </a:gridCol>
              </a:tblGrid>
              <a:tr h="343862">
                <a:tc>
                  <a:txBody>
                    <a:bodyPr/>
                    <a:lstStyle/>
                    <a:p>
                      <a:r>
                        <a:rPr lang="en-GB" dirty="0" smtClean="0"/>
                        <a:t>SG</a:t>
                      </a:r>
                      <a:endParaRPr lang="en-GB" dirty="0"/>
                    </a:p>
                  </a:txBody>
                  <a:tcPr/>
                </a:tc>
                <a:tc>
                  <a:txBody>
                    <a:bodyPr/>
                    <a:lstStyle/>
                    <a:p>
                      <a:r>
                        <a:rPr lang="en-GB" dirty="0" smtClean="0"/>
                        <a:t>Client Group </a:t>
                      </a:r>
                      <a:endParaRPr lang="en-GB" dirty="0"/>
                    </a:p>
                  </a:txBody>
                  <a:tcPr/>
                </a:tc>
                <a:tc>
                  <a:txBody>
                    <a:bodyPr/>
                    <a:lstStyle/>
                    <a:p>
                      <a:r>
                        <a:rPr lang="en-GB" dirty="0" smtClean="0"/>
                        <a:t>Funding Agreement </a:t>
                      </a:r>
                      <a:endParaRPr lang="en-GB" dirty="0"/>
                    </a:p>
                  </a:txBody>
                  <a:tcPr/>
                </a:tc>
                <a:tc>
                  <a:txBody>
                    <a:bodyPr/>
                    <a:lstStyle/>
                    <a:p>
                      <a:r>
                        <a:rPr lang="en-GB" dirty="0" smtClean="0"/>
                        <a:t>Notes </a:t>
                      </a:r>
                      <a:endParaRPr lang="en-GB" dirty="0"/>
                    </a:p>
                  </a:txBody>
                  <a:tcPr/>
                </a:tc>
                <a:extLst>
                  <a:ext uri="{0D108BD9-81ED-4DB2-BD59-A6C34878D82A}">
                    <a16:rowId xmlns:a16="http://schemas.microsoft.com/office/drawing/2014/main" val="827965192"/>
                  </a:ext>
                </a:extLst>
              </a:tr>
              <a:tr h="2607618">
                <a:tc>
                  <a:txBody>
                    <a:bodyPr/>
                    <a:lstStyle/>
                    <a:p>
                      <a:r>
                        <a:rPr lang="en-GB" sz="1600" dirty="0" smtClean="0"/>
                        <a:t>PCS  </a:t>
                      </a:r>
                      <a:endParaRPr lang="en-GB" sz="1600" dirty="0"/>
                    </a:p>
                  </a:txBody>
                  <a:tcPr/>
                </a:tc>
                <a:tc>
                  <a:txBody>
                    <a:bodyPr/>
                    <a:lstStyle/>
                    <a:p>
                      <a:r>
                        <a:rPr lang="en-GB" sz="1600" b="0" baseline="0" dirty="0" smtClean="0"/>
                        <a:t>Looked After Children (LAC) in Residential Care </a:t>
                      </a:r>
                    </a:p>
                    <a:p>
                      <a:endParaRPr lang="en-GB" sz="1600"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This is a complex issue and not addressed in the rest of the slides as not technically CHC/CC.  </a:t>
                      </a:r>
                      <a:r>
                        <a:rPr lang="en-GB" sz="1600" baseline="0" dirty="0" smtClean="0"/>
                        <a:t>LAC issues form part of the TCCP Multi-agency pathway work.  </a:t>
                      </a:r>
                      <a:endParaRPr lang="en-GB" sz="1600" dirty="0" smtClean="0"/>
                    </a:p>
                    <a:p>
                      <a:endParaRPr lang="en-GB" sz="1600" b="0" baseline="0" dirty="0" smtClean="0"/>
                    </a:p>
                  </a:txBody>
                  <a:tcPr/>
                </a:tc>
                <a:tc>
                  <a:txBody>
                    <a:bodyPr/>
                    <a:lstStyle/>
                    <a:p>
                      <a:r>
                        <a:rPr lang="en-GB" sz="1600" dirty="0" smtClean="0"/>
                        <a:t>One third health / one third social services / one third education (</a:t>
                      </a:r>
                      <a:r>
                        <a:rPr lang="en-GB" sz="1600" dirty="0" err="1" smtClean="0"/>
                        <a:t>ie</a:t>
                      </a:r>
                      <a:r>
                        <a:rPr lang="en-GB" sz="1600" dirty="0" smtClean="0"/>
                        <a:t> Health 1/3</a:t>
                      </a:r>
                      <a:r>
                        <a:rPr lang="en-GB" sz="1600" baseline="0" dirty="0" smtClean="0"/>
                        <a:t> and LAs 2/3)</a:t>
                      </a:r>
                    </a:p>
                    <a:p>
                      <a:endParaRPr lang="en-GB" sz="16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Cases are agreed via the PCS Adult Panel and the baseline budget sits with PCS. The costs to the HB have significantly increased and the increase is centrally funded as the funding</a:t>
                      </a:r>
                      <a:r>
                        <a:rPr lang="en-GB" sz="1600" baseline="0" dirty="0" smtClean="0"/>
                        <a:t> </a:t>
                      </a:r>
                      <a:r>
                        <a:rPr lang="en-GB" sz="1600" dirty="0" smtClean="0"/>
                        <a:t>agreement was not a PCS</a:t>
                      </a:r>
                      <a:r>
                        <a:rPr lang="en-GB" sz="1600" baseline="0" dirty="0" smtClean="0"/>
                        <a:t> </a:t>
                      </a:r>
                      <a:r>
                        <a:rPr lang="en-GB" sz="1600" dirty="0" smtClean="0"/>
                        <a:t>SG decision.</a:t>
                      </a:r>
                    </a:p>
                  </a:txBody>
                  <a:tcPr/>
                </a:tc>
                <a:tc>
                  <a:txBody>
                    <a:bodyPr/>
                    <a:lstStyle/>
                    <a:p>
                      <a:r>
                        <a:rPr lang="en-GB" sz="1600" dirty="0" smtClean="0"/>
                        <a:t>This was a separate agreement negotiated by the HB</a:t>
                      </a:r>
                      <a:r>
                        <a:rPr lang="en-GB" sz="1600" baseline="0" dirty="0" smtClean="0"/>
                        <a:t> </a:t>
                      </a:r>
                      <a:r>
                        <a:rPr lang="en-GB" sz="1600" dirty="0" smtClean="0"/>
                        <a:t>with LAs (known as the ‘Cathy Dowling agreement’).</a:t>
                      </a:r>
                      <a:r>
                        <a:rPr lang="en-GB" sz="1600" baseline="0" dirty="0" smtClean="0"/>
                        <a:t>  </a:t>
                      </a:r>
                      <a:endParaRPr lang="en-GB" sz="1600" dirty="0" smtClean="0"/>
                    </a:p>
                    <a:p>
                      <a:endParaRPr lang="en-GB" sz="1600" dirty="0" smtClean="0"/>
                    </a:p>
                    <a:p>
                      <a:r>
                        <a:rPr lang="en-GB" sz="1600" dirty="0" smtClean="0"/>
                        <a:t>S</a:t>
                      </a:r>
                      <a:r>
                        <a:rPr lang="en-GB" sz="1600" baseline="0" dirty="0" smtClean="0"/>
                        <a:t>taff across all 3 SGs were worried about the clinical, quality and financial control issues for this client group.   </a:t>
                      </a:r>
                    </a:p>
                    <a:p>
                      <a:endParaRPr lang="en-GB" sz="1600" baseline="0" dirty="0" smtClean="0"/>
                    </a:p>
                    <a:p>
                      <a:endParaRPr lang="en-GB" sz="1600" dirty="0" smtClean="0"/>
                    </a:p>
                  </a:txBody>
                  <a:tcPr/>
                </a:tc>
                <a:extLst>
                  <a:ext uri="{0D108BD9-81ED-4DB2-BD59-A6C34878D82A}">
                    <a16:rowId xmlns:a16="http://schemas.microsoft.com/office/drawing/2014/main" val="321695858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50027893"/>
              </p:ext>
            </p:extLst>
          </p:nvPr>
        </p:nvGraphicFramePr>
        <p:xfrm>
          <a:off x="102742" y="634314"/>
          <a:ext cx="12089258" cy="3078480"/>
        </p:xfrm>
        <a:graphic>
          <a:graphicData uri="http://schemas.openxmlformats.org/drawingml/2006/table">
            <a:tbl>
              <a:tblPr firstRow="1" bandRow="1">
                <a:tableStyleId>{5C22544A-7EE6-4342-B048-85BDC9FD1C3A}</a:tableStyleId>
              </a:tblPr>
              <a:tblGrid>
                <a:gridCol w="847402">
                  <a:extLst>
                    <a:ext uri="{9D8B030D-6E8A-4147-A177-3AD203B41FA5}">
                      <a16:colId xmlns:a16="http://schemas.microsoft.com/office/drawing/2014/main" val="907534262"/>
                    </a:ext>
                  </a:extLst>
                </a:gridCol>
                <a:gridCol w="2921861">
                  <a:extLst>
                    <a:ext uri="{9D8B030D-6E8A-4147-A177-3AD203B41FA5}">
                      <a16:colId xmlns:a16="http://schemas.microsoft.com/office/drawing/2014/main" val="3346180340"/>
                    </a:ext>
                  </a:extLst>
                </a:gridCol>
                <a:gridCol w="4280495">
                  <a:extLst>
                    <a:ext uri="{9D8B030D-6E8A-4147-A177-3AD203B41FA5}">
                      <a16:colId xmlns:a16="http://schemas.microsoft.com/office/drawing/2014/main" val="1711600123"/>
                    </a:ext>
                  </a:extLst>
                </a:gridCol>
                <a:gridCol w="4039500">
                  <a:extLst>
                    <a:ext uri="{9D8B030D-6E8A-4147-A177-3AD203B41FA5}">
                      <a16:colId xmlns:a16="http://schemas.microsoft.com/office/drawing/2014/main" val="1228357674"/>
                    </a:ext>
                  </a:extLst>
                </a:gridCol>
              </a:tblGrid>
              <a:tr h="351960">
                <a:tc>
                  <a:txBody>
                    <a:bodyPr/>
                    <a:lstStyle/>
                    <a:p>
                      <a:r>
                        <a:rPr lang="en-GB" dirty="0" smtClean="0"/>
                        <a:t>SG</a:t>
                      </a:r>
                      <a:endParaRPr lang="en-GB" dirty="0"/>
                    </a:p>
                  </a:txBody>
                  <a:tcPr>
                    <a:solidFill>
                      <a:schemeClr val="accent1"/>
                    </a:solidFill>
                  </a:tcPr>
                </a:tc>
                <a:tc>
                  <a:txBody>
                    <a:bodyPr/>
                    <a:lstStyle/>
                    <a:p>
                      <a:r>
                        <a:rPr lang="en-GB" dirty="0" smtClean="0"/>
                        <a:t>Client Group </a:t>
                      </a:r>
                      <a:endParaRPr lang="en-GB" dirty="0"/>
                    </a:p>
                  </a:txBody>
                  <a:tcPr>
                    <a:solidFill>
                      <a:schemeClr val="accent1"/>
                    </a:solidFill>
                  </a:tcPr>
                </a:tc>
                <a:tc>
                  <a:txBody>
                    <a:bodyPr/>
                    <a:lstStyle/>
                    <a:p>
                      <a:r>
                        <a:rPr lang="en-GB" dirty="0" smtClean="0"/>
                        <a:t>Funding Agreement </a:t>
                      </a:r>
                      <a:endParaRPr lang="en-GB" dirty="0"/>
                    </a:p>
                  </a:txBody>
                  <a:tcPr>
                    <a:solidFill>
                      <a:schemeClr val="accent1"/>
                    </a:solidFill>
                  </a:tcPr>
                </a:tc>
                <a:tc>
                  <a:txBody>
                    <a:bodyPr/>
                    <a:lstStyle/>
                    <a:p>
                      <a:r>
                        <a:rPr lang="en-GB" dirty="0" smtClean="0"/>
                        <a:t>Notes </a:t>
                      </a:r>
                      <a:endParaRPr lang="en-GB" dirty="0"/>
                    </a:p>
                  </a:txBody>
                  <a:tcPr>
                    <a:solidFill>
                      <a:schemeClr val="accent1"/>
                    </a:solidFill>
                  </a:tcPr>
                </a:tc>
                <a:extLst>
                  <a:ext uri="{0D108BD9-81ED-4DB2-BD59-A6C34878D82A}">
                    <a16:rowId xmlns:a16="http://schemas.microsoft.com/office/drawing/2014/main" val="387154858"/>
                  </a:ext>
                </a:extLst>
              </a:tr>
              <a:tr h="783157">
                <a:tc>
                  <a:txBody>
                    <a:bodyPr/>
                    <a:lstStyle/>
                    <a:p>
                      <a:r>
                        <a:rPr lang="en-GB" sz="1600" b="0" dirty="0" smtClean="0"/>
                        <a:t>PCS</a:t>
                      </a:r>
                      <a:endParaRPr lang="en-GB" sz="1600" b="0" dirty="0"/>
                    </a:p>
                  </a:txBody>
                  <a:tcPr>
                    <a:solidFill>
                      <a:schemeClr val="accent5">
                        <a:lumMod val="60000"/>
                        <a:lumOff val="40000"/>
                      </a:schemeClr>
                    </a:solidFill>
                  </a:tcPr>
                </a:tc>
                <a:tc>
                  <a:txBody>
                    <a:bodyPr/>
                    <a:lstStyle/>
                    <a:p>
                      <a:r>
                        <a:rPr lang="en-GB" sz="1600" b="0" dirty="0" smtClean="0"/>
                        <a:t>All</a:t>
                      </a:r>
                      <a:endParaRPr lang="en-GB" sz="1600" b="0" dirty="0"/>
                    </a:p>
                  </a:txBody>
                  <a:tcPr>
                    <a:solidFill>
                      <a:schemeClr val="accent5">
                        <a:lumMod val="60000"/>
                        <a:lumOff val="40000"/>
                      </a:schemeClr>
                    </a:solidFill>
                  </a:tcPr>
                </a:tc>
                <a:tc>
                  <a:txBody>
                    <a:bodyPr/>
                    <a:lstStyle/>
                    <a:p>
                      <a:r>
                        <a:rPr lang="en-GB" sz="1600" b="0" dirty="0" smtClean="0"/>
                        <a:t>As</a:t>
                      </a:r>
                      <a:r>
                        <a:rPr lang="en-GB" sz="1600" b="0" baseline="0" dirty="0" smtClean="0"/>
                        <a:t> well as obvious CHC eligibility there are s</a:t>
                      </a:r>
                      <a:r>
                        <a:rPr lang="en-GB" sz="1600" b="0" dirty="0" smtClean="0"/>
                        <a:t>till many bespoke packages</a:t>
                      </a:r>
                      <a:r>
                        <a:rPr lang="en-GB" sz="1600" b="0" baseline="0" dirty="0" smtClean="0"/>
                        <a:t> negotiated with LAs on a case by case basis</a:t>
                      </a:r>
                      <a:endParaRPr lang="en-GB" sz="1600" b="0" dirty="0"/>
                    </a:p>
                  </a:txBody>
                  <a:tcPr>
                    <a:solidFill>
                      <a:schemeClr val="accent5">
                        <a:lumMod val="60000"/>
                        <a:lumOff val="40000"/>
                      </a:schemeClr>
                    </a:solidFill>
                  </a:tcPr>
                </a:tc>
                <a:tc>
                  <a:txBody>
                    <a:bodyPr/>
                    <a:lstStyle/>
                    <a:p>
                      <a:endParaRPr lang="en-GB" sz="1600" b="0" dirty="0"/>
                    </a:p>
                  </a:txBody>
                  <a:tcPr>
                    <a:solidFill>
                      <a:schemeClr val="accent5">
                        <a:lumMod val="60000"/>
                        <a:lumOff val="40000"/>
                      </a:schemeClr>
                    </a:solidFill>
                  </a:tcPr>
                </a:tc>
                <a:extLst>
                  <a:ext uri="{0D108BD9-81ED-4DB2-BD59-A6C34878D82A}">
                    <a16:rowId xmlns:a16="http://schemas.microsoft.com/office/drawing/2014/main" val="366668006"/>
                  </a:ext>
                </a:extLst>
              </a:tr>
              <a:tr h="817424">
                <a:tc>
                  <a:txBody>
                    <a:bodyPr/>
                    <a:lstStyle/>
                    <a:p>
                      <a:r>
                        <a:rPr lang="en-GB" sz="1600" b="0" dirty="0" smtClean="0"/>
                        <a:t>All</a:t>
                      </a:r>
                      <a:endParaRPr lang="en-GB" sz="1600" b="0" dirty="0"/>
                    </a:p>
                  </a:txBody>
                  <a:tcPr>
                    <a:solidFill>
                      <a:schemeClr val="accent5">
                        <a:lumMod val="60000"/>
                        <a:lumOff val="40000"/>
                      </a:schemeClr>
                    </a:solidFill>
                  </a:tcPr>
                </a:tc>
                <a:tc>
                  <a:txBody>
                    <a:bodyPr/>
                    <a:lstStyle/>
                    <a:p>
                      <a:r>
                        <a:rPr lang="en-GB" sz="1600" b="0" dirty="0" smtClean="0"/>
                        <a:t>Pooled budgets </a:t>
                      </a:r>
                      <a:endParaRPr lang="en-GB" sz="1600" b="0" dirty="0"/>
                    </a:p>
                  </a:txBody>
                  <a:tcPr>
                    <a:solidFill>
                      <a:schemeClr val="accent5">
                        <a:lumMod val="60000"/>
                        <a:lumOff val="40000"/>
                      </a:schemeClr>
                    </a:solidFill>
                  </a:tcPr>
                </a:tc>
                <a:tc>
                  <a:txBody>
                    <a:bodyPr/>
                    <a:lstStyle/>
                    <a:p>
                      <a:r>
                        <a:rPr lang="en-GB" sz="1600" b="0" dirty="0" smtClean="0"/>
                        <a:t>A draft s33 for Older Adults was developed pre-</a:t>
                      </a:r>
                      <a:r>
                        <a:rPr lang="en-GB" sz="1600" b="0" dirty="0" err="1" smtClean="0"/>
                        <a:t>Covid</a:t>
                      </a:r>
                      <a:r>
                        <a:rPr lang="en-GB" sz="1600" b="0" dirty="0" smtClean="0"/>
                        <a:t> but not signed off.</a:t>
                      </a:r>
                      <a:r>
                        <a:rPr lang="en-GB" sz="1600" b="0" baseline="0" dirty="0" smtClean="0"/>
                        <a:t>  Options being looked at for MHLD through the TCCP.</a:t>
                      </a:r>
                      <a:endParaRPr lang="en-GB" sz="1600" b="0" dirty="0"/>
                    </a:p>
                  </a:txBody>
                  <a:tcPr>
                    <a:solidFill>
                      <a:schemeClr val="accent5">
                        <a:lumMod val="60000"/>
                        <a:lumOff val="40000"/>
                      </a:schemeClr>
                    </a:solidFill>
                  </a:tcPr>
                </a:tc>
                <a:tc>
                  <a:txBody>
                    <a:bodyPr/>
                    <a:lstStyle/>
                    <a:p>
                      <a:r>
                        <a:rPr lang="en-GB" sz="1600" b="0" dirty="0" smtClean="0"/>
                        <a:t>s33 expertise and knowledge quite thin in the HB – feeling the LAs are more knowledgeable</a:t>
                      </a:r>
                      <a:r>
                        <a:rPr lang="en-GB" sz="1600" b="0" baseline="0" dirty="0" smtClean="0"/>
                        <a:t> </a:t>
                      </a:r>
                      <a:r>
                        <a:rPr lang="en-GB" sz="1600" b="0" dirty="0" smtClean="0"/>
                        <a:t>in this space.</a:t>
                      </a:r>
                      <a:r>
                        <a:rPr lang="en-GB" sz="1600" b="0" baseline="0" dirty="0" smtClean="0"/>
                        <a:t> </a:t>
                      </a:r>
                      <a:endParaRPr lang="en-GB" sz="1600" b="0" dirty="0"/>
                    </a:p>
                  </a:txBody>
                  <a:tcPr>
                    <a:solidFill>
                      <a:schemeClr val="accent5">
                        <a:lumMod val="60000"/>
                        <a:lumOff val="40000"/>
                      </a:schemeClr>
                    </a:solidFill>
                  </a:tcPr>
                </a:tc>
                <a:extLst>
                  <a:ext uri="{0D108BD9-81ED-4DB2-BD59-A6C34878D82A}">
                    <a16:rowId xmlns:a16="http://schemas.microsoft.com/office/drawing/2014/main" val="812693702"/>
                  </a:ext>
                </a:extLst>
              </a:tr>
              <a:tr h="1015204">
                <a:tc>
                  <a:txBody>
                    <a:bodyPr/>
                    <a:lstStyle/>
                    <a:p>
                      <a:r>
                        <a:rPr lang="en-GB" sz="1600" b="0" dirty="0" smtClean="0"/>
                        <a:t>All </a:t>
                      </a:r>
                      <a:endParaRPr lang="en-GB" sz="1600" b="0" dirty="0"/>
                    </a:p>
                  </a:txBody>
                  <a:tcPr>
                    <a:solidFill>
                      <a:schemeClr val="accent5">
                        <a:lumMod val="60000"/>
                        <a:lumOff val="40000"/>
                      </a:schemeClr>
                    </a:solidFill>
                  </a:tcPr>
                </a:tc>
                <a:tc>
                  <a:txBody>
                    <a:bodyPr/>
                    <a:lstStyle/>
                    <a:p>
                      <a:r>
                        <a:rPr lang="en-GB" sz="1600" b="0" dirty="0" smtClean="0"/>
                        <a:t>Additional care required </a:t>
                      </a:r>
                      <a:r>
                        <a:rPr lang="en-GB" sz="1600" b="0" dirty="0" err="1" smtClean="0"/>
                        <a:t>eg</a:t>
                      </a:r>
                      <a:r>
                        <a:rPr lang="en-GB" sz="1600" b="0" dirty="0" smtClean="0"/>
                        <a:t> therapy /psychology input/ </a:t>
                      </a:r>
                      <a:r>
                        <a:rPr lang="en-GB" sz="1600" b="0" dirty="0" err="1" smtClean="0"/>
                        <a:t>specialling</a:t>
                      </a:r>
                      <a:r>
                        <a:rPr lang="en-GB" sz="1600" b="0" dirty="0" smtClean="0"/>
                        <a:t> / highly</a:t>
                      </a:r>
                      <a:r>
                        <a:rPr lang="en-GB" sz="1600" b="0" baseline="0" dirty="0" smtClean="0"/>
                        <a:t> complex patients</a:t>
                      </a:r>
                      <a:endParaRPr lang="en-GB" sz="1600" b="0" dirty="0"/>
                    </a:p>
                  </a:txBody>
                  <a:tcPr>
                    <a:solidFill>
                      <a:schemeClr val="accent5">
                        <a:lumMod val="60000"/>
                        <a:lumOff val="40000"/>
                      </a:schemeClr>
                    </a:solidFill>
                  </a:tcPr>
                </a:tc>
                <a:tc>
                  <a:txBody>
                    <a:bodyPr/>
                    <a:lstStyle/>
                    <a:p>
                      <a:r>
                        <a:rPr lang="en-GB" sz="1600" b="0" dirty="0" smtClean="0"/>
                        <a:t>No agreements</a:t>
                      </a:r>
                      <a:r>
                        <a:rPr lang="en-GB" sz="1600" b="0" baseline="0" dirty="0" smtClean="0"/>
                        <a:t> – providers name their own prices for ‘add-ons’ or highly complex patients.  Constant upward pressure.  </a:t>
                      </a:r>
                      <a:endParaRPr lang="en-GB" sz="1600" b="0" dirty="0"/>
                    </a:p>
                  </a:txBody>
                  <a:tcPr>
                    <a:solidFill>
                      <a:schemeClr val="accent5">
                        <a:lumMod val="60000"/>
                        <a:lumOff val="40000"/>
                      </a:schemeClr>
                    </a:solidFill>
                  </a:tcPr>
                </a:tc>
                <a:tc>
                  <a:txBody>
                    <a:bodyPr/>
                    <a:lstStyle/>
                    <a:p>
                      <a:r>
                        <a:rPr lang="en-GB" sz="1600" b="0" dirty="0" smtClean="0"/>
                        <a:t>Frustration</a:t>
                      </a:r>
                      <a:r>
                        <a:rPr lang="en-GB" sz="1600" b="0" baseline="0" dirty="0" smtClean="0"/>
                        <a:t> across all 3 SGs at lack of ability to influence these prices &amp; a lot of monitoring required to ensure patients are getting the care specified. </a:t>
                      </a:r>
                      <a:endParaRPr lang="en-GB" sz="1600" b="0" dirty="0"/>
                    </a:p>
                  </a:txBody>
                  <a:tcPr>
                    <a:solidFill>
                      <a:schemeClr val="accent5">
                        <a:lumMod val="60000"/>
                        <a:lumOff val="40000"/>
                      </a:schemeClr>
                    </a:solidFill>
                  </a:tcPr>
                </a:tc>
                <a:extLst>
                  <a:ext uri="{0D108BD9-81ED-4DB2-BD59-A6C34878D82A}">
                    <a16:rowId xmlns:a16="http://schemas.microsoft.com/office/drawing/2014/main" val="1005923491"/>
                  </a:ext>
                </a:extLst>
              </a:tr>
            </a:tbl>
          </a:graphicData>
        </a:graphic>
      </p:graphicFrame>
    </p:spTree>
    <p:extLst>
      <p:ext uri="{BB962C8B-B14F-4D97-AF65-F5344CB8AC3E}">
        <p14:creationId xmlns:p14="http://schemas.microsoft.com/office/powerpoint/2010/main" val="2350643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2"/>
          </a:solidFill>
        </p:spPr>
        <p:txBody>
          <a:bodyPr>
            <a:normAutofit/>
          </a:bodyPr>
          <a:lstStyle/>
          <a:p>
            <a:r>
              <a:rPr lang="en-GB" dirty="0" smtClean="0"/>
              <a:t>Demand </a:t>
            </a:r>
            <a:endParaRPr lang="en-GB" dirty="0"/>
          </a:p>
        </p:txBody>
      </p:sp>
      <p:sp>
        <p:nvSpPr>
          <p:cNvPr id="2" name="TextBox 1"/>
          <p:cNvSpPr txBox="1"/>
          <p:nvPr/>
        </p:nvSpPr>
        <p:spPr>
          <a:xfrm>
            <a:off x="210124" y="1400474"/>
            <a:ext cx="11653428" cy="535531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Demand for Older Adults’ care with or without EMI provision is going to continue to increase – the peak of the ‘ageing population’ will not be reached until the 2040s</a:t>
            </a:r>
          </a:p>
          <a:p>
            <a:endParaRPr lang="en-GB" dirty="0"/>
          </a:p>
          <a:p>
            <a:pPr marL="285750" indent="-285750">
              <a:buFont typeface="Arial" panose="020B0604020202020204" pitchFamily="34" charset="0"/>
              <a:buChar char="•"/>
            </a:pPr>
            <a:r>
              <a:rPr lang="en-GB" dirty="0"/>
              <a:t>Demand for </a:t>
            </a:r>
            <a:r>
              <a:rPr lang="en-GB" dirty="0" smtClean="0"/>
              <a:t>palliative and End of Life (</a:t>
            </a:r>
            <a:r>
              <a:rPr lang="en-GB" dirty="0" err="1" smtClean="0"/>
              <a:t>EoL</a:t>
            </a:r>
            <a:r>
              <a:rPr lang="en-GB" dirty="0" smtClean="0"/>
              <a:t>) </a:t>
            </a:r>
            <a:r>
              <a:rPr lang="en-GB" dirty="0"/>
              <a:t>care at home is going to continue to increase with the ageing population ‘peak death’ rate </a:t>
            </a:r>
            <a:r>
              <a:rPr lang="en-GB" dirty="0" smtClean="0"/>
              <a:t>in the 2040s </a:t>
            </a:r>
            <a:r>
              <a:rPr lang="en-GB" dirty="0"/>
              <a:t>– also due to patient and family </a:t>
            </a:r>
            <a:r>
              <a:rPr lang="en-GB" dirty="0" smtClean="0"/>
              <a:t>preference and advanced care planning.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Demand for adult LD care and placements going to increase as people with LD survive and live longer.  Demand will be cumulative over time as service users have lifelong disabilities.  However triggers and behaviours can be better managed, thereby improving quality of life and reducing placement costs.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There is an </a:t>
            </a:r>
            <a:r>
              <a:rPr lang="en-GB" dirty="0"/>
              <a:t>increase in demand from prisons for MH </a:t>
            </a:r>
            <a:r>
              <a:rPr lang="en-GB" dirty="0" smtClean="0"/>
              <a:t>Low </a:t>
            </a:r>
            <a:r>
              <a:rPr lang="en-GB" dirty="0"/>
              <a:t>Secure and PICU placements which is more than the current capacity we have in-house within our own </a:t>
            </a:r>
            <a:r>
              <a:rPr lang="en-GB" dirty="0" smtClean="0"/>
              <a:t>services.</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With a recovery care plan some MH users can improve and levels of care can step down.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Demand for CYP care and placement going to continue to increase as babies and children with complex disabilities survive and live longer. </a:t>
            </a:r>
          </a:p>
          <a:p>
            <a:pPr marL="285750" indent="-285750">
              <a:buFont typeface="Arial" panose="020B0604020202020204" pitchFamily="34" charset="0"/>
              <a:buChar char="•"/>
            </a:pPr>
            <a:endParaRPr lang="en-GB" dirty="0"/>
          </a:p>
        </p:txBody>
      </p:sp>
      <p:sp>
        <p:nvSpPr>
          <p:cNvPr id="4" name="TextBox 3"/>
          <p:cNvSpPr txBox="1"/>
          <p:nvPr/>
        </p:nvSpPr>
        <p:spPr>
          <a:xfrm>
            <a:off x="27244" y="698090"/>
            <a:ext cx="11208774" cy="1200329"/>
          </a:xfrm>
          <a:prstGeom prst="rect">
            <a:avLst/>
          </a:prstGeom>
          <a:noFill/>
        </p:spPr>
        <p:txBody>
          <a:bodyPr wrap="square" rtlCol="0">
            <a:spAutoFit/>
          </a:bodyPr>
          <a:lstStyle/>
          <a:p>
            <a:r>
              <a:rPr lang="en-GB" dirty="0" smtClean="0"/>
              <a:t>Anecdotal feedback on demand was given by teams as follows.  It is recommended that a long term demand/capacity review of CHC/CC is commissioned by the Health Board to inform future planning:</a:t>
            </a:r>
          </a:p>
          <a:p>
            <a:endParaRPr lang="en-GB" dirty="0"/>
          </a:p>
          <a:p>
            <a:endParaRPr lang="en-GB" dirty="0"/>
          </a:p>
        </p:txBody>
      </p:sp>
    </p:spTree>
    <p:extLst>
      <p:ext uri="{BB962C8B-B14F-4D97-AF65-F5344CB8AC3E}">
        <p14:creationId xmlns:p14="http://schemas.microsoft.com/office/powerpoint/2010/main" val="28464821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3"/>
          </a:solidFill>
        </p:spPr>
        <p:txBody>
          <a:bodyPr>
            <a:normAutofit/>
          </a:bodyPr>
          <a:lstStyle/>
          <a:p>
            <a:r>
              <a:rPr lang="en-GB" dirty="0" smtClean="0"/>
              <a:t>Commissioner/ Provider Models – PCS </a:t>
            </a:r>
            <a:endParaRPr lang="en-GB" dirty="0"/>
          </a:p>
        </p:txBody>
      </p:sp>
      <p:sp>
        <p:nvSpPr>
          <p:cNvPr id="4" name="TextBox 3"/>
          <p:cNvSpPr txBox="1"/>
          <p:nvPr/>
        </p:nvSpPr>
        <p:spPr>
          <a:xfrm>
            <a:off x="108324" y="698090"/>
            <a:ext cx="12005017" cy="6186309"/>
          </a:xfrm>
          <a:prstGeom prst="rect">
            <a:avLst/>
          </a:prstGeom>
          <a:noFill/>
        </p:spPr>
        <p:txBody>
          <a:bodyPr wrap="square" rtlCol="0">
            <a:spAutoFit/>
          </a:bodyPr>
          <a:lstStyle/>
          <a:p>
            <a:pPr marL="285750" indent="-285750">
              <a:buFont typeface="Arial" panose="020B0604020202020204" pitchFamily="34" charset="0"/>
              <a:buChar char="•"/>
            </a:pPr>
            <a:r>
              <a:rPr lang="en-GB" dirty="0"/>
              <a:t>Long Term Care Team is largely made up of Nurse Assessors with a Contracts Manager employed by the </a:t>
            </a:r>
            <a:r>
              <a:rPr lang="en-GB" dirty="0" smtClean="0"/>
              <a:t>HB.  The team also includes the Retrospective CHC team.  </a:t>
            </a: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All care is outsourced – no in-house bedded or community direct care provision.  Apart from the Transitional beds, care is spot-purchased based on the individual care plan, using the Commissiong Frameworks agreed by the LAs.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The HB is the lead commissioner for POCs and placements in Care Homes for CHC-eligible patients.  If POC required it is sourced by the HB.  However we ‘piggyback’ on LA Commissioning Frameworks and </a:t>
            </a:r>
            <a:r>
              <a:rPr lang="en-GB" dirty="0"/>
              <a:t>m</a:t>
            </a:r>
            <a:r>
              <a:rPr lang="en-GB" dirty="0" smtClean="0"/>
              <a:t>arket development. </a:t>
            </a:r>
          </a:p>
          <a:p>
            <a:endParaRPr lang="en-GB" dirty="0" smtClean="0"/>
          </a:p>
          <a:p>
            <a:pPr marL="285750" indent="-285750">
              <a:buFont typeface="Arial" panose="020B0604020202020204" pitchFamily="34" charset="0"/>
              <a:buChar char="•"/>
            </a:pPr>
            <a:r>
              <a:rPr lang="en-GB" dirty="0" smtClean="0"/>
              <a:t>PCS SG Deputy Nurse Director chairs the Externally Commissioned Care Group (joint group in RPB structure which reviews and influences the market, particularly for Care Homes)</a:t>
            </a:r>
          </a:p>
          <a:p>
            <a:pPr marL="285750" indent="-285750">
              <a:buFont typeface="Arial" panose="020B0604020202020204" pitchFamily="34" charset="0"/>
              <a:buChar char="•"/>
            </a:pPr>
            <a:endParaRPr lang="en-GB" b="1" dirty="0" smtClean="0"/>
          </a:p>
          <a:p>
            <a:pPr marL="285750" indent="-285750">
              <a:buFont typeface="Arial" panose="020B0604020202020204" pitchFamily="34" charset="0"/>
              <a:buChar char="•"/>
            </a:pPr>
            <a:r>
              <a:rPr lang="en-GB" dirty="0" smtClean="0"/>
              <a:t>Planned reduction </a:t>
            </a:r>
            <a:r>
              <a:rPr lang="en-GB" dirty="0"/>
              <a:t>in Older Adult EMI beds as part of </a:t>
            </a:r>
            <a:r>
              <a:rPr lang="en-GB" dirty="0" smtClean="0"/>
              <a:t>HB Service </a:t>
            </a:r>
            <a:r>
              <a:rPr lang="en-GB" dirty="0"/>
              <a:t>Redesign project in 2018-19 </a:t>
            </a:r>
            <a:r>
              <a:rPr lang="en-GB" dirty="0" smtClean="0"/>
              <a:t>and Dementia </a:t>
            </a:r>
            <a:r>
              <a:rPr lang="en-GB" dirty="0"/>
              <a:t>Outreach Team put in to support Care Homes to look after patients with these </a:t>
            </a:r>
            <a:r>
              <a:rPr lang="en-GB" dirty="0" smtClean="0"/>
              <a:t>needs. Both </a:t>
            </a:r>
            <a:r>
              <a:rPr lang="en-GB" dirty="0"/>
              <a:t>PCS and MHLD SGs identified service gap in ‘intermediate’ level Care Home provision for EMI patients with challenging behaviour (between monopoly </a:t>
            </a:r>
            <a:r>
              <a:rPr lang="en-GB" dirty="0" smtClean="0"/>
              <a:t>very </a:t>
            </a:r>
            <a:r>
              <a:rPr lang="en-GB" dirty="0"/>
              <a:t>high cost provider </a:t>
            </a:r>
            <a:r>
              <a:rPr lang="en-GB" dirty="0" smtClean="0"/>
              <a:t>(Field Bay) and </a:t>
            </a:r>
            <a:r>
              <a:rPr lang="en-GB" dirty="0"/>
              <a:t>‘normal’ EMI Care Home provision).  Dementia Outreach Team supporting work by PCS to look at what can be done. </a:t>
            </a:r>
            <a:r>
              <a:rPr lang="en-GB" dirty="0" smtClean="0"/>
              <a:t>Enhanced Rate offered out to the market but no quality providers responded.  Issue identified by providers is lack of clinical expert support for management of challenging behaviour. Both the PCS and MHLD SGs agreed that this area needs </a:t>
            </a:r>
            <a:r>
              <a:rPr lang="en-GB" dirty="0"/>
              <a:t>a piece of joined-up commissioning. </a:t>
            </a:r>
          </a:p>
          <a:p>
            <a:endParaRPr lang="en-GB" b="1" dirty="0"/>
          </a:p>
        </p:txBody>
      </p:sp>
    </p:spTree>
    <p:extLst>
      <p:ext uri="{BB962C8B-B14F-4D97-AF65-F5344CB8AC3E}">
        <p14:creationId xmlns:p14="http://schemas.microsoft.com/office/powerpoint/2010/main" val="28151854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3"/>
          </a:solidFill>
        </p:spPr>
        <p:txBody>
          <a:bodyPr>
            <a:normAutofit/>
          </a:bodyPr>
          <a:lstStyle/>
          <a:p>
            <a:r>
              <a:rPr lang="en-GB" dirty="0" smtClean="0"/>
              <a:t>Commissioner/ Provider Models – MHLD</a:t>
            </a:r>
            <a:endParaRPr lang="en-GB" dirty="0"/>
          </a:p>
        </p:txBody>
      </p:sp>
      <p:sp>
        <p:nvSpPr>
          <p:cNvPr id="4" name="TextBox 3"/>
          <p:cNvSpPr txBox="1"/>
          <p:nvPr/>
        </p:nvSpPr>
        <p:spPr>
          <a:xfrm>
            <a:off x="88660" y="698090"/>
            <a:ext cx="12103340" cy="6186309"/>
          </a:xfrm>
          <a:prstGeom prst="rect">
            <a:avLst/>
          </a:prstGeom>
          <a:noFill/>
        </p:spPr>
        <p:txBody>
          <a:bodyPr wrap="square" rtlCol="0">
            <a:spAutoFit/>
          </a:bodyPr>
          <a:lstStyle/>
          <a:p>
            <a:pPr marL="285750" indent="-285750">
              <a:buFont typeface="Arial" panose="020B0604020202020204" pitchFamily="34" charset="0"/>
              <a:buChar char="•"/>
            </a:pPr>
            <a:r>
              <a:rPr lang="en-GB" dirty="0"/>
              <a:t>CHC Team is largely made up of Nurse Assessors with a Contracts Manager provided by NHSWSSP Procurement </a:t>
            </a:r>
            <a:r>
              <a:rPr lang="en-GB" dirty="0" smtClean="0"/>
              <a:t>(this post has been funded by the MHLD SG).</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MH – SBUHB inpatient provision covers acute admission, locked and open rehab, PICU and low secure, supported by enhanced community provision. Ongoing residential and supported living provision is outsourced.   </a:t>
            </a:r>
          </a:p>
          <a:p>
            <a:pPr marL="285750" indent="-285750">
              <a:buFont typeface="Arial" panose="020B0604020202020204" pitchFamily="34" charset="0"/>
              <a:buChar char="•"/>
            </a:pPr>
            <a:r>
              <a:rPr lang="en-GB" dirty="0" smtClean="0"/>
              <a:t>LD – SBUHB provision includes acute admission and some longer stay residential provision.  There is still demand over and above in-house provision for residential or highly complex care and there is a regional repatriation programme underway (through </a:t>
            </a:r>
            <a:r>
              <a:rPr lang="en-GB" dirty="0" err="1" smtClean="0"/>
              <a:t>Hafod</a:t>
            </a:r>
            <a:r>
              <a:rPr lang="en-GB" dirty="0" smtClean="0"/>
              <a:t>-y-</a:t>
            </a:r>
            <a:r>
              <a:rPr lang="en-GB" dirty="0" err="1" smtClean="0"/>
              <a:t>Wennol</a:t>
            </a:r>
            <a:r>
              <a:rPr lang="en-GB" dirty="0" smtClean="0"/>
              <a:t>) which could be expanded.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EMI issues identified on previous slide.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Service Users coming directly out of prison into private provided care is an issue for us locally.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Mixture of placements in Specialist Hospitals, Care Homes and POCs to provide care at home commissioned as follows:</a:t>
            </a:r>
            <a:endParaRPr lang="en-GB" dirty="0"/>
          </a:p>
          <a:p>
            <a:pPr marL="742950" lvl="1" indent="-285750">
              <a:buFont typeface="Arial" panose="020B0604020202020204" pitchFamily="34" charset="0"/>
              <a:buChar char="•"/>
            </a:pPr>
            <a:r>
              <a:rPr lang="en-GB" dirty="0" smtClean="0"/>
              <a:t>Specialist placements in Hospitals (low secure, acute and intensive care) commissioned through National </a:t>
            </a:r>
            <a:r>
              <a:rPr lang="en-GB" dirty="0"/>
              <a:t>Collaborative Framework agreement for Adult Mental Health / Learning Disability Hospitals </a:t>
            </a:r>
            <a:r>
              <a:rPr lang="en-GB" dirty="0" smtClean="0"/>
              <a:t>- </a:t>
            </a:r>
            <a:r>
              <a:rPr lang="en-GB" dirty="0"/>
              <a:t>all adult patients in Hospital placements are procured through the </a:t>
            </a:r>
            <a:r>
              <a:rPr lang="en-GB" dirty="0" smtClean="0"/>
              <a:t>Framework. </a:t>
            </a:r>
          </a:p>
          <a:p>
            <a:pPr marL="742950" lvl="1" indent="-285750">
              <a:buFont typeface="Arial" panose="020B0604020202020204" pitchFamily="34" charset="0"/>
              <a:buChar char="•"/>
            </a:pPr>
            <a:r>
              <a:rPr lang="en-GB" dirty="0" smtClean="0"/>
              <a:t>Placements in Care Homes and POCs – all commissioned via the LA Commissioning Frameworks.  </a:t>
            </a:r>
            <a:endParaRPr lang="en-GB" dirty="0"/>
          </a:p>
          <a:p>
            <a:pPr marL="742950" lvl="1" indent="-285750">
              <a:buFont typeface="Arial" panose="020B0604020202020204" pitchFamily="34" charset="0"/>
              <a:buChar char="•"/>
            </a:pPr>
            <a:r>
              <a:rPr lang="en-GB" dirty="0" smtClean="0"/>
              <a:t>If need a POC – go on ‘brokerage’ via the Local Authority of residence to find and procure the care as in PCS.  </a:t>
            </a:r>
          </a:p>
          <a:p>
            <a:pPr marL="742950" lvl="1" indent="-285750">
              <a:buFont typeface="Arial" panose="020B0604020202020204" pitchFamily="34" charset="0"/>
              <a:buChar char="•"/>
            </a:pPr>
            <a:r>
              <a:rPr lang="en-GB" dirty="0" smtClean="0"/>
              <a:t>As with PCS, the contracts are held on an individual basis and held between the LA and the provider, the LA then recharges us.  </a:t>
            </a:r>
            <a:endParaRPr lang="en-GB" dirty="0"/>
          </a:p>
        </p:txBody>
      </p:sp>
    </p:spTree>
    <p:extLst>
      <p:ext uri="{BB962C8B-B14F-4D97-AF65-F5344CB8AC3E}">
        <p14:creationId xmlns:p14="http://schemas.microsoft.com/office/powerpoint/2010/main" val="18605778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3"/>
          </a:solidFill>
        </p:spPr>
        <p:txBody>
          <a:bodyPr>
            <a:normAutofit/>
          </a:bodyPr>
          <a:lstStyle/>
          <a:p>
            <a:r>
              <a:rPr lang="en-GB" dirty="0" smtClean="0"/>
              <a:t>Commissioner/Provider Models – CYP  </a:t>
            </a:r>
            <a:endParaRPr lang="en-GB" dirty="0"/>
          </a:p>
        </p:txBody>
      </p:sp>
      <p:sp>
        <p:nvSpPr>
          <p:cNvPr id="2" name="TextBox 1"/>
          <p:cNvSpPr txBox="1"/>
          <p:nvPr/>
        </p:nvSpPr>
        <p:spPr>
          <a:xfrm>
            <a:off x="140575" y="698090"/>
            <a:ext cx="11910849" cy="7294305"/>
          </a:xfrm>
          <a:prstGeom prst="rect">
            <a:avLst/>
          </a:prstGeom>
          <a:noFill/>
        </p:spPr>
        <p:txBody>
          <a:bodyPr wrap="square" rtlCol="0">
            <a:spAutoFit/>
          </a:bodyPr>
          <a:lstStyle/>
          <a:p>
            <a:r>
              <a:rPr lang="en-GB" b="1" dirty="0" smtClean="0"/>
              <a:t>CYP Complex Physical Care </a:t>
            </a:r>
            <a:endParaRPr lang="en-GB" b="1" dirty="0"/>
          </a:p>
          <a:p>
            <a:r>
              <a:rPr lang="en-GB" dirty="0" smtClean="0"/>
              <a:t>The health elements of CYP CC for complex physical care are 100% provided by the Health Board via the team of HCSW and Nursery Nurses, with oversight by the team of registered Children’s Community Nurses.  The registered Band 6 Nurses also undertake the Nurse Assessor and </a:t>
            </a:r>
            <a:r>
              <a:rPr lang="en-GB" dirty="0"/>
              <a:t>C</a:t>
            </a:r>
            <a:r>
              <a:rPr lang="en-GB" dirty="0" smtClean="0"/>
              <a:t>ase </a:t>
            </a:r>
            <a:r>
              <a:rPr lang="en-GB" dirty="0"/>
              <a:t>M</a:t>
            </a:r>
            <a:r>
              <a:rPr lang="en-GB" dirty="0" smtClean="0"/>
              <a:t>anager roles although these are different skill sets to provision of care and parents have identified this may be a conflict of interest, particularly when it comes to review.  The model is very much centred on care planning on an individual basis, there is no ‘purchaser/provider’ split, no outsourcing and no contracting element. The written agreements for the care package are the ‘Plans of Care’. </a:t>
            </a:r>
          </a:p>
          <a:p>
            <a:endParaRPr lang="en-GB" dirty="0"/>
          </a:p>
          <a:p>
            <a:r>
              <a:rPr lang="en-GB" dirty="0"/>
              <a:t>LAs </a:t>
            </a:r>
            <a:r>
              <a:rPr lang="en-GB" dirty="0" smtClean="0"/>
              <a:t>contribute to the </a:t>
            </a:r>
            <a:r>
              <a:rPr lang="en-GB" dirty="0"/>
              <a:t>Plans of </a:t>
            </a:r>
            <a:r>
              <a:rPr lang="en-GB" dirty="0" smtClean="0"/>
              <a:t>Care </a:t>
            </a:r>
            <a:r>
              <a:rPr lang="en-GB" dirty="0"/>
              <a:t>as required – </a:t>
            </a:r>
            <a:r>
              <a:rPr lang="en-GB" dirty="0" err="1"/>
              <a:t>eg</a:t>
            </a:r>
            <a:r>
              <a:rPr lang="en-GB" dirty="0"/>
              <a:t> </a:t>
            </a:r>
            <a:r>
              <a:rPr lang="en-GB" dirty="0" smtClean="0"/>
              <a:t>Social Care </a:t>
            </a:r>
            <a:r>
              <a:rPr lang="en-GB" dirty="0"/>
              <a:t>such as Personal A</a:t>
            </a:r>
            <a:r>
              <a:rPr lang="en-GB" dirty="0" smtClean="0"/>
              <a:t>ssistants or respite </a:t>
            </a:r>
            <a:r>
              <a:rPr lang="en-GB" dirty="0"/>
              <a:t>and Education such as special schooling</a:t>
            </a:r>
            <a:r>
              <a:rPr lang="en-GB" dirty="0" smtClean="0"/>
              <a:t>.  As per the CYP CC Guidance these elements are the responsibility of the LA and are directly provided   They are not ‘commissioned’ by the Health Board.  </a:t>
            </a:r>
          </a:p>
          <a:p>
            <a:endParaRPr lang="en-GB" b="1" dirty="0"/>
          </a:p>
          <a:p>
            <a:r>
              <a:rPr lang="en-GB" b="1" dirty="0" smtClean="0"/>
              <a:t>There has been a recent review and action plan put in place to address quality and experience issues for this group of patients and families - the issues and mitigating actions have been reported to the MB and there is assurance on improvement.    </a:t>
            </a:r>
          </a:p>
          <a:p>
            <a:endParaRPr lang="en-GB" dirty="0"/>
          </a:p>
          <a:p>
            <a:r>
              <a:rPr lang="en-GB" b="1" dirty="0" smtClean="0"/>
              <a:t>CYP Other Complex Care</a:t>
            </a:r>
          </a:p>
          <a:p>
            <a:r>
              <a:rPr lang="en-GB" dirty="0" smtClean="0"/>
              <a:t>Following the CYP funding panel, specialist packages or placements for CYP with LD or MH or other complex needs will be outsourced via the team to private providers – usually at very high cost. There is no specialist LD Nurse Assessor in the Health Board and a business case has been submitted to BCAG which is being reviewed by the Executive team.  There are concerns about value for money of these placements and also the quality of care. There </a:t>
            </a:r>
            <a:r>
              <a:rPr lang="en-GB" dirty="0"/>
              <a:t>is a separate National Collaborative Framework for </a:t>
            </a:r>
            <a:r>
              <a:rPr lang="en-GB" dirty="0" smtClean="0"/>
              <a:t>CAMHS placements.   </a:t>
            </a:r>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2675418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3"/>
          </a:solidFill>
        </p:spPr>
        <p:txBody>
          <a:bodyPr>
            <a:normAutofit fontScale="90000"/>
          </a:bodyPr>
          <a:lstStyle/>
          <a:p>
            <a:r>
              <a:rPr lang="en-GB" dirty="0" smtClean="0"/>
              <a:t>Commissioner/Provider Models – Reflections  </a:t>
            </a:r>
            <a:endParaRPr lang="en-GB" dirty="0"/>
          </a:p>
        </p:txBody>
      </p:sp>
      <p:sp>
        <p:nvSpPr>
          <p:cNvPr id="2" name="TextBox 1"/>
          <p:cNvSpPr txBox="1"/>
          <p:nvPr/>
        </p:nvSpPr>
        <p:spPr>
          <a:xfrm>
            <a:off x="149771" y="756746"/>
            <a:ext cx="11847787" cy="701730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There are very different provider models between the Adult and CYP services which are reflected in the staffing and budget structures.  Across all teams there is, in line with the Guidance, an emphasis on individual care planning and case management and the skill sets and team structures reflect this.  In MHLD and PCS the teams are largely made up of Nurse Assessors with supporting staff, however in CYP there is no split between the Nurse Assessor and direct provision of care roles.  In CYP the Children’s Community Nurses perform both roles.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There is a 1.00 WTE Band 7 Contracts Manager in both the PCS and MHLD teams but both teams said there could be closer working and sharing of expertise.  In the MHLD team the person is employed by Procurement but sits in the team.  In PCS the person is directly employed by the HB.  There is no contract management support in the CYP team due to the largely directly-provided model.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In terms of commissioning it should be noted that LAs have the lead responsibility for ‘market stability’ (</a:t>
            </a:r>
            <a:r>
              <a:rPr lang="en-GB" dirty="0" err="1" smtClean="0"/>
              <a:t>ie</a:t>
            </a:r>
            <a:r>
              <a:rPr lang="en-GB" dirty="0" smtClean="0"/>
              <a:t> developing the market for Packages of Care (POCs) and Care Home placements).   The HB has some influence on this through the RPB mechanisms, </a:t>
            </a:r>
            <a:r>
              <a:rPr lang="en-GB" dirty="0" err="1" smtClean="0"/>
              <a:t>eg</a:t>
            </a:r>
            <a:r>
              <a:rPr lang="en-GB" dirty="0" smtClean="0"/>
              <a:t> chairing the Externally Commissioned Care Group. Perception across MH and PCS that that LAs have much stronger contracting teams and both SGs used the term that we ‘piggyback’ on their procurement of care provision.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Joint Commissioning of high cost secure MHLD Placements is undertaken through the national Commissioning Framework led by the National Collaborative Commissioning Unit.  Finance colleagues are working across MHLD and PCS with HD finance colleagues to try to exercise some joint purchasing power with Field Bay; a very high-cost monopoly provider of specialist placements for EMI patients with complex and very challenging behaviour.  </a:t>
            </a:r>
          </a:p>
          <a:p>
            <a:endParaRPr lang="en-GB" dirty="0"/>
          </a:p>
          <a:p>
            <a:endParaRPr lang="en-GB" dirty="0"/>
          </a:p>
          <a:p>
            <a:endParaRPr lang="en-GB" dirty="0"/>
          </a:p>
        </p:txBody>
      </p:sp>
    </p:spTree>
    <p:extLst>
      <p:ext uri="{BB962C8B-B14F-4D97-AF65-F5344CB8AC3E}">
        <p14:creationId xmlns:p14="http://schemas.microsoft.com/office/powerpoint/2010/main" val="42745371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5"/>
          </a:solidFill>
        </p:spPr>
        <p:txBody>
          <a:bodyPr>
            <a:normAutofit/>
          </a:bodyPr>
          <a:lstStyle/>
          <a:p>
            <a:r>
              <a:rPr lang="en-GB" dirty="0" smtClean="0"/>
              <a:t>High-level Process </a:t>
            </a:r>
            <a:endParaRPr lang="en-GB" dirty="0"/>
          </a:p>
        </p:txBody>
      </p:sp>
      <p:sp>
        <p:nvSpPr>
          <p:cNvPr id="2" name="TextBox 1"/>
          <p:cNvSpPr txBox="1"/>
          <p:nvPr/>
        </p:nvSpPr>
        <p:spPr>
          <a:xfrm>
            <a:off x="3126658" y="189186"/>
            <a:ext cx="9004908" cy="6463308"/>
          </a:xfrm>
          <a:prstGeom prst="rect">
            <a:avLst/>
          </a:prstGeom>
          <a:noFill/>
        </p:spPr>
        <p:txBody>
          <a:bodyPr wrap="square" rtlCol="0">
            <a:spAutoFit/>
          </a:bodyPr>
          <a:lstStyle/>
          <a:p>
            <a:r>
              <a:rPr lang="en-GB" dirty="0" smtClean="0"/>
              <a:t> </a:t>
            </a:r>
          </a:p>
          <a:p>
            <a:endParaRPr lang="en-GB" dirty="0" smtClean="0"/>
          </a:p>
          <a:p>
            <a:r>
              <a:rPr lang="en-GB" b="1" dirty="0" smtClean="0"/>
              <a:t>Identification and Referral </a:t>
            </a:r>
          </a:p>
          <a:p>
            <a:r>
              <a:rPr lang="en-GB" dirty="0" smtClean="0"/>
              <a:t>Referrals can come from acute and community sectors </a:t>
            </a:r>
          </a:p>
          <a:p>
            <a:endParaRPr lang="en-GB" dirty="0"/>
          </a:p>
          <a:p>
            <a:r>
              <a:rPr lang="en-GB" b="1" dirty="0" smtClean="0"/>
              <a:t>Assessment </a:t>
            </a:r>
          </a:p>
          <a:p>
            <a:r>
              <a:rPr lang="en-GB" dirty="0" smtClean="0"/>
              <a:t>Led by a CCN in CYP and ward teams with support of DLNs or Nurse Assessors in Adult care and DNs/CPNs in the community.  Takes into account the preferences of the patient, family/carers and MDT. MDT meeting convened – </a:t>
            </a:r>
            <a:r>
              <a:rPr lang="en-GB" b="1" dirty="0" smtClean="0"/>
              <a:t>colloquially called a DST</a:t>
            </a:r>
            <a:r>
              <a:rPr lang="en-GB" dirty="0" smtClean="0"/>
              <a:t> [Decision Support Tool]– should not consider funding responsibilities at this stage.  Makes recommendations on eligibility and care package required.   </a:t>
            </a:r>
          </a:p>
          <a:p>
            <a:endParaRPr lang="en-GB" dirty="0"/>
          </a:p>
          <a:p>
            <a:r>
              <a:rPr lang="en-GB" b="1" dirty="0" smtClean="0"/>
              <a:t>QA and Funding </a:t>
            </a:r>
            <a:r>
              <a:rPr lang="en-GB" dirty="0" smtClean="0"/>
              <a:t>QA Panel ratifies decision of the MDT and ensure process has been followed.  Funding Panel agrees on care package, resources and commissioning arrangements.</a:t>
            </a:r>
          </a:p>
          <a:p>
            <a:endParaRPr lang="en-GB" dirty="0"/>
          </a:p>
          <a:p>
            <a:r>
              <a:rPr lang="en-GB" b="1" dirty="0" smtClean="0"/>
              <a:t>Provision of Care  </a:t>
            </a:r>
          </a:p>
          <a:p>
            <a:r>
              <a:rPr lang="en-GB" dirty="0" smtClean="0"/>
              <a:t>Provision should begin as soon as possible following decision being made, either through direct provision or procurement. </a:t>
            </a:r>
          </a:p>
          <a:p>
            <a:endParaRPr lang="en-GB" dirty="0"/>
          </a:p>
          <a:p>
            <a:r>
              <a:rPr lang="en-GB" b="1" dirty="0" smtClean="0"/>
              <a:t>Review  </a:t>
            </a:r>
          </a:p>
          <a:p>
            <a:r>
              <a:rPr lang="en-GB" dirty="0" smtClean="0"/>
              <a:t>Ongoing case management required via lead health professional.  With regular review at 3 and 12 months, or sooner if change is identified.  </a:t>
            </a:r>
            <a:endParaRPr lang="en-GB" dirty="0"/>
          </a:p>
        </p:txBody>
      </p:sp>
      <p:sp>
        <p:nvSpPr>
          <p:cNvPr id="8" name="TextBox 7"/>
          <p:cNvSpPr txBox="1"/>
          <p:nvPr/>
        </p:nvSpPr>
        <p:spPr>
          <a:xfrm>
            <a:off x="10505767" y="4820169"/>
            <a:ext cx="1440426" cy="646331"/>
          </a:xfrm>
          <a:prstGeom prst="rect">
            <a:avLst/>
          </a:prstGeom>
          <a:noFill/>
        </p:spPr>
        <p:txBody>
          <a:bodyPr wrap="square" rtlCol="0">
            <a:spAutoFit/>
          </a:bodyPr>
          <a:lstStyle/>
          <a:p>
            <a:endParaRPr lang="en-GB" i="1" dirty="0" smtClean="0"/>
          </a:p>
          <a:p>
            <a:r>
              <a:rPr lang="en-GB" dirty="0" smtClean="0"/>
              <a:t> </a:t>
            </a:r>
          </a:p>
        </p:txBody>
      </p:sp>
      <p:pic>
        <p:nvPicPr>
          <p:cNvPr id="5" name="Picture 4"/>
          <p:cNvPicPr>
            <a:picLocks noChangeAspect="1"/>
          </p:cNvPicPr>
          <p:nvPr/>
        </p:nvPicPr>
        <p:blipFill>
          <a:blip r:embed="rId2"/>
          <a:stretch>
            <a:fillRect/>
          </a:stretch>
        </p:blipFill>
        <p:spPr>
          <a:xfrm>
            <a:off x="521110" y="835742"/>
            <a:ext cx="2064773" cy="5816752"/>
          </a:xfrm>
          <a:prstGeom prst="rect">
            <a:avLst/>
          </a:prstGeom>
        </p:spPr>
      </p:pic>
    </p:spTree>
    <p:extLst>
      <p:ext uri="{BB962C8B-B14F-4D97-AF65-F5344CB8AC3E}">
        <p14:creationId xmlns:p14="http://schemas.microsoft.com/office/powerpoint/2010/main" val="40349984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5"/>
          </a:solidFill>
        </p:spPr>
        <p:txBody>
          <a:bodyPr>
            <a:normAutofit/>
          </a:bodyPr>
          <a:lstStyle/>
          <a:p>
            <a:r>
              <a:rPr lang="en-GB" dirty="0" smtClean="0"/>
              <a:t>Referral and Assessment </a:t>
            </a:r>
            <a:endParaRPr lang="en-GB" dirty="0"/>
          </a:p>
        </p:txBody>
      </p:sp>
      <p:sp>
        <p:nvSpPr>
          <p:cNvPr id="2" name="TextBox 1"/>
          <p:cNvSpPr txBox="1"/>
          <p:nvPr/>
        </p:nvSpPr>
        <p:spPr>
          <a:xfrm>
            <a:off x="88490" y="698090"/>
            <a:ext cx="12103510" cy="6463308"/>
          </a:xfrm>
          <a:prstGeom prst="rect">
            <a:avLst/>
          </a:prstGeom>
          <a:noFill/>
        </p:spPr>
        <p:txBody>
          <a:bodyPr wrap="square" rtlCol="0">
            <a:spAutoFit/>
          </a:bodyPr>
          <a:lstStyle/>
          <a:p>
            <a:r>
              <a:rPr lang="en-GB" b="1" dirty="0" smtClean="0"/>
              <a:t>PCS </a:t>
            </a:r>
          </a:p>
          <a:p>
            <a:pPr marL="285750" indent="-285750">
              <a:buFont typeface="Arial" panose="020B0604020202020204" pitchFamily="34" charset="0"/>
              <a:buChar char="•"/>
            </a:pPr>
            <a:r>
              <a:rPr lang="en-GB" dirty="0" smtClean="0"/>
              <a:t>Huge amount of joint work done on D2A pathways and processes from 2018 onwards – generally works well with older adults not waiting in hospital for assessment.  Majority of DSTs in the community, using 50/50 funding agreement</a:t>
            </a:r>
            <a:r>
              <a:rPr lang="en-GB" dirty="0"/>
              <a:t>. </a:t>
            </a:r>
            <a:r>
              <a:rPr lang="en-GB" dirty="0" smtClean="0"/>
              <a:t>MDT decides </a:t>
            </a:r>
            <a:r>
              <a:rPr lang="en-GB" dirty="0"/>
              <a:t>if patient eligible for FNC or CHC</a:t>
            </a:r>
            <a:r>
              <a:rPr lang="en-GB" dirty="0" smtClean="0"/>
              <a:t>.</a:t>
            </a:r>
          </a:p>
          <a:p>
            <a:pPr marL="285750" indent="-285750">
              <a:buFont typeface="Arial" panose="020B0604020202020204" pitchFamily="34" charset="0"/>
              <a:buChar char="•"/>
            </a:pPr>
            <a:r>
              <a:rPr lang="en-GB" dirty="0" smtClean="0"/>
              <a:t>Goes to LTC team for quality assurance &amp; agreement of commissioning responsibility. </a:t>
            </a:r>
          </a:p>
          <a:p>
            <a:pPr marL="285750" indent="-285750">
              <a:buFont typeface="Arial" panose="020B0604020202020204" pitchFamily="34" charset="0"/>
              <a:buChar char="•"/>
            </a:pPr>
            <a:r>
              <a:rPr lang="en-GB" dirty="0" smtClean="0"/>
              <a:t>Been a lot of work and education to build knowledge on wards and in community teams – generally their assessments of eligibility are agreed – also shown in the CHS review.   </a:t>
            </a:r>
          </a:p>
          <a:p>
            <a:pPr marL="285750" indent="-285750">
              <a:buFont typeface="Arial" panose="020B0604020202020204" pitchFamily="34" charset="0"/>
              <a:buChar char="•"/>
            </a:pPr>
            <a:r>
              <a:rPr lang="en-GB" dirty="0" smtClean="0"/>
              <a:t>Patient journey can be LA or /self-funded   FNC   CHC funded in the same care home as patient needs increase. </a:t>
            </a:r>
          </a:p>
          <a:p>
            <a:endParaRPr lang="en-GB" dirty="0"/>
          </a:p>
          <a:p>
            <a:r>
              <a:rPr lang="en-GB" b="1" dirty="0" smtClean="0"/>
              <a:t>MHLD </a:t>
            </a:r>
            <a:endParaRPr lang="en-GB" b="1" dirty="0"/>
          </a:p>
          <a:p>
            <a:pPr marL="285750" indent="-285750">
              <a:buFont typeface="Arial" panose="020B0604020202020204" pitchFamily="34" charset="0"/>
              <a:buChar char="•"/>
            </a:pPr>
            <a:r>
              <a:rPr lang="en-GB" dirty="0"/>
              <a:t>Referrals placed on a CHC Tracker which is in effect a ‘waiting list’ for DST and a process </a:t>
            </a:r>
            <a:r>
              <a:rPr lang="en-GB" dirty="0" smtClean="0"/>
              <a:t>tracker. </a:t>
            </a:r>
            <a:endParaRPr lang="en-GB" dirty="0"/>
          </a:p>
          <a:p>
            <a:pPr marL="285750" indent="-285750">
              <a:buFont typeface="Arial" panose="020B0604020202020204" pitchFamily="34" charset="0"/>
              <a:buChar char="•"/>
            </a:pPr>
            <a:r>
              <a:rPr lang="en-GB" dirty="0"/>
              <a:t>Difficulty in convening </a:t>
            </a:r>
            <a:r>
              <a:rPr lang="en-GB" dirty="0" smtClean="0"/>
              <a:t>DSTs due to availability of clinical staff and families, </a:t>
            </a:r>
            <a:r>
              <a:rPr lang="en-GB" dirty="0"/>
              <a:t>gaining </a:t>
            </a:r>
            <a:r>
              <a:rPr lang="en-GB" dirty="0" smtClean="0"/>
              <a:t>reports. </a:t>
            </a:r>
            <a:endParaRPr lang="en-GB" dirty="0"/>
          </a:p>
          <a:p>
            <a:pPr marL="285750" indent="-285750">
              <a:buFont typeface="Arial" panose="020B0604020202020204" pitchFamily="34" charset="0"/>
              <a:buChar char="•"/>
            </a:pPr>
            <a:r>
              <a:rPr lang="en-GB" dirty="0"/>
              <a:t>Reported </a:t>
            </a:r>
            <a:r>
              <a:rPr lang="en-GB" dirty="0" smtClean="0"/>
              <a:t>suspicion </a:t>
            </a:r>
            <a:r>
              <a:rPr lang="en-GB" dirty="0"/>
              <a:t>of </a:t>
            </a:r>
            <a:r>
              <a:rPr lang="en-GB" dirty="0" smtClean="0"/>
              <a:t>LAs trying </a:t>
            </a:r>
            <a:r>
              <a:rPr lang="en-GB" dirty="0"/>
              <a:t>to shift </a:t>
            </a:r>
            <a:r>
              <a:rPr lang="en-GB" dirty="0" smtClean="0"/>
              <a:t>costs, for example in LD </a:t>
            </a:r>
            <a:r>
              <a:rPr lang="en-GB" dirty="0"/>
              <a:t>– recently looked at DST referrals across all LAs on a national basis and Swansea LA was the highest referrer – through the </a:t>
            </a:r>
            <a:r>
              <a:rPr lang="en-GB" dirty="0" smtClean="0"/>
              <a:t> RPB TCCP it was agreed </a:t>
            </a:r>
            <a:r>
              <a:rPr lang="en-GB" dirty="0"/>
              <a:t>to jointly review the Tracker and 79 LD referrals were reduced to 29.   </a:t>
            </a:r>
            <a:r>
              <a:rPr lang="en-GB" dirty="0" smtClean="0"/>
              <a:t>There is a TCCP project to agree standardised processes and a Joint Working Protocol for LD patients, including multi-agency training on the referral pathway.  </a:t>
            </a:r>
          </a:p>
          <a:p>
            <a:endParaRPr lang="en-GB" dirty="0"/>
          </a:p>
          <a:p>
            <a:r>
              <a:rPr lang="en-GB" b="1" dirty="0" smtClean="0"/>
              <a:t>CYP </a:t>
            </a:r>
            <a:endParaRPr lang="en-GB" b="1" dirty="0"/>
          </a:p>
          <a:p>
            <a:pPr marL="285750" indent="-285750">
              <a:buFont typeface="Arial" panose="020B0604020202020204" pitchFamily="34" charset="0"/>
              <a:buChar char="•"/>
            </a:pPr>
            <a:r>
              <a:rPr lang="en-GB" dirty="0"/>
              <a:t>Reports from MDT professionals involved in care </a:t>
            </a:r>
            <a:r>
              <a:rPr lang="en-GB" dirty="0" smtClean="0"/>
              <a:t>- </a:t>
            </a:r>
            <a:r>
              <a:rPr lang="en-GB" dirty="0"/>
              <a:t>slow and difficult to obtain/collate </a:t>
            </a:r>
          </a:p>
          <a:p>
            <a:pPr marL="285750" indent="-285750">
              <a:buFont typeface="Arial" panose="020B0604020202020204" pitchFamily="34" charset="0"/>
              <a:buChar char="•"/>
            </a:pPr>
            <a:r>
              <a:rPr lang="en-GB" dirty="0" smtClean="0"/>
              <a:t>Delays </a:t>
            </a:r>
            <a:r>
              <a:rPr lang="en-GB" dirty="0"/>
              <a:t>in convening DSTs – lots of nursing time, difficulty in collating reports and getting all MDT/family together</a:t>
            </a:r>
          </a:p>
          <a:p>
            <a:pPr marL="285750" indent="-285750">
              <a:buFont typeface="Arial" panose="020B0604020202020204" pitchFamily="34" charset="0"/>
              <a:buChar char="•"/>
            </a:pPr>
            <a:r>
              <a:rPr lang="en-GB" dirty="0"/>
              <a:t>No Nurse Assessor in the HB that is specialist in CYP LD – business case </a:t>
            </a:r>
            <a:r>
              <a:rPr lang="en-GB" dirty="0" smtClean="0"/>
              <a:t>submitted.  </a:t>
            </a:r>
            <a:endParaRPr lang="en-GB" dirty="0"/>
          </a:p>
          <a:p>
            <a:endParaRPr lang="en-GB" dirty="0"/>
          </a:p>
          <a:p>
            <a:endParaRPr lang="en-GB" b="1" dirty="0" smtClean="0"/>
          </a:p>
        </p:txBody>
      </p:sp>
      <p:cxnSp>
        <p:nvCxnSpPr>
          <p:cNvPr id="7" name="Straight Arrow Connector 6"/>
          <p:cNvCxnSpPr/>
          <p:nvPr/>
        </p:nvCxnSpPr>
        <p:spPr>
          <a:xfrm>
            <a:off x="5313319" y="2774731"/>
            <a:ext cx="1103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660999" y="2774731"/>
            <a:ext cx="867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15476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5"/>
          </a:solidFill>
        </p:spPr>
        <p:txBody>
          <a:bodyPr>
            <a:normAutofit/>
          </a:bodyPr>
          <a:lstStyle/>
          <a:p>
            <a:r>
              <a:rPr lang="en-GB" dirty="0" smtClean="0"/>
              <a:t>Funding Panels &amp; Scrutiny </a:t>
            </a:r>
            <a:endParaRPr lang="en-GB" dirty="0"/>
          </a:p>
        </p:txBody>
      </p:sp>
      <p:sp>
        <p:nvSpPr>
          <p:cNvPr id="2" name="TextBox 1"/>
          <p:cNvSpPr txBox="1"/>
          <p:nvPr/>
        </p:nvSpPr>
        <p:spPr>
          <a:xfrm>
            <a:off x="110359" y="1040524"/>
            <a:ext cx="11953822" cy="646331"/>
          </a:xfrm>
          <a:prstGeom prst="rect">
            <a:avLst/>
          </a:prstGeom>
          <a:noFill/>
        </p:spPr>
        <p:txBody>
          <a:bodyPr wrap="square" rtlCol="0">
            <a:spAutoFit/>
          </a:bodyPr>
          <a:lstStyle/>
          <a:p>
            <a:endParaRPr lang="en-GB"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848844736"/>
              </p:ext>
            </p:extLst>
          </p:nvPr>
        </p:nvGraphicFramePr>
        <p:xfrm>
          <a:off x="0" y="824215"/>
          <a:ext cx="12192000" cy="5765800"/>
        </p:xfrm>
        <a:graphic>
          <a:graphicData uri="http://schemas.openxmlformats.org/drawingml/2006/table">
            <a:tbl>
              <a:tblPr firstRow="1" bandRow="1">
                <a:tableStyleId>{5C22544A-7EE6-4342-B048-85BDC9FD1C3A}</a:tableStyleId>
              </a:tblPr>
              <a:tblGrid>
                <a:gridCol w="917771">
                  <a:extLst>
                    <a:ext uri="{9D8B030D-6E8A-4147-A177-3AD203B41FA5}">
                      <a16:colId xmlns:a16="http://schemas.microsoft.com/office/drawing/2014/main" val="406346004"/>
                    </a:ext>
                  </a:extLst>
                </a:gridCol>
                <a:gridCol w="2189171">
                  <a:extLst>
                    <a:ext uri="{9D8B030D-6E8A-4147-A177-3AD203B41FA5}">
                      <a16:colId xmlns:a16="http://schemas.microsoft.com/office/drawing/2014/main" val="1932046590"/>
                    </a:ext>
                  </a:extLst>
                </a:gridCol>
                <a:gridCol w="2843866">
                  <a:extLst>
                    <a:ext uri="{9D8B030D-6E8A-4147-A177-3AD203B41FA5}">
                      <a16:colId xmlns:a16="http://schemas.microsoft.com/office/drawing/2014/main" val="401186418"/>
                    </a:ext>
                  </a:extLst>
                </a:gridCol>
                <a:gridCol w="1372275">
                  <a:extLst>
                    <a:ext uri="{9D8B030D-6E8A-4147-A177-3AD203B41FA5}">
                      <a16:colId xmlns:a16="http://schemas.microsoft.com/office/drawing/2014/main" val="1183869869"/>
                    </a:ext>
                  </a:extLst>
                </a:gridCol>
                <a:gridCol w="4868917">
                  <a:extLst>
                    <a:ext uri="{9D8B030D-6E8A-4147-A177-3AD203B41FA5}">
                      <a16:colId xmlns:a16="http://schemas.microsoft.com/office/drawing/2014/main" val="3661868369"/>
                    </a:ext>
                  </a:extLst>
                </a:gridCol>
              </a:tblGrid>
              <a:tr h="370840">
                <a:tc>
                  <a:txBody>
                    <a:bodyPr/>
                    <a:lstStyle/>
                    <a:p>
                      <a:r>
                        <a:rPr lang="en-GB" dirty="0" smtClean="0"/>
                        <a:t>SG </a:t>
                      </a:r>
                      <a:endParaRPr lang="en-GB" dirty="0"/>
                    </a:p>
                  </a:txBody>
                  <a:tcPr/>
                </a:tc>
                <a:tc>
                  <a:txBody>
                    <a:bodyPr/>
                    <a:lstStyle/>
                    <a:p>
                      <a:r>
                        <a:rPr lang="en-GB" dirty="0" smtClean="0"/>
                        <a:t>Panels </a:t>
                      </a:r>
                      <a:endParaRPr lang="en-GB" dirty="0"/>
                    </a:p>
                  </a:txBody>
                  <a:tcPr/>
                </a:tc>
                <a:tc>
                  <a:txBody>
                    <a:bodyPr/>
                    <a:lstStyle/>
                    <a:p>
                      <a:r>
                        <a:rPr lang="en-GB" dirty="0" smtClean="0"/>
                        <a:t>Chaired By </a:t>
                      </a:r>
                      <a:endParaRPr lang="en-GB" dirty="0"/>
                    </a:p>
                  </a:txBody>
                  <a:tcPr/>
                </a:tc>
                <a:tc>
                  <a:txBody>
                    <a:bodyPr/>
                    <a:lstStyle/>
                    <a:p>
                      <a:r>
                        <a:rPr lang="en-GB" dirty="0" smtClean="0"/>
                        <a:t>Frequency </a:t>
                      </a:r>
                      <a:endParaRPr lang="en-GB" dirty="0"/>
                    </a:p>
                  </a:txBody>
                  <a:tcPr/>
                </a:tc>
                <a:tc>
                  <a:txBody>
                    <a:bodyPr/>
                    <a:lstStyle/>
                    <a:p>
                      <a:r>
                        <a:rPr lang="en-GB" dirty="0" smtClean="0"/>
                        <a:t>Notes </a:t>
                      </a:r>
                      <a:endParaRPr lang="en-GB" dirty="0"/>
                    </a:p>
                  </a:txBody>
                  <a:tcPr/>
                </a:tc>
                <a:extLst>
                  <a:ext uri="{0D108BD9-81ED-4DB2-BD59-A6C34878D82A}">
                    <a16:rowId xmlns:a16="http://schemas.microsoft.com/office/drawing/2014/main" val="1708170355"/>
                  </a:ext>
                </a:extLst>
              </a:tr>
              <a:tr h="370840">
                <a:tc rowSpan="2">
                  <a:txBody>
                    <a:bodyPr/>
                    <a:lstStyle/>
                    <a:p>
                      <a:r>
                        <a:rPr lang="en-GB" dirty="0" smtClean="0"/>
                        <a:t>PCS </a:t>
                      </a:r>
                      <a:endParaRPr lang="en-GB" dirty="0"/>
                    </a:p>
                  </a:txBody>
                  <a:tcPr/>
                </a:tc>
                <a:tc>
                  <a:txBody>
                    <a:bodyPr/>
                    <a:lstStyle/>
                    <a:p>
                      <a:pPr marL="0" indent="0">
                        <a:buFont typeface="Arial" panose="020B0604020202020204" pitchFamily="34" charset="0"/>
                        <a:buNone/>
                      </a:pPr>
                      <a:r>
                        <a:rPr lang="en-GB" dirty="0" smtClean="0"/>
                        <a:t>FNC Quality Assurance Panel  </a:t>
                      </a:r>
                      <a:endParaRPr lang="en-GB" dirty="0"/>
                    </a:p>
                  </a:txBody>
                  <a:tcPr/>
                </a:tc>
                <a:tc>
                  <a:txBody>
                    <a:bodyPr/>
                    <a:lstStyle/>
                    <a:p>
                      <a:endParaRPr lang="en-GB" dirty="0"/>
                    </a:p>
                  </a:txBody>
                  <a:tcPr/>
                </a:tc>
                <a:tc>
                  <a:txBody>
                    <a:bodyPr/>
                    <a:lstStyle/>
                    <a:p>
                      <a:r>
                        <a:rPr lang="en-GB" dirty="0" smtClean="0"/>
                        <a:t>Weekly </a:t>
                      </a:r>
                      <a:endParaRPr lang="en-GB" dirty="0"/>
                    </a:p>
                  </a:txBody>
                  <a:tcPr/>
                </a:tc>
                <a:tc>
                  <a:txBody>
                    <a:bodyPr/>
                    <a:lstStyle/>
                    <a:p>
                      <a:r>
                        <a:rPr lang="en-GB" dirty="0" smtClean="0"/>
                        <a:t>Multi-agency. </a:t>
                      </a:r>
                      <a:endParaRPr lang="en-GB" dirty="0"/>
                    </a:p>
                  </a:txBody>
                  <a:tcPr/>
                </a:tc>
                <a:extLst>
                  <a:ext uri="{0D108BD9-81ED-4DB2-BD59-A6C34878D82A}">
                    <a16:rowId xmlns:a16="http://schemas.microsoft.com/office/drawing/2014/main" val="3952432311"/>
                  </a:ext>
                </a:extLst>
              </a:tr>
              <a:tr h="1783052">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CHC Panel chaired by Head of Nursing, PCS SG  </a:t>
                      </a:r>
                    </a:p>
                    <a:p>
                      <a:endParaRPr lang="en-GB" dirty="0"/>
                    </a:p>
                  </a:txBody>
                  <a:tcPr/>
                </a:tc>
                <a:tc>
                  <a:txBody>
                    <a:bodyPr/>
                    <a:lstStyle/>
                    <a:p>
                      <a:r>
                        <a:rPr lang="en-GB" dirty="0" smtClean="0"/>
                        <a:t>Deputy Group Nurse Director PCS </a:t>
                      </a:r>
                      <a:endParaRPr lang="en-GB" dirty="0"/>
                    </a:p>
                  </a:txBody>
                  <a:tcPr/>
                </a:tc>
                <a:tc>
                  <a:txBody>
                    <a:bodyPr/>
                    <a:lstStyle/>
                    <a:p>
                      <a:r>
                        <a:rPr lang="en-GB" dirty="0" smtClean="0"/>
                        <a:t>Weekly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Very high cost cases have a separate </a:t>
                      </a:r>
                      <a:r>
                        <a:rPr lang="en-GB" dirty="0" err="1" smtClean="0"/>
                        <a:t>proforma</a:t>
                      </a:r>
                      <a:r>
                        <a:rPr lang="en-GB" dirty="0" smtClean="0"/>
                        <a:t> that is reviewed and signed off by the SG Director and Nurse Director - &amp; CEO if over £100k.</a:t>
                      </a:r>
                    </a:p>
                    <a:p>
                      <a:r>
                        <a:rPr lang="en-GB" b="0" dirty="0" smtClean="0"/>
                        <a:t>Monthly CHC Meeting </a:t>
                      </a:r>
                      <a:r>
                        <a:rPr lang="en-GB" b="1" dirty="0" smtClean="0"/>
                        <a:t>- </a:t>
                      </a:r>
                      <a:r>
                        <a:rPr lang="en-GB" dirty="0" smtClean="0"/>
                        <a:t>Head of LTC, LTC Managers, SG </a:t>
                      </a:r>
                      <a:r>
                        <a:rPr lang="en-GB" dirty="0" err="1" smtClean="0"/>
                        <a:t>DoN</a:t>
                      </a:r>
                      <a:r>
                        <a:rPr lang="en-GB" dirty="0" smtClean="0"/>
                        <a:t> and Finance BP, review performance, spend and themes</a:t>
                      </a:r>
                      <a:endParaRPr lang="en-GB" dirty="0"/>
                    </a:p>
                  </a:txBody>
                  <a:tcPr/>
                </a:tc>
                <a:extLst>
                  <a:ext uri="{0D108BD9-81ED-4DB2-BD59-A6C34878D82A}">
                    <a16:rowId xmlns:a16="http://schemas.microsoft.com/office/drawing/2014/main" val="949944942"/>
                  </a:ext>
                </a:extLst>
              </a:tr>
              <a:tr h="370840">
                <a:tc rowSpan="2">
                  <a:txBody>
                    <a:bodyPr/>
                    <a:lstStyle/>
                    <a:p>
                      <a:r>
                        <a:rPr lang="en-GB" dirty="0" smtClean="0"/>
                        <a:t>MHLD </a:t>
                      </a:r>
                      <a:endParaRPr lang="en-GB" dirty="0"/>
                    </a:p>
                  </a:txBody>
                  <a:tcPr/>
                </a:tc>
                <a:tc>
                  <a:txBody>
                    <a:bodyPr/>
                    <a:lstStyle/>
                    <a:p>
                      <a:pPr marL="0" indent="0">
                        <a:buFont typeface="Arial" panose="020B0604020202020204" pitchFamily="34" charset="0"/>
                        <a:buNone/>
                      </a:pPr>
                      <a:r>
                        <a:rPr lang="en-GB" dirty="0" smtClean="0"/>
                        <a:t>Scrutiny Panel in each Division (</a:t>
                      </a:r>
                      <a:r>
                        <a:rPr lang="en-GB" dirty="0" err="1" smtClean="0"/>
                        <a:t>ie</a:t>
                      </a:r>
                      <a:r>
                        <a:rPr lang="en-GB" dirty="0" smtClean="0"/>
                        <a:t> one for MH and one for LD)</a:t>
                      </a:r>
                      <a:endParaRPr lang="en-GB" dirty="0"/>
                    </a:p>
                  </a:txBody>
                  <a:tcPr/>
                </a:tc>
                <a:tc>
                  <a:txBody>
                    <a:bodyPr/>
                    <a:lstStyle/>
                    <a:p>
                      <a:r>
                        <a:rPr lang="en-GB" dirty="0" smtClean="0"/>
                        <a:t>Heads of Service for each Division </a:t>
                      </a:r>
                      <a:endParaRPr lang="en-GB" dirty="0"/>
                    </a:p>
                  </a:txBody>
                  <a:tcPr/>
                </a:tc>
                <a:tc>
                  <a:txBody>
                    <a:bodyPr/>
                    <a:lstStyle/>
                    <a:p>
                      <a:r>
                        <a:rPr lang="en-GB" dirty="0" smtClean="0"/>
                        <a:t>Monthly </a:t>
                      </a:r>
                      <a:endParaRPr lang="en-GB" dirty="0"/>
                    </a:p>
                  </a:txBody>
                  <a:tcPr/>
                </a:tc>
                <a:tc>
                  <a:txBody>
                    <a:bodyPr/>
                    <a:lstStyle/>
                    <a:p>
                      <a:pPr marL="0" indent="0">
                        <a:buFont typeface="Arial" panose="020B0604020202020204" pitchFamily="34" charset="0"/>
                        <a:buNone/>
                      </a:pPr>
                      <a:r>
                        <a:rPr lang="en-GB" b="0" dirty="0" smtClean="0"/>
                        <a:t>Weekly Finance Meeting </a:t>
                      </a:r>
                      <a:r>
                        <a:rPr lang="en-GB" dirty="0" smtClean="0"/>
                        <a:t>with CHC Team </a:t>
                      </a:r>
                    </a:p>
                    <a:p>
                      <a:pPr marL="0" indent="0">
                        <a:buFont typeface="Arial" panose="020B0604020202020204" pitchFamily="34" charset="0"/>
                        <a:buNone/>
                      </a:pPr>
                      <a:r>
                        <a:rPr lang="en-GB" b="0" dirty="0" smtClean="0"/>
                        <a:t>Monthly SG Business Meeting </a:t>
                      </a:r>
                      <a:r>
                        <a:rPr lang="en-GB" dirty="0" smtClean="0"/>
                        <a:t>– look at more detailed performance report</a:t>
                      </a:r>
                    </a:p>
                    <a:p>
                      <a:endParaRPr lang="en-GB" dirty="0"/>
                    </a:p>
                  </a:txBody>
                  <a:tcPr/>
                </a:tc>
                <a:extLst>
                  <a:ext uri="{0D108BD9-81ED-4DB2-BD59-A6C34878D82A}">
                    <a16:rowId xmlns:a16="http://schemas.microsoft.com/office/drawing/2014/main" val="2471367052"/>
                  </a:ext>
                </a:extLst>
              </a:tr>
              <a:tr h="370840">
                <a:tc vMerge="1">
                  <a:txBody>
                    <a:bodyPr/>
                    <a:lstStyle/>
                    <a:p>
                      <a:endParaRPr lang="en-GB" dirty="0"/>
                    </a:p>
                  </a:txBody>
                  <a:tcPr/>
                </a:tc>
                <a:tc>
                  <a:txBody>
                    <a:bodyPr/>
                    <a:lstStyle/>
                    <a:p>
                      <a:pPr marL="0" indent="0">
                        <a:buFont typeface="Arial" panose="020B0604020202020204" pitchFamily="34" charset="0"/>
                        <a:buNone/>
                      </a:pPr>
                      <a:r>
                        <a:rPr lang="en-GB" dirty="0" smtClean="0"/>
                        <a:t>Joint Complex Care Panel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SG Director </a:t>
                      </a:r>
                    </a:p>
                    <a:p>
                      <a:endParaRPr lang="en-GB" dirty="0"/>
                    </a:p>
                  </a:txBody>
                  <a:tcPr/>
                </a:tc>
                <a:tc>
                  <a:txBody>
                    <a:bodyPr/>
                    <a:lstStyle/>
                    <a:p>
                      <a:r>
                        <a:rPr lang="en-GB" dirty="0" smtClean="0"/>
                        <a:t>Monthly </a:t>
                      </a:r>
                      <a:endParaRPr lang="en-GB" dirty="0"/>
                    </a:p>
                  </a:txBody>
                  <a:tcPr/>
                </a:tc>
                <a:tc>
                  <a:txBody>
                    <a:bodyPr/>
                    <a:lstStyle/>
                    <a:p>
                      <a:pPr marL="0" indent="0">
                        <a:buFont typeface="Arial" panose="020B0604020202020204" pitchFamily="34" charset="0"/>
                        <a:buNone/>
                      </a:pPr>
                      <a:r>
                        <a:rPr lang="en-GB" dirty="0" smtClean="0"/>
                        <a:t>Includes Triumvirate </a:t>
                      </a:r>
                      <a:r>
                        <a:rPr lang="en-GB" dirty="0" err="1" smtClean="0"/>
                        <a:t>DoN</a:t>
                      </a:r>
                      <a:r>
                        <a:rPr lang="en-GB" dirty="0" smtClean="0"/>
                        <a:t> and MD, &amp; LAs</a:t>
                      </a:r>
                      <a:r>
                        <a:rPr lang="en-GB" baseline="0" dirty="0" smtClean="0"/>
                        <a:t> </a:t>
                      </a:r>
                      <a:r>
                        <a:rPr lang="en-GB" dirty="0" smtClean="0"/>
                        <a:t>  </a:t>
                      </a:r>
                    </a:p>
                    <a:p>
                      <a:endParaRPr lang="en-GB" dirty="0"/>
                    </a:p>
                  </a:txBody>
                  <a:tcPr/>
                </a:tc>
                <a:extLst>
                  <a:ext uri="{0D108BD9-81ED-4DB2-BD59-A6C34878D82A}">
                    <a16:rowId xmlns:a16="http://schemas.microsoft.com/office/drawing/2014/main" val="2912078201"/>
                  </a:ext>
                </a:extLst>
              </a:tr>
              <a:tr h="370840">
                <a:tc>
                  <a:txBody>
                    <a:bodyPr/>
                    <a:lstStyle/>
                    <a:p>
                      <a:r>
                        <a:rPr lang="en-GB" dirty="0" smtClean="0"/>
                        <a:t>CYP</a:t>
                      </a:r>
                      <a:endParaRPr lang="en-GB" dirty="0"/>
                    </a:p>
                  </a:txBody>
                  <a:tcPr/>
                </a:tc>
                <a:tc>
                  <a:txBody>
                    <a:bodyPr/>
                    <a:lstStyle/>
                    <a:p>
                      <a:r>
                        <a:rPr lang="en-GB" dirty="0" smtClean="0"/>
                        <a:t>Continuing</a:t>
                      </a:r>
                      <a:r>
                        <a:rPr lang="en-GB" baseline="0" dirty="0" smtClean="0"/>
                        <a:t> Care Panel </a:t>
                      </a:r>
                      <a:endParaRPr lang="en-GB" dirty="0" smtClean="0"/>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Divisional Manager for Children, Neonatal and  Young</a:t>
                      </a:r>
                      <a:r>
                        <a:rPr lang="en-GB" baseline="0" dirty="0" smtClean="0"/>
                        <a:t> People </a:t>
                      </a:r>
                      <a:r>
                        <a:rPr lang="en-GB" dirty="0" smtClean="0"/>
                        <a:t>Services </a:t>
                      </a:r>
                      <a:endParaRPr lang="en-GB" dirty="0"/>
                    </a:p>
                  </a:txBody>
                  <a:tcPr/>
                </a:tc>
                <a:tc>
                  <a:txBody>
                    <a:bodyPr/>
                    <a:lstStyle/>
                    <a:p>
                      <a:r>
                        <a:rPr lang="en-GB" dirty="0" smtClean="0"/>
                        <a:t>Monthly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 LA representation at present.  Invitation to Adult reps to attend </a:t>
                      </a:r>
                      <a:r>
                        <a:rPr lang="en-GB" dirty="0" err="1" smtClean="0"/>
                        <a:t>eg</a:t>
                      </a:r>
                      <a:r>
                        <a:rPr lang="en-GB" dirty="0" smtClean="0"/>
                        <a:t> if discussing a complex LD case.</a:t>
                      </a:r>
                      <a:endParaRPr lang="en-GB" dirty="0"/>
                    </a:p>
                  </a:txBody>
                  <a:tcPr/>
                </a:tc>
                <a:extLst>
                  <a:ext uri="{0D108BD9-81ED-4DB2-BD59-A6C34878D82A}">
                    <a16:rowId xmlns:a16="http://schemas.microsoft.com/office/drawing/2014/main" val="1409541075"/>
                  </a:ext>
                </a:extLst>
              </a:tr>
            </a:tbl>
          </a:graphicData>
        </a:graphic>
      </p:graphicFrame>
    </p:spTree>
    <p:extLst>
      <p:ext uri="{BB962C8B-B14F-4D97-AF65-F5344CB8AC3E}">
        <p14:creationId xmlns:p14="http://schemas.microsoft.com/office/powerpoint/2010/main" val="804864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Scope, Method, Guidance and Language   </a:t>
            </a:r>
            <a:endParaRPr lang="en-GB" dirty="0"/>
          </a:p>
        </p:txBody>
      </p:sp>
      <p:sp>
        <p:nvSpPr>
          <p:cNvPr id="4" name="TextBox 3"/>
          <p:cNvSpPr txBox="1"/>
          <p:nvPr/>
        </p:nvSpPr>
        <p:spPr>
          <a:xfrm>
            <a:off x="0" y="553034"/>
            <a:ext cx="5378246" cy="5078313"/>
          </a:xfrm>
          <a:prstGeom prst="rect">
            <a:avLst/>
          </a:prstGeom>
          <a:noFill/>
        </p:spPr>
        <p:txBody>
          <a:bodyPr wrap="square" rtlCol="0">
            <a:spAutoFit/>
          </a:bodyPr>
          <a:lstStyle/>
          <a:p>
            <a:r>
              <a:rPr lang="en-GB" b="1" dirty="0" smtClean="0"/>
              <a:t>Scope</a:t>
            </a:r>
            <a:endParaRPr lang="en-GB" dirty="0" smtClean="0"/>
          </a:p>
          <a:p>
            <a:pPr marL="342900" indent="-342900">
              <a:buFont typeface="+mj-lt"/>
              <a:buAutoNum type="arabicPeriod"/>
            </a:pPr>
            <a:r>
              <a:rPr lang="en-GB" dirty="0" smtClean="0"/>
              <a:t>To state the current position on how Continuing Healthcare and Continuing Care is managed and funded within the Health Board </a:t>
            </a:r>
            <a:endParaRPr lang="en-GB" dirty="0"/>
          </a:p>
          <a:p>
            <a:pPr marL="342900" indent="-342900">
              <a:buFont typeface="+mj-lt"/>
              <a:buAutoNum type="arabicPeriod"/>
            </a:pPr>
            <a:r>
              <a:rPr lang="en-GB" dirty="0" smtClean="0"/>
              <a:t>To give view on ‘what works well’ and ‘what doesn’t work well’ at present. </a:t>
            </a:r>
            <a:endParaRPr lang="en-GB" dirty="0"/>
          </a:p>
          <a:p>
            <a:endParaRPr lang="en-GB" b="1" dirty="0" smtClean="0"/>
          </a:p>
          <a:p>
            <a:r>
              <a:rPr lang="en-GB" b="1" dirty="0" smtClean="0"/>
              <a:t>Method</a:t>
            </a:r>
          </a:p>
          <a:p>
            <a:pPr marL="285750" indent="-285750">
              <a:buFont typeface="Arial" panose="020B0604020202020204" pitchFamily="34" charset="0"/>
              <a:buChar char="•"/>
            </a:pPr>
            <a:r>
              <a:rPr lang="en-GB" dirty="0" smtClean="0"/>
              <a:t>Review of HB reports/documents on CHC/CC and WG guidance </a:t>
            </a:r>
            <a:endParaRPr lang="en-GB" b="1" dirty="0" smtClean="0"/>
          </a:p>
          <a:p>
            <a:pPr marL="285750" indent="-285750">
              <a:buFont typeface="Arial" panose="020B0604020202020204" pitchFamily="34" charset="0"/>
              <a:buChar char="•"/>
            </a:pPr>
            <a:r>
              <a:rPr lang="en-GB" dirty="0" smtClean="0"/>
              <a:t>A series of semi-structured interviews undertaken with staff involved in managing CHC/CC across the Health Board – full list at back of presentation </a:t>
            </a:r>
            <a:endParaRPr lang="en-GB" dirty="0"/>
          </a:p>
          <a:p>
            <a:pPr marL="285750" indent="-285750">
              <a:buFont typeface="Arial" panose="020B0604020202020204" pitchFamily="34" charset="0"/>
              <a:buChar char="•"/>
            </a:pPr>
            <a:r>
              <a:rPr lang="en-GB" dirty="0" smtClean="0"/>
              <a:t>Draft shared with all respondents to check for accuracy. </a:t>
            </a:r>
          </a:p>
          <a:p>
            <a:endParaRPr lang="en-GB" dirty="0"/>
          </a:p>
          <a:p>
            <a:r>
              <a:rPr lang="en-GB" b="1" dirty="0" smtClean="0"/>
              <a:t>Note on the Mental Health Act </a:t>
            </a:r>
            <a:endParaRPr lang="en-GB" b="1" dirty="0"/>
          </a:p>
        </p:txBody>
      </p:sp>
      <p:sp>
        <p:nvSpPr>
          <p:cNvPr id="9" name="TextBox 8"/>
          <p:cNvSpPr txBox="1"/>
          <p:nvPr/>
        </p:nvSpPr>
        <p:spPr>
          <a:xfrm>
            <a:off x="5801360" y="634314"/>
            <a:ext cx="6390640" cy="5909310"/>
          </a:xfrm>
          <a:prstGeom prst="rect">
            <a:avLst/>
          </a:prstGeom>
          <a:noFill/>
        </p:spPr>
        <p:txBody>
          <a:bodyPr wrap="square" rtlCol="0">
            <a:spAutoFit/>
          </a:bodyPr>
          <a:lstStyle/>
          <a:p>
            <a:r>
              <a:rPr lang="en-GB" b="1" dirty="0" smtClean="0"/>
              <a:t>Welsh Government Guidance</a:t>
            </a:r>
            <a:endParaRPr lang="en-GB" dirty="0" smtClean="0"/>
          </a:p>
          <a:p>
            <a:r>
              <a:rPr lang="en-GB" dirty="0">
                <a:hlinkClick r:id="rId2"/>
              </a:rPr>
              <a:t>National framework for Continuing NHS Healthcare | </a:t>
            </a:r>
            <a:r>
              <a:rPr lang="en-GB" dirty="0" smtClean="0">
                <a:hlinkClick r:id="rId2"/>
              </a:rPr>
              <a:t>GOV.WALES</a:t>
            </a:r>
            <a:r>
              <a:rPr lang="en-GB" dirty="0" smtClean="0"/>
              <a:t> – April 2022</a:t>
            </a:r>
          </a:p>
          <a:p>
            <a:endParaRPr lang="en-GB" dirty="0"/>
          </a:p>
          <a:p>
            <a:r>
              <a:rPr lang="en-GB" dirty="0" smtClean="0">
                <a:hlinkClick r:id="rId3"/>
              </a:rPr>
              <a:t>Microsoft </a:t>
            </a:r>
            <a:r>
              <a:rPr lang="en-GB" dirty="0">
                <a:hlinkClick r:id="rId3"/>
              </a:rPr>
              <a:t>Word - WHC_2004_024.doc (wales.nhs.uk</a:t>
            </a:r>
            <a:r>
              <a:rPr lang="en-GB" dirty="0" smtClean="0">
                <a:hlinkClick r:id="rId3"/>
              </a:rPr>
              <a:t>)</a:t>
            </a:r>
            <a:r>
              <a:rPr lang="en-GB" dirty="0" smtClean="0"/>
              <a:t> – WHC on FNC 2004 - subject to review </a:t>
            </a:r>
          </a:p>
          <a:p>
            <a:endParaRPr lang="en-GB" dirty="0"/>
          </a:p>
          <a:p>
            <a:r>
              <a:rPr lang="en-GB" dirty="0">
                <a:hlinkClick r:id="rId4"/>
              </a:rPr>
              <a:t>the-children-and-young-peoples-continuing-care-guidance.pdf (</a:t>
            </a:r>
            <a:r>
              <a:rPr lang="en-GB" dirty="0" err="1">
                <a:hlinkClick r:id="rId4"/>
              </a:rPr>
              <a:t>gov.wales</a:t>
            </a:r>
            <a:r>
              <a:rPr lang="en-GB" dirty="0" smtClean="0">
                <a:hlinkClick r:id="rId4"/>
              </a:rPr>
              <a:t>)</a:t>
            </a:r>
            <a:r>
              <a:rPr lang="en-GB" dirty="0" smtClean="0"/>
              <a:t> – 2020</a:t>
            </a:r>
          </a:p>
          <a:p>
            <a:endParaRPr lang="en-GB" dirty="0"/>
          </a:p>
          <a:p>
            <a:r>
              <a:rPr lang="en-GB" dirty="0" smtClean="0"/>
              <a:t> The documents refer to the extensive legal requirements throughout. </a:t>
            </a:r>
          </a:p>
          <a:p>
            <a:endParaRPr lang="en-GB" dirty="0" smtClean="0"/>
          </a:p>
          <a:p>
            <a:r>
              <a:rPr lang="en-GB" b="1" dirty="0" smtClean="0"/>
              <a:t>Language and Acronyms </a:t>
            </a:r>
          </a:p>
          <a:p>
            <a:r>
              <a:rPr lang="en-GB" dirty="0" smtClean="0"/>
              <a:t>The term ‘Continuing  Healthcare’ (CHC) is used throughout when referring to adults and ‘Continuing Care’ (CC)’ when referring to children and young people (CYP). </a:t>
            </a:r>
          </a:p>
          <a:p>
            <a:endParaRPr lang="en-GB" dirty="0"/>
          </a:p>
          <a:p>
            <a:r>
              <a:rPr lang="en-GB" dirty="0" smtClean="0"/>
              <a:t>CYP Continuing Care covers children and young people  up to their 18</a:t>
            </a:r>
            <a:r>
              <a:rPr lang="en-GB" baseline="30000" dirty="0" smtClean="0"/>
              <a:t>th</a:t>
            </a:r>
            <a:r>
              <a:rPr lang="en-GB" dirty="0" smtClean="0"/>
              <a:t> birthday so the acronym CYP is used to denote children and young people aged 17 or younger.  </a:t>
            </a:r>
          </a:p>
        </p:txBody>
      </p:sp>
      <p:sp>
        <p:nvSpPr>
          <p:cNvPr id="2" name="Rectangle 1"/>
          <p:cNvSpPr/>
          <p:nvPr/>
        </p:nvSpPr>
        <p:spPr>
          <a:xfrm>
            <a:off x="0" y="5550067"/>
            <a:ext cx="5527040" cy="1200329"/>
          </a:xfrm>
          <a:prstGeom prst="rect">
            <a:avLst/>
          </a:prstGeom>
        </p:spPr>
        <p:txBody>
          <a:bodyPr wrap="square">
            <a:spAutoFit/>
          </a:bodyPr>
          <a:lstStyle/>
          <a:p>
            <a:r>
              <a:rPr lang="en-GB" dirty="0"/>
              <a:t>s117 of the Mental Health Act (MHA) outlines the right to funding of aftercare on discharge from hospital following detention under some sections of the MHA </a:t>
            </a:r>
          </a:p>
        </p:txBody>
      </p:sp>
    </p:spTree>
    <p:extLst>
      <p:ext uri="{BB962C8B-B14F-4D97-AF65-F5344CB8AC3E}">
        <p14:creationId xmlns:p14="http://schemas.microsoft.com/office/powerpoint/2010/main" val="12736232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5"/>
          </a:solidFill>
        </p:spPr>
        <p:txBody>
          <a:bodyPr>
            <a:normAutofit/>
          </a:bodyPr>
          <a:lstStyle/>
          <a:p>
            <a:r>
              <a:rPr lang="en-GB" dirty="0" smtClean="0"/>
              <a:t>Reflections on Process </a:t>
            </a:r>
            <a:endParaRPr lang="en-GB" dirty="0"/>
          </a:p>
        </p:txBody>
      </p:sp>
      <p:sp>
        <p:nvSpPr>
          <p:cNvPr id="2" name="TextBox 1"/>
          <p:cNvSpPr txBox="1"/>
          <p:nvPr/>
        </p:nvSpPr>
        <p:spPr>
          <a:xfrm>
            <a:off x="108993" y="156004"/>
            <a:ext cx="11974014" cy="6740307"/>
          </a:xfrm>
          <a:prstGeom prst="rect">
            <a:avLst/>
          </a:prstGeom>
          <a:noFill/>
        </p:spPr>
        <p:txBody>
          <a:bodyPr wrap="square" rtlCol="0">
            <a:spAutoFit/>
          </a:bodyPr>
          <a:lstStyle/>
          <a:p>
            <a:endParaRPr lang="en-GB" dirty="0" smtClean="0"/>
          </a:p>
          <a:p>
            <a:endParaRPr lang="en-GB" dirty="0"/>
          </a:p>
          <a:p>
            <a:endParaRPr lang="en-GB" dirty="0"/>
          </a:p>
          <a:p>
            <a:pPr marL="285750" indent="-285750">
              <a:buFont typeface="Arial" panose="020B0604020202020204" pitchFamily="34" charset="0"/>
              <a:buChar char="•"/>
            </a:pPr>
            <a:r>
              <a:rPr lang="en-GB" dirty="0" smtClean="0"/>
              <a:t>The three Service Groups have delegated responsibility for the local processes and funding responsibility and take this very seriously with a significant commitment in terms of clinical and managerial time devoted to managing these processes.  </a:t>
            </a:r>
          </a:p>
          <a:p>
            <a:endParaRPr lang="en-GB" dirty="0"/>
          </a:p>
          <a:p>
            <a:pPr marL="285750" indent="-285750">
              <a:buFont typeface="Arial" panose="020B0604020202020204" pitchFamily="34" charset="0"/>
              <a:buChar char="•"/>
            </a:pPr>
            <a:r>
              <a:rPr lang="en-GB" dirty="0"/>
              <a:t>The MHLD and CYP Service Groups reported frustration with the amount of time taken to convene and manage DST meetings.  In PCS this is not so much of an issue due to the agreements reached with LAs through the Home First </a:t>
            </a:r>
            <a:r>
              <a:rPr lang="en-GB" dirty="0" smtClean="0"/>
              <a:t>work.  Through the </a:t>
            </a:r>
            <a:r>
              <a:rPr lang="en-GB" dirty="0" smtClean="0"/>
              <a:t>TCCP there </a:t>
            </a:r>
            <a:r>
              <a:rPr lang="en-GB" dirty="0" smtClean="0"/>
              <a:t>is a commitment to putting joint standardised processes in place with a joint projects being undertaken for CYP and LD.   </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All Service Groups flex the funding decision process if required to ensure there are minimal delays in patient flow caused by waiting for funding decision.    </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 frequency, chairing and membership of scrutiny and funding panels is different across all 3 Service Groups.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There were reported delays in all areas in POCs and placements being procured through the LA Commissioning Frameworks due to the bespoke nature of the care plans with high complexity and frequency of behavioural challenges. </a:t>
            </a:r>
          </a:p>
          <a:p>
            <a:endParaRPr lang="en-GB" dirty="0"/>
          </a:p>
          <a:p>
            <a:pPr marL="285750" indent="-285750">
              <a:buFont typeface="Arial" panose="020B0604020202020204" pitchFamily="34" charset="0"/>
              <a:buChar char="•"/>
            </a:pPr>
            <a:r>
              <a:rPr lang="en-GB" dirty="0" smtClean="0"/>
              <a:t>All SGs aim to comply with the 3 months and 12 month reviews but some difficulty with backlogs in MHLD and capacity of the of Nurse Assessors in CYP.</a:t>
            </a:r>
            <a:endParaRPr lang="en-GB" dirty="0"/>
          </a:p>
          <a:p>
            <a:r>
              <a:rPr lang="en-GB" dirty="0" smtClean="0"/>
              <a:t> </a:t>
            </a:r>
            <a:endParaRPr lang="en-GB" dirty="0"/>
          </a:p>
        </p:txBody>
      </p:sp>
      <p:sp>
        <p:nvSpPr>
          <p:cNvPr id="8" name="TextBox 7"/>
          <p:cNvSpPr txBox="1"/>
          <p:nvPr/>
        </p:nvSpPr>
        <p:spPr>
          <a:xfrm>
            <a:off x="10505767" y="4820169"/>
            <a:ext cx="1440426" cy="646331"/>
          </a:xfrm>
          <a:prstGeom prst="rect">
            <a:avLst/>
          </a:prstGeom>
          <a:noFill/>
        </p:spPr>
        <p:txBody>
          <a:bodyPr wrap="square" rtlCol="0">
            <a:spAutoFit/>
          </a:bodyPr>
          <a:lstStyle/>
          <a:p>
            <a:endParaRPr lang="en-GB" i="1" dirty="0" smtClean="0"/>
          </a:p>
          <a:p>
            <a:r>
              <a:rPr lang="en-GB" dirty="0" smtClean="0"/>
              <a:t> </a:t>
            </a:r>
          </a:p>
        </p:txBody>
      </p:sp>
    </p:spTree>
    <p:extLst>
      <p:ext uri="{BB962C8B-B14F-4D97-AF65-F5344CB8AC3E}">
        <p14:creationId xmlns:p14="http://schemas.microsoft.com/office/powerpoint/2010/main" val="9371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597528"/>
          </a:xfrm>
        </p:spPr>
        <p:txBody>
          <a:bodyPr>
            <a:normAutofit/>
          </a:bodyPr>
          <a:lstStyle/>
          <a:p>
            <a:r>
              <a:rPr lang="en-GB" sz="3600" dirty="0" smtClean="0"/>
              <a:t>Other Issues - End of Life (</a:t>
            </a:r>
            <a:r>
              <a:rPr lang="en-GB" sz="3600" dirty="0" err="1" smtClean="0"/>
              <a:t>EoL</a:t>
            </a:r>
            <a:r>
              <a:rPr lang="en-GB" sz="3600" dirty="0" smtClean="0"/>
              <a:t>)</a:t>
            </a:r>
            <a:endParaRPr lang="en-GB" sz="3600" dirty="0"/>
          </a:p>
        </p:txBody>
      </p:sp>
      <p:sp>
        <p:nvSpPr>
          <p:cNvPr id="2" name="Rectangle 1"/>
          <p:cNvSpPr/>
          <p:nvPr/>
        </p:nvSpPr>
        <p:spPr>
          <a:xfrm>
            <a:off x="0" y="735180"/>
            <a:ext cx="12113342" cy="5909310"/>
          </a:xfrm>
          <a:prstGeom prst="rect">
            <a:avLst/>
          </a:prstGeom>
        </p:spPr>
        <p:txBody>
          <a:bodyPr wrap="square">
            <a:spAutoFit/>
          </a:bodyPr>
          <a:lstStyle/>
          <a:p>
            <a:pPr marL="285750" indent="-285750">
              <a:buFont typeface="Arial" panose="020B0604020202020204" pitchFamily="34" charset="0"/>
              <a:buChar char="•"/>
            </a:pPr>
            <a:r>
              <a:rPr lang="en-GB" dirty="0" smtClean="0"/>
              <a:t>CHC Framework includes guidance on </a:t>
            </a:r>
            <a:r>
              <a:rPr lang="en-GB" dirty="0"/>
              <a:t>F</a:t>
            </a:r>
            <a:r>
              <a:rPr lang="en-GB" dirty="0" smtClean="0"/>
              <a:t>ast Track assessments and arrangement of care End of Life.  Can be patients being discharged from hospital, or avoiding admission by arranging for a patient in the community. Guidance says ‘in last phase of life’. </a:t>
            </a:r>
          </a:p>
          <a:p>
            <a:endParaRPr lang="en-GB" dirty="0"/>
          </a:p>
          <a:p>
            <a:pPr marL="285750" indent="-285750">
              <a:buFont typeface="Arial" panose="020B0604020202020204" pitchFamily="34" charset="0"/>
              <a:buChar char="•"/>
            </a:pPr>
            <a:r>
              <a:rPr lang="en-GB" dirty="0" smtClean="0"/>
              <a:t>Adults in last days of life funding can be agreed in advance of the weekly PCS Panel and ratified at Panel.  District Nurses take up the care with up to 4 calls a day. Reported this generally works well, with significant commitment from DN teams and community CHC team in Swansea.  If no internal capacity is available the LTC Team will commission a domiciliary agency.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If slightly longer prognosis, Panel arrangement the same but palliative care provided through Third Sector (Marie Curie) and POC or Care Home placement through LA mechanisms.  Same issue with finding placements as with other care.  Anecdotally worse in Swansea than NPT; may be due to demographics (2 acute hospitals and a hospice and a larger population).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Differences of opinion between members of the clinical team on whether patients meet the criteria are not uncommon. Daily MDT meeting now in place to make joint plans, appears to be improving communication. </a:t>
            </a:r>
            <a:r>
              <a:rPr lang="en-GB" dirty="0"/>
              <a:t>There is an agreed </a:t>
            </a:r>
            <a:r>
              <a:rPr lang="en-GB" dirty="0" smtClean="0"/>
              <a:t>pathway on COIN. May need a piece of QI Process Redesign and joint training for teams to underpin it.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It is recommended that the </a:t>
            </a:r>
            <a:r>
              <a:rPr lang="en-GB" dirty="0" err="1" smtClean="0"/>
              <a:t>EoL</a:t>
            </a:r>
            <a:r>
              <a:rPr lang="en-GB" dirty="0" smtClean="0"/>
              <a:t> pathway needs greater visibility on process and performance metrics &amp; commissioning. There is no objectively reported data on the number of patients dying in hospital after referral for </a:t>
            </a:r>
            <a:r>
              <a:rPr lang="en-GB" dirty="0"/>
              <a:t>F</a:t>
            </a:r>
            <a:r>
              <a:rPr lang="en-GB" dirty="0" smtClean="0"/>
              <a:t>ast Track. </a:t>
            </a:r>
            <a:endParaRPr lang="en-GB" dirty="0"/>
          </a:p>
        </p:txBody>
      </p:sp>
    </p:spTree>
    <p:extLst>
      <p:ext uri="{BB962C8B-B14F-4D97-AF65-F5344CB8AC3E}">
        <p14:creationId xmlns:p14="http://schemas.microsoft.com/office/powerpoint/2010/main" val="4206045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Other Issues - Performance Management </a:t>
            </a:r>
            <a:endParaRPr lang="en-GB" dirty="0"/>
          </a:p>
        </p:txBody>
      </p:sp>
      <p:sp>
        <p:nvSpPr>
          <p:cNvPr id="2" name="TextBox 1"/>
          <p:cNvSpPr txBox="1"/>
          <p:nvPr/>
        </p:nvSpPr>
        <p:spPr>
          <a:xfrm>
            <a:off x="255638" y="776748"/>
            <a:ext cx="10746658" cy="590931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CHC Framework says ‘The </a:t>
            </a:r>
            <a:r>
              <a:rPr lang="en-GB" dirty="0"/>
              <a:t>effective delivery of CHC is a key component of LHB business. Each LHB must identify a named executive, at director level, who is responsible for monitoring performance and maintaining strategic oversight</a:t>
            </a:r>
            <a:r>
              <a:rPr lang="en-GB" dirty="0" smtClean="0"/>
              <a:t>.’ </a:t>
            </a:r>
          </a:p>
          <a:p>
            <a:pPr marL="285750" indent="-285750">
              <a:buFont typeface="Arial" panose="020B0604020202020204" pitchFamily="34" charset="0"/>
              <a:buChar char="•"/>
            </a:pPr>
            <a:r>
              <a:rPr lang="en-GB" dirty="0" smtClean="0"/>
              <a:t>In SBUHB this is the Director of Nursing and </a:t>
            </a:r>
            <a:r>
              <a:rPr lang="en-GB" dirty="0"/>
              <a:t>P</a:t>
            </a:r>
            <a:r>
              <a:rPr lang="en-GB" dirty="0" smtClean="0"/>
              <a:t>atient Experience. </a:t>
            </a:r>
            <a:endParaRPr lang="en-GB" dirty="0"/>
          </a:p>
          <a:p>
            <a:pPr marL="285750" indent="-285750">
              <a:buFont typeface="Arial" panose="020B0604020202020204" pitchFamily="34" charset="0"/>
              <a:buChar char="•"/>
            </a:pPr>
            <a:r>
              <a:rPr lang="en-GB" dirty="0" smtClean="0"/>
              <a:t>The </a:t>
            </a:r>
            <a:r>
              <a:rPr lang="en-GB" dirty="0"/>
              <a:t>named director must have access to the data and management information required to enable them to undertake this role effectively. </a:t>
            </a:r>
            <a:r>
              <a:rPr lang="en-GB" dirty="0" smtClean="0"/>
              <a:t> There is no supporting infrastructure for the </a:t>
            </a:r>
            <a:r>
              <a:rPr lang="en-GB" dirty="0" err="1" smtClean="0"/>
              <a:t>DoNPE</a:t>
            </a:r>
            <a:r>
              <a:rPr lang="en-GB" dirty="0" smtClean="0"/>
              <a:t> to do this and a significant volume of care commissioned at any one time (over 700 patients).  </a:t>
            </a:r>
          </a:p>
          <a:p>
            <a:pPr marL="285750" indent="-285750">
              <a:buFont typeface="Arial" panose="020B0604020202020204" pitchFamily="34" charset="0"/>
              <a:buChar char="•"/>
            </a:pPr>
            <a:r>
              <a:rPr lang="en-GB" dirty="0" smtClean="0"/>
              <a:t>CHC Framework says ‘Each </a:t>
            </a:r>
            <a:r>
              <a:rPr lang="en-GB" dirty="0"/>
              <a:t>LA must have a named link with equivalent organisational status. They must liaise closely with their LHB director with responsibility for CHC and be responsible for reporting to their scrutiny committee or </a:t>
            </a:r>
            <a:r>
              <a:rPr lang="en-GB" dirty="0" smtClean="0"/>
              <a:t>equivalent’ – do we have assurance that this happens?</a:t>
            </a:r>
          </a:p>
          <a:p>
            <a:pPr marL="285750" indent="-285750">
              <a:buFont typeface="Arial" panose="020B0604020202020204" pitchFamily="34" charset="0"/>
              <a:buChar char="•"/>
            </a:pPr>
            <a:endParaRPr lang="en-GB" dirty="0" smtClean="0"/>
          </a:p>
          <a:p>
            <a:r>
              <a:rPr lang="en-GB" b="1" dirty="0" smtClean="0"/>
              <a:t>National Performance Standards </a:t>
            </a:r>
            <a:endParaRPr lang="en-GB" b="1" dirty="0"/>
          </a:p>
          <a:p>
            <a:pPr marL="285750" indent="-285750">
              <a:buFont typeface="Arial" panose="020B0604020202020204" pitchFamily="34" charset="0"/>
              <a:buChar char="•"/>
            </a:pPr>
            <a:r>
              <a:rPr lang="en-GB" dirty="0" smtClean="0"/>
              <a:t>CHC – National Performance Framework </a:t>
            </a:r>
            <a:endParaRPr lang="en-GB" dirty="0"/>
          </a:p>
          <a:p>
            <a:pPr marL="285750" indent="-285750">
              <a:buFont typeface="Arial" panose="020B0604020202020204" pitchFamily="34" charset="0"/>
              <a:buChar char="•"/>
            </a:pPr>
            <a:r>
              <a:rPr lang="en-GB" dirty="0" smtClean="0"/>
              <a:t>CYP – Timelines for process included in Guidance and need for local Assurance Framework. </a:t>
            </a:r>
            <a:r>
              <a:rPr lang="en-GB" dirty="0"/>
              <a:t>Local SOP in place for process and performance measurement of timelines </a:t>
            </a:r>
          </a:p>
          <a:p>
            <a:r>
              <a:rPr lang="en-GB" b="1" dirty="0" smtClean="0"/>
              <a:t>Health Board Arrangements </a:t>
            </a:r>
            <a:endParaRPr lang="en-GB" b="1" dirty="0"/>
          </a:p>
          <a:p>
            <a:pPr marL="285750" indent="-285750">
              <a:buFont typeface="Arial" panose="020B0604020202020204" pitchFamily="34" charset="0"/>
              <a:buChar char="•"/>
            </a:pPr>
            <a:r>
              <a:rPr lang="en-GB" dirty="0" smtClean="0"/>
              <a:t>Quarterly Performance Report to the PFC </a:t>
            </a:r>
          </a:p>
          <a:p>
            <a:pPr marL="285750" indent="-285750">
              <a:buFont typeface="Arial" panose="020B0604020202020204" pitchFamily="34" charset="0"/>
              <a:buChar char="•"/>
            </a:pPr>
            <a:r>
              <a:rPr lang="en-GB" dirty="0" smtClean="0"/>
              <a:t>No reports to Management Board </a:t>
            </a:r>
          </a:p>
          <a:p>
            <a:pPr marL="285750" indent="-285750">
              <a:buFont typeface="Arial" panose="020B0604020202020204" pitchFamily="34" charset="0"/>
              <a:buChar char="•"/>
            </a:pPr>
            <a:r>
              <a:rPr lang="en-GB" dirty="0" smtClean="0"/>
              <a:t>Local performance reporting through Directorates/Divisions/SGs</a:t>
            </a:r>
          </a:p>
          <a:p>
            <a:pPr marL="285750" indent="-285750">
              <a:buFont typeface="Arial" panose="020B0604020202020204" pitchFamily="34" charset="0"/>
              <a:buChar char="•"/>
            </a:pPr>
            <a:r>
              <a:rPr lang="en-GB" dirty="0" smtClean="0"/>
              <a:t>Not particularly loud in Performance Reviews </a:t>
            </a:r>
          </a:p>
          <a:p>
            <a:pPr marL="285750" indent="-285750">
              <a:buFont typeface="Arial" panose="020B0604020202020204" pitchFamily="34" charset="0"/>
              <a:buChar char="•"/>
            </a:pPr>
            <a:r>
              <a:rPr lang="en-GB" dirty="0" smtClean="0"/>
              <a:t>Poor data and IT systems </a:t>
            </a:r>
            <a:endParaRPr lang="en-GB" dirty="0"/>
          </a:p>
        </p:txBody>
      </p:sp>
    </p:spTree>
    <p:extLst>
      <p:ext uri="{BB962C8B-B14F-4D97-AF65-F5344CB8AC3E}">
        <p14:creationId xmlns:p14="http://schemas.microsoft.com/office/powerpoint/2010/main" val="37508294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2"/>
          </a:solidFill>
        </p:spPr>
        <p:txBody>
          <a:bodyPr>
            <a:normAutofit/>
          </a:bodyPr>
          <a:lstStyle/>
          <a:p>
            <a:r>
              <a:rPr lang="en-GB" dirty="0" smtClean="0"/>
              <a:t>Other Issues - Patient Flow </a:t>
            </a:r>
            <a:endParaRPr lang="en-GB" dirty="0"/>
          </a:p>
        </p:txBody>
      </p:sp>
      <p:sp>
        <p:nvSpPr>
          <p:cNvPr id="2" name="TextBox 1"/>
          <p:cNvSpPr txBox="1"/>
          <p:nvPr/>
        </p:nvSpPr>
        <p:spPr>
          <a:xfrm>
            <a:off x="146500" y="698090"/>
            <a:ext cx="10668000" cy="590931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CHC process </a:t>
            </a:r>
            <a:r>
              <a:rPr lang="en-GB" dirty="0"/>
              <a:t>and flow </a:t>
            </a:r>
            <a:r>
              <a:rPr lang="en-GB" dirty="0" smtClean="0"/>
              <a:t>measures are not </a:t>
            </a:r>
            <a:r>
              <a:rPr lang="en-GB" dirty="0"/>
              <a:t>routinely captured </a:t>
            </a:r>
            <a:r>
              <a:rPr lang="en-GB" dirty="0" smtClean="0"/>
              <a:t>or reported on </a:t>
            </a:r>
            <a:r>
              <a:rPr lang="en-GB" dirty="0"/>
              <a:t>a HB-wide basis </a:t>
            </a:r>
            <a:endParaRPr lang="en-GB" dirty="0" smtClean="0"/>
          </a:p>
          <a:p>
            <a:pPr marL="285750" indent="-285750">
              <a:buFont typeface="Arial" panose="020B0604020202020204" pitchFamily="34" charset="0"/>
              <a:buChar char="•"/>
            </a:pPr>
            <a:r>
              <a:rPr lang="en-GB" dirty="0" smtClean="0"/>
              <a:t>Can’t see in the COP reporting how many patients are assessed as CHC – </a:t>
            </a:r>
            <a:r>
              <a:rPr lang="en-GB" dirty="0" err="1" smtClean="0"/>
              <a:t>ie</a:t>
            </a:r>
            <a:r>
              <a:rPr lang="en-GB" dirty="0" smtClean="0"/>
              <a:t> the sole responsibility of the HB to discharge – we can’t blame the LAs for them!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In the March 2020 MFFD exercise many of these were not discharged within the 3-weeks of the project </a:t>
            </a:r>
          </a:p>
          <a:p>
            <a:pPr marL="285750" indent="-285750">
              <a:buFont typeface="Arial" panose="020B0604020202020204" pitchFamily="34" charset="0"/>
              <a:buChar char="•"/>
            </a:pPr>
            <a:r>
              <a:rPr lang="en-GB" dirty="0" smtClean="0"/>
              <a:t>Likely to be using significant numbers of </a:t>
            </a:r>
            <a:r>
              <a:rPr lang="en-GB" dirty="0" err="1" smtClean="0"/>
              <a:t>beddays</a:t>
            </a:r>
            <a:r>
              <a:rPr lang="en-GB" dirty="0" smtClean="0"/>
              <a:t> waiting for EMI placements / complex POCs  </a:t>
            </a:r>
          </a:p>
          <a:p>
            <a:pPr marL="285750" indent="-285750">
              <a:buFont typeface="Arial" panose="020B0604020202020204" pitchFamily="34" charset="0"/>
              <a:buChar char="•"/>
            </a:pPr>
            <a:r>
              <a:rPr lang="en-GB" dirty="0" smtClean="0"/>
              <a:t>Issues identified regarding patients dying in hospital waiting for </a:t>
            </a:r>
            <a:r>
              <a:rPr lang="en-GB" dirty="0" err="1" smtClean="0"/>
              <a:t>EoL</a:t>
            </a:r>
            <a:r>
              <a:rPr lang="en-GB" dirty="0" smtClean="0"/>
              <a:t> care.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It is recommended that a single HB CHC Dashboard is developed to promote visibility, performance management and future planning to include:</a:t>
            </a:r>
          </a:p>
          <a:p>
            <a:pPr marL="742950" lvl="1" indent="-285750">
              <a:buFont typeface="Arial" panose="020B0604020202020204" pitchFamily="34" charset="0"/>
              <a:buChar char="•"/>
            </a:pPr>
            <a:r>
              <a:rPr lang="en-GB" dirty="0" smtClean="0"/>
              <a:t>Quality measures </a:t>
            </a:r>
            <a:r>
              <a:rPr lang="en-GB" dirty="0" err="1" smtClean="0"/>
              <a:t>eg</a:t>
            </a:r>
            <a:r>
              <a:rPr lang="en-GB" dirty="0" smtClean="0"/>
              <a:t> complaints and concerns, appeals </a:t>
            </a:r>
          </a:p>
          <a:p>
            <a:pPr marL="742950" lvl="1" indent="-285750">
              <a:buFont typeface="Arial" panose="020B0604020202020204" pitchFamily="34" charset="0"/>
              <a:buChar char="•"/>
            </a:pPr>
            <a:r>
              <a:rPr lang="en-GB" dirty="0" smtClean="0"/>
              <a:t>Process measures against the national guidance including for Fast Track </a:t>
            </a:r>
            <a:r>
              <a:rPr lang="en-GB" dirty="0" err="1" smtClean="0"/>
              <a:t>EoL</a:t>
            </a:r>
            <a:r>
              <a:rPr lang="en-GB" dirty="0" smtClean="0"/>
              <a:t> patients and tracking of reviews </a:t>
            </a:r>
          </a:p>
          <a:p>
            <a:pPr marL="742950" lvl="1" indent="-285750">
              <a:buFont typeface="Arial" panose="020B0604020202020204" pitchFamily="34" charset="0"/>
              <a:buChar char="•"/>
            </a:pPr>
            <a:r>
              <a:rPr lang="en-GB" dirty="0" smtClean="0"/>
              <a:t>Patient Flow measures for those in hospital (</a:t>
            </a:r>
            <a:r>
              <a:rPr lang="en-GB" dirty="0" err="1" smtClean="0"/>
              <a:t>ie</a:t>
            </a:r>
            <a:r>
              <a:rPr lang="en-GB" dirty="0" smtClean="0"/>
              <a:t> </a:t>
            </a:r>
            <a:r>
              <a:rPr lang="en-GB" dirty="0" err="1" smtClean="0"/>
              <a:t>beddays</a:t>
            </a:r>
            <a:r>
              <a:rPr lang="en-GB" dirty="0" smtClean="0"/>
              <a:t> used from Funding Decision Made)</a:t>
            </a:r>
          </a:p>
          <a:p>
            <a:pPr marL="742950" lvl="1" indent="-285750">
              <a:buFont typeface="Arial" panose="020B0604020202020204" pitchFamily="34" charset="0"/>
              <a:buChar char="•"/>
            </a:pPr>
            <a:r>
              <a:rPr lang="en-GB" dirty="0" smtClean="0"/>
              <a:t>New patients, Deaths and Discharges within funded cohort (to understand trends over time of  </a:t>
            </a:r>
            <a:r>
              <a:rPr lang="en-GB" dirty="0" err="1" smtClean="0"/>
              <a:t>LoS</a:t>
            </a:r>
            <a:r>
              <a:rPr lang="en-GB" dirty="0" smtClean="0"/>
              <a:t> on FNC/CHC/CC, outcomes, demand and turnover)</a:t>
            </a:r>
          </a:p>
          <a:p>
            <a:pPr marL="742950" lvl="1" indent="-285750">
              <a:buFont typeface="Arial" panose="020B0604020202020204" pitchFamily="34" charset="0"/>
              <a:buChar char="•"/>
            </a:pPr>
            <a:r>
              <a:rPr lang="en-GB" dirty="0" smtClean="0"/>
              <a:t>Numbers within more detailed patient categories to inform future planning and modelling to address market gaps </a:t>
            </a:r>
          </a:p>
          <a:p>
            <a:pPr marL="742950" lvl="1" indent="-285750">
              <a:buFont typeface="Arial" panose="020B0604020202020204" pitchFamily="34" charset="0"/>
              <a:buChar char="•"/>
            </a:pPr>
            <a:r>
              <a:rPr lang="en-GB" dirty="0" smtClean="0"/>
              <a:t>Cost information against budget for the various cohorts and components of costs to understand trends over time and analysis of cost vs price. </a:t>
            </a:r>
          </a:p>
        </p:txBody>
      </p:sp>
    </p:spTree>
    <p:extLst>
      <p:ext uri="{BB962C8B-B14F-4D97-AF65-F5344CB8AC3E}">
        <p14:creationId xmlns:p14="http://schemas.microsoft.com/office/powerpoint/2010/main" val="39480172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Other Issues - CHS Reviews </a:t>
            </a:r>
            <a:endParaRPr lang="en-GB" dirty="0"/>
          </a:p>
        </p:txBody>
      </p:sp>
      <p:sp>
        <p:nvSpPr>
          <p:cNvPr id="4" name="Content Placeholder 3"/>
          <p:cNvSpPr>
            <a:spLocks noGrp="1"/>
          </p:cNvSpPr>
          <p:nvPr>
            <p:ph idx="1"/>
          </p:nvPr>
        </p:nvSpPr>
        <p:spPr>
          <a:xfrm>
            <a:off x="199103" y="832566"/>
            <a:ext cx="11265310" cy="5204439"/>
          </a:xfrm>
        </p:spPr>
        <p:txBody>
          <a:bodyPr/>
          <a:lstStyle/>
          <a:p>
            <a:pPr marL="0" indent="0">
              <a:buNone/>
            </a:pPr>
            <a:r>
              <a:rPr lang="en-GB" dirty="0" smtClean="0"/>
              <a:t> </a:t>
            </a:r>
            <a:endParaRPr lang="en-GB" dirty="0"/>
          </a:p>
        </p:txBody>
      </p:sp>
      <p:sp>
        <p:nvSpPr>
          <p:cNvPr id="2" name="TextBox 1"/>
          <p:cNvSpPr txBox="1"/>
          <p:nvPr/>
        </p:nvSpPr>
        <p:spPr>
          <a:xfrm>
            <a:off x="216309" y="1278192"/>
            <a:ext cx="11390671" cy="5355312"/>
          </a:xfrm>
          <a:prstGeom prst="rect">
            <a:avLst/>
          </a:prstGeom>
          <a:noFill/>
        </p:spPr>
        <p:txBody>
          <a:bodyPr wrap="square" rtlCol="0">
            <a:spAutoFit/>
          </a:bodyPr>
          <a:lstStyle/>
          <a:p>
            <a:r>
              <a:rPr lang="en-GB" b="1" dirty="0" smtClean="0"/>
              <a:t>MHLD</a:t>
            </a:r>
            <a:r>
              <a:rPr lang="en-GB" dirty="0" smtClean="0"/>
              <a:t> </a:t>
            </a:r>
          </a:p>
          <a:p>
            <a:pPr marL="285750" indent="-285750">
              <a:buFont typeface="Arial" panose="020B0604020202020204" pitchFamily="34" charset="0"/>
              <a:buChar char="•"/>
            </a:pPr>
            <a:r>
              <a:rPr lang="en-GB" dirty="0" smtClean="0"/>
              <a:t>First tranche of 28 cases reviewed at time of writing – 23 (80%) assessed as not eligible for CHC (</a:t>
            </a:r>
            <a:r>
              <a:rPr lang="en-GB" dirty="0" err="1" smtClean="0"/>
              <a:t>ie</a:t>
            </a:r>
            <a:r>
              <a:rPr lang="en-GB" dirty="0" smtClean="0"/>
              <a:t> no primary health need/health not primary funding agency)</a:t>
            </a:r>
          </a:p>
          <a:p>
            <a:pPr marL="285750" indent="-285750">
              <a:buFont typeface="Arial" panose="020B0604020202020204" pitchFamily="34" charset="0"/>
              <a:buChar char="•"/>
            </a:pPr>
            <a:r>
              <a:rPr lang="en-GB" dirty="0" smtClean="0"/>
              <a:t>Initial feedback from second tranche was the 40-50% not eligible for CHC </a:t>
            </a:r>
          </a:p>
          <a:p>
            <a:pPr marL="285750" indent="-285750">
              <a:buFont typeface="Arial" panose="020B0604020202020204" pitchFamily="34" charset="0"/>
              <a:buChar char="•"/>
            </a:pPr>
            <a:r>
              <a:rPr lang="en-GB" dirty="0" smtClean="0"/>
              <a:t>No questions about the actual packages or quality of care patients were receiving – more the funding responsibility </a:t>
            </a:r>
          </a:p>
          <a:p>
            <a:pPr marL="285750" indent="-285750">
              <a:buFont typeface="Arial" panose="020B0604020202020204" pitchFamily="34" charset="0"/>
              <a:buChar char="•"/>
            </a:pPr>
            <a:r>
              <a:rPr lang="en-GB" dirty="0" smtClean="0"/>
              <a:t>Back on the DST Tracker to be reviewed </a:t>
            </a:r>
          </a:p>
          <a:p>
            <a:endParaRPr lang="en-GB" dirty="0" smtClean="0"/>
          </a:p>
          <a:p>
            <a:endParaRPr lang="en-GB" dirty="0"/>
          </a:p>
          <a:p>
            <a:r>
              <a:rPr lang="en-GB" b="1" dirty="0" smtClean="0"/>
              <a:t>PCS</a:t>
            </a:r>
            <a:r>
              <a:rPr lang="en-GB" dirty="0" smtClean="0"/>
              <a:t> </a:t>
            </a:r>
          </a:p>
          <a:p>
            <a:pPr marL="285750" indent="-285750">
              <a:buFont typeface="Arial" panose="020B0604020202020204" pitchFamily="34" charset="0"/>
              <a:buChar char="•"/>
            </a:pPr>
            <a:r>
              <a:rPr lang="en-GB" dirty="0" smtClean="0"/>
              <a:t>Not the same issue </a:t>
            </a:r>
          </a:p>
          <a:p>
            <a:pPr marL="285750" indent="-285750">
              <a:buFont typeface="Arial" panose="020B0604020202020204" pitchFamily="34" charset="0"/>
              <a:buChar char="•"/>
            </a:pPr>
            <a:r>
              <a:rPr lang="en-GB" dirty="0" smtClean="0"/>
              <a:t>40 cases reviewed</a:t>
            </a:r>
          </a:p>
          <a:p>
            <a:pPr marL="285750" indent="-285750">
              <a:buFont typeface="Arial" panose="020B0604020202020204" pitchFamily="34" charset="0"/>
              <a:buChar char="•"/>
            </a:pPr>
            <a:r>
              <a:rPr lang="en-GB" dirty="0" smtClean="0"/>
              <a:t>Only 1 advised to be ‘downgraded’ – </a:t>
            </a:r>
            <a:r>
              <a:rPr lang="en-GB" dirty="0" err="1" smtClean="0"/>
              <a:t>ie</a:t>
            </a:r>
            <a:r>
              <a:rPr lang="en-GB" dirty="0" smtClean="0"/>
              <a:t> probably not CHC eligible</a:t>
            </a:r>
          </a:p>
          <a:p>
            <a:pPr marL="285750" indent="-285750">
              <a:buFont typeface="Arial" panose="020B0604020202020204" pitchFamily="34" charset="0"/>
              <a:buChar char="•"/>
            </a:pPr>
            <a:r>
              <a:rPr lang="en-GB" dirty="0" smtClean="0"/>
              <a:t>And 1 advised to be ‘upgraded’</a:t>
            </a:r>
          </a:p>
          <a:p>
            <a:pPr marL="285750" indent="-285750">
              <a:buFont typeface="Arial" panose="020B0604020202020204" pitchFamily="34" charset="0"/>
              <a:buChar char="•"/>
            </a:pPr>
            <a:r>
              <a:rPr lang="en-GB" dirty="0" smtClean="0"/>
              <a:t>Results were as expected if the HB had done the reviews as patient status will change over time</a:t>
            </a:r>
          </a:p>
          <a:p>
            <a:pPr marL="285750" indent="-285750">
              <a:buFont typeface="Arial" panose="020B0604020202020204" pitchFamily="34" charset="0"/>
              <a:buChar char="•"/>
            </a:pPr>
            <a:r>
              <a:rPr lang="en-GB" dirty="0" smtClean="0"/>
              <a:t>The SG were concerned that the exercise was more costly and took longer than if done internally   </a:t>
            </a:r>
          </a:p>
          <a:p>
            <a:endParaRPr lang="en-GB" dirty="0" smtClean="0"/>
          </a:p>
          <a:p>
            <a:endParaRPr lang="en-GB" dirty="0"/>
          </a:p>
          <a:p>
            <a:r>
              <a:rPr lang="en-GB" b="1" dirty="0" smtClean="0"/>
              <a:t>CYP</a:t>
            </a:r>
            <a:r>
              <a:rPr lang="en-GB" dirty="0" smtClean="0"/>
              <a:t> - Did not apply  </a:t>
            </a:r>
            <a:endParaRPr lang="en-GB" dirty="0"/>
          </a:p>
        </p:txBody>
      </p:sp>
      <p:sp>
        <p:nvSpPr>
          <p:cNvPr id="5" name="TextBox 4"/>
          <p:cNvSpPr txBox="1"/>
          <p:nvPr/>
        </p:nvSpPr>
        <p:spPr>
          <a:xfrm>
            <a:off x="199103" y="832565"/>
            <a:ext cx="10881852" cy="369332"/>
          </a:xfrm>
          <a:prstGeom prst="rect">
            <a:avLst/>
          </a:prstGeom>
          <a:noFill/>
        </p:spPr>
        <p:txBody>
          <a:bodyPr wrap="square" rtlCol="0">
            <a:spAutoFit/>
          </a:bodyPr>
          <a:lstStyle/>
          <a:p>
            <a:r>
              <a:rPr lang="en-GB" dirty="0" smtClean="0"/>
              <a:t>CHC Consultancy appointed to review the backlog of cases – figures below were reported in July  </a:t>
            </a:r>
            <a:endParaRPr lang="en-GB" dirty="0"/>
          </a:p>
        </p:txBody>
      </p:sp>
    </p:spTree>
    <p:extLst>
      <p:ext uri="{BB962C8B-B14F-4D97-AF65-F5344CB8AC3E}">
        <p14:creationId xmlns:p14="http://schemas.microsoft.com/office/powerpoint/2010/main" val="27938166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Other Issues - Transition </a:t>
            </a:r>
            <a:endParaRPr lang="en-GB" dirty="0"/>
          </a:p>
        </p:txBody>
      </p:sp>
      <p:sp>
        <p:nvSpPr>
          <p:cNvPr id="4" name="Content Placeholder 3"/>
          <p:cNvSpPr>
            <a:spLocks noGrp="1"/>
          </p:cNvSpPr>
          <p:nvPr>
            <p:ph idx="1"/>
          </p:nvPr>
        </p:nvSpPr>
        <p:spPr>
          <a:xfrm>
            <a:off x="98322" y="717888"/>
            <a:ext cx="11981590" cy="5992628"/>
          </a:xfrm>
        </p:spPr>
        <p:txBody>
          <a:bodyPr>
            <a:noAutofit/>
          </a:bodyPr>
          <a:lstStyle/>
          <a:p>
            <a:r>
              <a:rPr lang="en-GB" sz="1800" dirty="0" smtClean="0"/>
              <a:t>CHC Framework says ‘Transition </a:t>
            </a:r>
            <a:r>
              <a:rPr lang="en-GB" sz="1800" dirty="0"/>
              <a:t>is an area that can cause great distress for children their parents and carers. When some children move from children services to adult services they experience an uncertainty about future care provision and support and also the loss of income due to changes in benefits</a:t>
            </a:r>
            <a:r>
              <a:rPr lang="en-GB" sz="1800" dirty="0" smtClean="0"/>
              <a:t>.’</a:t>
            </a:r>
            <a:endParaRPr lang="en-GB" sz="1800" dirty="0"/>
          </a:p>
          <a:p>
            <a:r>
              <a:rPr lang="en-GB" sz="1800" dirty="0" smtClean="0"/>
              <a:t>‘Although </a:t>
            </a:r>
            <a:r>
              <a:rPr lang="en-GB" sz="1800" dirty="0"/>
              <a:t>a child or young person may receive a package of continuing care, they may not be eligible for NHS Continuing Healthcare or NHS-funded Nursing Care once they turn eighteen</a:t>
            </a:r>
            <a:r>
              <a:rPr lang="en-GB" sz="1800" dirty="0" smtClean="0"/>
              <a:t>.‘</a:t>
            </a:r>
          </a:p>
          <a:p>
            <a:r>
              <a:rPr lang="en-GB" sz="1800" dirty="0" smtClean="0"/>
              <a:t>The Guidance states that the process should start at age 14; at 16 should be a formal referral for CHC screening; at 17 the screening tool should be used and full assessment if required so that care is in place from the 18</a:t>
            </a:r>
            <a:r>
              <a:rPr lang="en-GB" sz="1800" baseline="30000" dirty="0" smtClean="0"/>
              <a:t>th</a:t>
            </a:r>
            <a:r>
              <a:rPr lang="en-GB" sz="1800" dirty="0" smtClean="0"/>
              <a:t> birthday. </a:t>
            </a:r>
          </a:p>
          <a:p>
            <a:r>
              <a:rPr lang="en-GB" sz="1800" dirty="0" smtClean="0"/>
              <a:t>All SGs identified Transition as an area of concern for patients, families, staff and cost control.  </a:t>
            </a:r>
          </a:p>
          <a:p>
            <a:r>
              <a:rPr lang="en-GB" sz="1800" dirty="0" smtClean="0"/>
              <a:t>Transition planning v difficult within the HB from both paediatric and adult sides – due to capacity in adult services and also the low numbers of cases transitioning in any given period – </a:t>
            </a:r>
            <a:r>
              <a:rPr lang="en-GB" sz="1800" dirty="0" err="1" smtClean="0"/>
              <a:t>ie</a:t>
            </a:r>
            <a:r>
              <a:rPr lang="en-GB" sz="1800" dirty="0" smtClean="0"/>
              <a:t> difficult to ‘see’ within the much larger adult cohort.  </a:t>
            </a:r>
          </a:p>
          <a:p>
            <a:r>
              <a:rPr lang="en-GB" sz="1800" dirty="0" smtClean="0"/>
              <a:t>Can lead to very high cost placements as well as distress for patient and family if not planned adequately </a:t>
            </a:r>
          </a:p>
          <a:p>
            <a:r>
              <a:rPr lang="en-GB" sz="1800" dirty="0" smtClean="0"/>
              <a:t>Suspicion </a:t>
            </a:r>
            <a:r>
              <a:rPr lang="en-GB" sz="1800" dirty="0"/>
              <a:t>of </a:t>
            </a:r>
            <a:r>
              <a:rPr lang="en-GB" sz="1800" dirty="0" smtClean="0"/>
              <a:t>LAs </a:t>
            </a:r>
            <a:r>
              <a:rPr lang="en-GB" sz="1800" dirty="0"/>
              <a:t>with high numbers of 17-year olds being referred for CC assessment, despite the guidance that if they have CC they are not automatically eligible for CHC.  </a:t>
            </a:r>
          </a:p>
          <a:p>
            <a:r>
              <a:rPr lang="en-GB" sz="1800" dirty="0" smtClean="0"/>
              <a:t>But a desire to improve it from all sides within the HB and the region – need better coordinated oversight and shared IT systems.</a:t>
            </a:r>
          </a:p>
          <a:p>
            <a:r>
              <a:rPr lang="en-GB" sz="1800" dirty="0" smtClean="0"/>
              <a:t>Through the TCCP there is a new Regional Child to Adult Transition Policy under agreement which will be tested and reviewed over the next 12 months.  </a:t>
            </a:r>
          </a:p>
          <a:p>
            <a:pPr marL="0" indent="0">
              <a:buNone/>
            </a:pPr>
            <a:endParaRPr lang="en-GB" sz="1800" dirty="0"/>
          </a:p>
        </p:txBody>
      </p:sp>
    </p:spTree>
    <p:extLst>
      <p:ext uri="{BB962C8B-B14F-4D97-AF65-F5344CB8AC3E}">
        <p14:creationId xmlns:p14="http://schemas.microsoft.com/office/powerpoint/2010/main" val="21385393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634314"/>
          </a:xfrm>
          <a:solidFill>
            <a:schemeClr val="accent6"/>
          </a:solidFill>
        </p:spPr>
        <p:txBody>
          <a:bodyPr>
            <a:normAutofit fontScale="90000"/>
          </a:bodyPr>
          <a:lstStyle/>
          <a:p>
            <a:r>
              <a:rPr lang="en-GB" dirty="0" smtClean="0"/>
              <a:t>What Works Well (1) </a:t>
            </a:r>
            <a:endParaRPr lang="en-GB" dirty="0"/>
          </a:p>
        </p:txBody>
      </p:sp>
      <p:sp>
        <p:nvSpPr>
          <p:cNvPr id="6" name="TextBox 5"/>
          <p:cNvSpPr txBox="1"/>
          <p:nvPr/>
        </p:nvSpPr>
        <p:spPr>
          <a:xfrm>
            <a:off x="75776" y="988275"/>
            <a:ext cx="11336594" cy="757130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Highly skilled nurses working as Nurse Assessors across the HB focussed on assessment, care planning and co-ordination and case management.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Role </a:t>
            </a:r>
            <a:r>
              <a:rPr lang="en-GB" dirty="0"/>
              <a:t>of Contracts Managers, making sure contracts in place for all outsourced care and there is regular review and monitoring of what is </a:t>
            </a:r>
            <a:r>
              <a:rPr lang="en-GB" dirty="0" smtClean="0"/>
              <a:t>provided. Both MH and PCS SGs expressed an interest in working together more on the Contracting aspects.  </a:t>
            </a:r>
          </a:p>
          <a:p>
            <a:endParaRPr lang="en-GB" dirty="0"/>
          </a:p>
          <a:p>
            <a:pPr marL="285750" indent="-285750">
              <a:buFont typeface="Arial" panose="020B0604020202020204" pitchFamily="34" charset="0"/>
              <a:buChar char="•"/>
            </a:pPr>
            <a:r>
              <a:rPr lang="en-GB" dirty="0"/>
              <a:t>All areas acknowledged the close working and partnership between the Finance and LTC/CHC/CC </a:t>
            </a:r>
            <a:r>
              <a:rPr lang="en-GB" dirty="0" smtClean="0"/>
              <a:t>Teams.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Transparent commitment and massive effort across the piece to making sure patients get the right care and to containing /reducing costs – including ward and community teams, CHC/LTC/CC Teams, finance colleagues and SG managerial teams.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Ongoing </a:t>
            </a:r>
            <a:r>
              <a:rPr lang="en-GB" dirty="0"/>
              <a:t>education and training on wards in </a:t>
            </a:r>
            <a:r>
              <a:rPr lang="en-GB" dirty="0" smtClean="0"/>
              <a:t>SBU DGHs </a:t>
            </a:r>
            <a:r>
              <a:rPr lang="en-GB" dirty="0"/>
              <a:t>means that </a:t>
            </a:r>
            <a:r>
              <a:rPr lang="en-GB" dirty="0" smtClean="0"/>
              <a:t>there is very </a:t>
            </a:r>
            <a:r>
              <a:rPr lang="en-GB" dirty="0"/>
              <a:t>rarely a dispute about </a:t>
            </a:r>
            <a:r>
              <a:rPr lang="en-GB" dirty="0" smtClean="0"/>
              <a:t>whether </a:t>
            </a:r>
            <a:r>
              <a:rPr lang="en-GB" dirty="0"/>
              <a:t>a patient is eligible for CHC at the PCS panel – borne out by the CHS Reviews. </a:t>
            </a: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In </a:t>
            </a:r>
            <a:r>
              <a:rPr lang="en-GB" dirty="0"/>
              <a:t>depth work on the Home First pathways </a:t>
            </a:r>
            <a:r>
              <a:rPr lang="en-GB" dirty="0" smtClean="0"/>
              <a:t>(Discharge 2 Assess) since </a:t>
            </a:r>
            <a:r>
              <a:rPr lang="en-GB" dirty="0"/>
              <a:t>2018 means that there are no funding disputes leading to delay in discharge in </a:t>
            </a:r>
            <a:r>
              <a:rPr lang="en-GB" dirty="0" smtClean="0"/>
              <a:t>Older Adults PCS</a:t>
            </a:r>
            <a:r>
              <a:rPr lang="en-GB" dirty="0"/>
              <a:t>.  </a:t>
            </a:r>
            <a:r>
              <a:rPr lang="en-GB" dirty="0" smtClean="0"/>
              <a:t>Welsh Government Audit of D2A complimentary on HB work in this area &amp; CTMUHB asked to learn from us.</a:t>
            </a:r>
          </a:p>
          <a:p>
            <a:endParaRPr lang="en-GB" dirty="0"/>
          </a:p>
          <a:p>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910750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634314"/>
          </a:xfrm>
          <a:solidFill>
            <a:schemeClr val="accent6"/>
          </a:solidFill>
        </p:spPr>
        <p:txBody>
          <a:bodyPr>
            <a:normAutofit fontScale="90000"/>
          </a:bodyPr>
          <a:lstStyle/>
          <a:p>
            <a:r>
              <a:rPr lang="en-GB" dirty="0" smtClean="0"/>
              <a:t>What Works Well (2)</a:t>
            </a:r>
            <a:endParaRPr lang="en-GB" dirty="0"/>
          </a:p>
        </p:txBody>
      </p:sp>
      <p:sp>
        <p:nvSpPr>
          <p:cNvPr id="6" name="TextBox 5"/>
          <p:cNvSpPr txBox="1"/>
          <p:nvPr/>
        </p:nvSpPr>
        <p:spPr>
          <a:xfrm>
            <a:off x="-40640" y="425214"/>
            <a:ext cx="12232640" cy="7078861"/>
          </a:xfrm>
          <a:prstGeom prst="rect">
            <a:avLst/>
          </a:prstGeom>
          <a:noFill/>
        </p:spPr>
        <p:txBody>
          <a:bodyPr wrap="square" rtlCol="0">
            <a:spAutoFit/>
          </a:bodyPr>
          <a:lstStyle/>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sz="2000" dirty="0"/>
              <a:t>The Regional </a:t>
            </a:r>
            <a:r>
              <a:rPr lang="en-GB" sz="2000" dirty="0" smtClean="0"/>
              <a:t>TCCP is </a:t>
            </a:r>
            <a:r>
              <a:rPr lang="en-GB" sz="2000" dirty="0"/>
              <a:t>chaired by HB’s Deputy Director of </a:t>
            </a:r>
            <a:r>
              <a:rPr lang="en-GB" sz="2000" dirty="0" smtClean="0"/>
              <a:t>Nursing and working on an agreed joint improvement programme tackling areas of dispute and improving operational processes. </a:t>
            </a:r>
          </a:p>
          <a:p>
            <a:endParaRPr lang="en-GB" sz="2000" dirty="0" smtClean="0"/>
          </a:p>
          <a:p>
            <a:pPr marL="285750" indent="-285750">
              <a:buFont typeface="Arial" panose="020B0604020202020204" pitchFamily="34" charset="0"/>
              <a:buChar char="•"/>
            </a:pPr>
            <a:r>
              <a:rPr lang="en-GB" sz="2000" dirty="0" smtClean="0"/>
              <a:t>Externally </a:t>
            </a:r>
            <a:r>
              <a:rPr lang="en-GB" sz="2000" dirty="0"/>
              <a:t>Commissioned Care Group – HB influencing the care Home market with LAs, PCS </a:t>
            </a:r>
            <a:r>
              <a:rPr lang="en-GB" sz="2000" dirty="0" smtClean="0"/>
              <a:t>Deputy Group Nurse Director chairs</a:t>
            </a:r>
            <a:r>
              <a:rPr lang="en-GB" sz="2000" dirty="0"/>
              <a:t>.  Transitional Care Beds – over 100 commissioned by/for us.  </a:t>
            </a:r>
            <a:endParaRPr lang="en-GB" sz="2000" dirty="0" smtClean="0"/>
          </a:p>
          <a:p>
            <a:pPr marL="285750" indent="-285750">
              <a:buFont typeface="Arial" panose="020B0604020202020204" pitchFamily="34" charset="0"/>
              <a:buChar char="•"/>
            </a:pPr>
            <a:endParaRPr lang="en-GB" sz="2000" dirty="0" smtClean="0"/>
          </a:p>
          <a:p>
            <a:pPr marL="285750" indent="-285750">
              <a:buFont typeface="Arial" panose="020B0604020202020204" pitchFamily="34" charset="0"/>
              <a:buChar char="•"/>
            </a:pPr>
            <a:r>
              <a:rPr lang="en-GB" sz="2000" dirty="0" smtClean="0"/>
              <a:t>Case </a:t>
            </a:r>
            <a:r>
              <a:rPr lang="en-GB" sz="2000" dirty="0"/>
              <a:t>Managers in MH working with ward teams to assess and review patients </a:t>
            </a:r>
            <a:r>
              <a:rPr lang="en-GB" sz="2000" dirty="0" smtClean="0"/>
              <a:t>seen as a strength.</a:t>
            </a:r>
            <a:endParaRPr lang="en-GB" sz="2000" dirty="0"/>
          </a:p>
          <a:p>
            <a:endParaRPr lang="en-GB" sz="2000" dirty="0" smtClean="0"/>
          </a:p>
          <a:p>
            <a:pPr marL="285750" indent="-285750">
              <a:buFont typeface="Arial" panose="020B0604020202020204" pitchFamily="34" charset="0"/>
              <a:buChar char="•"/>
            </a:pPr>
            <a:r>
              <a:rPr lang="en-GB" sz="2000" dirty="0" smtClean="0"/>
              <a:t>Joint work with PCS and MHLD SGs and </a:t>
            </a:r>
            <a:r>
              <a:rPr lang="en-GB" sz="2000" dirty="0" err="1" smtClean="0"/>
              <a:t>HDdUHB</a:t>
            </a:r>
            <a:r>
              <a:rPr lang="en-GB" sz="2000" dirty="0" smtClean="0"/>
              <a:t> on negotiating with Field Bay (high cost EMI Nursing care home provider). </a:t>
            </a:r>
          </a:p>
          <a:p>
            <a:r>
              <a:rPr lang="en-GB" sz="2000" dirty="0" smtClean="0"/>
              <a:t> </a:t>
            </a:r>
            <a:endParaRPr lang="en-GB" sz="2000" dirty="0"/>
          </a:p>
          <a:p>
            <a:pPr marL="285750" indent="-285750">
              <a:buFont typeface="Arial" panose="020B0604020202020204" pitchFamily="34" charset="0"/>
              <a:buChar char="•"/>
            </a:pPr>
            <a:r>
              <a:rPr lang="en-GB" sz="2000" dirty="0" smtClean="0"/>
              <a:t>LD Modernisation Programme through </a:t>
            </a:r>
            <a:r>
              <a:rPr lang="en-GB" sz="2000" dirty="0" err="1" smtClean="0"/>
              <a:t>Hafod</a:t>
            </a:r>
            <a:r>
              <a:rPr lang="en-GB" sz="2000" dirty="0" smtClean="0"/>
              <a:t> y </a:t>
            </a:r>
            <a:r>
              <a:rPr lang="en-GB" sz="2000" dirty="0" err="1"/>
              <a:t>W</a:t>
            </a:r>
            <a:r>
              <a:rPr lang="en-GB" sz="2000" dirty="0" err="1" smtClean="0"/>
              <a:t>ennol</a:t>
            </a:r>
            <a:r>
              <a:rPr lang="en-GB" sz="2000" dirty="0" smtClean="0"/>
              <a:t>, repatriating LD patients – can be expanded but needs capital investment.</a:t>
            </a:r>
          </a:p>
          <a:p>
            <a:endParaRPr lang="en-GB" sz="2000" dirty="0"/>
          </a:p>
          <a:p>
            <a:pPr marL="285750" indent="-285750">
              <a:buFont typeface="Arial" panose="020B0604020202020204" pitchFamily="34" charset="0"/>
              <a:buChar char="•"/>
            </a:pPr>
            <a:r>
              <a:rPr lang="en-GB" sz="2000" dirty="0" smtClean="0"/>
              <a:t>Assurance on actions following the review of Children’s Community Nursing Service with new clinical leadership and processes put in place.  Direct provision of care for CYP with complex physical needs was seen as a strength with continuity of care for families.  </a:t>
            </a:r>
          </a:p>
          <a:p>
            <a:endParaRPr lang="en-GB" sz="2000" dirty="0"/>
          </a:p>
          <a:p>
            <a:pPr marL="285750" indent="-285750">
              <a:buFont typeface="Arial" panose="020B0604020202020204" pitchFamily="34" charset="0"/>
              <a:buChar char="•"/>
            </a:pPr>
            <a:r>
              <a:rPr lang="en-GB" sz="2000" dirty="0" smtClean="0"/>
              <a:t>Fast Track in last days of life generally works well through the District Nursing teams with significant commitment from DNs.  </a:t>
            </a:r>
            <a:endParaRPr lang="en-GB" sz="2000" dirty="0"/>
          </a:p>
          <a:p>
            <a:endParaRPr lang="en-GB" dirty="0"/>
          </a:p>
          <a:p>
            <a:endParaRPr lang="en-GB" dirty="0"/>
          </a:p>
        </p:txBody>
      </p:sp>
    </p:spTree>
    <p:extLst>
      <p:ext uri="{BB962C8B-B14F-4D97-AF65-F5344CB8AC3E}">
        <p14:creationId xmlns:p14="http://schemas.microsoft.com/office/powerpoint/2010/main" val="40806104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20880" cy="634314"/>
          </a:xfrm>
          <a:solidFill>
            <a:schemeClr val="accent6"/>
          </a:solidFill>
        </p:spPr>
        <p:txBody>
          <a:bodyPr>
            <a:normAutofit fontScale="90000"/>
          </a:bodyPr>
          <a:lstStyle/>
          <a:p>
            <a:r>
              <a:rPr lang="en-GB" dirty="0" smtClean="0"/>
              <a:t>What Doesn’t Work So Well (1) </a:t>
            </a:r>
            <a:endParaRPr lang="en-GB" dirty="0"/>
          </a:p>
        </p:txBody>
      </p:sp>
      <p:sp>
        <p:nvSpPr>
          <p:cNvPr id="4" name="Content Placeholder 3"/>
          <p:cNvSpPr>
            <a:spLocks noGrp="1"/>
          </p:cNvSpPr>
          <p:nvPr>
            <p:ph idx="1"/>
          </p:nvPr>
        </p:nvSpPr>
        <p:spPr>
          <a:xfrm>
            <a:off x="132081" y="786580"/>
            <a:ext cx="11866880" cy="6000300"/>
          </a:xfrm>
        </p:spPr>
        <p:txBody>
          <a:bodyPr>
            <a:normAutofit fontScale="70000" lnSpcReduction="20000"/>
          </a:bodyPr>
          <a:lstStyle/>
          <a:p>
            <a:pPr marL="0" indent="0">
              <a:buNone/>
            </a:pPr>
            <a:r>
              <a:rPr lang="en-GB" b="1" dirty="0" smtClean="0"/>
              <a:t>Health Board </a:t>
            </a:r>
          </a:p>
          <a:p>
            <a:pPr marL="0" indent="0">
              <a:buNone/>
            </a:pPr>
            <a:r>
              <a:rPr lang="en-GB" b="1" dirty="0" smtClean="0"/>
              <a:t>Visibility and Leadership </a:t>
            </a:r>
            <a:r>
              <a:rPr lang="en-GB" dirty="0" smtClean="0"/>
              <a:t>– split over 3 SGs, a feeling this is not helpful for such a high profile area, could share more clinical and management expertise and laborious in terms of collating reports and analysing themes and opportunities. Commissioning expertise is probably not available to the degree required within the HB.     </a:t>
            </a:r>
          </a:p>
          <a:p>
            <a:pPr marL="0" indent="0">
              <a:buNone/>
            </a:pPr>
            <a:r>
              <a:rPr lang="en-GB" b="1" dirty="0" smtClean="0"/>
              <a:t>Opportunities to work together more within the HB </a:t>
            </a:r>
            <a:r>
              <a:rPr lang="en-GB" dirty="0" smtClean="0"/>
              <a:t>– Older Adults EMI commissioning; care for Adults with Acquired Brain Injury; Children transitioning to adult care; LAC Funding Eligibility.</a:t>
            </a:r>
          </a:p>
          <a:p>
            <a:pPr marL="0" indent="0">
              <a:buNone/>
            </a:pPr>
            <a:r>
              <a:rPr lang="en-GB" b="1" dirty="0" smtClean="0"/>
              <a:t>Cost and Demand </a:t>
            </a:r>
            <a:r>
              <a:rPr lang="en-GB" dirty="0" smtClean="0"/>
              <a:t>- Major cause of volatility in delivery of HB’s Financial Plan.  Ongoing upwards increase in demand and cost pressure.  </a:t>
            </a:r>
          </a:p>
          <a:p>
            <a:pPr marL="0" indent="0">
              <a:buNone/>
            </a:pPr>
            <a:r>
              <a:rPr lang="en-GB" b="1" dirty="0" smtClean="0"/>
              <a:t>Skill Mix in Teams – </a:t>
            </a:r>
            <a:r>
              <a:rPr lang="en-GB" dirty="0" smtClean="0"/>
              <a:t>nursing and contracts managers and admin only, no therapists, no specialist psychology, no performance and business management, general management, commissioning oversight. </a:t>
            </a:r>
          </a:p>
          <a:p>
            <a:pPr marL="0" indent="0">
              <a:buNone/>
            </a:pPr>
            <a:r>
              <a:rPr lang="en-GB" b="1" dirty="0"/>
              <a:t>Data and Analytics </a:t>
            </a:r>
            <a:r>
              <a:rPr lang="en-GB" dirty="0"/>
              <a:t>- Very poor, old IT systems &amp; two different databases used.  Lack of ability to monitor, benchmark and plan care, cost and performance – need a HB-wide CHC/CC Dashboard and underpinning database.  Need to start to predictively model and </a:t>
            </a:r>
            <a:r>
              <a:rPr lang="en-GB" dirty="0" smtClean="0"/>
              <a:t>plan.</a:t>
            </a:r>
          </a:p>
          <a:p>
            <a:pPr marL="0" indent="0">
              <a:buNone/>
            </a:pPr>
            <a:endParaRPr lang="en-GB" dirty="0"/>
          </a:p>
          <a:p>
            <a:pPr marL="0" indent="0">
              <a:buNone/>
            </a:pPr>
            <a:r>
              <a:rPr lang="en-GB" b="1" dirty="0"/>
              <a:t>Process and Flow </a:t>
            </a:r>
          </a:p>
          <a:p>
            <a:pPr marL="0" indent="0">
              <a:buNone/>
            </a:pPr>
            <a:r>
              <a:rPr lang="en-GB" b="1" dirty="0"/>
              <a:t>DSTs </a:t>
            </a:r>
            <a:r>
              <a:rPr lang="en-GB" dirty="0"/>
              <a:t>- Amount of time to organise DSTs across MHLD and CYP – everyone said ‘it takes ages’. </a:t>
            </a:r>
          </a:p>
          <a:p>
            <a:pPr marL="0" indent="0">
              <a:buNone/>
            </a:pPr>
            <a:r>
              <a:rPr lang="en-GB" b="1" dirty="0"/>
              <a:t>Brokerage </a:t>
            </a:r>
            <a:r>
              <a:rPr lang="en-GB" dirty="0"/>
              <a:t>– can be long delays in POCs and placements being found for complex patients.</a:t>
            </a:r>
          </a:p>
          <a:p>
            <a:pPr marL="0" indent="0">
              <a:buNone/>
            </a:pPr>
            <a:endParaRPr lang="en-GB" dirty="0" smtClean="0"/>
          </a:p>
          <a:p>
            <a:pPr marL="0" indent="0">
              <a:buNone/>
            </a:pPr>
            <a:endParaRPr lang="en-GB" dirty="0" smtClean="0"/>
          </a:p>
        </p:txBody>
      </p:sp>
    </p:spTree>
    <p:extLst>
      <p:ext uri="{BB962C8B-B14F-4D97-AF65-F5344CB8AC3E}">
        <p14:creationId xmlns:p14="http://schemas.microsoft.com/office/powerpoint/2010/main" val="1397328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634314"/>
          </a:xfrm>
          <a:solidFill>
            <a:schemeClr val="accent6"/>
          </a:solidFill>
        </p:spPr>
        <p:txBody>
          <a:bodyPr>
            <a:normAutofit fontScale="90000"/>
          </a:bodyPr>
          <a:lstStyle/>
          <a:p>
            <a:r>
              <a:rPr lang="en-GB" dirty="0" smtClean="0"/>
              <a:t>What Doesn’t Work So Well (2) </a:t>
            </a:r>
            <a:endParaRPr lang="en-GB" dirty="0"/>
          </a:p>
        </p:txBody>
      </p:sp>
      <p:sp>
        <p:nvSpPr>
          <p:cNvPr id="4" name="Content Placeholder 3"/>
          <p:cNvSpPr>
            <a:spLocks noGrp="1"/>
          </p:cNvSpPr>
          <p:nvPr>
            <p:ph idx="1"/>
          </p:nvPr>
        </p:nvSpPr>
        <p:spPr>
          <a:xfrm>
            <a:off x="147485" y="786580"/>
            <a:ext cx="11902276" cy="5868219"/>
          </a:xfrm>
        </p:spPr>
        <p:txBody>
          <a:bodyPr>
            <a:normAutofit fontScale="85000" lnSpcReduction="20000"/>
          </a:bodyPr>
          <a:lstStyle/>
          <a:p>
            <a:pPr marL="0" indent="0">
              <a:buNone/>
            </a:pPr>
            <a:r>
              <a:rPr lang="en-GB" b="1" dirty="0" smtClean="0"/>
              <a:t>Funding </a:t>
            </a:r>
          </a:p>
          <a:p>
            <a:pPr marL="0" indent="0">
              <a:buNone/>
            </a:pPr>
            <a:r>
              <a:rPr lang="en-GB" b="1" dirty="0"/>
              <a:t>Funding Agreements </a:t>
            </a:r>
            <a:r>
              <a:rPr lang="en-GB" dirty="0"/>
              <a:t>– Different funding agreements between LAs and different client groups / SGs. LAs can ‘divide and conquer’ &amp; unforeseen consequences of some agreements in different SGs </a:t>
            </a:r>
            <a:r>
              <a:rPr lang="en-GB" dirty="0" smtClean="0"/>
              <a:t>(</a:t>
            </a:r>
            <a:r>
              <a:rPr lang="en-GB" dirty="0" err="1" smtClean="0"/>
              <a:t>eg</a:t>
            </a:r>
            <a:r>
              <a:rPr lang="en-GB" dirty="0" smtClean="0"/>
              <a:t> </a:t>
            </a:r>
            <a:r>
              <a:rPr lang="en-GB" dirty="0"/>
              <a:t>for S117s). </a:t>
            </a:r>
          </a:p>
          <a:p>
            <a:pPr marL="0" indent="0">
              <a:buNone/>
            </a:pPr>
            <a:r>
              <a:rPr lang="en-GB" b="1" dirty="0"/>
              <a:t>Pooled Budgets -  </a:t>
            </a:r>
            <a:r>
              <a:rPr lang="en-GB" dirty="0"/>
              <a:t>Pooled budget </a:t>
            </a:r>
            <a:r>
              <a:rPr lang="en-GB" dirty="0" smtClean="0"/>
              <a:t>was developed for Older Adults but </a:t>
            </a:r>
            <a:r>
              <a:rPr lang="en-GB" dirty="0"/>
              <a:t>not </a:t>
            </a:r>
            <a:r>
              <a:rPr lang="en-GB" dirty="0" smtClean="0"/>
              <a:t>signed off.  </a:t>
            </a:r>
            <a:r>
              <a:rPr lang="en-GB" dirty="0"/>
              <a:t>CHC Framework and CYP Guidance encourages use of pooled funds under the SSWBA </a:t>
            </a:r>
            <a:r>
              <a:rPr lang="en-GB" dirty="0" smtClean="0"/>
              <a:t>- </a:t>
            </a:r>
            <a:r>
              <a:rPr lang="en-GB" dirty="0"/>
              <a:t>however acknowledged they are not a solution in themselves.  </a:t>
            </a:r>
          </a:p>
          <a:p>
            <a:pPr marL="0" indent="0">
              <a:buNone/>
            </a:pPr>
            <a:endParaRPr lang="en-GB" dirty="0" smtClean="0"/>
          </a:p>
          <a:p>
            <a:pPr marL="0" indent="0">
              <a:buNone/>
            </a:pPr>
            <a:r>
              <a:rPr lang="en-GB" b="1" dirty="0" smtClean="0"/>
              <a:t>People and Relationships </a:t>
            </a:r>
          </a:p>
          <a:p>
            <a:pPr marL="0" indent="0">
              <a:buNone/>
            </a:pPr>
            <a:r>
              <a:rPr lang="en-GB" b="1" dirty="0" smtClean="0"/>
              <a:t>Partnership</a:t>
            </a:r>
            <a:r>
              <a:rPr lang="en-GB" dirty="0" smtClean="0"/>
              <a:t> – High degree of conflict and suspicion of LA partners. Leading to distrust at clinical, operational and management level.  </a:t>
            </a:r>
          </a:p>
          <a:p>
            <a:pPr marL="0" indent="0">
              <a:buNone/>
            </a:pPr>
            <a:r>
              <a:rPr lang="en-GB" b="1" dirty="0" smtClean="0"/>
              <a:t>Effect on Staff </a:t>
            </a:r>
            <a:r>
              <a:rPr lang="en-GB" dirty="0" smtClean="0"/>
              <a:t>– major area of ongoing dispute and conflict regarding assessment of ‘health need’ and funding at all levels including multiple clinical staff.  Frustrating and takes up a lot of time and emotional effort.  </a:t>
            </a:r>
          </a:p>
          <a:p>
            <a:pPr marL="0" indent="0">
              <a:buNone/>
            </a:pPr>
            <a:r>
              <a:rPr lang="en-GB" b="1" dirty="0" smtClean="0"/>
              <a:t>CYP Roles </a:t>
            </a:r>
            <a:r>
              <a:rPr lang="en-GB" dirty="0" smtClean="0"/>
              <a:t>- In SBUHB </a:t>
            </a:r>
            <a:r>
              <a:rPr lang="en-GB" dirty="0"/>
              <a:t>the Children’s </a:t>
            </a:r>
            <a:r>
              <a:rPr lang="en-GB" dirty="0" smtClean="0"/>
              <a:t>Community </a:t>
            </a:r>
            <a:r>
              <a:rPr lang="en-GB" dirty="0"/>
              <a:t>Nurses </a:t>
            </a:r>
            <a:r>
              <a:rPr lang="en-GB" dirty="0" smtClean="0"/>
              <a:t>providing </a:t>
            </a:r>
            <a:r>
              <a:rPr lang="en-GB" dirty="0"/>
              <a:t>the service are also the Nurse Assessors – </a:t>
            </a:r>
            <a:r>
              <a:rPr lang="en-GB" dirty="0" smtClean="0"/>
              <a:t>unlike the other two Service Groups there is no division </a:t>
            </a:r>
            <a:r>
              <a:rPr lang="en-GB" dirty="0"/>
              <a:t>of roles – potential conflict of interest and identified by </a:t>
            </a:r>
            <a:r>
              <a:rPr lang="en-GB" dirty="0" smtClean="0"/>
              <a:t>families as an issue in the recent review. Different </a:t>
            </a:r>
            <a:r>
              <a:rPr lang="en-GB" dirty="0"/>
              <a:t>skill sets </a:t>
            </a:r>
            <a:r>
              <a:rPr lang="en-GB" dirty="0" smtClean="0"/>
              <a:t>required for assessment and care provision.  No </a:t>
            </a:r>
            <a:r>
              <a:rPr lang="en-GB" dirty="0"/>
              <a:t>CYP LD Nurse Assessor in the </a:t>
            </a:r>
            <a:r>
              <a:rPr lang="en-GB" dirty="0" smtClean="0"/>
              <a:t>HB despite growing caseload, </a:t>
            </a:r>
            <a:r>
              <a:rPr lang="en-GB" dirty="0"/>
              <a:t>business case submitted.  </a:t>
            </a:r>
            <a:endParaRPr lang="en-GB"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77718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Definitions </a:t>
            </a:r>
            <a:endParaRPr lang="en-GB" dirty="0"/>
          </a:p>
        </p:txBody>
      </p:sp>
      <p:sp>
        <p:nvSpPr>
          <p:cNvPr id="9" name="TextBox 8"/>
          <p:cNvSpPr txBox="1"/>
          <p:nvPr/>
        </p:nvSpPr>
        <p:spPr>
          <a:xfrm>
            <a:off x="6096000" y="683762"/>
            <a:ext cx="5860026" cy="5909310"/>
          </a:xfrm>
          <a:prstGeom prst="rect">
            <a:avLst/>
          </a:prstGeom>
          <a:noFill/>
        </p:spPr>
        <p:txBody>
          <a:bodyPr wrap="square" rtlCol="0">
            <a:spAutoFit/>
          </a:bodyPr>
          <a:lstStyle/>
          <a:p>
            <a:r>
              <a:rPr lang="en-GB" b="1" dirty="0" smtClean="0"/>
              <a:t>CYP Continuing Care</a:t>
            </a:r>
          </a:p>
          <a:p>
            <a:r>
              <a:rPr lang="en-GB" b="1" dirty="0" smtClean="0"/>
              <a:t> </a:t>
            </a:r>
            <a:endParaRPr lang="en-GB" dirty="0" smtClean="0"/>
          </a:p>
          <a:p>
            <a:r>
              <a:rPr lang="en-GB" dirty="0" smtClean="0"/>
              <a:t>‘A </a:t>
            </a:r>
            <a:r>
              <a:rPr lang="en-GB" dirty="0"/>
              <a:t>continuing care package may be required when a child or a young person has long-term health </a:t>
            </a:r>
            <a:r>
              <a:rPr lang="en-GB" dirty="0" smtClean="0"/>
              <a:t>needs… and </a:t>
            </a:r>
            <a:r>
              <a:rPr lang="en-GB" dirty="0"/>
              <a:t>cannot be met by existing universal or specialist services </a:t>
            </a:r>
            <a:r>
              <a:rPr lang="en-GB" dirty="0" smtClean="0"/>
              <a:t>alone.’</a:t>
            </a:r>
          </a:p>
          <a:p>
            <a:endParaRPr lang="en-GB" dirty="0"/>
          </a:p>
          <a:p>
            <a:r>
              <a:rPr lang="en-GB" dirty="0" smtClean="0"/>
              <a:t>Is </a:t>
            </a:r>
            <a:r>
              <a:rPr lang="en-GB" b="1" dirty="0" smtClean="0"/>
              <a:t>additional</a:t>
            </a:r>
            <a:r>
              <a:rPr lang="en-GB" dirty="0" smtClean="0"/>
              <a:t> to care which is normally provided as a universal or specialised service [</a:t>
            </a:r>
            <a:r>
              <a:rPr lang="en-GB" dirty="0" err="1" smtClean="0"/>
              <a:t>ie</a:t>
            </a:r>
            <a:r>
              <a:rPr lang="en-GB" dirty="0" smtClean="0"/>
              <a:t> through WHSSC].  </a:t>
            </a:r>
          </a:p>
          <a:p>
            <a:endParaRPr lang="en-GB" dirty="0"/>
          </a:p>
          <a:p>
            <a:r>
              <a:rPr lang="en-GB" dirty="0" smtClean="0"/>
              <a:t>‘If </a:t>
            </a:r>
            <a:r>
              <a:rPr lang="en-GB" dirty="0"/>
              <a:t>a child or young person is found to be eligible for children and young people’s continuing </a:t>
            </a:r>
            <a:r>
              <a:rPr lang="en-GB" dirty="0" smtClean="0"/>
              <a:t>care, agencies </a:t>
            </a:r>
            <a:r>
              <a:rPr lang="en-GB" dirty="0"/>
              <a:t>such as health, education and social care must work together to ensure that there are no gaps in meeting those assessed needs. A LHB and a LA </a:t>
            </a:r>
            <a:r>
              <a:rPr lang="en-GB" dirty="0" smtClean="0"/>
              <a:t>may </a:t>
            </a:r>
            <a:r>
              <a:rPr lang="en-GB" dirty="0"/>
              <a:t>therefore jointly fund care to meet a child or young person’s needs as part of a joint health and social care package</a:t>
            </a:r>
            <a:r>
              <a:rPr lang="en-GB" dirty="0" smtClean="0"/>
              <a:t>.’</a:t>
            </a:r>
          </a:p>
          <a:p>
            <a:endParaRPr lang="en-GB" b="1" dirty="0"/>
          </a:p>
          <a:p>
            <a:r>
              <a:rPr lang="en-GB" b="1" dirty="0" smtClean="0"/>
              <a:t>[</a:t>
            </a:r>
            <a:r>
              <a:rPr lang="en-GB" b="1" dirty="0" err="1" smtClean="0"/>
              <a:t>ie</a:t>
            </a:r>
            <a:r>
              <a:rPr lang="en-GB" b="1" dirty="0" smtClean="0"/>
              <a:t> generally expected to be shared care between health, social services and education; Health is not the sole funding agency</a:t>
            </a:r>
            <a:r>
              <a:rPr lang="en-GB" dirty="0" smtClean="0"/>
              <a:t>]</a:t>
            </a:r>
          </a:p>
        </p:txBody>
      </p:sp>
      <p:sp>
        <p:nvSpPr>
          <p:cNvPr id="2" name="Rectangle 1"/>
          <p:cNvSpPr/>
          <p:nvPr/>
        </p:nvSpPr>
        <p:spPr>
          <a:xfrm>
            <a:off x="0" y="683762"/>
            <a:ext cx="6096000" cy="6186309"/>
          </a:xfrm>
          <a:prstGeom prst="rect">
            <a:avLst/>
          </a:prstGeom>
        </p:spPr>
        <p:txBody>
          <a:bodyPr>
            <a:spAutoFit/>
          </a:bodyPr>
          <a:lstStyle/>
          <a:p>
            <a:r>
              <a:rPr lang="en-GB" b="1" dirty="0" smtClean="0"/>
              <a:t>NHS Continuing Healthcare</a:t>
            </a:r>
          </a:p>
          <a:p>
            <a:endParaRPr lang="en-GB" dirty="0" smtClean="0"/>
          </a:p>
          <a:p>
            <a:r>
              <a:rPr lang="en-GB" dirty="0" smtClean="0"/>
              <a:t>‘CHC </a:t>
            </a:r>
            <a:r>
              <a:rPr lang="en-GB" dirty="0"/>
              <a:t>is a complete package of ongoing care arranged and funded solely by the NHS through local health boards (LHBs), where an individual’s primary need has been assessed as health-based</a:t>
            </a:r>
            <a:r>
              <a:rPr lang="en-GB" dirty="0" smtClean="0"/>
              <a:t>.’</a:t>
            </a:r>
          </a:p>
          <a:p>
            <a:endParaRPr lang="en-GB" dirty="0"/>
          </a:p>
          <a:p>
            <a:r>
              <a:rPr lang="en-GB" b="1" dirty="0" smtClean="0"/>
              <a:t>[</a:t>
            </a:r>
            <a:r>
              <a:rPr lang="en-GB" b="1" dirty="0" err="1" smtClean="0"/>
              <a:t>ie</a:t>
            </a:r>
            <a:r>
              <a:rPr lang="en-GB" b="1" dirty="0" smtClean="0"/>
              <a:t> Health is the sole funding agency for the care - however in practice there are exceptions to this and funding arrangements which are jointly agreed / shared – see later slides</a:t>
            </a:r>
            <a:r>
              <a:rPr lang="en-GB" dirty="0" smtClean="0"/>
              <a:t>] </a:t>
            </a:r>
          </a:p>
          <a:p>
            <a:endParaRPr lang="en-GB" b="1" dirty="0"/>
          </a:p>
          <a:p>
            <a:r>
              <a:rPr lang="en-GB" b="1" dirty="0" smtClean="0"/>
              <a:t>Funded Nursing Care </a:t>
            </a:r>
          </a:p>
          <a:p>
            <a:endParaRPr lang="en-GB" dirty="0" smtClean="0"/>
          </a:p>
          <a:p>
            <a:r>
              <a:rPr lang="en-GB" dirty="0" smtClean="0"/>
              <a:t>‘</a:t>
            </a:r>
            <a:r>
              <a:rPr lang="en-GB" dirty="0"/>
              <a:t>NHS Funded Nursing Care’ (FNC) </a:t>
            </a:r>
            <a:r>
              <a:rPr lang="en-GB" dirty="0" smtClean="0"/>
              <a:t>is </a:t>
            </a:r>
            <a:r>
              <a:rPr lang="en-GB" dirty="0"/>
              <a:t>only applicable to individuals requiring nursing care in a care home</a:t>
            </a:r>
            <a:r>
              <a:rPr lang="en-GB" dirty="0" smtClean="0"/>
              <a:t>.</a:t>
            </a:r>
          </a:p>
          <a:p>
            <a:endParaRPr lang="en-GB" b="1" dirty="0"/>
          </a:p>
          <a:p>
            <a:r>
              <a:rPr lang="en-GB" dirty="0" smtClean="0"/>
              <a:t>The </a:t>
            </a:r>
            <a:r>
              <a:rPr lang="en-GB" dirty="0"/>
              <a:t>decision on eligibility for FNC should only be taken when it is considered that the person does not fall within the eligibility criteria for CHC</a:t>
            </a:r>
            <a:r>
              <a:rPr lang="en-GB" dirty="0" smtClean="0"/>
              <a:t>.</a:t>
            </a:r>
          </a:p>
          <a:p>
            <a:endParaRPr lang="en-GB" b="1" dirty="0"/>
          </a:p>
          <a:p>
            <a:r>
              <a:rPr lang="en-GB" b="1" dirty="0" smtClean="0"/>
              <a:t>[</a:t>
            </a:r>
            <a:r>
              <a:rPr lang="en-GB" b="1" dirty="0"/>
              <a:t>H</a:t>
            </a:r>
            <a:r>
              <a:rPr lang="en-GB" b="1" dirty="0" smtClean="0"/>
              <a:t>ealth is always the sole funder of FNC]</a:t>
            </a:r>
            <a:endParaRPr lang="en-GB" b="1" dirty="0"/>
          </a:p>
        </p:txBody>
      </p:sp>
    </p:spTree>
    <p:extLst>
      <p:ext uri="{BB962C8B-B14F-4D97-AF65-F5344CB8AC3E}">
        <p14:creationId xmlns:p14="http://schemas.microsoft.com/office/powerpoint/2010/main" val="290241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634314"/>
          </a:xfrm>
          <a:solidFill>
            <a:schemeClr val="accent6"/>
          </a:solidFill>
        </p:spPr>
        <p:txBody>
          <a:bodyPr>
            <a:normAutofit fontScale="90000"/>
          </a:bodyPr>
          <a:lstStyle/>
          <a:p>
            <a:r>
              <a:rPr lang="en-GB" dirty="0" smtClean="0"/>
              <a:t>What Doesn’t Work So Well (3) </a:t>
            </a:r>
            <a:endParaRPr lang="en-GB" dirty="0"/>
          </a:p>
        </p:txBody>
      </p:sp>
      <p:sp>
        <p:nvSpPr>
          <p:cNvPr id="4" name="Content Placeholder 3"/>
          <p:cNvSpPr>
            <a:spLocks noGrp="1"/>
          </p:cNvSpPr>
          <p:nvPr>
            <p:ph idx="1"/>
          </p:nvPr>
        </p:nvSpPr>
        <p:spPr>
          <a:xfrm>
            <a:off x="255639" y="786580"/>
            <a:ext cx="11794121" cy="5868219"/>
          </a:xfrm>
        </p:spPr>
        <p:txBody>
          <a:bodyPr>
            <a:normAutofit fontScale="77500" lnSpcReduction="20000"/>
          </a:bodyPr>
          <a:lstStyle/>
          <a:p>
            <a:pPr marL="0" indent="0">
              <a:buNone/>
            </a:pPr>
            <a:r>
              <a:rPr lang="en-GB" b="1" dirty="0"/>
              <a:t>Market Stability</a:t>
            </a:r>
          </a:p>
          <a:p>
            <a:pPr marL="0" indent="0">
              <a:buNone/>
            </a:pPr>
            <a:r>
              <a:rPr lang="en-GB" b="1" dirty="0"/>
              <a:t>Commissioning and Market Development </a:t>
            </a:r>
            <a:r>
              <a:rPr lang="en-GB" dirty="0"/>
              <a:t>– The term ‘piggybacking’ on LA commissioning for care home placements and POCs was used frequently.  A general feeling that the HB doesn’t have much power in this area despite being a major purchaser, and unlike other HBs ( </a:t>
            </a:r>
            <a:r>
              <a:rPr lang="en-GB" dirty="0" err="1"/>
              <a:t>eg</a:t>
            </a:r>
            <a:r>
              <a:rPr lang="en-GB" dirty="0"/>
              <a:t> ABUHB) who act quite differently in this space.  For </a:t>
            </a:r>
            <a:r>
              <a:rPr lang="en-GB" dirty="0" smtClean="0"/>
              <a:t>Domiciliary </a:t>
            </a:r>
            <a:r>
              <a:rPr lang="en-GB" dirty="0"/>
              <a:t>care there is no regional rate – both LAs set their own rates and this leads to market biases.  Care Commission Wales also found Swansea LA has set the lowest </a:t>
            </a:r>
            <a:r>
              <a:rPr lang="en-GB" dirty="0" err="1" smtClean="0"/>
              <a:t>dom</a:t>
            </a:r>
            <a:r>
              <a:rPr lang="en-GB" dirty="0" smtClean="0"/>
              <a:t> care rate </a:t>
            </a:r>
            <a:r>
              <a:rPr lang="en-GB" dirty="0"/>
              <a:t>in Wales, may </a:t>
            </a:r>
            <a:r>
              <a:rPr lang="en-GB" dirty="0" smtClean="0"/>
              <a:t>be a factor in the  </a:t>
            </a:r>
            <a:r>
              <a:rPr lang="en-GB" dirty="0"/>
              <a:t>capacity issues.  </a:t>
            </a:r>
          </a:p>
          <a:p>
            <a:pPr marL="0" indent="0">
              <a:buNone/>
            </a:pPr>
            <a:r>
              <a:rPr lang="en-GB" b="1" dirty="0"/>
              <a:t>EMI </a:t>
            </a:r>
            <a:r>
              <a:rPr lang="en-GB" b="1" dirty="0" smtClean="0"/>
              <a:t>Nursing Care Homes – </a:t>
            </a:r>
            <a:r>
              <a:rPr lang="en-GB" dirty="0"/>
              <a:t>Gap in the market for intermediate EMI </a:t>
            </a:r>
            <a:r>
              <a:rPr lang="en-GB" dirty="0" smtClean="0"/>
              <a:t>nursing care homes  </a:t>
            </a:r>
            <a:r>
              <a:rPr lang="en-GB" dirty="0"/>
              <a:t>– homes can be more flexible as </a:t>
            </a:r>
            <a:r>
              <a:rPr lang="en-GB" dirty="0" err="1"/>
              <a:t>regs</a:t>
            </a:r>
            <a:r>
              <a:rPr lang="en-GB" dirty="0"/>
              <a:t> have changed but not sure local Homes are taking advantage of this.  Providers not confident in this area, more support from the HB could help market stability.  PCS SG offered out the Enhanced Rate to incentive providers to enter the EMI market – no take up apart from 1 provider about which there are quality concerns.  Agreement in both MH and PCS SGs that need a joint piece of commissioning on this.  </a:t>
            </a:r>
          </a:p>
          <a:p>
            <a:pPr marL="0" indent="0">
              <a:buNone/>
            </a:pPr>
            <a:r>
              <a:rPr lang="en-GB" b="1" dirty="0"/>
              <a:t>Fragility of Care Home sector </a:t>
            </a:r>
            <a:r>
              <a:rPr lang="en-GB" dirty="0"/>
              <a:t>– staffing deficits, costs increasing, voids decreasing, in and out of </a:t>
            </a:r>
            <a:r>
              <a:rPr lang="en-GB" dirty="0" err="1"/>
              <a:t>Covid</a:t>
            </a:r>
            <a:r>
              <a:rPr lang="en-GB" dirty="0"/>
              <a:t> incidents status, risk aversion due to </a:t>
            </a:r>
            <a:r>
              <a:rPr lang="en-GB" dirty="0" err="1"/>
              <a:t>Covid</a:t>
            </a:r>
            <a:r>
              <a:rPr lang="en-GB" dirty="0"/>
              <a:t> experiences.  </a:t>
            </a:r>
          </a:p>
          <a:p>
            <a:pPr marL="0" indent="0">
              <a:buNone/>
            </a:pPr>
            <a:r>
              <a:rPr lang="en-GB" b="1" dirty="0"/>
              <a:t>Provider ‘Cherry-picking’ </a:t>
            </a:r>
            <a:r>
              <a:rPr lang="en-GB" dirty="0"/>
              <a:t>- Anecdotally reported can be a long time to find a provider that wants to pick up individual packages </a:t>
            </a:r>
            <a:r>
              <a:rPr lang="en-GB" dirty="0" smtClean="0"/>
              <a:t>where </a:t>
            </a:r>
            <a:r>
              <a:rPr lang="en-GB" dirty="0"/>
              <a:t>the service user is very complex or has challenging behaviour. Both PCS and MHLD SGs reported suspicion that providers ‘cherry-pick’ based on complexity and cost and that the length of time to find a package after it goes on brokerage ‘can be months’.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83111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6"/>
          </a:solidFill>
        </p:spPr>
        <p:txBody>
          <a:bodyPr>
            <a:normAutofit/>
          </a:bodyPr>
          <a:lstStyle/>
          <a:p>
            <a:r>
              <a:rPr lang="en-GB" dirty="0" smtClean="0"/>
              <a:t>Summary of Commissioner Issues and Gaps  </a:t>
            </a:r>
            <a:endParaRPr lang="en-GB" dirty="0"/>
          </a:p>
        </p:txBody>
      </p:sp>
      <p:sp>
        <p:nvSpPr>
          <p:cNvPr id="2" name="TextBox 1"/>
          <p:cNvSpPr txBox="1"/>
          <p:nvPr/>
        </p:nvSpPr>
        <p:spPr>
          <a:xfrm>
            <a:off x="0" y="698090"/>
            <a:ext cx="11857705" cy="5909310"/>
          </a:xfrm>
          <a:prstGeom prst="rect">
            <a:avLst/>
          </a:prstGeom>
          <a:noFill/>
        </p:spPr>
        <p:txBody>
          <a:bodyPr wrap="square" rtlCol="0">
            <a:spAutoFit/>
          </a:bodyPr>
          <a:lstStyle/>
          <a:p>
            <a:r>
              <a:rPr lang="en-GB" b="1" dirty="0" smtClean="0"/>
              <a:t>Commissioning Issues  </a:t>
            </a:r>
          </a:p>
          <a:p>
            <a:pPr marL="285750" indent="-285750">
              <a:buFont typeface="Arial" panose="020B0604020202020204" pitchFamily="34" charset="0"/>
              <a:buChar char="•"/>
            </a:pPr>
            <a:r>
              <a:rPr lang="en-GB" dirty="0" smtClean="0"/>
              <a:t>Little analysis of demand and capacity, trends, VFM, themes and gaps in service provision on a HB basis </a:t>
            </a:r>
          </a:p>
          <a:p>
            <a:pPr marL="285750" indent="-285750">
              <a:buFont typeface="Arial" panose="020B0604020202020204" pitchFamily="34" charset="0"/>
              <a:buChar char="•"/>
            </a:pPr>
            <a:r>
              <a:rPr lang="en-GB" dirty="0" smtClean="0"/>
              <a:t>IT and data capture systems are very old and different systems used across the HB </a:t>
            </a:r>
          </a:p>
          <a:p>
            <a:pPr marL="285750" indent="-285750">
              <a:buFont typeface="Arial" panose="020B0604020202020204" pitchFamily="34" charset="0"/>
              <a:buChar char="•"/>
            </a:pPr>
            <a:r>
              <a:rPr lang="en-GB" dirty="0" smtClean="0"/>
              <a:t>LAs have the statutory lead for market stability (</a:t>
            </a:r>
            <a:r>
              <a:rPr lang="en-GB" dirty="0" err="1" smtClean="0"/>
              <a:t>ie</a:t>
            </a:r>
            <a:r>
              <a:rPr lang="en-GB" dirty="0" smtClean="0"/>
              <a:t> market development) – unsure if we are powerful enough in this space, although need to acknowledge we are dependent on them </a:t>
            </a:r>
          </a:p>
          <a:p>
            <a:pPr marL="285750" indent="-285750">
              <a:buFont typeface="Arial" panose="020B0604020202020204" pitchFamily="34" charset="0"/>
              <a:buChar char="•"/>
            </a:pPr>
            <a:r>
              <a:rPr lang="en-GB" dirty="0" smtClean="0"/>
              <a:t>The Health Board does not have strong central leadership of the commissioning of CHC and probably does not  have the commissioning skills and capacity in this area, although there is a great deal of nursing experience and some contracting experience.  </a:t>
            </a:r>
          </a:p>
          <a:p>
            <a:endParaRPr lang="en-GB" dirty="0" smtClean="0"/>
          </a:p>
          <a:p>
            <a:r>
              <a:rPr lang="en-GB" b="1" dirty="0" smtClean="0"/>
              <a:t>Commissioning Gaps in Services </a:t>
            </a:r>
          </a:p>
          <a:p>
            <a:pPr marL="285750" indent="-285750">
              <a:buFont typeface="Arial" panose="020B0604020202020204" pitchFamily="34" charset="0"/>
              <a:buChar char="•"/>
            </a:pPr>
            <a:r>
              <a:rPr lang="en-GB" dirty="0" smtClean="0"/>
              <a:t>Same issues with POCs funded by CHC as POCs funded by LAs </a:t>
            </a:r>
            <a:r>
              <a:rPr lang="en-GB" dirty="0" err="1" smtClean="0"/>
              <a:t>ie</a:t>
            </a:r>
            <a:r>
              <a:rPr lang="en-GB" dirty="0" smtClean="0"/>
              <a:t> – lack of </a:t>
            </a:r>
            <a:r>
              <a:rPr lang="en-GB" dirty="0" err="1" smtClean="0"/>
              <a:t>dom</a:t>
            </a:r>
            <a:r>
              <a:rPr lang="en-GB" dirty="0" smtClean="0"/>
              <a:t> care</a:t>
            </a:r>
          </a:p>
          <a:p>
            <a:pPr marL="285750" indent="-285750">
              <a:buFont typeface="Arial" panose="020B0604020202020204" pitchFamily="34" charset="0"/>
              <a:buChar char="•"/>
            </a:pPr>
            <a:r>
              <a:rPr lang="en-GB" dirty="0" smtClean="0"/>
              <a:t>Gaps in provision for ‘intermediate’ dementia care &amp; support to EMI Nursing Care Homes </a:t>
            </a:r>
          </a:p>
          <a:p>
            <a:pPr marL="285750" indent="-285750">
              <a:buFont typeface="Arial" panose="020B0604020202020204" pitchFamily="34" charset="0"/>
              <a:buChar char="•"/>
            </a:pPr>
            <a:r>
              <a:rPr lang="en-GB" dirty="0" smtClean="0"/>
              <a:t>Monopoly provider for highly complex EMI with challenging behaviour – Field Bay - work ongoing on a finance-to-finance basis with both MHLD and PCS SGs and HD (joint spend of £11m) to try to improve purchasing power with this provider – does this need more support/visibility </a:t>
            </a:r>
          </a:p>
          <a:p>
            <a:pPr marL="285750" indent="-285750">
              <a:buFont typeface="Arial" panose="020B0604020202020204" pitchFamily="34" charset="0"/>
              <a:buChar char="•"/>
            </a:pPr>
            <a:r>
              <a:rPr lang="en-GB" dirty="0" smtClean="0"/>
              <a:t>Gap for prisoners leaving prison and requiring secure MH placements – can we support in a different way </a:t>
            </a:r>
          </a:p>
          <a:p>
            <a:pPr marL="285750" indent="-285750">
              <a:buFont typeface="Arial" panose="020B0604020202020204" pitchFamily="34" charset="0"/>
              <a:buChar char="•"/>
            </a:pPr>
            <a:r>
              <a:rPr lang="en-GB" dirty="0" smtClean="0"/>
              <a:t>Ongoing transformation programme for LD with repatriation, but benefits across 3 commissioning HBs </a:t>
            </a:r>
          </a:p>
          <a:p>
            <a:pPr marL="285750" indent="-285750">
              <a:buFont typeface="Arial" panose="020B0604020202020204" pitchFamily="34" charset="0"/>
              <a:buChar char="•"/>
            </a:pPr>
            <a:r>
              <a:rPr lang="en-GB" dirty="0" smtClean="0"/>
              <a:t>Improvement needed in </a:t>
            </a:r>
            <a:r>
              <a:rPr lang="en-GB" dirty="0" err="1" smtClean="0"/>
              <a:t>EoL</a:t>
            </a:r>
            <a:r>
              <a:rPr lang="en-GB" dirty="0" smtClean="0"/>
              <a:t> Fast Track, DN and Third Sector capacity to speed up provision of care at home. </a:t>
            </a:r>
            <a:endParaRPr lang="en-GB" dirty="0"/>
          </a:p>
          <a:p>
            <a:pPr marL="285750" indent="-285750">
              <a:buFont typeface="Arial" panose="020B0604020202020204" pitchFamily="34" charset="0"/>
              <a:buChar char="•"/>
            </a:pPr>
            <a:r>
              <a:rPr lang="en-GB" dirty="0" smtClean="0"/>
              <a:t>Transition from CYP to adult services is a major issue but for a small number of people </a:t>
            </a:r>
          </a:p>
          <a:p>
            <a:pPr marL="285750" indent="-285750">
              <a:buFont typeface="Arial" panose="020B0604020202020204" pitchFamily="34" charset="0"/>
              <a:buChar char="•"/>
            </a:pPr>
            <a:r>
              <a:rPr lang="en-GB" dirty="0" smtClean="0"/>
              <a:t>No purchaser/provider ‘split’ for children with physical health needs </a:t>
            </a:r>
            <a:endParaRPr lang="en-GB" dirty="0"/>
          </a:p>
          <a:p>
            <a:pPr marL="285750" indent="-285750">
              <a:buFont typeface="Arial" panose="020B0604020202020204" pitchFamily="34" charset="0"/>
              <a:buChar char="•"/>
            </a:pPr>
            <a:r>
              <a:rPr lang="en-GB" dirty="0" smtClean="0"/>
              <a:t>Need follow-up review of impact of funding agreement for Looked After Children.</a:t>
            </a:r>
            <a:endParaRPr lang="en-GB" dirty="0"/>
          </a:p>
        </p:txBody>
      </p:sp>
    </p:spTree>
    <p:extLst>
      <p:ext uri="{BB962C8B-B14F-4D97-AF65-F5344CB8AC3E}">
        <p14:creationId xmlns:p14="http://schemas.microsoft.com/office/powerpoint/2010/main" val="19410524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tx2"/>
          </a:solidFill>
        </p:spPr>
        <p:txBody>
          <a:bodyPr>
            <a:normAutofit/>
          </a:bodyPr>
          <a:lstStyle/>
          <a:p>
            <a:r>
              <a:rPr lang="en-GB" dirty="0" smtClean="0"/>
              <a:t>Summary </a:t>
            </a:r>
            <a:r>
              <a:rPr lang="en-GB" dirty="0" smtClean="0"/>
              <a:t>of Detailed </a:t>
            </a:r>
            <a:r>
              <a:rPr lang="en-GB" dirty="0" smtClean="0"/>
              <a:t>Recommendations </a:t>
            </a:r>
            <a:endParaRPr lang="en-GB" dirty="0"/>
          </a:p>
        </p:txBody>
      </p:sp>
      <p:sp>
        <p:nvSpPr>
          <p:cNvPr id="2" name="Content Placeholder 1"/>
          <p:cNvSpPr>
            <a:spLocks noGrp="1"/>
          </p:cNvSpPr>
          <p:nvPr>
            <p:ph idx="1"/>
          </p:nvPr>
        </p:nvSpPr>
        <p:spPr>
          <a:xfrm>
            <a:off x="481780" y="1517897"/>
            <a:ext cx="11316929" cy="4204985"/>
          </a:xfrm>
        </p:spPr>
        <p:txBody>
          <a:bodyPr>
            <a:normAutofit/>
          </a:bodyPr>
          <a:lstStyle/>
          <a:p>
            <a:r>
              <a:rPr lang="en-GB" dirty="0"/>
              <a:t>It is recommended that a long term demand/capacity review of CHC/CC is commissioned by the Health Board to inform future </a:t>
            </a:r>
            <a:r>
              <a:rPr lang="en-GB" dirty="0" smtClean="0"/>
              <a:t>planning</a:t>
            </a:r>
          </a:p>
          <a:p>
            <a:r>
              <a:rPr lang="en-GB" dirty="0"/>
              <a:t>Agreement in both MH and PCS SGs that need a joint piece of commissioning on EMI Nursing Care Home capacity</a:t>
            </a:r>
            <a:r>
              <a:rPr lang="en-GB" dirty="0" smtClean="0"/>
              <a:t>.</a:t>
            </a:r>
          </a:p>
          <a:p>
            <a:r>
              <a:rPr lang="en-GB" dirty="0"/>
              <a:t>It is recommended that the </a:t>
            </a:r>
            <a:r>
              <a:rPr lang="en-GB" dirty="0" err="1"/>
              <a:t>EoL</a:t>
            </a:r>
            <a:r>
              <a:rPr lang="en-GB" dirty="0"/>
              <a:t> pathway needs greater visibility on process and performance metrics &amp; commissioning</a:t>
            </a:r>
            <a:r>
              <a:rPr lang="en-GB" dirty="0" smtClean="0"/>
              <a:t>.</a:t>
            </a:r>
          </a:p>
          <a:p>
            <a:r>
              <a:rPr lang="en-GB" dirty="0"/>
              <a:t>It is recommended that a single HB CHC Dashboard is developed to promote visibility, performance management and future </a:t>
            </a:r>
            <a:r>
              <a:rPr lang="en-GB" dirty="0" smtClean="0"/>
              <a:t>planning</a:t>
            </a:r>
          </a:p>
        </p:txBody>
      </p:sp>
    </p:spTree>
    <p:extLst>
      <p:ext uri="{BB962C8B-B14F-4D97-AF65-F5344CB8AC3E}">
        <p14:creationId xmlns:p14="http://schemas.microsoft.com/office/powerpoint/2010/main" val="4261033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tx2"/>
          </a:solidFill>
        </p:spPr>
        <p:txBody>
          <a:bodyPr>
            <a:normAutofit/>
          </a:bodyPr>
          <a:lstStyle/>
          <a:p>
            <a:r>
              <a:rPr lang="en-GB" dirty="0" smtClean="0"/>
              <a:t>Overall Reflections </a:t>
            </a:r>
            <a:endParaRPr lang="en-GB" dirty="0"/>
          </a:p>
        </p:txBody>
      </p:sp>
      <p:sp>
        <p:nvSpPr>
          <p:cNvPr id="2" name="Content Placeholder 1"/>
          <p:cNvSpPr>
            <a:spLocks noGrp="1"/>
          </p:cNvSpPr>
          <p:nvPr>
            <p:ph idx="1"/>
          </p:nvPr>
        </p:nvSpPr>
        <p:spPr>
          <a:xfrm>
            <a:off x="186813" y="698090"/>
            <a:ext cx="11543071" cy="6051754"/>
          </a:xfrm>
        </p:spPr>
        <p:txBody>
          <a:bodyPr>
            <a:normAutofit fontScale="55000" lnSpcReduction="20000"/>
          </a:bodyPr>
          <a:lstStyle/>
          <a:p>
            <a:pPr marL="0" indent="0">
              <a:buNone/>
            </a:pPr>
            <a:endParaRPr lang="en-GB" dirty="0" smtClean="0"/>
          </a:p>
          <a:p>
            <a:r>
              <a:rPr lang="en-GB" sz="3300" dirty="0"/>
              <a:t>There are lots of good people working hard in this field and expertise particularly within the nursing, procurement  and finance teams in the HB</a:t>
            </a:r>
            <a:r>
              <a:rPr lang="en-GB" sz="3300" dirty="0" smtClean="0"/>
              <a:t>.</a:t>
            </a:r>
          </a:p>
          <a:p>
            <a:r>
              <a:rPr lang="en-GB" sz="3300" dirty="0" smtClean="0"/>
              <a:t>The volume of patients that are the Health Board’s responsibility through commissioned CHC/CC care is broadly equivalent to the number of inpatient beds in Morriston – is the corporate visibility and focus equivalent?</a:t>
            </a:r>
          </a:p>
          <a:p>
            <a:r>
              <a:rPr lang="en-GB" sz="3300" dirty="0" smtClean="0"/>
              <a:t>There is Executive Director oversight with professional advice through the Director of Nursing and Patient Experience but no central supporting infrastructure to support this role.  There are no reports to Management Board to support collective decision-making and ownership of the care for this patient cohort by the whole Senior Management/Executive Team.  </a:t>
            </a:r>
          </a:p>
          <a:p>
            <a:r>
              <a:rPr lang="en-GB" sz="3300" dirty="0" smtClean="0"/>
              <a:t>No </a:t>
            </a:r>
            <a:r>
              <a:rPr lang="en-GB" sz="3300" dirty="0"/>
              <a:t>single overview of the quality of care </a:t>
            </a:r>
            <a:r>
              <a:rPr lang="en-GB" sz="3300" dirty="0" smtClean="0"/>
              <a:t>provided, commissioning issues or performance and flow metrics other than through the quarterly PFC reports.  </a:t>
            </a:r>
          </a:p>
          <a:p>
            <a:r>
              <a:rPr lang="en-GB" sz="3300" dirty="0" smtClean="0"/>
              <a:t>Processes vary across the Service Groups and funding is an industry in itself, both from QA point of view and negotiation with LAs.  Cost is a major source of volatility in the HB Financial Plan.  What is the HB governance and oversight of the funding agreements made?</a:t>
            </a:r>
          </a:p>
          <a:p>
            <a:r>
              <a:rPr lang="en-GB" sz="3300" dirty="0" smtClean="0"/>
              <a:t>An area </a:t>
            </a:r>
            <a:r>
              <a:rPr lang="en-GB" sz="3300" dirty="0"/>
              <a:t>of constant dispute and </a:t>
            </a:r>
            <a:r>
              <a:rPr lang="en-GB" sz="3300" dirty="0" smtClean="0"/>
              <a:t>conflict – </a:t>
            </a:r>
            <a:r>
              <a:rPr lang="en-GB" sz="3300" dirty="0"/>
              <a:t>not fostering trust and partnership, frustrating </a:t>
            </a:r>
            <a:r>
              <a:rPr lang="en-GB" sz="3300" dirty="0" smtClean="0"/>
              <a:t>and wearing for </a:t>
            </a:r>
            <a:r>
              <a:rPr lang="en-GB" sz="3300" dirty="0"/>
              <a:t>individual </a:t>
            </a:r>
            <a:r>
              <a:rPr lang="en-GB" sz="3300" dirty="0" smtClean="0"/>
              <a:t>staff, despite a well-supported joint regional Transforming Complex </a:t>
            </a:r>
            <a:r>
              <a:rPr lang="en-GB" sz="3300" dirty="0"/>
              <a:t>C</a:t>
            </a:r>
            <a:r>
              <a:rPr lang="en-GB" sz="3300" dirty="0" smtClean="0"/>
              <a:t>are Programme.  </a:t>
            </a:r>
          </a:p>
          <a:p>
            <a:r>
              <a:rPr lang="en-GB" sz="3300" dirty="0" smtClean="0"/>
              <a:t>We can (and Service Groups want to) do more internally to support each other and share expertise.</a:t>
            </a:r>
          </a:p>
          <a:p>
            <a:r>
              <a:rPr lang="en-GB" sz="3300" dirty="0" smtClean="0"/>
              <a:t>In </a:t>
            </a:r>
            <a:r>
              <a:rPr lang="en-GB" sz="3300" dirty="0"/>
              <a:t>HD </a:t>
            </a:r>
            <a:r>
              <a:rPr lang="en-GB" sz="3300" dirty="0" smtClean="0"/>
              <a:t>there </a:t>
            </a:r>
            <a:r>
              <a:rPr lang="en-GB" sz="3300" dirty="0"/>
              <a:t>is a single lead </a:t>
            </a:r>
            <a:r>
              <a:rPr lang="en-GB" sz="3300" dirty="0" smtClean="0"/>
              <a:t>and team for </a:t>
            </a:r>
            <a:r>
              <a:rPr lang="en-GB" sz="3300" dirty="0"/>
              <a:t>Complex </a:t>
            </a:r>
            <a:r>
              <a:rPr lang="en-GB" sz="3300" dirty="0" smtClean="0"/>
              <a:t>Care, in ABUHB they have a Division of Complex Care.  Reported both HBs act more ‘powerfully’ in this space  - should we explore something similar? </a:t>
            </a:r>
          </a:p>
          <a:p>
            <a:r>
              <a:rPr lang="en-GB" sz="3300" dirty="0" smtClean="0"/>
              <a:t>There is an opportunity, both within the organisation, and with partners in the RPB, to be more transformational and to think strategically about demand/capacity, the service models &amp; providers we need and the amount we could invest locally to create local services, better outcomes and improved employment opportunities.    </a:t>
            </a:r>
          </a:p>
        </p:txBody>
      </p:sp>
    </p:spTree>
    <p:extLst>
      <p:ext uri="{BB962C8B-B14F-4D97-AF65-F5344CB8AC3E}">
        <p14:creationId xmlns:p14="http://schemas.microsoft.com/office/powerpoint/2010/main" val="24047434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1919"/>
            <a:ext cx="12192000" cy="557629"/>
          </a:xfrm>
          <a:solidFill>
            <a:schemeClr val="accent5"/>
          </a:solidFill>
        </p:spPr>
        <p:txBody>
          <a:bodyPr>
            <a:normAutofit/>
          </a:bodyPr>
          <a:lstStyle/>
          <a:p>
            <a:r>
              <a:rPr lang="en-GB" sz="3200" dirty="0" smtClean="0"/>
              <a:t>With Thanks To </a:t>
            </a:r>
            <a:endParaRPr lang="en-GB" sz="3200" dirty="0"/>
          </a:p>
        </p:txBody>
      </p:sp>
      <p:sp>
        <p:nvSpPr>
          <p:cNvPr id="5" name="TextBox 4"/>
          <p:cNvSpPr txBox="1"/>
          <p:nvPr/>
        </p:nvSpPr>
        <p:spPr>
          <a:xfrm>
            <a:off x="245804" y="1706021"/>
            <a:ext cx="3323304" cy="3693319"/>
          </a:xfrm>
          <a:prstGeom prst="rect">
            <a:avLst/>
          </a:prstGeom>
          <a:noFill/>
        </p:spPr>
        <p:txBody>
          <a:bodyPr wrap="square" rtlCol="0">
            <a:spAutoFit/>
          </a:bodyPr>
          <a:lstStyle/>
          <a:p>
            <a:r>
              <a:rPr lang="en-GB" b="1" dirty="0" smtClean="0"/>
              <a:t>PCS</a:t>
            </a:r>
            <a:r>
              <a:rPr lang="en-GB" dirty="0" smtClean="0"/>
              <a:t> </a:t>
            </a:r>
          </a:p>
          <a:p>
            <a:endParaRPr lang="en-GB" dirty="0"/>
          </a:p>
          <a:p>
            <a:r>
              <a:rPr lang="en-GB" dirty="0" smtClean="0"/>
              <a:t>Tanya Spriggs, Service Group Director of Nursing</a:t>
            </a:r>
          </a:p>
          <a:p>
            <a:r>
              <a:rPr lang="en-GB" dirty="0" smtClean="0"/>
              <a:t>Karen Gronert, Deputy Group Nurse Director </a:t>
            </a:r>
          </a:p>
          <a:p>
            <a:r>
              <a:rPr lang="en-GB" dirty="0" smtClean="0"/>
              <a:t>Julia McCarthy, Long Term Care Manager</a:t>
            </a:r>
          </a:p>
          <a:p>
            <a:r>
              <a:rPr lang="en-GB" dirty="0" smtClean="0"/>
              <a:t>Sally Killian, Finance and Business Partner</a:t>
            </a:r>
          </a:p>
          <a:p>
            <a:r>
              <a:rPr lang="en-GB" dirty="0" smtClean="0"/>
              <a:t>Jeremy Lewis, Deputy Finance and Business Partner  </a:t>
            </a:r>
          </a:p>
          <a:p>
            <a:endParaRPr lang="en-GB" dirty="0"/>
          </a:p>
        </p:txBody>
      </p:sp>
      <p:sp>
        <p:nvSpPr>
          <p:cNvPr id="6" name="TextBox 5"/>
          <p:cNvSpPr txBox="1"/>
          <p:nvPr/>
        </p:nvSpPr>
        <p:spPr>
          <a:xfrm>
            <a:off x="8101780" y="1786376"/>
            <a:ext cx="3549445" cy="4247317"/>
          </a:xfrm>
          <a:prstGeom prst="rect">
            <a:avLst/>
          </a:prstGeom>
          <a:noFill/>
        </p:spPr>
        <p:txBody>
          <a:bodyPr wrap="square" rtlCol="0">
            <a:spAutoFit/>
          </a:bodyPr>
          <a:lstStyle/>
          <a:p>
            <a:r>
              <a:rPr lang="en-GB" b="1" dirty="0" smtClean="0"/>
              <a:t>CYP</a:t>
            </a:r>
          </a:p>
          <a:p>
            <a:endParaRPr lang="en-GB" dirty="0"/>
          </a:p>
          <a:p>
            <a:r>
              <a:rPr lang="en-GB" dirty="0" smtClean="0"/>
              <a:t>Michelle Mason-Gawne, Divisional Manager, Children, Neonatal and Young People Services  </a:t>
            </a:r>
          </a:p>
          <a:p>
            <a:r>
              <a:rPr lang="en-GB" dirty="0"/>
              <a:t>Vicki Burridge, Head of Nursing, Children’s Services </a:t>
            </a:r>
          </a:p>
          <a:p>
            <a:r>
              <a:rPr lang="en-GB" dirty="0" smtClean="0"/>
              <a:t>Victoria Bowler, Children’s Community Nursing Team Manager </a:t>
            </a:r>
          </a:p>
          <a:p>
            <a:r>
              <a:rPr lang="en-GB" dirty="0" smtClean="0"/>
              <a:t>Chris Bimson, Finance and Business Partner</a:t>
            </a:r>
          </a:p>
          <a:p>
            <a:r>
              <a:rPr lang="en-GB" dirty="0" smtClean="0"/>
              <a:t>Chris Vincent, Finance Manager </a:t>
            </a:r>
          </a:p>
          <a:p>
            <a:endParaRPr lang="en-GB" dirty="0"/>
          </a:p>
        </p:txBody>
      </p:sp>
      <p:sp>
        <p:nvSpPr>
          <p:cNvPr id="7" name="TextBox 6"/>
          <p:cNvSpPr txBox="1"/>
          <p:nvPr/>
        </p:nvSpPr>
        <p:spPr>
          <a:xfrm>
            <a:off x="4119713" y="1786376"/>
            <a:ext cx="3323304" cy="2862322"/>
          </a:xfrm>
          <a:prstGeom prst="rect">
            <a:avLst/>
          </a:prstGeom>
          <a:noFill/>
        </p:spPr>
        <p:txBody>
          <a:bodyPr wrap="square" rtlCol="0">
            <a:spAutoFit/>
          </a:bodyPr>
          <a:lstStyle/>
          <a:p>
            <a:r>
              <a:rPr lang="en-GB" b="1" dirty="0" smtClean="0"/>
              <a:t>MHLD </a:t>
            </a:r>
          </a:p>
          <a:p>
            <a:endParaRPr lang="en-GB" dirty="0"/>
          </a:p>
          <a:p>
            <a:r>
              <a:rPr lang="en-GB" dirty="0" smtClean="0"/>
              <a:t>Janet Williams, Service Group Director </a:t>
            </a:r>
          </a:p>
          <a:p>
            <a:r>
              <a:rPr lang="en-GB" dirty="0" smtClean="0"/>
              <a:t>Dermot Nolan, Associate Service Group Director, MH and LD </a:t>
            </a:r>
          </a:p>
          <a:p>
            <a:r>
              <a:rPr lang="en-GB" dirty="0" smtClean="0"/>
              <a:t>Richard Bowmer, Finance and Business Partner</a:t>
            </a:r>
          </a:p>
          <a:p>
            <a:endParaRPr lang="en-GB" dirty="0"/>
          </a:p>
        </p:txBody>
      </p:sp>
      <p:sp>
        <p:nvSpPr>
          <p:cNvPr id="8" name="TextBox 7"/>
          <p:cNvSpPr txBox="1"/>
          <p:nvPr/>
        </p:nvSpPr>
        <p:spPr>
          <a:xfrm>
            <a:off x="245804" y="942941"/>
            <a:ext cx="9714271" cy="646331"/>
          </a:xfrm>
          <a:prstGeom prst="rect">
            <a:avLst/>
          </a:prstGeom>
          <a:noFill/>
        </p:spPr>
        <p:txBody>
          <a:bodyPr wrap="square" rtlCol="0">
            <a:spAutoFit/>
          </a:bodyPr>
          <a:lstStyle/>
          <a:p>
            <a:r>
              <a:rPr lang="en-GB" dirty="0" smtClean="0"/>
              <a:t>Gareth Howells, Director of Nursing and Patient Experience</a:t>
            </a:r>
            <a:endParaRPr lang="en-GB" dirty="0"/>
          </a:p>
          <a:p>
            <a:r>
              <a:rPr lang="en-GB" dirty="0" smtClean="0"/>
              <a:t>Hazel Powell, Deputy Director of Nursing </a:t>
            </a:r>
          </a:p>
        </p:txBody>
      </p:sp>
      <p:sp>
        <p:nvSpPr>
          <p:cNvPr id="9" name="TextBox 8"/>
          <p:cNvSpPr txBox="1"/>
          <p:nvPr/>
        </p:nvSpPr>
        <p:spPr>
          <a:xfrm>
            <a:off x="245804" y="5245987"/>
            <a:ext cx="3323304" cy="1754326"/>
          </a:xfrm>
          <a:prstGeom prst="rect">
            <a:avLst/>
          </a:prstGeom>
          <a:noFill/>
        </p:spPr>
        <p:txBody>
          <a:bodyPr wrap="square" rtlCol="0">
            <a:spAutoFit/>
          </a:bodyPr>
          <a:lstStyle/>
          <a:p>
            <a:r>
              <a:rPr lang="en-GB" b="1" dirty="0" err="1" smtClean="0"/>
              <a:t>EoL</a:t>
            </a:r>
            <a:endParaRPr lang="en-GB" b="1" dirty="0" smtClean="0"/>
          </a:p>
          <a:p>
            <a:r>
              <a:rPr lang="en-GB" dirty="0" smtClean="0"/>
              <a:t>Sue </a:t>
            </a:r>
            <a:r>
              <a:rPr lang="en-GB" dirty="0"/>
              <a:t>Morgan, </a:t>
            </a:r>
            <a:r>
              <a:rPr lang="en-GB" dirty="0" smtClean="0"/>
              <a:t>Clinical Advisor for </a:t>
            </a:r>
            <a:r>
              <a:rPr lang="en-GB" dirty="0" err="1" smtClean="0"/>
              <a:t>EoL</a:t>
            </a:r>
            <a:r>
              <a:rPr lang="en-GB" dirty="0" smtClean="0"/>
              <a:t> Care </a:t>
            </a:r>
            <a:endParaRPr lang="en-GB" b="1" dirty="0" smtClean="0"/>
          </a:p>
          <a:p>
            <a:r>
              <a:rPr lang="en-GB" dirty="0" smtClean="0"/>
              <a:t>Gwenllian Davies, Consultant in Specialist Palliative Care </a:t>
            </a:r>
          </a:p>
          <a:p>
            <a:endParaRPr lang="en-GB" dirty="0"/>
          </a:p>
        </p:txBody>
      </p:sp>
    </p:spTree>
    <p:extLst>
      <p:ext uri="{BB962C8B-B14F-4D97-AF65-F5344CB8AC3E}">
        <p14:creationId xmlns:p14="http://schemas.microsoft.com/office/powerpoint/2010/main" val="3518341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80619" y="2861187"/>
            <a:ext cx="8495071" cy="461665"/>
          </a:xfrm>
          <a:prstGeom prst="rect">
            <a:avLst/>
          </a:prstGeom>
          <a:noFill/>
        </p:spPr>
        <p:txBody>
          <a:bodyPr wrap="square" rtlCol="0">
            <a:spAutoFit/>
          </a:bodyPr>
          <a:lstStyle/>
          <a:p>
            <a:r>
              <a:rPr lang="en-GB" sz="2400" b="1" dirty="0" smtClean="0"/>
              <a:t>SUPPORTING INFORMATION </a:t>
            </a:r>
            <a:endParaRPr lang="en-GB" sz="2400" b="1" dirty="0"/>
          </a:p>
        </p:txBody>
      </p:sp>
    </p:spTree>
    <p:extLst>
      <p:ext uri="{BB962C8B-B14F-4D97-AF65-F5344CB8AC3E}">
        <p14:creationId xmlns:p14="http://schemas.microsoft.com/office/powerpoint/2010/main" val="22874230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tx2"/>
          </a:solidFill>
        </p:spPr>
        <p:txBody>
          <a:bodyPr>
            <a:normAutofit/>
          </a:bodyPr>
          <a:lstStyle/>
          <a:p>
            <a:r>
              <a:rPr lang="en-GB" dirty="0" smtClean="0"/>
              <a:t>CYP Continuing Care Process </a:t>
            </a:r>
            <a:endParaRPr lang="en-GB" dirty="0"/>
          </a:p>
        </p:txBody>
      </p:sp>
      <p:sp>
        <p:nvSpPr>
          <p:cNvPr id="2" name="TextBox 1"/>
          <p:cNvSpPr txBox="1"/>
          <p:nvPr/>
        </p:nvSpPr>
        <p:spPr>
          <a:xfrm>
            <a:off x="0" y="671691"/>
            <a:ext cx="10314039" cy="6463308"/>
          </a:xfrm>
          <a:prstGeom prst="rect">
            <a:avLst/>
          </a:prstGeom>
          <a:noFill/>
        </p:spPr>
        <p:txBody>
          <a:bodyPr wrap="square" rtlCol="0">
            <a:spAutoFit/>
          </a:bodyPr>
          <a:lstStyle/>
          <a:p>
            <a:r>
              <a:rPr lang="en-GB" dirty="0" smtClean="0"/>
              <a:t>In general across CHC and CC there are 5 phases of process.  in WG Guidance, with timelines:</a:t>
            </a:r>
            <a:endParaRPr lang="en-GB" dirty="0"/>
          </a:p>
          <a:p>
            <a:r>
              <a:rPr lang="en-GB" b="1" dirty="0" smtClean="0"/>
              <a:t>Identify and Refer</a:t>
            </a:r>
          </a:p>
          <a:p>
            <a:r>
              <a:rPr lang="en-GB" dirty="0" smtClean="0"/>
              <a:t>Referrals can come from all sectors, acute, community, mental and physical health </a:t>
            </a:r>
          </a:p>
          <a:p>
            <a:r>
              <a:rPr lang="en-GB" dirty="0" smtClean="0"/>
              <a:t>Need reports from MDT professionals involved in care  - slow and difficult to obtain/collate </a:t>
            </a:r>
          </a:p>
          <a:p>
            <a:endParaRPr lang="en-GB" dirty="0"/>
          </a:p>
          <a:p>
            <a:r>
              <a:rPr lang="en-GB" b="1" dirty="0" smtClean="0"/>
              <a:t>Assessment </a:t>
            </a:r>
          </a:p>
          <a:p>
            <a:r>
              <a:rPr lang="en-GB" dirty="0" smtClean="0"/>
              <a:t>Led by a Health Assessor [nurse] nominated by the LHB and taking into account the preferences of the CYP, family/carers and holistic range of appropriate assessments.</a:t>
            </a:r>
          </a:p>
          <a:p>
            <a:r>
              <a:rPr lang="en-GB" dirty="0" smtClean="0"/>
              <a:t>MDT meeting convened – </a:t>
            </a:r>
            <a:r>
              <a:rPr lang="en-GB" b="1" dirty="0" smtClean="0"/>
              <a:t>colloquially called a DST</a:t>
            </a:r>
            <a:r>
              <a:rPr lang="en-GB" dirty="0" smtClean="0"/>
              <a:t> [Decision Support Tool]– include LHB and LA – should not consider funding responsibilities at this stage </a:t>
            </a:r>
          </a:p>
          <a:p>
            <a:r>
              <a:rPr lang="en-GB" dirty="0" smtClean="0"/>
              <a:t>Health Assessor makes recommendation whether child is eligible for continuing care, summary of care package and costed options for provision  </a:t>
            </a:r>
          </a:p>
          <a:p>
            <a:endParaRPr lang="en-GB" dirty="0"/>
          </a:p>
          <a:p>
            <a:r>
              <a:rPr lang="en-GB" b="1" dirty="0" smtClean="0"/>
              <a:t>Decision-making (funding decision)</a:t>
            </a:r>
          </a:p>
          <a:p>
            <a:r>
              <a:rPr lang="en-GB" dirty="0" smtClean="0"/>
              <a:t>Multi-agency decision-making panel to decide if CYP has a CC need and to agree on care package, resources and commissioning arrangements</a:t>
            </a:r>
          </a:p>
          <a:p>
            <a:endParaRPr lang="en-GB" dirty="0"/>
          </a:p>
          <a:p>
            <a:r>
              <a:rPr lang="en-GB" b="1" dirty="0" smtClean="0"/>
              <a:t>The arrangement of provision </a:t>
            </a:r>
          </a:p>
          <a:p>
            <a:r>
              <a:rPr lang="en-GB" dirty="0" smtClean="0"/>
              <a:t>Provision should begin as soon as possible following decision being made. ‘Under </a:t>
            </a:r>
            <a:r>
              <a:rPr lang="en-GB" dirty="0"/>
              <a:t>no circumstances should care be withheld whilst funding agreements are being </a:t>
            </a:r>
            <a:r>
              <a:rPr lang="en-GB" dirty="0" smtClean="0"/>
              <a:t>made’</a:t>
            </a:r>
          </a:p>
          <a:p>
            <a:endParaRPr lang="en-GB" dirty="0"/>
          </a:p>
          <a:p>
            <a:r>
              <a:rPr lang="en-GB" b="1" dirty="0" smtClean="0"/>
              <a:t>Review  </a:t>
            </a:r>
          </a:p>
          <a:p>
            <a:r>
              <a:rPr lang="en-GB" dirty="0" smtClean="0"/>
              <a:t>Ongoing case management required via lead professional.  With regular review </a:t>
            </a:r>
            <a:endParaRPr lang="en-GB" dirty="0"/>
          </a:p>
        </p:txBody>
      </p:sp>
      <p:sp>
        <p:nvSpPr>
          <p:cNvPr id="4" name="TextBox 3"/>
          <p:cNvSpPr txBox="1"/>
          <p:nvPr/>
        </p:nvSpPr>
        <p:spPr>
          <a:xfrm>
            <a:off x="10505767" y="1531059"/>
            <a:ext cx="1440426" cy="923330"/>
          </a:xfrm>
          <a:prstGeom prst="rect">
            <a:avLst/>
          </a:prstGeom>
          <a:noFill/>
        </p:spPr>
        <p:txBody>
          <a:bodyPr wrap="square" rtlCol="0">
            <a:spAutoFit/>
          </a:bodyPr>
          <a:lstStyle/>
          <a:p>
            <a:r>
              <a:rPr lang="en-GB" i="1" dirty="0" smtClean="0"/>
              <a:t>Identify and assess</a:t>
            </a:r>
            <a:r>
              <a:rPr lang="en-GB" dirty="0" smtClean="0"/>
              <a:t>: 1-3 weeks </a:t>
            </a:r>
            <a:endParaRPr lang="en-GB" dirty="0"/>
          </a:p>
        </p:txBody>
      </p:sp>
      <p:sp>
        <p:nvSpPr>
          <p:cNvPr id="5" name="TextBox 4"/>
          <p:cNvSpPr txBox="1"/>
          <p:nvPr/>
        </p:nvSpPr>
        <p:spPr>
          <a:xfrm>
            <a:off x="10532806" y="4130066"/>
            <a:ext cx="1440426" cy="646331"/>
          </a:xfrm>
          <a:prstGeom prst="rect">
            <a:avLst/>
          </a:prstGeom>
          <a:noFill/>
        </p:spPr>
        <p:txBody>
          <a:bodyPr wrap="square" rtlCol="0">
            <a:spAutoFit/>
          </a:bodyPr>
          <a:lstStyle/>
          <a:p>
            <a:r>
              <a:rPr lang="en-GB" i="1" dirty="0" smtClean="0"/>
              <a:t>Decide</a:t>
            </a:r>
            <a:r>
              <a:rPr lang="en-GB" dirty="0" smtClean="0"/>
              <a:t>: 6 weeks  </a:t>
            </a:r>
            <a:endParaRPr lang="en-GB" dirty="0"/>
          </a:p>
        </p:txBody>
      </p:sp>
      <p:sp>
        <p:nvSpPr>
          <p:cNvPr id="6" name="TextBox 5"/>
          <p:cNvSpPr txBox="1"/>
          <p:nvPr/>
        </p:nvSpPr>
        <p:spPr>
          <a:xfrm>
            <a:off x="10505767" y="2905112"/>
            <a:ext cx="1440426" cy="646331"/>
          </a:xfrm>
          <a:prstGeom prst="rect">
            <a:avLst/>
          </a:prstGeom>
          <a:noFill/>
        </p:spPr>
        <p:txBody>
          <a:bodyPr wrap="square" rtlCol="0">
            <a:spAutoFit/>
          </a:bodyPr>
          <a:lstStyle/>
          <a:p>
            <a:r>
              <a:rPr lang="en-GB" i="1" dirty="0" err="1" smtClean="0"/>
              <a:t>Recommed</a:t>
            </a:r>
            <a:r>
              <a:rPr lang="en-GB" dirty="0" smtClean="0"/>
              <a:t>: 3-5 weeks  </a:t>
            </a:r>
            <a:endParaRPr lang="en-GB" dirty="0"/>
          </a:p>
        </p:txBody>
      </p:sp>
      <p:sp>
        <p:nvSpPr>
          <p:cNvPr id="7" name="TextBox 6"/>
          <p:cNvSpPr txBox="1"/>
          <p:nvPr/>
        </p:nvSpPr>
        <p:spPr>
          <a:xfrm>
            <a:off x="10532806" y="6229789"/>
            <a:ext cx="1440426" cy="646331"/>
          </a:xfrm>
          <a:prstGeom prst="rect">
            <a:avLst/>
          </a:prstGeom>
          <a:noFill/>
        </p:spPr>
        <p:txBody>
          <a:bodyPr wrap="square" rtlCol="0">
            <a:spAutoFit/>
          </a:bodyPr>
          <a:lstStyle/>
          <a:p>
            <a:r>
              <a:rPr lang="en-GB" i="1" dirty="0" smtClean="0"/>
              <a:t>Review: </a:t>
            </a:r>
            <a:r>
              <a:rPr lang="en-GB" dirty="0" smtClean="0"/>
              <a:t>3 months </a:t>
            </a:r>
            <a:endParaRPr lang="en-GB" dirty="0"/>
          </a:p>
        </p:txBody>
      </p:sp>
      <p:sp>
        <p:nvSpPr>
          <p:cNvPr id="8" name="TextBox 7"/>
          <p:cNvSpPr txBox="1"/>
          <p:nvPr/>
        </p:nvSpPr>
        <p:spPr>
          <a:xfrm>
            <a:off x="10505767" y="4820169"/>
            <a:ext cx="1440426" cy="1477328"/>
          </a:xfrm>
          <a:prstGeom prst="rect">
            <a:avLst/>
          </a:prstGeom>
          <a:noFill/>
        </p:spPr>
        <p:txBody>
          <a:bodyPr wrap="square" rtlCol="0">
            <a:spAutoFit/>
          </a:bodyPr>
          <a:lstStyle/>
          <a:p>
            <a:r>
              <a:rPr lang="en-GB" i="1" dirty="0" smtClean="0"/>
              <a:t>Deliver: </a:t>
            </a:r>
          </a:p>
          <a:p>
            <a:r>
              <a:rPr lang="en-GB" dirty="0" smtClean="0"/>
              <a:t>Routine: 3 months </a:t>
            </a:r>
          </a:p>
          <a:p>
            <a:r>
              <a:rPr lang="en-GB" dirty="0" smtClean="0"/>
              <a:t>Fast track </a:t>
            </a:r>
            <a:r>
              <a:rPr lang="en-GB" dirty="0" err="1" smtClean="0"/>
              <a:t>EoL</a:t>
            </a:r>
            <a:r>
              <a:rPr lang="en-GB" dirty="0" smtClean="0"/>
              <a:t>: 3 days   </a:t>
            </a:r>
            <a:endParaRPr lang="en-GB" dirty="0"/>
          </a:p>
        </p:txBody>
      </p:sp>
      <p:sp>
        <p:nvSpPr>
          <p:cNvPr id="9" name="TextBox 8"/>
          <p:cNvSpPr txBox="1"/>
          <p:nvPr/>
        </p:nvSpPr>
        <p:spPr>
          <a:xfrm>
            <a:off x="9163664" y="689925"/>
            <a:ext cx="3028335" cy="646331"/>
          </a:xfrm>
          <a:prstGeom prst="rect">
            <a:avLst/>
          </a:prstGeom>
          <a:noFill/>
        </p:spPr>
        <p:txBody>
          <a:bodyPr wrap="square" rtlCol="0">
            <a:spAutoFit/>
          </a:bodyPr>
          <a:lstStyle/>
          <a:p>
            <a:pPr algn="ctr"/>
            <a:r>
              <a:rPr lang="en-GB" dirty="0" smtClean="0"/>
              <a:t>Timelines (all measured from initial identification ) </a:t>
            </a:r>
            <a:endParaRPr lang="en-GB" dirty="0"/>
          </a:p>
        </p:txBody>
      </p:sp>
    </p:spTree>
    <p:extLst>
      <p:ext uri="{BB962C8B-B14F-4D97-AF65-F5344CB8AC3E}">
        <p14:creationId xmlns:p14="http://schemas.microsoft.com/office/powerpoint/2010/main" val="36174824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1975690" cy="557629"/>
          </a:xfrm>
        </p:spPr>
        <p:txBody>
          <a:bodyPr>
            <a:normAutofit/>
          </a:bodyPr>
          <a:lstStyle/>
          <a:p>
            <a:r>
              <a:rPr lang="en-GB" sz="3200" dirty="0" smtClean="0"/>
              <a:t>Supporting Information </a:t>
            </a:r>
            <a:endParaRPr lang="en-GB" sz="3200" dirty="0"/>
          </a:p>
        </p:txBody>
      </p:sp>
      <p:graphicFrame>
        <p:nvGraphicFramePr>
          <p:cNvPr id="4" name="Chart 3">
            <a:extLst>
              <a:ext uri="{FF2B5EF4-FFF2-40B4-BE49-F238E27FC236}">
                <a16:creationId xmlns:a16="http://schemas.microsoft.com/office/drawing/2014/main" id="{00000000-0008-0000-0000-00004B040000}"/>
              </a:ext>
            </a:extLst>
          </p:cNvPr>
          <p:cNvGraphicFramePr>
            <a:graphicFrameLocks/>
          </p:cNvGraphicFramePr>
          <p:nvPr>
            <p:extLst>
              <p:ext uri="{D42A27DB-BD31-4B8C-83A1-F6EECF244321}">
                <p14:modId xmlns:p14="http://schemas.microsoft.com/office/powerpoint/2010/main" val="1393325827"/>
              </p:ext>
            </p:extLst>
          </p:nvPr>
        </p:nvGraphicFramePr>
        <p:xfrm>
          <a:off x="1001110" y="1206062"/>
          <a:ext cx="9914540" cy="5391806"/>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81303" y="804041"/>
            <a:ext cx="8805042" cy="369332"/>
          </a:xfrm>
          <a:prstGeom prst="rect">
            <a:avLst/>
          </a:prstGeom>
          <a:noFill/>
        </p:spPr>
        <p:txBody>
          <a:bodyPr wrap="square" rtlCol="0">
            <a:spAutoFit/>
          </a:bodyPr>
          <a:lstStyle/>
          <a:p>
            <a:r>
              <a:rPr lang="en-GB" dirty="0" smtClean="0"/>
              <a:t>Example of Regular monitoring by PCS </a:t>
            </a:r>
            <a:endParaRPr lang="en-GB" dirty="0"/>
          </a:p>
        </p:txBody>
      </p:sp>
    </p:spTree>
    <p:extLst>
      <p:ext uri="{BB962C8B-B14F-4D97-AF65-F5344CB8AC3E}">
        <p14:creationId xmlns:p14="http://schemas.microsoft.com/office/powerpoint/2010/main" val="21399425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1975690" cy="557629"/>
          </a:xfrm>
        </p:spPr>
        <p:txBody>
          <a:bodyPr>
            <a:normAutofit/>
          </a:bodyPr>
          <a:lstStyle/>
          <a:p>
            <a:r>
              <a:rPr lang="en-GB" sz="3200" dirty="0" smtClean="0"/>
              <a:t>Supporting Information </a:t>
            </a:r>
            <a:endParaRPr lang="en-GB" sz="3200" dirty="0"/>
          </a:p>
        </p:txBody>
      </p:sp>
      <p:sp>
        <p:nvSpPr>
          <p:cNvPr id="2" name="TextBox 1"/>
          <p:cNvSpPr txBox="1"/>
          <p:nvPr/>
        </p:nvSpPr>
        <p:spPr>
          <a:xfrm>
            <a:off x="181303" y="804041"/>
            <a:ext cx="8805042" cy="369332"/>
          </a:xfrm>
          <a:prstGeom prst="rect">
            <a:avLst/>
          </a:prstGeom>
          <a:noFill/>
        </p:spPr>
        <p:txBody>
          <a:bodyPr wrap="square" rtlCol="0">
            <a:spAutoFit/>
          </a:bodyPr>
          <a:lstStyle/>
          <a:p>
            <a:r>
              <a:rPr lang="en-GB" dirty="0" smtClean="0"/>
              <a:t>Example of Regular monitoring by MHLD </a:t>
            </a:r>
            <a:endParaRPr lang="en-GB" dirty="0"/>
          </a:p>
        </p:txBody>
      </p:sp>
      <p:graphicFrame>
        <p:nvGraphicFramePr>
          <p:cNvPr id="5" name="Chart 4"/>
          <p:cNvGraphicFramePr>
            <a:graphicFrameLocks/>
          </p:cNvGraphicFramePr>
          <p:nvPr>
            <p:extLst>
              <p:ext uri="{D42A27DB-BD31-4B8C-83A1-F6EECF244321}">
                <p14:modId xmlns:p14="http://schemas.microsoft.com/office/powerpoint/2010/main" val="642383225"/>
              </p:ext>
            </p:extLst>
          </p:nvPr>
        </p:nvGraphicFramePr>
        <p:xfrm>
          <a:off x="181303" y="1906470"/>
          <a:ext cx="6944711" cy="33119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2471440028"/>
              </p:ext>
            </p:extLst>
          </p:nvPr>
        </p:nvGraphicFramePr>
        <p:xfrm>
          <a:off x="7126014" y="2346216"/>
          <a:ext cx="4800600" cy="2654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392064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1975690" cy="557629"/>
          </a:xfrm>
        </p:spPr>
        <p:txBody>
          <a:bodyPr>
            <a:normAutofit/>
          </a:bodyPr>
          <a:lstStyle/>
          <a:p>
            <a:r>
              <a:rPr lang="en-GB" sz="3200" dirty="0" smtClean="0"/>
              <a:t>Supporting Information </a:t>
            </a:r>
            <a:endParaRPr lang="en-GB" sz="3200" dirty="0"/>
          </a:p>
        </p:txBody>
      </p:sp>
      <p:sp>
        <p:nvSpPr>
          <p:cNvPr id="2" name="TextBox 1"/>
          <p:cNvSpPr txBox="1"/>
          <p:nvPr/>
        </p:nvSpPr>
        <p:spPr>
          <a:xfrm>
            <a:off x="181303" y="804041"/>
            <a:ext cx="8805042" cy="369332"/>
          </a:xfrm>
          <a:prstGeom prst="rect">
            <a:avLst/>
          </a:prstGeom>
          <a:noFill/>
        </p:spPr>
        <p:txBody>
          <a:bodyPr wrap="square" rtlCol="0">
            <a:spAutoFit/>
          </a:bodyPr>
          <a:lstStyle/>
          <a:p>
            <a:r>
              <a:rPr lang="en-GB" dirty="0" smtClean="0"/>
              <a:t>Regular monitoring by MHLD of reasons for cost variance – v complex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929989748"/>
              </p:ext>
            </p:extLst>
          </p:nvPr>
        </p:nvGraphicFramePr>
        <p:xfrm>
          <a:off x="1466193" y="1526077"/>
          <a:ext cx="7520151" cy="4701307"/>
        </p:xfrm>
        <a:graphic>
          <a:graphicData uri="http://schemas.openxmlformats.org/drawingml/2006/table">
            <a:tbl>
              <a:tblPr>
                <a:tableStyleId>{5C22544A-7EE6-4342-B048-85BDC9FD1C3A}</a:tableStyleId>
              </a:tblPr>
              <a:tblGrid>
                <a:gridCol w="3905579">
                  <a:extLst>
                    <a:ext uri="{9D8B030D-6E8A-4147-A177-3AD203B41FA5}">
                      <a16:colId xmlns:a16="http://schemas.microsoft.com/office/drawing/2014/main" val="3686486284"/>
                    </a:ext>
                  </a:extLst>
                </a:gridCol>
                <a:gridCol w="903643">
                  <a:extLst>
                    <a:ext uri="{9D8B030D-6E8A-4147-A177-3AD203B41FA5}">
                      <a16:colId xmlns:a16="http://schemas.microsoft.com/office/drawing/2014/main" val="3939960853"/>
                    </a:ext>
                  </a:extLst>
                </a:gridCol>
                <a:gridCol w="903643">
                  <a:extLst>
                    <a:ext uri="{9D8B030D-6E8A-4147-A177-3AD203B41FA5}">
                      <a16:colId xmlns:a16="http://schemas.microsoft.com/office/drawing/2014/main" val="1621484365"/>
                    </a:ext>
                  </a:extLst>
                </a:gridCol>
                <a:gridCol w="903643">
                  <a:extLst>
                    <a:ext uri="{9D8B030D-6E8A-4147-A177-3AD203B41FA5}">
                      <a16:colId xmlns:a16="http://schemas.microsoft.com/office/drawing/2014/main" val="3661960913"/>
                    </a:ext>
                  </a:extLst>
                </a:gridCol>
                <a:gridCol w="903643">
                  <a:extLst>
                    <a:ext uri="{9D8B030D-6E8A-4147-A177-3AD203B41FA5}">
                      <a16:colId xmlns:a16="http://schemas.microsoft.com/office/drawing/2014/main" val="1399582939"/>
                    </a:ext>
                  </a:extLst>
                </a:gridCol>
              </a:tblGrid>
              <a:tr h="187535">
                <a:tc>
                  <a:txBody>
                    <a:bodyPr/>
                    <a:lstStyle/>
                    <a:p>
                      <a:pPr algn="l" fontAlgn="ctr"/>
                      <a:r>
                        <a:rPr lang="en-GB" sz="1000" u="none" strike="noStrike">
                          <a:effectLst/>
                        </a:rPr>
                        <a:t>Breakdown of Movement</a:t>
                      </a:r>
                      <a:endParaRPr lang="en-GB" sz="1000" b="1" i="0" u="none" strike="noStrike">
                        <a:solidFill>
                          <a:srgbClr val="000000"/>
                        </a:solidFill>
                        <a:effectLst/>
                        <a:latin typeface="Calibri" panose="020F0502020204030204" pitchFamily="34" charset="0"/>
                      </a:endParaRPr>
                    </a:p>
                  </a:txBody>
                  <a:tcPr marL="0" marR="0" marT="0" marB="0" anchor="ctr"/>
                </a:tc>
                <a:tc gridSpan="2">
                  <a:txBody>
                    <a:bodyPr/>
                    <a:lstStyle/>
                    <a:p>
                      <a:pPr algn="ctr" fontAlgn="ctr"/>
                      <a:r>
                        <a:rPr lang="en-GB" sz="1000" u="none" strike="noStrike">
                          <a:effectLst/>
                        </a:rPr>
                        <a:t>Current Month</a:t>
                      </a:r>
                      <a:endParaRPr lang="en-GB" sz="1000" b="1" i="0" u="none" strike="noStrike">
                        <a:solidFill>
                          <a:srgbClr val="000000"/>
                        </a:solidFill>
                        <a:effectLst/>
                        <a:latin typeface="Calibri" panose="020F0502020204030204" pitchFamily="34" charset="0"/>
                      </a:endParaRPr>
                    </a:p>
                  </a:txBody>
                  <a:tcPr marL="0" marR="0" marT="0" marB="0" anchor="ctr"/>
                </a:tc>
                <a:tc hMerge="1">
                  <a:txBody>
                    <a:bodyPr/>
                    <a:lstStyle/>
                    <a:p>
                      <a:endParaRPr lang="en-GB"/>
                    </a:p>
                  </a:txBody>
                  <a:tcPr/>
                </a:tc>
                <a:tc gridSpan="2">
                  <a:txBody>
                    <a:bodyPr/>
                    <a:lstStyle/>
                    <a:p>
                      <a:pPr algn="ctr" fontAlgn="ctr"/>
                      <a:r>
                        <a:rPr lang="en-GB" sz="1000" u="none" strike="noStrike">
                          <a:effectLst/>
                        </a:rPr>
                        <a:t>Cumulative</a:t>
                      </a:r>
                      <a:endParaRPr lang="en-GB" sz="1000" b="1" i="0" u="none" strike="noStrike">
                        <a:solidFill>
                          <a:srgbClr val="000000"/>
                        </a:solidFill>
                        <a:effectLst/>
                        <a:latin typeface="Calibri" panose="020F0502020204030204" pitchFamily="34" charset="0"/>
                      </a:endParaRPr>
                    </a:p>
                  </a:txBody>
                  <a:tcPr marL="0" marR="0" marT="0" marB="0" anchor="ctr"/>
                </a:tc>
                <a:tc hMerge="1">
                  <a:txBody>
                    <a:bodyPr/>
                    <a:lstStyle/>
                    <a:p>
                      <a:endParaRPr lang="en-GB"/>
                    </a:p>
                  </a:txBody>
                  <a:tcPr/>
                </a:tc>
                <a:extLst>
                  <a:ext uri="{0D108BD9-81ED-4DB2-BD59-A6C34878D82A}">
                    <a16:rowId xmlns:a16="http://schemas.microsoft.com/office/drawing/2014/main" val="452504300"/>
                  </a:ext>
                </a:extLst>
              </a:tr>
              <a:tr h="187535">
                <a:tc>
                  <a:txBody>
                    <a:bodyPr/>
                    <a:lstStyle/>
                    <a:p>
                      <a:pPr algn="l" fontAlgn="ctr"/>
                      <a:r>
                        <a:rPr lang="en-GB" sz="1000" u="none" strike="noStrike">
                          <a:effectLst/>
                        </a:rPr>
                        <a:t>Patient Flow</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MH</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LD</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MH</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LD</a:t>
                      </a:r>
                      <a:endParaRPr lang="en-GB" sz="10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40601785"/>
                  </a:ext>
                </a:extLst>
              </a:tr>
              <a:tr h="194001">
                <a:tc>
                  <a:txBody>
                    <a:bodyPr/>
                    <a:lstStyle/>
                    <a:p>
                      <a:pPr algn="l" fontAlgn="ctr"/>
                      <a:r>
                        <a:rPr lang="en-GB" sz="1000" u="none" strike="noStrike">
                          <a:effectLst/>
                        </a:rPr>
                        <a:t> </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£000</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£000</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£000</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000" u="none" strike="noStrike">
                          <a:effectLst/>
                        </a:rPr>
                        <a:t>£000</a:t>
                      </a:r>
                      <a:endParaRPr lang="en-GB" sz="10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41519899"/>
                  </a:ext>
                </a:extLst>
              </a:tr>
              <a:tr h="187535">
                <a:tc>
                  <a:txBody>
                    <a:bodyPr/>
                    <a:lstStyle/>
                    <a:p>
                      <a:pPr algn="l" fontAlgn="ctr"/>
                      <a:r>
                        <a:rPr lang="en-GB" sz="1000" u="none" strike="noStrike">
                          <a:effectLst/>
                        </a:rPr>
                        <a:t>Covid</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52</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617</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955742518"/>
                  </a:ext>
                </a:extLst>
              </a:tr>
              <a:tr h="187535">
                <a:tc>
                  <a:txBody>
                    <a:bodyPr/>
                    <a:lstStyle/>
                    <a:p>
                      <a:pPr algn="l" fontAlgn="ctr"/>
                      <a:r>
                        <a:rPr lang="en-GB" sz="1000" u="none" strike="noStrike">
                          <a:effectLst/>
                        </a:rPr>
                        <a:t>Covid Payment</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58070816"/>
                  </a:ext>
                </a:extLst>
              </a:tr>
              <a:tr h="187535">
                <a:tc>
                  <a:txBody>
                    <a:bodyPr/>
                    <a:lstStyle/>
                    <a:p>
                      <a:pPr algn="l" fontAlgn="ctr"/>
                      <a:r>
                        <a:rPr lang="en-GB" sz="1000" u="none" strike="noStrike">
                          <a:effectLst/>
                        </a:rPr>
                        <a:t>Inflation</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55</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374</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569</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04582871"/>
                  </a:ext>
                </a:extLst>
              </a:tr>
              <a:tr h="187535">
                <a:tc>
                  <a:txBody>
                    <a:bodyPr/>
                    <a:lstStyle/>
                    <a:p>
                      <a:pPr algn="l" fontAlgn="ctr"/>
                      <a:r>
                        <a:rPr lang="en-GB" sz="1000" u="none" strike="noStrike">
                          <a:effectLst/>
                        </a:rPr>
                        <a:t>Increase in Council Contribution</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-183</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3536746"/>
                  </a:ext>
                </a:extLst>
              </a:tr>
              <a:tr h="187535">
                <a:tc>
                  <a:txBody>
                    <a:bodyPr/>
                    <a:lstStyle/>
                    <a:p>
                      <a:pPr algn="l" fontAlgn="ctr"/>
                      <a:r>
                        <a:rPr lang="en-GB" sz="1000" u="none" strike="noStrike">
                          <a:effectLst/>
                        </a:rPr>
                        <a:t>Real Living Wage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53</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660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47306383"/>
                  </a:ext>
                </a:extLst>
              </a:tr>
              <a:tr h="187535">
                <a:tc>
                  <a:txBody>
                    <a:bodyPr/>
                    <a:lstStyle/>
                    <a:p>
                      <a:pPr algn="l" fontAlgn="ctr"/>
                      <a:r>
                        <a:rPr lang="en-GB" sz="1000" u="none" strike="noStrike">
                          <a:effectLst/>
                        </a:rPr>
                        <a:t>Step up</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94</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992</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93</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34727874"/>
                  </a:ext>
                </a:extLst>
              </a:tr>
              <a:tr h="187535">
                <a:tc>
                  <a:txBody>
                    <a:bodyPr/>
                    <a:lstStyle/>
                    <a:p>
                      <a:pPr algn="l" fontAlgn="ctr"/>
                      <a:r>
                        <a:rPr lang="en-GB" sz="1000" u="none" strike="noStrike">
                          <a:effectLst/>
                        </a:rPr>
                        <a:t>Step Down</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-605</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-404</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041742422"/>
                  </a:ext>
                </a:extLst>
              </a:tr>
              <a:tr h="187535">
                <a:tc>
                  <a:txBody>
                    <a:bodyPr/>
                    <a:lstStyle/>
                    <a:p>
                      <a:pPr algn="l" fontAlgn="ctr"/>
                      <a:r>
                        <a:rPr lang="en-GB" sz="1000" u="none" strike="noStrike">
                          <a:effectLst/>
                        </a:rPr>
                        <a:t>Temporary reduction/increase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2</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11</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17327891"/>
                  </a:ext>
                </a:extLst>
              </a:tr>
              <a:tr h="187535">
                <a:tc>
                  <a:txBody>
                    <a:bodyPr/>
                    <a:lstStyle/>
                    <a:p>
                      <a:pPr algn="l" fontAlgn="ctr"/>
                      <a:r>
                        <a:rPr lang="en-GB" sz="1000" u="none" strike="noStrike">
                          <a:effectLst/>
                        </a:rPr>
                        <a:t>New Package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118</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65</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665962904"/>
                  </a:ext>
                </a:extLst>
              </a:tr>
              <a:tr h="187535">
                <a:tc>
                  <a:txBody>
                    <a:bodyPr/>
                    <a:lstStyle/>
                    <a:p>
                      <a:pPr algn="l" fontAlgn="ctr"/>
                      <a:r>
                        <a:rPr lang="en-GB" sz="1000" u="none" strike="noStrike">
                          <a:effectLst/>
                        </a:rPr>
                        <a:t>Death</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-106</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73561375"/>
                  </a:ext>
                </a:extLst>
              </a:tr>
              <a:tr h="187535">
                <a:tc>
                  <a:txBody>
                    <a:bodyPr/>
                    <a:lstStyle/>
                    <a:p>
                      <a:pPr algn="l" fontAlgn="ctr"/>
                      <a:r>
                        <a:rPr lang="en-GB" sz="1000" u="none" strike="noStrike">
                          <a:effectLst/>
                        </a:rPr>
                        <a:t>Legal Fees</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21753168"/>
                  </a:ext>
                </a:extLst>
              </a:tr>
              <a:tr h="187535">
                <a:tc>
                  <a:txBody>
                    <a:bodyPr/>
                    <a:lstStyle/>
                    <a:p>
                      <a:pPr algn="l" fontAlgn="ctr"/>
                      <a:r>
                        <a:rPr lang="en-GB" sz="1000" u="none" strike="noStrike">
                          <a:effectLst/>
                        </a:rPr>
                        <a:t>Savings - Balance sheet release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69876455"/>
                  </a:ext>
                </a:extLst>
              </a:tr>
              <a:tr h="187535">
                <a:tc>
                  <a:txBody>
                    <a:bodyPr/>
                    <a:lstStyle/>
                    <a:p>
                      <a:pPr algn="l" fontAlgn="ctr"/>
                      <a:r>
                        <a:rPr lang="en-GB" sz="1000" u="none" strike="noStrike">
                          <a:effectLst/>
                        </a:rPr>
                        <a:t>Savings - Recovery of S117 bad debt</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051062411"/>
                  </a:ext>
                </a:extLst>
              </a:tr>
              <a:tr h="187535">
                <a:tc>
                  <a:txBody>
                    <a:bodyPr/>
                    <a:lstStyle/>
                    <a:p>
                      <a:pPr algn="l" fontAlgn="ctr"/>
                      <a:r>
                        <a:rPr lang="en-GB" sz="1000" u="none" strike="noStrike">
                          <a:effectLst/>
                        </a:rPr>
                        <a:t>Savings - Recovery of S117 bad debt NPT</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-8</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-30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-97</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-356</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94533942"/>
                  </a:ext>
                </a:extLst>
              </a:tr>
              <a:tr h="187535">
                <a:tc>
                  <a:txBody>
                    <a:bodyPr/>
                    <a:lstStyle/>
                    <a:p>
                      <a:pPr algn="l" fontAlgn="ctr"/>
                      <a:r>
                        <a:rPr lang="en-GB" sz="1000" u="none" strike="noStrike">
                          <a:effectLst/>
                        </a:rPr>
                        <a:t>Savings - New S117 cases NPT</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21</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494</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59</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51493772"/>
                  </a:ext>
                </a:extLst>
              </a:tr>
              <a:tr h="187535">
                <a:tc>
                  <a:txBody>
                    <a:bodyPr/>
                    <a:lstStyle/>
                    <a:p>
                      <a:pPr algn="l" fontAlgn="ctr"/>
                      <a:r>
                        <a:rPr lang="en-GB" sz="1000" u="none" strike="noStrike">
                          <a:effectLst/>
                        </a:rPr>
                        <a:t>Savings - S117 Income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96331304"/>
                  </a:ext>
                </a:extLst>
              </a:tr>
              <a:tr h="187535">
                <a:tc>
                  <a:txBody>
                    <a:bodyPr/>
                    <a:lstStyle/>
                    <a:p>
                      <a:pPr algn="l" fontAlgn="ctr"/>
                      <a:r>
                        <a:rPr lang="en-GB" sz="1000" u="none" strike="noStrike">
                          <a:effectLst/>
                        </a:rPr>
                        <a:t>Savings - Commissioning Team</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79762770"/>
                  </a:ext>
                </a:extLst>
              </a:tr>
              <a:tr h="187535">
                <a:tc>
                  <a:txBody>
                    <a:bodyPr/>
                    <a:lstStyle/>
                    <a:p>
                      <a:pPr algn="l" fontAlgn="ctr"/>
                      <a:r>
                        <a:rPr lang="en-GB" sz="1000" u="none" strike="noStrike">
                          <a:effectLst/>
                        </a:rPr>
                        <a:t>Savings - Voids</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97185866"/>
                  </a:ext>
                </a:extLst>
              </a:tr>
              <a:tr h="187535">
                <a:tc>
                  <a:txBody>
                    <a:bodyPr/>
                    <a:lstStyle/>
                    <a:p>
                      <a:pPr algn="l" fontAlgn="ctr"/>
                      <a:r>
                        <a:rPr lang="en-GB" sz="1000" u="none" strike="noStrike">
                          <a:effectLst/>
                        </a:rPr>
                        <a:t>Savings - LD Repats</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85338289"/>
                  </a:ext>
                </a:extLst>
              </a:tr>
              <a:tr h="187535">
                <a:tc>
                  <a:txBody>
                    <a:bodyPr/>
                    <a:lstStyle/>
                    <a:p>
                      <a:pPr algn="l" fontAlgn="ctr"/>
                      <a:r>
                        <a:rPr lang="en-GB" sz="1000" u="none" strike="noStrike">
                          <a:effectLst/>
                        </a:rPr>
                        <a:t>Savings - MH Repats</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03938221"/>
                  </a:ext>
                </a:extLst>
              </a:tr>
              <a:tr h="187535">
                <a:tc>
                  <a:txBody>
                    <a:bodyPr/>
                    <a:lstStyle/>
                    <a:p>
                      <a:pPr algn="l" fontAlgn="ctr"/>
                      <a:r>
                        <a:rPr lang="en-GB" sz="1000" u="none" strike="noStrike">
                          <a:effectLst/>
                        </a:rPr>
                        <a:t>No change</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-6</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-7</a:t>
                      </a:r>
                      <a:endParaRPr lang="en-GB"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948884374"/>
                  </a:ext>
                </a:extLst>
              </a:tr>
              <a:tr h="194001">
                <a:tc>
                  <a:txBody>
                    <a:bodyPr/>
                    <a:lstStyle/>
                    <a:p>
                      <a:pPr algn="l" fontAlgn="ctr"/>
                      <a:r>
                        <a:rPr lang="en-GB" sz="1000" u="none" strike="noStrike">
                          <a:effectLst/>
                        </a:rPr>
                        <a:t>TOTAL</a:t>
                      </a:r>
                      <a:endParaRPr lang="en-GB" sz="10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91</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90</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a:effectLst/>
                        </a:rPr>
                        <a:t>1,142</a:t>
                      </a:r>
                      <a:endParaRPr lang="en-GB" sz="1000" b="1"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n-GB" sz="1000" u="none" strike="noStrike" dirty="0">
                          <a:effectLst/>
                        </a:rPr>
                        <a:t>1,202</a:t>
                      </a:r>
                      <a:endParaRPr lang="en-GB" sz="10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90432953"/>
                  </a:ext>
                </a:extLst>
              </a:tr>
            </a:tbl>
          </a:graphicData>
        </a:graphic>
      </p:graphicFrame>
    </p:spTree>
    <p:extLst>
      <p:ext uri="{BB962C8B-B14F-4D97-AF65-F5344CB8AC3E}">
        <p14:creationId xmlns:p14="http://schemas.microsoft.com/office/powerpoint/2010/main" val="993895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634314"/>
          </a:xfrm>
        </p:spPr>
        <p:txBody>
          <a:bodyPr>
            <a:normAutofit/>
          </a:bodyPr>
          <a:lstStyle/>
          <a:p>
            <a:r>
              <a:rPr lang="en-GB" sz="3600" dirty="0" smtClean="0"/>
              <a:t>Regional Transforming Complex Care Programme  </a:t>
            </a:r>
            <a:endParaRPr lang="en-GB" sz="3600" dirty="0"/>
          </a:p>
        </p:txBody>
      </p:sp>
      <p:sp>
        <p:nvSpPr>
          <p:cNvPr id="4" name="TextBox 3"/>
          <p:cNvSpPr txBox="1"/>
          <p:nvPr/>
        </p:nvSpPr>
        <p:spPr>
          <a:xfrm>
            <a:off x="265471" y="855406"/>
            <a:ext cx="11395587" cy="5847755"/>
          </a:xfrm>
          <a:prstGeom prst="rect">
            <a:avLst/>
          </a:prstGeom>
          <a:noFill/>
        </p:spPr>
        <p:txBody>
          <a:bodyPr wrap="square" rtlCol="0">
            <a:spAutoFit/>
          </a:bodyPr>
          <a:lstStyle/>
          <a:p>
            <a:pPr marL="285750" lvl="0" indent="-285750">
              <a:buFont typeface="Arial" panose="020B0604020202020204" pitchFamily="34" charset="0"/>
              <a:buChar char="•"/>
            </a:pPr>
            <a:r>
              <a:rPr lang="en-GB" dirty="0" smtClean="0"/>
              <a:t>The Transforming Complex Care Programme (TCCP) sits </a:t>
            </a:r>
            <a:r>
              <a:rPr lang="en-GB" dirty="0"/>
              <a:t>under the West Glamorgan Regional Partnership Transformation </a:t>
            </a:r>
            <a:r>
              <a:rPr lang="en-GB" dirty="0" smtClean="0"/>
              <a:t>Board. </a:t>
            </a:r>
          </a:p>
          <a:p>
            <a:pPr lvl="0"/>
            <a:endParaRPr lang="en-GB" sz="1400" dirty="0"/>
          </a:p>
          <a:p>
            <a:pPr marL="285750" lvl="0" indent="-285750">
              <a:buFont typeface="Arial" panose="020B0604020202020204" pitchFamily="34" charset="0"/>
              <a:buChar char="•"/>
            </a:pPr>
            <a:r>
              <a:rPr lang="en-GB" dirty="0"/>
              <a:t>The overall aim of the </a:t>
            </a:r>
            <a:r>
              <a:rPr lang="en-GB" dirty="0" smtClean="0"/>
              <a:t>TCCP </a:t>
            </a:r>
            <a:r>
              <a:rPr lang="en-GB" dirty="0"/>
              <a:t>is to improve outcomes for citizens who have exceptionally complex needs through regional </a:t>
            </a:r>
            <a:r>
              <a:rPr lang="en-GB" dirty="0" smtClean="0"/>
              <a:t>working.</a:t>
            </a:r>
          </a:p>
          <a:p>
            <a:pPr lvl="0"/>
            <a:r>
              <a:rPr lang="en-GB" dirty="0" smtClean="0"/>
              <a:t> </a:t>
            </a:r>
            <a:endParaRPr lang="en-GB" sz="1400" dirty="0"/>
          </a:p>
          <a:p>
            <a:pPr marL="285750" lvl="0" indent="-285750">
              <a:buFont typeface="Arial" panose="020B0604020202020204" pitchFamily="34" charset="0"/>
              <a:buChar char="•"/>
            </a:pPr>
            <a:r>
              <a:rPr lang="en-GB" dirty="0"/>
              <a:t>The programme </a:t>
            </a:r>
            <a:r>
              <a:rPr lang="en-GB" dirty="0" smtClean="0"/>
              <a:t>includes six projects </a:t>
            </a:r>
            <a:r>
              <a:rPr lang="en-GB" dirty="0"/>
              <a:t>that are being </a:t>
            </a:r>
            <a:r>
              <a:rPr lang="en-GB" dirty="0" smtClean="0"/>
              <a:t>delivered on </a:t>
            </a:r>
            <a:r>
              <a:rPr lang="en-GB" dirty="0"/>
              <a:t>a regional </a:t>
            </a:r>
            <a:r>
              <a:rPr lang="en-GB" dirty="0" smtClean="0"/>
              <a:t>basis:</a:t>
            </a:r>
            <a:endParaRPr lang="en-GB" sz="1400" dirty="0"/>
          </a:p>
          <a:p>
            <a:pPr marL="800100" lvl="1" indent="-342900">
              <a:buFont typeface="+mj-lt"/>
              <a:buAutoNum type="arabicPeriod"/>
            </a:pPr>
            <a:r>
              <a:rPr lang="en-GB" dirty="0" smtClean="0"/>
              <a:t>Multi-Agency </a:t>
            </a:r>
            <a:r>
              <a:rPr lang="en-GB" dirty="0"/>
              <a:t>Pathway for Children and Young </a:t>
            </a:r>
            <a:r>
              <a:rPr lang="en-GB" dirty="0" smtClean="0"/>
              <a:t>People.</a:t>
            </a:r>
            <a:endParaRPr lang="en-GB" sz="1400" dirty="0"/>
          </a:p>
          <a:p>
            <a:pPr marL="800100" lvl="1" indent="-342900">
              <a:buFont typeface="+mj-lt"/>
              <a:buAutoNum type="arabicPeriod"/>
            </a:pPr>
            <a:r>
              <a:rPr lang="en-GB" dirty="0"/>
              <a:t>Child to Adult Transition </a:t>
            </a:r>
            <a:r>
              <a:rPr lang="en-GB" dirty="0" smtClean="0"/>
              <a:t>Policy.</a:t>
            </a:r>
            <a:endParaRPr lang="en-GB" sz="1400" dirty="0"/>
          </a:p>
          <a:p>
            <a:pPr marL="800100" lvl="1" indent="-342900">
              <a:buFont typeface="+mj-lt"/>
              <a:buAutoNum type="arabicPeriod"/>
            </a:pPr>
            <a:r>
              <a:rPr lang="en-GB" dirty="0"/>
              <a:t>Joint working protocol (CHC Assessment and Process </a:t>
            </a:r>
            <a:r>
              <a:rPr lang="en-GB" dirty="0" smtClean="0"/>
              <a:t>Co-ordinators) for learning disabilities and neurodevelopmental conditions. </a:t>
            </a:r>
          </a:p>
          <a:p>
            <a:pPr marL="800100" lvl="1" indent="-342900">
              <a:buFont typeface="+mj-lt"/>
              <a:buAutoNum type="arabicPeriod"/>
            </a:pPr>
            <a:r>
              <a:rPr lang="en-GB" dirty="0"/>
              <a:t>Care Home Infection Prevention and Control Nurse</a:t>
            </a:r>
            <a:r>
              <a:rPr lang="en-GB" dirty="0" smtClean="0"/>
              <a:t>.</a:t>
            </a:r>
            <a:endParaRPr lang="en-GB" dirty="0"/>
          </a:p>
          <a:p>
            <a:pPr marL="800100" lvl="1" indent="-342900">
              <a:buFont typeface="+mj-lt"/>
              <a:buAutoNum type="arabicPeriod"/>
            </a:pPr>
            <a:r>
              <a:rPr lang="en-GB" dirty="0"/>
              <a:t>Enteral Feeding Framework (Externally Commissioned Care</a:t>
            </a:r>
            <a:r>
              <a:rPr lang="en-GB" dirty="0" smtClean="0"/>
              <a:t>).</a:t>
            </a:r>
            <a:endParaRPr lang="en-GB" sz="1400" dirty="0"/>
          </a:p>
          <a:p>
            <a:pPr marL="800100" lvl="1" indent="-342900">
              <a:buFont typeface="+mj-lt"/>
              <a:buAutoNum type="arabicPeriod"/>
            </a:pPr>
            <a:r>
              <a:rPr lang="en-GB" dirty="0"/>
              <a:t>Regional Commissioning </a:t>
            </a:r>
            <a:r>
              <a:rPr lang="en-GB" dirty="0" smtClean="0"/>
              <a:t>Project for learning disabilities and neurodevelopmental conditions.  </a:t>
            </a:r>
            <a:endParaRPr lang="en-GB" sz="1400" dirty="0"/>
          </a:p>
          <a:p>
            <a:pPr lvl="1"/>
            <a:r>
              <a:rPr lang="en-GB" dirty="0" smtClean="0"/>
              <a:t> </a:t>
            </a:r>
            <a:endParaRPr lang="en-GB" sz="1400" dirty="0"/>
          </a:p>
          <a:p>
            <a:pPr marL="285750" lvl="0" indent="-285750">
              <a:buFont typeface="Arial" panose="020B0604020202020204" pitchFamily="34" charset="0"/>
              <a:buChar char="•"/>
            </a:pPr>
            <a:r>
              <a:rPr lang="en-GB" dirty="0"/>
              <a:t>The programme has been successful in making progress with some longstanding and complex issues and </a:t>
            </a:r>
            <a:r>
              <a:rPr lang="en-GB" dirty="0" smtClean="0"/>
              <a:t>introducing new </a:t>
            </a:r>
            <a:r>
              <a:rPr lang="en-GB" dirty="0"/>
              <a:t>and joint ways of working particularly around </a:t>
            </a:r>
            <a:r>
              <a:rPr lang="en-GB" dirty="0" smtClean="0"/>
              <a:t>operational and funding issues and processes. </a:t>
            </a:r>
          </a:p>
          <a:p>
            <a:pPr lvl="0"/>
            <a:endParaRPr lang="en-GB" dirty="0" smtClean="0"/>
          </a:p>
          <a:p>
            <a:pPr marL="285750" lvl="0" indent="-285750">
              <a:buFont typeface="Arial" panose="020B0604020202020204" pitchFamily="34" charset="0"/>
              <a:buChar char="•"/>
            </a:pPr>
            <a:r>
              <a:rPr lang="en-GB" dirty="0" smtClean="0"/>
              <a:t>The TCCP Board is chaired by the Health Board’s Deputy Director of Nursing.  Her opinion is that there is </a:t>
            </a:r>
            <a:r>
              <a:rPr lang="en-GB" dirty="0"/>
              <a:t>more opportunity to not just focus on </a:t>
            </a:r>
            <a:r>
              <a:rPr lang="en-GB" dirty="0" smtClean="0"/>
              <a:t>operational/funding issues </a:t>
            </a:r>
            <a:r>
              <a:rPr lang="en-GB" dirty="0"/>
              <a:t>but be more transformational.</a:t>
            </a:r>
            <a:endParaRPr lang="en-GB" sz="1400" dirty="0"/>
          </a:p>
        </p:txBody>
      </p:sp>
    </p:spTree>
    <p:extLst>
      <p:ext uri="{BB962C8B-B14F-4D97-AF65-F5344CB8AC3E}">
        <p14:creationId xmlns:p14="http://schemas.microsoft.com/office/powerpoint/2010/main" val="1096469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Management and Funding Responsibility </a:t>
            </a:r>
            <a:endParaRPr lang="en-GB" dirty="0"/>
          </a:p>
        </p:txBody>
      </p:sp>
      <p:sp>
        <p:nvSpPr>
          <p:cNvPr id="15" name="TextBox 14"/>
          <p:cNvSpPr txBox="1"/>
          <p:nvPr/>
        </p:nvSpPr>
        <p:spPr>
          <a:xfrm>
            <a:off x="9230026" y="4528996"/>
            <a:ext cx="1750143" cy="369332"/>
          </a:xfrm>
          <a:prstGeom prst="rect">
            <a:avLst/>
          </a:prstGeom>
          <a:noFill/>
        </p:spPr>
        <p:txBody>
          <a:bodyPr wrap="square" rtlCol="0">
            <a:spAutoFit/>
          </a:bodyPr>
          <a:lstStyle/>
          <a:p>
            <a:r>
              <a:rPr lang="en-GB" dirty="0" smtClean="0"/>
              <a:t>  </a:t>
            </a:r>
            <a:endParaRPr lang="en-GB" dirty="0"/>
          </a:p>
        </p:txBody>
      </p:sp>
      <p:sp>
        <p:nvSpPr>
          <p:cNvPr id="17" name="Rectangle 16"/>
          <p:cNvSpPr/>
          <p:nvPr/>
        </p:nvSpPr>
        <p:spPr>
          <a:xfrm>
            <a:off x="0" y="704157"/>
            <a:ext cx="12005187" cy="646331"/>
          </a:xfrm>
          <a:prstGeom prst="rect">
            <a:avLst/>
          </a:prstGeom>
        </p:spPr>
        <p:txBody>
          <a:bodyPr wrap="square">
            <a:spAutoFit/>
          </a:bodyPr>
          <a:lstStyle/>
          <a:p>
            <a:r>
              <a:rPr lang="en-GB" dirty="0" smtClean="0">
                <a:solidFill>
                  <a:srgbClr val="202A30"/>
                </a:solidFill>
                <a:latin typeface="-apple-system"/>
              </a:rPr>
              <a:t>The management arrangements and funding responsibility for CHC/CC sit in 3 Service Groups as follows. The client groups have some overlap and have been defined over time through custom and practice.   </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373865909"/>
              </p:ext>
            </p:extLst>
          </p:nvPr>
        </p:nvGraphicFramePr>
        <p:xfrm>
          <a:off x="173293" y="1420331"/>
          <a:ext cx="11658600" cy="4696035"/>
        </p:xfrm>
        <a:graphic>
          <a:graphicData uri="http://schemas.openxmlformats.org/drawingml/2006/table">
            <a:tbl>
              <a:tblPr firstRow="1" bandRow="1">
                <a:tableStyleId>{5C22544A-7EE6-4342-B048-85BDC9FD1C3A}</a:tableStyleId>
              </a:tblPr>
              <a:tblGrid>
                <a:gridCol w="3028347">
                  <a:extLst>
                    <a:ext uri="{9D8B030D-6E8A-4147-A177-3AD203B41FA5}">
                      <a16:colId xmlns:a16="http://schemas.microsoft.com/office/drawing/2014/main" val="2598829503"/>
                    </a:ext>
                  </a:extLst>
                </a:gridCol>
                <a:gridCol w="8630253">
                  <a:extLst>
                    <a:ext uri="{9D8B030D-6E8A-4147-A177-3AD203B41FA5}">
                      <a16:colId xmlns:a16="http://schemas.microsoft.com/office/drawing/2014/main" val="1165190835"/>
                    </a:ext>
                  </a:extLst>
                </a:gridCol>
              </a:tblGrid>
              <a:tr h="581235">
                <a:tc>
                  <a:txBody>
                    <a:bodyPr/>
                    <a:lstStyle/>
                    <a:p>
                      <a:r>
                        <a:rPr lang="en-GB" dirty="0" smtClean="0"/>
                        <a:t>Service Groups</a:t>
                      </a:r>
                      <a:endParaRPr lang="en-GB" dirty="0"/>
                    </a:p>
                  </a:txBody>
                  <a:tcPr/>
                </a:tc>
                <a:tc>
                  <a:txBody>
                    <a:bodyPr/>
                    <a:lstStyle/>
                    <a:p>
                      <a:r>
                        <a:rPr lang="en-GB" dirty="0" smtClean="0"/>
                        <a:t>Client</a:t>
                      </a:r>
                      <a:r>
                        <a:rPr lang="en-GB" baseline="0" dirty="0" smtClean="0"/>
                        <a:t> Groups / Funding Responsibility </a:t>
                      </a:r>
                      <a:endParaRPr lang="en-GB" dirty="0"/>
                    </a:p>
                  </a:txBody>
                  <a:tcPr/>
                </a:tc>
                <a:extLst>
                  <a:ext uri="{0D108BD9-81ED-4DB2-BD59-A6C34878D82A}">
                    <a16:rowId xmlns:a16="http://schemas.microsoft.com/office/drawing/2014/main" val="3065708217"/>
                  </a:ext>
                </a:extLst>
              </a:tr>
              <a:tr h="368008">
                <a:tc>
                  <a:txBody>
                    <a:bodyPr/>
                    <a:lstStyle/>
                    <a:p>
                      <a:r>
                        <a:rPr lang="en-GB" dirty="0" smtClean="0"/>
                        <a:t>MHLD SG</a:t>
                      </a:r>
                      <a:endParaRPr lang="en-GB" dirty="0"/>
                    </a:p>
                  </a:txBody>
                  <a:tcPr/>
                </a:tc>
                <a:tc>
                  <a:txBody>
                    <a:bodyPr/>
                    <a:lstStyle/>
                    <a:p>
                      <a:r>
                        <a:rPr lang="en-GB" dirty="0" smtClean="0"/>
                        <a:t>Adult Mental</a:t>
                      </a:r>
                      <a:r>
                        <a:rPr lang="en-GB" baseline="0" dirty="0" smtClean="0"/>
                        <a:t> Health (under 65 years) patients (low secure, acute and PICU)</a:t>
                      </a:r>
                    </a:p>
                    <a:p>
                      <a:r>
                        <a:rPr lang="en-GB" baseline="0" dirty="0" smtClean="0"/>
                        <a:t>Adult LD patients </a:t>
                      </a:r>
                    </a:p>
                  </a:txBody>
                  <a:tcPr/>
                </a:tc>
                <a:extLst>
                  <a:ext uri="{0D108BD9-81ED-4DB2-BD59-A6C34878D82A}">
                    <a16:rowId xmlns:a16="http://schemas.microsoft.com/office/drawing/2014/main" val="3738975756"/>
                  </a:ext>
                </a:extLst>
              </a:tr>
              <a:tr h="581235">
                <a:tc>
                  <a:txBody>
                    <a:bodyPr/>
                    <a:lstStyle/>
                    <a:p>
                      <a:r>
                        <a:rPr lang="en-GB" dirty="0" smtClean="0"/>
                        <a:t>PCS SG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Adults at End of Life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Funded Nursing Care </a:t>
                      </a:r>
                      <a:endParaRPr lang="en-GB" dirty="0" smtClean="0"/>
                    </a:p>
                    <a:p>
                      <a:r>
                        <a:rPr lang="en-GB" dirty="0" smtClean="0"/>
                        <a:t>Adults</a:t>
                      </a:r>
                      <a:r>
                        <a:rPr lang="en-GB" baseline="0" dirty="0" smtClean="0"/>
                        <a:t> with a primary physical health need </a:t>
                      </a:r>
                    </a:p>
                    <a:p>
                      <a:r>
                        <a:rPr lang="en-GB" baseline="0" dirty="0" smtClean="0"/>
                        <a:t>Adults with an Acquired Brain Injury </a:t>
                      </a:r>
                    </a:p>
                    <a:p>
                      <a:r>
                        <a:rPr lang="en-GB" baseline="0" dirty="0" smtClean="0"/>
                        <a:t>Older Adults (65 years and over) with a primary health need</a:t>
                      </a:r>
                    </a:p>
                  </a:txBody>
                  <a:tcPr/>
                </a:tc>
                <a:extLst>
                  <a:ext uri="{0D108BD9-81ED-4DB2-BD59-A6C34878D82A}">
                    <a16:rowId xmlns:a16="http://schemas.microsoft.com/office/drawing/2014/main" val="2531037169"/>
                  </a:ext>
                </a:extLst>
              </a:tr>
              <a:tr h="581235">
                <a:tc>
                  <a:txBody>
                    <a:bodyPr/>
                    <a:lstStyle/>
                    <a:p>
                      <a:r>
                        <a:rPr lang="en-GB" dirty="0" smtClean="0"/>
                        <a:t>SNPT SG (Singleton Children’s Division)</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Children at End of Life </a:t>
                      </a:r>
                      <a:endParaRPr lang="en-GB" dirty="0" smtClean="0"/>
                    </a:p>
                    <a:p>
                      <a:r>
                        <a:rPr lang="en-GB" dirty="0" smtClean="0"/>
                        <a:t>Children </a:t>
                      </a:r>
                      <a:r>
                        <a:rPr lang="en-GB" baseline="0" dirty="0" smtClean="0"/>
                        <a:t>with very complex health needs arising from </a:t>
                      </a:r>
                      <a:r>
                        <a:rPr lang="en-GB" baseline="0" dirty="0" err="1" smtClean="0"/>
                        <a:t>eg</a:t>
                      </a:r>
                      <a:r>
                        <a:rPr lang="en-GB" baseline="0" dirty="0" smtClean="0"/>
                        <a:t>:</a:t>
                      </a:r>
                    </a:p>
                    <a:p>
                      <a:r>
                        <a:rPr lang="en-GB" baseline="0" dirty="0" smtClean="0"/>
                        <a:t>Physical disabilities </a:t>
                      </a:r>
                    </a:p>
                    <a:p>
                      <a:r>
                        <a:rPr lang="en-GB" baseline="0" dirty="0" smtClean="0"/>
                        <a:t>Learning disabilities</a:t>
                      </a:r>
                    </a:p>
                    <a:p>
                      <a:r>
                        <a:rPr lang="en-GB" baseline="0" dirty="0" smtClean="0"/>
                        <a:t>Mental health needs</a:t>
                      </a:r>
                    </a:p>
                    <a:p>
                      <a:r>
                        <a:rPr lang="en-GB" baseline="0" dirty="0" smtClean="0"/>
                        <a:t>Neurodevelopmental disorder and/ or</a:t>
                      </a:r>
                    </a:p>
                    <a:p>
                      <a:r>
                        <a:rPr lang="en-GB" baseline="0" dirty="0" smtClean="0"/>
                        <a:t>Challenging behaviours </a:t>
                      </a:r>
                    </a:p>
                  </a:txBody>
                  <a:tcPr/>
                </a:tc>
                <a:extLst>
                  <a:ext uri="{0D108BD9-81ED-4DB2-BD59-A6C34878D82A}">
                    <a16:rowId xmlns:a16="http://schemas.microsoft.com/office/drawing/2014/main" val="2194448258"/>
                  </a:ext>
                </a:extLst>
              </a:tr>
            </a:tbl>
          </a:graphicData>
        </a:graphic>
      </p:graphicFrame>
    </p:spTree>
    <p:extLst>
      <p:ext uri="{BB962C8B-B14F-4D97-AF65-F5344CB8AC3E}">
        <p14:creationId xmlns:p14="http://schemas.microsoft.com/office/powerpoint/2010/main" val="1258105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1"/>
          </a:solidFill>
        </p:spPr>
        <p:txBody>
          <a:bodyPr>
            <a:normAutofit/>
          </a:bodyPr>
          <a:lstStyle/>
          <a:p>
            <a:r>
              <a:rPr lang="en-GB" dirty="0" smtClean="0"/>
              <a:t>Budget for CHC / CC - Care  </a:t>
            </a:r>
            <a:endParaRPr lang="en-GB" dirty="0"/>
          </a:p>
        </p:txBody>
      </p:sp>
      <p:sp>
        <p:nvSpPr>
          <p:cNvPr id="7" name="Rectangle 6"/>
          <p:cNvSpPr/>
          <p:nvPr/>
        </p:nvSpPr>
        <p:spPr>
          <a:xfrm>
            <a:off x="472611" y="6118827"/>
            <a:ext cx="9876486" cy="369332"/>
          </a:xfrm>
          <a:prstGeom prst="rect">
            <a:avLst/>
          </a:prstGeom>
        </p:spPr>
        <p:txBody>
          <a:bodyPr wrap="none">
            <a:spAutoFit/>
          </a:bodyPr>
          <a:lstStyle/>
          <a:p>
            <a:r>
              <a:rPr lang="en-GB" dirty="0" smtClean="0">
                <a:solidFill>
                  <a:srgbClr val="000000"/>
                </a:solidFill>
                <a:latin typeface="Calibri" panose="020F0502020204030204" pitchFamily="34" charset="0"/>
              </a:rPr>
              <a:t>NB. No </a:t>
            </a:r>
            <a:r>
              <a:rPr lang="en-GB" dirty="0">
                <a:solidFill>
                  <a:srgbClr val="000000"/>
                </a:solidFill>
                <a:latin typeface="Calibri" panose="020F0502020204030204" pitchFamily="34" charset="0"/>
              </a:rPr>
              <a:t>separate commissioned care budget for </a:t>
            </a:r>
            <a:r>
              <a:rPr lang="en-GB" dirty="0" smtClean="0">
                <a:solidFill>
                  <a:srgbClr val="000000"/>
                </a:solidFill>
                <a:latin typeface="Calibri" panose="020F0502020204030204" pitchFamily="34" charset="0"/>
              </a:rPr>
              <a:t>CYP (SSNPT SG) – care is directly provided by the team. </a:t>
            </a:r>
            <a:endParaRPr lang="en-GB" dirty="0"/>
          </a:p>
        </p:txBody>
      </p:sp>
      <p:sp>
        <p:nvSpPr>
          <p:cNvPr id="8" name="Rectangle 7"/>
          <p:cNvSpPr/>
          <p:nvPr/>
        </p:nvSpPr>
        <p:spPr>
          <a:xfrm>
            <a:off x="472611" y="960648"/>
            <a:ext cx="3982822" cy="400110"/>
          </a:xfrm>
          <a:prstGeom prst="rect">
            <a:avLst/>
          </a:prstGeom>
        </p:spPr>
        <p:txBody>
          <a:bodyPr wrap="square">
            <a:spAutoFit/>
          </a:bodyPr>
          <a:lstStyle/>
          <a:p>
            <a:r>
              <a:rPr lang="en-GB" sz="2000" b="1" dirty="0">
                <a:solidFill>
                  <a:srgbClr val="000000"/>
                </a:solidFill>
                <a:latin typeface="Calibri" panose="020F0502020204030204" pitchFamily="34" charset="0"/>
              </a:rPr>
              <a:t>CHC Care Budgets YTD M3 2022/23</a:t>
            </a:r>
            <a:r>
              <a:rPr lang="en-GB" sz="2000" dirty="0"/>
              <a:t> </a:t>
            </a:r>
          </a:p>
        </p:txBody>
      </p:sp>
      <p:graphicFrame>
        <p:nvGraphicFramePr>
          <p:cNvPr id="4" name="Table 3"/>
          <p:cNvGraphicFramePr>
            <a:graphicFrameLocks noGrp="1"/>
          </p:cNvGraphicFramePr>
          <p:nvPr>
            <p:extLst>
              <p:ext uri="{D42A27DB-BD31-4B8C-83A1-F6EECF244321}">
                <p14:modId xmlns:p14="http://schemas.microsoft.com/office/powerpoint/2010/main" val="2499809263"/>
              </p:ext>
            </p:extLst>
          </p:nvPr>
        </p:nvGraphicFramePr>
        <p:xfrm>
          <a:off x="543909" y="1360758"/>
          <a:ext cx="10389477" cy="4733203"/>
        </p:xfrm>
        <a:graphic>
          <a:graphicData uri="http://schemas.openxmlformats.org/drawingml/2006/table">
            <a:tbl>
              <a:tblPr/>
              <a:tblGrid>
                <a:gridCol w="769591">
                  <a:extLst>
                    <a:ext uri="{9D8B030D-6E8A-4147-A177-3AD203B41FA5}">
                      <a16:colId xmlns:a16="http://schemas.microsoft.com/office/drawing/2014/main" val="1356382841"/>
                    </a:ext>
                  </a:extLst>
                </a:gridCol>
                <a:gridCol w="3046296">
                  <a:extLst>
                    <a:ext uri="{9D8B030D-6E8A-4147-A177-3AD203B41FA5}">
                      <a16:colId xmlns:a16="http://schemas.microsoft.com/office/drawing/2014/main" val="2256896872"/>
                    </a:ext>
                  </a:extLst>
                </a:gridCol>
                <a:gridCol w="1555215">
                  <a:extLst>
                    <a:ext uri="{9D8B030D-6E8A-4147-A177-3AD203B41FA5}">
                      <a16:colId xmlns:a16="http://schemas.microsoft.com/office/drawing/2014/main" val="1848284898"/>
                    </a:ext>
                  </a:extLst>
                </a:gridCol>
                <a:gridCol w="1555215">
                  <a:extLst>
                    <a:ext uri="{9D8B030D-6E8A-4147-A177-3AD203B41FA5}">
                      <a16:colId xmlns:a16="http://schemas.microsoft.com/office/drawing/2014/main" val="1382528473"/>
                    </a:ext>
                  </a:extLst>
                </a:gridCol>
                <a:gridCol w="1731580">
                  <a:extLst>
                    <a:ext uri="{9D8B030D-6E8A-4147-A177-3AD203B41FA5}">
                      <a16:colId xmlns:a16="http://schemas.microsoft.com/office/drawing/2014/main" val="3911169003"/>
                    </a:ext>
                  </a:extLst>
                </a:gridCol>
                <a:gridCol w="1731580">
                  <a:extLst>
                    <a:ext uri="{9D8B030D-6E8A-4147-A177-3AD203B41FA5}">
                      <a16:colId xmlns:a16="http://schemas.microsoft.com/office/drawing/2014/main" val="676754489"/>
                    </a:ext>
                  </a:extLst>
                </a:gridCol>
              </a:tblGrid>
              <a:tr h="330729">
                <a:tc>
                  <a:txBody>
                    <a:bodyPr/>
                    <a:lstStyle/>
                    <a:p>
                      <a:pPr algn="l" fontAlgn="b"/>
                      <a:r>
                        <a:rPr lang="en-GB" sz="1800" b="1" i="0" u="none" strike="noStrike" dirty="0">
                          <a:solidFill>
                            <a:srgbClr val="000000"/>
                          </a:solidFill>
                          <a:effectLst/>
                          <a:latin typeface="Calibri" panose="020F0502020204030204" pitchFamily="34" charset="0"/>
                        </a:rPr>
                        <a:t>SG</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b"/>
                      <a:r>
                        <a:rPr lang="en-GB" sz="1800" b="1" i="0" u="none" strike="noStrike" dirty="0">
                          <a:solidFill>
                            <a:srgbClr val="000000"/>
                          </a:solidFill>
                          <a:effectLst/>
                          <a:latin typeface="Calibri" panose="020F0502020204030204" pitchFamily="34" charset="0"/>
                        </a:rPr>
                        <a:t>Client Group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Total Budget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Budget YTD M3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Spend YTD M3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Var YTD M3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492439628"/>
                  </a:ext>
                </a:extLst>
              </a:tr>
              <a:tr h="319705">
                <a:tc>
                  <a:txBody>
                    <a:bodyPr/>
                    <a:lstStyle/>
                    <a:p>
                      <a:pPr algn="l" fontAlgn="t"/>
                      <a:r>
                        <a:rPr lang="en-GB" sz="1800" b="1" i="0" u="none" strike="noStrike">
                          <a:solidFill>
                            <a:srgbClr val="000000"/>
                          </a:solidFill>
                          <a:effectLst/>
                          <a:latin typeface="Calibri" panose="020F0502020204030204" pitchFamily="34" charset="0"/>
                        </a:rPr>
                        <a:t>PCS</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dirty="0">
                          <a:solidFill>
                            <a:srgbClr val="000000"/>
                          </a:solidFill>
                          <a:effectLst/>
                          <a:latin typeface="Calibri" panose="020F0502020204030204" pitchFamily="34" charset="0"/>
                        </a:rPr>
                        <a:t>NPT CHC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1,550,244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2181645752"/>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NPT FNC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206,137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3176598747"/>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NPT FNC - LA Funded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439,519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431452130"/>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Swansea CHC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4,634,172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592880713"/>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Swansea FNC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327,801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498366499"/>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Swansea FNC - LA funded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800" b="0" i="0" u="none" strike="noStrike" dirty="0">
                          <a:solidFill>
                            <a:srgbClr val="363636"/>
                          </a:solidFill>
                          <a:effectLst/>
                          <a:latin typeface="Calibri" panose="020F0502020204030204" pitchFamily="34" charset="0"/>
                        </a:rPr>
                        <a:t>711,281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932900"/>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PCS Sub Total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a:solidFill>
                            <a:srgbClr val="000000"/>
                          </a:solidFill>
                          <a:effectLst/>
                          <a:latin typeface="Calibri" panose="020F0502020204030204" pitchFamily="34" charset="0"/>
                        </a:rPr>
                        <a:t>29,601,771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dirty="0">
                          <a:solidFill>
                            <a:srgbClr val="000000"/>
                          </a:solidFill>
                          <a:effectLst/>
                          <a:latin typeface="Calibri" panose="020F0502020204030204" pitchFamily="34" charset="0"/>
                        </a:rPr>
                        <a:t>7,401,903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dirty="0">
                          <a:solidFill>
                            <a:srgbClr val="000000"/>
                          </a:solidFill>
                          <a:effectLst/>
                          <a:latin typeface="Calibri" panose="020F0502020204030204" pitchFamily="34" charset="0"/>
                        </a:rPr>
                        <a:t>7,869,153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a:solidFill>
                            <a:srgbClr val="000000"/>
                          </a:solidFill>
                          <a:effectLst/>
                          <a:latin typeface="Calibri" panose="020F0502020204030204" pitchFamily="34" charset="0"/>
                        </a:rPr>
                        <a:t>467,250</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881251167"/>
                  </a:ext>
                </a:extLst>
              </a:tr>
              <a:tr h="319705">
                <a:tc>
                  <a:txBody>
                    <a:bodyPr/>
                    <a:lstStyle/>
                    <a:p>
                      <a:pPr algn="l" fontAlgn="t"/>
                      <a:r>
                        <a:rPr lang="en-GB" sz="1800" b="1" i="0" u="none" strike="noStrike">
                          <a:solidFill>
                            <a:srgbClr val="000000"/>
                          </a:solidFill>
                          <a:effectLst/>
                          <a:latin typeface="Calibri" panose="020F0502020204030204" pitchFamily="34" charset="0"/>
                        </a:rPr>
                        <a:t>MHLD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a:solidFill>
                            <a:srgbClr val="000000"/>
                          </a:solidFill>
                          <a:effectLst/>
                          <a:latin typeface="Calibri" panose="020F0502020204030204" pitchFamily="34" charset="0"/>
                        </a:rPr>
                        <a:t>Mental Health Swansea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GB" sz="1800" b="0" i="0" u="none" strike="noStrike">
                          <a:solidFill>
                            <a:srgbClr val="363636"/>
                          </a:solidFill>
                          <a:effectLst/>
                          <a:latin typeface="Calibri" panose="020F0502020204030204" pitchFamily="34" charset="0"/>
                        </a:rPr>
                        <a:t>2,983,374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753,717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998,264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244,547</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2416441833"/>
                  </a:ext>
                </a:extLst>
              </a:tr>
              <a:tr h="319705">
                <a:tc>
                  <a:txBody>
                    <a:bodyPr/>
                    <a:lstStyle/>
                    <a:p>
                      <a:pPr algn="l" fontAlgn="t"/>
                      <a:r>
                        <a:rPr lang="en-GB" sz="1800" b="1"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Mental Health NPT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a:solidFill>
                            <a:srgbClr val="363636"/>
                          </a:solidFill>
                          <a:effectLst/>
                          <a:latin typeface="Calibri" panose="020F0502020204030204" pitchFamily="34" charset="0"/>
                        </a:rPr>
                        <a:t>6,677,640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1,752,163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2,055,128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302,965</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1346199334"/>
                  </a:ext>
                </a:extLst>
              </a:tr>
              <a:tr h="319705">
                <a:tc>
                  <a:txBody>
                    <a:bodyPr/>
                    <a:lstStyle/>
                    <a:p>
                      <a:pPr algn="l" fontAlgn="t"/>
                      <a:r>
                        <a:rPr lang="en-GB" sz="1800" b="0"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LD Swansea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1800" b="0" i="0" u="none" strike="noStrike">
                          <a:solidFill>
                            <a:srgbClr val="363636"/>
                          </a:solidFill>
                          <a:effectLst/>
                          <a:latin typeface="Calibri" panose="020F0502020204030204" pitchFamily="34" charset="0"/>
                        </a:rPr>
                        <a:t>5,244,004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1,408,147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1,595,011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186,864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rgbClr val="FFFFFF"/>
                    </a:solidFill>
                  </a:tcPr>
                </a:tc>
                <a:extLst>
                  <a:ext uri="{0D108BD9-81ED-4DB2-BD59-A6C34878D82A}">
                    <a16:rowId xmlns:a16="http://schemas.microsoft.com/office/drawing/2014/main" val="1694553128"/>
                  </a:ext>
                </a:extLst>
              </a:tr>
              <a:tr h="319705">
                <a:tc>
                  <a:txBody>
                    <a:bodyPr/>
                    <a:lstStyle/>
                    <a:p>
                      <a:pPr algn="l" fontAlgn="t"/>
                      <a:r>
                        <a:rPr lang="en-GB" sz="1800" b="0"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800" b="0" i="0" u="none" strike="noStrike">
                          <a:solidFill>
                            <a:srgbClr val="000000"/>
                          </a:solidFill>
                          <a:effectLst/>
                          <a:latin typeface="Calibri" panose="020F0502020204030204" pitchFamily="34" charset="0"/>
                        </a:rPr>
                        <a:t>LD NPT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ctr"/>
                      <a:r>
                        <a:rPr lang="en-GB" sz="1800" b="0" i="0" u="none" strike="noStrike">
                          <a:solidFill>
                            <a:srgbClr val="363636"/>
                          </a:solidFill>
                          <a:effectLst/>
                          <a:latin typeface="Calibri" panose="020F0502020204030204" pitchFamily="34" charset="0"/>
                        </a:rPr>
                        <a:t>9,130,916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GB" sz="1800" b="0" i="0" u="none" strike="noStrike">
                          <a:solidFill>
                            <a:srgbClr val="363636"/>
                          </a:solidFill>
                          <a:effectLst/>
                          <a:latin typeface="Calibri" panose="020F0502020204030204" pitchFamily="34" charset="0"/>
                        </a:rPr>
                        <a:t>2,541,116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3,615,459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GB" sz="1800" b="0" i="0" u="none" strike="noStrike" dirty="0">
                          <a:solidFill>
                            <a:srgbClr val="363636"/>
                          </a:solidFill>
                          <a:effectLst/>
                          <a:latin typeface="Calibri" panose="020F0502020204030204" pitchFamily="34" charset="0"/>
                        </a:rPr>
                        <a:t>1,074,343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94336300"/>
                  </a:ext>
                </a:extLst>
              </a:tr>
              <a:tr h="330729">
                <a:tc>
                  <a:txBody>
                    <a:bodyPr/>
                    <a:lstStyle/>
                    <a:p>
                      <a:pPr algn="l" fontAlgn="t"/>
                      <a:r>
                        <a:rPr lang="en-GB" sz="1800" b="0" i="0" u="none" strike="noStrike">
                          <a:solidFill>
                            <a:srgbClr val="000000"/>
                          </a:solidFill>
                          <a:effectLst/>
                          <a:latin typeface="Calibri" panose="020F0502020204030204" pitchFamily="34" charset="0"/>
                        </a:rPr>
                        <a:t>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MHLD Sub Total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a:solidFill>
                            <a:srgbClr val="000000"/>
                          </a:solidFill>
                          <a:effectLst/>
                          <a:latin typeface="Calibri" panose="020F0502020204030204" pitchFamily="34" charset="0"/>
                        </a:rPr>
                        <a:t>24,035,934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r" fontAlgn="ctr"/>
                      <a:r>
                        <a:rPr lang="en-GB" sz="1800" b="1" i="0" u="none" strike="noStrike">
                          <a:solidFill>
                            <a:srgbClr val="000000"/>
                          </a:solidFill>
                          <a:effectLst/>
                          <a:latin typeface="Calibri" panose="020F0502020204030204" pitchFamily="34" charset="0"/>
                        </a:rPr>
                        <a:t>6,455,143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r" fontAlgn="ctr"/>
                      <a:r>
                        <a:rPr lang="en-GB" sz="1800" b="1" i="0" u="none" strike="noStrike" dirty="0">
                          <a:solidFill>
                            <a:srgbClr val="000000"/>
                          </a:solidFill>
                          <a:effectLst/>
                          <a:latin typeface="Calibri" panose="020F0502020204030204" pitchFamily="34" charset="0"/>
                        </a:rPr>
                        <a:t>8,263,861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800" b="1" i="0" u="none" strike="noStrike" dirty="0">
                          <a:solidFill>
                            <a:srgbClr val="000000"/>
                          </a:solidFill>
                          <a:effectLst/>
                          <a:latin typeface="Calibri" panose="020F0502020204030204" pitchFamily="34" charset="0"/>
                        </a:rPr>
                        <a:t>1,808,718</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425495919"/>
                  </a:ext>
                </a:extLst>
              </a:tr>
              <a:tr h="330729">
                <a:tc>
                  <a:txBody>
                    <a:bodyPr/>
                    <a:lstStyle/>
                    <a:p>
                      <a:pPr algn="l" fontAlgn="b"/>
                      <a:r>
                        <a:rPr lang="en-GB" sz="1800" b="1" i="0" u="none" strike="noStrike">
                          <a:solidFill>
                            <a:srgbClr val="000000"/>
                          </a:solidFill>
                          <a:effectLst/>
                          <a:latin typeface="Calibri" panose="020F0502020204030204" pitchFamily="34" charset="0"/>
                        </a:rPr>
                        <a:t>HB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b"/>
                      <a:r>
                        <a:rPr lang="en-GB" sz="1800" b="1" i="0" u="none" strike="noStrike">
                          <a:solidFill>
                            <a:srgbClr val="000000"/>
                          </a:solidFill>
                          <a:effectLst/>
                          <a:latin typeface="Calibri" panose="020F0502020204030204" pitchFamily="34" charset="0"/>
                        </a:rPr>
                        <a:t>TOTAL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r" fontAlgn="b"/>
                      <a:r>
                        <a:rPr lang="en-GB" sz="1800" b="1" i="0" u="none" strike="noStrike">
                          <a:solidFill>
                            <a:srgbClr val="000000"/>
                          </a:solidFill>
                          <a:effectLst/>
                          <a:latin typeface="Calibri" panose="020F0502020204030204" pitchFamily="34" charset="0"/>
                        </a:rPr>
                        <a:t>53,637,705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r" fontAlgn="b"/>
                      <a:r>
                        <a:rPr lang="en-GB" sz="1800" b="1" i="0" u="none" strike="noStrike">
                          <a:solidFill>
                            <a:srgbClr val="000000"/>
                          </a:solidFill>
                          <a:effectLst/>
                          <a:latin typeface="Calibri" panose="020F0502020204030204" pitchFamily="34" charset="0"/>
                        </a:rPr>
                        <a:t>13,857,046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r" fontAlgn="b"/>
                      <a:r>
                        <a:rPr lang="en-GB" sz="1800" b="1" i="0" u="none" strike="noStrike">
                          <a:solidFill>
                            <a:srgbClr val="000000"/>
                          </a:solidFill>
                          <a:effectLst/>
                          <a:latin typeface="Calibri" panose="020F0502020204030204" pitchFamily="34" charset="0"/>
                        </a:rPr>
                        <a:t>16,133,015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r" fontAlgn="b"/>
                      <a:r>
                        <a:rPr lang="en-GB" sz="1800" b="1" i="0" u="none" strike="noStrike" dirty="0">
                          <a:solidFill>
                            <a:srgbClr val="000000"/>
                          </a:solidFill>
                          <a:effectLst/>
                          <a:latin typeface="Calibri" panose="020F0502020204030204" pitchFamily="34" charset="0"/>
                        </a:rPr>
                        <a:t>2,275,969</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202113285"/>
                  </a:ext>
                </a:extLst>
              </a:tr>
            </a:tbl>
          </a:graphicData>
        </a:graphic>
      </p:graphicFrame>
    </p:spTree>
    <p:extLst>
      <p:ext uri="{BB962C8B-B14F-4D97-AF65-F5344CB8AC3E}">
        <p14:creationId xmlns:p14="http://schemas.microsoft.com/office/powerpoint/2010/main" val="413702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1"/>
          </a:solidFill>
        </p:spPr>
        <p:txBody>
          <a:bodyPr>
            <a:normAutofit/>
          </a:bodyPr>
          <a:lstStyle/>
          <a:p>
            <a:r>
              <a:rPr lang="en-GB" dirty="0" smtClean="0"/>
              <a:t>Budgets for CHC / CC Teams &amp; WTE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086581687"/>
              </p:ext>
            </p:extLst>
          </p:nvPr>
        </p:nvGraphicFramePr>
        <p:xfrm>
          <a:off x="772516" y="1300661"/>
          <a:ext cx="10105690" cy="4734560"/>
        </p:xfrm>
        <a:graphic>
          <a:graphicData uri="http://schemas.openxmlformats.org/drawingml/2006/table">
            <a:tbl>
              <a:tblPr/>
              <a:tblGrid>
                <a:gridCol w="3206618">
                  <a:extLst>
                    <a:ext uri="{9D8B030D-6E8A-4147-A177-3AD203B41FA5}">
                      <a16:colId xmlns:a16="http://schemas.microsoft.com/office/drawing/2014/main" val="1312272275"/>
                    </a:ext>
                  </a:extLst>
                </a:gridCol>
                <a:gridCol w="862384">
                  <a:extLst>
                    <a:ext uri="{9D8B030D-6E8A-4147-A177-3AD203B41FA5}">
                      <a16:colId xmlns:a16="http://schemas.microsoft.com/office/drawing/2014/main" val="358562150"/>
                    </a:ext>
                  </a:extLst>
                </a:gridCol>
                <a:gridCol w="862384">
                  <a:extLst>
                    <a:ext uri="{9D8B030D-6E8A-4147-A177-3AD203B41FA5}">
                      <a16:colId xmlns:a16="http://schemas.microsoft.com/office/drawing/2014/main" val="360336043"/>
                    </a:ext>
                  </a:extLst>
                </a:gridCol>
                <a:gridCol w="862384">
                  <a:extLst>
                    <a:ext uri="{9D8B030D-6E8A-4147-A177-3AD203B41FA5}">
                      <a16:colId xmlns:a16="http://schemas.microsoft.com/office/drawing/2014/main" val="1048968494"/>
                    </a:ext>
                  </a:extLst>
                </a:gridCol>
                <a:gridCol w="862384">
                  <a:extLst>
                    <a:ext uri="{9D8B030D-6E8A-4147-A177-3AD203B41FA5}">
                      <a16:colId xmlns:a16="http://schemas.microsoft.com/office/drawing/2014/main" val="3241833660"/>
                    </a:ext>
                  </a:extLst>
                </a:gridCol>
                <a:gridCol w="862384">
                  <a:extLst>
                    <a:ext uri="{9D8B030D-6E8A-4147-A177-3AD203B41FA5}">
                      <a16:colId xmlns:a16="http://schemas.microsoft.com/office/drawing/2014/main" val="2532761422"/>
                    </a:ext>
                  </a:extLst>
                </a:gridCol>
                <a:gridCol w="862384">
                  <a:extLst>
                    <a:ext uri="{9D8B030D-6E8A-4147-A177-3AD203B41FA5}">
                      <a16:colId xmlns:a16="http://schemas.microsoft.com/office/drawing/2014/main" val="2157929680"/>
                    </a:ext>
                  </a:extLst>
                </a:gridCol>
                <a:gridCol w="862384">
                  <a:extLst>
                    <a:ext uri="{9D8B030D-6E8A-4147-A177-3AD203B41FA5}">
                      <a16:colId xmlns:a16="http://schemas.microsoft.com/office/drawing/2014/main" val="3465877653"/>
                    </a:ext>
                  </a:extLst>
                </a:gridCol>
                <a:gridCol w="862384">
                  <a:extLst>
                    <a:ext uri="{9D8B030D-6E8A-4147-A177-3AD203B41FA5}">
                      <a16:colId xmlns:a16="http://schemas.microsoft.com/office/drawing/2014/main" val="306775470"/>
                    </a:ext>
                  </a:extLst>
                </a:gridCol>
              </a:tblGrid>
              <a:tr h="673172">
                <a:tc>
                  <a:txBody>
                    <a:bodyPr/>
                    <a:lstStyle/>
                    <a:p>
                      <a:pPr algn="l" fontAlgn="t"/>
                      <a:r>
                        <a:rPr lang="en-GB" sz="1600" b="1" i="0" u="none" strike="noStrike" baseline="0" dirty="0">
                          <a:solidFill>
                            <a:srgbClr val="000000"/>
                          </a:solidFill>
                          <a:effectLst/>
                          <a:latin typeface="Calibri" panose="020F0502020204030204" pitchFamily="34" charset="0"/>
                        </a:rPr>
                        <a:t>Staff Group</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gridSpan="2">
                  <a:txBody>
                    <a:bodyPr/>
                    <a:lstStyle/>
                    <a:p>
                      <a:pPr algn="ctr" fontAlgn="t"/>
                      <a:r>
                        <a:rPr lang="en-GB" sz="1600" b="1" i="0" u="none" strike="noStrike" baseline="0">
                          <a:solidFill>
                            <a:srgbClr val="000000"/>
                          </a:solidFill>
                          <a:effectLst/>
                          <a:latin typeface="Calibri" panose="020F0502020204030204" pitchFamily="34" charset="0"/>
                        </a:rPr>
                        <a:t>Long Term Care Team (PCS)</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tc gridSpan="2">
                  <a:txBody>
                    <a:bodyPr/>
                    <a:lstStyle/>
                    <a:p>
                      <a:pPr algn="ctr" fontAlgn="t"/>
                      <a:r>
                        <a:rPr lang="en-GB" sz="1600" b="1" i="0" u="none" strike="noStrike" baseline="0">
                          <a:solidFill>
                            <a:srgbClr val="000000"/>
                          </a:solidFill>
                          <a:effectLst/>
                          <a:latin typeface="Calibri" panose="020F0502020204030204" pitchFamily="34" charset="0"/>
                        </a:rPr>
                        <a:t>CHC Commissioning team (MHLD)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tc gridSpan="2">
                  <a:txBody>
                    <a:bodyPr/>
                    <a:lstStyle/>
                    <a:p>
                      <a:pPr algn="ctr" fontAlgn="t"/>
                      <a:r>
                        <a:rPr lang="en-GB" sz="1600" b="1" i="0" u="none" strike="noStrike" baseline="0" dirty="0">
                          <a:solidFill>
                            <a:srgbClr val="000000"/>
                          </a:solidFill>
                          <a:effectLst/>
                          <a:latin typeface="Calibri" panose="020F0502020204030204" pitchFamily="34" charset="0"/>
                        </a:rPr>
                        <a:t>Children's Community Nursing (</a:t>
                      </a:r>
                      <a:r>
                        <a:rPr lang="en-GB" sz="1600" b="1" i="0" u="none" strike="noStrike" baseline="0" dirty="0" smtClean="0">
                          <a:solidFill>
                            <a:srgbClr val="000000"/>
                          </a:solidFill>
                          <a:effectLst/>
                          <a:latin typeface="Calibri" panose="020F0502020204030204" pitchFamily="34" charset="0"/>
                        </a:rPr>
                        <a:t>SNPT</a:t>
                      </a:r>
                      <a:r>
                        <a:rPr lang="en-GB" sz="1600" b="1" i="0" u="none" strike="noStrike" baseline="0" dirty="0">
                          <a:solidFill>
                            <a:srgbClr val="000000"/>
                          </a:solidFill>
                          <a:effectLst/>
                          <a:latin typeface="Calibri" panose="020F0502020204030204" pitchFamily="34" charset="0"/>
                        </a:rPr>
                        <a: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tc gridSpan="2">
                  <a:txBody>
                    <a:bodyPr/>
                    <a:lstStyle/>
                    <a:p>
                      <a:pPr algn="ctr" fontAlgn="t"/>
                      <a:r>
                        <a:rPr lang="en-GB" sz="1600" b="1" i="0" u="none" strike="noStrike" baseline="0">
                          <a:solidFill>
                            <a:srgbClr val="000000"/>
                          </a:solidFill>
                          <a:effectLst/>
                          <a:latin typeface="Calibri" panose="020F0502020204030204" pitchFamily="34" charset="0"/>
                        </a:rPr>
                        <a:t>Total Health Board </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extLst>
                  <a:ext uri="{0D108BD9-81ED-4DB2-BD59-A6C34878D82A}">
                    <a16:rowId xmlns:a16="http://schemas.microsoft.com/office/drawing/2014/main" val="2053387330"/>
                  </a:ext>
                </a:extLst>
              </a:tr>
              <a:tr h="451580">
                <a:tc>
                  <a:txBody>
                    <a:bodyPr/>
                    <a:lstStyle/>
                    <a:p>
                      <a:pPr algn="l" fontAlgn="b"/>
                      <a:r>
                        <a:rPr lang="en-GB" sz="1600" b="1"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WTE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Budget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WTE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Budget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WTE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Budget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WTE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600" b="1" i="0" u="none" strike="noStrike" baseline="0">
                          <a:solidFill>
                            <a:srgbClr val="000000"/>
                          </a:solidFill>
                          <a:effectLst/>
                          <a:latin typeface="Calibri" panose="020F0502020204030204" pitchFamily="34" charset="0"/>
                        </a:rPr>
                        <a:t>Budget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863472842"/>
                  </a:ext>
                </a:extLst>
              </a:tr>
              <a:tr h="243416">
                <a:tc>
                  <a:txBody>
                    <a:bodyPr/>
                    <a:lstStyle/>
                    <a:p>
                      <a:pPr algn="l" fontAlgn="b"/>
                      <a:r>
                        <a:rPr lang="en-GB" sz="1600" b="0" i="0" u="none" strike="noStrike" baseline="0" dirty="0">
                          <a:solidFill>
                            <a:srgbClr val="000000"/>
                          </a:solidFill>
                          <a:effectLst/>
                          <a:latin typeface="Calibri" panose="020F0502020204030204" pitchFamily="34" charset="0"/>
                        </a:rPr>
                        <a:t>Nurse Manager Band 8B</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600" b="1"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600" b="1"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75,518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75,518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30194272"/>
                  </a:ext>
                </a:extLst>
              </a:tr>
              <a:tr h="243416">
                <a:tc>
                  <a:txBody>
                    <a:bodyPr/>
                    <a:lstStyle/>
                    <a:p>
                      <a:pPr algn="l" fontAlgn="b"/>
                      <a:r>
                        <a:rPr lang="en-GB" sz="1600" b="0" i="0" u="none" strike="noStrike" baseline="0" dirty="0">
                          <a:solidFill>
                            <a:srgbClr val="000000"/>
                          </a:solidFill>
                          <a:effectLst/>
                          <a:latin typeface="Calibri" panose="020F0502020204030204" pitchFamily="34" charset="0"/>
                        </a:rPr>
                        <a:t>Nurse Manager Band 8A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110,835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110,835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014708071"/>
                  </a:ext>
                </a:extLst>
              </a:tr>
              <a:tr h="243416">
                <a:tc>
                  <a:txBody>
                    <a:bodyPr/>
                    <a:lstStyle/>
                    <a:p>
                      <a:pPr algn="l" fontAlgn="b"/>
                      <a:r>
                        <a:rPr lang="en-GB" sz="1600" b="0" i="0" u="none" strike="noStrike" baseline="0" dirty="0">
                          <a:solidFill>
                            <a:srgbClr val="000000"/>
                          </a:solidFill>
                          <a:effectLst/>
                          <a:latin typeface="Calibri" panose="020F0502020204030204" pitchFamily="34" charset="0"/>
                        </a:rPr>
                        <a:t> Registered Nurse Band 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3.60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406,184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7.60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414,412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57,926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12.20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878,522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8637313"/>
                  </a:ext>
                </a:extLst>
              </a:tr>
              <a:tr h="243416">
                <a:tc>
                  <a:txBody>
                    <a:bodyPr/>
                    <a:lstStyle/>
                    <a:p>
                      <a:pPr algn="l" fontAlgn="b"/>
                      <a:r>
                        <a:rPr lang="en-GB" sz="1600" b="0" i="0" u="none" strike="noStrike" baseline="0" dirty="0">
                          <a:solidFill>
                            <a:srgbClr val="000000"/>
                          </a:solidFill>
                          <a:effectLst/>
                          <a:latin typeface="Calibri" panose="020F0502020204030204" pitchFamily="34" charset="0"/>
                        </a:rPr>
                        <a:t> Registered Nurse Band 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dirty="0">
                          <a:solidFill>
                            <a:srgbClr val="000000"/>
                          </a:solidFill>
                          <a:effectLst/>
                          <a:latin typeface="Calibri" panose="020F0502020204030204" pitchFamily="34" charset="0"/>
                        </a:rPr>
                        <a:t>8.80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192,607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7.32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332,007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16.12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524,614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04357802"/>
                  </a:ext>
                </a:extLst>
              </a:tr>
              <a:tr h="243416">
                <a:tc>
                  <a:txBody>
                    <a:bodyPr/>
                    <a:lstStyle/>
                    <a:p>
                      <a:pPr algn="l" fontAlgn="b"/>
                      <a:r>
                        <a:rPr lang="en-GB" sz="1600" b="0" i="0" u="none" strike="noStrike" baseline="0">
                          <a:solidFill>
                            <a:srgbClr val="000000"/>
                          </a:solidFill>
                          <a:effectLst/>
                          <a:latin typeface="Calibri" panose="020F0502020204030204" pitchFamily="34" charset="0"/>
                        </a:rPr>
                        <a:t> Registered Nurse Band 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39,445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39,445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528588897"/>
                  </a:ext>
                </a:extLst>
              </a:tr>
              <a:tr h="243416">
                <a:tc>
                  <a:txBody>
                    <a:bodyPr/>
                    <a:lstStyle/>
                    <a:p>
                      <a:pPr algn="l" fontAlgn="b"/>
                      <a:r>
                        <a:rPr lang="en-GB" sz="1600" b="0" i="0" u="none" strike="noStrike" baseline="0">
                          <a:solidFill>
                            <a:srgbClr val="000000"/>
                          </a:solidFill>
                          <a:effectLst/>
                          <a:latin typeface="Calibri" panose="020F0502020204030204" pitchFamily="34" charset="0"/>
                        </a:rPr>
                        <a:t> Nursing HCA/HCSW Band 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7.71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302,167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7.71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302,167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11586809"/>
                  </a:ext>
                </a:extLst>
              </a:tr>
              <a:tr h="243416">
                <a:tc>
                  <a:txBody>
                    <a:bodyPr/>
                    <a:lstStyle/>
                    <a:p>
                      <a:pPr algn="l" fontAlgn="b"/>
                      <a:r>
                        <a:rPr lang="en-GB" sz="1600" b="0" i="0" u="none" strike="noStrike" baseline="0">
                          <a:solidFill>
                            <a:srgbClr val="000000"/>
                          </a:solidFill>
                          <a:effectLst/>
                          <a:latin typeface="Calibri" panose="020F0502020204030204" pitchFamily="34" charset="0"/>
                        </a:rPr>
                        <a:t> Nursing HCA/HCSW Band 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14.56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442,917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14.56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442,917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73813196"/>
                  </a:ext>
                </a:extLst>
              </a:tr>
              <a:tr h="243416">
                <a:tc>
                  <a:txBody>
                    <a:bodyPr/>
                    <a:lstStyle/>
                    <a:p>
                      <a:pPr algn="l" fontAlgn="b"/>
                      <a:r>
                        <a:rPr lang="en-GB" sz="1600" b="0" i="0" u="none" strike="noStrike" baseline="0">
                          <a:solidFill>
                            <a:srgbClr val="000000"/>
                          </a:solidFill>
                          <a:effectLst/>
                          <a:latin typeface="Calibri" panose="020F0502020204030204" pitchFamily="34" charset="0"/>
                        </a:rPr>
                        <a:t> Nursery Nurse Band 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7.35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288,058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7.35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288,058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299984817"/>
                  </a:ext>
                </a:extLst>
              </a:tr>
              <a:tr h="243416">
                <a:tc>
                  <a:txBody>
                    <a:bodyPr/>
                    <a:lstStyle/>
                    <a:p>
                      <a:pPr algn="l" fontAlgn="b"/>
                      <a:r>
                        <a:rPr lang="en-GB" sz="1600" b="0" i="0" u="none" strike="noStrike" baseline="0">
                          <a:solidFill>
                            <a:srgbClr val="000000"/>
                          </a:solidFill>
                          <a:effectLst/>
                          <a:latin typeface="Calibri" panose="020F0502020204030204" pitchFamily="34" charset="0"/>
                        </a:rPr>
                        <a:t>Admin &amp; Clerical Band 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dirty="0">
                          <a:solidFill>
                            <a:srgbClr val="000000"/>
                          </a:solidFill>
                          <a:effectLst/>
                          <a:latin typeface="Calibri" panose="020F0502020204030204" pitchFamily="34" charset="0"/>
                        </a:rPr>
                        <a:t>59,009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dirty="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r" fontAlgn="b"/>
                      <a:r>
                        <a:rPr lang="en-GB" sz="1600" b="0" i="0" u="none" strike="noStrike" baseline="0">
                          <a:solidFill>
                            <a:srgbClr val="000000"/>
                          </a:solidFill>
                          <a:effectLst/>
                          <a:latin typeface="Calibri" panose="020F0502020204030204" pitchFamily="34" charset="0"/>
                        </a:rPr>
                        <a:t>59009*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59,009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1577893"/>
                  </a:ext>
                </a:extLst>
              </a:tr>
              <a:tr h="243416">
                <a:tc>
                  <a:txBody>
                    <a:bodyPr/>
                    <a:lstStyle/>
                    <a:p>
                      <a:pPr algn="l" fontAlgn="b"/>
                      <a:r>
                        <a:rPr lang="en-GB" sz="1600" b="0" i="0" u="none" strike="noStrike" baseline="0">
                          <a:solidFill>
                            <a:srgbClr val="000000"/>
                          </a:solidFill>
                          <a:effectLst/>
                          <a:latin typeface="Calibri" panose="020F0502020204030204" pitchFamily="34" charset="0"/>
                        </a:rPr>
                        <a:t>Admin &amp; Clerical Band 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dirty="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36,182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36,182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4228597"/>
                  </a:ext>
                </a:extLst>
              </a:tr>
              <a:tr h="243416">
                <a:tc>
                  <a:txBody>
                    <a:bodyPr/>
                    <a:lstStyle/>
                    <a:p>
                      <a:pPr algn="l" fontAlgn="b"/>
                      <a:r>
                        <a:rPr lang="en-GB" sz="1600" b="0" i="0" u="none" strike="noStrike" baseline="0">
                          <a:solidFill>
                            <a:srgbClr val="000000"/>
                          </a:solidFill>
                          <a:effectLst/>
                          <a:latin typeface="Calibri" panose="020F0502020204030204" pitchFamily="34" charset="0"/>
                        </a:rPr>
                        <a:t>Admin &amp; Clerical Band 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89,815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89,815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82807677"/>
                  </a:ext>
                </a:extLst>
              </a:tr>
              <a:tr h="243416">
                <a:tc>
                  <a:txBody>
                    <a:bodyPr/>
                    <a:lstStyle/>
                    <a:p>
                      <a:pPr algn="l" fontAlgn="b"/>
                      <a:r>
                        <a:rPr lang="en-GB" sz="1600" b="0" i="0" u="none" strike="noStrike" baseline="0">
                          <a:solidFill>
                            <a:srgbClr val="000000"/>
                          </a:solidFill>
                          <a:effectLst/>
                          <a:latin typeface="Calibri" panose="020F0502020204030204" pitchFamily="34" charset="0"/>
                        </a:rPr>
                        <a:t> Admin &amp; Clerical Band 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50,439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26,792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0.60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0" i="0" u="none" strike="noStrike" baseline="0">
                          <a:solidFill>
                            <a:srgbClr val="000000"/>
                          </a:solidFill>
                          <a:effectLst/>
                          <a:latin typeface="Calibri" panose="020F0502020204030204" pitchFamily="34" charset="0"/>
                        </a:rPr>
                        <a:t>15,737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3.60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600" b="1" i="0" u="none" strike="noStrike" baseline="0">
                          <a:solidFill>
                            <a:srgbClr val="000000"/>
                          </a:solidFill>
                          <a:effectLst/>
                          <a:latin typeface="Calibri" panose="020F0502020204030204" pitchFamily="34" charset="0"/>
                        </a:rPr>
                        <a:t>92,968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28756888"/>
                  </a:ext>
                </a:extLst>
              </a:tr>
              <a:tr h="243416">
                <a:tc>
                  <a:txBody>
                    <a:bodyPr/>
                    <a:lstStyle/>
                    <a:p>
                      <a:pPr algn="l" fontAlgn="b"/>
                      <a:r>
                        <a:rPr lang="en-GB" sz="1600" b="0" i="0" u="none" strike="noStrike" baseline="0">
                          <a:solidFill>
                            <a:srgbClr val="000000"/>
                          </a:solidFill>
                          <a:effectLst/>
                          <a:latin typeface="Calibri" panose="020F0502020204030204" pitchFamily="34" charset="0"/>
                        </a:rPr>
                        <a:t> Admin &amp; Clerical Band 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baseline="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baseline="0">
                          <a:solidFill>
                            <a:srgbClr val="000000"/>
                          </a:solidFill>
                          <a:effectLst/>
                          <a:latin typeface="Calibri" panose="020F0502020204030204" pitchFamily="34" charset="0"/>
                        </a:rPr>
                        <a:t>0.80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baseline="0">
                          <a:solidFill>
                            <a:srgbClr val="000000"/>
                          </a:solidFill>
                          <a:effectLst/>
                          <a:latin typeface="Calibri" panose="020F0502020204030204" pitchFamily="34" charset="0"/>
                        </a:rPr>
                        <a:t>19,091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1" i="0" u="none" strike="noStrike" baseline="0">
                          <a:solidFill>
                            <a:srgbClr val="000000"/>
                          </a:solidFill>
                          <a:effectLst/>
                          <a:latin typeface="Calibri" panose="020F0502020204030204" pitchFamily="34" charset="0"/>
                        </a:rPr>
                        <a:t>0.80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600" b="1" i="0" u="none" strike="noStrike" baseline="0">
                          <a:solidFill>
                            <a:srgbClr val="000000"/>
                          </a:solidFill>
                          <a:effectLst/>
                          <a:latin typeface="Calibri" panose="020F0502020204030204" pitchFamily="34" charset="0"/>
                        </a:rPr>
                        <a:t>19,091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2856476"/>
                  </a:ext>
                </a:extLst>
              </a:tr>
              <a:tr h="243416">
                <a:tc>
                  <a:txBody>
                    <a:bodyPr/>
                    <a:lstStyle/>
                    <a:p>
                      <a:pPr algn="l" fontAlgn="b"/>
                      <a:r>
                        <a:rPr lang="en-GB" sz="1600" b="1" i="0" u="none" strike="noStrike" baseline="0">
                          <a:solidFill>
                            <a:srgbClr val="000000"/>
                          </a:solidFill>
                          <a:effectLst/>
                          <a:latin typeface="Calibri" panose="020F0502020204030204" pitchFamily="34" charset="0"/>
                        </a:rPr>
                        <a:t>TOTAL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19.40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908,889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11.60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552,904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32.02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1,497,348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a:solidFill>
                            <a:srgbClr val="000000"/>
                          </a:solidFill>
                          <a:effectLst/>
                          <a:latin typeface="Calibri" panose="020F0502020204030204" pitchFamily="34" charset="0"/>
                        </a:rPr>
                        <a:t>63.02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r" fontAlgn="b"/>
                      <a:r>
                        <a:rPr lang="en-GB" sz="1600" b="1" i="0" u="none" strike="noStrike" baseline="0" dirty="0">
                          <a:solidFill>
                            <a:srgbClr val="000000"/>
                          </a:solidFill>
                          <a:effectLst/>
                          <a:latin typeface="Calibri" panose="020F0502020204030204" pitchFamily="34" charset="0"/>
                        </a:rPr>
                        <a:t>2,959,141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201747199"/>
                  </a:ext>
                </a:extLst>
              </a:tr>
            </a:tbl>
          </a:graphicData>
        </a:graphic>
      </p:graphicFrame>
      <p:sp>
        <p:nvSpPr>
          <p:cNvPr id="6" name="TextBox 5"/>
          <p:cNvSpPr txBox="1"/>
          <p:nvPr/>
        </p:nvSpPr>
        <p:spPr>
          <a:xfrm>
            <a:off x="677923" y="799320"/>
            <a:ext cx="6850117" cy="400110"/>
          </a:xfrm>
          <a:prstGeom prst="rect">
            <a:avLst/>
          </a:prstGeom>
          <a:noFill/>
        </p:spPr>
        <p:txBody>
          <a:bodyPr wrap="square" rtlCol="0">
            <a:spAutoFit/>
          </a:bodyPr>
          <a:lstStyle/>
          <a:p>
            <a:r>
              <a:rPr lang="en-GB" sz="2000" b="1" dirty="0" smtClean="0">
                <a:latin typeface="Calibri" panose="020F0502020204030204" pitchFamily="34" charset="0"/>
                <a:cs typeface="Calibri" panose="020F0502020204030204" pitchFamily="34" charset="0"/>
              </a:rPr>
              <a:t>Team Budgets and WTE Full Year 2022/23</a:t>
            </a:r>
            <a:endParaRPr lang="en-GB" sz="2000" b="1" dirty="0">
              <a:latin typeface="Calibri" panose="020F0502020204030204" pitchFamily="34" charset="0"/>
              <a:cs typeface="Calibri" panose="020F0502020204030204" pitchFamily="34" charset="0"/>
            </a:endParaRPr>
          </a:p>
        </p:txBody>
      </p:sp>
      <p:sp>
        <p:nvSpPr>
          <p:cNvPr id="7" name="Rectangle 6"/>
          <p:cNvSpPr/>
          <p:nvPr/>
        </p:nvSpPr>
        <p:spPr>
          <a:xfrm>
            <a:off x="772516" y="5998807"/>
            <a:ext cx="10105690" cy="307777"/>
          </a:xfrm>
          <a:prstGeom prst="rect">
            <a:avLst/>
          </a:prstGeom>
        </p:spPr>
        <p:txBody>
          <a:bodyPr wrap="square">
            <a:spAutoFit/>
          </a:bodyPr>
          <a:lstStyle/>
          <a:p>
            <a:r>
              <a:rPr lang="en-GB" sz="1400" b="1" dirty="0">
                <a:solidFill>
                  <a:srgbClr val="000000"/>
                </a:solidFill>
                <a:latin typeface="Calibri" panose="020F0502020204030204" pitchFamily="34" charset="0"/>
              </a:rPr>
              <a:t>* Post is based in the team but managed by </a:t>
            </a:r>
            <a:r>
              <a:rPr lang="en-GB" sz="1400" b="1" dirty="0" smtClean="0">
                <a:solidFill>
                  <a:srgbClr val="000000"/>
                </a:solidFill>
                <a:latin typeface="Calibri" panose="020F0502020204030204" pitchFamily="34" charset="0"/>
              </a:rPr>
              <a:t>Procurement – budget transferred from MHLD to Procurement </a:t>
            </a:r>
            <a:endParaRPr lang="en-GB" sz="1400" dirty="0"/>
          </a:p>
        </p:txBody>
      </p:sp>
    </p:spTree>
    <p:extLst>
      <p:ext uri="{BB962C8B-B14F-4D97-AF65-F5344CB8AC3E}">
        <p14:creationId xmlns:p14="http://schemas.microsoft.com/office/powerpoint/2010/main" val="1351148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12192000" cy="698091"/>
          </a:xfrm>
          <a:solidFill>
            <a:schemeClr val="accent1"/>
          </a:solidFill>
        </p:spPr>
        <p:txBody>
          <a:bodyPr>
            <a:normAutofit/>
          </a:bodyPr>
          <a:lstStyle/>
          <a:p>
            <a:r>
              <a:rPr lang="en-GB" dirty="0" smtClean="0"/>
              <a:t>Number of Patients and Providers  </a:t>
            </a:r>
            <a:endParaRPr lang="en-GB" dirty="0"/>
          </a:p>
        </p:txBody>
      </p:sp>
      <p:sp>
        <p:nvSpPr>
          <p:cNvPr id="2" name="TextBox 1"/>
          <p:cNvSpPr txBox="1"/>
          <p:nvPr/>
        </p:nvSpPr>
        <p:spPr>
          <a:xfrm>
            <a:off x="433552" y="1182414"/>
            <a:ext cx="3823138" cy="567558"/>
          </a:xfrm>
          <a:prstGeom prst="rect">
            <a:avLst/>
          </a:prstGeom>
          <a:noFill/>
        </p:spPr>
        <p:txBody>
          <a:bodyPr wrap="square" rtlCol="0">
            <a:spAutoFit/>
          </a:bodyPr>
          <a:lstStyle/>
          <a:p>
            <a:endParaRPr lang="en-GB" dirty="0"/>
          </a:p>
        </p:txBody>
      </p:sp>
      <p:sp>
        <p:nvSpPr>
          <p:cNvPr id="4" name="TextBox 3"/>
          <p:cNvSpPr txBox="1"/>
          <p:nvPr/>
        </p:nvSpPr>
        <p:spPr>
          <a:xfrm>
            <a:off x="315565" y="997748"/>
            <a:ext cx="8415480" cy="369332"/>
          </a:xfrm>
          <a:prstGeom prst="rect">
            <a:avLst/>
          </a:prstGeom>
          <a:noFill/>
        </p:spPr>
        <p:txBody>
          <a:bodyPr wrap="square" rtlCol="0">
            <a:spAutoFit/>
          </a:bodyPr>
          <a:lstStyle/>
          <a:p>
            <a:r>
              <a:rPr lang="en-GB" b="1"/>
              <a:t>CHC and CC Number of Patients and Providers End of M3 2022/23</a:t>
            </a:r>
            <a:r>
              <a:rPr lang="en-GB"/>
              <a:t> </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505431595"/>
              </p:ext>
            </p:extLst>
          </p:nvPr>
        </p:nvGraphicFramePr>
        <p:xfrm>
          <a:off x="433552" y="1367080"/>
          <a:ext cx="10935489" cy="5001260"/>
        </p:xfrm>
        <a:graphic>
          <a:graphicData uri="http://schemas.openxmlformats.org/drawingml/2006/table">
            <a:tbl>
              <a:tblPr/>
              <a:tblGrid>
                <a:gridCol w="742438">
                  <a:extLst>
                    <a:ext uri="{9D8B030D-6E8A-4147-A177-3AD203B41FA5}">
                      <a16:colId xmlns:a16="http://schemas.microsoft.com/office/drawing/2014/main" val="1149977012"/>
                    </a:ext>
                  </a:extLst>
                </a:gridCol>
                <a:gridCol w="3139893">
                  <a:extLst>
                    <a:ext uri="{9D8B030D-6E8A-4147-A177-3AD203B41FA5}">
                      <a16:colId xmlns:a16="http://schemas.microsoft.com/office/drawing/2014/main" val="4188832119"/>
                    </a:ext>
                  </a:extLst>
                </a:gridCol>
                <a:gridCol w="1531278">
                  <a:extLst>
                    <a:ext uri="{9D8B030D-6E8A-4147-A177-3AD203B41FA5}">
                      <a16:colId xmlns:a16="http://schemas.microsoft.com/office/drawing/2014/main" val="1564646418"/>
                    </a:ext>
                  </a:extLst>
                </a:gridCol>
                <a:gridCol w="1593147">
                  <a:extLst>
                    <a:ext uri="{9D8B030D-6E8A-4147-A177-3AD203B41FA5}">
                      <a16:colId xmlns:a16="http://schemas.microsoft.com/office/drawing/2014/main" val="3855707358"/>
                    </a:ext>
                  </a:extLst>
                </a:gridCol>
                <a:gridCol w="3928733">
                  <a:extLst>
                    <a:ext uri="{9D8B030D-6E8A-4147-A177-3AD203B41FA5}">
                      <a16:colId xmlns:a16="http://schemas.microsoft.com/office/drawing/2014/main" val="178723064"/>
                    </a:ext>
                  </a:extLst>
                </a:gridCol>
              </a:tblGrid>
              <a:tr h="547789">
                <a:tc>
                  <a:txBody>
                    <a:bodyPr/>
                    <a:lstStyle/>
                    <a:p>
                      <a:pPr algn="l" fontAlgn="t"/>
                      <a:r>
                        <a:rPr lang="en-GB" sz="1800" b="1" i="0" u="none" strike="noStrike" dirty="0">
                          <a:solidFill>
                            <a:srgbClr val="000000"/>
                          </a:solidFill>
                          <a:effectLst/>
                          <a:latin typeface="Calibri" panose="020F0502020204030204" pitchFamily="34" charset="0"/>
                        </a:rPr>
                        <a:t>SG</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t"/>
                      <a:r>
                        <a:rPr lang="en-GB" sz="1800" b="1" i="0" u="none" strike="noStrike" dirty="0">
                          <a:solidFill>
                            <a:srgbClr val="000000"/>
                          </a:solidFill>
                          <a:effectLst/>
                          <a:latin typeface="Calibri" panose="020F0502020204030204" pitchFamily="34" charset="0"/>
                        </a:rPr>
                        <a:t>Client Group </a:t>
                      </a:r>
                    </a:p>
                  </a:txBody>
                  <a:tcPr marL="6350" marR="6350" marT="635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t"/>
                      <a:r>
                        <a:rPr lang="en-GB" sz="1800" b="1" i="0" u="none" strike="noStrike">
                          <a:solidFill>
                            <a:srgbClr val="000000"/>
                          </a:solidFill>
                          <a:effectLst/>
                          <a:latin typeface="Calibri" panose="020F0502020204030204" pitchFamily="34" charset="0"/>
                        </a:rPr>
                        <a:t>Number of Patients M3</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t"/>
                      <a:r>
                        <a:rPr lang="en-GB" sz="1800" b="1" i="0" u="none" strike="noStrike">
                          <a:solidFill>
                            <a:srgbClr val="000000"/>
                          </a:solidFill>
                          <a:effectLst/>
                          <a:latin typeface="Calibri" panose="020F0502020204030204" pitchFamily="34" charset="0"/>
                        </a:rPr>
                        <a:t>Number of Providers M3</a:t>
                      </a:r>
                    </a:p>
                  </a:txBody>
                  <a:tcPr marL="6350" marR="6350" marT="635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t"/>
                      <a:r>
                        <a:rPr lang="en-GB" sz="1800" b="1" i="0" u="none" strike="noStrike">
                          <a:solidFill>
                            <a:srgbClr val="000000"/>
                          </a:solidFill>
                          <a:effectLst/>
                          <a:latin typeface="Calibri" panose="020F0502020204030204" pitchFamily="34" charset="0"/>
                        </a:rPr>
                        <a:t>Notes </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2409513246"/>
                  </a:ext>
                </a:extLst>
              </a:tr>
              <a:tr h="269252">
                <a:tc>
                  <a:txBody>
                    <a:bodyPr/>
                    <a:lstStyle/>
                    <a:p>
                      <a:pPr algn="l" fontAlgn="b"/>
                      <a:r>
                        <a:rPr lang="en-GB" sz="1800" b="0" i="0" u="none" strike="noStrike">
                          <a:solidFill>
                            <a:srgbClr val="000000"/>
                          </a:solidFill>
                          <a:effectLst/>
                          <a:latin typeface="Calibri" panose="020F0502020204030204" pitchFamily="34" charset="0"/>
                        </a:rPr>
                        <a:t>SSNPT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000000"/>
                          </a:solidFill>
                          <a:effectLst/>
                          <a:latin typeface="Calibri" panose="020F0502020204030204" pitchFamily="34" charset="0"/>
                        </a:rPr>
                        <a:t>CYP CC with Complex Physical Health Needs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dirty="0">
                          <a:solidFill>
                            <a:srgbClr val="000000"/>
                          </a:solidFill>
                          <a:effectLst/>
                          <a:latin typeface="Calibri" panose="020F0502020204030204" pitchFamily="34" charset="0"/>
                        </a:rPr>
                        <a:t>20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1</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Calibri" panose="020F0502020204030204" pitchFamily="34" charset="0"/>
                        </a:rPr>
                        <a:t> Health Board is sole provider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5197304"/>
                  </a:ext>
                </a:extLst>
              </a:tr>
              <a:tr h="269252">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1" i="0" u="none" strike="noStrike">
                          <a:solidFill>
                            <a:srgbClr val="000000"/>
                          </a:solidFill>
                          <a:effectLst/>
                          <a:latin typeface="Calibri" panose="020F0502020204030204" pitchFamily="34" charset="0"/>
                        </a:rPr>
                        <a:t>CYP Sub Total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dirty="0">
                          <a:solidFill>
                            <a:srgbClr val="000000"/>
                          </a:solidFill>
                          <a:effectLst/>
                          <a:latin typeface="Calibri" panose="020F0502020204030204" pitchFamily="34" charset="0"/>
                        </a:rPr>
                        <a:t>20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a:solidFill>
                            <a:srgbClr val="000000"/>
                          </a:solidFill>
                          <a:effectLst/>
                          <a:latin typeface="Calibri" panose="020F0502020204030204" pitchFamily="34" charset="0"/>
                        </a:rPr>
                        <a:t>1</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371902218"/>
                  </a:ext>
                </a:extLst>
              </a:tr>
              <a:tr h="269252">
                <a:tc>
                  <a:txBody>
                    <a:bodyPr/>
                    <a:lstStyle/>
                    <a:p>
                      <a:pPr algn="l" fontAlgn="b"/>
                      <a:r>
                        <a:rPr lang="en-GB" sz="1800" b="0" i="0" u="none" strike="noStrike">
                          <a:solidFill>
                            <a:srgbClr val="000000"/>
                          </a:solidFill>
                          <a:effectLst/>
                          <a:latin typeface="Calibri" panose="020F0502020204030204" pitchFamily="34" charset="0"/>
                        </a:rPr>
                        <a:t>PCS</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a:solidFill>
                            <a:srgbClr val="000000"/>
                          </a:solidFill>
                          <a:effectLst/>
                          <a:latin typeface="Calibri" panose="020F0502020204030204" pitchFamily="34" charset="0"/>
                        </a:rPr>
                        <a:t>Adult CHC patients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800" b="0" i="0" u="none" strike="noStrike" dirty="0">
                          <a:solidFill>
                            <a:srgbClr val="000000"/>
                          </a:solidFill>
                          <a:effectLst/>
                          <a:latin typeface="Calibri" panose="020F0502020204030204" pitchFamily="34" charset="0"/>
                        </a:rPr>
                        <a:t>367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800" b="0" i="0" u="none" strike="noStrike" dirty="0">
                          <a:solidFill>
                            <a:srgbClr val="000000"/>
                          </a:solidFill>
                          <a:effectLst/>
                          <a:latin typeface="Calibri" panose="020F0502020204030204" pitchFamily="34" charset="0"/>
                        </a:rPr>
                        <a:t>97</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l" fontAlgn="b"/>
                      <a:r>
                        <a:rPr lang="en-GB" sz="1800" b="0" i="0" u="none" strike="noStrike">
                          <a:solidFill>
                            <a:srgbClr val="000000"/>
                          </a:solidFill>
                          <a:effectLst/>
                          <a:latin typeface="Calibri" panose="020F0502020204030204" pitchFamily="34" charset="0"/>
                        </a:rPr>
                        <a:t> 97 individual providers - some are grouped under overarching companies of which we would be using 74</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636178"/>
                  </a:ext>
                </a:extLst>
              </a:tr>
              <a:tr h="269252">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Calibri" panose="020F0502020204030204" pitchFamily="34" charset="0"/>
                        </a:rPr>
                        <a:t>FNC patients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655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199879106"/>
                  </a:ext>
                </a:extLst>
              </a:tr>
              <a:tr h="269252">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1" i="0" u="none" strike="noStrike">
                          <a:solidFill>
                            <a:srgbClr val="000000"/>
                          </a:solidFill>
                          <a:effectLst/>
                          <a:latin typeface="Calibri" panose="020F0502020204030204" pitchFamily="34" charset="0"/>
                        </a:rPr>
                        <a:t>PCS Sub Total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a:solidFill>
                            <a:srgbClr val="000000"/>
                          </a:solidFill>
                          <a:effectLst/>
                          <a:latin typeface="Calibri" panose="020F0502020204030204" pitchFamily="34" charset="0"/>
                        </a:rPr>
                        <a:t>1022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dirty="0">
                          <a:solidFill>
                            <a:srgbClr val="000000"/>
                          </a:solidFill>
                          <a:effectLst/>
                          <a:latin typeface="Calibri" panose="020F0502020204030204" pitchFamily="34" charset="0"/>
                        </a:rPr>
                        <a:t>97</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374742218"/>
                  </a:ext>
                </a:extLst>
              </a:tr>
              <a:tr h="538505">
                <a:tc>
                  <a:txBody>
                    <a:bodyPr/>
                    <a:lstStyle/>
                    <a:p>
                      <a:pPr algn="l" fontAlgn="b"/>
                      <a:r>
                        <a:rPr lang="en-GB" sz="1800" b="0" i="0" u="none" strike="noStrike">
                          <a:solidFill>
                            <a:srgbClr val="000000"/>
                          </a:solidFill>
                          <a:effectLst/>
                          <a:latin typeface="Calibri" panose="020F0502020204030204" pitchFamily="34" charset="0"/>
                        </a:rPr>
                        <a:t>MHLD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a:solidFill>
                            <a:srgbClr val="000000"/>
                          </a:solidFill>
                          <a:effectLst/>
                          <a:latin typeface="Calibri" panose="020F0502020204030204" pitchFamily="34" charset="0"/>
                        </a:rPr>
                        <a:t>Mental Health CHC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800" b="0" i="0" u="none" strike="noStrike">
                          <a:solidFill>
                            <a:srgbClr val="000000"/>
                          </a:solidFill>
                          <a:effectLst/>
                          <a:latin typeface="Calibri" panose="020F0502020204030204" pitchFamily="34" charset="0"/>
                        </a:rPr>
                        <a:t>186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800" b="0" i="0" u="none" strike="noStrike" dirty="0">
                          <a:solidFill>
                            <a:srgbClr val="000000"/>
                          </a:solidFill>
                          <a:effectLst/>
                          <a:latin typeface="Calibri" panose="020F0502020204030204" pitchFamily="34" charset="0"/>
                        </a:rPr>
                        <a:t>38</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dirty="0">
                          <a:solidFill>
                            <a:srgbClr val="000000"/>
                          </a:solidFill>
                          <a:effectLst/>
                          <a:latin typeface="Calibri" panose="020F0502020204030204" pitchFamily="34" charset="0"/>
                        </a:rPr>
                        <a:t>MH: Of the total 31 patients are commissioned at 17 providers via the NCCU Framework.</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56855415"/>
                  </a:ext>
                </a:extLst>
              </a:tr>
              <a:tr h="538505">
                <a:tc>
                  <a:txBody>
                    <a:bodyPr/>
                    <a:lstStyle/>
                    <a:p>
                      <a:pPr algn="l" fontAlgn="b"/>
                      <a:r>
                        <a:rPr lang="en-GB" sz="18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effectLst/>
                          <a:latin typeface="Calibri" panose="020F0502020204030204" pitchFamily="34" charset="0"/>
                        </a:rPr>
                        <a:t>LD CHC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195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46</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000000"/>
                          </a:solidFill>
                          <a:effectLst/>
                          <a:latin typeface="Calibri" panose="020F0502020204030204" pitchFamily="34" charset="0"/>
                        </a:rPr>
                        <a:t>LD: Of the total 5 patients are commissioned at 3 providers through the NCCU Framework.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0344516"/>
                  </a:ext>
                </a:extLst>
              </a:tr>
              <a:tr h="278537">
                <a:tc>
                  <a:txBody>
                    <a:bodyPr/>
                    <a:lstStyle/>
                    <a:p>
                      <a:pPr algn="l" fontAlgn="b"/>
                      <a:r>
                        <a:rPr lang="en-GB" sz="1800" b="0" i="0" u="sng"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1" i="0" u="none" strike="noStrike">
                          <a:solidFill>
                            <a:srgbClr val="000000"/>
                          </a:solidFill>
                          <a:effectLst/>
                          <a:latin typeface="Calibri" panose="020F0502020204030204" pitchFamily="34" charset="0"/>
                        </a:rPr>
                        <a:t>MHLD Sub Total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a:solidFill>
                            <a:srgbClr val="000000"/>
                          </a:solidFill>
                          <a:effectLst/>
                          <a:latin typeface="Calibri" panose="020F0502020204030204" pitchFamily="34" charset="0"/>
                        </a:rPr>
                        <a:t>381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b"/>
                      <a:r>
                        <a:rPr lang="en-GB" sz="1800" b="1" i="0" u="none" strike="noStrike">
                          <a:solidFill>
                            <a:srgbClr val="000000"/>
                          </a:solidFill>
                          <a:effectLst/>
                          <a:latin typeface="Calibri" panose="020F0502020204030204" pitchFamily="34" charset="0"/>
                        </a:rPr>
                        <a:t>84</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l" fontAlgn="b"/>
                      <a:r>
                        <a:rPr lang="en-GB" sz="1800" b="0" i="0" u="sng" strike="noStrike" dirty="0">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476470242"/>
                  </a:ext>
                </a:extLst>
              </a:tr>
              <a:tr h="269252">
                <a:tc rowSpan="2">
                  <a:txBody>
                    <a:bodyPr/>
                    <a:lstStyle/>
                    <a:p>
                      <a:pPr algn="l" fontAlgn="t"/>
                      <a:r>
                        <a:rPr lang="en-GB" sz="1800" b="0" i="0" u="none" strike="noStrike">
                          <a:solidFill>
                            <a:srgbClr val="000000"/>
                          </a:solidFill>
                          <a:effectLst/>
                          <a:latin typeface="Calibri" panose="020F0502020204030204" pitchFamily="34" charset="0"/>
                        </a:rPr>
                        <a:t>HB </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b"/>
                      <a:r>
                        <a:rPr lang="en-GB" sz="1800" b="1" i="0" u="none" strike="noStrike">
                          <a:solidFill>
                            <a:srgbClr val="000000"/>
                          </a:solidFill>
                          <a:effectLst/>
                          <a:latin typeface="Calibri" panose="020F0502020204030204" pitchFamily="34" charset="0"/>
                        </a:rPr>
                        <a:t>TOTAL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1423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l" fontAlgn="b"/>
                      <a:r>
                        <a:rPr lang="en-GB" sz="18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359747879"/>
                  </a:ext>
                </a:extLst>
              </a:tr>
              <a:tr h="278537">
                <a:tc vMerge="1">
                  <a:txBody>
                    <a:bodyPr/>
                    <a:lstStyle/>
                    <a:p>
                      <a:endParaRPr lang="en-GB"/>
                    </a:p>
                  </a:txBody>
                  <a:tcPr/>
                </a:tc>
                <a:tc>
                  <a:txBody>
                    <a:bodyPr/>
                    <a:lstStyle/>
                    <a:p>
                      <a:pPr algn="l" fontAlgn="b"/>
                      <a:r>
                        <a:rPr lang="en-GB" sz="1800" b="1" i="0" u="none" strike="noStrike">
                          <a:solidFill>
                            <a:srgbClr val="000000"/>
                          </a:solidFill>
                          <a:effectLst/>
                          <a:latin typeface="Calibri" panose="020F0502020204030204" pitchFamily="34" charset="0"/>
                        </a:rPr>
                        <a:t>TOTAL CHC or CC (exc FNC)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768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800" b="1" i="0" u="none" strike="noStrike">
                          <a:solidFill>
                            <a:srgbClr val="000000"/>
                          </a:solidFill>
                          <a:effectLst/>
                          <a:latin typeface="Calibri" panose="020F0502020204030204" pitchFamily="34" charset="0"/>
                        </a:rPr>
                        <a:t>182</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a:txBody>
                    <a:bodyPr/>
                    <a:lstStyle/>
                    <a:p>
                      <a:pPr algn="l" fontAlgn="b"/>
                      <a:r>
                        <a:rPr lang="en-GB" sz="18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2551087823"/>
                  </a:ext>
                </a:extLst>
              </a:tr>
            </a:tbl>
          </a:graphicData>
        </a:graphic>
      </p:graphicFrame>
    </p:spTree>
    <p:extLst>
      <p:ext uri="{BB962C8B-B14F-4D97-AF65-F5344CB8AC3E}">
        <p14:creationId xmlns:p14="http://schemas.microsoft.com/office/powerpoint/2010/main" val="3941713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Funding Agreements – PCS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420296272"/>
              </p:ext>
            </p:extLst>
          </p:nvPr>
        </p:nvGraphicFramePr>
        <p:xfrm>
          <a:off x="0" y="634314"/>
          <a:ext cx="12192001" cy="5704840"/>
        </p:xfrm>
        <a:graphic>
          <a:graphicData uri="http://schemas.openxmlformats.org/drawingml/2006/table">
            <a:tbl>
              <a:tblPr firstRow="1" bandRow="1">
                <a:tableStyleId>{5C22544A-7EE6-4342-B048-85BDC9FD1C3A}</a:tableStyleId>
              </a:tblPr>
              <a:tblGrid>
                <a:gridCol w="854605">
                  <a:extLst>
                    <a:ext uri="{9D8B030D-6E8A-4147-A177-3AD203B41FA5}">
                      <a16:colId xmlns:a16="http://schemas.microsoft.com/office/drawing/2014/main" val="3396196114"/>
                    </a:ext>
                  </a:extLst>
                </a:gridCol>
                <a:gridCol w="3232487">
                  <a:extLst>
                    <a:ext uri="{9D8B030D-6E8A-4147-A177-3AD203B41FA5}">
                      <a16:colId xmlns:a16="http://schemas.microsoft.com/office/drawing/2014/main" val="2005094898"/>
                    </a:ext>
                  </a:extLst>
                </a:gridCol>
                <a:gridCol w="4031079">
                  <a:extLst>
                    <a:ext uri="{9D8B030D-6E8A-4147-A177-3AD203B41FA5}">
                      <a16:colId xmlns:a16="http://schemas.microsoft.com/office/drawing/2014/main" val="82654353"/>
                    </a:ext>
                  </a:extLst>
                </a:gridCol>
                <a:gridCol w="4073830">
                  <a:extLst>
                    <a:ext uri="{9D8B030D-6E8A-4147-A177-3AD203B41FA5}">
                      <a16:colId xmlns:a16="http://schemas.microsoft.com/office/drawing/2014/main" val="3607809957"/>
                    </a:ext>
                  </a:extLst>
                </a:gridCol>
              </a:tblGrid>
              <a:tr h="370840">
                <a:tc>
                  <a:txBody>
                    <a:bodyPr/>
                    <a:lstStyle/>
                    <a:p>
                      <a:r>
                        <a:rPr lang="en-GB" dirty="0" smtClean="0"/>
                        <a:t>SG</a:t>
                      </a:r>
                      <a:endParaRPr lang="en-GB" dirty="0"/>
                    </a:p>
                  </a:txBody>
                  <a:tcPr/>
                </a:tc>
                <a:tc>
                  <a:txBody>
                    <a:bodyPr/>
                    <a:lstStyle/>
                    <a:p>
                      <a:r>
                        <a:rPr lang="en-GB" dirty="0" smtClean="0"/>
                        <a:t>Client Group </a:t>
                      </a:r>
                      <a:endParaRPr lang="en-GB" dirty="0"/>
                    </a:p>
                  </a:txBody>
                  <a:tcPr/>
                </a:tc>
                <a:tc>
                  <a:txBody>
                    <a:bodyPr/>
                    <a:lstStyle/>
                    <a:p>
                      <a:r>
                        <a:rPr lang="en-GB" dirty="0" smtClean="0"/>
                        <a:t>Funding Agreement </a:t>
                      </a:r>
                      <a:endParaRPr lang="en-GB" dirty="0"/>
                    </a:p>
                  </a:txBody>
                  <a:tcPr/>
                </a:tc>
                <a:tc>
                  <a:txBody>
                    <a:bodyPr/>
                    <a:lstStyle/>
                    <a:p>
                      <a:r>
                        <a:rPr lang="en-GB" dirty="0" smtClean="0"/>
                        <a:t>Notes </a:t>
                      </a:r>
                      <a:endParaRPr lang="en-GB" dirty="0"/>
                    </a:p>
                  </a:txBody>
                  <a:tcPr/>
                </a:tc>
                <a:extLst>
                  <a:ext uri="{0D108BD9-81ED-4DB2-BD59-A6C34878D82A}">
                    <a16:rowId xmlns:a16="http://schemas.microsoft.com/office/drawing/2014/main" val="827965192"/>
                  </a:ext>
                </a:extLst>
              </a:tr>
              <a:tr h="370840">
                <a:tc rowSpan="5">
                  <a:txBody>
                    <a:bodyPr/>
                    <a:lstStyle/>
                    <a:p>
                      <a:r>
                        <a:rPr lang="en-GB" sz="1600" dirty="0" smtClean="0"/>
                        <a:t>PCS </a:t>
                      </a:r>
                      <a:endParaRPr lang="en-GB" sz="1600" dirty="0"/>
                    </a:p>
                  </a:txBody>
                  <a:tcPr/>
                </a:tc>
                <a:tc>
                  <a:txBody>
                    <a:bodyPr/>
                    <a:lstStyle/>
                    <a:p>
                      <a:r>
                        <a:rPr lang="en-GB" sz="1600" dirty="0" smtClean="0"/>
                        <a:t>FNC </a:t>
                      </a:r>
                      <a:endParaRPr lang="en-GB" sz="1600" dirty="0"/>
                    </a:p>
                  </a:txBody>
                  <a:tcPr>
                    <a:solidFill>
                      <a:schemeClr val="accent5">
                        <a:lumMod val="60000"/>
                        <a:lumOff val="40000"/>
                      </a:schemeClr>
                    </a:solidFill>
                  </a:tcPr>
                </a:tc>
                <a:tc>
                  <a:txBody>
                    <a:bodyPr/>
                    <a:lstStyle/>
                    <a:p>
                      <a:r>
                        <a:rPr lang="en-GB" sz="1600" baseline="0" dirty="0" smtClean="0"/>
                        <a:t>LA pays the local residential care rate. NHS pays the nationally set FNC rate (currently £184.32pw)</a:t>
                      </a:r>
                      <a:endParaRPr lang="en-GB" sz="1600" dirty="0"/>
                    </a:p>
                  </a:txBody>
                  <a:tcPr>
                    <a:solidFill>
                      <a:schemeClr val="accent5">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solidFill>
                      <a:schemeClr val="accent5">
                        <a:lumMod val="60000"/>
                        <a:lumOff val="40000"/>
                      </a:schemeClr>
                    </a:solidFill>
                  </a:tcPr>
                </a:tc>
                <a:extLst>
                  <a:ext uri="{0D108BD9-81ED-4DB2-BD59-A6C34878D82A}">
                    <a16:rowId xmlns:a16="http://schemas.microsoft.com/office/drawing/2014/main" val="593917971"/>
                  </a:ext>
                </a:extLst>
              </a:tr>
              <a:tr h="370840">
                <a:tc vMerge="1">
                  <a:txBody>
                    <a:bodyPr/>
                    <a:lstStyle/>
                    <a:p>
                      <a:endParaRPr lang="en-GB" sz="1600" dirty="0"/>
                    </a:p>
                  </a:txBody>
                  <a:tcPr/>
                </a:tc>
                <a:tc>
                  <a:txBody>
                    <a:bodyPr/>
                    <a:lstStyle/>
                    <a:p>
                      <a:r>
                        <a:rPr lang="en-GB" sz="1600" dirty="0" smtClean="0"/>
                        <a:t>Patients </a:t>
                      </a:r>
                      <a:r>
                        <a:rPr lang="en-GB" sz="1600" baseline="0" dirty="0" smtClean="0"/>
                        <a:t>that are assessed through screening as likely to be CHC funded.  </a:t>
                      </a:r>
                      <a:endParaRPr lang="en-GB" sz="1600" dirty="0"/>
                    </a:p>
                  </a:txBody>
                  <a:tcPr>
                    <a:solidFill>
                      <a:schemeClr val="accent5">
                        <a:lumMod val="60000"/>
                        <a:lumOff val="40000"/>
                      </a:schemeClr>
                    </a:solidFill>
                  </a:tcPr>
                </a:tc>
                <a:tc>
                  <a:txBody>
                    <a:bodyPr/>
                    <a:lstStyle/>
                    <a:p>
                      <a:r>
                        <a:rPr lang="en-GB" sz="1600" dirty="0" smtClean="0"/>
                        <a:t>Is</a:t>
                      </a:r>
                      <a:r>
                        <a:rPr lang="en-GB" sz="1600" baseline="0" dirty="0" smtClean="0"/>
                        <a:t> there a primary health need?</a:t>
                      </a:r>
                    </a:p>
                    <a:p>
                      <a:r>
                        <a:rPr lang="en-GB" sz="1600" baseline="0" dirty="0" smtClean="0"/>
                        <a:t>If obviously yes – eligible for CHC and HB funds</a:t>
                      </a:r>
                    </a:p>
                    <a:p>
                      <a:r>
                        <a:rPr lang="en-GB" sz="1600" baseline="0" dirty="0" smtClean="0"/>
                        <a:t>If need further assessment – 50/50 funding agreement &amp; DST done in community with funding then reviewed.</a:t>
                      </a:r>
                      <a:endParaRPr lang="en-GB" sz="1600" dirty="0"/>
                    </a:p>
                  </a:txBody>
                  <a:tcPr>
                    <a:solidFill>
                      <a:schemeClr val="accent5">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Seen to work well, reducing conflict and delay.</a:t>
                      </a:r>
                      <a:r>
                        <a:rPr lang="en-GB" sz="1600" baseline="0" dirty="0" smtClean="0"/>
                        <a:t>  No-one waiting for funding to be agreed to be discharged.  </a:t>
                      </a:r>
                      <a:endParaRPr lang="en-GB" sz="1600" dirty="0"/>
                    </a:p>
                  </a:txBody>
                  <a:tcPr>
                    <a:solidFill>
                      <a:schemeClr val="accent5">
                        <a:lumMod val="60000"/>
                        <a:lumOff val="40000"/>
                      </a:schemeClr>
                    </a:solidFill>
                  </a:tcPr>
                </a:tc>
                <a:extLst>
                  <a:ext uri="{0D108BD9-81ED-4DB2-BD59-A6C34878D82A}">
                    <a16:rowId xmlns:a16="http://schemas.microsoft.com/office/drawing/2014/main" val="3965411632"/>
                  </a:ext>
                </a:extLst>
              </a:tr>
              <a:tr h="370840">
                <a:tc vMerge="1">
                  <a:txBody>
                    <a:bodyPr/>
                    <a:lstStyle/>
                    <a:p>
                      <a:endParaRPr lang="en-GB"/>
                    </a:p>
                  </a:txBody>
                  <a:tcPr/>
                </a:tc>
                <a:tc>
                  <a:txBody>
                    <a:bodyPr/>
                    <a:lstStyle/>
                    <a:p>
                      <a:r>
                        <a:rPr lang="en-GB" sz="1600" b="0" baseline="0" dirty="0" smtClean="0"/>
                        <a:t>Patients eligible for CHC </a:t>
                      </a:r>
                    </a:p>
                  </a:txBody>
                  <a:tcPr>
                    <a:solidFill>
                      <a:schemeClr val="accent5">
                        <a:lumMod val="60000"/>
                        <a:lumOff val="40000"/>
                      </a:schemeClr>
                    </a:solidFill>
                  </a:tcPr>
                </a:tc>
                <a:tc>
                  <a:txBody>
                    <a:bodyPr/>
                    <a:lstStyle/>
                    <a:p>
                      <a:r>
                        <a:rPr lang="en-GB" sz="1600" dirty="0" smtClean="0"/>
                        <a:t>CHC Standard</a:t>
                      </a:r>
                      <a:r>
                        <a:rPr lang="en-GB" sz="1600" baseline="0" dirty="0" smtClean="0"/>
                        <a:t> </a:t>
                      </a:r>
                      <a:r>
                        <a:rPr lang="en-GB" sz="1600" dirty="0" smtClean="0"/>
                        <a:t>Nursing Home rate (currently £901 </a:t>
                      </a:r>
                      <a:r>
                        <a:rPr lang="en-GB" sz="1600" dirty="0" err="1" smtClean="0"/>
                        <a:t>pw</a:t>
                      </a:r>
                      <a:r>
                        <a:rPr lang="en-GB" sz="1600" dirty="0" smtClean="0"/>
                        <a:t>)</a:t>
                      </a:r>
                    </a:p>
                  </a:txBody>
                  <a:tcPr>
                    <a:solidFill>
                      <a:schemeClr val="accent5">
                        <a:lumMod val="60000"/>
                        <a:lumOff val="40000"/>
                      </a:schemeClr>
                    </a:solidFill>
                  </a:tcPr>
                </a:tc>
                <a:tc>
                  <a:txBody>
                    <a:bodyPr/>
                    <a:lstStyle/>
                    <a:p>
                      <a:r>
                        <a:rPr lang="en-GB" sz="1600" dirty="0" smtClean="0"/>
                        <a:t>If patient declines a CHC assessment an individual funding agreement is reached between</a:t>
                      </a:r>
                      <a:r>
                        <a:rPr lang="en-GB" sz="1600" baseline="0" dirty="0" smtClean="0"/>
                        <a:t> the HB and LA. </a:t>
                      </a:r>
                      <a:endParaRPr lang="en-GB" sz="1600" dirty="0" smtClean="0"/>
                    </a:p>
                  </a:txBody>
                  <a:tcPr>
                    <a:solidFill>
                      <a:schemeClr val="accent5">
                        <a:lumMod val="60000"/>
                        <a:lumOff val="40000"/>
                      </a:schemeClr>
                    </a:solidFill>
                  </a:tcPr>
                </a:tc>
                <a:extLst>
                  <a:ext uri="{0D108BD9-81ED-4DB2-BD59-A6C34878D82A}">
                    <a16:rowId xmlns:a16="http://schemas.microsoft.com/office/drawing/2014/main" val="1857543707"/>
                  </a:ext>
                </a:extLst>
              </a:tr>
              <a:tr h="370840">
                <a:tc vMerge="1">
                  <a:txBody>
                    <a:bodyPr/>
                    <a:lstStyle/>
                    <a:p>
                      <a:endParaRPr lang="en-GB"/>
                    </a:p>
                  </a:txBody>
                  <a:tcPr/>
                </a:tc>
                <a:tc>
                  <a:txBody>
                    <a:bodyPr/>
                    <a:lstStyle/>
                    <a:p>
                      <a:r>
                        <a:rPr lang="en-GB" sz="1600" b="0" baseline="0" dirty="0" smtClean="0"/>
                        <a:t>Patients requiring enhanced care </a:t>
                      </a:r>
                      <a:r>
                        <a:rPr lang="en-GB" sz="1600" b="0" baseline="0" dirty="0" err="1" smtClean="0"/>
                        <a:t>eg</a:t>
                      </a:r>
                      <a:r>
                        <a:rPr lang="en-GB" sz="1600" b="0" baseline="0" dirty="0" smtClean="0"/>
                        <a:t> already in a care home and needs/behaviours are escalating</a:t>
                      </a:r>
                    </a:p>
                  </a:txBody>
                  <a:tcPr>
                    <a:solidFill>
                      <a:schemeClr val="accent5">
                        <a:lumMod val="60000"/>
                        <a:lumOff val="40000"/>
                      </a:schemeClr>
                    </a:solidFill>
                  </a:tcPr>
                </a:tc>
                <a:tc>
                  <a:txBody>
                    <a:bodyPr/>
                    <a:lstStyle/>
                    <a:p>
                      <a:r>
                        <a:rPr lang="en-GB" sz="1600" dirty="0" smtClean="0"/>
                        <a:t>Enhanced CHC Nursing Home Rate (currently £1750pw). </a:t>
                      </a:r>
                    </a:p>
                  </a:txBody>
                  <a:tcPr>
                    <a:solidFill>
                      <a:schemeClr val="accent5">
                        <a:lumMod val="60000"/>
                        <a:lumOff val="40000"/>
                      </a:schemeClr>
                    </a:solidFill>
                  </a:tcPr>
                </a:tc>
                <a:tc>
                  <a:txBody>
                    <a:bodyPr/>
                    <a:lstStyle/>
                    <a:p>
                      <a:r>
                        <a:rPr lang="en-GB" sz="1600" dirty="0" smtClean="0"/>
                        <a:t>Allows Care Home to put extra support in to manage the patient for a short term period rather than placement breaking down.  </a:t>
                      </a:r>
                    </a:p>
                  </a:txBody>
                  <a:tcPr>
                    <a:solidFill>
                      <a:schemeClr val="accent5">
                        <a:lumMod val="60000"/>
                        <a:lumOff val="40000"/>
                      </a:schemeClr>
                    </a:solidFill>
                  </a:tcPr>
                </a:tc>
                <a:extLst>
                  <a:ext uri="{0D108BD9-81ED-4DB2-BD59-A6C34878D82A}">
                    <a16:rowId xmlns:a16="http://schemas.microsoft.com/office/drawing/2014/main" val="1657932628"/>
                  </a:ext>
                </a:extLst>
              </a:tr>
              <a:tr h="370840">
                <a:tc vMerge="1">
                  <a:txBody>
                    <a:bodyPr/>
                    <a:lstStyle/>
                    <a:p>
                      <a:endParaRPr lang="en-GB"/>
                    </a:p>
                  </a:txBody>
                  <a:tcPr/>
                </a:tc>
                <a:tc>
                  <a:txBody>
                    <a:bodyPr/>
                    <a:lstStyle/>
                    <a:p>
                      <a:r>
                        <a:rPr lang="en-GB" sz="1600" baseline="0" dirty="0" smtClean="0"/>
                        <a:t>s117 Patients.  </a:t>
                      </a:r>
                    </a:p>
                    <a:p>
                      <a:endParaRPr lang="en-GB" sz="1600" baseline="0" dirty="0" smtClean="0"/>
                    </a:p>
                    <a:p>
                      <a:r>
                        <a:rPr lang="en-GB" sz="1600" b="0" baseline="0" dirty="0" smtClean="0"/>
                        <a:t>Older Adults 65 years and over funded from PCS SG  budget.  </a:t>
                      </a:r>
                    </a:p>
                  </a:txBody>
                  <a:tcPr>
                    <a:solidFill>
                      <a:schemeClr val="accent5">
                        <a:lumMod val="60000"/>
                        <a:lumOff val="40000"/>
                      </a:schemeClr>
                    </a:solidFill>
                  </a:tcPr>
                </a:tc>
                <a:tc>
                  <a:txBody>
                    <a:bodyPr/>
                    <a:lstStyle/>
                    <a:p>
                      <a:r>
                        <a:rPr lang="en-GB" sz="1600" b="0" dirty="0" smtClean="0"/>
                        <a:t>As MHLD</a:t>
                      </a:r>
                      <a:r>
                        <a:rPr lang="en-GB" sz="1600" b="0" baseline="0" dirty="0" smtClean="0"/>
                        <a:t> </a:t>
                      </a:r>
                      <a:r>
                        <a:rPr lang="en-GB" sz="1600" b="0" dirty="0" smtClean="0"/>
                        <a:t> </a:t>
                      </a:r>
                    </a:p>
                  </a:txBody>
                  <a:tcPr>
                    <a:solidFill>
                      <a:schemeClr val="accent5">
                        <a:lumMod val="60000"/>
                        <a:lumOff val="40000"/>
                      </a:schemeClr>
                    </a:solidFill>
                  </a:tcPr>
                </a:tc>
                <a:tc>
                  <a:txBody>
                    <a:bodyPr/>
                    <a:lstStyle/>
                    <a:p>
                      <a:r>
                        <a:rPr lang="en-GB" sz="1600" dirty="0" smtClean="0"/>
                        <a:t>PCS SG raised </a:t>
                      </a:r>
                      <a:r>
                        <a:rPr lang="en-GB" sz="1600" baseline="0" dirty="0" smtClean="0"/>
                        <a:t>unforeseen consequences with upward pressure on the PCS budget following negotiation of this agreement. </a:t>
                      </a:r>
                      <a:endParaRPr lang="en-GB" sz="1600" dirty="0" smtClean="0"/>
                    </a:p>
                  </a:txBody>
                  <a:tcPr>
                    <a:solidFill>
                      <a:schemeClr val="accent5">
                        <a:lumMod val="60000"/>
                        <a:lumOff val="40000"/>
                      </a:schemeClr>
                    </a:solidFill>
                  </a:tcPr>
                </a:tc>
                <a:extLst>
                  <a:ext uri="{0D108BD9-81ED-4DB2-BD59-A6C34878D82A}">
                    <a16:rowId xmlns:a16="http://schemas.microsoft.com/office/drawing/2014/main" val="1000704360"/>
                  </a:ext>
                </a:extLst>
              </a:tr>
            </a:tbl>
          </a:graphicData>
        </a:graphic>
      </p:graphicFrame>
      <p:sp>
        <p:nvSpPr>
          <p:cNvPr id="2" name="TextBox 1"/>
          <p:cNvSpPr txBox="1"/>
          <p:nvPr/>
        </p:nvSpPr>
        <p:spPr>
          <a:xfrm>
            <a:off x="0" y="6273225"/>
            <a:ext cx="12192001" cy="584775"/>
          </a:xfrm>
          <a:prstGeom prst="rect">
            <a:avLst/>
          </a:prstGeom>
          <a:solidFill>
            <a:schemeClr val="accent1">
              <a:lumMod val="60000"/>
              <a:lumOff val="40000"/>
            </a:schemeClr>
          </a:solidFill>
        </p:spPr>
        <p:txBody>
          <a:bodyPr wrap="square" rtlCol="0">
            <a:spAutoFit/>
          </a:bodyPr>
          <a:lstStyle/>
          <a:p>
            <a:r>
              <a:rPr lang="en-GB" sz="1600" dirty="0" smtClean="0"/>
              <a:t>As well as patients funded through these agreements there are high-cost placements, POCs, out of area placements  and other cases which are funded through case-by-case negotiation between the HB and provider and/or LA.</a:t>
            </a:r>
            <a:endParaRPr lang="en-GB" sz="1600" dirty="0"/>
          </a:p>
        </p:txBody>
      </p:sp>
    </p:spTree>
    <p:extLst>
      <p:ext uri="{BB962C8B-B14F-4D97-AF65-F5344CB8AC3E}">
        <p14:creationId xmlns:p14="http://schemas.microsoft.com/office/powerpoint/2010/main" val="403650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WG_IMTP 2020 Planning Meeting_25April19</Template>
  <TotalTime>7502</TotalTime>
  <Words>8296</Words>
  <Application>Microsoft Office PowerPoint</Application>
  <PresentationFormat>Widescreen</PresentationFormat>
  <Paragraphs>940</Paragraphs>
  <Slides>39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-apple-system</vt:lpstr>
      <vt:lpstr>Arial</vt:lpstr>
      <vt:lpstr>Calibri</vt:lpstr>
      <vt:lpstr>Office Theme</vt:lpstr>
      <vt:lpstr>   Continuing Healthcare / Continuing Care Position Statement   August 2022 Draft v1 Nicola Johnson, Assistant Director of Strategy (Commissioning)  </vt:lpstr>
      <vt:lpstr>Scope, Method, Guidance and Language   </vt:lpstr>
      <vt:lpstr>Definitions </vt:lpstr>
      <vt:lpstr>Regional Transforming Complex Care Programme  </vt:lpstr>
      <vt:lpstr>Management and Funding Responsibility </vt:lpstr>
      <vt:lpstr>Budget for CHC / CC - Care  </vt:lpstr>
      <vt:lpstr>Budgets for CHC / CC Teams &amp; WTE</vt:lpstr>
      <vt:lpstr>Number of Patients and Providers  </vt:lpstr>
      <vt:lpstr>Funding Agreements – PCS  </vt:lpstr>
      <vt:lpstr>Funding Agreements – MHLD / CYP </vt:lpstr>
      <vt:lpstr>Other Funding Issues  </vt:lpstr>
      <vt:lpstr>Demand </vt:lpstr>
      <vt:lpstr>Commissioner/ Provider Models – PCS </vt:lpstr>
      <vt:lpstr>Commissioner/ Provider Models – MHLD</vt:lpstr>
      <vt:lpstr>Commissioner/Provider Models – CYP  </vt:lpstr>
      <vt:lpstr>Commissioner/Provider Models – Reflections  </vt:lpstr>
      <vt:lpstr>High-level Process </vt:lpstr>
      <vt:lpstr>Referral and Assessment </vt:lpstr>
      <vt:lpstr>Funding Panels &amp; Scrutiny </vt:lpstr>
      <vt:lpstr>Reflections on Process </vt:lpstr>
      <vt:lpstr>Other Issues - End of Life (EoL)</vt:lpstr>
      <vt:lpstr>Other Issues - Performance Management </vt:lpstr>
      <vt:lpstr>Other Issues - Patient Flow </vt:lpstr>
      <vt:lpstr>Other Issues - CHS Reviews </vt:lpstr>
      <vt:lpstr>Other Issues - Transition </vt:lpstr>
      <vt:lpstr>What Works Well (1) </vt:lpstr>
      <vt:lpstr>What Works Well (2)</vt:lpstr>
      <vt:lpstr>What Doesn’t Work So Well (1) </vt:lpstr>
      <vt:lpstr>What Doesn’t Work So Well (2) </vt:lpstr>
      <vt:lpstr>What Doesn’t Work So Well (3) </vt:lpstr>
      <vt:lpstr>Summary of Commissioner Issues and Gaps  </vt:lpstr>
      <vt:lpstr>Summary of Detailed Recommendations </vt:lpstr>
      <vt:lpstr>Overall Reflections </vt:lpstr>
      <vt:lpstr>With Thanks To </vt:lpstr>
      <vt:lpstr>PowerPoint Presentation</vt:lpstr>
      <vt:lpstr>CYP Continuing Care Process </vt:lpstr>
      <vt:lpstr>Supporting Information </vt:lpstr>
      <vt:lpstr>Supporting Information </vt:lpstr>
      <vt:lpstr>Supporting Information </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Swansea Bay UHB</dc:title>
  <dc:creator>Ffion Ansari (Ff098650)</dc:creator>
  <cp:lastModifiedBy>Nicola Johnson (SBU - Strategy)</cp:lastModifiedBy>
  <cp:revision>357</cp:revision>
  <cp:lastPrinted>2019-09-24T08:06:32Z</cp:lastPrinted>
  <dcterms:created xsi:type="dcterms:W3CDTF">2019-04-16T12:17:41Z</dcterms:created>
  <dcterms:modified xsi:type="dcterms:W3CDTF">2022-08-31T11:01:08Z</dcterms:modified>
</cp:coreProperties>
</file>