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A8077-2DB8-44B7-89D6-68A95EDDDA7F}" type="datetimeFigureOut">
              <a:rPr lang="en-GB" smtClean="0"/>
              <a:t>18/07/2023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3AA14-AC1D-494A-98CB-0FD9A7C039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30664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A8077-2DB8-44B7-89D6-68A95EDDDA7F}" type="datetimeFigureOut">
              <a:rPr lang="en-GB" smtClean="0"/>
              <a:t>18/07/2023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3AA14-AC1D-494A-98CB-0FD9A7C039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87600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A8077-2DB8-44B7-89D6-68A95EDDDA7F}" type="datetimeFigureOut">
              <a:rPr lang="en-GB" smtClean="0"/>
              <a:t>18/07/2023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3AA14-AC1D-494A-98CB-0FD9A7C039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4705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A8077-2DB8-44B7-89D6-68A95EDDDA7F}" type="datetimeFigureOut">
              <a:rPr lang="en-GB" smtClean="0"/>
              <a:t>18/07/2023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3AA14-AC1D-494A-98CB-0FD9A7C039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40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A8077-2DB8-44B7-89D6-68A95EDDDA7F}" type="datetimeFigureOut">
              <a:rPr lang="en-GB" smtClean="0"/>
              <a:t>18/07/2023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3AA14-AC1D-494A-98CB-0FD9A7C039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51976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A8077-2DB8-44B7-89D6-68A95EDDDA7F}" type="datetimeFigureOut">
              <a:rPr lang="en-GB" smtClean="0"/>
              <a:t>18/07/2023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3AA14-AC1D-494A-98CB-0FD9A7C039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20132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A8077-2DB8-44B7-89D6-68A95EDDDA7F}" type="datetimeFigureOut">
              <a:rPr lang="en-GB" smtClean="0"/>
              <a:t>18/07/2023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3AA14-AC1D-494A-98CB-0FD9A7C039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9588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A8077-2DB8-44B7-89D6-68A95EDDDA7F}" type="datetimeFigureOut">
              <a:rPr lang="en-GB" smtClean="0"/>
              <a:t>18/07/2023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3AA14-AC1D-494A-98CB-0FD9A7C039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135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A8077-2DB8-44B7-89D6-68A95EDDDA7F}" type="datetimeFigureOut">
              <a:rPr lang="en-GB" smtClean="0"/>
              <a:t>18/07/2023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3AA14-AC1D-494A-98CB-0FD9A7C039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40011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A8077-2DB8-44B7-89D6-68A95EDDDA7F}" type="datetimeFigureOut">
              <a:rPr lang="en-GB" smtClean="0"/>
              <a:t>18/07/2023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3AA14-AC1D-494A-98CB-0FD9A7C039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5548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A8077-2DB8-44B7-89D6-68A95EDDDA7F}" type="datetimeFigureOut">
              <a:rPr lang="en-GB" smtClean="0"/>
              <a:t>18/07/2023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3AA14-AC1D-494A-98CB-0FD9A7C039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8380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A8077-2DB8-44B7-89D6-68A95EDDDA7F}" type="datetimeFigureOut">
              <a:rPr lang="en-GB" smtClean="0"/>
              <a:t>18/07/2023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D3AA14-AC1D-494A-98CB-0FD9A7C039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0278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-1"/>
            <a:ext cx="12192000" cy="698091"/>
          </a:xfrm>
          <a:solidFill>
            <a:schemeClr val="accent1"/>
          </a:solidFill>
        </p:spPr>
        <p:txBody>
          <a:bodyPr>
            <a:normAutofit/>
          </a:bodyPr>
          <a:lstStyle/>
          <a:p>
            <a:r>
              <a:rPr lang="en-GB" dirty="0" smtClean="0"/>
              <a:t>Budget for CHC / CC - Care  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472611" y="6118827"/>
            <a:ext cx="98764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  <a:latin typeface="Calibri" panose="020F0502020204030204" pitchFamily="34" charset="0"/>
              </a:rPr>
              <a:t>NB. No </a:t>
            </a:r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</a:rPr>
              <a:t>separate commissioned care budget for </a:t>
            </a:r>
            <a:r>
              <a:rPr lang="en-GB" dirty="0" smtClean="0">
                <a:solidFill>
                  <a:srgbClr val="000000"/>
                </a:solidFill>
                <a:latin typeface="Calibri" panose="020F0502020204030204" pitchFamily="34" charset="0"/>
              </a:rPr>
              <a:t>CYP (SSNPT SG) – care is directly provided by the team. 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472611" y="960648"/>
            <a:ext cx="398282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000000"/>
                </a:solidFill>
                <a:latin typeface="Calibri" panose="020F0502020204030204" pitchFamily="34" charset="0"/>
              </a:rPr>
              <a:t>CHC Care Budgets YTD M3 2022/23</a:t>
            </a:r>
            <a:r>
              <a:rPr lang="en-GB" sz="2000" dirty="0"/>
              <a:t> 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543909" y="1360758"/>
          <a:ext cx="10389477" cy="4733203"/>
        </p:xfrm>
        <a:graphic>
          <a:graphicData uri="http://schemas.openxmlformats.org/drawingml/2006/table">
            <a:tbl>
              <a:tblPr/>
              <a:tblGrid>
                <a:gridCol w="769591">
                  <a:extLst>
                    <a:ext uri="{9D8B030D-6E8A-4147-A177-3AD203B41FA5}">
                      <a16:colId xmlns:a16="http://schemas.microsoft.com/office/drawing/2014/main" val="1356382841"/>
                    </a:ext>
                  </a:extLst>
                </a:gridCol>
                <a:gridCol w="3046296">
                  <a:extLst>
                    <a:ext uri="{9D8B030D-6E8A-4147-A177-3AD203B41FA5}">
                      <a16:colId xmlns:a16="http://schemas.microsoft.com/office/drawing/2014/main" val="2256896872"/>
                    </a:ext>
                  </a:extLst>
                </a:gridCol>
                <a:gridCol w="1555215">
                  <a:extLst>
                    <a:ext uri="{9D8B030D-6E8A-4147-A177-3AD203B41FA5}">
                      <a16:colId xmlns:a16="http://schemas.microsoft.com/office/drawing/2014/main" val="1848284898"/>
                    </a:ext>
                  </a:extLst>
                </a:gridCol>
                <a:gridCol w="1555215">
                  <a:extLst>
                    <a:ext uri="{9D8B030D-6E8A-4147-A177-3AD203B41FA5}">
                      <a16:colId xmlns:a16="http://schemas.microsoft.com/office/drawing/2014/main" val="1382528473"/>
                    </a:ext>
                  </a:extLst>
                </a:gridCol>
                <a:gridCol w="1731580">
                  <a:extLst>
                    <a:ext uri="{9D8B030D-6E8A-4147-A177-3AD203B41FA5}">
                      <a16:colId xmlns:a16="http://schemas.microsoft.com/office/drawing/2014/main" val="3911169003"/>
                    </a:ext>
                  </a:extLst>
                </a:gridCol>
                <a:gridCol w="1731580">
                  <a:extLst>
                    <a:ext uri="{9D8B030D-6E8A-4147-A177-3AD203B41FA5}">
                      <a16:colId xmlns:a16="http://schemas.microsoft.com/office/drawing/2014/main" val="676754489"/>
                    </a:ext>
                  </a:extLst>
                </a:gridCol>
              </a:tblGrid>
              <a:tr h="330729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SG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Client Group 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Budget (£)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Budget YTD M3 (£)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Spend YTD M3 (£)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Var YTD M3 (£)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2439628"/>
                  </a:ext>
                </a:extLst>
              </a:tr>
              <a:tr h="319705"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PCS</a:t>
                      </a:r>
                    </a:p>
                  </a:txBody>
                  <a:tcPr marL="6350" marR="6350" marT="63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NPT CHC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0" i="0" u="none" strike="noStrike" dirty="0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0" i="0" u="none" strike="noStrike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0" i="0" u="none" strike="noStrike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1,550,244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0" i="0" u="none" strike="noStrike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1645752"/>
                  </a:ext>
                </a:extLst>
              </a:tr>
              <a:tr h="319705"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NPT FNC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0" i="0" u="none" strike="noStrike" dirty="0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0" i="0" u="none" strike="noStrike" dirty="0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0" i="0" u="none" strike="noStrike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206,137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0" i="0" u="none" strike="noStrike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6598747"/>
                  </a:ext>
                </a:extLst>
              </a:tr>
              <a:tr h="319705"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NPT FNC - LA Funded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0" i="0" u="none" strike="noStrike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0" i="0" u="none" strike="noStrike" dirty="0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0" i="0" u="none" strike="noStrike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439,519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0" i="0" u="none" strike="noStrike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1452130"/>
                  </a:ext>
                </a:extLst>
              </a:tr>
              <a:tr h="319705"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Swansea CHC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0" i="0" u="none" strike="noStrike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0" i="0" u="none" strike="noStrike" dirty="0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0" i="0" u="none" strike="noStrike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4,634,172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0" i="0" u="none" strike="noStrike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2880713"/>
                  </a:ext>
                </a:extLst>
              </a:tr>
              <a:tr h="319705"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Swansea FNC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0" i="0" u="none" strike="noStrike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0" i="0" u="none" strike="noStrike" dirty="0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0" i="0" u="none" strike="noStrike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327,801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0" i="0" u="none" strike="noStrike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8366499"/>
                  </a:ext>
                </a:extLst>
              </a:tr>
              <a:tr h="319705"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Swansea FNC - LA funded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0" i="0" u="none" strike="noStrike" dirty="0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711,281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1932900"/>
                  </a:ext>
                </a:extLst>
              </a:tr>
              <a:tr h="319705"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PCS Sub Total 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29,601,771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7,401,903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7,869,153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467,250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1251167"/>
                  </a:ext>
                </a:extLst>
              </a:tr>
              <a:tr h="319705"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MHLD </a:t>
                      </a:r>
                    </a:p>
                  </a:txBody>
                  <a:tcPr marL="6350" marR="6350" marT="63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Mental Health Swansea 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0" i="0" u="none" strike="noStrike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2,983,374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0" i="0" u="none" strike="noStrike" dirty="0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753,717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0" i="0" u="none" strike="noStrike" dirty="0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998,264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0" i="0" u="none" strike="noStrike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244,547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6441833"/>
                  </a:ext>
                </a:extLst>
              </a:tr>
              <a:tr h="319705"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Mental Health NPT 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0" i="0" u="none" strike="noStrike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6,677,640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0" i="0" u="none" strike="noStrike" dirty="0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1,752,163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0" i="0" u="none" strike="noStrike" dirty="0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2,055,128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0" i="0" u="none" strike="noStrike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302,965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6199334"/>
                  </a:ext>
                </a:extLst>
              </a:tr>
              <a:tr h="319705"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LD Swansea 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0" i="0" u="none" strike="noStrike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5,244,004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0" i="0" u="none" strike="noStrike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1,408,147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0" i="0" u="none" strike="noStrike" dirty="0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1,595,011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0" i="0" u="none" strike="noStrike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186,864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4553128"/>
                  </a:ext>
                </a:extLst>
              </a:tr>
              <a:tr h="319705"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LD NPT 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0" i="0" u="none" strike="noStrike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9,130,916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0" i="0" u="none" strike="noStrike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2,541,116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0" i="0" u="none" strike="noStrike" dirty="0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3,615,459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0" i="0" u="none" strike="noStrike" dirty="0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1,074,343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336300"/>
                  </a:ext>
                </a:extLst>
              </a:tr>
              <a:tr h="330729"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MHLD Sub Total 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24,035,934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6,455,143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8,263,861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1,808,718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5495919"/>
                  </a:ext>
                </a:extLst>
              </a:tr>
              <a:tr h="330729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HB 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53,637,705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13,857,046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16,133,015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2,275,969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1132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9183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153</Words>
  <Application>Microsoft Office PowerPoint</Application>
  <PresentationFormat>Widescreen</PresentationFormat>
  <Paragraphs>87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Budget for CHC / CC - Care  </vt:lpstr>
    </vt:vector>
  </TitlesOfParts>
  <Company>ABM LHB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Budget for CHC / CC - Care  </dc:title>
  <dc:creator>Kerry Broadhead (Swansea Bay UHB - Strategy)</dc:creator>
  <cp:lastModifiedBy>Kerry Broadhead (Swansea Bay UHB - Strategy)</cp:lastModifiedBy>
  <cp:revision>1</cp:revision>
  <dcterms:created xsi:type="dcterms:W3CDTF">2023-07-18T16:58:13Z</dcterms:created>
  <dcterms:modified xsi:type="dcterms:W3CDTF">2023-07-18T16:58:41Z</dcterms:modified>
</cp:coreProperties>
</file>