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22"/>
  </p:notesMasterIdLst>
  <p:sldIdLst>
    <p:sldId id="257" r:id="rId6"/>
    <p:sldId id="310" r:id="rId7"/>
    <p:sldId id="265" r:id="rId8"/>
    <p:sldId id="306" r:id="rId9"/>
    <p:sldId id="309" r:id="rId10"/>
    <p:sldId id="307" r:id="rId11"/>
    <p:sldId id="305" r:id="rId12"/>
    <p:sldId id="284" r:id="rId13"/>
    <p:sldId id="285" r:id="rId14"/>
    <p:sldId id="286" r:id="rId15"/>
    <p:sldId id="291" r:id="rId16"/>
    <p:sldId id="288" r:id="rId17"/>
    <p:sldId id="293" r:id="rId18"/>
    <p:sldId id="295" r:id="rId19"/>
    <p:sldId id="283" r:id="rId20"/>
    <p:sldId id="29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mantha Moss (Swansea Bay UHB - Finance)" initials="SM(BU-F" lastIdx="1" clrIdx="0">
    <p:extLst>
      <p:ext uri="{19B8F6BF-5375-455C-9EA6-DF929625EA0E}">
        <p15:presenceInfo xmlns:p15="http://schemas.microsoft.com/office/powerpoint/2012/main" userId="S-1-5-21-978635462-3828570294-627434887-1048523" providerId="AD"/>
      </p:ext>
    </p:extLst>
  </p:cmAuthor>
  <p:cmAuthor id="2" name="Tomos Williams (Swansea Bay UHB - Finance)" initials="TW(BU-F" lastIdx="8" clrIdx="1">
    <p:extLst>
      <p:ext uri="{19B8F6BF-5375-455C-9EA6-DF929625EA0E}">
        <p15:presenceInfo xmlns:p15="http://schemas.microsoft.com/office/powerpoint/2012/main" userId="S-1-5-21-978635462-3828570294-627434887-109165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CF3"/>
    <a:srgbClr val="FFF9E7"/>
    <a:srgbClr val="FFFFFF"/>
    <a:srgbClr val="FFF6D9"/>
    <a:srgbClr val="FFF3CD"/>
    <a:srgbClr val="FFEBAB"/>
    <a:srgbClr val="FFE38B"/>
    <a:srgbClr val="FFF2C9"/>
    <a:srgbClr val="FFECAF"/>
    <a:srgbClr val="FFE2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DE2296-DFE7-4C3E-B245-9B17D1E89DCB}" v="1940" dt="2024-06-11T10:29:35.9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4" autoAdjust="0"/>
    <p:restoredTop sz="84577" autoAdjust="0"/>
  </p:normalViewPr>
  <p:slideViewPr>
    <p:cSldViewPr snapToGrid="0">
      <p:cViewPr varScale="1">
        <p:scale>
          <a:sx n="32" d="100"/>
          <a:sy n="32" d="100"/>
        </p:scale>
        <p:origin x="1120" y="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28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C75D1B-4FEF-4A0A-B6F8-E9A273301283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</dgm:pt>
    <dgm:pt modelId="{E6072016-F8EC-48DA-9A87-BDC395DCF771}">
      <dgm:prSet phldrT="[Text]" custT="1"/>
      <dgm:spPr>
        <a:solidFill>
          <a:schemeClr val="bg1"/>
        </a:solidFill>
      </dgm:spPr>
      <dgm:t>
        <a:bodyPr/>
        <a:lstStyle/>
        <a:p>
          <a:pPr algn="l"/>
          <a:r>
            <a:rPr lang="en-GB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Health Board &amp; Service Group Financial Summary</a:t>
          </a:r>
        </a:p>
      </dgm:t>
    </dgm:pt>
    <dgm:pt modelId="{74B550D5-0447-4522-8091-51FAFB5B65A1}" type="parTrans" cxnId="{C0FE373F-F7E4-474C-98CD-81D66B66E95C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2189B0-E0A3-4FBC-9176-09D5B0FAA563}" type="sibTrans" cxnId="{C0FE373F-F7E4-474C-98CD-81D66B66E95C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85EAC9-2A23-4A2E-ACC8-AD3175A362B9}">
      <dgm:prSet phldrT="[Text]" custT="1"/>
      <dgm:spPr>
        <a:solidFill>
          <a:schemeClr val="bg1"/>
        </a:solidFill>
      </dgm:spPr>
      <dgm:t>
        <a:bodyPr/>
        <a:lstStyle/>
        <a:p>
          <a:pPr algn="l"/>
          <a:r>
            <a:rPr lang="en-GB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In-Month Revenue Position</a:t>
          </a:r>
        </a:p>
      </dgm:t>
    </dgm:pt>
    <dgm:pt modelId="{A604ACB6-DC0C-4DD3-9451-39481E7317E9}" type="parTrans" cxnId="{80C562EB-92DC-4343-8DEB-FFFE58E10F30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4E08EF-B776-4C12-9645-456E9D9F529E}" type="sibTrans" cxnId="{80C562EB-92DC-4343-8DEB-FFFE58E10F30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3C1069-8473-4E07-9643-91C54482031A}">
      <dgm:prSet phldrT="[Text]" custT="1"/>
      <dgm:spPr>
        <a:solidFill>
          <a:schemeClr val="bg1"/>
        </a:solidFill>
      </dgm:spPr>
      <dgm:t>
        <a:bodyPr/>
        <a:lstStyle/>
        <a:p>
          <a:pPr algn="l"/>
          <a:r>
            <a:rPr lang="en-GB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Savings Performance</a:t>
          </a:r>
        </a:p>
      </dgm:t>
    </dgm:pt>
    <dgm:pt modelId="{13B3809E-E1D7-4328-882E-11CD996ABABD}" type="parTrans" cxnId="{7D0D8499-B2D2-4824-8B71-599443F9C12A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713450-6727-4149-80DC-6CDD4ED12127}" type="sibTrans" cxnId="{7D0D8499-B2D2-4824-8B71-599443F9C12A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B55129-BAB0-4FE2-AE88-6D7B6936F046}">
      <dgm:prSet phldrT="[Text]" custT="1"/>
      <dgm:spPr>
        <a:solidFill>
          <a:schemeClr val="bg1"/>
        </a:solidFill>
      </dgm:spPr>
      <dgm:t>
        <a:bodyPr/>
        <a:lstStyle/>
        <a:p>
          <a:pPr algn="l"/>
          <a:r>
            <a:rPr lang="en-GB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Key Drivers</a:t>
          </a:r>
        </a:p>
      </dgm:t>
    </dgm:pt>
    <dgm:pt modelId="{3A2BA36D-F356-4E47-A27F-DA7A2F097B9A}" type="parTrans" cxnId="{CD62E3FD-B2EC-46F3-8ECB-E337B98C29A5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3471BF-9B0F-4995-89D6-D8AA4F8813EB}" type="sibTrans" cxnId="{CD62E3FD-B2EC-46F3-8ECB-E337B98C29A5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E37929-C2F4-4124-ADEB-7EE261DCAE06}">
      <dgm:prSet phldrT="[Text]" custT="1"/>
      <dgm:spPr>
        <a:solidFill>
          <a:schemeClr val="bg1"/>
        </a:solidFill>
      </dgm:spPr>
      <dgm:t>
        <a:bodyPr/>
        <a:lstStyle/>
        <a:p>
          <a:pPr algn="l"/>
          <a:r>
            <a:rPr lang="en-GB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Risks, Next Steps &amp; Mitigating Actions</a:t>
          </a:r>
        </a:p>
      </dgm:t>
    </dgm:pt>
    <dgm:pt modelId="{403F18C4-5569-4463-A63F-CE747443884D}" type="parTrans" cxnId="{11F164DD-E799-4B87-9095-FCF6B750D764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FD590C-EADF-4F78-B00F-1EE3AF9E8EF2}" type="sibTrans" cxnId="{11F164DD-E799-4B87-9095-FCF6B750D764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793B44C-59EF-4FEF-BB6D-48727CEBBEF4}">
      <dgm:prSet phldrT="[Text]" custT="1"/>
      <dgm:spPr>
        <a:solidFill>
          <a:schemeClr val="bg1"/>
        </a:solidFill>
      </dgm:spPr>
      <dgm:t>
        <a:bodyPr/>
        <a:lstStyle/>
        <a:p>
          <a:pPr algn="l"/>
          <a:r>
            <a:rPr lang="en-GB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Appendices</a:t>
          </a:r>
        </a:p>
      </dgm:t>
    </dgm:pt>
    <dgm:pt modelId="{E29C929D-4853-40A3-A84F-A1766FC1EB17}" type="parTrans" cxnId="{716C286F-5947-41E2-9ACE-8E288EEBBA8C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5AF850-F60D-469F-9A9D-E2A78AF7F00F}" type="sibTrans" cxnId="{716C286F-5947-41E2-9ACE-8E288EEBBA8C}">
      <dgm:prSet/>
      <dgm:spPr/>
      <dgm:t>
        <a:bodyPr/>
        <a:lstStyle/>
        <a:p>
          <a:pPr algn="l"/>
          <a:endParaRPr lang="en-GB" sz="18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4A94BE-A305-4A9C-9FD3-F131B7A8D30D}" type="pres">
      <dgm:prSet presAssocID="{6BC75D1B-4FEF-4A0A-B6F8-E9A273301283}" presName="linearFlow" presStyleCnt="0">
        <dgm:presLayoutVars>
          <dgm:dir/>
          <dgm:resizeHandles val="exact"/>
        </dgm:presLayoutVars>
      </dgm:prSet>
      <dgm:spPr/>
    </dgm:pt>
    <dgm:pt modelId="{16E70D37-B894-4DA5-AC6A-36D43D0920C4}" type="pres">
      <dgm:prSet presAssocID="{E6072016-F8EC-48DA-9A87-BDC395DCF771}" presName="composite" presStyleCnt="0"/>
      <dgm:spPr/>
    </dgm:pt>
    <dgm:pt modelId="{FA5B2799-2F07-40B1-ABE0-12D533988A5C}" type="pres">
      <dgm:prSet presAssocID="{E6072016-F8EC-48DA-9A87-BDC395DCF771}" presName="imgShp" presStyleLbl="fgImgPlace1" presStyleIdx="0" presStyleCnt="6"/>
      <dgm:spPr>
        <a:blipFill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34BE5FFF-3464-4B14-9255-3C6ACC53E1C8}" type="pres">
      <dgm:prSet presAssocID="{E6072016-F8EC-48DA-9A87-BDC395DCF771}" presName="txShp" presStyleLbl="node1" presStyleIdx="0" presStyleCnt="6">
        <dgm:presLayoutVars>
          <dgm:bulletEnabled val="1"/>
        </dgm:presLayoutVars>
      </dgm:prSet>
      <dgm:spPr/>
    </dgm:pt>
    <dgm:pt modelId="{972B309E-F8D1-4A97-B57C-D5B25C16953B}" type="pres">
      <dgm:prSet presAssocID="{672189B0-E0A3-4FBC-9176-09D5B0FAA563}" presName="spacing" presStyleCnt="0"/>
      <dgm:spPr/>
    </dgm:pt>
    <dgm:pt modelId="{D0E1701C-9A2F-44AF-8EC8-C9B6B31C069E}" type="pres">
      <dgm:prSet presAssocID="{4385EAC9-2A23-4A2E-ACC8-AD3175A362B9}" presName="composite" presStyleCnt="0"/>
      <dgm:spPr/>
    </dgm:pt>
    <dgm:pt modelId="{88660B5F-D0F1-4208-A594-92E69BAD2CAB}" type="pres">
      <dgm:prSet presAssocID="{4385EAC9-2A23-4A2E-ACC8-AD3175A362B9}" presName="imgShp" presStyleLbl="fgImgPlace1" presStyleIdx="1" presStyleCnt="6"/>
      <dgm:spPr>
        <a:blipFill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1278944D-9E1A-43E2-96BA-A04008228034}" type="pres">
      <dgm:prSet presAssocID="{4385EAC9-2A23-4A2E-ACC8-AD3175A362B9}" presName="txShp" presStyleLbl="node1" presStyleIdx="1" presStyleCnt="6">
        <dgm:presLayoutVars>
          <dgm:bulletEnabled val="1"/>
        </dgm:presLayoutVars>
      </dgm:prSet>
      <dgm:spPr/>
    </dgm:pt>
    <dgm:pt modelId="{F2D31797-9D62-4E75-BD4E-D093E61B18DC}" type="pres">
      <dgm:prSet presAssocID="{464E08EF-B776-4C12-9645-456E9D9F529E}" presName="spacing" presStyleCnt="0"/>
      <dgm:spPr/>
    </dgm:pt>
    <dgm:pt modelId="{288868EC-5954-491B-9A71-8EC544EA0D11}" type="pres">
      <dgm:prSet presAssocID="{A4B55129-BAB0-4FE2-AE88-6D7B6936F046}" presName="composite" presStyleCnt="0"/>
      <dgm:spPr/>
    </dgm:pt>
    <dgm:pt modelId="{A6A5991D-3DC7-4401-9939-D705D1DFBF99}" type="pres">
      <dgm:prSet presAssocID="{A4B55129-BAB0-4FE2-AE88-6D7B6936F046}" presName="imgShp" presStyleLbl="fgImgPlace1" presStyleIdx="2" presStyleCnt="6"/>
      <dgm:spPr>
        <a:blipFill>
          <a:blip xmlns:r="http://schemas.openxmlformats.org/officeDocument/2006/relationships" r:embed="rId3"/>
          <a:srcRect/>
          <a:stretch>
            <a:fillRect l="-10000" r="-10000"/>
          </a:stretch>
        </a:blipFill>
      </dgm:spPr>
    </dgm:pt>
    <dgm:pt modelId="{4261511D-5EF9-45FB-95B9-E288082FA118}" type="pres">
      <dgm:prSet presAssocID="{A4B55129-BAB0-4FE2-AE88-6D7B6936F046}" presName="txShp" presStyleLbl="node1" presStyleIdx="2" presStyleCnt="6">
        <dgm:presLayoutVars>
          <dgm:bulletEnabled val="1"/>
        </dgm:presLayoutVars>
      </dgm:prSet>
      <dgm:spPr/>
    </dgm:pt>
    <dgm:pt modelId="{3DC68D47-9DFC-47D6-88B4-9F42D56E34D4}" type="pres">
      <dgm:prSet presAssocID="{233471BF-9B0F-4995-89D6-D8AA4F8813EB}" presName="spacing" presStyleCnt="0"/>
      <dgm:spPr/>
    </dgm:pt>
    <dgm:pt modelId="{B6F1F51E-A3D6-4A4A-9E8B-D7A5E699E173}" type="pres">
      <dgm:prSet presAssocID="{903C1069-8473-4E07-9643-91C54482031A}" presName="composite" presStyleCnt="0"/>
      <dgm:spPr/>
    </dgm:pt>
    <dgm:pt modelId="{EAD78601-33BE-4692-B3C6-3DAE1F81AD59}" type="pres">
      <dgm:prSet presAssocID="{903C1069-8473-4E07-9643-91C54482031A}" presName="imgShp" presStyleLbl="fgImgPlace1" presStyleIdx="3" presStyleCnt="6"/>
      <dgm:spPr>
        <a:blipFill>
          <a:blip xmlns:r="http://schemas.openxmlformats.org/officeDocument/2006/relationships" r:embed="rId4"/>
          <a:srcRect/>
          <a:stretch>
            <a:fillRect/>
          </a:stretch>
        </a:blipFill>
      </dgm:spPr>
    </dgm:pt>
    <dgm:pt modelId="{AA6C2BF4-1FA6-4741-9814-AF442F370F68}" type="pres">
      <dgm:prSet presAssocID="{903C1069-8473-4E07-9643-91C54482031A}" presName="txShp" presStyleLbl="node1" presStyleIdx="3" presStyleCnt="6">
        <dgm:presLayoutVars>
          <dgm:bulletEnabled val="1"/>
        </dgm:presLayoutVars>
      </dgm:prSet>
      <dgm:spPr/>
    </dgm:pt>
    <dgm:pt modelId="{965812FC-643C-41CB-B55E-C9B385B9051F}" type="pres">
      <dgm:prSet presAssocID="{B0713450-6727-4149-80DC-6CDD4ED12127}" presName="spacing" presStyleCnt="0"/>
      <dgm:spPr/>
    </dgm:pt>
    <dgm:pt modelId="{D6302CBA-F0EF-4D35-A9ED-FD4D5AE8BB21}" type="pres">
      <dgm:prSet presAssocID="{D9E37929-C2F4-4124-ADEB-7EE261DCAE06}" presName="composite" presStyleCnt="0"/>
      <dgm:spPr/>
    </dgm:pt>
    <dgm:pt modelId="{F8A28239-026A-4FA5-9AB0-8952BE14F9E6}" type="pres">
      <dgm:prSet presAssocID="{D9E37929-C2F4-4124-ADEB-7EE261DCAE06}" presName="imgShp" presStyleLbl="fgImgPlace1" presStyleIdx="4" presStyleCnt="6"/>
      <dgm:spPr>
        <a:blipFill>
          <a:blip xmlns:r="http://schemas.openxmlformats.org/officeDocument/2006/relationships" r:embed="rId5"/>
          <a:srcRect/>
          <a:stretch>
            <a:fillRect/>
          </a:stretch>
        </a:blipFill>
      </dgm:spPr>
    </dgm:pt>
    <dgm:pt modelId="{8E121899-C512-4CFA-BDF9-D823C1049629}" type="pres">
      <dgm:prSet presAssocID="{D9E37929-C2F4-4124-ADEB-7EE261DCAE06}" presName="txShp" presStyleLbl="node1" presStyleIdx="4" presStyleCnt="6">
        <dgm:presLayoutVars>
          <dgm:bulletEnabled val="1"/>
        </dgm:presLayoutVars>
      </dgm:prSet>
      <dgm:spPr/>
    </dgm:pt>
    <dgm:pt modelId="{12593CBA-CEDA-4DDA-A595-3D322A66AE09}" type="pres">
      <dgm:prSet presAssocID="{F7FD590C-EADF-4F78-B00F-1EE3AF9E8EF2}" presName="spacing" presStyleCnt="0"/>
      <dgm:spPr/>
    </dgm:pt>
    <dgm:pt modelId="{F1A5986D-FE32-4A39-8125-3D3C2F9A954C}" type="pres">
      <dgm:prSet presAssocID="{4793B44C-59EF-4FEF-BB6D-48727CEBBEF4}" presName="composite" presStyleCnt="0"/>
      <dgm:spPr/>
    </dgm:pt>
    <dgm:pt modelId="{C179960E-3EE0-42E4-915B-0FED6F52638F}" type="pres">
      <dgm:prSet presAssocID="{4793B44C-59EF-4FEF-BB6D-48727CEBBEF4}" presName="imgShp" presStyleLbl="fgImgPlace1" presStyleIdx="5" presStyleCnt="6" custLinFactY="43342" custLinFactNeighborX="-5058" custLinFactNeighborY="100000"/>
      <dgm:spPr/>
    </dgm:pt>
    <dgm:pt modelId="{9E2E1561-15EC-4A2E-A9C3-C4BFC0F3A1BD}" type="pres">
      <dgm:prSet presAssocID="{4793B44C-59EF-4FEF-BB6D-48727CEBBEF4}" presName="txShp" presStyleLbl="node1" presStyleIdx="5" presStyleCnt="6">
        <dgm:presLayoutVars>
          <dgm:bulletEnabled val="1"/>
        </dgm:presLayoutVars>
      </dgm:prSet>
      <dgm:spPr/>
    </dgm:pt>
  </dgm:ptLst>
  <dgm:cxnLst>
    <dgm:cxn modelId="{4C1CDD13-E3BA-405C-AC98-8A0B00521A4F}" type="presOf" srcId="{A4B55129-BAB0-4FE2-AE88-6D7B6936F046}" destId="{4261511D-5EF9-45FB-95B9-E288082FA118}" srcOrd="0" destOrd="0" presId="urn:microsoft.com/office/officeart/2005/8/layout/vList3"/>
    <dgm:cxn modelId="{C0FE373F-F7E4-474C-98CD-81D66B66E95C}" srcId="{6BC75D1B-4FEF-4A0A-B6F8-E9A273301283}" destId="{E6072016-F8EC-48DA-9A87-BDC395DCF771}" srcOrd="0" destOrd="0" parTransId="{74B550D5-0447-4522-8091-51FAFB5B65A1}" sibTransId="{672189B0-E0A3-4FBC-9176-09D5B0FAA563}"/>
    <dgm:cxn modelId="{256E4A6E-547E-47B1-B256-12BD2FCB029C}" type="presOf" srcId="{6BC75D1B-4FEF-4A0A-B6F8-E9A273301283}" destId="{6F4A94BE-A305-4A9C-9FD3-F131B7A8D30D}" srcOrd="0" destOrd="0" presId="urn:microsoft.com/office/officeart/2005/8/layout/vList3"/>
    <dgm:cxn modelId="{716C286F-5947-41E2-9ACE-8E288EEBBA8C}" srcId="{6BC75D1B-4FEF-4A0A-B6F8-E9A273301283}" destId="{4793B44C-59EF-4FEF-BB6D-48727CEBBEF4}" srcOrd="5" destOrd="0" parTransId="{E29C929D-4853-40A3-A84F-A1766FC1EB17}" sibTransId="{AF5AF850-F60D-469F-9A9D-E2A78AF7F00F}"/>
    <dgm:cxn modelId="{DAF1B197-9FE0-45CA-A9EE-924F45FF289C}" type="presOf" srcId="{4793B44C-59EF-4FEF-BB6D-48727CEBBEF4}" destId="{9E2E1561-15EC-4A2E-A9C3-C4BFC0F3A1BD}" srcOrd="0" destOrd="0" presId="urn:microsoft.com/office/officeart/2005/8/layout/vList3"/>
    <dgm:cxn modelId="{7D0D8499-B2D2-4824-8B71-599443F9C12A}" srcId="{6BC75D1B-4FEF-4A0A-B6F8-E9A273301283}" destId="{903C1069-8473-4E07-9643-91C54482031A}" srcOrd="3" destOrd="0" parTransId="{13B3809E-E1D7-4328-882E-11CD996ABABD}" sibTransId="{B0713450-6727-4149-80DC-6CDD4ED12127}"/>
    <dgm:cxn modelId="{11F164DD-E799-4B87-9095-FCF6B750D764}" srcId="{6BC75D1B-4FEF-4A0A-B6F8-E9A273301283}" destId="{D9E37929-C2F4-4124-ADEB-7EE261DCAE06}" srcOrd="4" destOrd="0" parTransId="{403F18C4-5569-4463-A63F-CE747443884D}" sibTransId="{F7FD590C-EADF-4F78-B00F-1EE3AF9E8EF2}"/>
    <dgm:cxn modelId="{E601E9E0-A44D-466E-863F-EF1EA959B978}" type="presOf" srcId="{D9E37929-C2F4-4124-ADEB-7EE261DCAE06}" destId="{8E121899-C512-4CFA-BDF9-D823C1049629}" srcOrd="0" destOrd="0" presId="urn:microsoft.com/office/officeart/2005/8/layout/vList3"/>
    <dgm:cxn modelId="{80C562EB-92DC-4343-8DEB-FFFE58E10F30}" srcId="{6BC75D1B-4FEF-4A0A-B6F8-E9A273301283}" destId="{4385EAC9-2A23-4A2E-ACC8-AD3175A362B9}" srcOrd="1" destOrd="0" parTransId="{A604ACB6-DC0C-4DD3-9451-39481E7317E9}" sibTransId="{464E08EF-B776-4C12-9645-456E9D9F529E}"/>
    <dgm:cxn modelId="{8F2F09EC-B754-41B3-A60F-E06BED730475}" type="presOf" srcId="{E6072016-F8EC-48DA-9A87-BDC395DCF771}" destId="{34BE5FFF-3464-4B14-9255-3C6ACC53E1C8}" srcOrd="0" destOrd="0" presId="urn:microsoft.com/office/officeart/2005/8/layout/vList3"/>
    <dgm:cxn modelId="{7AA158EF-08DF-43A4-9144-1B07B0C884B7}" type="presOf" srcId="{903C1069-8473-4E07-9643-91C54482031A}" destId="{AA6C2BF4-1FA6-4741-9814-AF442F370F68}" srcOrd="0" destOrd="0" presId="urn:microsoft.com/office/officeart/2005/8/layout/vList3"/>
    <dgm:cxn modelId="{CD62E3FD-B2EC-46F3-8ECB-E337B98C29A5}" srcId="{6BC75D1B-4FEF-4A0A-B6F8-E9A273301283}" destId="{A4B55129-BAB0-4FE2-AE88-6D7B6936F046}" srcOrd="2" destOrd="0" parTransId="{3A2BA36D-F356-4E47-A27F-DA7A2F097B9A}" sibTransId="{233471BF-9B0F-4995-89D6-D8AA4F8813EB}"/>
    <dgm:cxn modelId="{D567C8FE-E3C9-413D-BEC9-B834D03CB025}" type="presOf" srcId="{4385EAC9-2A23-4A2E-ACC8-AD3175A362B9}" destId="{1278944D-9E1A-43E2-96BA-A04008228034}" srcOrd="0" destOrd="0" presId="urn:microsoft.com/office/officeart/2005/8/layout/vList3"/>
    <dgm:cxn modelId="{A699A1BC-FFF2-4BCC-AF7E-7CA04106BB10}" type="presParOf" srcId="{6F4A94BE-A305-4A9C-9FD3-F131B7A8D30D}" destId="{16E70D37-B894-4DA5-AC6A-36D43D0920C4}" srcOrd="0" destOrd="0" presId="urn:microsoft.com/office/officeart/2005/8/layout/vList3"/>
    <dgm:cxn modelId="{CF9935B1-B2B2-460D-A810-1BF7742B506C}" type="presParOf" srcId="{16E70D37-B894-4DA5-AC6A-36D43D0920C4}" destId="{FA5B2799-2F07-40B1-ABE0-12D533988A5C}" srcOrd="0" destOrd="0" presId="urn:microsoft.com/office/officeart/2005/8/layout/vList3"/>
    <dgm:cxn modelId="{E3FDAE70-31A4-461F-89D4-E5CA9F5F4AA1}" type="presParOf" srcId="{16E70D37-B894-4DA5-AC6A-36D43D0920C4}" destId="{34BE5FFF-3464-4B14-9255-3C6ACC53E1C8}" srcOrd="1" destOrd="0" presId="urn:microsoft.com/office/officeart/2005/8/layout/vList3"/>
    <dgm:cxn modelId="{F00932E1-7333-4317-B0DE-7C754E958B36}" type="presParOf" srcId="{6F4A94BE-A305-4A9C-9FD3-F131B7A8D30D}" destId="{972B309E-F8D1-4A97-B57C-D5B25C16953B}" srcOrd="1" destOrd="0" presId="urn:microsoft.com/office/officeart/2005/8/layout/vList3"/>
    <dgm:cxn modelId="{83A41A05-D8BC-47ED-B38F-FBCA210A7EC4}" type="presParOf" srcId="{6F4A94BE-A305-4A9C-9FD3-F131B7A8D30D}" destId="{D0E1701C-9A2F-44AF-8EC8-C9B6B31C069E}" srcOrd="2" destOrd="0" presId="urn:microsoft.com/office/officeart/2005/8/layout/vList3"/>
    <dgm:cxn modelId="{4608F3D3-BE7D-4B38-8196-B6925285CF40}" type="presParOf" srcId="{D0E1701C-9A2F-44AF-8EC8-C9B6B31C069E}" destId="{88660B5F-D0F1-4208-A594-92E69BAD2CAB}" srcOrd="0" destOrd="0" presId="urn:microsoft.com/office/officeart/2005/8/layout/vList3"/>
    <dgm:cxn modelId="{DFB48FEE-CF44-4466-A26E-487300B8B615}" type="presParOf" srcId="{D0E1701C-9A2F-44AF-8EC8-C9B6B31C069E}" destId="{1278944D-9E1A-43E2-96BA-A04008228034}" srcOrd="1" destOrd="0" presId="urn:microsoft.com/office/officeart/2005/8/layout/vList3"/>
    <dgm:cxn modelId="{E71819E6-5721-401E-B65A-0E3528B52F9C}" type="presParOf" srcId="{6F4A94BE-A305-4A9C-9FD3-F131B7A8D30D}" destId="{F2D31797-9D62-4E75-BD4E-D093E61B18DC}" srcOrd="3" destOrd="0" presId="urn:microsoft.com/office/officeart/2005/8/layout/vList3"/>
    <dgm:cxn modelId="{0454CCA6-E59F-4427-8333-E8F729577815}" type="presParOf" srcId="{6F4A94BE-A305-4A9C-9FD3-F131B7A8D30D}" destId="{288868EC-5954-491B-9A71-8EC544EA0D11}" srcOrd="4" destOrd="0" presId="urn:microsoft.com/office/officeart/2005/8/layout/vList3"/>
    <dgm:cxn modelId="{53AC579E-D936-4398-BB75-7F63385552EF}" type="presParOf" srcId="{288868EC-5954-491B-9A71-8EC544EA0D11}" destId="{A6A5991D-3DC7-4401-9939-D705D1DFBF99}" srcOrd="0" destOrd="0" presId="urn:microsoft.com/office/officeart/2005/8/layout/vList3"/>
    <dgm:cxn modelId="{6807E1B6-E973-4648-B845-527003A46D93}" type="presParOf" srcId="{288868EC-5954-491B-9A71-8EC544EA0D11}" destId="{4261511D-5EF9-45FB-95B9-E288082FA118}" srcOrd="1" destOrd="0" presId="urn:microsoft.com/office/officeart/2005/8/layout/vList3"/>
    <dgm:cxn modelId="{A23835C0-85CA-4BB3-91B4-83058F95D651}" type="presParOf" srcId="{6F4A94BE-A305-4A9C-9FD3-F131B7A8D30D}" destId="{3DC68D47-9DFC-47D6-88B4-9F42D56E34D4}" srcOrd="5" destOrd="0" presId="urn:microsoft.com/office/officeart/2005/8/layout/vList3"/>
    <dgm:cxn modelId="{8074BC5A-235D-4C73-BC9B-D7EB74C09CBB}" type="presParOf" srcId="{6F4A94BE-A305-4A9C-9FD3-F131B7A8D30D}" destId="{B6F1F51E-A3D6-4A4A-9E8B-D7A5E699E173}" srcOrd="6" destOrd="0" presId="urn:microsoft.com/office/officeart/2005/8/layout/vList3"/>
    <dgm:cxn modelId="{821AD33A-D6BA-422F-91D6-DFFDA3D84EB4}" type="presParOf" srcId="{B6F1F51E-A3D6-4A4A-9E8B-D7A5E699E173}" destId="{EAD78601-33BE-4692-B3C6-3DAE1F81AD59}" srcOrd="0" destOrd="0" presId="urn:microsoft.com/office/officeart/2005/8/layout/vList3"/>
    <dgm:cxn modelId="{394906A4-376E-43E8-A725-3D6147AC573C}" type="presParOf" srcId="{B6F1F51E-A3D6-4A4A-9E8B-D7A5E699E173}" destId="{AA6C2BF4-1FA6-4741-9814-AF442F370F68}" srcOrd="1" destOrd="0" presId="urn:microsoft.com/office/officeart/2005/8/layout/vList3"/>
    <dgm:cxn modelId="{7BF58131-F789-47A0-B06B-C1ED87CFDAF9}" type="presParOf" srcId="{6F4A94BE-A305-4A9C-9FD3-F131B7A8D30D}" destId="{965812FC-643C-41CB-B55E-C9B385B9051F}" srcOrd="7" destOrd="0" presId="urn:microsoft.com/office/officeart/2005/8/layout/vList3"/>
    <dgm:cxn modelId="{53BFC314-933C-4F01-9159-69B10335FCFA}" type="presParOf" srcId="{6F4A94BE-A305-4A9C-9FD3-F131B7A8D30D}" destId="{D6302CBA-F0EF-4D35-A9ED-FD4D5AE8BB21}" srcOrd="8" destOrd="0" presId="urn:microsoft.com/office/officeart/2005/8/layout/vList3"/>
    <dgm:cxn modelId="{3196575E-C194-4C50-8464-59645F93921B}" type="presParOf" srcId="{D6302CBA-F0EF-4D35-A9ED-FD4D5AE8BB21}" destId="{F8A28239-026A-4FA5-9AB0-8952BE14F9E6}" srcOrd="0" destOrd="0" presId="urn:microsoft.com/office/officeart/2005/8/layout/vList3"/>
    <dgm:cxn modelId="{E7F97A4D-196F-4552-8BC9-038A6A8E11D9}" type="presParOf" srcId="{D6302CBA-F0EF-4D35-A9ED-FD4D5AE8BB21}" destId="{8E121899-C512-4CFA-BDF9-D823C1049629}" srcOrd="1" destOrd="0" presId="urn:microsoft.com/office/officeart/2005/8/layout/vList3"/>
    <dgm:cxn modelId="{9592E36B-187C-4228-A51B-AF7CE3FCBA00}" type="presParOf" srcId="{6F4A94BE-A305-4A9C-9FD3-F131B7A8D30D}" destId="{12593CBA-CEDA-4DDA-A595-3D322A66AE09}" srcOrd="9" destOrd="0" presId="urn:microsoft.com/office/officeart/2005/8/layout/vList3"/>
    <dgm:cxn modelId="{FA5EABD9-EA6D-491E-A3A2-F45BB0587E02}" type="presParOf" srcId="{6F4A94BE-A305-4A9C-9FD3-F131B7A8D30D}" destId="{F1A5986D-FE32-4A39-8125-3D3C2F9A954C}" srcOrd="10" destOrd="0" presId="urn:microsoft.com/office/officeart/2005/8/layout/vList3"/>
    <dgm:cxn modelId="{1DB3E70D-DF33-4523-8568-00D22FC36D70}" type="presParOf" srcId="{F1A5986D-FE32-4A39-8125-3D3C2F9A954C}" destId="{C179960E-3EE0-42E4-915B-0FED6F52638F}" srcOrd="0" destOrd="0" presId="urn:microsoft.com/office/officeart/2005/8/layout/vList3"/>
    <dgm:cxn modelId="{73D05C42-C71D-4DA2-B64D-C02F0247FC56}" type="presParOf" srcId="{F1A5986D-FE32-4A39-8125-3D3C2F9A954C}" destId="{9E2E1561-15EC-4A2E-A9C3-C4BFC0F3A1B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BE5FFF-3464-4B14-9255-3C6ACC53E1C8}">
      <dsp:nvSpPr>
        <dsp:cNvPr id="0" name=""/>
        <dsp:cNvSpPr/>
      </dsp:nvSpPr>
      <dsp:spPr>
        <a:xfrm rot="10800000">
          <a:off x="1688798" y="455"/>
          <a:ext cx="5987091" cy="723087"/>
        </a:xfrm>
        <a:prstGeom prst="homePlat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861" tIns="68580" rIns="128016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Health Board &amp; Service Group Financial Summary</a:t>
          </a:r>
        </a:p>
      </dsp:txBody>
      <dsp:txXfrm rot="10800000">
        <a:off x="1869570" y="455"/>
        <a:ext cx="5806319" cy="723087"/>
      </dsp:txXfrm>
    </dsp:sp>
    <dsp:sp modelId="{FA5B2799-2F07-40B1-ABE0-12D533988A5C}">
      <dsp:nvSpPr>
        <dsp:cNvPr id="0" name=""/>
        <dsp:cNvSpPr/>
      </dsp:nvSpPr>
      <dsp:spPr>
        <a:xfrm>
          <a:off x="1327255" y="455"/>
          <a:ext cx="723087" cy="723087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78944D-9E1A-43E2-96BA-A04008228034}">
      <dsp:nvSpPr>
        <dsp:cNvPr id="0" name=""/>
        <dsp:cNvSpPr/>
      </dsp:nvSpPr>
      <dsp:spPr>
        <a:xfrm rot="10800000">
          <a:off x="1688798" y="939389"/>
          <a:ext cx="5987091" cy="723087"/>
        </a:xfrm>
        <a:prstGeom prst="homePlat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861" tIns="68580" rIns="128016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In-Month Revenue Position</a:t>
          </a:r>
        </a:p>
      </dsp:txBody>
      <dsp:txXfrm rot="10800000">
        <a:off x="1869570" y="939389"/>
        <a:ext cx="5806319" cy="723087"/>
      </dsp:txXfrm>
    </dsp:sp>
    <dsp:sp modelId="{88660B5F-D0F1-4208-A594-92E69BAD2CAB}">
      <dsp:nvSpPr>
        <dsp:cNvPr id="0" name=""/>
        <dsp:cNvSpPr/>
      </dsp:nvSpPr>
      <dsp:spPr>
        <a:xfrm>
          <a:off x="1327255" y="939389"/>
          <a:ext cx="723087" cy="723087"/>
        </a:xfrm>
        <a:prstGeom prst="ellipse">
          <a:avLst/>
        </a:prstGeom>
        <a:blipFill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61511D-5EF9-45FB-95B9-E288082FA118}">
      <dsp:nvSpPr>
        <dsp:cNvPr id="0" name=""/>
        <dsp:cNvSpPr/>
      </dsp:nvSpPr>
      <dsp:spPr>
        <a:xfrm rot="10800000">
          <a:off x="1688798" y="1878322"/>
          <a:ext cx="5987091" cy="723087"/>
        </a:xfrm>
        <a:prstGeom prst="homePlat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861" tIns="68580" rIns="128016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Key Drivers</a:t>
          </a:r>
        </a:p>
      </dsp:txBody>
      <dsp:txXfrm rot="10800000">
        <a:off x="1869570" y="1878322"/>
        <a:ext cx="5806319" cy="723087"/>
      </dsp:txXfrm>
    </dsp:sp>
    <dsp:sp modelId="{A6A5991D-3DC7-4401-9939-D705D1DFBF99}">
      <dsp:nvSpPr>
        <dsp:cNvPr id="0" name=""/>
        <dsp:cNvSpPr/>
      </dsp:nvSpPr>
      <dsp:spPr>
        <a:xfrm>
          <a:off x="1327255" y="1878322"/>
          <a:ext cx="723087" cy="723087"/>
        </a:xfrm>
        <a:prstGeom prst="ellipse">
          <a:avLst/>
        </a:prstGeom>
        <a:blipFill>
          <a:blip xmlns:r="http://schemas.openxmlformats.org/officeDocument/2006/relationships" r:embed="rId3"/>
          <a:srcRect/>
          <a:stretch>
            <a:fillRect l="-10000" r="-1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6C2BF4-1FA6-4741-9814-AF442F370F68}">
      <dsp:nvSpPr>
        <dsp:cNvPr id="0" name=""/>
        <dsp:cNvSpPr/>
      </dsp:nvSpPr>
      <dsp:spPr>
        <a:xfrm rot="10800000">
          <a:off x="1688798" y="2817256"/>
          <a:ext cx="5987091" cy="723087"/>
        </a:xfrm>
        <a:prstGeom prst="homePlat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861" tIns="68580" rIns="128016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Savings Performance</a:t>
          </a:r>
        </a:p>
      </dsp:txBody>
      <dsp:txXfrm rot="10800000">
        <a:off x="1869570" y="2817256"/>
        <a:ext cx="5806319" cy="723087"/>
      </dsp:txXfrm>
    </dsp:sp>
    <dsp:sp modelId="{EAD78601-33BE-4692-B3C6-3DAE1F81AD59}">
      <dsp:nvSpPr>
        <dsp:cNvPr id="0" name=""/>
        <dsp:cNvSpPr/>
      </dsp:nvSpPr>
      <dsp:spPr>
        <a:xfrm>
          <a:off x="1327255" y="2817256"/>
          <a:ext cx="723087" cy="723087"/>
        </a:xfrm>
        <a:prstGeom prst="ellipse">
          <a:avLst/>
        </a:prstGeom>
        <a:blipFill>
          <a:blip xmlns:r="http://schemas.openxmlformats.org/officeDocument/2006/relationships" r:embed="rId4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121899-C512-4CFA-BDF9-D823C1049629}">
      <dsp:nvSpPr>
        <dsp:cNvPr id="0" name=""/>
        <dsp:cNvSpPr/>
      </dsp:nvSpPr>
      <dsp:spPr>
        <a:xfrm rot="10800000">
          <a:off x="1688798" y="3756190"/>
          <a:ext cx="5987091" cy="723087"/>
        </a:xfrm>
        <a:prstGeom prst="homePlat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861" tIns="68580" rIns="128016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Risks, Next Steps &amp; Mitigating Actions</a:t>
          </a:r>
        </a:p>
      </dsp:txBody>
      <dsp:txXfrm rot="10800000">
        <a:off x="1869570" y="3756190"/>
        <a:ext cx="5806319" cy="723087"/>
      </dsp:txXfrm>
    </dsp:sp>
    <dsp:sp modelId="{F8A28239-026A-4FA5-9AB0-8952BE14F9E6}">
      <dsp:nvSpPr>
        <dsp:cNvPr id="0" name=""/>
        <dsp:cNvSpPr/>
      </dsp:nvSpPr>
      <dsp:spPr>
        <a:xfrm>
          <a:off x="1327255" y="3756190"/>
          <a:ext cx="723087" cy="723087"/>
        </a:xfrm>
        <a:prstGeom prst="ellipse">
          <a:avLst/>
        </a:prstGeom>
        <a:blipFill>
          <a:blip xmlns:r="http://schemas.openxmlformats.org/officeDocument/2006/relationships" r:embed="rId5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2E1561-15EC-4A2E-A9C3-C4BFC0F3A1BD}">
      <dsp:nvSpPr>
        <dsp:cNvPr id="0" name=""/>
        <dsp:cNvSpPr/>
      </dsp:nvSpPr>
      <dsp:spPr>
        <a:xfrm rot="10800000">
          <a:off x="1688798" y="4695124"/>
          <a:ext cx="5987091" cy="723087"/>
        </a:xfrm>
        <a:prstGeom prst="homePlat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861" tIns="68580" rIns="128016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Appendices</a:t>
          </a:r>
        </a:p>
      </dsp:txBody>
      <dsp:txXfrm rot="10800000">
        <a:off x="1869570" y="4695124"/>
        <a:ext cx="5806319" cy="723087"/>
      </dsp:txXfrm>
    </dsp:sp>
    <dsp:sp modelId="{C179960E-3EE0-42E4-915B-0FED6F52638F}">
      <dsp:nvSpPr>
        <dsp:cNvPr id="0" name=""/>
        <dsp:cNvSpPr/>
      </dsp:nvSpPr>
      <dsp:spPr>
        <a:xfrm>
          <a:off x="1290681" y="4695579"/>
          <a:ext cx="723087" cy="72308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B822C4-4A66-4EC6-AE02-C65254CAF206}" type="datetimeFigureOut">
              <a:rPr lang="en-GB" smtClean="0"/>
              <a:t>16/07/2024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F47BD-4C1F-4C15-AD61-3AB144D69E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303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Service Group to follow up on 28</a:t>
            </a:r>
            <a:r>
              <a:rPr lang="en-GB" baseline="30000" dirty="0"/>
              <a:t>th</a:t>
            </a:r>
            <a:r>
              <a:rPr lang="en-GB" dirty="0"/>
              <a:t> June submission of potential opportunities for feedback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Present revenue reduction options at Star Chamber for consideration and subsequently decision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Continue to identify revenue reduction options and associated impacts for assessment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F47BD-4C1F-4C15-AD61-3AB144D69E2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716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F47BD-4C1F-4C15-AD61-3AB144D69E2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996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F47BD-4C1F-4C15-AD61-3AB144D69E2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197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F47BD-4C1F-4C15-AD61-3AB144D69E2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1537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F47BD-4C1F-4C15-AD61-3AB144D69E2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5752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F47BD-4C1F-4C15-AD61-3AB144D69E2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949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F47BD-4C1F-4C15-AD61-3AB144D69E2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335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F23A-03EA-4B31-B44C-62643CAF2B3E}" type="datetimeFigureOut">
              <a:rPr lang="en-GB" smtClean="0"/>
              <a:t>16/07/2024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8532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F23A-03EA-4B31-B44C-62643CAF2B3E}" type="datetimeFigureOut">
              <a:rPr lang="en-GB" smtClean="0"/>
              <a:t>16/07/2024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2118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F23A-03EA-4B31-B44C-62643CAF2B3E}" type="datetimeFigureOut">
              <a:rPr lang="en-GB" smtClean="0"/>
              <a:t>16/07/2024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4224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9BE24-B2B4-C543-B213-8D21F7D691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650557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19ADEF-578A-C7CE-1FA1-16D28C4F9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650557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0C83C-5555-23CF-0411-569524EFE1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CACFFF-2680-4165-9E8D-F94A8A0ED810}" type="datetimeFigureOut">
              <a:rPr lang="en-GB" smtClean="0"/>
              <a:t>16/07/2024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8F8AEE-B074-D45E-5FDD-A88951FF3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141B6-949B-BA75-4930-FC65810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843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679DE-9DA7-5FA8-5CCF-F6D0978BF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8B5599-2139-450D-6805-8F08467650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D561B-81AC-5200-5264-D6BC87C5C0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CACFFF-2680-4165-9E8D-F94A8A0ED810}" type="datetimeFigureOut">
              <a:rPr lang="en-GB" smtClean="0"/>
              <a:t>16/07/2024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D56B86-02F4-D320-437D-9F2121160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EE714-12E3-C69C-A555-89734D1C9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349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FD2DE-EC28-B34A-83E3-3D497DF74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7040563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FFAA81-78B2-53E1-A48F-4096F8B022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040563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8D28AE-7A64-AAA9-F1D5-A72E1A8A16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CACFFF-2680-4165-9E8D-F94A8A0ED810}" type="datetimeFigureOut">
              <a:rPr lang="en-GB" smtClean="0"/>
              <a:t>16/07/2024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CF4D4E-478D-8C05-44E0-C770FB9DA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018A4-FDC8-0AB7-58E6-333A8E645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752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2D401-AA60-4856-368F-CBF2D276A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AE9F23-B82C-8DEF-1F6B-A0C464D8D4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1DD9C9-4987-E3EB-B77C-8BAEFBC3FA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311561-9F60-D69B-A925-7D2995570B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CACFFF-2680-4165-9E8D-F94A8A0ED810}" type="datetimeFigureOut">
              <a:rPr lang="en-GB" smtClean="0"/>
              <a:t>16/07/2024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BA2591-E8DF-CFD8-E627-933F0FC6E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0BF4B6-C0ED-AC58-B324-7FE337B1C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6864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E0C08-B945-5A7B-0E3F-170251543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AB34F7-BEB3-BC87-6AEF-521C2ABB41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3C188A-6651-32A0-6D2A-1D49EF9B19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B99535-801F-C9E2-B0CF-1E26CAF0B1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8352E1-FF09-79F0-1E79-31348CA6ED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65EBD5-6AAF-D287-389B-C69C3EC4A7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CACFFF-2680-4165-9E8D-F94A8A0ED810}" type="datetimeFigureOut">
              <a:rPr lang="en-GB" smtClean="0"/>
              <a:t>16/07/2024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80BCF2-46DA-D70F-F038-521DAA635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5F022F-70CD-3BC9-D667-F159FD91B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6736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B906A-9B29-677D-1CA1-95DFFF555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AE907B-5980-D27A-62E9-B76083292F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CACFFF-2680-4165-9E8D-F94A8A0ED810}" type="datetimeFigureOut">
              <a:rPr lang="en-GB" smtClean="0"/>
              <a:t>16/07/2024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9641E3-569C-9B8F-D222-6F1544954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064C71-4751-DCA6-FDAD-5F35BC97F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9163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4FF5EA-0CA4-8C0B-300B-9C737F64E1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CACFFF-2680-4165-9E8D-F94A8A0ED810}" type="datetimeFigureOut">
              <a:rPr lang="en-GB" smtClean="0"/>
              <a:t>16/07/2024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B75DC5-7652-9D0D-9F7E-FC41D6FFA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4CBC1C-E290-F214-B837-57B79FB41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1608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2B4DA-39EA-C576-21F8-9FBA55074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8E73D-FAEA-CE3D-1C69-BA86BF3D1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4FD5C9-F79E-1565-59E4-8629B6A470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AA6D20-9F85-5802-DFF7-40AB14AEC9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CACFFF-2680-4165-9E8D-F94A8A0ED810}" type="datetimeFigureOut">
              <a:rPr lang="en-GB" smtClean="0"/>
              <a:t>16/07/2024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D0556F-3B9C-A66D-C0D2-5F0E1978A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3248C0-422D-9003-FB18-E69A77614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844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F23A-03EA-4B31-B44C-62643CAF2B3E}" type="datetimeFigureOut">
              <a:rPr lang="en-GB" smtClean="0"/>
              <a:t>16/07/2024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58911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8B9AA-946B-7EE3-5371-E37F4F927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D74389-B698-90D3-EBF2-E296CFE174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2ECF22-5F38-98B5-01E7-7FC48E69E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DE8051-063E-5C6C-3524-FF6AA906DC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CACFFF-2680-4165-9E8D-F94A8A0ED810}" type="datetimeFigureOut">
              <a:rPr lang="en-GB" smtClean="0"/>
              <a:t>16/07/2024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B92D9B-00B6-E1A1-6CF7-A6AD720B0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726AAC-2052-7532-284B-C60F07197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4766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EE2D2-F140-C10E-6708-57F38EFBC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DA3AB9-088F-B055-9326-F569B5607D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9CB1D9-2D20-2F4B-006F-25160C6EC3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CACFFF-2680-4165-9E8D-F94A8A0ED810}" type="datetimeFigureOut">
              <a:rPr lang="en-GB" smtClean="0"/>
              <a:t>16/07/2024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6EA219-618D-6617-B576-12CAAE689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465AD-5526-6E22-B706-A9A179E1F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7707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8ABB26-56E1-9196-604E-351AEF5194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14C218-631B-B7EB-DE03-83D327A1B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74F324-B271-5DC9-72F0-9D5EF969C1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CACFFF-2680-4165-9E8D-F94A8A0ED810}" type="datetimeFigureOut">
              <a:rPr lang="en-GB" smtClean="0"/>
              <a:t>16/07/2024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708C6E-F87D-B066-1E2F-D422DF20F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F36A6E-A7F2-B024-3E17-FCE9EEE83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FA8A87-8D6D-4B8F-843B-A56636647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858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F23A-03EA-4B31-B44C-62643CAF2B3E}" type="datetimeFigureOut">
              <a:rPr lang="en-GB" smtClean="0"/>
              <a:t>16/07/2024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573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F23A-03EA-4B31-B44C-62643CAF2B3E}" type="datetimeFigureOut">
              <a:rPr lang="en-GB" smtClean="0"/>
              <a:t>16/07/2024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94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F23A-03EA-4B31-B44C-62643CAF2B3E}" type="datetimeFigureOut">
              <a:rPr lang="en-GB" smtClean="0"/>
              <a:t>16/07/2024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1252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F23A-03EA-4B31-B44C-62643CAF2B3E}" type="datetimeFigureOut">
              <a:rPr lang="en-GB" smtClean="0"/>
              <a:t>16/07/2024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7554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F23A-03EA-4B31-B44C-62643CAF2B3E}" type="datetimeFigureOut">
              <a:rPr lang="en-GB" smtClean="0"/>
              <a:t>16/07/2024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7832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F23A-03EA-4B31-B44C-62643CAF2B3E}" type="datetimeFigureOut">
              <a:rPr lang="en-GB" smtClean="0"/>
              <a:t>16/07/2024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6196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F23A-03EA-4B31-B44C-62643CAF2B3E}" type="datetimeFigureOut">
              <a:rPr lang="en-GB" smtClean="0"/>
              <a:t>16/07/2024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2012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7F23A-03EA-4B31-B44C-62643CAF2B3E}" type="datetimeFigureOut">
              <a:rPr lang="en-GB" smtClean="0"/>
              <a:t>16/07/2024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55D11-4E84-453C-BF27-7B61301F37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0654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9C3302-B742-EEF4-5D92-A16C51810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97917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3CD66D-56B7-D18C-49E7-011BC3B144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697917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14" descr="A map of a road&#10;&#10;Description automatically generated">
            <a:extLst>
              <a:ext uri="{FF2B5EF4-FFF2-40B4-BE49-F238E27FC236}">
                <a16:creationId xmlns:a16="http://schemas.microsoft.com/office/drawing/2014/main" id="{C3E7E686-D522-9A3E-13E9-8998F89452A2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919909" y="5282128"/>
            <a:ext cx="4270804" cy="1576258"/>
          </a:xfrm>
          <a:prstGeom prst="rect">
            <a:avLst/>
          </a:prstGeom>
        </p:spPr>
      </p:pic>
      <p:sp>
        <p:nvSpPr>
          <p:cNvPr id="14" name="Freeform: Shape 32">
            <a:extLst>
              <a:ext uri="{FF2B5EF4-FFF2-40B4-BE49-F238E27FC236}">
                <a16:creationId xmlns:a16="http://schemas.microsoft.com/office/drawing/2014/main" id="{A5E3FCF5-40AB-A12F-DF75-8A1CC3C55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108194" y="0"/>
            <a:ext cx="6164729" cy="6858000"/>
          </a:xfrm>
          <a:custGeom>
            <a:avLst/>
            <a:gdLst>
              <a:gd name="connsiteX0" fmla="*/ 0 w 6164729"/>
              <a:gd name="connsiteY0" fmla="*/ 6857542 h 6858000"/>
              <a:gd name="connsiteX1" fmla="*/ 199783 w 6164729"/>
              <a:gd name="connsiteY1" fmla="*/ 6857542 h 6858000"/>
              <a:gd name="connsiteX2" fmla="*/ 199783 w 6164729"/>
              <a:gd name="connsiteY2" fmla="*/ 6858000 h 6858000"/>
              <a:gd name="connsiteX3" fmla="*/ 0 w 6164729"/>
              <a:gd name="connsiteY3" fmla="*/ 6858000 h 6858000"/>
              <a:gd name="connsiteX4" fmla="*/ 4818273 w 6164729"/>
              <a:gd name="connsiteY4" fmla="*/ 0 h 6858000"/>
              <a:gd name="connsiteX5" fmla="*/ 5018056 w 6164729"/>
              <a:gd name="connsiteY5" fmla="*/ 0 h 6858000"/>
              <a:gd name="connsiteX6" fmla="*/ 5030703 w 6164729"/>
              <a:gd name="connsiteY6" fmla="*/ 31774 h 6858000"/>
              <a:gd name="connsiteX7" fmla="*/ 6085711 w 6164729"/>
              <a:gd name="connsiteY7" fmla="*/ 2682457 h 6858000"/>
              <a:gd name="connsiteX8" fmla="*/ 6085711 w 6164729"/>
              <a:gd name="connsiteY8" fmla="*/ 3752208 h 6858000"/>
              <a:gd name="connsiteX9" fmla="*/ 4928207 w 6164729"/>
              <a:gd name="connsiteY9" fmla="*/ 6660411 h 6858000"/>
              <a:gd name="connsiteX10" fmla="*/ 4849745 w 6164729"/>
              <a:gd name="connsiteY10" fmla="*/ 6857542 h 6858000"/>
              <a:gd name="connsiteX11" fmla="*/ 4649962 w 6164729"/>
              <a:gd name="connsiteY11" fmla="*/ 6857542 h 6858000"/>
              <a:gd name="connsiteX12" fmla="*/ 4728424 w 6164729"/>
              <a:gd name="connsiteY12" fmla="*/ 6660411 h 6858000"/>
              <a:gd name="connsiteX13" fmla="*/ 5885928 w 6164729"/>
              <a:gd name="connsiteY13" fmla="*/ 3752208 h 6858000"/>
              <a:gd name="connsiteX14" fmla="*/ 5885928 w 6164729"/>
              <a:gd name="connsiteY14" fmla="*/ 2682457 h 6858000"/>
              <a:gd name="connsiteX15" fmla="*/ 4830920 w 6164729"/>
              <a:gd name="connsiteY15" fmla="*/ 317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4729" h="6858000">
                <a:moveTo>
                  <a:pt x="0" y="6857542"/>
                </a:moveTo>
                <a:lnTo>
                  <a:pt x="199783" y="6857542"/>
                </a:lnTo>
                <a:lnTo>
                  <a:pt x="199783" y="6858000"/>
                </a:lnTo>
                <a:lnTo>
                  <a:pt x="0" y="6858000"/>
                </a:lnTo>
                <a:close/>
                <a:moveTo>
                  <a:pt x="4818273" y="0"/>
                </a:moveTo>
                <a:lnTo>
                  <a:pt x="5018056" y="0"/>
                </a:lnTo>
                <a:lnTo>
                  <a:pt x="5030703" y="31774"/>
                </a:lnTo>
                <a:cubicBezTo>
                  <a:pt x="6085711" y="2682457"/>
                  <a:pt x="6085711" y="2682457"/>
                  <a:pt x="6085711" y="2682457"/>
                </a:cubicBezTo>
                <a:cubicBezTo>
                  <a:pt x="6191069" y="2988100"/>
                  <a:pt x="6191069" y="3446565"/>
                  <a:pt x="6085711" y="3752208"/>
                </a:cubicBezTo>
                <a:cubicBezTo>
                  <a:pt x="5601723" y="4968215"/>
                  <a:pt x="5223609" y="5918220"/>
                  <a:pt x="4928207" y="6660411"/>
                </a:cubicBezTo>
                <a:lnTo>
                  <a:pt x="4849745" y="6857542"/>
                </a:lnTo>
                <a:lnTo>
                  <a:pt x="4649962" y="6857542"/>
                </a:lnTo>
                <a:lnTo>
                  <a:pt x="4728424" y="6660411"/>
                </a:lnTo>
                <a:cubicBezTo>
                  <a:pt x="5023826" y="5918220"/>
                  <a:pt x="5401940" y="4968215"/>
                  <a:pt x="5885928" y="3752208"/>
                </a:cubicBezTo>
                <a:cubicBezTo>
                  <a:pt x="5991286" y="3446565"/>
                  <a:pt x="5991286" y="2988100"/>
                  <a:pt x="5885928" y="2682457"/>
                </a:cubicBezTo>
                <a:cubicBezTo>
                  <a:pt x="5885928" y="2682457"/>
                  <a:pt x="5885928" y="2682457"/>
                  <a:pt x="4830920" y="31774"/>
                </a:cubicBezTo>
                <a:close/>
              </a:path>
            </a:pathLst>
          </a:custGeom>
          <a:solidFill>
            <a:srgbClr val="1F35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0" name="Picture 19" descr="A black and blue logo&#10;&#10;Description automatically generated">
            <a:extLst>
              <a:ext uri="{FF2B5EF4-FFF2-40B4-BE49-F238E27FC236}">
                <a16:creationId xmlns:a16="http://schemas.microsoft.com/office/drawing/2014/main" id="{330980B2-8B98-03DF-F857-D6FE6C70C85E}"/>
              </a:ext>
            </a:extLst>
          </p:cNvPr>
          <p:cNvPicPr>
            <a:picLocks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275379" y="178924"/>
            <a:ext cx="2553595" cy="646421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F5896C0E-7F7F-E808-E857-484D5BF64C5C}"/>
              </a:ext>
            </a:extLst>
          </p:cNvPr>
          <p:cNvGrpSpPr/>
          <p:nvPr userDrawn="1"/>
        </p:nvGrpSpPr>
        <p:grpSpPr>
          <a:xfrm>
            <a:off x="9160561" y="1423846"/>
            <a:ext cx="2217714" cy="2777599"/>
            <a:chOff x="9160561" y="1423846"/>
            <a:chExt cx="2217714" cy="2777599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EB168C84-B58D-D330-0F65-59FBD20881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rgbClr val="7CB0DD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4663ACA6-12F2-FC6F-7543-13126732CD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16108" y="2255015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rgbClr val="00BD6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46B3BFDD-A929-FC55-41B8-6CDA3EA68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70293" y="189516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rgbClr val="9D4ECD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22A2881D-B710-7D47-113B-41CE4758C0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9910530" y="3377130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rgbClr val="CC3735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5F823667-7DD0-95EE-B7A6-6727992602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0800000">
              <a:off x="9976336" y="262337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rgbClr val="FFD54D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6" name="Picture 15"/>
          <p:cNvPicPr/>
          <p:nvPr userDrawn="1"/>
        </p:nvPicPr>
        <p:blipFill rotWithShape="1"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3" t="24965" r="37813" b="13132"/>
          <a:stretch/>
        </p:blipFill>
        <p:spPr bwMode="auto">
          <a:xfrm>
            <a:off x="69490" y="5903707"/>
            <a:ext cx="974409" cy="8049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41499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F355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F355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F355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F355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F355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F355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9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7.emf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emf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8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2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2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7.emf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2">
            <a:extLst>
              <a:ext uri="{FF2B5EF4-FFF2-40B4-BE49-F238E27FC236}">
                <a16:creationId xmlns:a16="http://schemas.microsoft.com/office/drawing/2014/main" id="{702DFC3A-ECE1-8AFC-FF83-DD05E0DE745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>
              <a:solidFill>
                <a:srgbClr val="1F355E"/>
              </a:solidFill>
            </a:endParaRPr>
          </a:p>
        </p:txBody>
      </p:sp>
      <p:pic>
        <p:nvPicPr>
          <p:cNvPr id="11" name="Picture 10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AE89B88A-D179-B7DF-7C36-9B92E4062A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886303">
            <a:off x="6605314" y="2785870"/>
            <a:ext cx="8407629" cy="6864041"/>
          </a:xfrm>
          <a:prstGeom prst="rect">
            <a:avLst/>
          </a:prstGeom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F99FF89D-C401-B174-FDBF-40234EF16827}"/>
              </a:ext>
            </a:extLst>
          </p:cNvPr>
          <p:cNvSpPr txBox="1"/>
          <p:nvPr/>
        </p:nvSpPr>
        <p:spPr>
          <a:xfrm>
            <a:off x="437195" y="2643468"/>
            <a:ext cx="9358738" cy="548301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GB" sz="3600" b="1" spc="9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Performance &amp; Finance Committee</a:t>
            </a:r>
            <a:endParaRPr sz="3600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F99FF89D-C401-B174-FDBF-40234EF16827}"/>
              </a:ext>
            </a:extLst>
          </p:cNvPr>
          <p:cNvSpPr txBox="1"/>
          <p:nvPr/>
        </p:nvSpPr>
        <p:spPr>
          <a:xfrm>
            <a:off x="437194" y="3176868"/>
            <a:ext cx="11531286" cy="566511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GB" sz="3600" b="1" spc="9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Neath Port Talbot Singleton Service Group</a:t>
            </a:r>
            <a:endParaRPr sz="3600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F99FF89D-C401-B174-FDBF-40234EF16827}"/>
              </a:ext>
            </a:extLst>
          </p:cNvPr>
          <p:cNvSpPr txBox="1"/>
          <p:nvPr/>
        </p:nvSpPr>
        <p:spPr>
          <a:xfrm>
            <a:off x="437194" y="3720425"/>
            <a:ext cx="8656005" cy="397940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 marR="3081">
              <a:lnSpc>
                <a:spcPct val="100600"/>
              </a:lnSpc>
              <a:spcBef>
                <a:spcPts val="55"/>
              </a:spcBef>
            </a:pPr>
            <a:r>
              <a:rPr lang="en-GB" sz="26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23</a:t>
            </a:r>
            <a:r>
              <a:rPr lang="en-GB" sz="2600" b="1" baseline="30000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rd</a:t>
            </a:r>
            <a:r>
              <a:rPr lang="en-GB" sz="26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 July 2024</a:t>
            </a:r>
            <a:endParaRPr sz="2600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9D03CCB-ACEE-D2B7-2909-3C2188E6C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122" y="552165"/>
            <a:ext cx="2082113" cy="530735"/>
          </a:xfrm>
          <a:prstGeom prst="rect">
            <a:avLst/>
          </a:prstGeom>
        </p:spPr>
      </p:pic>
      <p:pic>
        <p:nvPicPr>
          <p:cNvPr id="10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8FC589A-5CC0-C5AC-C9BB-51B0080446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587" y="6079583"/>
            <a:ext cx="1818526" cy="56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717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Pay Summary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4C2AECE-9B37-25D3-EABF-4A21289D0CBE}"/>
              </a:ext>
            </a:extLst>
          </p:cNvPr>
          <p:cNvSpPr txBox="1"/>
          <p:nvPr/>
        </p:nvSpPr>
        <p:spPr>
          <a:xfrm>
            <a:off x="64719" y="3227265"/>
            <a:ext cx="12063551" cy="2758202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Messages: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 Pay key driver for increase in Medical spend – particularly agency, seen in the following areas: Oncology; Paediatrics; General Medicine; Rheumatology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 3 nursing spend decreased on trend, driven by reductions across Neath and Singleton wards: Singleton Ward 8; Neath Ward C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Reduction in WTE is driven by a reduction of Health Care Support Workers (HCSW) from 480 whole-time equivalents (</a:t>
            </a:r>
            <a:r>
              <a:rPr lang="en-GB" sz="17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wte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in M1 to 451 </a:t>
            </a:r>
            <a:r>
              <a:rPr lang="en-GB" sz="17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wte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month 2.</a:t>
            </a:r>
          </a:p>
          <a:p>
            <a:pPr>
              <a:spcAft>
                <a:spcPts val="600"/>
              </a:spcAft>
            </a:pPr>
            <a:endParaRPr lang="en-GB" sz="1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11511953" y="85861"/>
            <a:ext cx="616317" cy="616317"/>
          </a:xfrm>
          <a:prstGeom prst="ellipse">
            <a:avLst/>
          </a:prstGeom>
          <a:blipFill>
            <a:blip r:embed="rId4"/>
            <a:srcRect/>
            <a:stretch>
              <a:fillRect l="-10000" r="-10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902" y="661368"/>
            <a:ext cx="3628512" cy="20993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6799" y="661368"/>
            <a:ext cx="3628512" cy="209938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93696" y="661368"/>
            <a:ext cx="3628512" cy="2099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072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Pay : Variable pay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FE4FAA5-F3A2-E660-14D5-4C544892B5DA}"/>
              </a:ext>
            </a:extLst>
          </p:cNvPr>
          <p:cNvSpPr/>
          <p:nvPr/>
        </p:nvSpPr>
        <p:spPr>
          <a:xfrm>
            <a:off x="177872" y="4284354"/>
            <a:ext cx="11407698" cy="1568807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35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Arial"/>
              </a:rPr>
              <a:t>Key messages:</a:t>
            </a:r>
            <a:endParaRPr lang="en-GB" sz="1350" b="1" kern="0" dirty="0">
              <a:solidFill>
                <a:srgbClr val="002060"/>
              </a:solidFill>
              <a:latin typeface="Arial"/>
              <a:sym typeface="Arial"/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35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Arial"/>
              </a:rPr>
              <a:t>£1.8m YTD Medical variable spend</a:t>
            </a:r>
            <a:r>
              <a:rPr kumimoji="0" lang="en-GB" sz="1350" i="0" u="none" strike="noStrike" kern="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Arial"/>
              </a:rPr>
              <a:t> primarily driven by: £648k Anaesthetics; £350k Neath General Medicine; £249k Gynaecology; £132k; Paediatrics; £162k Haematology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350" kern="0" baseline="0" dirty="0">
                <a:solidFill>
                  <a:srgbClr val="002060"/>
                </a:solidFill>
                <a:latin typeface="Arial"/>
                <a:sym typeface="Arial"/>
              </a:rPr>
              <a:t>£1.15m</a:t>
            </a:r>
            <a:r>
              <a:rPr lang="en-GB" sz="1350" kern="0" dirty="0">
                <a:solidFill>
                  <a:srgbClr val="002060"/>
                </a:solidFill>
                <a:latin typeface="Arial"/>
                <a:sym typeface="Arial"/>
              </a:rPr>
              <a:t> YTD Nursing &amp; Midwifery variable spend primarily driven by: Midwifery £230k; Cancer services £214k; Theatres £193k; £250k Neath &amp; Singleton Wards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35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Arial"/>
              </a:rPr>
              <a:t>£704k</a:t>
            </a:r>
            <a:r>
              <a:rPr kumimoji="0" lang="en-GB" sz="1350" i="0" u="none" strike="noStrike" kern="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Arial"/>
              </a:rPr>
              <a:t> YTD Additional Clinical Services (predominantly includes HCSWs) variable spend primarily driven by: £388k Neath &amp; Singleton Wards; £114k Cancer Services</a:t>
            </a:r>
            <a:endParaRPr kumimoji="0" lang="en-GB" sz="135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sym typeface="Arial"/>
            </a:endParaRPr>
          </a:p>
        </p:txBody>
      </p:sp>
      <p:sp>
        <p:nvSpPr>
          <p:cNvPr id="8" name="Oval 7"/>
          <p:cNvSpPr/>
          <p:nvPr/>
        </p:nvSpPr>
        <p:spPr>
          <a:xfrm>
            <a:off x="11467529" y="88910"/>
            <a:ext cx="616317" cy="616317"/>
          </a:xfrm>
          <a:prstGeom prst="ellipse">
            <a:avLst/>
          </a:prstGeom>
          <a:blipFill>
            <a:blip r:embed="rId4"/>
            <a:srcRect/>
            <a:stretch>
              <a:fillRect l="-10000" r="-10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TextBox 13"/>
          <p:cNvSpPr txBox="1"/>
          <p:nvPr/>
        </p:nvSpPr>
        <p:spPr>
          <a:xfrm>
            <a:off x="1672937" y="1033167"/>
            <a:ext cx="2109355" cy="92333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Extract from </a:t>
            </a:r>
            <a:r>
              <a:rPr lang="en-GB" dirty="0" err="1">
                <a:solidFill>
                  <a:schemeClr val="bg1"/>
                </a:solidFill>
              </a:rPr>
              <a:t>Reportinhg</a:t>
            </a:r>
            <a:r>
              <a:rPr lang="en-GB" dirty="0">
                <a:solidFill>
                  <a:schemeClr val="bg1"/>
                </a:solidFill>
              </a:rPr>
              <a:t> Dashboard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2306219"/>
            <a:ext cx="5562601" cy="18002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4141" y="765757"/>
            <a:ext cx="5566318" cy="13144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7872" y="920150"/>
            <a:ext cx="5695764" cy="283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638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Non Pay: key drivers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63271" y="2878714"/>
            <a:ext cx="10492740" cy="3098721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Messages: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Care Prescribing underspent £240k YTD due to delivery of additional savings above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natural monthly variation in drug spend, particularly for National Institute for Health and Care Excellence (NICE) approved high cost drugs, where funding is also issued non-recurrently on an usage basis per month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in-month and YTD overspends driven by: Vaccinations (£243k YTD) and both Oncology (£134k YTD) and Haematology Drugs (£116k YTD).  Subsequent analysis shows that funding can be recovered for a significant element of the vaccination overspend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 Service &amp; Supplies (excl. Drugs) YTD overspends from activity driven services: Trauma &amp; Orthopaedics (T&amp;O) Implants £468k; T&amp;O Hire of Medical &amp; Surgical Equipment (M&amp;SE) £134k; Theatres M&amp;SE £568k; Theatres Appliances (incl. Implants and Prosthesis) £258k</a:t>
            </a:r>
          </a:p>
        </p:txBody>
      </p:sp>
      <p:sp>
        <p:nvSpPr>
          <p:cNvPr id="8" name="Oval 7"/>
          <p:cNvSpPr/>
          <p:nvPr/>
        </p:nvSpPr>
        <p:spPr>
          <a:xfrm>
            <a:off x="11492450" y="85861"/>
            <a:ext cx="616317" cy="616317"/>
          </a:xfrm>
          <a:prstGeom prst="ellipse">
            <a:avLst/>
          </a:prstGeom>
          <a:blipFill>
            <a:blip r:embed="rId5"/>
            <a:srcRect/>
            <a:stretch>
              <a:fillRect l="-10000" r="-10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238" y="710522"/>
            <a:ext cx="3505104" cy="21021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57089" y="710522"/>
            <a:ext cx="3505104" cy="210213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09940" y="713828"/>
            <a:ext cx="3505103" cy="209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474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Savings Summary (Proportion HB Target £26.1m)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C2C63A4-D5C0-ECF6-3AB3-0C4753244A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722652"/>
              </p:ext>
            </p:extLst>
          </p:nvPr>
        </p:nvGraphicFramePr>
        <p:xfrm>
          <a:off x="404651" y="823141"/>
          <a:ext cx="11481417" cy="14911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81417">
                  <a:extLst>
                    <a:ext uri="{9D8B030D-6E8A-4147-A177-3AD203B41FA5}">
                      <a16:colId xmlns:a16="http://schemas.microsoft.com/office/drawing/2014/main" val="3430755889"/>
                    </a:ext>
                  </a:extLst>
                </a:gridCol>
              </a:tblGrid>
              <a:tr h="164926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Identification</a:t>
                      </a:r>
                      <a:r>
                        <a:rPr lang="en-GB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Opportunities &amp; Profile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7612831"/>
                  </a:ext>
                </a:extLst>
              </a:tr>
              <a:tr h="12320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Service Group have a target of </a:t>
                      </a:r>
                      <a:r>
                        <a:rPr lang="en-GB" sz="1100" b="1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£7.965m</a:t>
                      </a:r>
                      <a:r>
                        <a:rPr lang="en-GB" sz="1100" kern="12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Both charts below show there remains a significant gap in plans against the target, and</a:t>
                      </a:r>
                      <a:r>
                        <a:rPr lang="en-GB" sz="1100" kern="1200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 further risk that remain at red 21% in year and 31% non-recurrently.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Service Group actively reviewing opportunities to close gap and to move ideas forward to improve deliverability RAG rating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772163"/>
                  </a:ext>
                </a:extLst>
              </a:tr>
            </a:tbl>
          </a:graphicData>
        </a:graphic>
      </p:graphicFrame>
      <p:sp>
        <p:nvSpPr>
          <p:cNvPr id="15" name="Oval 14"/>
          <p:cNvSpPr/>
          <p:nvPr/>
        </p:nvSpPr>
        <p:spPr>
          <a:xfrm>
            <a:off x="11571966" y="85119"/>
            <a:ext cx="616317" cy="616317"/>
          </a:xfrm>
          <a:prstGeom prst="ellipse">
            <a:avLst/>
          </a:prstGeom>
          <a:blipFill>
            <a:blip r:embed="rId5"/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872" y="2743436"/>
            <a:ext cx="5967488" cy="32067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1834" y="2743436"/>
            <a:ext cx="5416373" cy="320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5394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Savings Detail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11397810" y="140523"/>
            <a:ext cx="616317" cy="616317"/>
          </a:xfrm>
          <a:prstGeom prst="ellipse">
            <a:avLst/>
          </a:prstGeom>
          <a:blipFill>
            <a:blip r:embed="rId4"/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297" y="875041"/>
            <a:ext cx="11991223" cy="506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4322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Identification Opportunities &amp; Risk (Including Hot Spots)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11482059" y="85861"/>
            <a:ext cx="616317" cy="616317"/>
          </a:xfrm>
          <a:prstGeom prst="ellipse">
            <a:avLst/>
          </a:prstGeom>
          <a:blipFill>
            <a:blip r:embed="rId4"/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" name="TextBox 2"/>
          <p:cNvSpPr txBox="1"/>
          <p:nvPr/>
        </p:nvSpPr>
        <p:spPr>
          <a:xfrm>
            <a:off x="259772" y="702178"/>
            <a:ext cx="5299363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Further Opportunities: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Activity related decreases in expenditure: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Theatres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Trauma &amp; Orthopaedics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953991" y="702178"/>
            <a:ext cx="5787736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Further Risks: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Public Health Wales (PHW) funding risk for Colposcopy SLA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Cwm Taf Morgannwg (CTM) SLA Disaggregation + Sustainability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7563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Action &amp; Next Steps To Be Taken By Service Group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11440496" y="85861"/>
            <a:ext cx="616317" cy="616317"/>
          </a:xfrm>
          <a:prstGeom prst="ellipse">
            <a:avLst/>
          </a:prstGeom>
          <a:blipFill>
            <a:blip r:embed="rId4"/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TextBox 8"/>
          <p:cNvSpPr txBox="1"/>
          <p:nvPr/>
        </p:nvSpPr>
        <p:spPr>
          <a:xfrm>
            <a:off x="289589" y="702178"/>
            <a:ext cx="11336483" cy="31393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Actions and Next Steps: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Service Group to follow up on 28</a:t>
            </a:r>
            <a:r>
              <a:rPr lang="en-GB" baseline="30000" dirty="0"/>
              <a:t>th</a:t>
            </a:r>
            <a:r>
              <a:rPr lang="en-GB" dirty="0"/>
              <a:t> June submission of potential opportunities for feedback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Present revenue reduction options at Star Chamber for consideration and subsequently decision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Continue to identify revenue reduction options and associated impacts for assessment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215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High Level Summary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sp>
        <p:nvSpPr>
          <p:cNvPr id="8" name="Rounded Rectangle 9">
            <a:extLst>
              <a:ext uri="{FF2B5EF4-FFF2-40B4-BE49-F238E27FC236}">
                <a16:creationId xmlns:a16="http://schemas.microsoft.com/office/drawing/2014/main" id="{5DE38DD0-17D2-268A-9193-184F3BD16204}"/>
              </a:ext>
            </a:extLst>
          </p:cNvPr>
          <p:cNvSpPr/>
          <p:nvPr/>
        </p:nvSpPr>
        <p:spPr>
          <a:xfrm>
            <a:off x="5465617" y="739484"/>
            <a:ext cx="5507183" cy="4919601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Arial"/>
              </a:rPr>
              <a:t>Top 3 Actions to address</a:t>
            </a:r>
            <a:r>
              <a:rPr kumimoji="0" lang="en-GB" sz="1600" b="1" i="0" u="none" strike="noStrike" kern="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Arial"/>
              </a:rPr>
              <a:t> position: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GB" sz="1600" b="1" kern="0" baseline="0" dirty="0">
              <a:solidFill>
                <a:srgbClr val="002060"/>
              </a:solidFill>
              <a:latin typeface="Arial"/>
              <a:sym typeface="Arial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AutoNum type="arabicPeriod"/>
              <a:tabLst/>
              <a:defRPr/>
            </a:pPr>
            <a:r>
              <a:rPr kumimoji="0" lang="en-GB" sz="1600" i="0" u="none" strike="noStrike" kern="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Arial"/>
              </a:rPr>
              <a:t>Follow up on feedback to 28</a:t>
            </a:r>
            <a:r>
              <a:rPr kumimoji="0" lang="en-GB" sz="1600" i="0" u="none" strike="noStrike" kern="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Arial"/>
              </a:rPr>
              <a:t>th</a:t>
            </a:r>
            <a:r>
              <a:rPr kumimoji="0" lang="en-GB" sz="1600" i="0" u="none" strike="noStrike" kern="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Arial"/>
              </a:rPr>
              <a:t> June Opportunities submission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AutoNum type="arabicPeriod"/>
              <a:tabLst/>
              <a:defRPr/>
            </a:pPr>
            <a:endParaRPr kumimoji="0" lang="en-GB" sz="1600" i="0" u="none" strike="noStrike" kern="0" cap="none" spc="0" normalizeH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sym typeface="Arial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AutoNum type="arabicPeriod"/>
              <a:tabLst/>
              <a:defRPr/>
            </a:pPr>
            <a:r>
              <a:rPr lang="en-GB" sz="1600" kern="0" dirty="0">
                <a:solidFill>
                  <a:srgbClr val="002060"/>
                </a:solidFill>
                <a:latin typeface="Arial"/>
                <a:sym typeface="Arial"/>
              </a:rPr>
              <a:t>Present revenue reduction options at Star Chamber for consideration and decision</a:t>
            </a:r>
            <a:endParaRPr lang="en-GB" sz="1600" kern="0" noProof="0" dirty="0">
              <a:solidFill>
                <a:srgbClr val="002060"/>
              </a:solidFill>
              <a:latin typeface="Arial"/>
              <a:sym typeface="Arial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AutoNum type="arabicPeriod"/>
              <a:tabLst/>
              <a:defRPr/>
            </a:pPr>
            <a:endParaRPr lang="en-GB" sz="1600" kern="0" noProof="0" dirty="0">
              <a:solidFill>
                <a:srgbClr val="002060"/>
              </a:solidFill>
              <a:latin typeface="Arial"/>
              <a:sym typeface="Arial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AutoNum type="arabicPeriod"/>
              <a:tabLst/>
              <a:defRPr/>
            </a:pPr>
            <a:r>
              <a:rPr lang="en-GB" sz="1600" kern="0" noProof="0" dirty="0">
                <a:solidFill>
                  <a:srgbClr val="002060"/>
                </a:solidFill>
                <a:latin typeface="Arial"/>
                <a:sym typeface="Arial"/>
              </a:rPr>
              <a:t>Continue to identify revenue reduction options and associated impacts for assessment</a:t>
            </a:r>
            <a:endParaRPr kumimoji="0" lang="en-GB" sz="16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sym typeface="Arial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631568"/>
              </p:ext>
            </p:extLst>
          </p:nvPr>
        </p:nvGraphicFramePr>
        <p:xfrm>
          <a:off x="503526" y="810478"/>
          <a:ext cx="4349029" cy="4937431"/>
        </p:xfrm>
        <a:graphic>
          <a:graphicData uri="http://schemas.openxmlformats.org/drawingml/2006/table">
            <a:tbl>
              <a:tblPr/>
              <a:tblGrid>
                <a:gridCol w="1925817">
                  <a:extLst>
                    <a:ext uri="{9D8B030D-6E8A-4147-A177-3AD203B41FA5}">
                      <a16:colId xmlns:a16="http://schemas.microsoft.com/office/drawing/2014/main" val="2965176350"/>
                    </a:ext>
                  </a:extLst>
                </a:gridCol>
                <a:gridCol w="1211606">
                  <a:extLst>
                    <a:ext uri="{9D8B030D-6E8A-4147-A177-3AD203B41FA5}">
                      <a16:colId xmlns:a16="http://schemas.microsoft.com/office/drawing/2014/main" val="1020858740"/>
                    </a:ext>
                  </a:extLst>
                </a:gridCol>
                <a:gridCol w="1211606">
                  <a:extLst>
                    <a:ext uri="{9D8B030D-6E8A-4147-A177-3AD203B41FA5}">
                      <a16:colId xmlns:a16="http://schemas.microsoft.com/office/drawing/2014/main" val="1609771697"/>
                    </a:ext>
                  </a:extLst>
                </a:gridCol>
              </a:tblGrid>
              <a:tr h="9721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NPTS SG @ Mth 3</a:t>
                      </a:r>
                    </a:p>
                  </a:txBody>
                  <a:tcPr marL="12791" marR="12791" marT="12791" marB="0" anchor="ctr">
                    <a:lnL>
                      <a:noFill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Service Group</a:t>
                      </a:r>
                    </a:p>
                  </a:txBody>
                  <a:tcPr marL="12791" marR="12791" marT="1279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Health Board</a:t>
                      </a:r>
                    </a:p>
                  </a:txBody>
                  <a:tcPr marL="12791" marR="12791" marT="1279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072822"/>
                  </a:ext>
                </a:extLst>
              </a:tr>
              <a:tr h="79305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Target  Variance Annual</a:t>
                      </a:r>
                    </a:p>
                  </a:txBody>
                  <a:tcPr marL="12791" marR="12791" marT="1279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12791" marR="12791" marT="127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50.1</a:t>
                      </a:r>
                    </a:p>
                  </a:txBody>
                  <a:tcPr marL="12791" marR="12791" marT="127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4810285"/>
                  </a:ext>
                </a:extLst>
              </a:tr>
              <a:tr h="79305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Target Variance  YTD</a:t>
                      </a:r>
                    </a:p>
                  </a:txBody>
                  <a:tcPr marL="12791" marR="12791" marT="1279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12791" marR="12791" marT="127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12.5</a:t>
                      </a:r>
                    </a:p>
                  </a:txBody>
                  <a:tcPr marL="12791" marR="12791" marT="127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9505508"/>
                  </a:ext>
                </a:extLst>
              </a:tr>
              <a:tr h="79305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YTD Variance</a:t>
                      </a:r>
                    </a:p>
                  </a:txBody>
                  <a:tcPr marL="12791" marR="12791" marT="1279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12791" marR="12791" marT="127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25.8</a:t>
                      </a:r>
                    </a:p>
                  </a:txBody>
                  <a:tcPr marL="12791" marR="12791" marT="127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8274663"/>
                  </a:ext>
                </a:extLst>
              </a:tr>
              <a:tr h="79305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YTD from Target Variance</a:t>
                      </a:r>
                    </a:p>
                  </a:txBody>
                  <a:tcPr marL="12791" marR="12791" marT="1279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12791" marR="12791" marT="127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13.3</a:t>
                      </a:r>
                    </a:p>
                  </a:txBody>
                  <a:tcPr marL="12791" marR="12791" marT="127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3894675"/>
                  </a:ext>
                </a:extLst>
              </a:tr>
              <a:tr h="79305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Variance % HB YTD Value</a:t>
                      </a:r>
                    </a:p>
                  </a:txBody>
                  <a:tcPr marL="12791" marR="12791" marT="1279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18%</a:t>
                      </a:r>
                    </a:p>
                  </a:txBody>
                  <a:tcPr marL="12791" marR="12791" marT="12791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2791" marR="12791" marT="12791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1284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3290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Agenda Detail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graphicFrame>
        <p:nvGraphicFramePr>
          <p:cNvPr id="35" name="Diagram 34">
            <a:extLst>
              <a:ext uri="{FF2B5EF4-FFF2-40B4-BE49-F238E27FC236}">
                <a16:creationId xmlns:a16="http://schemas.microsoft.com/office/drawing/2014/main" id="{D73110D7-1361-E06D-9AB5-3A30ADA4F5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3548600"/>
              </p:ext>
            </p:extLst>
          </p:nvPr>
        </p:nvGraphicFramePr>
        <p:xfrm>
          <a:off x="2031999" y="971010"/>
          <a:ext cx="900314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76847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Health Board Summary Elements of Financial Plan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330" y="668049"/>
            <a:ext cx="11035579" cy="50365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60073" y="5704609"/>
            <a:ext cx="7377545" cy="64633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Note: Specific elements from Part 1, 2 and 4 of the plan that relate to this service area are summarised on the next slide.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33909" y="81309"/>
            <a:ext cx="542591" cy="54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089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Service Group Element of Financial Plan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1417237" y="125787"/>
            <a:ext cx="536465" cy="536465"/>
          </a:xfrm>
          <a:prstGeom prst="ellipse">
            <a:avLst/>
          </a:prstGeom>
          <a:blipFill>
            <a:blip r:embed="rId4"/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872" y="662252"/>
            <a:ext cx="6108628" cy="31908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6842" y="737322"/>
            <a:ext cx="5536860" cy="18573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7872" y="3928197"/>
            <a:ext cx="6108628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800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2024/25 In Year Health Board Position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5600" y="6248411"/>
            <a:ext cx="1438102" cy="366575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873" y="6308703"/>
            <a:ext cx="1380764" cy="427156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1445964" y="27233"/>
            <a:ext cx="611296" cy="536792"/>
          </a:xfrm>
          <a:prstGeom prst="ellipse">
            <a:avLst/>
          </a:prstGeom>
          <a:blipFill>
            <a:blip r:embed="rId5"/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" name="Oval 1"/>
          <p:cNvSpPr/>
          <p:nvPr/>
        </p:nvSpPr>
        <p:spPr>
          <a:xfrm>
            <a:off x="619991" y="2432252"/>
            <a:ext cx="5818909" cy="25977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86" y="575884"/>
            <a:ext cx="6239030" cy="42611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41210" y="575884"/>
            <a:ext cx="5612492" cy="541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694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Service Group Position By Month &amp; Divisions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sp>
        <p:nvSpPr>
          <p:cNvPr id="4" name="Rounded Rectangle 9">
            <a:extLst>
              <a:ext uri="{FF2B5EF4-FFF2-40B4-BE49-F238E27FC236}">
                <a16:creationId xmlns:a16="http://schemas.microsoft.com/office/drawing/2014/main" id="{5DE38DD0-17D2-268A-9193-184F3BD16204}"/>
              </a:ext>
            </a:extLst>
          </p:cNvPr>
          <p:cNvSpPr/>
          <p:nvPr/>
        </p:nvSpPr>
        <p:spPr>
          <a:xfrm>
            <a:off x="4478481" y="2462645"/>
            <a:ext cx="7333581" cy="3708092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1250" kern="0" noProof="0" dirty="0">
                <a:solidFill>
                  <a:srgbClr val="002060"/>
                </a:solidFill>
                <a:latin typeface="Arial"/>
                <a:sym typeface="Arial"/>
              </a:rPr>
              <a:t>Centrally held reserves (Group Management) devolved to relevant budgets in following areas in Month 3, correcting the Year To Date (YTD) position across Divisions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kumimoji="0" lang="en-GB" sz="125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Arial"/>
              </a:rPr>
              <a:t>Primary Care Prescribing (Integrated</a:t>
            </a:r>
            <a:r>
              <a:rPr kumimoji="0" lang="en-GB" sz="1250" i="0" u="none" strike="noStrike" kern="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Arial"/>
              </a:rPr>
              <a:t> Medicines Management (IMM)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250" kern="0" noProof="0" dirty="0">
                <a:solidFill>
                  <a:srgbClr val="002060"/>
                </a:solidFill>
                <a:latin typeface="Arial"/>
                <a:sym typeface="Arial"/>
              </a:rPr>
              <a:t>Private Finance Initiative (PFI) Unitary Charge Inflation (Hospital Operations &amp; Site)</a:t>
            </a:r>
          </a:p>
          <a:p>
            <a:pPr>
              <a:buClr>
                <a:srgbClr val="000000"/>
              </a:buClr>
              <a:defRPr/>
            </a:pPr>
            <a:r>
              <a:rPr lang="en-GB" sz="1250" kern="0" dirty="0">
                <a:solidFill>
                  <a:srgbClr val="002060"/>
                </a:solidFill>
                <a:latin typeface="Arial"/>
                <a:sym typeface="Arial"/>
              </a:rPr>
              <a:t>Surgical Services’ in-month overspend primarily driven by spends in activity driven services: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250" kern="0" dirty="0">
                <a:solidFill>
                  <a:srgbClr val="002060"/>
                </a:solidFill>
                <a:latin typeface="Arial"/>
                <a:sym typeface="Arial"/>
              </a:rPr>
              <a:t>Anaesthetics Medical &amp; Dental £315k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250" kern="0" dirty="0">
                <a:solidFill>
                  <a:srgbClr val="002060"/>
                </a:solidFill>
                <a:latin typeface="Arial"/>
                <a:sym typeface="Arial"/>
              </a:rPr>
              <a:t>Trauma &amp; Orthopaedics (T&amp;O) – Clinical Service &amp; Supplies £175k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250" kern="0" dirty="0">
                <a:solidFill>
                  <a:srgbClr val="002060"/>
                </a:solidFill>
                <a:latin typeface="Arial"/>
                <a:sym typeface="Arial"/>
              </a:rPr>
              <a:t>Theatres – Clinical Service &amp; Supplies £77k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250" kern="0" dirty="0">
                <a:solidFill>
                  <a:srgbClr val="002060"/>
                </a:solidFill>
                <a:latin typeface="Arial"/>
                <a:sym typeface="Arial"/>
              </a:rPr>
              <a:t>Private Patient Income £42k</a:t>
            </a:r>
          </a:p>
          <a:p>
            <a:pPr>
              <a:buClr>
                <a:srgbClr val="000000"/>
              </a:buClr>
              <a:defRPr/>
            </a:pPr>
            <a:r>
              <a:rPr lang="en-GB" sz="1250" kern="0" dirty="0">
                <a:solidFill>
                  <a:srgbClr val="002060"/>
                </a:solidFill>
                <a:latin typeface="Arial"/>
                <a:sym typeface="Arial"/>
              </a:rPr>
              <a:t>Women’s &amp; Children’s in-month overspend primarily driven by: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250" kern="0" dirty="0">
                <a:solidFill>
                  <a:srgbClr val="002060"/>
                </a:solidFill>
                <a:latin typeface="Arial"/>
                <a:sym typeface="Arial"/>
              </a:rPr>
              <a:t>Gynaecology Medical staffing £72k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250" kern="0" dirty="0">
                <a:solidFill>
                  <a:srgbClr val="002060"/>
                </a:solidFill>
                <a:latin typeface="Arial"/>
                <a:sym typeface="Arial"/>
              </a:rPr>
              <a:t>Paediatrics Medical staffing (incl. Neonatal) £66k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250" kern="0" dirty="0">
                <a:solidFill>
                  <a:srgbClr val="002060"/>
                </a:solidFill>
                <a:latin typeface="Arial"/>
                <a:sym typeface="Arial"/>
              </a:rPr>
              <a:t>Midwifery Nursing £75k</a:t>
            </a:r>
          </a:p>
          <a:p>
            <a:pPr>
              <a:buClr>
                <a:srgbClr val="000000"/>
              </a:buClr>
              <a:defRPr/>
            </a:pPr>
            <a:r>
              <a:rPr lang="en-GB" sz="1250" kern="0" dirty="0">
                <a:solidFill>
                  <a:srgbClr val="002060"/>
                </a:solidFill>
                <a:latin typeface="Arial"/>
                <a:sym typeface="Arial"/>
              </a:rPr>
              <a:t>Cancer Services’ in-month overspend primarily driven by: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250" kern="0" dirty="0">
                <a:solidFill>
                  <a:srgbClr val="002060"/>
                </a:solidFill>
                <a:latin typeface="Arial"/>
                <a:sym typeface="Arial"/>
              </a:rPr>
              <a:t>Nursing £64k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250" kern="0" dirty="0">
                <a:solidFill>
                  <a:srgbClr val="002060"/>
                </a:solidFill>
                <a:latin typeface="Arial"/>
                <a:sym typeface="Arial"/>
              </a:rPr>
              <a:t>Clinical Service &amp; Supplies £76k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endParaRPr lang="en-GB" sz="1400" b="1" kern="0" dirty="0">
              <a:solidFill>
                <a:srgbClr val="002060"/>
              </a:solidFill>
              <a:latin typeface="Arial"/>
              <a:sym typeface="Arial"/>
            </a:endParaRPr>
          </a:p>
        </p:txBody>
      </p:sp>
      <p:sp>
        <p:nvSpPr>
          <p:cNvPr id="8" name="Oval 7"/>
          <p:cNvSpPr/>
          <p:nvPr/>
        </p:nvSpPr>
        <p:spPr>
          <a:xfrm>
            <a:off x="11538959" y="9556"/>
            <a:ext cx="536792" cy="559341"/>
          </a:xfrm>
          <a:prstGeom prst="ellipse">
            <a:avLst/>
          </a:prstGeom>
          <a:blipFill>
            <a:blip r:embed="rId5"/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010473"/>
              </p:ext>
            </p:extLst>
          </p:nvPr>
        </p:nvGraphicFramePr>
        <p:xfrm>
          <a:off x="177872" y="568897"/>
          <a:ext cx="4082400" cy="5002363"/>
        </p:xfrm>
        <a:graphic>
          <a:graphicData uri="http://schemas.openxmlformats.org/drawingml/2006/table">
            <a:tbl>
              <a:tblPr/>
              <a:tblGrid>
                <a:gridCol w="1275750">
                  <a:extLst>
                    <a:ext uri="{9D8B030D-6E8A-4147-A177-3AD203B41FA5}">
                      <a16:colId xmlns:a16="http://schemas.microsoft.com/office/drawing/2014/main" val="3132583797"/>
                    </a:ext>
                  </a:extLst>
                </a:gridCol>
                <a:gridCol w="935550">
                  <a:extLst>
                    <a:ext uri="{9D8B030D-6E8A-4147-A177-3AD203B41FA5}">
                      <a16:colId xmlns:a16="http://schemas.microsoft.com/office/drawing/2014/main" val="1367956851"/>
                    </a:ext>
                  </a:extLst>
                </a:gridCol>
                <a:gridCol w="935550">
                  <a:extLst>
                    <a:ext uri="{9D8B030D-6E8A-4147-A177-3AD203B41FA5}">
                      <a16:colId xmlns:a16="http://schemas.microsoft.com/office/drawing/2014/main" val="3857327267"/>
                    </a:ext>
                  </a:extLst>
                </a:gridCol>
                <a:gridCol w="935550">
                  <a:extLst>
                    <a:ext uri="{9D8B030D-6E8A-4147-A177-3AD203B41FA5}">
                      <a16:colId xmlns:a16="http://schemas.microsoft.com/office/drawing/2014/main" val="3571671447"/>
                    </a:ext>
                  </a:extLst>
                </a:gridCol>
              </a:tblGrid>
              <a:tr h="120538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Period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In Month Budget     £'000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In Month Actual    £'000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In Month Variance £'000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0073724"/>
                  </a:ext>
                </a:extLst>
              </a:tr>
              <a:tr h="30134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Mth 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30,773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32,966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9939925"/>
                  </a:ext>
                </a:extLst>
              </a:tr>
              <a:tr h="2862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Mth 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30,638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31,881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0905645"/>
                  </a:ext>
                </a:extLst>
              </a:tr>
              <a:tr h="2862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Mth 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29,792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30,885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8288364"/>
                  </a:ext>
                </a:extLst>
              </a:tr>
              <a:tr h="31641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Mth 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099832"/>
                  </a:ext>
                </a:extLst>
              </a:tr>
              <a:tr h="2862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Mth 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548718"/>
                  </a:ext>
                </a:extLst>
              </a:tr>
              <a:tr h="30134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Mth 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329201"/>
                  </a:ext>
                </a:extLst>
              </a:tr>
              <a:tr h="2862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Mth 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7794295"/>
                  </a:ext>
                </a:extLst>
              </a:tr>
              <a:tr h="2862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Mth 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508219"/>
                  </a:ext>
                </a:extLst>
              </a:tr>
              <a:tr h="2862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Mth 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812856"/>
                  </a:ext>
                </a:extLst>
              </a:tr>
              <a:tr h="2862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Mth 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4923145"/>
                  </a:ext>
                </a:extLst>
              </a:tr>
              <a:tr h="2862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Mth 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1406268"/>
                  </a:ext>
                </a:extLst>
              </a:tr>
              <a:tr h="2862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Mth 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206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8943648"/>
                  </a:ext>
                </a:extLst>
              </a:tr>
              <a:tr h="30134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Total YTD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91,203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95,733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4,530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458445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48377" y="565028"/>
            <a:ext cx="3009478" cy="18073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69376" y="565028"/>
            <a:ext cx="4269896" cy="180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300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 month Service Group Position By Division &amp; Type Expenditure/Income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sp>
        <p:nvSpPr>
          <p:cNvPr id="4" name="Rounded Rectangle 9">
            <a:extLst>
              <a:ext uri="{FF2B5EF4-FFF2-40B4-BE49-F238E27FC236}">
                <a16:creationId xmlns:a16="http://schemas.microsoft.com/office/drawing/2014/main" id="{AF40C36D-E3B6-AB25-5AA0-ACA16B762973}"/>
              </a:ext>
            </a:extLst>
          </p:cNvPr>
          <p:cNvSpPr/>
          <p:nvPr/>
        </p:nvSpPr>
        <p:spPr>
          <a:xfrm>
            <a:off x="8516679" y="753585"/>
            <a:ext cx="3359888" cy="5051218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Key Drivers: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£1.09m In-month driven evenly across both Pay and Non-Pay expenditure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kern="0" dirty="0">
                <a:solidFill>
                  <a:srgbClr val="002060"/>
                </a:solidFill>
                <a:latin typeface="Arial"/>
                <a:sym typeface="Arial"/>
              </a:rPr>
              <a:t>£567k Clinical Services &amp; Supplies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400" kern="0" dirty="0">
                <a:solidFill>
                  <a:srgbClr val="002060"/>
                </a:solidFill>
                <a:latin typeface="Arial"/>
                <a:sym typeface="Arial"/>
              </a:rPr>
              <a:t>£131k Cancer Services Drugs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400" kern="0" dirty="0">
                <a:solidFill>
                  <a:srgbClr val="002060"/>
                </a:solidFill>
                <a:latin typeface="Arial"/>
                <a:sym typeface="Arial"/>
              </a:rPr>
              <a:t>£182k vaccines – of which subsequent analysis shows a significant element can be recovered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400" kern="0" dirty="0">
                <a:solidFill>
                  <a:srgbClr val="002060"/>
                </a:solidFill>
                <a:latin typeface="Arial"/>
                <a:sym typeface="Arial"/>
              </a:rPr>
              <a:t>£220k Theatres and Trauma &amp; Orthopaedics</a:t>
            </a:r>
          </a:p>
          <a:p>
            <a:pPr marL="285750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kumimoji="0" lang="en-GB" sz="140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£623k</a:t>
            </a:r>
            <a:r>
              <a:rPr kumimoji="0" lang="en-GB" sz="1400" i="0" u="none" strike="noStrike" kern="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 Medical staffing spend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400" kern="0" dirty="0">
                <a:solidFill>
                  <a:srgbClr val="002060"/>
                </a:solidFill>
                <a:latin typeface="Arial"/>
                <a:sym typeface="Arial"/>
              </a:rPr>
              <a:t>£315k Anaesthetics incl. £205k Waiting List Initiatives (WLI) and £50k additional sessions 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kumimoji="0" lang="en-GB" sz="1400" i="0" u="none" strike="noStrike" kern="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£72k Gynaecology</a:t>
            </a: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1400" kern="0" dirty="0">
                <a:solidFill>
                  <a:srgbClr val="002060"/>
                </a:solidFill>
                <a:latin typeface="Arial"/>
                <a:sym typeface="Arial"/>
              </a:rPr>
              <a:t>£66k Paediatrics (incl. Neonatal)</a:t>
            </a:r>
            <a:endParaRPr kumimoji="0" lang="en-GB" sz="1400" i="0" u="none" strike="noStrike" kern="0" cap="none" spc="0" normalizeH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endParaRPr kumimoji="0" lang="en-GB" sz="1400" i="0" u="none" strike="noStrike" kern="0" cap="none" spc="0" normalizeH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  <a:p>
            <a:pPr marL="742950" lvl="1" indent="-285750"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endParaRPr kumimoji="0" lang="en-GB" sz="140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9" name="Oval 8"/>
          <p:cNvSpPr/>
          <p:nvPr/>
        </p:nvSpPr>
        <p:spPr>
          <a:xfrm>
            <a:off x="11416910" y="125623"/>
            <a:ext cx="536792" cy="536792"/>
          </a:xfrm>
          <a:prstGeom prst="ellipse">
            <a:avLst/>
          </a:prstGeom>
          <a:blipFill>
            <a:blip r:embed="rId5"/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872" y="568991"/>
            <a:ext cx="8002770" cy="542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585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-3717" y="-21780"/>
            <a:ext cx="12192000" cy="415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78010" tIns="39005" rIns="78010" bIns="39005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cap="small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financial performance: Overall trends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A47E9A-3AFB-8EE9-0140-D23D19898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5898" y="6164369"/>
            <a:ext cx="1767804" cy="450617"/>
          </a:xfrm>
          <a:prstGeom prst="rect">
            <a:avLst/>
          </a:prstGeom>
        </p:spPr>
      </p:pic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9A58C4D-21D5-3665-7797-616C726CDE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872" y="6043498"/>
            <a:ext cx="2238027" cy="69236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16590" y="2843741"/>
            <a:ext cx="10951385" cy="3771245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7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Messages: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YTD non-pay trending downwards: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part due to natural monthly variation of National Institute for Health and Care Excellence (NICE) approved high cost drugs spend, where funding is also issued non-recurrently on an usage basis per month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part due to decrease in other Clinical Service and Supplies Costs, particularly in activity driven areas such as Theatres, where stock levels and activity plays a part in monthly variation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YTD Pay consistent month-on-month, with variability largely driven by Enhancements and Variable pay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Income largely consistent month on month with M3 levels benefitting from income for Out of Area (OOA) neonatal babies; Pharmacy pre-packaging sales; Joint Commissioning Committee (JCC) Positron Emission Tomography (PET)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11492006" y="69788"/>
            <a:ext cx="616317" cy="616317"/>
          </a:xfrm>
          <a:prstGeom prst="ellipse">
            <a:avLst/>
          </a:prstGeom>
          <a:blipFill>
            <a:blip r:embed="rId5"/>
            <a:srcRect/>
            <a:stretch>
              <a:fillRect l="-10000" r="-10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8125" y="669606"/>
            <a:ext cx="3508347" cy="20911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60911" y="662701"/>
            <a:ext cx="3508347" cy="20980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93697" y="686105"/>
            <a:ext cx="3498309" cy="2098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838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728ED5EE7FCB4B94935F10EAB47B38" ma:contentTypeVersion="5" ma:contentTypeDescription="Create a new document." ma:contentTypeScope="" ma:versionID="02ca5db1fee4da4ae0996052781ac0fc">
  <xsd:schema xmlns:xsd="http://www.w3.org/2001/XMLSchema" xmlns:xs="http://www.w3.org/2001/XMLSchema" xmlns:p="http://schemas.microsoft.com/office/2006/metadata/properties" xmlns:ns2="44db3db7-1523-4826-83fd-741d9b441697" targetNamespace="http://schemas.microsoft.com/office/2006/metadata/properties" ma:root="true" ma:fieldsID="a28ca8cf01fb7f32a947c1af1a4f8965" ns2:_="">
    <xsd:import namespace="44db3db7-1523-4826-83fd-741d9b441697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db3db7-1523-4826-83fd-741d9b44169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7DD54A4-E2A3-41F3-A921-D455CBD778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4db3db7-1523-4826-83fd-741d9b441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05A49B4-D647-44EA-BE41-380F6081D2DC}">
  <ds:schemaRefs>
    <ds:schemaRef ds:uri="http://purl.org/dc/elements/1.1/"/>
    <ds:schemaRef ds:uri="http://www.w3.org/XML/1998/namespace"/>
    <ds:schemaRef ds:uri="44db3db7-1523-4826-83fd-741d9b441697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C1A275B-AF09-4E04-BE75-71DAA2E43A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29860</TotalTime>
  <Words>1200</Words>
  <Application>Microsoft Office PowerPoint</Application>
  <PresentationFormat>Widescreen</PresentationFormat>
  <Paragraphs>184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Aptos</vt:lpstr>
      <vt:lpstr>Arial</vt:lpstr>
      <vt:lpstr>Arial Black</vt:lpstr>
      <vt:lpstr>Calibri</vt:lpstr>
      <vt:lpstr>Calibri Light</vt:lpstr>
      <vt:lpstr>Office Theme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ABMU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Mountford (Swansea Bay UHB - Finance )</dc:creator>
  <cp:lastModifiedBy>Sophie Herbert (Swansea Bay UHB - Corporate Governance )</cp:lastModifiedBy>
  <cp:revision>128</cp:revision>
  <dcterms:created xsi:type="dcterms:W3CDTF">2024-04-17T08:36:36Z</dcterms:created>
  <dcterms:modified xsi:type="dcterms:W3CDTF">2024-07-16T10:19:58Z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0x010100D7728ED5EE7FCB4B94935F10EAB47B38</vt:lpwstr>
  </property>
</Properties>
</file>