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sldIdLst>
    <p:sldId id="367" r:id="rId5"/>
    <p:sldId id="410" r:id="rId6"/>
    <p:sldId id="502" r:id="rId7"/>
    <p:sldId id="414" r:id="rId8"/>
    <p:sldId id="412" r:id="rId9"/>
    <p:sldId id="370" r:id="rId10"/>
    <p:sldId id="415" r:id="rId11"/>
    <p:sldId id="386" r:id="rId12"/>
    <p:sldId id="256" r:id="rId13"/>
    <p:sldId id="403" r:id="rId14"/>
    <p:sldId id="290" r:id="rId15"/>
    <p:sldId id="475" r:id="rId16"/>
    <p:sldId id="501" r:id="rId17"/>
    <p:sldId id="283" r:id="rId18"/>
    <p:sldId id="289" r:id="rId19"/>
    <p:sldId id="266" r:id="rId20"/>
    <p:sldId id="268" r:id="rId21"/>
    <p:sldId id="261" r:id="rId22"/>
    <p:sldId id="263" r:id="rId23"/>
    <p:sldId id="417" r:id="rId24"/>
    <p:sldId id="409" r:id="rId25"/>
    <p:sldId id="408" r:id="rId26"/>
    <p:sldId id="41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5CD78D-5034-425A-A254-7AF43322346E}" v="3" dt="2024-07-08T09:15:56.6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6" autoAdjust="0"/>
    <p:restoredTop sz="94660"/>
  </p:normalViewPr>
  <p:slideViewPr>
    <p:cSldViewPr snapToGrid="0">
      <p:cViewPr>
        <p:scale>
          <a:sx n="110" d="100"/>
          <a:sy n="110" d="100"/>
        </p:scale>
        <p:origin x="57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Cancer%20Waiting%20Times%20Management\OPA%20waits%20and%20POS%20to%20DT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2\Cancer%20Performance\Reports%20and%20Papers\Copy%20of%20APr%2024%20KPI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1" dirty="0"/>
              <a:t>POS to DTT - 31 days</a:t>
            </a:r>
          </a:p>
          <a:p>
            <a:pPr>
              <a:defRPr sz="1000" b="1"/>
            </a:pPr>
            <a:r>
              <a:rPr lang="en-GB" sz="1000" b="1" dirty="0"/>
              <a:t>All Tumour</a:t>
            </a:r>
            <a:r>
              <a:rPr lang="en-GB" sz="1000" b="1" baseline="0" dirty="0"/>
              <a:t> Sites</a:t>
            </a:r>
            <a:endParaRPr lang="en-GB" sz="10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9"/>
          <c:order val="9"/>
          <c:tx>
            <c:strRef>
              <c:f>'POS to DTT (2)'!$A$15</c:f>
              <c:strCache>
                <c:ptCount val="1"/>
                <c:pt idx="0">
                  <c:v>All Sites - Median Days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'POS to DTT (2)'!$B$1:$T$1</c:f>
              <c:numCache>
                <c:formatCode>mmm\-yy</c:formatCode>
                <c:ptCount val="19"/>
                <c:pt idx="0">
                  <c:v>45170</c:v>
                </c:pt>
                <c:pt idx="1">
                  <c:v>45200</c:v>
                </c:pt>
                <c:pt idx="2">
                  <c:v>45231</c:v>
                </c:pt>
                <c:pt idx="3">
                  <c:v>45261</c:v>
                </c:pt>
                <c:pt idx="4">
                  <c:v>45292</c:v>
                </c:pt>
                <c:pt idx="5">
                  <c:v>45323</c:v>
                </c:pt>
                <c:pt idx="6">
                  <c:v>45352</c:v>
                </c:pt>
                <c:pt idx="7">
                  <c:v>45383</c:v>
                </c:pt>
                <c:pt idx="8">
                  <c:v>45413</c:v>
                </c:pt>
                <c:pt idx="9">
                  <c:v>45444</c:v>
                </c:pt>
                <c:pt idx="10">
                  <c:v>45474</c:v>
                </c:pt>
                <c:pt idx="11">
                  <c:v>45505</c:v>
                </c:pt>
                <c:pt idx="12">
                  <c:v>45536</c:v>
                </c:pt>
                <c:pt idx="13">
                  <c:v>45566</c:v>
                </c:pt>
                <c:pt idx="14">
                  <c:v>45597</c:v>
                </c:pt>
                <c:pt idx="15">
                  <c:v>45627</c:v>
                </c:pt>
                <c:pt idx="16">
                  <c:v>45658</c:v>
                </c:pt>
                <c:pt idx="17">
                  <c:v>45689</c:v>
                </c:pt>
                <c:pt idx="18">
                  <c:v>45717</c:v>
                </c:pt>
              </c:numCache>
            </c:numRef>
          </c:cat>
          <c:val>
            <c:numRef>
              <c:f>'POS to DTT (2)'!$B$15:$T$15</c:f>
              <c:numCache>
                <c:formatCode>General</c:formatCode>
                <c:ptCount val="19"/>
                <c:pt idx="0">
                  <c:v>48</c:v>
                </c:pt>
                <c:pt idx="1">
                  <c:v>45</c:v>
                </c:pt>
                <c:pt idx="2">
                  <c:v>45</c:v>
                </c:pt>
                <c:pt idx="3">
                  <c:v>36</c:v>
                </c:pt>
                <c:pt idx="4">
                  <c:v>42</c:v>
                </c:pt>
                <c:pt idx="5">
                  <c:v>36</c:v>
                </c:pt>
                <c:pt idx="6">
                  <c:v>36</c:v>
                </c:pt>
                <c:pt idx="7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75-488D-92F4-819564CC4B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5663232"/>
        <c:axId val="183566032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'POS to DTT (2)'!$A$2</c15:sqref>
                        </c15:formulaRef>
                      </c:ext>
                    </c:extLst>
                    <c:strCache>
                      <c:ptCount val="1"/>
                      <c:pt idx="0">
                        <c:v>Breast - Median Days</c:v>
                      </c:pt>
                    </c:strCache>
                  </c:strRef>
                </c:tx>
                <c:spPr>
                  <a:solidFill>
                    <a:schemeClr val="accent1">
                      <a:tint val="35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'POS to DTT (2)'!$B$2:$T$2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39</c:v>
                      </c:pt>
                      <c:pt idx="1">
                        <c:v>36</c:v>
                      </c:pt>
                      <c:pt idx="2">
                        <c:v>45</c:v>
                      </c:pt>
                      <c:pt idx="3">
                        <c:v>33</c:v>
                      </c:pt>
                      <c:pt idx="4">
                        <c:v>36</c:v>
                      </c:pt>
                      <c:pt idx="5">
                        <c:v>35</c:v>
                      </c:pt>
                      <c:pt idx="6">
                        <c:v>34</c:v>
                      </c:pt>
                      <c:pt idx="7">
                        <c:v>35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1975-488D-92F4-819564CC4BCA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(2)'!$A$4</c15:sqref>
                        </c15:formulaRef>
                      </c:ext>
                    </c:extLst>
                    <c:strCache>
                      <c:ptCount val="1"/>
                      <c:pt idx="0">
                        <c:v>Gynaecological - Median Days</c:v>
                      </c:pt>
                    </c:strCache>
                  </c:strRef>
                </c:tx>
                <c:spPr>
                  <a:solidFill>
                    <a:schemeClr val="accent1">
                      <a:tint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(2)'!$B$4:$T$4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54</c:v>
                      </c:pt>
                      <c:pt idx="1">
                        <c:v>48</c:v>
                      </c:pt>
                      <c:pt idx="2">
                        <c:v>97</c:v>
                      </c:pt>
                      <c:pt idx="3">
                        <c:v>89</c:v>
                      </c:pt>
                      <c:pt idx="4">
                        <c:v>83</c:v>
                      </c:pt>
                      <c:pt idx="5">
                        <c:v>48</c:v>
                      </c:pt>
                      <c:pt idx="6">
                        <c:v>74</c:v>
                      </c:pt>
                      <c:pt idx="7">
                        <c:v>79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1975-488D-92F4-819564CC4BCA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(2)'!$A$5</c15:sqref>
                        </c15:formulaRef>
                      </c:ext>
                    </c:extLst>
                    <c:strCache>
                      <c:ptCount val="1"/>
                      <c:pt idx="0">
                        <c:v>Haematological &amp; Acute Leukaemia - Median Days</c:v>
                      </c:pt>
                    </c:strCache>
                  </c:strRef>
                </c:tx>
                <c:spPr>
                  <a:solidFill>
                    <a:schemeClr val="accent1">
                      <a:tint val="44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(2)'!$B$5:$T$5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58</c:v>
                      </c:pt>
                      <c:pt idx="1">
                        <c:v>54</c:v>
                      </c:pt>
                      <c:pt idx="2">
                        <c:v>84</c:v>
                      </c:pt>
                      <c:pt idx="3">
                        <c:v>58</c:v>
                      </c:pt>
                      <c:pt idx="4">
                        <c:v>85</c:v>
                      </c:pt>
                      <c:pt idx="5">
                        <c:v>54</c:v>
                      </c:pt>
                      <c:pt idx="6">
                        <c:v>35</c:v>
                      </c:pt>
                      <c:pt idx="7">
                        <c:v>64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1975-488D-92F4-819564CC4BCA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(2)'!$A$6</c15:sqref>
                        </c15:formulaRef>
                      </c:ext>
                    </c:extLst>
                    <c:strCache>
                      <c:ptCount val="1"/>
                      <c:pt idx="0">
                        <c:v>Head &amp; Neck - Median Days</c:v>
                      </c:pt>
                    </c:strCache>
                  </c:strRef>
                </c:tx>
                <c:spPr>
                  <a:solidFill>
                    <a:schemeClr val="accent1">
                      <a:tint val="49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(2)'!$B$6:$T$6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46</c:v>
                      </c:pt>
                      <c:pt idx="1">
                        <c:v>51</c:v>
                      </c:pt>
                      <c:pt idx="2">
                        <c:v>36</c:v>
                      </c:pt>
                      <c:pt idx="3">
                        <c:v>41</c:v>
                      </c:pt>
                      <c:pt idx="4">
                        <c:v>24</c:v>
                      </c:pt>
                      <c:pt idx="5">
                        <c:v>35</c:v>
                      </c:pt>
                      <c:pt idx="6">
                        <c:v>35</c:v>
                      </c:pt>
                      <c:pt idx="7">
                        <c:v>43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1975-488D-92F4-819564CC4BCA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(2)'!$A$8</c15:sqref>
                        </c15:formulaRef>
                      </c:ext>
                    </c:extLst>
                    <c:strCache>
                      <c:ptCount val="1"/>
                      <c:pt idx="0">
                        <c:v>Lung - Median Days</c:v>
                      </c:pt>
                    </c:strCache>
                  </c:strRef>
                </c:tx>
                <c:spPr>
                  <a:solidFill>
                    <a:schemeClr val="accent1">
                      <a:tint val="53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(2)'!$B$8:$T$8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38</c:v>
                      </c:pt>
                      <c:pt idx="1">
                        <c:v>47</c:v>
                      </c:pt>
                      <c:pt idx="2">
                        <c:v>40</c:v>
                      </c:pt>
                      <c:pt idx="3">
                        <c:v>59</c:v>
                      </c:pt>
                      <c:pt idx="4">
                        <c:v>61</c:v>
                      </c:pt>
                      <c:pt idx="5">
                        <c:v>64</c:v>
                      </c:pt>
                      <c:pt idx="6">
                        <c:v>68</c:v>
                      </c:pt>
                      <c:pt idx="7">
                        <c:v>59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1975-488D-92F4-819564CC4BCA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(2)'!$A$7</c15:sqref>
                        </c15:formulaRef>
                      </c:ext>
                    </c:extLst>
                    <c:strCache>
                      <c:ptCount val="1"/>
                      <c:pt idx="0">
                        <c:v>Lower GI - Median Days</c:v>
                      </c:pt>
                    </c:strCache>
                  </c:strRef>
                </c:tx>
                <c:spPr>
                  <a:solidFill>
                    <a:schemeClr val="accent1">
                      <a:tint val="58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(2)'!$B$7:$T$7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50</c:v>
                      </c:pt>
                      <c:pt idx="1">
                        <c:v>63</c:v>
                      </c:pt>
                      <c:pt idx="2">
                        <c:v>51</c:v>
                      </c:pt>
                      <c:pt idx="3">
                        <c:v>57</c:v>
                      </c:pt>
                      <c:pt idx="4">
                        <c:v>82</c:v>
                      </c:pt>
                      <c:pt idx="5">
                        <c:v>54</c:v>
                      </c:pt>
                      <c:pt idx="6">
                        <c:v>42</c:v>
                      </c:pt>
                      <c:pt idx="7">
                        <c:v>47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1975-488D-92F4-819564CC4BCA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(2)'!$A$11</c15:sqref>
                        </c15:formulaRef>
                      </c:ext>
                    </c:extLst>
                    <c:strCache>
                      <c:ptCount val="1"/>
                      <c:pt idx="0">
                        <c:v>Skin - Median Days</c:v>
                      </c:pt>
                    </c:strCache>
                  </c:strRef>
                </c:tx>
                <c:spPr>
                  <a:solidFill>
                    <a:schemeClr val="accent1">
                      <a:tint val="62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(2)'!$B$11:$T$11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32</c:v>
                      </c:pt>
                      <c:pt idx="1">
                        <c:v>22</c:v>
                      </c:pt>
                      <c:pt idx="2">
                        <c:v>29</c:v>
                      </c:pt>
                      <c:pt idx="3">
                        <c:v>14</c:v>
                      </c:pt>
                      <c:pt idx="4">
                        <c:v>10</c:v>
                      </c:pt>
                      <c:pt idx="5">
                        <c:v>7</c:v>
                      </c:pt>
                      <c:pt idx="6">
                        <c:v>13</c:v>
                      </c:pt>
                      <c:pt idx="7">
                        <c:v>18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1975-488D-92F4-819564CC4BCA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(2)'!$A$13</c15:sqref>
                        </c15:formulaRef>
                      </c:ext>
                    </c:extLst>
                    <c:strCache>
                      <c:ptCount val="1"/>
                      <c:pt idx="0">
                        <c:v>Upper GI - Median Days</c:v>
                      </c:pt>
                    </c:strCache>
                  </c:strRef>
                </c:tx>
                <c:spPr>
                  <a:solidFill>
                    <a:schemeClr val="accent1">
                      <a:tint val="67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(2)'!$B$13:$T$13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60</c:v>
                      </c:pt>
                      <c:pt idx="1">
                        <c:v>42</c:v>
                      </c:pt>
                      <c:pt idx="2">
                        <c:v>43</c:v>
                      </c:pt>
                      <c:pt idx="3">
                        <c:v>32</c:v>
                      </c:pt>
                      <c:pt idx="4">
                        <c:v>46</c:v>
                      </c:pt>
                      <c:pt idx="5">
                        <c:v>58</c:v>
                      </c:pt>
                      <c:pt idx="6">
                        <c:v>65</c:v>
                      </c:pt>
                      <c:pt idx="7">
                        <c:v>33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1975-488D-92F4-819564CC4BCA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(2)'!$A$14</c15:sqref>
                        </c15:formulaRef>
                      </c:ext>
                    </c:extLst>
                    <c:strCache>
                      <c:ptCount val="1"/>
                      <c:pt idx="0">
                        <c:v>Urological - Median Days</c:v>
                      </c:pt>
                    </c:strCache>
                  </c:strRef>
                </c:tx>
                <c:spPr>
                  <a:solidFill>
                    <a:schemeClr val="accent1">
                      <a:tint val="71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(2)'!$B$14:$T$14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57</c:v>
                      </c:pt>
                      <c:pt idx="1">
                        <c:v>86</c:v>
                      </c:pt>
                      <c:pt idx="2">
                        <c:v>64</c:v>
                      </c:pt>
                      <c:pt idx="3">
                        <c:v>64</c:v>
                      </c:pt>
                      <c:pt idx="4">
                        <c:v>69</c:v>
                      </c:pt>
                      <c:pt idx="5">
                        <c:v>83</c:v>
                      </c:pt>
                      <c:pt idx="6">
                        <c:v>70</c:v>
                      </c:pt>
                      <c:pt idx="7">
                        <c:v>56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1975-488D-92F4-819564CC4BCA}"/>
                  </c:ext>
                </c:extLst>
              </c15:ser>
            </c15:filteredBarSeries>
            <c15:filteredBa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(2)'!$A$16</c15:sqref>
                        </c15:formulaRef>
                      </c:ext>
                    </c:extLst>
                    <c:strCache>
                      <c:ptCount val="1"/>
                      <c:pt idx="0">
                        <c:v>Breast - 75th Centile</c:v>
                      </c:pt>
                    </c:strCache>
                  </c:strRef>
                </c:tx>
                <c:spPr>
                  <a:solidFill>
                    <a:schemeClr val="accent1">
                      <a:tint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(2)'!$B$16:$T$16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60</c:v>
                      </c:pt>
                      <c:pt idx="1">
                        <c:v>50</c:v>
                      </c:pt>
                      <c:pt idx="2">
                        <c:v>52</c:v>
                      </c:pt>
                      <c:pt idx="3">
                        <c:v>41</c:v>
                      </c:pt>
                      <c:pt idx="4">
                        <c:v>48</c:v>
                      </c:pt>
                      <c:pt idx="5">
                        <c:v>45</c:v>
                      </c:pt>
                      <c:pt idx="6">
                        <c:v>36</c:v>
                      </c:pt>
                      <c:pt idx="7">
                        <c:v>38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1975-488D-92F4-819564CC4BCA}"/>
                  </c:ext>
                </c:extLst>
              </c15:ser>
            </c15:filteredBarSeries>
            <c15:filteredBa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(2)'!$A$18</c15:sqref>
                        </c15:formulaRef>
                      </c:ext>
                    </c:extLst>
                    <c:strCache>
                      <c:ptCount val="1"/>
                      <c:pt idx="0">
                        <c:v>Gynaecological - 75th Centile</c:v>
                      </c:pt>
                    </c:strCache>
                  </c:strRef>
                </c:tx>
                <c:spPr>
                  <a:solidFill>
                    <a:schemeClr val="accent1">
                      <a:tint val="85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(2)'!$B$18:$T$18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84</c:v>
                      </c:pt>
                      <c:pt idx="1">
                        <c:v>100</c:v>
                      </c:pt>
                      <c:pt idx="2">
                        <c:v>118</c:v>
                      </c:pt>
                      <c:pt idx="3">
                        <c:v>129</c:v>
                      </c:pt>
                      <c:pt idx="4">
                        <c:v>129</c:v>
                      </c:pt>
                      <c:pt idx="5">
                        <c:v>68</c:v>
                      </c:pt>
                      <c:pt idx="6">
                        <c:v>142</c:v>
                      </c:pt>
                      <c:pt idx="7">
                        <c:v>123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1975-488D-92F4-819564CC4BCA}"/>
                  </c:ext>
                </c:extLst>
              </c15:ser>
            </c15:filteredBarSeries>
            <c15:filteredBa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(2)'!$A$19</c15:sqref>
                        </c15:formulaRef>
                      </c:ext>
                    </c:extLst>
                    <c:strCache>
                      <c:ptCount val="1"/>
                      <c:pt idx="0">
                        <c:v>Haematological &amp; Acute Leukaemia - 75th Centile</c:v>
                      </c:pt>
                    </c:strCache>
                  </c:strRef>
                </c:tx>
                <c:spPr>
                  <a:solidFill>
                    <a:schemeClr val="accent1">
                      <a:tint val="89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(2)'!$B$19:$T$19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141</c:v>
                      </c:pt>
                      <c:pt idx="1">
                        <c:v>86</c:v>
                      </c:pt>
                      <c:pt idx="2">
                        <c:v>125</c:v>
                      </c:pt>
                      <c:pt idx="3">
                        <c:v>77</c:v>
                      </c:pt>
                      <c:pt idx="4">
                        <c:v>152</c:v>
                      </c:pt>
                      <c:pt idx="5">
                        <c:v>82</c:v>
                      </c:pt>
                      <c:pt idx="6">
                        <c:v>55</c:v>
                      </c:pt>
                      <c:pt idx="7">
                        <c:v>89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1975-488D-92F4-819564CC4BCA}"/>
                  </c:ext>
                </c:extLst>
              </c15:ser>
            </c15:filteredBarSeries>
            <c15:filteredBa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(2)'!$A$20</c15:sqref>
                        </c15:formulaRef>
                      </c:ext>
                    </c:extLst>
                    <c:strCache>
                      <c:ptCount val="1"/>
                      <c:pt idx="0">
                        <c:v>Head &amp; Neck - 75th Centile</c:v>
                      </c:pt>
                    </c:strCache>
                  </c:strRef>
                </c:tx>
                <c:spPr>
                  <a:solidFill>
                    <a:schemeClr val="accent1">
                      <a:tint val="94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(2)'!$B$20:$T$20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61</c:v>
                      </c:pt>
                      <c:pt idx="1">
                        <c:v>65</c:v>
                      </c:pt>
                      <c:pt idx="2">
                        <c:v>41</c:v>
                      </c:pt>
                      <c:pt idx="3">
                        <c:v>51</c:v>
                      </c:pt>
                      <c:pt idx="4">
                        <c:v>31</c:v>
                      </c:pt>
                      <c:pt idx="5">
                        <c:v>42</c:v>
                      </c:pt>
                      <c:pt idx="6">
                        <c:v>45</c:v>
                      </c:pt>
                      <c:pt idx="7">
                        <c:v>50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1975-488D-92F4-819564CC4BCA}"/>
                  </c:ext>
                </c:extLst>
              </c15:ser>
            </c15:filteredBarSeries>
            <c15:filteredBa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(2)'!$A$22</c15:sqref>
                        </c15:formulaRef>
                      </c:ext>
                    </c:extLst>
                    <c:strCache>
                      <c:ptCount val="1"/>
                      <c:pt idx="0">
                        <c:v>Lung - 75th Centile</c:v>
                      </c:pt>
                    </c:strCache>
                  </c:strRef>
                </c:tx>
                <c:spPr>
                  <a:solidFill>
                    <a:schemeClr val="accent1">
                      <a:tint val="98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(2)'!$B$22:$T$22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83</c:v>
                      </c:pt>
                      <c:pt idx="1">
                        <c:v>74</c:v>
                      </c:pt>
                      <c:pt idx="2">
                        <c:v>57</c:v>
                      </c:pt>
                      <c:pt idx="3">
                        <c:v>81</c:v>
                      </c:pt>
                      <c:pt idx="4">
                        <c:v>86</c:v>
                      </c:pt>
                      <c:pt idx="5">
                        <c:v>103</c:v>
                      </c:pt>
                      <c:pt idx="6">
                        <c:v>117</c:v>
                      </c:pt>
                      <c:pt idx="7">
                        <c:v>95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1975-488D-92F4-819564CC4BCA}"/>
                  </c:ext>
                </c:extLst>
              </c15:ser>
            </c15:filteredBarSeries>
            <c15:filteredBa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(2)'!$A$21</c15:sqref>
                        </c15:formulaRef>
                      </c:ext>
                    </c:extLst>
                    <c:strCache>
                      <c:ptCount val="1"/>
                      <c:pt idx="0">
                        <c:v>Lower GI - 75th Centile</c:v>
                      </c:pt>
                    </c:strCache>
                  </c:strRef>
                </c:tx>
                <c:spPr>
                  <a:solidFill>
                    <a:schemeClr val="accent1">
                      <a:shade val="97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(2)'!$B$21:$T$21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99</c:v>
                      </c:pt>
                      <c:pt idx="1">
                        <c:v>94</c:v>
                      </c:pt>
                      <c:pt idx="2">
                        <c:v>67</c:v>
                      </c:pt>
                      <c:pt idx="3">
                        <c:v>70</c:v>
                      </c:pt>
                      <c:pt idx="4">
                        <c:v>109</c:v>
                      </c:pt>
                      <c:pt idx="5">
                        <c:v>76</c:v>
                      </c:pt>
                      <c:pt idx="6">
                        <c:v>74</c:v>
                      </c:pt>
                      <c:pt idx="7">
                        <c:v>77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1975-488D-92F4-819564CC4BCA}"/>
                  </c:ext>
                </c:extLst>
              </c15:ser>
            </c15:filteredBarSeries>
            <c15:filteredBa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(2)'!$A$25</c15:sqref>
                        </c15:formulaRef>
                      </c:ext>
                    </c:extLst>
                    <c:strCache>
                      <c:ptCount val="1"/>
                      <c:pt idx="0">
                        <c:v>Skin - 75th Centile</c:v>
                      </c:pt>
                    </c:strCache>
                  </c:strRef>
                </c:tx>
                <c:spPr>
                  <a:solidFill>
                    <a:schemeClr val="accent1">
                      <a:shade val="93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(2)'!$B$25:$T$25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57</c:v>
                      </c:pt>
                      <c:pt idx="1">
                        <c:v>50</c:v>
                      </c:pt>
                      <c:pt idx="2">
                        <c:v>53</c:v>
                      </c:pt>
                      <c:pt idx="3">
                        <c:v>26</c:v>
                      </c:pt>
                      <c:pt idx="4">
                        <c:v>21</c:v>
                      </c:pt>
                      <c:pt idx="5">
                        <c:v>21</c:v>
                      </c:pt>
                      <c:pt idx="6">
                        <c:v>19</c:v>
                      </c:pt>
                      <c:pt idx="7">
                        <c:v>27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1975-488D-92F4-819564CC4BCA}"/>
                  </c:ext>
                </c:extLst>
              </c15:ser>
            </c15:filteredBarSeries>
            <c15:filteredBa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(2)'!$A$27</c15:sqref>
                        </c15:formulaRef>
                      </c:ext>
                    </c:extLst>
                    <c:strCache>
                      <c:ptCount val="1"/>
                      <c:pt idx="0">
                        <c:v>Upper GI - 75th Centile</c:v>
                      </c:pt>
                    </c:strCache>
                  </c:strRef>
                </c:tx>
                <c:spPr>
                  <a:solidFill>
                    <a:schemeClr val="accent1">
                      <a:shade val="88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(2)'!$B$27:$T$27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77</c:v>
                      </c:pt>
                      <c:pt idx="1">
                        <c:v>92</c:v>
                      </c:pt>
                      <c:pt idx="2">
                        <c:v>51</c:v>
                      </c:pt>
                      <c:pt idx="3">
                        <c:v>66</c:v>
                      </c:pt>
                      <c:pt idx="4">
                        <c:v>127</c:v>
                      </c:pt>
                      <c:pt idx="5">
                        <c:v>85</c:v>
                      </c:pt>
                      <c:pt idx="6">
                        <c:v>87</c:v>
                      </c:pt>
                      <c:pt idx="7">
                        <c:v>48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1975-488D-92F4-819564CC4BCA}"/>
                  </c:ext>
                </c:extLst>
              </c15:ser>
            </c15:filteredBarSeries>
            <c15:filteredBa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(2)'!$A$28</c15:sqref>
                        </c15:formulaRef>
                      </c:ext>
                    </c:extLst>
                    <c:strCache>
                      <c:ptCount val="1"/>
                      <c:pt idx="0">
                        <c:v>Urological - 75th Centile</c:v>
                      </c:pt>
                    </c:strCache>
                  </c:strRef>
                </c:tx>
                <c:spPr>
                  <a:solidFill>
                    <a:schemeClr val="accent1">
                      <a:shade val="84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(2)'!$B$28:$T$28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87</c:v>
                      </c:pt>
                      <c:pt idx="1">
                        <c:v>109</c:v>
                      </c:pt>
                      <c:pt idx="2">
                        <c:v>94</c:v>
                      </c:pt>
                      <c:pt idx="3">
                        <c:v>85</c:v>
                      </c:pt>
                      <c:pt idx="4">
                        <c:v>80</c:v>
                      </c:pt>
                      <c:pt idx="5">
                        <c:v>103</c:v>
                      </c:pt>
                      <c:pt idx="6">
                        <c:v>94</c:v>
                      </c:pt>
                      <c:pt idx="7">
                        <c:v>85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1975-488D-92F4-819564CC4BCA}"/>
                  </c:ext>
                </c:extLst>
              </c15:ser>
            </c15:filteredBarSeries>
            <c15:filteredBa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(2)'!$A$29</c15:sqref>
                        </c15:formulaRef>
                      </c:ext>
                    </c:extLst>
                    <c:strCache>
                      <c:ptCount val="1"/>
                      <c:pt idx="0">
                        <c:v>All Sites - 75th Centile</c:v>
                      </c:pt>
                    </c:strCache>
                  </c:strRef>
                </c:tx>
                <c:spPr>
                  <a:solidFill>
                    <a:schemeClr val="accent1">
                      <a:shade val="79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(2)'!$B$29:$T$29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77</c:v>
                      </c:pt>
                      <c:pt idx="1">
                        <c:v>73</c:v>
                      </c:pt>
                      <c:pt idx="2">
                        <c:v>70</c:v>
                      </c:pt>
                      <c:pt idx="3">
                        <c:v>67</c:v>
                      </c:pt>
                      <c:pt idx="4">
                        <c:v>78</c:v>
                      </c:pt>
                      <c:pt idx="5">
                        <c:v>68</c:v>
                      </c:pt>
                      <c:pt idx="6">
                        <c:v>70</c:v>
                      </c:pt>
                      <c:pt idx="7">
                        <c:v>63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1975-488D-92F4-819564CC4BCA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29"/>
          <c:order val="29"/>
          <c:tx>
            <c:strRef>
              <c:f>'POS to DTT (2)'!$A$43</c:f>
              <c:strCache>
                <c:ptCount val="1"/>
                <c:pt idx="0">
                  <c:v>All Sites - % in 31 days</c:v>
                </c:pt>
              </c:strCache>
            </c:strRef>
          </c:tx>
          <c:spPr>
            <a:ln w="28575" cap="rnd">
              <a:solidFill>
                <a:schemeClr val="accent1">
                  <a:shade val="34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5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'POS to DTT (2)'!$B$1:$T$1</c:f>
              <c:numCache>
                <c:formatCode>mmm\-yy</c:formatCode>
                <c:ptCount val="19"/>
                <c:pt idx="0">
                  <c:v>45170</c:v>
                </c:pt>
                <c:pt idx="1">
                  <c:v>45200</c:v>
                </c:pt>
                <c:pt idx="2">
                  <c:v>45231</c:v>
                </c:pt>
                <c:pt idx="3">
                  <c:v>45261</c:v>
                </c:pt>
                <c:pt idx="4">
                  <c:v>45292</c:v>
                </c:pt>
                <c:pt idx="5">
                  <c:v>45323</c:v>
                </c:pt>
                <c:pt idx="6">
                  <c:v>45352</c:v>
                </c:pt>
                <c:pt idx="7">
                  <c:v>45383</c:v>
                </c:pt>
                <c:pt idx="8">
                  <c:v>45413</c:v>
                </c:pt>
                <c:pt idx="9">
                  <c:v>45444</c:v>
                </c:pt>
                <c:pt idx="10">
                  <c:v>45474</c:v>
                </c:pt>
                <c:pt idx="11">
                  <c:v>45505</c:v>
                </c:pt>
                <c:pt idx="12">
                  <c:v>45536</c:v>
                </c:pt>
                <c:pt idx="13">
                  <c:v>45566</c:v>
                </c:pt>
                <c:pt idx="14">
                  <c:v>45597</c:v>
                </c:pt>
                <c:pt idx="15">
                  <c:v>45627</c:v>
                </c:pt>
                <c:pt idx="16">
                  <c:v>45658</c:v>
                </c:pt>
                <c:pt idx="17">
                  <c:v>45689</c:v>
                </c:pt>
                <c:pt idx="18">
                  <c:v>45717</c:v>
                </c:pt>
              </c:numCache>
            </c:numRef>
          </c:cat>
          <c:val>
            <c:numRef>
              <c:f>'POS to DTT (2)'!$B$43:$T$43</c:f>
              <c:numCache>
                <c:formatCode>0%</c:formatCode>
                <c:ptCount val="19"/>
                <c:pt idx="0">
                  <c:v>0.31</c:v>
                </c:pt>
                <c:pt idx="1">
                  <c:v>0.33</c:v>
                </c:pt>
                <c:pt idx="2">
                  <c:v>0.32</c:v>
                </c:pt>
                <c:pt idx="3">
                  <c:v>0.41</c:v>
                </c:pt>
                <c:pt idx="4">
                  <c:v>0.39</c:v>
                </c:pt>
                <c:pt idx="5">
                  <c:v>0.45</c:v>
                </c:pt>
                <c:pt idx="6">
                  <c:v>0.44</c:v>
                </c:pt>
                <c:pt idx="7">
                  <c:v>0.48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975-488D-92F4-819564CC4B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7015824"/>
        <c:axId val="1856997104"/>
        <c:extLst>
          <c:ext xmlns:c15="http://schemas.microsoft.com/office/drawing/2012/chart" uri="{02D57815-91ED-43cb-92C2-25804820EDAC}">
            <c15:filteredLineSeries>
              <c15:ser>
                <c:idx val="20"/>
                <c:order val="20"/>
                <c:tx>
                  <c:strRef>
                    <c:extLst>
                      <c:ext uri="{02D57815-91ED-43cb-92C2-25804820EDAC}">
                        <c15:formulaRef>
                          <c15:sqref>'POS to DTT (2)'!$A$30</c15:sqref>
                        </c15:formulaRef>
                      </c:ext>
                    </c:extLst>
                    <c:strCache>
                      <c:ptCount val="1"/>
                      <c:pt idx="0">
                        <c:v>Breast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75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'POS to DTT (2)'!$B$30:$T$30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0.35</c:v>
                      </c:pt>
                      <c:pt idx="1">
                        <c:v>0.31</c:v>
                      </c:pt>
                      <c:pt idx="2">
                        <c:v>0.1</c:v>
                      </c:pt>
                      <c:pt idx="3">
                        <c:v>0.37</c:v>
                      </c:pt>
                      <c:pt idx="4">
                        <c:v>0.27</c:v>
                      </c:pt>
                      <c:pt idx="5">
                        <c:v>0.41</c:v>
                      </c:pt>
                      <c:pt idx="6">
                        <c:v>0.48</c:v>
                      </c:pt>
                      <c:pt idx="7">
                        <c:v>0.47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15-1975-488D-92F4-819564CC4BCA}"/>
                  </c:ext>
                </c:extLst>
              </c15:ser>
            </c15:filteredLineSeries>
            <c15:filteredLine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(2)'!$A$32</c15:sqref>
                        </c15:formulaRef>
                      </c:ext>
                    </c:extLst>
                    <c:strCache>
                      <c:ptCount val="1"/>
                      <c:pt idx="0">
                        <c:v>Gynaecological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7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(2)'!$B$32:$T$32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</c:v>
                      </c:pt>
                      <c:pt idx="1">
                        <c:v>0.2</c:v>
                      </c:pt>
                      <c:pt idx="2">
                        <c:v>0</c:v>
                      </c:pt>
                      <c:pt idx="3">
                        <c:v>0.14000000000000001</c:v>
                      </c:pt>
                      <c:pt idx="4">
                        <c:v>0.08</c:v>
                      </c:pt>
                      <c:pt idx="5">
                        <c:v>0.21</c:v>
                      </c:pt>
                      <c:pt idx="6">
                        <c:v>0.11</c:v>
                      </c:pt>
                      <c:pt idx="7">
                        <c:v>0.25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1975-488D-92F4-819564CC4BCA}"/>
                  </c:ext>
                </c:extLst>
              </c15:ser>
            </c15:filteredLineSeries>
            <c15:filteredLine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(2)'!$A$33</c15:sqref>
                        </c15:formulaRef>
                      </c:ext>
                    </c:extLst>
                    <c:strCache>
                      <c:ptCount val="1"/>
                      <c:pt idx="0">
                        <c:v>Haematological &amp; Acute Leukaemia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66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(2)'!$B$33:$T$33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0.23</c:v>
                      </c:pt>
                      <c:pt idx="1">
                        <c:v>0.23</c:v>
                      </c:pt>
                      <c:pt idx="2">
                        <c:v>0.21</c:v>
                      </c:pt>
                      <c:pt idx="3">
                        <c:v>0.43</c:v>
                      </c:pt>
                      <c:pt idx="4">
                        <c:v>7.0000000000000007E-2</c:v>
                      </c:pt>
                      <c:pt idx="5">
                        <c:v>0.33</c:v>
                      </c:pt>
                      <c:pt idx="6">
                        <c:v>0.44</c:v>
                      </c:pt>
                      <c:pt idx="7">
                        <c:v>0.25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1975-488D-92F4-819564CC4BCA}"/>
                  </c:ext>
                </c:extLst>
              </c15:ser>
            </c15:filteredLineSeries>
            <c15:filteredLine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(2)'!$A$34</c15:sqref>
                        </c15:formulaRef>
                      </c:ext>
                    </c:extLst>
                    <c:strCache>
                      <c:ptCount val="1"/>
                      <c:pt idx="0">
                        <c:v>Head &amp; Neck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61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(2)'!$B$34:$T$34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0.15</c:v>
                      </c:pt>
                      <c:pt idx="1">
                        <c:v>0.23</c:v>
                      </c:pt>
                      <c:pt idx="2">
                        <c:v>0.21</c:v>
                      </c:pt>
                      <c:pt idx="3">
                        <c:v>0.31</c:v>
                      </c:pt>
                      <c:pt idx="4">
                        <c:v>0.77</c:v>
                      </c:pt>
                      <c:pt idx="5">
                        <c:v>0.47</c:v>
                      </c:pt>
                      <c:pt idx="6">
                        <c:v>0.33</c:v>
                      </c:pt>
                      <c:pt idx="7">
                        <c:v>0.21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1975-488D-92F4-819564CC4BCA}"/>
                  </c:ext>
                </c:extLst>
              </c15:ser>
            </c15:filteredLineSeries>
            <c15:filteredLine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(2)'!$A$36</c15:sqref>
                        </c15:formulaRef>
                      </c:ext>
                    </c:extLst>
                    <c:strCache>
                      <c:ptCount val="1"/>
                      <c:pt idx="0">
                        <c:v>Lung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57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(2)'!$B$36:$T$36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0.28999999999999998</c:v>
                      </c:pt>
                      <c:pt idx="1">
                        <c:v>0.25</c:v>
                      </c:pt>
                      <c:pt idx="2">
                        <c:v>0.39</c:v>
                      </c:pt>
                      <c:pt idx="3">
                        <c:v>7.0000000000000007E-2</c:v>
                      </c:pt>
                      <c:pt idx="4">
                        <c:v>0.23</c:v>
                      </c:pt>
                      <c:pt idx="5">
                        <c:v>0.28999999999999998</c:v>
                      </c:pt>
                      <c:pt idx="6">
                        <c:v>0.19</c:v>
                      </c:pt>
                      <c:pt idx="7">
                        <c:v>0.33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1975-488D-92F4-819564CC4BCA}"/>
                  </c:ext>
                </c:extLst>
              </c15:ser>
            </c15:filteredLineSeries>
            <c15:filteredLine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(2)'!$A$35</c15:sqref>
                        </c15:formulaRef>
                      </c:ext>
                    </c:extLst>
                    <c:strCache>
                      <c:ptCount val="1"/>
                      <c:pt idx="0">
                        <c:v>Lower GI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52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(2)'!$B$35:$T$35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0.28999999999999998</c:v>
                      </c:pt>
                      <c:pt idx="1">
                        <c:v>0.21</c:v>
                      </c:pt>
                      <c:pt idx="2">
                        <c:v>0.26</c:v>
                      </c:pt>
                      <c:pt idx="3">
                        <c:v>0.21</c:v>
                      </c:pt>
                      <c:pt idx="4">
                        <c:v>0.05</c:v>
                      </c:pt>
                      <c:pt idx="5">
                        <c:v>0.21</c:v>
                      </c:pt>
                      <c:pt idx="6">
                        <c:v>0.43</c:v>
                      </c:pt>
                      <c:pt idx="7">
                        <c:v>0.15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1975-488D-92F4-819564CC4BCA}"/>
                  </c:ext>
                </c:extLst>
              </c15:ser>
            </c15:filteredLineSeries>
            <c15:filteredLine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(2)'!$A$39</c15:sqref>
                        </c15:formulaRef>
                      </c:ext>
                    </c:extLst>
                    <c:strCache>
                      <c:ptCount val="1"/>
                      <c:pt idx="0">
                        <c:v>Skin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48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(2)'!$B$39:$T$39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0.47</c:v>
                      </c:pt>
                      <c:pt idx="1">
                        <c:v>0.56999999999999995</c:v>
                      </c:pt>
                      <c:pt idx="2">
                        <c:v>0.56000000000000005</c:v>
                      </c:pt>
                      <c:pt idx="3">
                        <c:v>0.76</c:v>
                      </c:pt>
                      <c:pt idx="4">
                        <c:v>0.82</c:v>
                      </c:pt>
                      <c:pt idx="5">
                        <c:v>0.86</c:v>
                      </c:pt>
                      <c:pt idx="6">
                        <c:v>0.93</c:v>
                      </c:pt>
                      <c:pt idx="7">
                        <c:v>0.87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1975-488D-92F4-819564CC4BCA}"/>
                  </c:ext>
                </c:extLst>
              </c15:ser>
            </c15:filteredLineSeries>
            <c15:filteredLine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(2)'!$A$41</c15:sqref>
                        </c15:formulaRef>
                      </c:ext>
                    </c:extLst>
                    <c:strCache>
                      <c:ptCount val="1"/>
                      <c:pt idx="0">
                        <c:v>Upper GI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43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(2)'!$B$41:$T$41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0.2</c:v>
                      </c:pt>
                      <c:pt idx="1">
                        <c:v>0.24</c:v>
                      </c:pt>
                      <c:pt idx="2">
                        <c:v>0.23</c:v>
                      </c:pt>
                      <c:pt idx="3">
                        <c:v>0.56000000000000005</c:v>
                      </c:pt>
                      <c:pt idx="4">
                        <c:v>0.33</c:v>
                      </c:pt>
                      <c:pt idx="5">
                        <c:v>0.25</c:v>
                      </c:pt>
                      <c:pt idx="6">
                        <c:v>0.28999999999999998</c:v>
                      </c:pt>
                      <c:pt idx="7">
                        <c:v>0.5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1975-488D-92F4-819564CC4BCA}"/>
                  </c:ext>
                </c:extLst>
              </c15:ser>
            </c15:filteredLineSeries>
            <c15:filteredLine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(2)'!$A$42</c15:sqref>
                        </c15:formulaRef>
                      </c:ext>
                    </c:extLst>
                    <c:strCache>
                      <c:ptCount val="1"/>
                      <c:pt idx="0">
                        <c:v>Urological - % in 31 days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shade val="39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(2)'!$B$1:$T$1</c15:sqref>
                        </c15:formulaRef>
                      </c:ext>
                    </c:extLst>
                    <c:numCache>
                      <c:formatCode>mmm\-yy</c:formatCode>
                      <c:ptCount val="19"/>
                      <c:pt idx="0">
                        <c:v>45170</c:v>
                      </c:pt>
                      <c:pt idx="1">
                        <c:v>45200</c:v>
                      </c:pt>
                      <c:pt idx="2">
                        <c:v>45231</c:v>
                      </c:pt>
                      <c:pt idx="3">
                        <c:v>45261</c:v>
                      </c:pt>
                      <c:pt idx="4">
                        <c:v>45292</c:v>
                      </c:pt>
                      <c:pt idx="5">
                        <c:v>45323</c:v>
                      </c:pt>
                      <c:pt idx="6">
                        <c:v>45352</c:v>
                      </c:pt>
                      <c:pt idx="7">
                        <c:v>45383</c:v>
                      </c:pt>
                      <c:pt idx="8">
                        <c:v>45413</c:v>
                      </c:pt>
                      <c:pt idx="9">
                        <c:v>45444</c:v>
                      </c:pt>
                      <c:pt idx="10">
                        <c:v>45474</c:v>
                      </c:pt>
                      <c:pt idx="11">
                        <c:v>45505</c:v>
                      </c:pt>
                      <c:pt idx="12">
                        <c:v>45536</c:v>
                      </c:pt>
                      <c:pt idx="13">
                        <c:v>45566</c:v>
                      </c:pt>
                      <c:pt idx="14">
                        <c:v>45597</c:v>
                      </c:pt>
                      <c:pt idx="15">
                        <c:v>45627</c:v>
                      </c:pt>
                      <c:pt idx="16">
                        <c:v>45658</c:v>
                      </c:pt>
                      <c:pt idx="17">
                        <c:v>45689</c:v>
                      </c:pt>
                      <c:pt idx="18">
                        <c:v>45717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'POS to DTT (2)'!$B$42:$T$42</c15:sqref>
                        </c15:formulaRef>
                      </c:ext>
                    </c:extLst>
                    <c:numCache>
                      <c:formatCode>0%</c:formatCode>
                      <c:ptCount val="19"/>
                      <c:pt idx="0">
                        <c:v>0.14000000000000001</c:v>
                      </c:pt>
                      <c:pt idx="1">
                        <c:v>0.27</c:v>
                      </c:pt>
                      <c:pt idx="2">
                        <c:v>0.26</c:v>
                      </c:pt>
                      <c:pt idx="3">
                        <c:v>0.16</c:v>
                      </c:pt>
                      <c:pt idx="4">
                        <c:v>0.17</c:v>
                      </c:pt>
                      <c:pt idx="5">
                        <c:v>0.12</c:v>
                      </c:pt>
                      <c:pt idx="6">
                        <c:v>0.05</c:v>
                      </c:pt>
                      <c:pt idx="7">
                        <c:v>0.28999999999999998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1975-488D-92F4-819564CC4BCA}"/>
                  </c:ext>
                </c:extLst>
              </c15:ser>
            </c15:filteredLineSeries>
          </c:ext>
        </c:extLst>
      </c:lineChart>
      <c:dateAx>
        <c:axId val="183566323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5660320"/>
        <c:crosses val="autoZero"/>
        <c:auto val="1"/>
        <c:lblOffset val="100"/>
        <c:baseTimeUnit val="months"/>
      </c:dateAx>
      <c:valAx>
        <c:axId val="1835660320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5663232"/>
        <c:crosses val="autoZero"/>
        <c:crossBetween val="between"/>
      </c:valAx>
      <c:valAx>
        <c:axId val="1856997104"/>
        <c:scaling>
          <c:orientation val="minMax"/>
          <c:max val="1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015824"/>
        <c:crosses val="max"/>
        <c:crossBetween val="between"/>
      </c:valAx>
      <c:dateAx>
        <c:axId val="1857015824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1856997104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0">
      <a:solidFill>
        <a:schemeClr val="bg2">
          <a:lumMod val="75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Pathology turnaround times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Sheet1!$B$24</c:f>
              <c:strCache>
                <c:ptCount val="1"/>
                <c:pt idx="0">
                  <c:v>Specimens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Sheet1!$A$25:$A$42</c:f>
              <c:strCache>
                <c:ptCount val="18"/>
                <c:pt idx="0">
                  <c:v>2022 | 11</c:v>
                </c:pt>
                <c:pt idx="1">
                  <c:v>2022 | 12</c:v>
                </c:pt>
                <c:pt idx="2">
                  <c:v>2023 | 01</c:v>
                </c:pt>
                <c:pt idx="3">
                  <c:v>2023 | 02</c:v>
                </c:pt>
                <c:pt idx="4">
                  <c:v>2023 | 03</c:v>
                </c:pt>
                <c:pt idx="5">
                  <c:v>2023 | 04</c:v>
                </c:pt>
                <c:pt idx="6">
                  <c:v>2023 | 05</c:v>
                </c:pt>
                <c:pt idx="7">
                  <c:v>2023 | 06</c:v>
                </c:pt>
                <c:pt idx="8">
                  <c:v>2023 | 07</c:v>
                </c:pt>
                <c:pt idx="9">
                  <c:v>2023 | 08</c:v>
                </c:pt>
                <c:pt idx="10">
                  <c:v>2023 | 09</c:v>
                </c:pt>
                <c:pt idx="11">
                  <c:v>2023 | 10</c:v>
                </c:pt>
                <c:pt idx="12">
                  <c:v>2023 | 11</c:v>
                </c:pt>
                <c:pt idx="13">
                  <c:v>2023 | 12</c:v>
                </c:pt>
                <c:pt idx="14">
                  <c:v>2024 | 01</c:v>
                </c:pt>
                <c:pt idx="15">
                  <c:v>2024 | 02</c:v>
                </c:pt>
                <c:pt idx="16">
                  <c:v>2024 | 03</c:v>
                </c:pt>
                <c:pt idx="17">
                  <c:v>2024 | 04</c:v>
                </c:pt>
              </c:strCache>
              <c:extLst/>
            </c:strRef>
          </c:cat>
          <c:val>
            <c:numRef>
              <c:f>Sheet1!$B$25:$B$42</c:f>
              <c:numCache>
                <c:formatCode>General</c:formatCode>
                <c:ptCount val="18"/>
                <c:pt idx="0">
                  <c:v>2352</c:v>
                </c:pt>
                <c:pt idx="1">
                  <c:v>1818</c:v>
                </c:pt>
                <c:pt idx="2">
                  <c:v>2141</c:v>
                </c:pt>
                <c:pt idx="3">
                  <c:v>2212</c:v>
                </c:pt>
                <c:pt idx="4">
                  <c:v>2374</c:v>
                </c:pt>
                <c:pt idx="5">
                  <c:v>2357</c:v>
                </c:pt>
                <c:pt idx="6">
                  <c:v>2588</c:v>
                </c:pt>
                <c:pt idx="7">
                  <c:v>2530</c:v>
                </c:pt>
                <c:pt idx="8">
                  <c:v>2699</c:v>
                </c:pt>
                <c:pt idx="9">
                  <c:v>2572</c:v>
                </c:pt>
                <c:pt idx="10">
                  <c:v>2701</c:v>
                </c:pt>
                <c:pt idx="11">
                  <c:v>2773</c:v>
                </c:pt>
                <c:pt idx="12">
                  <c:v>3090</c:v>
                </c:pt>
                <c:pt idx="13">
                  <c:v>2517</c:v>
                </c:pt>
                <c:pt idx="14">
                  <c:v>2843</c:v>
                </c:pt>
                <c:pt idx="15">
                  <c:v>2734</c:v>
                </c:pt>
                <c:pt idx="16">
                  <c:v>2486</c:v>
                </c:pt>
                <c:pt idx="17">
                  <c:v>2580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EF8E-4208-BFCE-9256BC0457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8511711"/>
        <c:axId val="688504639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Sheet1!$D$24</c15:sqref>
                        </c15:formulaRef>
                      </c:ext>
                    </c:extLst>
                    <c:strCache>
                      <c:ptCount val="1"/>
                      <c:pt idx="0">
                        <c:v> &lt;=3 days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Sheet1!$A$25:$A$42</c15:sqref>
                        </c15:formulaRef>
                      </c:ext>
                    </c:extLst>
                    <c:strCache>
                      <c:ptCount val="18"/>
                      <c:pt idx="0">
                        <c:v>2022 | 11</c:v>
                      </c:pt>
                      <c:pt idx="1">
                        <c:v>2022 | 12</c:v>
                      </c:pt>
                      <c:pt idx="2">
                        <c:v>2023 | 01</c:v>
                      </c:pt>
                      <c:pt idx="3">
                        <c:v>2023 | 02</c:v>
                      </c:pt>
                      <c:pt idx="4">
                        <c:v>2023 | 03</c:v>
                      </c:pt>
                      <c:pt idx="5">
                        <c:v>2023 | 04</c:v>
                      </c:pt>
                      <c:pt idx="6">
                        <c:v>2023 | 05</c:v>
                      </c:pt>
                      <c:pt idx="7">
                        <c:v>2023 | 06</c:v>
                      </c:pt>
                      <c:pt idx="8">
                        <c:v>2023 | 07</c:v>
                      </c:pt>
                      <c:pt idx="9">
                        <c:v>2023 | 08</c:v>
                      </c:pt>
                      <c:pt idx="10">
                        <c:v>2023 | 09</c:v>
                      </c:pt>
                      <c:pt idx="11">
                        <c:v>2023 | 10</c:v>
                      </c:pt>
                      <c:pt idx="12">
                        <c:v>2023 | 11</c:v>
                      </c:pt>
                      <c:pt idx="13">
                        <c:v>2023 | 12</c:v>
                      </c:pt>
                      <c:pt idx="14">
                        <c:v>2024 | 01</c:v>
                      </c:pt>
                      <c:pt idx="15">
                        <c:v>2024 | 02</c:v>
                      </c:pt>
                      <c:pt idx="16">
                        <c:v>2024 | 03</c:v>
                      </c:pt>
                      <c:pt idx="17">
                        <c:v>2024 | 04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Sheet1!$D$25:$D$42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201</c:v>
                      </c:pt>
                      <c:pt idx="1">
                        <c:v>57</c:v>
                      </c:pt>
                      <c:pt idx="2">
                        <c:v>138</c:v>
                      </c:pt>
                      <c:pt idx="3">
                        <c:v>118</c:v>
                      </c:pt>
                      <c:pt idx="4">
                        <c:v>172</c:v>
                      </c:pt>
                      <c:pt idx="5">
                        <c:v>173</c:v>
                      </c:pt>
                      <c:pt idx="6">
                        <c:v>204</c:v>
                      </c:pt>
                      <c:pt idx="7">
                        <c:v>163</c:v>
                      </c:pt>
                      <c:pt idx="8">
                        <c:v>115</c:v>
                      </c:pt>
                      <c:pt idx="9">
                        <c:v>132</c:v>
                      </c:pt>
                      <c:pt idx="10">
                        <c:v>88</c:v>
                      </c:pt>
                      <c:pt idx="11">
                        <c:v>127</c:v>
                      </c:pt>
                      <c:pt idx="12">
                        <c:v>280</c:v>
                      </c:pt>
                      <c:pt idx="13">
                        <c:v>99</c:v>
                      </c:pt>
                      <c:pt idx="14">
                        <c:v>158</c:v>
                      </c:pt>
                      <c:pt idx="15">
                        <c:v>162</c:v>
                      </c:pt>
                      <c:pt idx="16">
                        <c:v>100</c:v>
                      </c:pt>
                      <c:pt idx="17">
                        <c:v>204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EF8E-4208-BFCE-9256BC045725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Sheet1!$E$24</c15:sqref>
                        </c15:formulaRef>
                      </c:ext>
                    </c:extLst>
                    <c:strCache>
                      <c:ptCount val="1"/>
                      <c:pt idx="0">
                        <c:v>&lt;=5 days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Sheet1!$A$25:$A$42</c15:sqref>
                        </c15:formulaRef>
                      </c:ext>
                    </c:extLst>
                    <c:strCache>
                      <c:ptCount val="18"/>
                      <c:pt idx="0">
                        <c:v>2022 | 11</c:v>
                      </c:pt>
                      <c:pt idx="1">
                        <c:v>2022 | 12</c:v>
                      </c:pt>
                      <c:pt idx="2">
                        <c:v>2023 | 01</c:v>
                      </c:pt>
                      <c:pt idx="3">
                        <c:v>2023 | 02</c:v>
                      </c:pt>
                      <c:pt idx="4">
                        <c:v>2023 | 03</c:v>
                      </c:pt>
                      <c:pt idx="5">
                        <c:v>2023 | 04</c:v>
                      </c:pt>
                      <c:pt idx="6">
                        <c:v>2023 | 05</c:v>
                      </c:pt>
                      <c:pt idx="7">
                        <c:v>2023 | 06</c:v>
                      </c:pt>
                      <c:pt idx="8">
                        <c:v>2023 | 07</c:v>
                      </c:pt>
                      <c:pt idx="9">
                        <c:v>2023 | 08</c:v>
                      </c:pt>
                      <c:pt idx="10">
                        <c:v>2023 | 09</c:v>
                      </c:pt>
                      <c:pt idx="11">
                        <c:v>2023 | 10</c:v>
                      </c:pt>
                      <c:pt idx="12">
                        <c:v>2023 | 11</c:v>
                      </c:pt>
                      <c:pt idx="13">
                        <c:v>2023 | 12</c:v>
                      </c:pt>
                      <c:pt idx="14">
                        <c:v>2024 | 01</c:v>
                      </c:pt>
                      <c:pt idx="15">
                        <c:v>2024 | 02</c:v>
                      </c:pt>
                      <c:pt idx="16">
                        <c:v>2024 | 03</c:v>
                      </c:pt>
                      <c:pt idx="17">
                        <c:v>2024 | 04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Sheet1!$E$25:$E$42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331</c:v>
                      </c:pt>
                      <c:pt idx="1">
                        <c:v>108</c:v>
                      </c:pt>
                      <c:pt idx="2">
                        <c:v>241</c:v>
                      </c:pt>
                      <c:pt idx="3">
                        <c:v>204</c:v>
                      </c:pt>
                      <c:pt idx="4">
                        <c:v>312</c:v>
                      </c:pt>
                      <c:pt idx="5">
                        <c:v>229</c:v>
                      </c:pt>
                      <c:pt idx="6">
                        <c:v>290</c:v>
                      </c:pt>
                      <c:pt idx="7">
                        <c:v>264</c:v>
                      </c:pt>
                      <c:pt idx="8">
                        <c:v>194</c:v>
                      </c:pt>
                      <c:pt idx="9">
                        <c:v>192</c:v>
                      </c:pt>
                      <c:pt idx="10">
                        <c:v>174</c:v>
                      </c:pt>
                      <c:pt idx="11">
                        <c:v>220</c:v>
                      </c:pt>
                      <c:pt idx="12">
                        <c:v>383</c:v>
                      </c:pt>
                      <c:pt idx="13">
                        <c:v>184</c:v>
                      </c:pt>
                      <c:pt idx="14">
                        <c:v>309</c:v>
                      </c:pt>
                      <c:pt idx="15">
                        <c:v>350</c:v>
                      </c:pt>
                      <c:pt idx="16">
                        <c:v>191</c:v>
                      </c:pt>
                      <c:pt idx="17">
                        <c:v>275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EF8E-4208-BFCE-9256BC045725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Sheet1!$F$24</c15:sqref>
                        </c15:formulaRef>
                      </c:ext>
                    </c:extLst>
                    <c:strCache>
                      <c:ptCount val="1"/>
                      <c:pt idx="0">
                        <c:v> &lt;=7 days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Sheet1!$A$25:$A$42</c15:sqref>
                        </c15:formulaRef>
                      </c:ext>
                    </c:extLst>
                    <c:strCache>
                      <c:ptCount val="18"/>
                      <c:pt idx="0">
                        <c:v>2022 | 11</c:v>
                      </c:pt>
                      <c:pt idx="1">
                        <c:v>2022 | 12</c:v>
                      </c:pt>
                      <c:pt idx="2">
                        <c:v>2023 | 01</c:v>
                      </c:pt>
                      <c:pt idx="3">
                        <c:v>2023 | 02</c:v>
                      </c:pt>
                      <c:pt idx="4">
                        <c:v>2023 | 03</c:v>
                      </c:pt>
                      <c:pt idx="5">
                        <c:v>2023 | 04</c:v>
                      </c:pt>
                      <c:pt idx="6">
                        <c:v>2023 | 05</c:v>
                      </c:pt>
                      <c:pt idx="7">
                        <c:v>2023 | 06</c:v>
                      </c:pt>
                      <c:pt idx="8">
                        <c:v>2023 | 07</c:v>
                      </c:pt>
                      <c:pt idx="9">
                        <c:v>2023 | 08</c:v>
                      </c:pt>
                      <c:pt idx="10">
                        <c:v>2023 | 09</c:v>
                      </c:pt>
                      <c:pt idx="11">
                        <c:v>2023 | 10</c:v>
                      </c:pt>
                      <c:pt idx="12">
                        <c:v>2023 | 11</c:v>
                      </c:pt>
                      <c:pt idx="13">
                        <c:v>2023 | 12</c:v>
                      </c:pt>
                      <c:pt idx="14">
                        <c:v>2024 | 01</c:v>
                      </c:pt>
                      <c:pt idx="15">
                        <c:v>2024 | 02</c:v>
                      </c:pt>
                      <c:pt idx="16">
                        <c:v>2024 | 03</c:v>
                      </c:pt>
                      <c:pt idx="17">
                        <c:v>2024 | 04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Sheet1!$F$25:$F$42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620</c:v>
                      </c:pt>
                      <c:pt idx="1">
                        <c:v>202</c:v>
                      </c:pt>
                      <c:pt idx="2">
                        <c:v>565</c:v>
                      </c:pt>
                      <c:pt idx="3">
                        <c:v>283</c:v>
                      </c:pt>
                      <c:pt idx="4">
                        <c:v>445</c:v>
                      </c:pt>
                      <c:pt idx="5">
                        <c:v>355</c:v>
                      </c:pt>
                      <c:pt idx="6">
                        <c:v>402</c:v>
                      </c:pt>
                      <c:pt idx="7">
                        <c:v>394</c:v>
                      </c:pt>
                      <c:pt idx="8">
                        <c:v>363</c:v>
                      </c:pt>
                      <c:pt idx="9">
                        <c:v>343</c:v>
                      </c:pt>
                      <c:pt idx="10">
                        <c:v>424</c:v>
                      </c:pt>
                      <c:pt idx="11">
                        <c:v>324</c:v>
                      </c:pt>
                      <c:pt idx="12">
                        <c:v>689</c:v>
                      </c:pt>
                      <c:pt idx="13">
                        <c:v>319</c:v>
                      </c:pt>
                      <c:pt idx="14">
                        <c:v>684</c:v>
                      </c:pt>
                      <c:pt idx="15">
                        <c:v>561</c:v>
                      </c:pt>
                      <c:pt idx="16">
                        <c:v>355</c:v>
                      </c:pt>
                      <c:pt idx="17">
                        <c:v>442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EF8E-4208-BFCE-9256BC045725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Sheet1!$G$24</c15:sqref>
                        </c15:formulaRef>
                      </c:ext>
                    </c:extLst>
                    <c:strCache>
                      <c:ptCount val="1"/>
                      <c:pt idx="0">
                        <c:v>&lt;=8 work days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Sheet1!$A$25:$A$42</c15:sqref>
                        </c15:formulaRef>
                      </c:ext>
                    </c:extLst>
                    <c:strCache>
                      <c:ptCount val="18"/>
                      <c:pt idx="0">
                        <c:v>2022 | 11</c:v>
                      </c:pt>
                      <c:pt idx="1">
                        <c:v>2022 | 12</c:v>
                      </c:pt>
                      <c:pt idx="2">
                        <c:v>2023 | 01</c:v>
                      </c:pt>
                      <c:pt idx="3">
                        <c:v>2023 | 02</c:v>
                      </c:pt>
                      <c:pt idx="4">
                        <c:v>2023 | 03</c:v>
                      </c:pt>
                      <c:pt idx="5">
                        <c:v>2023 | 04</c:v>
                      </c:pt>
                      <c:pt idx="6">
                        <c:v>2023 | 05</c:v>
                      </c:pt>
                      <c:pt idx="7">
                        <c:v>2023 | 06</c:v>
                      </c:pt>
                      <c:pt idx="8">
                        <c:v>2023 | 07</c:v>
                      </c:pt>
                      <c:pt idx="9">
                        <c:v>2023 | 08</c:v>
                      </c:pt>
                      <c:pt idx="10">
                        <c:v>2023 | 09</c:v>
                      </c:pt>
                      <c:pt idx="11">
                        <c:v>2023 | 10</c:v>
                      </c:pt>
                      <c:pt idx="12">
                        <c:v>2023 | 11</c:v>
                      </c:pt>
                      <c:pt idx="13">
                        <c:v>2023 | 12</c:v>
                      </c:pt>
                      <c:pt idx="14">
                        <c:v>2024 | 01</c:v>
                      </c:pt>
                      <c:pt idx="15">
                        <c:v>2024 | 02</c:v>
                      </c:pt>
                      <c:pt idx="16">
                        <c:v>2024 | 03</c:v>
                      </c:pt>
                      <c:pt idx="17">
                        <c:v>2024 | 04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Sheet1!$G$25:$G$42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1117</c:v>
                      </c:pt>
                      <c:pt idx="1">
                        <c:v>486</c:v>
                      </c:pt>
                      <c:pt idx="2">
                        <c:v>1231</c:v>
                      </c:pt>
                      <c:pt idx="3">
                        <c:v>433</c:v>
                      </c:pt>
                      <c:pt idx="4">
                        <c:v>588</c:v>
                      </c:pt>
                      <c:pt idx="5">
                        <c:v>855</c:v>
                      </c:pt>
                      <c:pt idx="6">
                        <c:v>620</c:v>
                      </c:pt>
                      <c:pt idx="7">
                        <c:v>647</c:v>
                      </c:pt>
                      <c:pt idx="8">
                        <c:v>688</c:v>
                      </c:pt>
                      <c:pt idx="9">
                        <c:v>729</c:v>
                      </c:pt>
                      <c:pt idx="10">
                        <c:v>1247</c:v>
                      </c:pt>
                      <c:pt idx="11">
                        <c:v>844</c:v>
                      </c:pt>
                      <c:pt idx="12">
                        <c:v>1599</c:v>
                      </c:pt>
                      <c:pt idx="13">
                        <c:v>824</c:v>
                      </c:pt>
                      <c:pt idx="14">
                        <c:v>1464</c:v>
                      </c:pt>
                      <c:pt idx="15">
                        <c:v>1155</c:v>
                      </c:pt>
                      <c:pt idx="16">
                        <c:v>677</c:v>
                      </c:pt>
                      <c:pt idx="17">
                        <c:v>962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EF8E-4208-BFCE-9256BC045725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Sheet1!$H$24</c15:sqref>
                        </c15:formulaRef>
                      </c:ext>
                    </c:extLst>
                    <c:strCache>
                      <c:ptCount val="1"/>
                      <c:pt idx="0">
                        <c:v> &lt;=10 days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Sheet1!$A$25:$A$42</c15:sqref>
                        </c15:formulaRef>
                      </c:ext>
                    </c:extLst>
                    <c:strCache>
                      <c:ptCount val="18"/>
                      <c:pt idx="0">
                        <c:v>2022 | 11</c:v>
                      </c:pt>
                      <c:pt idx="1">
                        <c:v>2022 | 12</c:v>
                      </c:pt>
                      <c:pt idx="2">
                        <c:v>2023 | 01</c:v>
                      </c:pt>
                      <c:pt idx="3">
                        <c:v>2023 | 02</c:v>
                      </c:pt>
                      <c:pt idx="4">
                        <c:v>2023 | 03</c:v>
                      </c:pt>
                      <c:pt idx="5">
                        <c:v>2023 | 04</c:v>
                      </c:pt>
                      <c:pt idx="6">
                        <c:v>2023 | 05</c:v>
                      </c:pt>
                      <c:pt idx="7">
                        <c:v>2023 | 06</c:v>
                      </c:pt>
                      <c:pt idx="8">
                        <c:v>2023 | 07</c:v>
                      </c:pt>
                      <c:pt idx="9">
                        <c:v>2023 | 08</c:v>
                      </c:pt>
                      <c:pt idx="10">
                        <c:v>2023 | 09</c:v>
                      </c:pt>
                      <c:pt idx="11">
                        <c:v>2023 | 10</c:v>
                      </c:pt>
                      <c:pt idx="12">
                        <c:v>2023 | 11</c:v>
                      </c:pt>
                      <c:pt idx="13">
                        <c:v>2023 | 12</c:v>
                      </c:pt>
                      <c:pt idx="14">
                        <c:v>2024 | 01</c:v>
                      </c:pt>
                      <c:pt idx="15">
                        <c:v>2024 | 02</c:v>
                      </c:pt>
                      <c:pt idx="16">
                        <c:v>2024 | 03</c:v>
                      </c:pt>
                      <c:pt idx="17">
                        <c:v>2024 | 04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Sheet1!$H$25:$H$42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960</c:v>
                      </c:pt>
                      <c:pt idx="1">
                        <c:v>328</c:v>
                      </c:pt>
                      <c:pt idx="2">
                        <c:v>1002</c:v>
                      </c:pt>
                      <c:pt idx="3">
                        <c:v>389</c:v>
                      </c:pt>
                      <c:pt idx="4">
                        <c:v>497</c:v>
                      </c:pt>
                      <c:pt idx="5">
                        <c:v>605</c:v>
                      </c:pt>
                      <c:pt idx="6">
                        <c:v>490</c:v>
                      </c:pt>
                      <c:pt idx="7">
                        <c:v>541</c:v>
                      </c:pt>
                      <c:pt idx="8">
                        <c:v>566</c:v>
                      </c:pt>
                      <c:pt idx="9">
                        <c:v>553</c:v>
                      </c:pt>
                      <c:pt idx="10">
                        <c:v>994</c:v>
                      </c:pt>
                      <c:pt idx="11">
                        <c:v>642</c:v>
                      </c:pt>
                      <c:pt idx="12">
                        <c:v>1251</c:v>
                      </c:pt>
                      <c:pt idx="13">
                        <c:v>521</c:v>
                      </c:pt>
                      <c:pt idx="14">
                        <c:v>1245</c:v>
                      </c:pt>
                      <c:pt idx="15">
                        <c:v>932</c:v>
                      </c:pt>
                      <c:pt idx="16">
                        <c:v>553</c:v>
                      </c:pt>
                      <c:pt idx="17">
                        <c:v>801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EF8E-4208-BFCE-9256BC045725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Sheet1!$I$24</c15:sqref>
                        </c15:formulaRef>
                      </c:ext>
                    </c:extLst>
                    <c:strCache>
                      <c:ptCount val="1"/>
                      <c:pt idx="0">
                        <c:v> &gt;20 days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Sheet1!$A$25:$A$42</c15:sqref>
                        </c15:formulaRef>
                      </c:ext>
                    </c:extLst>
                    <c:strCache>
                      <c:ptCount val="18"/>
                      <c:pt idx="0">
                        <c:v>2022 | 11</c:v>
                      </c:pt>
                      <c:pt idx="1">
                        <c:v>2022 | 12</c:v>
                      </c:pt>
                      <c:pt idx="2">
                        <c:v>2023 | 01</c:v>
                      </c:pt>
                      <c:pt idx="3">
                        <c:v>2023 | 02</c:v>
                      </c:pt>
                      <c:pt idx="4">
                        <c:v>2023 | 03</c:v>
                      </c:pt>
                      <c:pt idx="5">
                        <c:v>2023 | 04</c:v>
                      </c:pt>
                      <c:pt idx="6">
                        <c:v>2023 | 05</c:v>
                      </c:pt>
                      <c:pt idx="7">
                        <c:v>2023 | 06</c:v>
                      </c:pt>
                      <c:pt idx="8">
                        <c:v>2023 | 07</c:v>
                      </c:pt>
                      <c:pt idx="9">
                        <c:v>2023 | 08</c:v>
                      </c:pt>
                      <c:pt idx="10">
                        <c:v>2023 | 09</c:v>
                      </c:pt>
                      <c:pt idx="11">
                        <c:v>2023 | 10</c:v>
                      </c:pt>
                      <c:pt idx="12">
                        <c:v>2023 | 11</c:v>
                      </c:pt>
                      <c:pt idx="13">
                        <c:v>2023 | 12</c:v>
                      </c:pt>
                      <c:pt idx="14">
                        <c:v>2024 | 01</c:v>
                      </c:pt>
                      <c:pt idx="15">
                        <c:v>2024 | 02</c:v>
                      </c:pt>
                      <c:pt idx="16">
                        <c:v>2024 | 03</c:v>
                      </c:pt>
                      <c:pt idx="17">
                        <c:v>2024 | 04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Sheet1!$I$25:$I$42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458</c:v>
                      </c:pt>
                      <c:pt idx="1">
                        <c:v>673</c:v>
                      </c:pt>
                      <c:pt idx="2">
                        <c:v>338</c:v>
                      </c:pt>
                      <c:pt idx="3">
                        <c:v>924</c:v>
                      </c:pt>
                      <c:pt idx="4">
                        <c:v>1326</c:v>
                      </c:pt>
                      <c:pt idx="5">
                        <c:v>904</c:v>
                      </c:pt>
                      <c:pt idx="6">
                        <c:v>1363</c:v>
                      </c:pt>
                      <c:pt idx="7">
                        <c:v>1169</c:v>
                      </c:pt>
                      <c:pt idx="8">
                        <c:v>1612</c:v>
                      </c:pt>
                      <c:pt idx="9">
                        <c:v>1283</c:v>
                      </c:pt>
                      <c:pt idx="10">
                        <c:v>440</c:v>
                      </c:pt>
                      <c:pt idx="11">
                        <c:v>610</c:v>
                      </c:pt>
                      <c:pt idx="12">
                        <c:v>481</c:v>
                      </c:pt>
                      <c:pt idx="13">
                        <c:v>936</c:v>
                      </c:pt>
                      <c:pt idx="14">
                        <c:v>432</c:v>
                      </c:pt>
                      <c:pt idx="15">
                        <c:v>573</c:v>
                      </c:pt>
                      <c:pt idx="16">
                        <c:v>1093</c:v>
                      </c:pt>
                      <c:pt idx="17">
                        <c:v>658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EF8E-4208-BFCE-9256BC045725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Sheet1!$J$24</c15:sqref>
                        </c15:formulaRef>
                      </c:ext>
                    </c:extLst>
                    <c:strCache>
                      <c:ptCount val="1"/>
                      <c:pt idx="0">
                        <c:v>% &lt;=3 days</c:v>
                      </c:pt>
                    </c:strCache>
                  </c:strRef>
                </c:tx>
                <c:spPr>
                  <a:solidFill>
                    <a:schemeClr val="accent3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Sheet1!$A$25:$A$42</c15:sqref>
                        </c15:formulaRef>
                      </c:ext>
                    </c:extLst>
                    <c:strCache>
                      <c:ptCount val="18"/>
                      <c:pt idx="0">
                        <c:v>2022 | 11</c:v>
                      </c:pt>
                      <c:pt idx="1">
                        <c:v>2022 | 12</c:v>
                      </c:pt>
                      <c:pt idx="2">
                        <c:v>2023 | 01</c:v>
                      </c:pt>
                      <c:pt idx="3">
                        <c:v>2023 | 02</c:v>
                      </c:pt>
                      <c:pt idx="4">
                        <c:v>2023 | 03</c:v>
                      </c:pt>
                      <c:pt idx="5">
                        <c:v>2023 | 04</c:v>
                      </c:pt>
                      <c:pt idx="6">
                        <c:v>2023 | 05</c:v>
                      </c:pt>
                      <c:pt idx="7">
                        <c:v>2023 | 06</c:v>
                      </c:pt>
                      <c:pt idx="8">
                        <c:v>2023 | 07</c:v>
                      </c:pt>
                      <c:pt idx="9">
                        <c:v>2023 | 08</c:v>
                      </c:pt>
                      <c:pt idx="10">
                        <c:v>2023 | 09</c:v>
                      </c:pt>
                      <c:pt idx="11">
                        <c:v>2023 | 10</c:v>
                      </c:pt>
                      <c:pt idx="12">
                        <c:v>2023 | 11</c:v>
                      </c:pt>
                      <c:pt idx="13">
                        <c:v>2023 | 12</c:v>
                      </c:pt>
                      <c:pt idx="14">
                        <c:v>2024 | 01</c:v>
                      </c:pt>
                      <c:pt idx="15">
                        <c:v>2024 | 02</c:v>
                      </c:pt>
                      <c:pt idx="16">
                        <c:v>2024 | 03</c:v>
                      </c:pt>
                      <c:pt idx="17">
                        <c:v>2024 | 04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Sheet1!$J$25:$J$42</c15:sqref>
                        </c15:formulaRef>
                      </c:ext>
                    </c:extLst>
                    <c:numCache>
                      <c:formatCode>0.0</c:formatCode>
                      <c:ptCount val="18"/>
                      <c:pt idx="0">
                        <c:v>8.545918367346939</c:v>
                      </c:pt>
                      <c:pt idx="1">
                        <c:v>3.1353135313531353</c:v>
                      </c:pt>
                      <c:pt idx="2">
                        <c:v>6.4455861746847267</c:v>
                      </c:pt>
                      <c:pt idx="3">
                        <c:v>5.3345388788426762</c:v>
                      </c:pt>
                      <c:pt idx="4">
                        <c:v>7.2451558550968826</c:v>
                      </c:pt>
                      <c:pt idx="5">
                        <c:v>7.3398387781077643</c:v>
                      </c:pt>
                      <c:pt idx="6">
                        <c:v>7.8825347758887165</c:v>
                      </c:pt>
                      <c:pt idx="7">
                        <c:v>6.4426877470355732</c:v>
                      </c:pt>
                      <c:pt idx="8">
                        <c:v>4.2608373471656167</c:v>
                      </c:pt>
                      <c:pt idx="9">
                        <c:v>5.132192846034215</c:v>
                      </c:pt>
                      <c:pt idx="10">
                        <c:v>3.2580525731210659</c:v>
                      </c:pt>
                      <c:pt idx="11">
                        <c:v>4.5798773891092681</c:v>
                      </c:pt>
                      <c:pt idx="12">
                        <c:v>9.0614886731391593</c:v>
                      </c:pt>
                      <c:pt idx="13">
                        <c:v>3.9332538736591176</c:v>
                      </c:pt>
                      <c:pt idx="14">
                        <c:v>5.5575096728807596</c:v>
                      </c:pt>
                      <c:pt idx="15">
                        <c:v>5.9253840526700801</c:v>
                      </c:pt>
                      <c:pt idx="16">
                        <c:v>4.0225261464199518</c:v>
                      </c:pt>
                      <c:pt idx="17">
                        <c:v>7.9069767441860463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EF8E-4208-BFCE-9256BC045725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1"/>
          <c:order val="1"/>
          <c:tx>
            <c:strRef>
              <c:f>Sheet1!$C$24</c:f>
              <c:strCache>
                <c:ptCount val="1"/>
                <c:pt idx="0">
                  <c:v> Turnaround (days)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Sheet1!$A$25:$A$42</c:f>
              <c:strCache>
                <c:ptCount val="18"/>
                <c:pt idx="0">
                  <c:v>2022 | 11</c:v>
                </c:pt>
                <c:pt idx="1">
                  <c:v>2022 | 12</c:v>
                </c:pt>
                <c:pt idx="2">
                  <c:v>2023 | 01</c:v>
                </c:pt>
                <c:pt idx="3">
                  <c:v>2023 | 02</c:v>
                </c:pt>
                <c:pt idx="4">
                  <c:v>2023 | 03</c:v>
                </c:pt>
                <c:pt idx="5">
                  <c:v>2023 | 04</c:v>
                </c:pt>
                <c:pt idx="6">
                  <c:v>2023 | 05</c:v>
                </c:pt>
                <c:pt idx="7">
                  <c:v>2023 | 06</c:v>
                </c:pt>
                <c:pt idx="8">
                  <c:v>2023 | 07</c:v>
                </c:pt>
                <c:pt idx="9">
                  <c:v>2023 | 08</c:v>
                </c:pt>
                <c:pt idx="10">
                  <c:v>2023 | 09</c:v>
                </c:pt>
                <c:pt idx="11">
                  <c:v>2023 | 10</c:v>
                </c:pt>
                <c:pt idx="12">
                  <c:v>2023 | 11</c:v>
                </c:pt>
                <c:pt idx="13">
                  <c:v>2023 | 12</c:v>
                </c:pt>
                <c:pt idx="14">
                  <c:v>2024 | 01</c:v>
                </c:pt>
                <c:pt idx="15">
                  <c:v>2024 | 02</c:v>
                </c:pt>
                <c:pt idx="16">
                  <c:v>2024 | 03</c:v>
                </c:pt>
                <c:pt idx="17">
                  <c:v>2024 | 04</c:v>
                </c:pt>
              </c:strCache>
              <c:extLst/>
            </c:strRef>
          </c:cat>
          <c:val>
            <c:numRef>
              <c:f>Sheet1!$C$25:$C$42</c:f>
              <c:numCache>
                <c:formatCode>0.0</c:formatCode>
                <c:ptCount val="18"/>
                <c:pt idx="0">
                  <c:v>14.983843537414966</c:v>
                </c:pt>
                <c:pt idx="1">
                  <c:v>21.254125412541253</c:v>
                </c:pt>
                <c:pt idx="2">
                  <c:v>15.036431574030827</c:v>
                </c:pt>
                <c:pt idx="3">
                  <c:v>21.635623869801083</c:v>
                </c:pt>
                <c:pt idx="4">
                  <c:v>27.020640269587194</c:v>
                </c:pt>
                <c:pt idx="5">
                  <c:v>19.870598218073823</c:v>
                </c:pt>
                <c:pt idx="6">
                  <c:v>26.119010819165378</c:v>
                </c:pt>
                <c:pt idx="7">
                  <c:v>30.839130434782607</c:v>
                </c:pt>
                <c:pt idx="8">
                  <c:v>36.580585402000743</c:v>
                </c:pt>
                <c:pt idx="9">
                  <c:v>27.522939346811821</c:v>
                </c:pt>
                <c:pt idx="10">
                  <c:v>14.559422436134765</c:v>
                </c:pt>
                <c:pt idx="11">
                  <c:v>16.544536602957088</c:v>
                </c:pt>
                <c:pt idx="12">
                  <c:v>13.901618122977347</c:v>
                </c:pt>
                <c:pt idx="13">
                  <c:v>18.790226460071512</c:v>
                </c:pt>
                <c:pt idx="14">
                  <c:v>13.368976433345058</c:v>
                </c:pt>
                <c:pt idx="15">
                  <c:v>14.786027798098026</c:v>
                </c:pt>
                <c:pt idx="16">
                  <c:v>18.916733708769108</c:v>
                </c:pt>
                <c:pt idx="17">
                  <c:v>14.780620155038759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EF8E-4208-BFCE-9256BC045725}"/>
            </c:ext>
          </c:extLst>
        </c:ser>
        <c:ser>
          <c:idx val="9"/>
          <c:order val="9"/>
          <c:tx>
            <c:strRef>
              <c:f>Sheet1!$K$24</c:f>
              <c:strCache>
                <c:ptCount val="1"/>
                <c:pt idx="0">
                  <c:v>%&lt;=5 days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Sheet1!$A$25:$A$42</c:f>
              <c:strCache>
                <c:ptCount val="18"/>
                <c:pt idx="0">
                  <c:v>2022 | 11</c:v>
                </c:pt>
                <c:pt idx="1">
                  <c:v>2022 | 12</c:v>
                </c:pt>
                <c:pt idx="2">
                  <c:v>2023 | 01</c:v>
                </c:pt>
                <c:pt idx="3">
                  <c:v>2023 | 02</c:v>
                </c:pt>
                <c:pt idx="4">
                  <c:v>2023 | 03</c:v>
                </c:pt>
                <c:pt idx="5">
                  <c:v>2023 | 04</c:v>
                </c:pt>
                <c:pt idx="6">
                  <c:v>2023 | 05</c:v>
                </c:pt>
                <c:pt idx="7">
                  <c:v>2023 | 06</c:v>
                </c:pt>
                <c:pt idx="8">
                  <c:v>2023 | 07</c:v>
                </c:pt>
                <c:pt idx="9">
                  <c:v>2023 | 08</c:v>
                </c:pt>
                <c:pt idx="10">
                  <c:v>2023 | 09</c:v>
                </c:pt>
                <c:pt idx="11">
                  <c:v>2023 | 10</c:v>
                </c:pt>
                <c:pt idx="12">
                  <c:v>2023 | 11</c:v>
                </c:pt>
                <c:pt idx="13">
                  <c:v>2023 | 12</c:v>
                </c:pt>
                <c:pt idx="14">
                  <c:v>2024 | 01</c:v>
                </c:pt>
                <c:pt idx="15">
                  <c:v>2024 | 02</c:v>
                </c:pt>
                <c:pt idx="16">
                  <c:v>2024 | 03</c:v>
                </c:pt>
                <c:pt idx="17">
                  <c:v>2024 | 04</c:v>
                </c:pt>
              </c:strCache>
              <c:extLst/>
            </c:strRef>
          </c:cat>
          <c:val>
            <c:numRef>
              <c:f>Sheet1!$K$25:$K$42</c:f>
              <c:numCache>
                <c:formatCode>0.0</c:formatCode>
                <c:ptCount val="18"/>
                <c:pt idx="0">
                  <c:v>14.073129251700681</c:v>
                </c:pt>
                <c:pt idx="1">
                  <c:v>5.9405940594059405</c:v>
                </c:pt>
                <c:pt idx="2">
                  <c:v>11.256422232601588</c:v>
                </c:pt>
                <c:pt idx="3">
                  <c:v>9.2224231464737798</c:v>
                </c:pt>
                <c:pt idx="4">
                  <c:v>13.142375737152484</c:v>
                </c:pt>
                <c:pt idx="5">
                  <c:v>9.7157403478998727</c:v>
                </c:pt>
                <c:pt idx="6">
                  <c:v>11.205564142194744</c:v>
                </c:pt>
                <c:pt idx="7">
                  <c:v>10.434782608695652</c:v>
                </c:pt>
                <c:pt idx="8">
                  <c:v>7.1878473508706922</c:v>
                </c:pt>
                <c:pt idx="9">
                  <c:v>7.4650077760497675</c:v>
                </c:pt>
                <c:pt idx="10">
                  <c:v>6.4420584968530177</c:v>
                </c:pt>
                <c:pt idx="11">
                  <c:v>7.9336458708979443</c:v>
                </c:pt>
                <c:pt idx="12">
                  <c:v>12.394822006472491</c:v>
                </c:pt>
                <c:pt idx="13">
                  <c:v>7.3102900278108853</c:v>
                </c:pt>
                <c:pt idx="14">
                  <c:v>10.86880056278579</c:v>
                </c:pt>
                <c:pt idx="15">
                  <c:v>12.801755669348939</c:v>
                </c:pt>
                <c:pt idx="16">
                  <c:v>7.6830249396621069</c:v>
                </c:pt>
                <c:pt idx="17">
                  <c:v>10.65891472868217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EF8E-4208-BFCE-9256BC0457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8577855"/>
        <c:axId val="688572031"/>
      </c:lineChart>
      <c:catAx>
        <c:axId val="6885117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8504639"/>
        <c:crosses val="autoZero"/>
        <c:auto val="1"/>
        <c:lblAlgn val="ctr"/>
        <c:lblOffset val="100"/>
        <c:noMultiLvlLbl val="0"/>
      </c:catAx>
      <c:valAx>
        <c:axId val="688504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8511711"/>
        <c:crosses val="autoZero"/>
        <c:crossBetween val="between"/>
      </c:valAx>
      <c:valAx>
        <c:axId val="688572031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8577855"/>
        <c:crosses val="max"/>
        <c:crossBetween val="between"/>
      </c:valAx>
      <c:catAx>
        <c:axId val="68857785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8857203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595A2-A939-41A2-8624-BB855D2BFFB9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41F3A-D9F9-4360-BDDD-DD3B1EF3D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702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60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29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4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06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354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589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093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824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595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465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25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35AFC-2618-4C5A-AC18-4331823BB484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DA683-DE79-42A3-B81D-78B6C962C2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426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cid:image001.png@01D8DFBD.2B8DB5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402CF5-50AC-7003-E643-9750CC242E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BE54831B-240C-C688-26A2-58A92C52B1BA}"/>
              </a:ext>
            </a:extLst>
          </p:cNvPr>
          <p:cNvSpPr/>
          <p:nvPr/>
        </p:nvSpPr>
        <p:spPr>
          <a:xfrm>
            <a:off x="428" y="0"/>
            <a:ext cx="12191144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sz="1092" dirty="0">
              <a:solidFill>
                <a:srgbClr val="1F355E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E66A63E-D34F-60FD-7F16-7E2E85DB8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5" y="341986"/>
            <a:ext cx="2562421" cy="653166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8C97814-0F50-4E1D-B559-5DB02E81B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33" y="5659706"/>
            <a:ext cx="2238029" cy="692361"/>
          </a:xfrm>
          <a:prstGeom prst="rect">
            <a:avLst/>
          </a:prstGeom>
        </p:spPr>
      </p:pic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E6643E64-CBF5-FF28-4FF5-FEF6B6F67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CF18D70D-C24E-95B2-2E1B-7D85EEC5A9C9}"/>
              </a:ext>
            </a:extLst>
          </p:cNvPr>
          <p:cNvSpPr txBox="1"/>
          <p:nvPr/>
        </p:nvSpPr>
        <p:spPr>
          <a:xfrm>
            <a:off x="2028026" y="2496373"/>
            <a:ext cx="8135949" cy="1132179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 algn="ctr">
              <a:lnSpc>
                <a:spcPct val="100600"/>
              </a:lnSpc>
              <a:spcBef>
                <a:spcPts val="55"/>
              </a:spcBef>
            </a:pPr>
            <a:r>
              <a:rPr lang="en-GB" sz="3638" b="1" spc="9" dirty="0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Targeted Intervention Update</a:t>
            </a:r>
          </a:p>
          <a:p>
            <a:pPr marL="7701" marR="3081" algn="ctr">
              <a:lnSpc>
                <a:spcPct val="100600"/>
              </a:lnSpc>
              <a:spcBef>
                <a:spcPts val="55"/>
              </a:spcBef>
            </a:pPr>
            <a:r>
              <a:rPr lang="en-GB" sz="3638" b="1" spc="9" dirty="0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July 2024</a:t>
            </a:r>
            <a:endParaRPr sz="3638" b="1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43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B9F904B-25BD-4DAC-D964-8ECEC7096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070" y="1318729"/>
            <a:ext cx="11089860" cy="4282035"/>
          </a:xfrm>
        </p:spPr>
        <p:txBody>
          <a:bodyPr vert="horz" wrap="square" lIns="91434" tIns="45717" rIns="91434" bIns="45717" rtlCol="0" anchor="t">
            <a:normAutofit/>
          </a:bodyPr>
          <a:lstStyle/>
          <a:p>
            <a:pPr marL="346558" indent="-346558"/>
            <a:r>
              <a:rPr lang="en-GB" sz="2668" dirty="0"/>
              <a:t>Concentrating efforts on where evidence shows constraints in the system and where greatest improvement is needed for patient outcomes and experience</a:t>
            </a:r>
          </a:p>
          <a:p>
            <a:pPr marL="346558" indent="-346558"/>
            <a:r>
              <a:rPr lang="en-GB" sz="2668" dirty="0"/>
              <a:t>Undertaken via a formal programme of work with clear workstreams and leads</a:t>
            </a:r>
          </a:p>
          <a:p>
            <a:pPr marL="346558" indent="-346558"/>
            <a:r>
              <a:rPr lang="en-GB" sz="2668" dirty="0"/>
              <a:t>A whole-system approach, clinically led, supported by Digital and data</a:t>
            </a:r>
          </a:p>
          <a:p>
            <a:pPr marL="346558" indent="-346558"/>
            <a:r>
              <a:rPr lang="en-GB" sz="2668" dirty="0"/>
              <a:t>Programme being worked up with key milestones, deliverables and timescales.</a:t>
            </a:r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E834BEB0-9979-2689-0133-6D6DA4727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40" y="6016634"/>
            <a:ext cx="2238027" cy="6923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72B2E6-8EE2-AE4F-8A31-0BB7F0D3BB2E}"/>
              </a:ext>
            </a:extLst>
          </p:cNvPr>
          <p:cNvSpPr txBox="1"/>
          <p:nvPr/>
        </p:nvSpPr>
        <p:spPr>
          <a:xfrm>
            <a:off x="615712" y="429708"/>
            <a:ext cx="11407697" cy="596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75" b="1" dirty="0">
                <a:solidFill>
                  <a:srgbClr val="002060"/>
                </a:solidFill>
              </a:rPr>
              <a:t>UEC - Summary</a:t>
            </a:r>
            <a:endParaRPr lang="en-GB" sz="3275" dirty="0"/>
          </a:p>
        </p:txBody>
      </p:sp>
    </p:spTree>
    <p:extLst>
      <p:ext uri="{BB962C8B-B14F-4D97-AF65-F5344CB8AC3E}">
        <p14:creationId xmlns:p14="http://schemas.microsoft.com/office/powerpoint/2010/main" val="3396512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5" y="5659706"/>
            <a:ext cx="2238027" cy="6923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55" y="269904"/>
            <a:ext cx="2620384" cy="667941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442750" y="2042768"/>
            <a:ext cx="8035425" cy="62710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124" b="1" spc="9" dirty="0">
                <a:solidFill>
                  <a:srgbClr val="1F355E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Cancer TI Update</a:t>
            </a:r>
            <a:endParaRPr sz="4124" b="1" dirty="0">
              <a:solidFill>
                <a:srgbClr val="1F355E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111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47D4D2-BFC4-07C8-CD32-65316E1C9C58}"/>
              </a:ext>
            </a:extLst>
          </p:cNvPr>
          <p:cNvSpPr txBox="1"/>
          <p:nvPr/>
        </p:nvSpPr>
        <p:spPr>
          <a:xfrm>
            <a:off x="362552" y="159240"/>
            <a:ext cx="9811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15" normalizeH="0" baseline="0" noProof="0" dirty="0">
                <a:ln>
                  <a:noFill/>
                </a:ln>
                <a:solidFill>
                  <a:srgbClr val="1F355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Arial Black" panose="020B0604020202020204" pitchFamily="34" charset="0"/>
              </a:rPr>
              <a:t>Single Cancer Pathway Performance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1F355E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Arial Black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C4BBEA-D2AF-4620-ADEB-12EADF4A918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33CD41-692E-8055-0D69-1CBC7EA689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04" y="5878766"/>
            <a:ext cx="11165861" cy="6923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9B8800-D061-7C0F-FD0D-1DDE99C2C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896" y="2987210"/>
            <a:ext cx="7372101" cy="31303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6B65F7-38EB-5BE6-50E7-4461F95E0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04" y="620905"/>
            <a:ext cx="4715533" cy="289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363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47D4D2-BFC4-07C8-CD32-65316E1C9C58}"/>
              </a:ext>
            </a:extLst>
          </p:cNvPr>
          <p:cNvSpPr txBox="1"/>
          <p:nvPr/>
        </p:nvSpPr>
        <p:spPr>
          <a:xfrm>
            <a:off x="454804" y="286873"/>
            <a:ext cx="10397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15" normalizeH="0" baseline="0" noProof="0" dirty="0">
                <a:ln>
                  <a:noFill/>
                </a:ln>
                <a:solidFill>
                  <a:srgbClr val="1F355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Arial Black" panose="020B0604020202020204" pitchFamily="34" charset="0"/>
              </a:rPr>
              <a:t>Single Cancer Pathway – Decision to Treat within 31 days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1F355E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Arial Black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C4BBEA-D2AF-4620-ADEB-12EADF4A918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33CD41-692E-8055-0D69-1CBC7EA689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04" y="5878766"/>
            <a:ext cx="11165861" cy="692361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D8B6A7D-DAD8-555D-5DEF-9A40DAA7DCCB}"/>
              </a:ext>
            </a:extLst>
          </p:cNvPr>
          <p:cNvGraphicFramePr>
            <a:graphicFrameLocks/>
          </p:cNvGraphicFramePr>
          <p:nvPr/>
        </p:nvGraphicFramePr>
        <p:xfrm>
          <a:off x="556704" y="1129347"/>
          <a:ext cx="6047295" cy="4744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8DB93DB-F63A-845B-D12D-F8A8C3CFE644}"/>
              </a:ext>
            </a:extLst>
          </p:cNvPr>
          <p:cNvSpPr txBox="1"/>
          <p:nvPr/>
        </p:nvSpPr>
        <p:spPr>
          <a:xfrm>
            <a:off x="6907237" y="1362443"/>
            <a:ext cx="48754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chart demonstrates the median wait days to Decision to Treat for treated patients along with the percentage meeting 31 days.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Overall the median wait days and percentage attained is improving.</a:t>
            </a:r>
          </a:p>
        </p:txBody>
      </p:sp>
    </p:spTree>
    <p:extLst>
      <p:ext uri="{BB962C8B-B14F-4D97-AF65-F5344CB8AC3E}">
        <p14:creationId xmlns:p14="http://schemas.microsoft.com/office/powerpoint/2010/main" val="2758804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39637D-BBDD-6492-6E3B-92A679495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34314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Pathology Turnaround Times </a:t>
            </a: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(information as at 29/05/24)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D53B1B3-1869-4BD4-B30E-BC3B89F03B3E}"/>
              </a:ext>
            </a:extLst>
          </p:cNvPr>
          <p:cNvGraphicFramePr>
            <a:graphicFrameLocks/>
          </p:cNvGraphicFramePr>
          <p:nvPr/>
        </p:nvGraphicFramePr>
        <p:xfrm>
          <a:off x="654518" y="972152"/>
          <a:ext cx="10972800" cy="5197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DE850D13-949B-3AE2-A9E8-F78399BC7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5" y="5841859"/>
            <a:ext cx="2238027" cy="69236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74AB528-5715-2B08-43C4-599CB2DB07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3296" y="5854068"/>
            <a:ext cx="2620384" cy="66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97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6CA340-12BD-4EF5-BFA9-E4A10B840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Continue to focus on front end of pathway for all specialties </a:t>
            </a:r>
          </a:p>
          <a:p>
            <a:r>
              <a:rPr lang="en-GB" dirty="0"/>
              <a:t>Review impact of pilot of daily meetings for USC outpatient capacity in breast and gynaecology</a:t>
            </a:r>
          </a:p>
          <a:p>
            <a:r>
              <a:rPr lang="en-GB" dirty="0"/>
              <a:t>Review impact of introduction of RALP on performance in urology – clearance of backlog may reduce performance</a:t>
            </a:r>
          </a:p>
          <a:p>
            <a:r>
              <a:rPr lang="en-GB" dirty="0"/>
              <a:t>Business case for further investment in breast service – BCAG</a:t>
            </a:r>
          </a:p>
          <a:p>
            <a:r>
              <a:rPr lang="en-GB" dirty="0"/>
              <a:t>Continued focus on cellular pathology </a:t>
            </a:r>
          </a:p>
          <a:p>
            <a:r>
              <a:rPr lang="en-GB" dirty="0"/>
              <a:t>Review impact of accelerated diagnostics initiative for lower GI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32E206-6026-4808-9A96-D0A0008F2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Priorities/Focus Next Month</a:t>
            </a:r>
          </a:p>
        </p:txBody>
      </p:sp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66902A9E-4FEE-6911-9F0C-AB2CDD01A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55" y="5841859"/>
            <a:ext cx="2238027" cy="6923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EAD81A-615E-69FF-E561-2F44D8BFAA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3296" y="5854068"/>
            <a:ext cx="2620384" cy="66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67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5" y="5659706"/>
            <a:ext cx="2238027" cy="6923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55" y="269904"/>
            <a:ext cx="2620384" cy="667941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442750" y="2042768"/>
            <a:ext cx="8035425" cy="1268113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124" b="1" spc="9" dirty="0">
                <a:solidFill>
                  <a:srgbClr val="1F355E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HCAI TI Position to 31.05.24</a:t>
            </a:r>
            <a:endParaRPr sz="4124" b="1" dirty="0">
              <a:solidFill>
                <a:srgbClr val="1F355E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545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55" y="5841859"/>
            <a:ext cx="2238027" cy="692361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17371049-9C7E-2578-D4C4-1026654D5D25}"/>
              </a:ext>
            </a:extLst>
          </p:cNvPr>
          <p:cNvSpPr/>
          <p:nvPr/>
        </p:nvSpPr>
        <p:spPr>
          <a:xfrm>
            <a:off x="4894402" y="1192152"/>
            <a:ext cx="8905767" cy="10150868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92BDA1-B064-472B-68A1-9BB259703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3296" y="5854068"/>
            <a:ext cx="2620384" cy="6679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5" y="202240"/>
            <a:ext cx="2620384" cy="6679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79039" y="202240"/>
            <a:ext cx="76895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Progress against TI goals: May 2024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9916" y="1095900"/>
            <a:ext cx="9610437" cy="443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924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55" y="5841859"/>
            <a:ext cx="2238027" cy="692361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17371049-9C7E-2578-D4C4-1026654D5D25}"/>
              </a:ext>
            </a:extLst>
          </p:cNvPr>
          <p:cNvSpPr/>
          <p:nvPr/>
        </p:nvSpPr>
        <p:spPr>
          <a:xfrm>
            <a:off x="4894402" y="1192152"/>
            <a:ext cx="8905767" cy="10150868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>
              <a:solidFill>
                <a:srgbClr val="FF0000"/>
              </a:solidFill>
            </a:endParaRPr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3444536" y="196927"/>
            <a:ext cx="8416031" cy="87736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 algn="ctr">
              <a:lnSpc>
                <a:spcPct val="100600"/>
              </a:lnSpc>
              <a:spcBef>
                <a:spcPts val="55"/>
              </a:spcBef>
            </a:pPr>
            <a:r>
              <a:rPr lang="en-GB" sz="2800" b="1" spc="9" dirty="0">
                <a:solidFill>
                  <a:srgbClr val="1F355E"/>
                </a:solidFill>
                <a:cs typeface="Arial Black" panose="020B0604020202020204" pitchFamily="34" charset="0"/>
              </a:rPr>
              <a:t>Hospital Onset HCAI TI Criteria, </a:t>
            </a:r>
            <a:r>
              <a:rPr lang="en-GB" sz="2800" b="1" i="1" spc="9" dirty="0">
                <a:solidFill>
                  <a:srgbClr val="1F355E"/>
                </a:solidFill>
                <a:cs typeface="Arial Black" panose="020B0604020202020204" pitchFamily="34" charset="0"/>
              </a:rPr>
              <a:t>C. difficile </a:t>
            </a:r>
            <a:r>
              <a:rPr lang="en-GB" sz="2800" b="1" spc="9" dirty="0">
                <a:solidFill>
                  <a:srgbClr val="1F355E"/>
                </a:solidFill>
                <a:cs typeface="Arial Black" panose="020B0604020202020204" pitchFamily="34" charset="0"/>
              </a:rPr>
              <a:t>and</a:t>
            </a:r>
            <a:r>
              <a:rPr lang="en-GB" sz="2800" b="1" i="1" spc="9" dirty="0">
                <a:solidFill>
                  <a:srgbClr val="1F355E"/>
                </a:solidFill>
                <a:cs typeface="Arial Black" panose="020B0604020202020204" pitchFamily="34" charset="0"/>
              </a:rPr>
              <a:t> Staph. aureus </a:t>
            </a:r>
            <a:r>
              <a:rPr lang="en-GB" sz="2800" b="1" spc="9" dirty="0">
                <a:solidFill>
                  <a:srgbClr val="1F355E"/>
                </a:solidFill>
                <a:cs typeface="Arial Black" panose="020B0604020202020204" pitchFamily="34" charset="0"/>
              </a:rPr>
              <a:t>to 31/05/24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92BDA1-B064-472B-68A1-9BB259703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3296" y="5854068"/>
            <a:ext cx="2620384" cy="66794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587" y="1031662"/>
            <a:ext cx="5966402" cy="27532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5" y="202240"/>
            <a:ext cx="2620384" cy="6679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4989" y="3848540"/>
            <a:ext cx="5961890" cy="27495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25323" y="1313848"/>
            <a:ext cx="4855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Antimicrobial stewardship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Prescribing – audit, education, restriction.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Preventing colonisation, reducing exposure and reservoir of risk.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0184" y="3784877"/>
            <a:ext cx="48559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Prevention programme.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Targeted screening high risk patient groups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Skin decolonisation programme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Invasive device management.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ANTT.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130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3A913-89ED-F217-2B21-485E0D826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BA745193-717A-D02C-3463-6049E439B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33" y="341986"/>
            <a:ext cx="2562421" cy="653166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9A727933-F5B9-1FC9-9F92-0DE3767999D5}"/>
              </a:ext>
            </a:extLst>
          </p:cNvPr>
          <p:cNvSpPr txBox="1"/>
          <p:nvPr/>
        </p:nvSpPr>
        <p:spPr>
          <a:xfrm>
            <a:off x="437195" y="2643468"/>
            <a:ext cx="5851441" cy="64800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124" b="1" spc="9" dirty="0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Example Title Text</a:t>
            </a:r>
            <a:endParaRPr sz="4124" b="1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30DA9F3-0311-0CA7-73E3-C4E633DDAACC}"/>
              </a:ext>
            </a:extLst>
          </p:cNvPr>
          <p:cNvSpPr/>
          <p:nvPr/>
        </p:nvSpPr>
        <p:spPr>
          <a:xfrm>
            <a:off x="4894402" y="1192152"/>
            <a:ext cx="8905767" cy="10150868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>
              <a:solidFill>
                <a:srgbClr val="FF0000"/>
              </a:solidFill>
            </a:endParaRPr>
          </a:p>
        </p:txBody>
      </p:sp>
      <p:pic>
        <p:nvPicPr>
          <p:cNvPr id="7" name="Picture 6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62C7C556-A68C-5E67-CBEE-DA9D370A2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5" y="5659706"/>
            <a:ext cx="2238027" cy="692361"/>
          </a:xfrm>
          <a:prstGeom prst="rect">
            <a:avLst/>
          </a:prstGeom>
        </p:spPr>
      </p:pic>
      <p:sp>
        <p:nvSpPr>
          <p:cNvPr id="13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3444536" y="196927"/>
            <a:ext cx="8442664" cy="87736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 algn="ctr">
              <a:lnSpc>
                <a:spcPct val="100600"/>
              </a:lnSpc>
              <a:spcBef>
                <a:spcPts val="55"/>
              </a:spcBef>
            </a:pPr>
            <a:r>
              <a:rPr lang="en-GB" sz="2800" b="1" spc="9" dirty="0">
                <a:solidFill>
                  <a:srgbClr val="1F355E"/>
                </a:solidFill>
                <a:cs typeface="Arial Black" panose="020B0604020202020204" pitchFamily="34" charset="0"/>
              </a:rPr>
              <a:t>Hospital Onset HCAI TI Criteria, </a:t>
            </a:r>
            <a:r>
              <a:rPr lang="en-GB" sz="2800" b="1" i="1" spc="9" dirty="0">
                <a:solidFill>
                  <a:srgbClr val="1F355E"/>
                </a:solidFill>
                <a:cs typeface="Arial Black" panose="020B0604020202020204" pitchFamily="34" charset="0"/>
              </a:rPr>
              <a:t>E. coli </a:t>
            </a:r>
            <a:r>
              <a:rPr lang="en-GB" sz="2800" b="1" spc="9" dirty="0">
                <a:solidFill>
                  <a:srgbClr val="1F355E"/>
                </a:solidFill>
                <a:cs typeface="Arial Black" panose="020B0604020202020204" pitchFamily="34" charset="0"/>
              </a:rPr>
              <a:t>and</a:t>
            </a:r>
            <a:r>
              <a:rPr lang="en-GB" sz="2800" b="1" i="1" spc="9" dirty="0">
                <a:solidFill>
                  <a:srgbClr val="1F355E"/>
                </a:solidFill>
                <a:cs typeface="Arial Black" panose="020B0604020202020204" pitchFamily="34" charset="0"/>
              </a:rPr>
              <a:t> Klebsiella spp. </a:t>
            </a:r>
            <a:r>
              <a:rPr lang="en-GB" sz="2800" b="1" spc="9" dirty="0">
                <a:solidFill>
                  <a:srgbClr val="1F355E"/>
                </a:solidFill>
                <a:cs typeface="Arial Black" panose="020B0604020202020204" pitchFamily="34" charset="0"/>
              </a:rPr>
              <a:t>bacteraemia to 31/05/24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5942C7-0C79-65DC-7B15-15350F9F80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55" y="292764"/>
            <a:ext cx="2620384" cy="66794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0093" y="3936129"/>
            <a:ext cx="5954805" cy="273124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58655" y="2564396"/>
            <a:ext cx="36220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Hydration campaign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Prevention &amp; treatment of Urinary tract infection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Diagnosis &amp; sampling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Invasive device management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7311" y="1101426"/>
            <a:ext cx="5956308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163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5" y="5659706"/>
            <a:ext cx="2238027" cy="6923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55" y="269904"/>
            <a:ext cx="2620384" cy="667941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442750" y="2042768"/>
            <a:ext cx="8035425" cy="62710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124" b="1" spc="9" dirty="0">
                <a:solidFill>
                  <a:srgbClr val="1F355E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Planned Care</a:t>
            </a:r>
            <a:endParaRPr sz="4124" b="1" dirty="0">
              <a:solidFill>
                <a:srgbClr val="1F355E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3322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28363-CA29-6A96-A42C-B756EB7F0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spc="9" dirty="0">
                <a:solidFill>
                  <a:srgbClr val="1F355E"/>
                </a:solidFill>
                <a:latin typeface="+mn-lt"/>
                <a:ea typeface="+mn-ea"/>
              </a:rPr>
              <a:t>WG Data presented to June TI Review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09A12D-9957-73E4-5E8E-B25EF0D477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43739"/>
            <a:ext cx="10515600" cy="3370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19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5" y="5659706"/>
            <a:ext cx="2238027" cy="6923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55" y="269904"/>
            <a:ext cx="2620384" cy="667941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442750" y="2042768"/>
            <a:ext cx="8035425" cy="62710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124" b="1" spc="9" dirty="0">
                <a:solidFill>
                  <a:srgbClr val="1F355E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CAMHS</a:t>
            </a:r>
            <a:endParaRPr sz="4124" b="1" dirty="0">
              <a:solidFill>
                <a:srgbClr val="1F355E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32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" y="0"/>
            <a:ext cx="12191154" cy="685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92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cut/>
      </p:transition>
    </mc:Choice>
    <mc:Fallback xmlns="">
      <p:transition spd="slow"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1BA9F9-AC40-4742-9455-499F2F8D3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23" y="2105246"/>
            <a:ext cx="11001154" cy="26475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393851-DE57-F195-DE2F-899AA8D291FC}"/>
              </a:ext>
            </a:extLst>
          </p:cNvPr>
          <p:cNvSpPr txBox="1"/>
          <p:nvPr/>
        </p:nvSpPr>
        <p:spPr>
          <a:xfrm>
            <a:off x="518337" y="841376"/>
            <a:ext cx="60977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pc="9" dirty="0">
                <a:solidFill>
                  <a:srgbClr val="1F355E"/>
                </a:solidFill>
                <a:latin typeface="+mn-lt"/>
                <a:ea typeface="+mn-ea"/>
              </a:rPr>
              <a:t>WG Data presented to June TI Review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85247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47D4D2-BFC4-07C8-CD32-65316E1C9C58}"/>
              </a:ext>
            </a:extLst>
          </p:cNvPr>
          <p:cNvSpPr txBox="1"/>
          <p:nvPr/>
        </p:nvSpPr>
        <p:spPr>
          <a:xfrm>
            <a:off x="362552" y="159240"/>
            <a:ext cx="9811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15" normalizeH="0" baseline="0" noProof="0" dirty="0">
                <a:ln>
                  <a:noFill/>
                </a:ln>
                <a:solidFill>
                  <a:srgbClr val="1F355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Arial Black" panose="020B0604020202020204" pitchFamily="34" charset="0"/>
              </a:rPr>
              <a:t>Planned Care Performance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1F355E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Arial Black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C4BBEA-D2AF-4620-ADEB-12EADF4A918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33CD41-692E-8055-0D69-1CBC7EA689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04" y="5878766"/>
            <a:ext cx="11165861" cy="6923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63AA6D-CF9E-BABF-A7DA-C54F8DF53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196" y="647275"/>
            <a:ext cx="8168086" cy="25107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BEEEEF-56EA-9F26-7D00-F81D24DA1A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019" y="685222"/>
            <a:ext cx="3599177" cy="24613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A87B1D-5C67-C388-8556-9BE178F9D3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362" y="3147265"/>
            <a:ext cx="11237838" cy="274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59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A8F914-42C3-CBF4-7329-3287674B9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42" y="1309467"/>
            <a:ext cx="11511516" cy="42390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A51AF6-DA37-111B-856F-AE7EDE701AE6}"/>
              </a:ext>
            </a:extLst>
          </p:cNvPr>
          <p:cNvSpPr txBox="1"/>
          <p:nvPr/>
        </p:nvSpPr>
        <p:spPr>
          <a:xfrm>
            <a:off x="199361" y="416073"/>
            <a:ext cx="60977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pc="9" dirty="0">
                <a:solidFill>
                  <a:srgbClr val="1F355E"/>
                </a:solidFill>
                <a:latin typeface="+mn-lt"/>
                <a:ea typeface="+mn-ea"/>
              </a:rPr>
              <a:t>WG Data presented to June TI Review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27895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886303">
            <a:off x="5278572" y="2879780"/>
            <a:ext cx="10347125" cy="8447458"/>
          </a:xfrm>
          <a:prstGeom prst="rect">
            <a:avLst/>
          </a:prstGeom>
        </p:spPr>
      </p:pic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5" y="5659706"/>
            <a:ext cx="2238027" cy="6923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55" y="269904"/>
            <a:ext cx="2620384" cy="667941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442750" y="2042768"/>
            <a:ext cx="8035425" cy="62710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4124" b="1" spc="9" dirty="0">
                <a:solidFill>
                  <a:srgbClr val="1F355E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Urgent &amp; Emergency Care</a:t>
            </a:r>
            <a:endParaRPr sz="4124" b="1" dirty="0">
              <a:solidFill>
                <a:srgbClr val="1F355E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845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B05F19-FC15-7B7B-3940-F63CF4E16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7E01C79-A597-91E6-7BB0-9EB8392A2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07" y="6013503"/>
            <a:ext cx="2238027" cy="69236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4AD4E10-A520-2076-2D4C-42D28F32CC0A}"/>
              </a:ext>
            </a:extLst>
          </p:cNvPr>
          <p:cNvSpPr/>
          <p:nvPr/>
        </p:nvSpPr>
        <p:spPr>
          <a:xfrm>
            <a:off x="560401" y="190574"/>
            <a:ext cx="4476225" cy="596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75" b="1" dirty="0">
                <a:solidFill>
                  <a:srgbClr val="002060"/>
                </a:solidFill>
              </a:rPr>
              <a:t>UEC – De-escalation KPIs</a:t>
            </a:r>
            <a:endParaRPr lang="en-GB" sz="3275" dirty="0">
              <a:solidFill>
                <a:srgbClr val="9E4ECA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AAC3285-7071-1D3F-FD0C-30116534829E}"/>
              </a:ext>
            </a:extLst>
          </p:cNvPr>
          <p:cNvSpPr txBox="1">
            <a:spLocks/>
          </p:cNvSpPr>
          <p:nvPr/>
        </p:nvSpPr>
        <p:spPr>
          <a:xfrm>
            <a:off x="385493" y="887574"/>
            <a:ext cx="11255437" cy="5036645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endParaRPr lang="en-GB" sz="1334" kern="0" dirty="0">
              <a:solidFill>
                <a:sysClr val="windowText" lastClr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292D4B-18AD-3307-65D4-1CEDFF5F1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97" y="793835"/>
            <a:ext cx="11676710" cy="45020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22F581-1733-C871-ADCA-128E430C75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696" t="26097" b="48816"/>
          <a:stretch/>
        </p:blipFill>
        <p:spPr>
          <a:xfrm>
            <a:off x="10106230" y="5344124"/>
            <a:ext cx="1417291" cy="149600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64F8614-723A-CEEA-1754-A4C0E35E5445}"/>
              </a:ext>
            </a:extLst>
          </p:cNvPr>
          <p:cNvGrpSpPr/>
          <p:nvPr/>
        </p:nvGrpSpPr>
        <p:grpSpPr>
          <a:xfrm>
            <a:off x="2956270" y="5295909"/>
            <a:ext cx="7100196" cy="1524007"/>
            <a:chOff x="3558875" y="5295909"/>
            <a:chExt cx="7100196" cy="152400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7C2FD9F-FAA2-F6CC-FFB1-376AAB8F71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50000" b="74563"/>
            <a:stretch/>
          </p:blipFill>
          <p:spPr>
            <a:xfrm>
              <a:off x="3558875" y="5295909"/>
              <a:ext cx="1467055" cy="151692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78CFA76-94B4-FC41-DB0D-B25CF073D3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1696" b="74633"/>
            <a:stretch/>
          </p:blipFill>
          <p:spPr>
            <a:xfrm>
              <a:off x="9241780" y="5295909"/>
              <a:ext cx="1417291" cy="151278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96F0986-C557-914D-CF4A-A3F8822785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5541" r="50000" b="49581"/>
            <a:stretch/>
          </p:blipFill>
          <p:spPr>
            <a:xfrm>
              <a:off x="5034132" y="5315294"/>
              <a:ext cx="1467055" cy="148356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3C1DA18-FA82-F212-201A-D055556708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0523" r="50000" b="25069"/>
            <a:stretch/>
          </p:blipFill>
          <p:spPr>
            <a:xfrm>
              <a:off x="6396226" y="5364340"/>
              <a:ext cx="1467055" cy="145557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AABB74C-251D-6BF3-B853-327714C770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4914" r="50000"/>
            <a:stretch/>
          </p:blipFill>
          <p:spPr>
            <a:xfrm>
              <a:off x="7774725" y="5302853"/>
              <a:ext cx="1467055" cy="14960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1848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6130ED-03C9-6827-955E-E5177B04D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81" y="1861363"/>
            <a:ext cx="11681638" cy="31352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209C89-8DFA-EFB3-BCC1-5BBFB9EDDA83}"/>
              </a:ext>
            </a:extLst>
          </p:cNvPr>
          <p:cNvSpPr txBox="1"/>
          <p:nvPr/>
        </p:nvSpPr>
        <p:spPr>
          <a:xfrm>
            <a:off x="518337" y="841376"/>
            <a:ext cx="60977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spc="9" dirty="0">
                <a:solidFill>
                  <a:srgbClr val="1F355E"/>
                </a:solidFill>
                <a:latin typeface="+mn-lt"/>
                <a:ea typeface="+mn-ea"/>
              </a:rPr>
              <a:t>WG Data presented to June TI Review </a:t>
            </a:r>
            <a:r>
              <a:rPr lang="en-GB" sz="1200" b="1" spc="9" dirty="0">
                <a:solidFill>
                  <a:srgbClr val="1F355E"/>
                </a:solidFill>
                <a:latin typeface="+mn-lt"/>
                <a:ea typeface="+mn-ea"/>
              </a:rPr>
              <a:t>(most recent at time of submission)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02869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7B6FA-DF4D-4F7F-A3F3-124ACBE03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EBFE213D-B4A9-57F3-1A27-476B21C9D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40" y="6016634"/>
            <a:ext cx="2238027" cy="69236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A05FED6-0F31-189F-950E-AD51AE702B63}"/>
              </a:ext>
            </a:extLst>
          </p:cNvPr>
          <p:cNvSpPr/>
          <p:nvPr/>
        </p:nvSpPr>
        <p:spPr>
          <a:xfrm>
            <a:off x="320031" y="240666"/>
            <a:ext cx="4811510" cy="596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75" b="1" dirty="0">
                <a:solidFill>
                  <a:srgbClr val="002060"/>
                </a:solidFill>
              </a:rPr>
              <a:t>UEC – Plan for TI Response</a:t>
            </a:r>
            <a:endParaRPr lang="en-GB" sz="3275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212C7F-55F7-E162-C8FD-D5B7FC465D29}"/>
              </a:ext>
            </a:extLst>
          </p:cNvPr>
          <p:cNvSpPr txBox="1"/>
          <p:nvPr/>
        </p:nvSpPr>
        <p:spPr>
          <a:xfrm>
            <a:off x="320030" y="1024980"/>
            <a:ext cx="11446399" cy="4439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940" b="1" dirty="0"/>
              <a:t>Five main areas of work:</a:t>
            </a:r>
          </a:p>
          <a:p>
            <a:endParaRPr lang="en-GB" sz="1940" dirty="0"/>
          </a:p>
          <a:p>
            <a:pPr marL="623804" lvl="1" indent="-346558">
              <a:buFont typeface="+mj-lt"/>
              <a:buAutoNum type="arabicPeriod"/>
            </a:pPr>
            <a:r>
              <a:rPr lang="en-GB" sz="1940" b="1" dirty="0"/>
              <a:t>Frailty strategy </a:t>
            </a:r>
            <a:r>
              <a:rPr lang="en-GB" sz="1940" dirty="0"/>
              <a:t>– approved via Management Board – phase one brought forward from Sept to June due to continued UEC pressure. </a:t>
            </a:r>
          </a:p>
          <a:p>
            <a:pPr marL="623804" lvl="1" indent="-346558">
              <a:buFont typeface="+mj-lt"/>
              <a:buAutoNum type="arabicPeriod"/>
            </a:pPr>
            <a:r>
              <a:rPr lang="en-GB" sz="1940" b="1" dirty="0"/>
              <a:t>Grip &amp; control </a:t>
            </a:r>
            <a:r>
              <a:rPr lang="en-GB" sz="1940" dirty="0"/>
              <a:t>operational management – new appointment to commence 16</a:t>
            </a:r>
            <a:r>
              <a:rPr lang="en-GB" sz="1940" baseline="30000" dirty="0"/>
              <a:t>th</a:t>
            </a:r>
            <a:r>
              <a:rPr lang="en-GB" sz="1940" dirty="0"/>
              <a:t> July to support</a:t>
            </a:r>
          </a:p>
          <a:p>
            <a:pPr marL="623804" lvl="1" indent="-346558">
              <a:buFont typeface="+mj-lt"/>
              <a:buAutoNum type="arabicPeriod"/>
            </a:pPr>
            <a:r>
              <a:rPr lang="en-GB" sz="1940" b="1" dirty="0"/>
              <a:t>Senior decision makers </a:t>
            </a:r>
            <a:r>
              <a:rPr lang="en-GB" sz="1940" dirty="0"/>
              <a:t>at front door services – more progress required</a:t>
            </a:r>
          </a:p>
          <a:p>
            <a:pPr marL="623804" lvl="1" indent="-346558">
              <a:buFont typeface="+mj-lt"/>
              <a:buAutoNum type="arabicPeriod"/>
            </a:pPr>
            <a:r>
              <a:rPr lang="en-GB" sz="1940" b="1" dirty="0"/>
              <a:t>Pathway of care delays (</a:t>
            </a:r>
            <a:r>
              <a:rPr lang="en-GB" sz="1940" b="1" dirty="0" err="1"/>
              <a:t>PoCD</a:t>
            </a:r>
            <a:r>
              <a:rPr lang="en-GB" sz="1940" b="1" dirty="0"/>
              <a:t>) </a:t>
            </a:r>
            <a:r>
              <a:rPr lang="en-GB" sz="1940" dirty="0"/>
              <a:t>– transfer of leadership from Morriston SG to PCT SG (Helen St John)</a:t>
            </a:r>
            <a:endParaRPr lang="en-GB" sz="1940" b="1" dirty="0"/>
          </a:p>
          <a:p>
            <a:pPr marL="901050" lvl="2" indent="-346558">
              <a:buFont typeface="Arial" panose="020B0604020202020204" pitchFamily="34" charset="0"/>
              <a:buChar char="•"/>
            </a:pPr>
            <a:r>
              <a:rPr lang="en-GB" sz="1940" dirty="0"/>
              <a:t>Virtual Wards &amp; ACT now under to leadership of Morriston Frailty Unit (Dr Liz Davies)</a:t>
            </a:r>
          </a:p>
          <a:p>
            <a:pPr marL="901050" lvl="2" indent="-346558">
              <a:buFont typeface="Arial" panose="020B0604020202020204" pitchFamily="34" charset="0"/>
              <a:buChar char="•"/>
            </a:pPr>
            <a:r>
              <a:rPr lang="en-GB" sz="1940" dirty="0"/>
              <a:t>Home First </a:t>
            </a:r>
          </a:p>
          <a:p>
            <a:pPr marL="901050" lvl="2" indent="-346558">
              <a:buFont typeface="Arial" panose="020B0604020202020204" pitchFamily="34" charset="0"/>
              <a:buChar char="•"/>
            </a:pPr>
            <a:r>
              <a:rPr lang="en-GB" sz="1940" dirty="0"/>
              <a:t>Interface with local authority</a:t>
            </a:r>
          </a:p>
          <a:p>
            <a:pPr marL="623804" lvl="1" indent="-346558">
              <a:buFont typeface="+mj-lt"/>
              <a:buAutoNum type="arabicPeriod"/>
            </a:pPr>
            <a:r>
              <a:rPr lang="en-GB" sz="1940" b="1" dirty="0"/>
              <a:t>Reconfiguration of Emergency Dept </a:t>
            </a:r>
            <a:r>
              <a:rPr lang="en-GB" sz="1940" dirty="0"/>
              <a:t>– funding received to develop reconfiguration plans – lead by Capital Planning (Simon Davies)</a:t>
            </a:r>
            <a:endParaRPr lang="en-GB" sz="1940" b="1" dirty="0"/>
          </a:p>
          <a:p>
            <a:pPr lvl="1"/>
            <a:endParaRPr lang="en-GB" sz="1940" dirty="0"/>
          </a:p>
          <a:p>
            <a:pPr marL="623804" lvl="1" indent="-346558">
              <a:buFont typeface="Arial" panose="020B0604020202020204" pitchFamily="34" charset="0"/>
              <a:buChar char="•"/>
            </a:pPr>
            <a:endParaRPr lang="en-GB" sz="1940" dirty="0"/>
          </a:p>
          <a:p>
            <a:endParaRPr lang="en-GB" sz="1092" dirty="0"/>
          </a:p>
        </p:txBody>
      </p:sp>
    </p:spTree>
    <p:extLst>
      <p:ext uri="{BB962C8B-B14F-4D97-AF65-F5344CB8AC3E}">
        <p14:creationId xmlns:p14="http://schemas.microsoft.com/office/powerpoint/2010/main" val="4254147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4446" y="101411"/>
            <a:ext cx="5642667" cy="463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RISK MANAGEMENT PLAN</a:t>
            </a:r>
          </a:p>
        </p:txBody>
      </p:sp>
      <p:sp>
        <p:nvSpPr>
          <p:cNvPr id="9" name="Rectangle 8"/>
          <p:cNvSpPr/>
          <p:nvPr/>
        </p:nvSpPr>
        <p:spPr>
          <a:xfrm>
            <a:off x="161096" y="592480"/>
            <a:ext cx="1030443" cy="31791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Project: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62572" y="605091"/>
            <a:ext cx="4558751" cy="29748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Urgent &amp; Emergency Care Redesign, Morriston Service Group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940288" y="1250231"/>
            <a:ext cx="6005930" cy="398454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40288" y="943086"/>
            <a:ext cx="6005930" cy="26697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Influencer Diagram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75896" y="950244"/>
            <a:ext cx="5645427" cy="26891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 Description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85418" y="1250231"/>
            <a:ext cx="5635906" cy="198785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75896" y="3323072"/>
            <a:ext cx="5645427" cy="26891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Plan: Aims and objectives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184375" y="3661023"/>
            <a:ext cx="5636947" cy="102226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clearly identify what “hazards” are present within the project and within each workstream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identify and describe risks at both a programme delivery and programme outcomes level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describe how risks are evaluated and assigned severity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describe action and mitigation taken to address/resolve risk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establish process for monitoring accepted risks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61096" y="4768281"/>
            <a:ext cx="2625403" cy="254443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Management Methodology</a:t>
            </a:r>
          </a:p>
        </p:txBody>
      </p:sp>
      <p:sp>
        <p:nvSpPr>
          <p:cNvPr id="92" name="Rectangle 91"/>
          <p:cNvSpPr/>
          <p:nvPr/>
        </p:nvSpPr>
        <p:spPr>
          <a:xfrm>
            <a:off x="161097" y="5049967"/>
            <a:ext cx="2625403" cy="166000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2916700" y="4756424"/>
            <a:ext cx="2904621" cy="26510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Scoring</a:t>
            </a:r>
          </a:p>
        </p:txBody>
      </p:sp>
      <p:pic>
        <p:nvPicPr>
          <p:cNvPr id="66" name="Picture 65" descr="Text&#10;&#10;Description automatically generated with medium confidenc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575" y="148538"/>
            <a:ext cx="2361643" cy="558044"/>
          </a:xfrm>
          <a:prstGeom prst="rect">
            <a:avLst/>
          </a:prstGeom>
        </p:spPr>
      </p:pic>
      <p:pic>
        <p:nvPicPr>
          <p:cNvPr id="67" name="Picture 66" descr="cid:image001.png@01D8DFBD.2B8DB5B0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828" y="16721"/>
            <a:ext cx="2371344" cy="837199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0280DABF-5E8D-4BCF-869D-C27F24B4AF83}"/>
              </a:ext>
            </a:extLst>
          </p:cNvPr>
          <p:cNvSpPr/>
          <p:nvPr/>
        </p:nvSpPr>
        <p:spPr>
          <a:xfrm>
            <a:off x="2932066" y="5049967"/>
            <a:ext cx="2889255" cy="165444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3E3719E-81EA-485E-9D20-B6F79BAD6BDD}"/>
              </a:ext>
            </a:extLst>
          </p:cNvPr>
          <p:cNvSpPr/>
          <p:nvPr/>
        </p:nvSpPr>
        <p:spPr>
          <a:xfrm>
            <a:off x="8633853" y="5316993"/>
            <a:ext cx="3312364" cy="29077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Assignment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3F5355C-2C6C-4A2F-8FCD-354425C19DF9}"/>
              </a:ext>
            </a:extLst>
          </p:cNvPr>
          <p:cNvSpPr/>
          <p:nvPr/>
        </p:nvSpPr>
        <p:spPr>
          <a:xfrm>
            <a:off x="5940288" y="5318294"/>
            <a:ext cx="2615453" cy="26510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Tolerance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567FE0C-F2F4-4D17-9951-3376423B3C2F}"/>
              </a:ext>
            </a:extLst>
          </p:cNvPr>
          <p:cNvSpPr/>
          <p:nvPr/>
        </p:nvSpPr>
        <p:spPr>
          <a:xfrm>
            <a:off x="5940288" y="5631557"/>
            <a:ext cx="2625403" cy="108685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Tolerance 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refers to the amount of risk that the organisation is willing to accept in pursuit of its long-term goals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Current Risk Tolerance = TBC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0F28582-D733-46EA-A209-67A65886D177}"/>
              </a:ext>
            </a:extLst>
          </p:cNvPr>
          <p:cNvSpPr/>
          <p:nvPr/>
        </p:nvSpPr>
        <p:spPr>
          <a:xfrm>
            <a:off x="8633853" y="5634392"/>
            <a:ext cx="3295739" cy="1084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Each Programme Workstream will have a Risk Register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Each identified risk will be assigned to and owned by a team member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Each Workstream Risk Register will record the named risk owner</a:t>
            </a:r>
          </a:p>
        </p:txBody>
      </p:sp>
      <p:pic>
        <p:nvPicPr>
          <p:cNvPr id="59" name="Picture 58" descr="Risk management process. ISO 31000 defines risk management as ...">
            <a:extLst>
              <a:ext uri="{FF2B5EF4-FFF2-40B4-BE49-F238E27FC236}">
                <a16:creationId xmlns:a16="http://schemas.microsoft.com/office/drawing/2014/main" id="{08D704F5-6AB4-46A3-921C-F5D6D605181E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46" y="5055526"/>
            <a:ext cx="2625403" cy="1654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62ADBCF-CC8E-4FFE-9928-C0C9240E31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066" y="5058917"/>
            <a:ext cx="2889255" cy="1645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85EDF97-68B5-44CF-9BC1-4DDE5CC6C72D}"/>
              </a:ext>
            </a:extLst>
          </p:cNvPr>
          <p:cNvSpPr txBox="1"/>
          <p:nvPr/>
        </p:nvSpPr>
        <p:spPr>
          <a:xfrm>
            <a:off x="189778" y="1287578"/>
            <a:ext cx="5587335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Morriston Urgent &amp; Emergency Care (UEC) Programme 2024/ 2025, is an amalgamation of multiple UEC GMOs/ projects and covers work on: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Acute Medical Rotas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Same Day Emergency Care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Frailty Service Provision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Emergency Medicine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Site Co-ordination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COP/ POCD (linkages to wider health-board wide POCD action plan/ activity).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aim of the Programme is drive forward sustainable change and improvement in urgent and emergency care provision, across the MGH space.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1C5950-4E2E-42F1-85F1-6A6D004503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4496" y="1274600"/>
            <a:ext cx="5945096" cy="387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11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52E948FA37F943B0514D0A14AFC95A" ma:contentTypeVersion="17" ma:contentTypeDescription="Create a new document." ma:contentTypeScope="" ma:versionID="f1de4ef4e12f458871cdadfff01e05ec">
  <xsd:schema xmlns:xsd="http://www.w3.org/2001/XMLSchema" xmlns:xs="http://www.w3.org/2001/XMLSchema" xmlns:p="http://schemas.microsoft.com/office/2006/metadata/properties" xmlns:ns3="2795bbee-07b4-4e79-98d8-0419d9871cad" xmlns:ns4="258d5018-feb4-45ec-8043-ac7152467c64" targetNamespace="http://schemas.microsoft.com/office/2006/metadata/properties" ma:root="true" ma:fieldsID="903be532e1313ca49f8b7a1c63ef52e3" ns3:_="" ns4:_="">
    <xsd:import namespace="2795bbee-07b4-4e79-98d8-0419d9871cad"/>
    <xsd:import namespace="258d5018-feb4-45ec-8043-ac7152467c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5bbee-07b4-4e79-98d8-0419d9871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8d5018-feb4-45ec-8043-ac7152467c6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795bbee-07b4-4e79-98d8-0419d9871cad" xsi:nil="true"/>
  </documentManagement>
</p:properties>
</file>

<file path=customXml/itemProps1.xml><?xml version="1.0" encoding="utf-8"?>
<ds:datastoreItem xmlns:ds="http://schemas.openxmlformats.org/officeDocument/2006/customXml" ds:itemID="{B047E414-4C14-4698-A6BE-47CB3E0FEE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95bbee-07b4-4e79-98d8-0419d9871cad"/>
    <ds:schemaRef ds:uri="258d5018-feb4-45ec-8043-ac7152467c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6B77489-8EEA-4D0F-AF3C-3AE92A6D25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01A879-51F3-46BE-B248-9D4A8100A272}">
  <ds:schemaRefs>
    <ds:schemaRef ds:uri="http://schemas.microsoft.com/office/2006/metadata/properties"/>
    <ds:schemaRef ds:uri="http://purl.org/dc/terms/"/>
    <ds:schemaRef ds:uri="258d5018-feb4-45ec-8043-ac7152467c64"/>
    <ds:schemaRef ds:uri="http://schemas.microsoft.com/office/2006/documentManagement/types"/>
    <ds:schemaRef ds:uri="2795bbee-07b4-4e79-98d8-0419d9871cad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1803</TotalTime>
  <Words>721</Words>
  <Application>Microsoft Office PowerPoint</Application>
  <PresentationFormat>Widescreen</PresentationFormat>
  <Paragraphs>100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Pathology Turnaround Times (information as at 29/05/24)</vt:lpstr>
      <vt:lpstr>Priorities/Focus Next Month</vt:lpstr>
      <vt:lpstr>PowerPoint Presentation</vt:lpstr>
      <vt:lpstr>PowerPoint Presentation</vt:lpstr>
      <vt:lpstr>PowerPoint Presentation</vt:lpstr>
      <vt:lpstr>PowerPoint Presentation</vt:lpstr>
      <vt:lpstr>WG Data presented to June TI Review</vt:lpstr>
      <vt:lpstr>PowerPoint Presentation</vt:lpstr>
      <vt:lpstr>PowerPoint Presentation</vt:lpstr>
      <vt:lpstr>PowerPoint Presentation</vt:lpstr>
    </vt:vector>
  </TitlesOfParts>
  <Company>ABM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Delyth Davies (Swansea Bay UHB - Infection Control)</dc:creator>
  <cp:lastModifiedBy>Deb Lewis (Swansea Bay UHB - Chief Operating Officer)</cp:lastModifiedBy>
  <cp:revision>29</cp:revision>
  <dcterms:created xsi:type="dcterms:W3CDTF">2024-06-03T09:24:46Z</dcterms:created>
  <dcterms:modified xsi:type="dcterms:W3CDTF">2024-07-08T09:39:13Z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0x0101006652E948FA37F943B0514D0A14AFC95A</vt:lpwstr>
  </property>
</Properties>
</file>