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57" r:id="rId6"/>
    <p:sldId id="310" r:id="rId7"/>
    <p:sldId id="265" r:id="rId8"/>
    <p:sldId id="315" r:id="rId9"/>
    <p:sldId id="307" r:id="rId10"/>
    <p:sldId id="309" r:id="rId11"/>
    <p:sldId id="305" r:id="rId12"/>
    <p:sldId id="284" r:id="rId13"/>
    <p:sldId id="285" r:id="rId14"/>
    <p:sldId id="286" r:id="rId15"/>
    <p:sldId id="291" r:id="rId16"/>
    <p:sldId id="288" r:id="rId17"/>
    <p:sldId id="293" r:id="rId18"/>
    <p:sldId id="295" r:id="rId19"/>
    <p:sldId id="312" r:id="rId20"/>
    <p:sldId id="283" r:id="rId21"/>
    <p:sldId id="2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Ceri Gimblett (Swansea Bay UHB - Neath Port Talbot and Singleton Service Group)" initials="CG(BU-NPTaSSG" lastIdx="1" clrIdx="1">
    <p:extLst>
      <p:ext uri="{19B8F6BF-5375-455C-9EA6-DF929625EA0E}">
        <p15:presenceInfo xmlns:p15="http://schemas.microsoft.com/office/powerpoint/2012/main" userId="S-1-5-21-978635462-3828570294-627434887-2681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14" autoAdjust="0"/>
    <p:restoredTop sz="93699" autoAdjust="0"/>
  </p:normalViewPr>
  <p:slideViewPr>
    <p:cSldViewPr snapToGrid="0">
      <p:cViewPr varScale="1">
        <p:scale>
          <a:sx n="63" d="100"/>
          <a:sy n="63" d="100"/>
        </p:scale>
        <p:origin x="3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18/03/2025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2</a:t>
            </a:fld>
            <a:endParaRPr lang="en-GB"/>
          </a:p>
        </p:txBody>
      </p:sp>
    </p:spTree>
    <p:extLst>
      <p:ext uri="{BB962C8B-B14F-4D97-AF65-F5344CB8AC3E}">
        <p14:creationId xmlns:p14="http://schemas.microsoft.com/office/powerpoint/2010/main" val="3500466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Corporate Reports</a:t>
            </a:r>
          </a:p>
        </p:txBody>
      </p:sp>
      <p:sp>
        <p:nvSpPr>
          <p:cNvPr id="4" name="Slide Number Placeholder 3"/>
          <p:cNvSpPr>
            <a:spLocks noGrp="1"/>
          </p:cNvSpPr>
          <p:nvPr>
            <p:ph type="sldNum" sz="quarter" idx="10"/>
          </p:nvPr>
        </p:nvSpPr>
        <p:spPr/>
        <p:txBody>
          <a:bodyPr/>
          <a:lstStyle/>
          <a:p>
            <a:fld id="{575F47BD-4C1F-4C15-AD61-3AB144D69E2A}" type="slidenum">
              <a:rPr lang="en-GB" smtClean="0"/>
              <a:t>5</a:t>
            </a:fld>
            <a:endParaRPr lang="en-GB"/>
          </a:p>
        </p:txBody>
      </p:sp>
    </p:spTree>
    <p:extLst>
      <p:ext uri="{BB962C8B-B14F-4D97-AF65-F5344CB8AC3E}">
        <p14:creationId xmlns:p14="http://schemas.microsoft.com/office/powerpoint/2010/main" val="2507605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Local Reports</a:t>
            </a:r>
          </a:p>
        </p:txBody>
      </p:sp>
      <p:sp>
        <p:nvSpPr>
          <p:cNvPr id="4" name="Slide Number Placeholder 3"/>
          <p:cNvSpPr>
            <a:spLocks noGrp="1"/>
          </p:cNvSpPr>
          <p:nvPr>
            <p:ph type="sldNum" sz="quarter" idx="10"/>
          </p:nvPr>
        </p:nvSpPr>
        <p:spPr/>
        <p:txBody>
          <a:bodyPr/>
          <a:lstStyle/>
          <a:p>
            <a:fld id="{575F47BD-4C1F-4C15-AD61-3AB144D69E2A}" type="slidenum">
              <a:rPr lang="en-GB" smtClean="0"/>
              <a:t>7</a:t>
            </a:fld>
            <a:endParaRPr lang="en-GB"/>
          </a:p>
        </p:txBody>
      </p:sp>
    </p:spTree>
    <p:extLst>
      <p:ext uri="{BB962C8B-B14F-4D97-AF65-F5344CB8AC3E}">
        <p14:creationId xmlns:p14="http://schemas.microsoft.com/office/powerpoint/2010/main" val="1222202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DoF</a:t>
            </a:r>
            <a:r>
              <a:rPr lang="en-GB" dirty="0"/>
              <a:t> Matrix – local reports</a:t>
            </a:r>
          </a:p>
        </p:txBody>
      </p:sp>
      <p:sp>
        <p:nvSpPr>
          <p:cNvPr id="4" name="Slide Number Placeholder 3"/>
          <p:cNvSpPr>
            <a:spLocks noGrp="1"/>
          </p:cNvSpPr>
          <p:nvPr>
            <p:ph type="sldNum" sz="quarter" idx="10"/>
          </p:nvPr>
        </p:nvSpPr>
        <p:spPr/>
        <p:txBody>
          <a:bodyPr/>
          <a:lstStyle/>
          <a:p>
            <a:fld id="{575F47BD-4C1F-4C15-AD61-3AB144D69E2A}" type="slidenum">
              <a:rPr lang="en-GB" smtClean="0"/>
              <a:t>8</a:t>
            </a:fld>
            <a:endParaRPr lang="en-GB"/>
          </a:p>
        </p:txBody>
      </p:sp>
    </p:spTree>
    <p:extLst>
      <p:ext uri="{BB962C8B-B14F-4D97-AF65-F5344CB8AC3E}">
        <p14:creationId xmlns:p14="http://schemas.microsoft.com/office/powerpoint/2010/main" val="1975610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Variable pay report needs updating because </a:t>
            </a:r>
            <a:r>
              <a:rPr lang="en-GB" dirty="0" err="1"/>
              <a:t>qlkiview</a:t>
            </a:r>
            <a:r>
              <a:rPr lang="en-GB" dirty="0"/>
              <a:t> no longer exists</a:t>
            </a:r>
          </a:p>
        </p:txBody>
      </p:sp>
      <p:sp>
        <p:nvSpPr>
          <p:cNvPr id="4" name="Slide Number Placeholder 3"/>
          <p:cNvSpPr>
            <a:spLocks noGrp="1"/>
          </p:cNvSpPr>
          <p:nvPr>
            <p:ph type="sldNum" sz="quarter" idx="10"/>
          </p:nvPr>
        </p:nvSpPr>
        <p:spPr/>
        <p:txBody>
          <a:bodyPr/>
          <a:lstStyle/>
          <a:p>
            <a:fld id="{575F47BD-4C1F-4C15-AD61-3AB144D69E2A}" type="slidenum">
              <a:rPr lang="en-GB" smtClean="0"/>
              <a:t>11</a:t>
            </a:fld>
            <a:endParaRPr lang="en-GB"/>
          </a:p>
        </p:txBody>
      </p:sp>
    </p:spTree>
    <p:extLst>
      <p:ext uri="{BB962C8B-B14F-4D97-AF65-F5344CB8AC3E}">
        <p14:creationId xmlns:p14="http://schemas.microsoft.com/office/powerpoint/2010/main" val="4144489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13</a:t>
            </a:fld>
            <a:endParaRPr lang="en-GB"/>
          </a:p>
        </p:txBody>
      </p:sp>
    </p:spTree>
    <p:extLst>
      <p:ext uri="{BB962C8B-B14F-4D97-AF65-F5344CB8AC3E}">
        <p14:creationId xmlns:p14="http://schemas.microsoft.com/office/powerpoint/2010/main" val="3321452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14</a:t>
            </a:fld>
            <a:endParaRPr lang="en-GB"/>
          </a:p>
        </p:txBody>
      </p:sp>
    </p:spTree>
    <p:extLst>
      <p:ext uri="{BB962C8B-B14F-4D97-AF65-F5344CB8AC3E}">
        <p14:creationId xmlns:p14="http://schemas.microsoft.com/office/powerpoint/2010/main" val="6686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15</a:t>
            </a:fld>
            <a:endParaRPr lang="en-GB"/>
          </a:p>
        </p:txBody>
      </p:sp>
    </p:spTree>
    <p:extLst>
      <p:ext uri="{BB962C8B-B14F-4D97-AF65-F5344CB8AC3E}">
        <p14:creationId xmlns:p14="http://schemas.microsoft.com/office/powerpoint/2010/main" val="4112214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18/03/2025</a:t>
            </a:fld>
            <a:endParaRPr lang="en-GB"/>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18/03/2025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18/03/2025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9.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7.emf"/><Relationship Id="rId7" Type="http://schemas.openxmlformats.org/officeDocument/2006/relationships/image" Target="../media/image31.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1.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5.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7.emf"/><Relationship Id="rId7"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12.png"/><Relationship Id="rId4" Type="http://schemas.openxmlformats.org/officeDocument/2006/relationships/image" Target="../media/image8.png"/><Relationship Id="rId9"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0.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7.emf"/><Relationship Id="rId7" Type="http://schemas.openxmlformats.org/officeDocument/2006/relationships/image" Target="../media/image20.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10.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6.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6651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Neath Port Talbot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3720425"/>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25/03/2025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64719" y="3227265"/>
            <a:ext cx="12063551" cy="1208842"/>
          </a:xfrm>
          <a:prstGeom prst="roundRect">
            <a:avLst/>
          </a:prstGeom>
          <a:noFill/>
          <a:ln>
            <a:solidFill>
              <a:srgbClr val="002060"/>
            </a:solidFill>
          </a:ln>
        </p:spPr>
        <p:txBody>
          <a:bodyPr wrap="square" rtlCol="0">
            <a:spAutoFit/>
          </a:bodyPr>
          <a:lstStyle/>
          <a:p>
            <a:pPr>
              <a:spcAft>
                <a:spcPts val="600"/>
              </a:spcAft>
            </a:pPr>
            <a:r>
              <a:rPr lang="en-GB" sz="1200" dirty="0">
                <a:solidFill>
                  <a:srgbClr val="002060"/>
                </a:solidFill>
                <a:latin typeface="Arial" panose="020B0604020202020204" pitchFamily="34" charset="0"/>
                <a:cs typeface="Arial" panose="020B0604020202020204" pitchFamily="34" charset="0"/>
              </a:rPr>
              <a:t>Total nurse expenditure shows an increasing trend and can largely be attributable to the increasing levels of additional (outlier) capacity open on the Singleton site. The A4C pay award (2024/25) with back pay was applied in month 08, respectively (and funded) which skews the month on month trend data.</a:t>
            </a:r>
          </a:p>
          <a:p>
            <a:pPr>
              <a:spcAft>
                <a:spcPts val="600"/>
              </a:spcAft>
            </a:pPr>
            <a:r>
              <a:rPr lang="en-GB" sz="1200" dirty="0">
                <a:solidFill>
                  <a:srgbClr val="002060"/>
                </a:solidFill>
                <a:latin typeface="Arial" panose="020B0604020202020204" pitchFamily="34" charset="0"/>
                <a:cs typeface="Arial" panose="020B0604020202020204" pitchFamily="34" charset="0"/>
              </a:rPr>
              <a:t>A medical and dental pay award (2023/24 and 2024/25) with back pay was applied in month 06 and 08, respectively (and funded) which skews the month on month trend data.  The spike in WTE reported in M5 and M11 was as a result of the rotation of training grades between organisations and being incorrectly charged through Single Lead Employer (SLE) – the financial value was adjusted to reflect this whilst corrected by Shared Services. </a:t>
            </a: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2" name="Picture 1"/>
          <p:cNvPicPr>
            <a:picLocks noChangeAspect="1"/>
          </p:cNvPicPr>
          <p:nvPr/>
        </p:nvPicPr>
        <p:blipFill>
          <a:blip r:embed="rId5"/>
          <a:stretch>
            <a:fillRect/>
          </a:stretch>
        </p:blipFill>
        <p:spPr>
          <a:xfrm>
            <a:off x="7998608" y="644409"/>
            <a:ext cx="3714831" cy="2101812"/>
          </a:xfrm>
          <a:prstGeom prst="rect">
            <a:avLst/>
          </a:prstGeom>
        </p:spPr>
      </p:pic>
      <p:pic>
        <p:nvPicPr>
          <p:cNvPr id="3" name="Picture 2"/>
          <p:cNvPicPr>
            <a:picLocks noChangeAspect="1"/>
          </p:cNvPicPr>
          <p:nvPr/>
        </p:nvPicPr>
        <p:blipFill>
          <a:blip r:embed="rId6"/>
          <a:stretch>
            <a:fillRect/>
          </a:stretch>
        </p:blipFill>
        <p:spPr>
          <a:xfrm>
            <a:off x="4135780" y="644409"/>
            <a:ext cx="3715461" cy="2101812"/>
          </a:xfrm>
          <a:prstGeom prst="rect">
            <a:avLst/>
          </a:prstGeom>
        </p:spPr>
      </p:pic>
      <p:pic>
        <p:nvPicPr>
          <p:cNvPr id="9" name="Picture 8"/>
          <p:cNvPicPr>
            <a:picLocks noChangeAspect="1"/>
          </p:cNvPicPr>
          <p:nvPr/>
        </p:nvPicPr>
        <p:blipFill>
          <a:blip r:embed="rId7"/>
          <a:stretch>
            <a:fillRect/>
          </a:stretch>
        </p:blipFill>
        <p:spPr>
          <a:xfrm>
            <a:off x="272952" y="654097"/>
            <a:ext cx="3715461" cy="2101812"/>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8187654" y="464688"/>
            <a:ext cx="3498583" cy="571290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rgbClr val="002060"/>
                </a:solidFill>
                <a:latin typeface="Arial" panose="020B0604020202020204" pitchFamily="34" charset="0"/>
                <a:cs typeface="Arial" panose="020B0604020202020204" pitchFamily="34" charset="0"/>
                <a:sym typeface="Arial"/>
              </a:rPr>
              <a:t>Anaesthetics ADH/WLI accounts for </a:t>
            </a:r>
            <a:r>
              <a:rPr lang="en-GB" sz="1200" dirty="0">
                <a:solidFill>
                  <a:srgbClr val="FF0000"/>
                </a:solidFill>
                <a:latin typeface="Arial" panose="020B0604020202020204" pitchFamily="34" charset="0"/>
                <a:cs typeface="Arial" panose="020B0604020202020204" pitchFamily="34" charset="0"/>
                <a:sym typeface="Arial"/>
              </a:rPr>
              <a:t>16% </a:t>
            </a:r>
            <a:r>
              <a:rPr lang="en-GB" sz="1200" dirty="0">
                <a:solidFill>
                  <a:srgbClr val="002060"/>
                </a:solidFill>
                <a:latin typeface="Arial" panose="020B0604020202020204" pitchFamily="34" charset="0"/>
                <a:cs typeface="Arial" panose="020B0604020202020204" pitchFamily="34" charset="0"/>
                <a:sym typeface="Arial"/>
              </a:rPr>
              <a:t>of the variable pay expenditure to date.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dirty="0">
              <a:solidFill>
                <a:srgbClr val="002060"/>
              </a:solidFill>
              <a:latin typeface="Arial" panose="020B0604020202020204" pitchFamily="34" charset="0"/>
              <a:cs typeface="Arial" panose="020B0604020202020204" pitchFamily="34" charset="0"/>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rgbClr val="002060"/>
                </a:solidFill>
                <a:latin typeface="Arial" panose="020B0604020202020204" pitchFamily="34" charset="0"/>
                <a:cs typeface="Arial" panose="020B0604020202020204" pitchFamily="34" charset="0"/>
                <a:sym typeface="Arial"/>
              </a:rPr>
              <a:t>Additional bed capacity bank &amp; agency spend accounts for a further </a:t>
            </a:r>
            <a:r>
              <a:rPr lang="en-GB" sz="1200" dirty="0">
                <a:solidFill>
                  <a:srgbClr val="FF0000"/>
                </a:solidFill>
                <a:latin typeface="Arial" panose="020B0604020202020204" pitchFamily="34" charset="0"/>
                <a:cs typeface="Arial" panose="020B0604020202020204" pitchFamily="34" charset="0"/>
                <a:sym typeface="Arial"/>
              </a:rPr>
              <a:t>12%</a:t>
            </a:r>
            <a:r>
              <a:rPr lang="en-GB" sz="1200" b="1" dirty="0">
                <a:solidFill>
                  <a:srgbClr val="FF0000"/>
                </a:solidFill>
                <a:latin typeface="Arial" panose="020B0604020202020204" pitchFamily="34" charset="0"/>
                <a:cs typeface="Arial" panose="020B0604020202020204" pitchFamily="34" charset="0"/>
                <a:sym typeface="Arial"/>
              </a:rPr>
              <a:t> </a:t>
            </a:r>
            <a:r>
              <a:rPr lang="en-GB" sz="1200" dirty="0">
                <a:solidFill>
                  <a:srgbClr val="002060"/>
                </a:solidFill>
                <a:latin typeface="Arial" panose="020B0604020202020204" pitchFamily="34" charset="0"/>
                <a:cs typeface="Arial" panose="020B0604020202020204" pitchFamily="34" charset="0"/>
                <a:sym typeface="Arial"/>
              </a:rPr>
              <a:t>of the total variable pay expenditure to date.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dirty="0">
              <a:solidFill>
                <a:srgbClr val="002060"/>
              </a:solidFill>
              <a:latin typeface="Arial" panose="020B0604020202020204" pitchFamily="34" charset="0"/>
              <a:cs typeface="Arial" panose="020B0604020202020204" pitchFamily="34" charset="0"/>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rgbClr val="002060"/>
                </a:solidFill>
                <a:latin typeface="Arial" panose="020B0604020202020204" pitchFamily="34" charset="0"/>
                <a:cs typeface="Arial" panose="020B0604020202020204" pitchFamily="34" charset="0"/>
                <a:sym typeface="Arial"/>
              </a:rPr>
              <a:t>Funded Planned Additional Activity Rate (PAAR) totalled £74k in month 11, accounting for 6% of the in month variable pay.</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dirty="0">
              <a:solidFill>
                <a:srgbClr val="002060"/>
              </a:solidFill>
              <a:latin typeface="Arial" panose="020B0604020202020204" pitchFamily="34" charset="0"/>
              <a:cs typeface="Arial" panose="020B0604020202020204" pitchFamily="34" charset="0"/>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rgbClr val="002060"/>
                </a:solidFill>
                <a:latin typeface="Arial" panose="020B0604020202020204" pitchFamily="34" charset="0"/>
                <a:cs typeface="Arial" panose="020B0604020202020204" pitchFamily="34" charset="0"/>
                <a:sym typeface="Arial"/>
              </a:rPr>
              <a:t>Haematology Medical agency spend totalling £511k YTD accounts for 3.5% of the YTD variable pay with Gynaecology accounting for another 3.5%</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dirty="0">
              <a:solidFill>
                <a:srgbClr val="002060"/>
              </a:solidFill>
              <a:latin typeface="Arial" panose="020B0604020202020204" pitchFamily="34" charset="0"/>
              <a:cs typeface="Arial" panose="020B0604020202020204" pitchFamily="34" charset="0"/>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solidFill>
                  <a:srgbClr val="002060"/>
                </a:solidFill>
                <a:latin typeface="Arial" panose="020B0604020202020204" pitchFamily="34" charset="0"/>
                <a:cs typeface="Arial" panose="020B0604020202020204" pitchFamily="34" charset="0"/>
                <a:sym typeface="Arial"/>
              </a:rPr>
              <a:t>Theatres overtime (excl. PAAR) at £749k accounts for 5% of the YTD variable pay </a:t>
            </a:r>
          </a:p>
        </p:txBody>
      </p:sp>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3" name="Picture 2"/>
          <p:cNvPicPr>
            <a:picLocks noChangeAspect="1"/>
          </p:cNvPicPr>
          <p:nvPr/>
        </p:nvPicPr>
        <p:blipFill>
          <a:blip r:embed="rId6"/>
          <a:stretch>
            <a:fillRect/>
          </a:stretch>
        </p:blipFill>
        <p:spPr>
          <a:xfrm>
            <a:off x="177873" y="452359"/>
            <a:ext cx="4872300" cy="2310292"/>
          </a:xfrm>
          <a:prstGeom prst="rect">
            <a:avLst/>
          </a:prstGeom>
        </p:spPr>
      </p:pic>
      <p:pic>
        <p:nvPicPr>
          <p:cNvPr id="4" name="Picture 3"/>
          <p:cNvPicPr>
            <a:picLocks noChangeAspect="1"/>
          </p:cNvPicPr>
          <p:nvPr/>
        </p:nvPicPr>
        <p:blipFill>
          <a:blip r:embed="rId7"/>
          <a:stretch>
            <a:fillRect/>
          </a:stretch>
        </p:blipFill>
        <p:spPr>
          <a:xfrm>
            <a:off x="177872" y="4434493"/>
            <a:ext cx="7858483" cy="1504913"/>
          </a:xfrm>
          <a:prstGeom prst="rect">
            <a:avLst/>
          </a:prstGeom>
        </p:spPr>
      </p:pic>
      <p:pic>
        <p:nvPicPr>
          <p:cNvPr id="11" name="Picture 10"/>
          <p:cNvPicPr>
            <a:picLocks noChangeAspect="1"/>
          </p:cNvPicPr>
          <p:nvPr/>
        </p:nvPicPr>
        <p:blipFill>
          <a:blip r:embed="rId8"/>
          <a:stretch>
            <a:fillRect/>
          </a:stretch>
        </p:blipFill>
        <p:spPr>
          <a:xfrm>
            <a:off x="177872" y="2820991"/>
            <a:ext cx="7858483" cy="1480344"/>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p:cNvSpPr txBox="1"/>
          <p:nvPr/>
        </p:nvSpPr>
        <p:spPr>
          <a:xfrm>
            <a:off x="177872" y="3074142"/>
            <a:ext cx="12014128" cy="3166824"/>
          </a:xfrm>
          <a:prstGeom prst="roundRect">
            <a:avLst/>
          </a:prstGeom>
          <a:noFill/>
          <a:ln>
            <a:solidFill>
              <a:srgbClr val="002060"/>
            </a:solidFill>
          </a:ln>
        </p:spPr>
        <p:txBody>
          <a:bodyPr wrap="square" rtlCol="0">
            <a:spAutoFit/>
          </a:bodyPr>
          <a:lstStyle/>
          <a:p>
            <a:r>
              <a:rPr lang="en-GB" sz="1200" dirty="0">
                <a:solidFill>
                  <a:srgbClr val="002060"/>
                </a:solidFill>
                <a:latin typeface="Arial" panose="020B0604020202020204" pitchFamily="34" charset="0"/>
                <a:cs typeface="Arial" panose="020B0604020202020204" pitchFamily="34" charset="0"/>
              </a:rPr>
              <a:t>69% of Clinical Services &amp; Supplies (excl. Drugs and Blood Products) expenditure is seen in the Surgical Division with Theatres and T&amp;O accounting for 41% and 22%, respectively - both activity driven services.  As a support service, Theatres is integral to the delivery of other services’ performance targets, where any efficiency gains are utilised to deliver further performance gains.</a:t>
            </a:r>
          </a:p>
          <a:p>
            <a:endParaRPr lang="en-GB" sz="1200" dirty="0">
              <a:solidFill>
                <a:srgbClr val="002060"/>
              </a:solidFill>
              <a:latin typeface="Arial" panose="020B0604020202020204" pitchFamily="34" charset="0"/>
              <a:cs typeface="Arial" panose="020B0604020202020204" pitchFamily="34" charset="0"/>
            </a:endParaRPr>
          </a:p>
          <a:p>
            <a:r>
              <a:rPr lang="en-GB" sz="1200" dirty="0">
                <a:solidFill>
                  <a:srgbClr val="002060"/>
                </a:solidFill>
                <a:latin typeface="Arial" panose="020B0604020202020204" pitchFamily="34" charset="0"/>
                <a:cs typeface="Arial" panose="020B0604020202020204" pitchFamily="34" charset="0"/>
              </a:rPr>
              <a:t>These expenditure areas are also contributing to the increased spend levels in 24/25 vs 23/24 due to the following reasons: Increased activity; Inflationary Pressures; Non-recurrent benefits taken in 2023/24.</a:t>
            </a:r>
          </a:p>
          <a:p>
            <a:endParaRPr lang="en-GB" sz="1200" kern="0" dirty="0">
              <a:solidFill>
                <a:srgbClr val="FF0000"/>
              </a:solidFill>
              <a:latin typeface="Arial"/>
            </a:endParaRPr>
          </a:p>
          <a:p>
            <a:r>
              <a:rPr lang="en-GB" sz="1200" dirty="0">
                <a:solidFill>
                  <a:srgbClr val="002060"/>
                </a:solidFill>
                <a:latin typeface="Arial" panose="020B0604020202020204" pitchFamily="34" charset="0"/>
                <a:cs typeface="Arial" panose="020B0604020202020204" pitchFamily="34" charset="0"/>
              </a:rPr>
              <a:t>Haematology Blood Products - which along with Rheumatology to a lesser extent is the biggest consumer of blood products - is a current cause for concern.  Expenditure levels have clearly increased vs 2023/24 with further investigation underway to understand the drivers of this spend.  There is often natural monthly variation in spend but this year’s Haematology expenditure has averaged £30k per month higher than last year, which in turn was ~£30k per month higher than the year prior to that.</a:t>
            </a:r>
          </a:p>
          <a:p>
            <a:endParaRPr lang="en-GB" sz="1200" dirty="0">
              <a:solidFill>
                <a:srgbClr val="002060"/>
              </a:solidFill>
              <a:latin typeface="Arial" panose="020B0604020202020204" pitchFamily="34" charset="0"/>
              <a:cs typeface="Arial" panose="020B0604020202020204" pitchFamily="34" charset="0"/>
            </a:endParaRPr>
          </a:p>
          <a:p>
            <a:r>
              <a:rPr lang="en-GB" sz="1200" dirty="0">
                <a:solidFill>
                  <a:srgbClr val="002060"/>
                </a:solidFill>
                <a:latin typeface="Arial" panose="020B0604020202020204" pitchFamily="34" charset="0"/>
                <a:cs typeface="Arial" panose="020B0604020202020204" pitchFamily="34" charset="0"/>
              </a:rPr>
              <a:t>Prescribing - is providing a £0.7m underspend in-month following receipt of the latest datasets and there is a YTD underspend of £1.4m. We have at this point received 9 months of PAR data. The YTD data is below the anticipated levels at this point in the year and therefore a larger element of this anticipated benefit has been recognised in-month. The Pharmacy team are expecting potential further reductions linked to Cat M later in the year; there is the possibility of further opportunities. The position will remain under close review pending further PAR data in the final month of the year.</a:t>
            </a:r>
          </a:p>
        </p:txBody>
      </p:sp>
      <p:sp>
        <p:nvSpPr>
          <p:cNvPr id="8" name="Oval 7"/>
          <p:cNvSpPr/>
          <p:nvPr/>
        </p:nvSpPr>
        <p:spPr>
          <a:xfrm>
            <a:off x="11492450"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9" name="Picture 8"/>
          <p:cNvPicPr>
            <a:picLocks noChangeAspect="1"/>
          </p:cNvPicPr>
          <p:nvPr/>
        </p:nvPicPr>
        <p:blipFill>
          <a:blip r:embed="rId5"/>
          <a:stretch>
            <a:fillRect/>
          </a:stretch>
        </p:blipFill>
        <p:spPr>
          <a:xfrm>
            <a:off x="302517" y="713121"/>
            <a:ext cx="3708820" cy="2098055"/>
          </a:xfrm>
          <a:prstGeom prst="rect">
            <a:avLst/>
          </a:prstGeom>
        </p:spPr>
      </p:pic>
      <p:pic>
        <p:nvPicPr>
          <p:cNvPr id="10" name="Picture 9"/>
          <p:cNvPicPr>
            <a:picLocks noChangeAspect="1"/>
          </p:cNvPicPr>
          <p:nvPr/>
        </p:nvPicPr>
        <p:blipFill>
          <a:blip r:embed="rId6"/>
          <a:stretch>
            <a:fillRect/>
          </a:stretch>
        </p:blipFill>
        <p:spPr>
          <a:xfrm>
            <a:off x="8173228" y="714420"/>
            <a:ext cx="3704226" cy="2095456"/>
          </a:xfrm>
          <a:prstGeom prst="rect">
            <a:avLst/>
          </a:prstGeom>
        </p:spPr>
      </p:pic>
      <p:pic>
        <p:nvPicPr>
          <p:cNvPr id="11" name="Picture 10"/>
          <p:cNvPicPr>
            <a:picLocks noChangeAspect="1"/>
          </p:cNvPicPr>
          <p:nvPr/>
        </p:nvPicPr>
        <p:blipFill>
          <a:blip r:embed="rId7"/>
          <a:stretch>
            <a:fillRect/>
          </a:stretch>
        </p:blipFill>
        <p:spPr>
          <a:xfrm>
            <a:off x="4239022" y="713121"/>
            <a:ext cx="3706521" cy="2096755"/>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From Financial Assessment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5" name="Oval 14"/>
          <p:cNvSpPr/>
          <p:nvPr/>
        </p:nvSpPr>
        <p:spPr>
          <a:xfrm>
            <a:off x="11571966" y="85119"/>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2" name="Picture 1"/>
          <p:cNvPicPr>
            <a:picLocks noChangeAspect="1"/>
          </p:cNvPicPr>
          <p:nvPr/>
        </p:nvPicPr>
        <p:blipFill>
          <a:blip r:embed="rId6"/>
          <a:stretch>
            <a:fillRect/>
          </a:stretch>
        </p:blipFill>
        <p:spPr>
          <a:xfrm>
            <a:off x="3322655" y="3368064"/>
            <a:ext cx="5617286" cy="3120102"/>
          </a:xfrm>
          <a:prstGeom prst="rect">
            <a:avLst/>
          </a:prstGeom>
        </p:spPr>
      </p:pic>
      <p:pic>
        <p:nvPicPr>
          <p:cNvPr id="3" name="Picture 2"/>
          <p:cNvPicPr>
            <a:picLocks noChangeAspect="1"/>
          </p:cNvPicPr>
          <p:nvPr/>
        </p:nvPicPr>
        <p:blipFill>
          <a:blip r:embed="rId7"/>
          <a:stretch>
            <a:fillRect/>
          </a:stretch>
        </p:blipFill>
        <p:spPr>
          <a:xfrm>
            <a:off x="383790" y="701436"/>
            <a:ext cx="3464812" cy="2182354"/>
          </a:xfrm>
          <a:prstGeom prst="rect">
            <a:avLst/>
          </a:prstGeom>
        </p:spPr>
      </p:pic>
      <p:pic>
        <p:nvPicPr>
          <p:cNvPr id="4" name="Picture 3"/>
          <p:cNvPicPr>
            <a:picLocks noChangeAspect="1"/>
          </p:cNvPicPr>
          <p:nvPr/>
        </p:nvPicPr>
        <p:blipFill>
          <a:blip r:embed="rId8"/>
          <a:stretch>
            <a:fillRect/>
          </a:stretch>
        </p:blipFill>
        <p:spPr>
          <a:xfrm>
            <a:off x="4398233" y="689658"/>
            <a:ext cx="3466130" cy="2185926"/>
          </a:xfrm>
          <a:prstGeom prst="rect">
            <a:avLst/>
          </a:prstGeom>
        </p:spPr>
      </p:pic>
      <p:pic>
        <p:nvPicPr>
          <p:cNvPr id="9" name="Picture 8"/>
          <p:cNvPicPr>
            <a:picLocks noChangeAspect="1"/>
          </p:cNvPicPr>
          <p:nvPr/>
        </p:nvPicPr>
        <p:blipFill>
          <a:blip r:embed="rId9"/>
          <a:stretch>
            <a:fillRect/>
          </a:stretch>
        </p:blipFill>
        <p:spPr>
          <a:xfrm>
            <a:off x="8413994" y="706070"/>
            <a:ext cx="3466130" cy="2177720"/>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(Green)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2646729828"/>
              </p:ext>
            </p:extLst>
          </p:nvPr>
        </p:nvGraphicFramePr>
        <p:xfrm>
          <a:off x="1325462" y="448681"/>
          <a:ext cx="9152324" cy="5518499"/>
        </p:xfrm>
        <a:graphic>
          <a:graphicData uri="http://schemas.openxmlformats.org/drawingml/2006/table">
            <a:tbl>
              <a:tblPr/>
              <a:tblGrid>
                <a:gridCol w="3376734">
                  <a:extLst>
                    <a:ext uri="{9D8B030D-6E8A-4147-A177-3AD203B41FA5}">
                      <a16:colId xmlns:a16="http://schemas.microsoft.com/office/drawing/2014/main" val="2254785090"/>
                    </a:ext>
                  </a:extLst>
                </a:gridCol>
                <a:gridCol w="458380">
                  <a:extLst>
                    <a:ext uri="{9D8B030D-6E8A-4147-A177-3AD203B41FA5}">
                      <a16:colId xmlns:a16="http://schemas.microsoft.com/office/drawing/2014/main" val="2431014718"/>
                    </a:ext>
                  </a:extLst>
                </a:gridCol>
                <a:gridCol w="1000797">
                  <a:extLst>
                    <a:ext uri="{9D8B030D-6E8A-4147-A177-3AD203B41FA5}">
                      <a16:colId xmlns:a16="http://schemas.microsoft.com/office/drawing/2014/main" val="3018990793"/>
                    </a:ext>
                  </a:extLst>
                </a:gridCol>
                <a:gridCol w="4316413">
                  <a:extLst>
                    <a:ext uri="{9D8B030D-6E8A-4147-A177-3AD203B41FA5}">
                      <a16:colId xmlns:a16="http://schemas.microsoft.com/office/drawing/2014/main" val="772467788"/>
                    </a:ext>
                  </a:extLst>
                </a:gridCol>
              </a:tblGrid>
              <a:tr h="109821">
                <a:tc>
                  <a:txBody>
                    <a:bodyPr/>
                    <a:lstStyle/>
                    <a:p>
                      <a:pPr algn="ctr" fontAlgn="ctr"/>
                      <a:r>
                        <a:rPr lang="en-GB" sz="500" b="1" i="0" u="none" strike="noStrike">
                          <a:solidFill>
                            <a:srgbClr val="FFFFFF"/>
                          </a:solidFill>
                          <a:effectLst/>
                          <a:latin typeface="Arial" panose="020B0604020202020204" pitchFamily="34" charset="0"/>
                        </a:rPr>
                        <a:t>Detail of Green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500" b="1" i="0" u="none" strike="noStrike">
                          <a:solidFill>
                            <a:srgbClr val="FFFFFF"/>
                          </a:solidFill>
                          <a:effectLst/>
                          <a:latin typeface="Arial" panose="020B0604020202020204" pitchFamily="34" charset="0"/>
                        </a:rPr>
                        <a:t>£'000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500" b="1" i="0" u="none" strike="noStrike">
                          <a:solidFill>
                            <a:srgbClr val="FFFFFF"/>
                          </a:solidFill>
                          <a:effectLst/>
                          <a:latin typeface="Arial" panose="020B0604020202020204" pitchFamily="34" charset="0"/>
                        </a:rPr>
                        <a:t>Status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500" b="1" i="0" u="none" strike="noStrike">
                          <a:solidFill>
                            <a:srgbClr val="FFFFFF"/>
                          </a:solidFill>
                          <a:effectLst/>
                          <a:latin typeface="Arial" panose="020B0604020202020204" pitchFamily="34" charset="0"/>
                        </a:rPr>
                        <a:t>Next Steps - Work in Progress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3017245251"/>
                  </a:ext>
                </a:extLst>
              </a:tr>
              <a:tr h="109821">
                <a:tc>
                  <a:txBody>
                    <a:bodyPr/>
                    <a:lstStyle/>
                    <a:p>
                      <a:pPr algn="ctr" fontAlgn="ctr"/>
                      <a:r>
                        <a:rPr lang="en-GB" sz="500" b="0" i="0" u="none" strike="noStrike">
                          <a:solidFill>
                            <a:srgbClr val="000000"/>
                          </a:solidFill>
                          <a:effectLst/>
                          <a:latin typeface="Arial" panose="020B0604020202020204" pitchFamily="34" charset="0"/>
                        </a:rPr>
                        <a:t>Rivaroxaban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884345685"/>
                  </a:ext>
                </a:extLst>
              </a:tr>
              <a:tr h="109821">
                <a:tc>
                  <a:txBody>
                    <a:bodyPr/>
                    <a:lstStyle/>
                    <a:p>
                      <a:pPr algn="ctr" fontAlgn="ctr"/>
                      <a:r>
                        <a:rPr lang="en-GB" sz="500" b="0" i="0" u="none" strike="noStrike">
                          <a:solidFill>
                            <a:srgbClr val="000000"/>
                          </a:solidFill>
                          <a:effectLst/>
                          <a:latin typeface="Arial" panose="020B0604020202020204" pitchFamily="34" charset="0"/>
                        </a:rPr>
                        <a:t>Primary Care WorkPlan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1,390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Anticipated to Over Achieve but needs further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514439231"/>
                  </a:ext>
                </a:extLst>
              </a:tr>
              <a:tr h="109821">
                <a:tc>
                  <a:txBody>
                    <a:bodyPr/>
                    <a:lstStyle/>
                    <a:p>
                      <a:pPr algn="ctr" fontAlgn="ctr"/>
                      <a:r>
                        <a:rPr lang="en-GB" sz="500" b="0" i="0" u="none" strike="noStrike">
                          <a:solidFill>
                            <a:srgbClr val="000000"/>
                          </a:solidFill>
                          <a:effectLst/>
                          <a:latin typeface="Arial" panose="020B0604020202020204" pitchFamily="34" charset="0"/>
                        </a:rPr>
                        <a:t>Ticaglaor</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170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 Off Target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765804752"/>
                  </a:ext>
                </a:extLst>
              </a:tr>
              <a:tr h="109821">
                <a:tc>
                  <a:txBody>
                    <a:bodyPr/>
                    <a:lstStyle/>
                    <a:p>
                      <a:pPr algn="ctr" fontAlgn="ctr"/>
                      <a:r>
                        <a:rPr lang="en-GB" sz="500" b="0" i="0" u="none" strike="noStrike">
                          <a:solidFill>
                            <a:srgbClr val="000000"/>
                          </a:solidFill>
                          <a:effectLst/>
                          <a:latin typeface="Arial" panose="020B0604020202020204" pitchFamily="34" charset="0"/>
                        </a:rPr>
                        <a:t>Contract for Sugammadex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758030839"/>
                  </a:ext>
                </a:extLst>
              </a:tr>
              <a:tr h="625978">
                <a:tc>
                  <a:txBody>
                    <a:bodyPr/>
                    <a:lstStyle/>
                    <a:p>
                      <a:pPr algn="ctr" fontAlgn="ctr"/>
                      <a:r>
                        <a:rPr lang="en-GB" sz="500" b="0" i="0" u="none" strike="noStrike">
                          <a:solidFill>
                            <a:srgbClr val="000000"/>
                          </a:solidFill>
                          <a:effectLst/>
                          <a:latin typeface="Arial" panose="020B0604020202020204" pitchFamily="34" charset="0"/>
                        </a:rPr>
                        <a:t>Liquid Meds in Childrens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Delivering / Off Target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SBAR for switch to Ceyesto brand of Melatonin liquid written by MM and approved by Community Paeds in September 2024</a:t>
                      </a:r>
                      <a:br>
                        <a:rPr lang="en-GB" sz="500" b="0" i="0" u="none" strike="noStrike">
                          <a:solidFill>
                            <a:srgbClr val="000000"/>
                          </a:solidFill>
                          <a:effectLst/>
                          <a:latin typeface="Arial" panose="020B0604020202020204" pitchFamily="34" charset="0"/>
                        </a:rPr>
                      </a:br>
                      <a:r>
                        <a:rPr lang="en-GB" sz="500" b="0" i="0" u="none" strike="noStrike">
                          <a:solidFill>
                            <a:srgbClr val="000000"/>
                          </a:solidFill>
                          <a:effectLst/>
                          <a:latin typeface="Arial" panose="020B0604020202020204" pitchFamily="34" charset="0"/>
                        </a:rPr>
                        <a:t>• Singleton, Neath and Morriston hospital sites all using Ceyesto since September/October 2024.</a:t>
                      </a:r>
                      <a:br>
                        <a:rPr lang="en-GB" sz="500" b="0" i="0" u="none" strike="noStrike">
                          <a:solidFill>
                            <a:srgbClr val="000000"/>
                          </a:solidFill>
                          <a:effectLst/>
                          <a:latin typeface="Arial" panose="020B0604020202020204" pitchFamily="34" charset="0"/>
                        </a:rPr>
                      </a:br>
                      <a:r>
                        <a:rPr lang="en-GB" sz="500" b="0" i="0" u="none" strike="noStrike">
                          <a:solidFill>
                            <a:srgbClr val="000000"/>
                          </a:solidFill>
                          <a:effectLst/>
                          <a:latin typeface="Arial" panose="020B0604020202020204" pitchFamily="34" charset="0"/>
                        </a:rPr>
                        <a:t>• First month savings (October 24) around £3.5k</a:t>
                      </a:r>
                      <a:br>
                        <a:rPr lang="en-GB" sz="500" b="0" i="0" u="none" strike="noStrike">
                          <a:solidFill>
                            <a:srgbClr val="000000"/>
                          </a:solidFill>
                          <a:effectLst/>
                          <a:latin typeface="Arial" panose="020B0604020202020204" pitchFamily="34" charset="0"/>
                        </a:rPr>
                      </a:br>
                      <a:r>
                        <a:rPr lang="en-GB" sz="500" b="0" i="0" u="none" strike="noStrike">
                          <a:solidFill>
                            <a:srgbClr val="000000"/>
                          </a:solidFill>
                          <a:effectLst/>
                          <a:latin typeface="Arial" panose="020B0604020202020204" pitchFamily="34" charset="0"/>
                        </a:rPr>
                        <a:t>• Forecasts need to be altered down (21k this year, 42k full year saving) – slight reduction due to bottle size/expiry date of new preparation.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674811602"/>
                  </a:ext>
                </a:extLst>
              </a:tr>
              <a:tr h="109821">
                <a:tc>
                  <a:txBody>
                    <a:bodyPr/>
                    <a:lstStyle/>
                    <a:p>
                      <a:pPr algn="ctr" fontAlgn="ctr"/>
                      <a:r>
                        <a:rPr lang="en-GB" sz="500" b="0" i="0" u="none" strike="noStrike">
                          <a:solidFill>
                            <a:srgbClr val="000000"/>
                          </a:solidFill>
                          <a:effectLst/>
                          <a:latin typeface="Arial" panose="020B0604020202020204" pitchFamily="34" charset="0"/>
                        </a:rPr>
                        <a:t>Primary Care Rebates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Delivered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235558062"/>
                  </a:ext>
                </a:extLst>
              </a:tr>
              <a:tr h="109821">
                <a:tc>
                  <a:txBody>
                    <a:bodyPr/>
                    <a:lstStyle/>
                    <a:p>
                      <a:pPr algn="ctr" fontAlgn="ctr"/>
                      <a:r>
                        <a:rPr lang="en-GB" sz="500" b="0" i="0" u="none" strike="noStrike">
                          <a:solidFill>
                            <a:srgbClr val="000000"/>
                          </a:solidFill>
                          <a:effectLst/>
                          <a:latin typeface="Arial" panose="020B0604020202020204" pitchFamily="34" charset="0"/>
                        </a:rPr>
                        <a:t>Service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294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808680925"/>
                  </a:ext>
                </a:extLst>
              </a:tr>
              <a:tr h="109821">
                <a:tc>
                  <a:txBody>
                    <a:bodyPr/>
                    <a:lstStyle/>
                    <a:p>
                      <a:pPr algn="ctr" fontAlgn="ctr"/>
                      <a:r>
                        <a:rPr lang="en-GB" sz="500" b="0" i="0" u="none" strike="noStrike">
                          <a:solidFill>
                            <a:srgbClr val="000000"/>
                          </a:solidFill>
                          <a:effectLst/>
                          <a:latin typeface="Arial" panose="020B0604020202020204" pitchFamily="34" charset="0"/>
                        </a:rPr>
                        <a:t>10% Reduction in Variable Pay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1,419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 Partial Delivery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757420423"/>
                  </a:ext>
                </a:extLst>
              </a:tr>
              <a:tr h="109821">
                <a:tc>
                  <a:txBody>
                    <a:bodyPr/>
                    <a:lstStyle/>
                    <a:p>
                      <a:pPr algn="ctr" fontAlgn="ctr"/>
                      <a:r>
                        <a:rPr lang="en-GB" sz="500" b="0" i="0" u="none" strike="noStrike">
                          <a:solidFill>
                            <a:srgbClr val="000000"/>
                          </a:solidFill>
                          <a:effectLst/>
                          <a:latin typeface="Arial" panose="020B0604020202020204" pitchFamily="34" charset="0"/>
                        </a:rPr>
                        <a:t>Procurement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Partial Delivery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925800492"/>
                  </a:ext>
                </a:extLst>
              </a:tr>
              <a:tr h="109821">
                <a:tc>
                  <a:txBody>
                    <a:bodyPr/>
                    <a:lstStyle/>
                    <a:p>
                      <a:pPr algn="ctr" fontAlgn="ctr"/>
                      <a:r>
                        <a:rPr lang="en-GB" sz="500" b="0" i="0" u="none" strike="noStrike">
                          <a:solidFill>
                            <a:srgbClr val="000000"/>
                          </a:solidFill>
                          <a:effectLst/>
                          <a:latin typeface="Arial" panose="020B0604020202020204" pitchFamily="34" charset="0"/>
                        </a:rPr>
                        <a:t>Non Reccurrent Opportunities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500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Over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404978840"/>
                  </a:ext>
                </a:extLst>
              </a:tr>
              <a:tr h="109821">
                <a:tc>
                  <a:txBody>
                    <a:bodyPr/>
                    <a:lstStyle/>
                    <a:p>
                      <a:pPr algn="ctr" fontAlgn="ctr"/>
                      <a:r>
                        <a:rPr lang="en-GB" sz="500" b="0" i="0" u="none" strike="noStrike">
                          <a:solidFill>
                            <a:srgbClr val="000000"/>
                          </a:solidFill>
                          <a:effectLst/>
                          <a:latin typeface="Arial" panose="020B0604020202020204" pitchFamily="34" charset="0"/>
                        </a:rPr>
                        <a:t>VAT Oxygen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Over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426021319"/>
                  </a:ext>
                </a:extLst>
              </a:tr>
              <a:tr h="109821">
                <a:tc>
                  <a:txBody>
                    <a:bodyPr/>
                    <a:lstStyle/>
                    <a:p>
                      <a:pPr algn="ctr" fontAlgn="ctr"/>
                      <a:r>
                        <a:rPr lang="en-GB" sz="500" b="0" i="0" u="none" strike="noStrike">
                          <a:solidFill>
                            <a:srgbClr val="000000"/>
                          </a:solidFill>
                          <a:effectLst/>
                          <a:latin typeface="Arial" panose="020B0604020202020204" pitchFamily="34" charset="0"/>
                        </a:rPr>
                        <a:t>Storage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600090567"/>
                  </a:ext>
                </a:extLst>
              </a:tr>
              <a:tr h="109821">
                <a:tc>
                  <a:txBody>
                    <a:bodyPr/>
                    <a:lstStyle/>
                    <a:p>
                      <a:pPr algn="ctr" fontAlgn="ctr"/>
                      <a:r>
                        <a:rPr lang="en-GB" sz="500" b="0" i="0" u="none" strike="noStrike">
                          <a:solidFill>
                            <a:srgbClr val="000000"/>
                          </a:solidFill>
                          <a:effectLst/>
                          <a:latin typeface="Arial" panose="020B0604020202020204" pitchFamily="34" charset="0"/>
                        </a:rPr>
                        <a:t>IMM-Spend to Save ( Drugs Transformation HCD)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In Corporate Position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721117112"/>
                  </a:ext>
                </a:extLst>
              </a:tr>
              <a:tr h="109821">
                <a:tc>
                  <a:txBody>
                    <a:bodyPr/>
                    <a:lstStyle/>
                    <a:p>
                      <a:pPr algn="ctr" fontAlgn="ctr"/>
                      <a:r>
                        <a:rPr lang="en-GB" sz="500" b="0" i="0" u="none" strike="noStrike">
                          <a:solidFill>
                            <a:srgbClr val="000000"/>
                          </a:solidFill>
                          <a:effectLst/>
                          <a:latin typeface="Arial" panose="020B0604020202020204" pitchFamily="34" charset="0"/>
                        </a:rPr>
                        <a:t>Hywel Dda SLA Alignment of Commissioning Arrangements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038201607"/>
                  </a:ext>
                </a:extLst>
              </a:tr>
              <a:tr h="109821">
                <a:tc>
                  <a:txBody>
                    <a:bodyPr/>
                    <a:lstStyle/>
                    <a:p>
                      <a:pPr algn="ctr" fontAlgn="ctr"/>
                      <a:r>
                        <a:rPr lang="en-GB" sz="500" b="0" i="0" u="none" strike="noStrike">
                          <a:solidFill>
                            <a:srgbClr val="000000"/>
                          </a:solidFill>
                          <a:effectLst/>
                          <a:latin typeface="Arial" panose="020B0604020202020204" pitchFamily="34" charset="0"/>
                        </a:rPr>
                        <a:t>Tattoo less Treatment-Savings on medical grade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938096132"/>
                  </a:ext>
                </a:extLst>
              </a:tr>
              <a:tr h="109821">
                <a:tc>
                  <a:txBody>
                    <a:bodyPr/>
                    <a:lstStyle/>
                    <a:p>
                      <a:pPr algn="ctr" fontAlgn="ctr"/>
                      <a:r>
                        <a:rPr lang="en-GB" sz="500" b="0" i="0" u="none" strike="noStrike">
                          <a:solidFill>
                            <a:srgbClr val="000000"/>
                          </a:solidFill>
                          <a:effectLst/>
                          <a:latin typeface="Arial" panose="020B0604020202020204" pitchFamily="34" charset="0"/>
                        </a:rPr>
                        <a:t>MEMS maintenance contract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360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611185242"/>
                  </a:ext>
                </a:extLst>
              </a:tr>
              <a:tr h="109821">
                <a:tc>
                  <a:txBody>
                    <a:bodyPr/>
                    <a:lstStyle/>
                    <a:p>
                      <a:pPr algn="ctr" fontAlgn="ctr"/>
                      <a:r>
                        <a:rPr lang="en-GB" sz="500" b="0" i="0" u="none" strike="noStrike">
                          <a:solidFill>
                            <a:srgbClr val="000000"/>
                          </a:solidFill>
                          <a:effectLst/>
                          <a:latin typeface="Arial" panose="020B0604020202020204" pitchFamily="34" charset="0"/>
                        </a:rPr>
                        <a:t>Radio pharmacy Pricing-price tariff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157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136318836"/>
                  </a:ext>
                </a:extLst>
              </a:tr>
              <a:tr h="208659">
                <a:tc>
                  <a:txBody>
                    <a:bodyPr/>
                    <a:lstStyle/>
                    <a:p>
                      <a:pPr algn="ctr" fontAlgn="ctr"/>
                      <a:r>
                        <a:rPr lang="en-GB" sz="500" b="0" i="0" u="none" strike="noStrike">
                          <a:solidFill>
                            <a:srgbClr val="000000"/>
                          </a:solidFill>
                          <a:effectLst/>
                          <a:latin typeface="Arial" panose="020B0604020202020204" pitchFamily="34" charset="0"/>
                        </a:rPr>
                        <a:t>Paeds-Efficiencies in Community &amp; ND: move to Paperlite, cessation of off-site secure storage &amp; use of external venues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72727527"/>
                  </a:ext>
                </a:extLst>
              </a:tr>
              <a:tr h="109821">
                <a:tc>
                  <a:txBody>
                    <a:bodyPr/>
                    <a:lstStyle/>
                    <a:p>
                      <a:pPr algn="ctr" fontAlgn="ctr"/>
                      <a:r>
                        <a:rPr lang="en-GB" sz="500" b="0" i="0" u="none" strike="noStrike">
                          <a:solidFill>
                            <a:srgbClr val="000000"/>
                          </a:solidFill>
                          <a:effectLst/>
                          <a:latin typeface="Arial" panose="020B0604020202020204" pitchFamily="34" charset="0"/>
                        </a:rPr>
                        <a:t>Gynaecology-Intensity Banding: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Delayed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46733105"/>
                  </a:ext>
                </a:extLst>
              </a:tr>
              <a:tr h="109821">
                <a:tc>
                  <a:txBody>
                    <a:bodyPr/>
                    <a:lstStyle/>
                    <a:p>
                      <a:pPr algn="ctr" fontAlgn="ctr"/>
                      <a:r>
                        <a:rPr lang="en-GB" sz="500" b="0" i="0" u="none" strike="noStrike">
                          <a:solidFill>
                            <a:srgbClr val="000000"/>
                          </a:solidFill>
                          <a:effectLst/>
                          <a:latin typeface="Arial" panose="020B0604020202020204" pitchFamily="34" charset="0"/>
                        </a:rPr>
                        <a:t>WFI-Generate income from medication sales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533953899"/>
                  </a:ext>
                </a:extLst>
              </a:tr>
              <a:tr h="312988">
                <a:tc>
                  <a:txBody>
                    <a:bodyPr/>
                    <a:lstStyle/>
                    <a:p>
                      <a:pPr algn="ctr" fontAlgn="ctr"/>
                      <a:r>
                        <a:rPr lang="en-GB" sz="500" b="0" i="0" u="none" strike="noStrike">
                          <a:solidFill>
                            <a:srgbClr val="000000"/>
                          </a:solidFill>
                          <a:effectLst/>
                          <a:latin typeface="Arial" panose="020B0604020202020204" pitchFamily="34" charset="0"/>
                        </a:rPr>
                        <a:t>WFI-Increase in fee-paying patient activity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94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Progressing but delayed – Marketing campaign being reviewed but issues raised by Dice team around compliant website so further work taking place to market WFI. More fee-paying patients planned for treatment.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684557812"/>
                  </a:ext>
                </a:extLst>
              </a:tr>
              <a:tr h="109821">
                <a:tc>
                  <a:txBody>
                    <a:bodyPr/>
                    <a:lstStyle/>
                    <a:p>
                      <a:pPr algn="ctr" fontAlgn="ctr"/>
                      <a:r>
                        <a:rPr lang="en-GB" sz="500" b="0" i="0" u="none" strike="noStrike">
                          <a:solidFill>
                            <a:srgbClr val="000000"/>
                          </a:solidFill>
                          <a:effectLst/>
                          <a:latin typeface="Arial" panose="020B0604020202020204" pitchFamily="34" charset="0"/>
                        </a:rPr>
                        <a:t>WFI-Price increase in fee-paying fees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302692799"/>
                  </a:ext>
                </a:extLst>
              </a:tr>
              <a:tr h="208659">
                <a:tc>
                  <a:txBody>
                    <a:bodyPr/>
                    <a:lstStyle/>
                    <a:p>
                      <a:pPr algn="ctr" fontAlgn="ctr"/>
                      <a:r>
                        <a:rPr lang="en-GB" sz="500" b="0" i="0" u="none" strike="noStrike">
                          <a:solidFill>
                            <a:srgbClr val="000000"/>
                          </a:solidFill>
                          <a:effectLst/>
                          <a:latin typeface="Arial" panose="020B0604020202020204" pitchFamily="34" charset="0"/>
                        </a:rPr>
                        <a:t>WFI-commisioning Arrangments - Part1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Awaiting meeting to be scheduled with JCC/SBUHB. Benchmarking work and proposal document completed.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037056717"/>
                  </a:ext>
                </a:extLst>
              </a:tr>
              <a:tr h="109821">
                <a:tc>
                  <a:txBody>
                    <a:bodyPr/>
                    <a:lstStyle/>
                    <a:p>
                      <a:pPr algn="ctr" fontAlgn="ctr"/>
                      <a:r>
                        <a:rPr lang="en-GB" sz="500" b="0" i="0" u="none" strike="noStrike">
                          <a:solidFill>
                            <a:srgbClr val="000000"/>
                          </a:solidFill>
                          <a:effectLst/>
                          <a:latin typeface="Arial" panose="020B0604020202020204" pitchFamily="34" charset="0"/>
                        </a:rPr>
                        <a:t>WFI-Realignment of Required Facilities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835681254"/>
                  </a:ext>
                </a:extLst>
              </a:tr>
              <a:tr h="109821">
                <a:tc>
                  <a:txBody>
                    <a:bodyPr/>
                    <a:lstStyle/>
                    <a:p>
                      <a:pPr algn="ctr" fontAlgn="ctr"/>
                      <a:r>
                        <a:rPr lang="en-GB" sz="500" b="0" i="0" u="none" strike="noStrike">
                          <a:solidFill>
                            <a:srgbClr val="000000"/>
                          </a:solidFill>
                          <a:effectLst/>
                          <a:latin typeface="Arial" panose="020B0604020202020204" pitchFamily="34" charset="0"/>
                        </a:rPr>
                        <a:t>WFI-Travel Expenses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148676406"/>
                  </a:ext>
                </a:extLst>
              </a:tr>
              <a:tr h="109821">
                <a:tc>
                  <a:txBody>
                    <a:bodyPr/>
                    <a:lstStyle/>
                    <a:p>
                      <a:pPr algn="ctr" fontAlgn="ctr"/>
                      <a:r>
                        <a:rPr lang="en-GB" sz="500" b="0" i="0" u="none" strike="noStrike">
                          <a:solidFill>
                            <a:srgbClr val="000000"/>
                          </a:solidFill>
                          <a:effectLst/>
                          <a:latin typeface="Arial" panose="020B0604020202020204" pitchFamily="34" charset="0"/>
                        </a:rPr>
                        <a:t>WFI-Reduction in anaesthetic sessions from reduction in theatre sessions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48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013455559"/>
                  </a:ext>
                </a:extLst>
              </a:tr>
              <a:tr h="109821">
                <a:tc>
                  <a:txBody>
                    <a:bodyPr/>
                    <a:lstStyle/>
                    <a:p>
                      <a:pPr algn="ctr" fontAlgn="ctr"/>
                      <a:r>
                        <a:rPr lang="en-GB" sz="500" b="0" i="0" u="none" strike="noStrike">
                          <a:solidFill>
                            <a:srgbClr val="000000"/>
                          </a:solidFill>
                          <a:effectLst/>
                          <a:latin typeface="Arial" panose="020B0604020202020204" pitchFamily="34" charset="0"/>
                        </a:rPr>
                        <a:t>WFI-Reduction in Consultant Intensity Bandings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567864638"/>
                  </a:ext>
                </a:extLst>
              </a:tr>
              <a:tr h="109821">
                <a:tc>
                  <a:txBody>
                    <a:bodyPr/>
                    <a:lstStyle/>
                    <a:p>
                      <a:pPr algn="ctr" fontAlgn="ctr"/>
                      <a:r>
                        <a:rPr lang="en-GB" sz="500" b="0" i="0" u="none" strike="noStrike">
                          <a:solidFill>
                            <a:srgbClr val="000000"/>
                          </a:solidFill>
                          <a:effectLst/>
                          <a:latin typeface="Arial" panose="020B0604020202020204" pitchFamily="34" charset="0"/>
                        </a:rPr>
                        <a:t>WFI-Self Funding medical Arrangements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845248159"/>
                  </a:ext>
                </a:extLst>
              </a:tr>
              <a:tr h="109821">
                <a:tc>
                  <a:txBody>
                    <a:bodyPr/>
                    <a:lstStyle/>
                    <a:p>
                      <a:pPr algn="ctr" fontAlgn="ctr"/>
                      <a:r>
                        <a:rPr lang="en-GB" sz="500" b="0" i="0" u="none" strike="noStrike">
                          <a:solidFill>
                            <a:srgbClr val="000000"/>
                          </a:solidFill>
                          <a:effectLst/>
                          <a:latin typeface="Arial" panose="020B0604020202020204" pitchFamily="34" charset="0"/>
                        </a:rPr>
                        <a:t>Reserves Allignment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1,365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886432373"/>
                  </a:ext>
                </a:extLst>
              </a:tr>
              <a:tr h="109821">
                <a:tc>
                  <a:txBody>
                    <a:bodyPr/>
                    <a:lstStyle/>
                    <a:p>
                      <a:pPr algn="ctr" fontAlgn="ctr"/>
                      <a:r>
                        <a:rPr lang="en-GB" sz="500" b="0" i="0" u="none" strike="noStrike">
                          <a:solidFill>
                            <a:srgbClr val="000000"/>
                          </a:solidFill>
                          <a:effectLst/>
                          <a:latin typeface="Arial" panose="020B0604020202020204" pitchFamily="34" charset="0"/>
                        </a:rPr>
                        <a:t>Purchase of Annual Leave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41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076582614"/>
                  </a:ext>
                </a:extLst>
              </a:tr>
              <a:tr h="109821">
                <a:tc>
                  <a:txBody>
                    <a:bodyPr/>
                    <a:lstStyle/>
                    <a:p>
                      <a:pPr algn="ctr" fontAlgn="ctr"/>
                      <a:r>
                        <a:rPr lang="en-GB" sz="500" b="0" i="0" u="none" strike="noStrike">
                          <a:solidFill>
                            <a:srgbClr val="000000"/>
                          </a:solidFill>
                          <a:effectLst/>
                          <a:latin typeface="Arial" panose="020B0604020202020204" pitchFamily="34" charset="0"/>
                        </a:rPr>
                        <a:t>Reserves Slippage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1,349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995585661"/>
                  </a:ext>
                </a:extLst>
              </a:tr>
              <a:tr h="109821">
                <a:tc>
                  <a:txBody>
                    <a:bodyPr/>
                    <a:lstStyle/>
                    <a:p>
                      <a:pPr algn="ctr" fontAlgn="ctr"/>
                      <a:r>
                        <a:rPr lang="en-GB" sz="500" b="0" i="0" u="none" strike="noStrike">
                          <a:solidFill>
                            <a:srgbClr val="000000"/>
                          </a:solidFill>
                          <a:effectLst/>
                          <a:latin typeface="Arial" panose="020B0604020202020204" pitchFamily="34" charset="0"/>
                        </a:rPr>
                        <a:t>Reassessment of Run Rates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430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363987048"/>
                  </a:ext>
                </a:extLst>
              </a:tr>
              <a:tr h="109821">
                <a:tc>
                  <a:txBody>
                    <a:bodyPr/>
                    <a:lstStyle/>
                    <a:p>
                      <a:pPr algn="ctr" fontAlgn="ctr"/>
                      <a:r>
                        <a:rPr lang="en-GB" sz="500" b="0" i="0" u="none" strike="noStrike">
                          <a:solidFill>
                            <a:srgbClr val="000000"/>
                          </a:solidFill>
                          <a:effectLst/>
                          <a:latin typeface="Arial" panose="020B0604020202020204" pitchFamily="34" charset="0"/>
                        </a:rPr>
                        <a:t>Reassessment of Run Rates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1,789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98280818"/>
                  </a:ext>
                </a:extLst>
              </a:tr>
              <a:tr h="109821">
                <a:tc>
                  <a:txBody>
                    <a:bodyPr/>
                    <a:lstStyle/>
                    <a:p>
                      <a:pPr algn="ctr" fontAlgn="ctr"/>
                      <a:r>
                        <a:rPr lang="en-GB" sz="500" b="0" i="0" u="none" strike="noStrike">
                          <a:solidFill>
                            <a:srgbClr val="000000"/>
                          </a:solidFill>
                          <a:effectLst/>
                          <a:latin typeface="Arial" panose="020B0604020202020204" pitchFamily="34" charset="0"/>
                        </a:rPr>
                        <a:t>Reduction Of Surge Beds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846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828743863"/>
                  </a:ext>
                </a:extLst>
              </a:tr>
              <a:tr h="109821">
                <a:tc>
                  <a:txBody>
                    <a:bodyPr/>
                    <a:lstStyle/>
                    <a:p>
                      <a:pPr algn="ctr" fontAlgn="ctr"/>
                      <a:r>
                        <a:rPr lang="en-GB" sz="500" b="0" i="0" u="none" strike="noStrike">
                          <a:solidFill>
                            <a:srgbClr val="000000"/>
                          </a:solidFill>
                          <a:effectLst/>
                          <a:latin typeface="Arial" panose="020B0604020202020204" pitchFamily="34" charset="0"/>
                        </a:rPr>
                        <a:t>Run Rate Vacancies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1,800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024917447"/>
                  </a:ext>
                </a:extLst>
              </a:tr>
              <a:tr h="109821">
                <a:tc>
                  <a:txBody>
                    <a:bodyPr/>
                    <a:lstStyle/>
                    <a:p>
                      <a:pPr algn="ctr" fontAlgn="ctr"/>
                      <a:r>
                        <a:rPr lang="en-GB" sz="500" b="0" i="0" u="none" strike="noStrike">
                          <a:solidFill>
                            <a:srgbClr val="000000"/>
                          </a:solidFill>
                          <a:effectLst/>
                          <a:latin typeface="Arial" panose="020B0604020202020204" pitchFamily="34" charset="0"/>
                        </a:rPr>
                        <a:t>Run Rate Vacancies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127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249961234"/>
                  </a:ext>
                </a:extLst>
              </a:tr>
              <a:tr h="109821">
                <a:tc>
                  <a:txBody>
                    <a:bodyPr/>
                    <a:lstStyle/>
                    <a:p>
                      <a:pPr algn="ctr" fontAlgn="ctr"/>
                      <a:r>
                        <a:rPr lang="en-GB" sz="500" b="0" i="0" u="none" strike="noStrike">
                          <a:solidFill>
                            <a:srgbClr val="000000"/>
                          </a:solidFill>
                          <a:effectLst/>
                          <a:latin typeface="Arial" panose="020B0604020202020204" pitchFamily="34" charset="0"/>
                        </a:rPr>
                        <a:t>Other Procurment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180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659533458"/>
                  </a:ext>
                </a:extLst>
              </a:tr>
              <a:tr h="109821">
                <a:tc>
                  <a:txBody>
                    <a:bodyPr/>
                    <a:lstStyle/>
                    <a:p>
                      <a:pPr algn="ctr" fontAlgn="ctr"/>
                      <a:r>
                        <a:rPr lang="en-GB" sz="500" b="0" i="0" u="none" strike="noStrike">
                          <a:solidFill>
                            <a:srgbClr val="000000"/>
                          </a:solidFill>
                          <a:effectLst/>
                          <a:latin typeface="Arial" panose="020B0604020202020204" pitchFamily="34" charset="0"/>
                        </a:rPr>
                        <a:t>Recovery Scheme Adjusment to Balance to Plan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302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37275649"/>
                  </a:ext>
                </a:extLst>
              </a:tr>
              <a:tr h="208659">
                <a:tc>
                  <a:txBody>
                    <a:bodyPr/>
                    <a:lstStyle/>
                    <a:p>
                      <a:pPr algn="ctr" fontAlgn="ctr"/>
                      <a:r>
                        <a:rPr lang="en-GB" sz="500" b="0" i="0" u="none" strike="noStrike">
                          <a:solidFill>
                            <a:srgbClr val="000000"/>
                          </a:solidFill>
                          <a:effectLst/>
                          <a:latin typeface="Arial" panose="020B0604020202020204" pitchFamily="34" charset="0"/>
                        </a:rPr>
                        <a:t>Do not replace current over establishment of junior and senior clinical fellow posts - 4 leaving and don’t replace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76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dirty="0">
                          <a:solidFill>
                            <a:srgbClr val="000000"/>
                          </a:solidFill>
                          <a:effectLst/>
                          <a:latin typeface="Arial" panose="020B0604020202020204" pitchFamily="34" charset="0"/>
                        </a:rPr>
                        <a:t>Delivered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5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491371186"/>
                  </a:ext>
                </a:extLst>
              </a:tr>
              <a:tr h="109821">
                <a:tc>
                  <a:txBody>
                    <a:bodyPr/>
                    <a:lstStyle/>
                    <a:p>
                      <a:pPr algn="ctr" fontAlgn="ctr"/>
                      <a:r>
                        <a:rPr lang="en-GB" sz="500" b="1" i="0" u="none" strike="noStrike">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500" b="1" i="0" u="none" strike="noStrike">
                          <a:solidFill>
                            <a:srgbClr val="FFFFFF"/>
                          </a:solidFill>
                          <a:effectLst/>
                          <a:latin typeface="Arial" panose="020B0604020202020204" pitchFamily="34" charset="0"/>
                        </a:rPr>
                        <a:t>15,183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500" b="1" i="0" u="none" strike="noStrike">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500" b="1" i="0" u="none" strike="noStrike" dirty="0">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3084908651"/>
                  </a:ext>
                </a:extLst>
              </a:tr>
            </a:tbl>
          </a:graphicData>
        </a:graphic>
      </p:graphicFrame>
    </p:spTree>
    <p:extLst>
      <p:ext uri="{BB962C8B-B14F-4D97-AF65-F5344CB8AC3E}">
        <p14:creationId xmlns:p14="http://schemas.microsoft.com/office/powerpoint/2010/main" val="116143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(Amber)</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2" name="Table 1"/>
          <p:cNvGraphicFramePr>
            <a:graphicFrameLocks noGrp="1"/>
          </p:cNvGraphicFramePr>
          <p:nvPr>
            <p:extLst>
              <p:ext uri="{D42A27DB-BD31-4B8C-83A1-F6EECF244321}">
                <p14:modId xmlns:p14="http://schemas.microsoft.com/office/powerpoint/2010/main" val="2301781773"/>
              </p:ext>
            </p:extLst>
          </p:nvPr>
        </p:nvGraphicFramePr>
        <p:xfrm>
          <a:off x="739593" y="756840"/>
          <a:ext cx="10515600" cy="935129"/>
        </p:xfrm>
        <a:graphic>
          <a:graphicData uri="http://schemas.openxmlformats.org/drawingml/2006/table">
            <a:tbl>
              <a:tblPr/>
              <a:tblGrid>
                <a:gridCol w="4272249">
                  <a:extLst>
                    <a:ext uri="{9D8B030D-6E8A-4147-A177-3AD203B41FA5}">
                      <a16:colId xmlns:a16="http://schemas.microsoft.com/office/drawing/2014/main" val="1159975706"/>
                    </a:ext>
                  </a:extLst>
                </a:gridCol>
                <a:gridCol w="586702">
                  <a:extLst>
                    <a:ext uri="{9D8B030D-6E8A-4147-A177-3AD203B41FA5}">
                      <a16:colId xmlns:a16="http://schemas.microsoft.com/office/drawing/2014/main" val="1876533066"/>
                    </a:ext>
                  </a:extLst>
                </a:gridCol>
                <a:gridCol w="1164370">
                  <a:extLst>
                    <a:ext uri="{9D8B030D-6E8A-4147-A177-3AD203B41FA5}">
                      <a16:colId xmlns:a16="http://schemas.microsoft.com/office/drawing/2014/main" val="948557904"/>
                    </a:ext>
                  </a:extLst>
                </a:gridCol>
                <a:gridCol w="4492279">
                  <a:extLst>
                    <a:ext uri="{9D8B030D-6E8A-4147-A177-3AD203B41FA5}">
                      <a16:colId xmlns:a16="http://schemas.microsoft.com/office/drawing/2014/main" val="446239847"/>
                    </a:ext>
                  </a:extLst>
                </a:gridCol>
              </a:tblGrid>
              <a:tr h="137519">
                <a:tc>
                  <a:txBody>
                    <a:bodyPr/>
                    <a:lstStyle/>
                    <a:p>
                      <a:pPr algn="ctr" fontAlgn="ctr"/>
                      <a:r>
                        <a:rPr lang="en-GB" sz="800" b="1" i="0" u="none" strike="noStrike">
                          <a:solidFill>
                            <a:srgbClr val="FFFFFF"/>
                          </a:solidFill>
                          <a:effectLst/>
                          <a:latin typeface="Arial" panose="020B0604020202020204" pitchFamily="34" charset="0"/>
                        </a:rPr>
                        <a:t>Detail of Amber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Status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Next Steps - Work in Progress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extLst>
                  <a:ext uri="{0D108BD9-81ED-4DB2-BD59-A6C34878D82A}">
                    <a16:rowId xmlns:a16="http://schemas.microsoft.com/office/drawing/2014/main" val="60585504"/>
                  </a:ext>
                </a:extLst>
              </a:tr>
              <a:tr h="261286">
                <a:tc>
                  <a:txBody>
                    <a:bodyPr/>
                    <a:lstStyle/>
                    <a:p>
                      <a:pPr algn="ctr" fontAlgn="ctr"/>
                      <a:r>
                        <a:rPr lang="en-GB" sz="800" b="0" i="0" u="none" strike="noStrike" dirty="0">
                          <a:solidFill>
                            <a:srgbClr val="000000"/>
                          </a:solidFill>
                          <a:effectLst/>
                          <a:latin typeface="Arial" panose="020B0604020202020204" pitchFamily="34" charset="0"/>
                        </a:rPr>
                        <a:t>RT Immobilisation Research-Work with Suppliers to provide research using free/discounted equipment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42335327"/>
                  </a:ext>
                </a:extLst>
              </a:tr>
              <a:tr h="261286">
                <a:tc>
                  <a:txBody>
                    <a:bodyPr/>
                    <a:lstStyle/>
                    <a:p>
                      <a:pPr algn="ctr" fontAlgn="ctr"/>
                      <a:r>
                        <a:rPr lang="en-GB" sz="800" b="0" i="0" u="none" strike="noStrike">
                          <a:solidFill>
                            <a:srgbClr val="000000"/>
                          </a:solidFill>
                          <a:effectLst/>
                          <a:latin typeface="Arial" panose="020B0604020202020204" pitchFamily="34" charset="0"/>
                        </a:rPr>
                        <a:t>Electronic Reception-Change the current model to patients self booking in with volunteer support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971800742"/>
                  </a:ext>
                </a:extLst>
              </a:tr>
              <a:tr h="137519">
                <a:tc>
                  <a:txBody>
                    <a:bodyPr/>
                    <a:lstStyle/>
                    <a:p>
                      <a:pPr algn="ctr" fontAlgn="ctr"/>
                      <a:r>
                        <a:rPr lang="en-GB" sz="800" b="0" i="0" u="none" strike="noStrike">
                          <a:solidFill>
                            <a:srgbClr val="000000"/>
                          </a:solidFill>
                          <a:effectLst/>
                          <a:latin typeface="Arial" panose="020B0604020202020204" pitchFamily="34" charset="0"/>
                        </a:rPr>
                        <a:t>WFI-commisioning Arrangments - Part2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107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At Risk</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Unlikely to deliver in year, recurrently still on track</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807677025"/>
                  </a:ext>
                </a:extLst>
              </a:tr>
              <a:tr h="137519">
                <a:tc>
                  <a:txBody>
                    <a:bodyPr/>
                    <a:lstStyle/>
                    <a:p>
                      <a:pPr algn="ctr" fontAlgn="ctr"/>
                      <a:r>
                        <a:rPr lang="en-GB" sz="800" b="1" i="0" u="none" strike="noStrike">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121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800" b="1" i="0" u="none" strike="noStrike" dirty="0">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1866429084"/>
                  </a:ext>
                </a:extLst>
              </a:tr>
            </a:tbl>
          </a:graphicData>
        </a:graphic>
      </p:graphicFrame>
    </p:spTree>
    <p:extLst>
      <p:ext uri="{BB962C8B-B14F-4D97-AF65-F5344CB8AC3E}">
        <p14:creationId xmlns:p14="http://schemas.microsoft.com/office/powerpoint/2010/main" val="3631182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TextBox 2"/>
          <p:cNvSpPr txBox="1"/>
          <p:nvPr/>
        </p:nvSpPr>
        <p:spPr>
          <a:xfrm>
            <a:off x="259772" y="702178"/>
            <a:ext cx="5299363" cy="4431983"/>
          </a:xfrm>
          <a:prstGeom prst="rect">
            <a:avLst/>
          </a:prstGeom>
          <a:noFill/>
          <a:ln>
            <a:solidFill>
              <a:schemeClr val="tx1"/>
            </a:solidFill>
          </a:ln>
        </p:spPr>
        <p:txBody>
          <a:bodyPr wrap="square" rtlCol="0">
            <a:spAutoFit/>
          </a:bodyPr>
          <a:lstStyle/>
          <a:p>
            <a:r>
              <a:rPr lang="en-GB" sz="1500" b="1" dirty="0"/>
              <a:t>Further Risks:</a:t>
            </a:r>
          </a:p>
          <a:p>
            <a:pPr marL="285750" indent="-285750">
              <a:buFont typeface="Arial" panose="020B0604020202020204" pitchFamily="34" charset="0"/>
              <a:buChar char="•"/>
            </a:pPr>
            <a:r>
              <a:rPr lang="en-GB" sz="1500" dirty="0"/>
              <a:t>Implementation timescales/ managerial capacity for any recovery schemes</a:t>
            </a:r>
          </a:p>
          <a:p>
            <a:pPr marL="285750" indent="-285750">
              <a:buFont typeface="Arial" panose="020B0604020202020204" pitchFamily="34" charset="0"/>
              <a:buChar char="•"/>
            </a:pPr>
            <a:r>
              <a:rPr lang="en-GB" sz="1500" dirty="0"/>
              <a:t>Challenge of staff engagement against perceived deliverability</a:t>
            </a:r>
          </a:p>
          <a:p>
            <a:pPr marL="285750" indent="-285750">
              <a:buFont typeface="Arial" panose="020B0604020202020204" pitchFamily="34" charset="0"/>
              <a:buChar char="•"/>
            </a:pPr>
            <a:r>
              <a:rPr lang="en-GB" sz="1500" dirty="0"/>
              <a:t>Ongoing pressures linked to Surge and UEC demand</a:t>
            </a:r>
          </a:p>
          <a:p>
            <a:pPr marL="285750" indent="-285750">
              <a:buFont typeface="Arial" panose="020B0604020202020204" pitchFamily="34" charset="0"/>
              <a:buChar char="•"/>
            </a:pPr>
            <a:r>
              <a:rPr lang="en-GB" sz="1500" dirty="0"/>
              <a:t>Inter group consequences of recovery plan options pursued such as Therapies vacancies impact on Length Of Stay/ Bed Plan</a:t>
            </a:r>
          </a:p>
          <a:p>
            <a:pPr marL="285750" indent="-285750">
              <a:buFont typeface="Arial" panose="020B0604020202020204" pitchFamily="34" charset="0"/>
              <a:buChar char="•"/>
            </a:pPr>
            <a:r>
              <a:rPr lang="en-GB" sz="1500" dirty="0"/>
              <a:t>Additional inflationary and demand pressures (organisation agreements, maintenance, blood products)</a:t>
            </a:r>
          </a:p>
          <a:p>
            <a:pPr marL="285750" indent="-285750">
              <a:buFont typeface="Arial" panose="020B0604020202020204" pitchFamily="34" charset="0"/>
              <a:buChar char="•"/>
            </a:pPr>
            <a:r>
              <a:rPr lang="en-GB" sz="1500" dirty="0"/>
              <a:t>Delivery of contract activity and prioritisation of limited theatre capacity</a:t>
            </a:r>
          </a:p>
          <a:p>
            <a:pPr marL="285750" indent="-285750">
              <a:buFont typeface="Arial" panose="020B0604020202020204" pitchFamily="34" charset="0"/>
              <a:buChar char="•"/>
            </a:pPr>
            <a:r>
              <a:rPr lang="en-GB" sz="1500" dirty="0"/>
              <a:t>Funding for pay award reflecting true cost/ risk of reporting capability diluted due to pay award and service realignment</a:t>
            </a:r>
          </a:p>
          <a:p>
            <a:endParaRPr lang="en-GB" dirty="0"/>
          </a:p>
          <a:p>
            <a:pPr marL="285750" indent="-285750">
              <a:buFont typeface="Arial" panose="020B0604020202020204" pitchFamily="34" charset="0"/>
              <a:buChar char="•"/>
            </a:pPr>
            <a:endParaRPr lang="en-GB" dirty="0"/>
          </a:p>
          <a:p>
            <a:endParaRPr lang="en-GB" dirty="0"/>
          </a:p>
          <a:p>
            <a:endParaRPr lang="en-GB" dirty="0"/>
          </a:p>
        </p:txBody>
      </p:sp>
      <p:sp>
        <p:nvSpPr>
          <p:cNvPr id="9" name="TextBox 8"/>
          <p:cNvSpPr txBox="1"/>
          <p:nvPr/>
        </p:nvSpPr>
        <p:spPr>
          <a:xfrm>
            <a:off x="5953991" y="702178"/>
            <a:ext cx="5787736" cy="2446824"/>
          </a:xfrm>
          <a:prstGeom prst="rect">
            <a:avLst/>
          </a:prstGeom>
          <a:noFill/>
          <a:ln>
            <a:solidFill>
              <a:schemeClr val="tx1"/>
            </a:solidFill>
          </a:ln>
        </p:spPr>
        <p:txBody>
          <a:bodyPr wrap="square" rtlCol="0">
            <a:spAutoFit/>
          </a:bodyPr>
          <a:lstStyle/>
          <a:p>
            <a:r>
              <a:rPr lang="en-GB" sz="1500" b="1" dirty="0"/>
              <a:t>Further Opportunities for 25/26:</a:t>
            </a:r>
          </a:p>
          <a:p>
            <a:pPr marL="285750" indent="-285750">
              <a:buFont typeface="Arial" panose="020B0604020202020204" pitchFamily="34" charset="0"/>
              <a:buChar char="•"/>
            </a:pPr>
            <a:r>
              <a:rPr lang="en-GB" sz="1500" dirty="0"/>
              <a:t>Service Review (&amp; South Wales Response to Issues)</a:t>
            </a:r>
          </a:p>
          <a:p>
            <a:pPr marL="742950" lvl="1" indent="-285750">
              <a:buFont typeface="Arial" panose="020B0604020202020204" pitchFamily="34" charset="0"/>
              <a:buChar char="•"/>
            </a:pPr>
            <a:r>
              <a:rPr lang="en-GB" sz="1500" dirty="0"/>
              <a:t>Gynae Oncology</a:t>
            </a:r>
          </a:p>
          <a:p>
            <a:pPr marL="742950" lvl="1" indent="-285750">
              <a:buFont typeface="Arial" panose="020B0604020202020204" pitchFamily="34" charset="0"/>
              <a:buChar char="•"/>
            </a:pPr>
            <a:r>
              <a:rPr lang="en-GB" sz="1500" dirty="0"/>
              <a:t>Spinal</a:t>
            </a:r>
          </a:p>
          <a:p>
            <a:pPr marL="742950" lvl="1" indent="-285750">
              <a:buFont typeface="Arial" panose="020B0604020202020204" pitchFamily="34" charset="0"/>
              <a:buChar char="•"/>
            </a:pPr>
            <a:r>
              <a:rPr lang="en-GB" sz="1500" dirty="0"/>
              <a:t>Medical/Bed Model Neath- Rehab and Stroke</a:t>
            </a:r>
          </a:p>
          <a:p>
            <a:pPr marL="285750" indent="-285750">
              <a:buFont typeface="Arial" panose="020B0604020202020204" pitchFamily="34" charset="0"/>
              <a:buChar char="•"/>
            </a:pPr>
            <a:r>
              <a:rPr lang="en-GB" sz="1500" dirty="0"/>
              <a:t>Activity</a:t>
            </a:r>
          </a:p>
          <a:p>
            <a:pPr marL="742950" lvl="1" indent="-285750">
              <a:buFont typeface="Arial" panose="020B0604020202020204" pitchFamily="34" charset="0"/>
              <a:buChar char="•"/>
            </a:pPr>
            <a:r>
              <a:rPr lang="en-GB" sz="1500" dirty="0"/>
              <a:t>Demand management</a:t>
            </a:r>
          </a:p>
          <a:p>
            <a:pPr marL="742950" lvl="1" indent="-285750">
              <a:buFont typeface="Arial" panose="020B0604020202020204" pitchFamily="34" charset="0"/>
              <a:buChar char="•"/>
            </a:pPr>
            <a:r>
              <a:rPr lang="en-GB" sz="1500" dirty="0"/>
              <a:t>Clinical Variation</a:t>
            </a:r>
          </a:p>
          <a:p>
            <a:pPr marL="742950" lvl="1" indent="-285750">
              <a:buFont typeface="Arial" panose="020B0604020202020204" pitchFamily="34" charset="0"/>
              <a:buChar char="•"/>
            </a:pPr>
            <a:r>
              <a:rPr lang="en-GB" sz="1500" dirty="0"/>
              <a:t>Commissioning clarity</a:t>
            </a:r>
          </a:p>
          <a:p>
            <a:endParaRPr lang="en-GB" dirty="0"/>
          </a:p>
        </p:txBody>
      </p:sp>
    </p:spTree>
    <p:extLst>
      <p:ext uri="{BB962C8B-B14F-4D97-AF65-F5344CB8AC3E}">
        <p14:creationId xmlns:p14="http://schemas.microsoft.com/office/powerpoint/2010/main" val="145756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TextBox 2"/>
          <p:cNvSpPr txBox="1"/>
          <p:nvPr/>
        </p:nvSpPr>
        <p:spPr>
          <a:xfrm>
            <a:off x="394855" y="581891"/>
            <a:ext cx="11201400" cy="3416320"/>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GB" dirty="0"/>
              <a:t>Continued focus on delivering best closing position for 24/25</a:t>
            </a:r>
          </a:p>
          <a:p>
            <a:pPr marL="285750" indent="-285750">
              <a:lnSpc>
                <a:spcPct val="150000"/>
              </a:lnSpc>
              <a:buFont typeface="Arial" panose="020B0604020202020204" pitchFamily="34" charset="0"/>
              <a:buChar char="•"/>
            </a:pPr>
            <a:r>
              <a:rPr lang="en-GB" dirty="0"/>
              <a:t>Action cost control measures as per Health Board Recovery &amp; Sustainability Programme</a:t>
            </a:r>
          </a:p>
          <a:p>
            <a:pPr marL="285750" indent="-285750">
              <a:lnSpc>
                <a:spcPct val="150000"/>
              </a:lnSpc>
              <a:buFont typeface="Arial" panose="020B0604020202020204" pitchFamily="34" charset="0"/>
              <a:buChar char="•"/>
            </a:pPr>
            <a:r>
              <a:rPr lang="en-GB" dirty="0"/>
              <a:t>Demand and Capacity reviews</a:t>
            </a:r>
          </a:p>
          <a:p>
            <a:pPr marL="285750" indent="-285750">
              <a:lnSpc>
                <a:spcPct val="150000"/>
              </a:lnSpc>
              <a:buFont typeface="Arial" panose="020B0604020202020204" pitchFamily="34" charset="0"/>
              <a:buChar char="•"/>
            </a:pPr>
            <a:r>
              <a:rPr lang="en-GB" dirty="0"/>
              <a:t>Pursuing schemes to deliver recurrently into 25/26 (review of current schemes and new ideas)</a:t>
            </a:r>
          </a:p>
          <a:p>
            <a:pPr marL="285750" indent="-285750">
              <a:lnSpc>
                <a:spcPct val="150000"/>
              </a:lnSpc>
              <a:buFont typeface="Arial" panose="020B0604020202020204" pitchFamily="34" charset="0"/>
              <a:buChar char="•"/>
            </a:pPr>
            <a:r>
              <a:rPr lang="en-GB" dirty="0"/>
              <a:t>Work with Recovery &amp; Sustainability team to identify new opportunities using benchmark data sets</a:t>
            </a:r>
          </a:p>
          <a:p>
            <a:pPr marL="285750" indent="-285750">
              <a:lnSpc>
                <a:spcPct val="150000"/>
              </a:lnSpc>
              <a:buFont typeface="Arial" panose="020B0604020202020204" pitchFamily="34" charset="0"/>
              <a:buChar char="•"/>
            </a:pPr>
            <a:r>
              <a:rPr lang="en-GB" dirty="0"/>
              <a:t>Continue to reduce variable pay</a:t>
            </a:r>
          </a:p>
          <a:p>
            <a:pPr marL="285750" indent="-285750">
              <a:lnSpc>
                <a:spcPct val="150000"/>
              </a:lnSpc>
              <a:buFont typeface="Arial" panose="020B0604020202020204" pitchFamily="34" charset="0"/>
              <a:buChar char="•"/>
            </a:pPr>
            <a:r>
              <a:rPr lang="en-GB" dirty="0"/>
              <a:t>Continue close monitoring of position and progress against plans</a:t>
            </a:r>
          </a:p>
          <a:p>
            <a:pPr>
              <a:lnSpc>
                <a:spcPct val="150000"/>
              </a:lnSpc>
            </a:pPr>
            <a:endParaRPr lang="en-GB" dirty="0"/>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7592456" y="954263"/>
            <a:ext cx="4076630" cy="491960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2060"/>
                </a:solidFill>
                <a:effectLst/>
                <a:uLnTx/>
                <a:uFillTx/>
                <a:latin typeface="Arial"/>
                <a:sym typeface="Arial"/>
              </a:rPr>
              <a:t>Top 3 Actions to address</a:t>
            </a:r>
            <a:r>
              <a:rPr kumimoji="0" lang="en-GB" sz="1600" b="1" i="0" u="none" strike="noStrike" kern="0" cap="none" spc="0" normalizeH="0" noProof="0" dirty="0">
                <a:ln>
                  <a:noFill/>
                </a:ln>
                <a:solidFill>
                  <a:srgbClr val="002060"/>
                </a:solidFill>
                <a:effectLst/>
                <a:uLnTx/>
                <a:uFillTx/>
                <a:latin typeface="Arial"/>
                <a:sym typeface="Arial"/>
              </a:rPr>
              <a:t> position: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baseline="0" dirty="0">
              <a:solidFill>
                <a:srgbClr val="002060"/>
              </a:solidFill>
              <a:latin typeface="Arial"/>
              <a:sym typeface="Arial"/>
            </a:endParaRPr>
          </a:p>
          <a:p>
            <a:pPr marL="342900" lvl="0" indent="-342900">
              <a:buClr>
                <a:srgbClr val="000000"/>
              </a:buClr>
              <a:buFont typeface="Arial"/>
              <a:buAutoNum type="arabicPeriod"/>
              <a:defRPr/>
            </a:pPr>
            <a:r>
              <a:rPr lang="en-GB" sz="1600" kern="0" dirty="0">
                <a:solidFill>
                  <a:srgbClr val="002060"/>
                </a:solidFill>
                <a:latin typeface="Arial"/>
                <a:sym typeface="Arial"/>
              </a:rPr>
              <a:t>Divisional leads continue to work on their individual savings and recovery plans, with a focus on delivering a sustainable plan for 25/26 as well as recovery in 24/25</a:t>
            </a: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GB" sz="1600" b="1" i="0" u="none" strike="noStrike" kern="0" cap="none" spc="0" normalizeH="0" noProof="0" dirty="0">
              <a:ln>
                <a:noFill/>
              </a:ln>
              <a:solidFill>
                <a:srgbClr val="002060"/>
              </a:solidFill>
              <a:effectLst/>
              <a:uLnTx/>
              <a:uFillTx/>
              <a:latin typeface="Arial"/>
              <a:sym typeface="Arial"/>
            </a:endParaRPr>
          </a:p>
          <a:p>
            <a:pPr marL="342900" lvl="0" indent="-342900">
              <a:buClr>
                <a:srgbClr val="000000"/>
              </a:buClr>
              <a:buFont typeface="Arial"/>
              <a:buAutoNum type="arabicPeriod"/>
              <a:defRPr/>
            </a:pPr>
            <a:r>
              <a:rPr lang="en-GB" sz="1600" kern="0" dirty="0">
                <a:solidFill>
                  <a:srgbClr val="002060"/>
                </a:solidFill>
                <a:latin typeface="Arial"/>
                <a:sym typeface="Arial"/>
              </a:rPr>
              <a:t>Reduce variable/ premium cost pay</a:t>
            </a:r>
          </a:p>
          <a:p>
            <a:pPr marL="342900" lvl="0" indent="-342900">
              <a:buClr>
                <a:srgbClr val="000000"/>
              </a:buClr>
              <a:buFont typeface="Arial"/>
              <a:buAutoNum type="arabicPeriod"/>
              <a:defRPr/>
            </a:pPr>
            <a:endParaRPr lang="en-GB" sz="1600" kern="0" dirty="0">
              <a:solidFill>
                <a:srgbClr val="002060"/>
              </a:solidFill>
              <a:latin typeface="Arial"/>
              <a:sym typeface="Arial"/>
            </a:endParaRPr>
          </a:p>
          <a:p>
            <a:pPr marL="342900" lvl="0" indent="-342900">
              <a:buClr>
                <a:srgbClr val="000000"/>
              </a:buClr>
              <a:buFont typeface="Arial"/>
              <a:buAutoNum type="arabicPeriod"/>
              <a:defRPr/>
            </a:pPr>
            <a:r>
              <a:rPr lang="en-GB" sz="1600" kern="0" dirty="0">
                <a:solidFill>
                  <a:srgbClr val="002060"/>
                </a:solidFill>
                <a:latin typeface="Arial"/>
                <a:sym typeface="Arial"/>
              </a:rPr>
              <a:t>Progress recovery plan actions aligned with latest organisation approval.</a:t>
            </a:r>
          </a:p>
          <a:p>
            <a:pPr lvl="0">
              <a:buClr>
                <a:srgbClr val="000000"/>
              </a:buClr>
              <a:defRPr/>
            </a:pPr>
            <a:endParaRPr lang="en-GB" sz="1600" kern="0" dirty="0">
              <a:solidFill>
                <a:srgbClr val="002060"/>
              </a:solidFill>
              <a:latin typeface="Arial"/>
              <a:sym typeface="Arial"/>
            </a:endParaRPr>
          </a:p>
          <a:p>
            <a:pPr marL="342900" lvl="0" indent="-342900">
              <a:buClr>
                <a:srgbClr val="000000"/>
              </a:buClr>
              <a:buFont typeface="Arial"/>
              <a:buAutoNum type="arabicPeriod"/>
              <a:defRPr/>
            </a:pPr>
            <a:endParaRPr lang="en-GB" sz="1600" kern="0" dirty="0">
              <a:solidFill>
                <a:srgbClr val="002060"/>
              </a:solidFill>
              <a:latin typeface="Arial"/>
              <a:sym typeface="Arial"/>
            </a:endParaRPr>
          </a:p>
        </p:txBody>
      </p:sp>
      <p:graphicFrame>
        <p:nvGraphicFramePr>
          <p:cNvPr id="9" name="Table 8"/>
          <p:cNvGraphicFramePr>
            <a:graphicFrameLocks noGrp="1"/>
          </p:cNvGraphicFramePr>
          <p:nvPr>
            <p:extLst>
              <p:ext uri="{D42A27DB-BD31-4B8C-83A1-F6EECF244321}">
                <p14:modId xmlns:p14="http://schemas.microsoft.com/office/powerpoint/2010/main" val="1773090133"/>
              </p:ext>
            </p:extLst>
          </p:nvPr>
        </p:nvGraphicFramePr>
        <p:xfrm>
          <a:off x="370689" y="1475725"/>
          <a:ext cx="6819899" cy="3876675"/>
        </p:xfrm>
        <a:graphic>
          <a:graphicData uri="http://schemas.openxmlformats.org/drawingml/2006/table">
            <a:tbl>
              <a:tblPr/>
              <a:tblGrid>
                <a:gridCol w="1434269">
                  <a:extLst>
                    <a:ext uri="{9D8B030D-6E8A-4147-A177-3AD203B41FA5}">
                      <a16:colId xmlns:a16="http://schemas.microsoft.com/office/drawing/2014/main" val="4002718090"/>
                    </a:ext>
                  </a:extLst>
                </a:gridCol>
                <a:gridCol w="902354">
                  <a:extLst>
                    <a:ext uri="{9D8B030D-6E8A-4147-A177-3AD203B41FA5}">
                      <a16:colId xmlns:a16="http://schemas.microsoft.com/office/drawing/2014/main" val="1724996171"/>
                    </a:ext>
                  </a:extLst>
                </a:gridCol>
                <a:gridCol w="902354">
                  <a:extLst>
                    <a:ext uri="{9D8B030D-6E8A-4147-A177-3AD203B41FA5}">
                      <a16:colId xmlns:a16="http://schemas.microsoft.com/office/drawing/2014/main" val="3365409848"/>
                    </a:ext>
                  </a:extLst>
                </a:gridCol>
                <a:gridCol w="341945">
                  <a:extLst>
                    <a:ext uri="{9D8B030D-6E8A-4147-A177-3AD203B41FA5}">
                      <a16:colId xmlns:a16="http://schemas.microsoft.com/office/drawing/2014/main" val="1102309626"/>
                    </a:ext>
                  </a:extLst>
                </a:gridCol>
                <a:gridCol w="1434269">
                  <a:extLst>
                    <a:ext uri="{9D8B030D-6E8A-4147-A177-3AD203B41FA5}">
                      <a16:colId xmlns:a16="http://schemas.microsoft.com/office/drawing/2014/main" val="1660259604"/>
                    </a:ext>
                  </a:extLst>
                </a:gridCol>
                <a:gridCol w="902354">
                  <a:extLst>
                    <a:ext uri="{9D8B030D-6E8A-4147-A177-3AD203B41FA5}">
                      <a16:colId xmlns:a16="http://schemas.microsoft.com/office/drawing/2014/main" val="1268461172"/>
                    </a:ext>
                  </a:extLst>
                </a:gridCol>
                <a:gridCol w="902354">
                  <a:extLst>
                    <a:ext uri="{9D8B030D-6E8A-4147-A177-3AD203B41FA5}">
                      <a16:colId xmlns:a16="http://schemas.microsoft.com/office/drawing/2014/main" val="806273807"/>
                    </a:ext>
                  </a:extLst>
                </a:gridCol>
              </a:tblGrid>
              <a:tr h="723900">
                <a:tc>
                  <a:txBody>
                    <a:bodyPr/>
                    <a:lstStyle/>
                    <a:p>
                      <a:pPr algn="ctr" fontAlgn="ctr"/>
                      <a:r>
                        <a:rPr lang="en-GB" sz="1100" b="1" i="0" u="none" strike="noStrike">
                          <a:solidFill>
                            <a:srgbClr val="FFFFFF"/>
                          </a:solidFill>
                          <a:effectLst/>
                          <a:latin typeface="Arial" panose="020B0604020202020204" pitchFamily="34" charset="0"/>
                        </a:rPr>
                        <a:t>NPTS SG @ Mth 11</a:t>
                      </a:r>
                    </a:p>
                  </a:txBody>
                  <a:tcPr marL="0" marR="0" marT="0"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Service Group</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Health Board</a:t>
                      </a:r>
                    </a:p>
                  </a:txBody>
                  <a:tcPr marL="0" marR="0" marT="0"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a:noFill/>
                    </a:lnL>
                    <a:lnR>
                      <a:noFill/>
                    </a:lnR>
                    <a:lnT>
                      <a:noFill/>
                    </a:lnT>
                    <a:lnB>
                      <a:noFill/>
                    </a:lnB>
                    <a:solidFill>
                      <a:srgbClr val="FFFFFF"/>
                    </a:solidFill>
                  </a:tcPr>
                </a:tc>
                <a:tc>
                  <a:txBody>
                    <a:bodyPr/>
                    <a:lstStyle/>
                    <a:p>
                      <a:pPr algn="ctr" fontAlgn="ctr"/>
                      <a:r>
                        <a:rPr lang="en-GB" sz="1100" b="1" i="0" u="none" strike="noStrike">
                          <a:solidFill>
                            <a:srgbClr val="FFFFFF"/>
                          </a:solidFill>
                          <a:effectLst/>
                          <a:latin typeface="Arial" panose="020B0604020202020204" pitchFamily="34" charset="0"/>
                        </a:rPr>
                        <a:t>NPTS SG @ Mth 11</a:t>
                      </a:r>
                    </a:p>
                  </a:txBody>
                  <a:tcPr marL="0" marR="0" marT="0"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Service Group Control Total</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Health Board</a:t>
                      </a:r>
                    </a:p>
                  </a:txBody>
                  <a:tcPr marL="0" marR="0" marT="0"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2235332327"/>
                  </a:ext>
                </a:extLst>
              </a:tr>
              <a:tr h="590550">
                <a:tc>
                  <a:txBody>
                    <a:bodyPr/>
                    <a:lstStyle/>
                    <a:p>
                      <a:pPr algn="ctr" fontAlgn="ctr"/>
                      <a:r>
                        <a:rPr lang="en-GB" sz="1100" b="1" i="0" u="none" strike="noStrike">
                          <a:solidFill>
                            <a:srgbClr val="FFFFFF"/>
                          </a:solidFill>
                          <a:effectLst/>
                          <a:latin typeface="Arial" panose="020B0604020202020204" pitchFamily="34" charset="0"/>
                        </a:rPr>
                        <a:t>Target  Variance Annual</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FFFFFF"/>
                          </a:solidFill>
                          <a:effectLst/>
                          <a:latin typeface="Calibri" panose="020F0502020204030204" pitchFamily="34" charset="0"/>
                        </a:rPr>
                        <a:t>43.7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a:noFill/>
                    </a:lnB>
                    <a:solidFill>
                      <a:srgbClr val="FFFFFF"/>
                    </a:solidFill>
                  </a:tcPr>
                </a:tc>
                <a:tc>
                  <a:txBody>
                    <a:bodyPr/>
                    <a:lstStyle/>
                    <a:p>
                      <a:pPr algn="ctr" fontAlgn="ctr"/>
                      <a:r>
                        <a:rPr lang="en-GB" sz="1100" b="1" i="0" u="none" strike="noStrike">
                          <a:solidFill>
                            <a:srgbClr val="FFFFFF"/>
                          </a:solidFill>
                          <a:effectLst/>
                          <a:latin typeface="Arial" panose="020B0604020202020204" pitchFamily="34" charset="0"/>
                        </a:rPr>
                        <a:t>Target  Variance Annual</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11.8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0" i="0" u="none" strike="noStrike">
                          <a:solidFill>
                            <a:srgbClr val="FFFFFF"/>
                          </a:solidFill>
                          <a:effectLst/>
                          <a:latin typeface="Calibri" panose="020F0502020204030204" pitchFamily="34" charset="0"/>
                        </a:rPr>
                        <a:t>43.7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45399456"/>
                  </a:ext>
                </a:extLst>
              </a:tr>
              <a:tr h="590550">
                <a:tc>
                  <a:txBody>
                    <a:bodyPr/>
                    <a:lstStyle/>
                    <a:p>
                      <a:pPr algn="ctr" fontAlgn="ctr"/>
                      <a:r>
                        <a:rPr lang="en-GB" sz="1100" b="1" i="0" u="none" strike="noStrike">
                          <a:solidFill>
                            <a:srgbClr val="FFFFFF"/>
                          </a:solidFill>
                          <a:effectLst/>
                          <a:latin typeface="Arial" panose="020B0604020202020204" pitchFamily="34" charset="0"/>
                        </a:rPr>
                        <a:t> Target Variance  YTD</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FFFFFF"/>
                          </a:solidFill>
                          <a:effectLst/>
                          <a:latin typeface="Calibri" panose="020F0502020204030204" pitchFamily="34" charset="0"/>
                        </a:rPr>
                        <a:t>40.1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a:noFill/>
                    </a:lnB>
                    <a:solidFill>
                      <a:srgbClr val="FFFFFF"/>
                    </a:solidFill>
                  </a:tcPr>
                </a:tc>
                <a:tc>
                  <a:txBody>
                    <a:bodyPr/>
                    <a:lstStyle/>
                    <a:p>
                      <a:pPr algn="ctr" fontAlgn="ctr"/>
                      <a:r>
                        <a:rPr lang="en-GB" sz="1100" b="1" i="0" u="none" strike="noStrike">
                          <a:solidFill>
                            <a:srgbClr val="FFFFFF"/>
                          </a:solidFill>
                          <a:effectLst/>
                          <a:latin typeface="Arial" panose="020B0604020202020204" pitchFamily="34" charset="0"/>
                        </a:rPr>
                        <a:t> Target Variance  YTD</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10.8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0" i="0" u="none" strike="noStrike">
                          <a:solidFill>
                            <a:srgbClr val="FFFFFF"/>
                          </a:solidFill>
                          <a:effectLst/>
                          <a:latin typeface="Calibri" panose="020F0502020204030204" pitchFamily="34" charset="0"/>
                        </a:rPr>
                        <a:t>40.1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829955647"/>
                  </a:ext>
                </a:extLst>
              </a:tr>
              <a:tr h="590550">
                <a:tc>
                  <a:txBody>
                    <a:bodyPr/>
                    <a:lstStyle/>
                    <a:p>
                      <a:pPr algn="ctr" fontAlgn="ctr"/>
                      <a:r>
                        <a:rPr lang="en-GB" sz="1100" b="1" i="0" u="none" strike="noStrike">
                          <a:solidFill>
                            <a:srgbClr val="FFFFFF"/>
                          </a:solidFill>
                          <a:effectLst/>
                          <a:latin typeface="Arial" panose="020B0604020202020204" pitchFamily="34" charset="0"/>
                        </a:rPr>
                        <a:t>YTD Variance</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0" i="0" u="none" strike="noStrike">
                          <a:solidFill>
                            <a:srgbClr val="FFFFFF"/>
                          </a:solidFill>
                          <a:effectLst/>
                          <a:latin typeface="Calibri" panose="020F0502020204030204" pitchFamily="34" charset="0"/>
                        </a:rPr>
                        <a:t>47.0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a:noFill/>
                    </a:lnB>
                    <a:solidFill>
                      <a:srgbClr val="FFFFFF"/>
                    </a:solidFill>
                  </a:tcPr>
                </a:tc>
                <a:tc>
                  <a:txBody>
                    <a:bodyPr/>
                    <a:lstStyle/>
                    <a:p>
                      <a:pPr algn="ctr" fontAlgn="ctr"/>
                      <a:r>
                        <a:rPr lang="en-GB" sz="1100" b="1" i="0" u="none" strike="noStrike">
                          <a:solidFill>
                            <a:srgbClr val="FFFFFF"/>
                          </a:solidFill>
                          <a:effectLst/>
                          <a:latin typeface="Arial" panose="020B0604020202020204" pitchFamily="34" charset="0"/>
                        </a:rPr>
                        <a:t>YTD Variance</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0" i="0" u="none" strike="noStrike">
                          <a:solidFill>
                            <a:srgbClr val="FFFFFF"/>
                          </a:solidFill>
                          <a:effectLst/>
                          <a:latin typeface="Calibri" panose="020F0502020204030204" pitchFamily="34" charset="0"/>
                        </a:rPr>
                        <a:t>47.0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92571584"/>
                  </a:ext>
                </a:extLst>
              </a:tr>
              <a:tr h="590550">
                <a:tc>
                  <a:txBody>
                    <a:bodyPr/>
                    <a:lstStyle/>
                    <a:p>
                      <a:pPr algn="ctr" fontAlgn="ctr"/>
                      <a:r>
                        <a:rPr lang="en-GB" sz="1100" b="1" i="0" u="none" strike="noStrike">
                          <a:solidFill>
                            <a:srgbClr val="FFFFFF"/>
                          </a:solidFill>
                          <a:effectLst/>
                          <a:latin typeface="Arial" panose="020B0604020202020204" pitchFamily="34" charset="0"/>
                        </a:rPr>
                        <a:t>YTD from Target Variance</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0" i="0" u="none" strike="noStrike">
                          <a:solidFill>
                            <a:srgbClr val="FFFFFF"/>
                          </a:solidFill>
                          <a:effectLst/>
                          <a:latin typeface="Calibri" panose="020F0502020204030204" pitchFamily="34" charset="0"/>
                        </a:rPr>
                        <a:t>6.9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a:noFill/>
                    </a:lnB>
                    <a:solidFill>
                      <a:srgbClr val="FFFFFF"/>
                    </a:solidFill>
                  </a:tcPr>
                </a:tc>
                <a:tc>
                  <a:txBody>
                    <a:bodyPr/>
                    <a:lstStyle/>
                    <a:p>
                      <a:pPr algn="ctr" fontAlgn="ctr"/>
                      <a:r>
                        <a:rPr lang="en-GB" sz="1100" b="1" i="0" u="none" strike="noStrike">
                          <a:solidFill>
                            <a:srgbClr val="FFFFFF"/>
                          </a:solidFill>
                          <a:effectLst/>
                          <a:latin typeface="Arial" panose="020B0604020202020204" pitchFamily="34" charset="0"/>
                        </a:rPr>
                        <a:t>YTD from Control Total</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-1.4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1800" b="0" i="0" u="none" strike="noStrike">
                          <a:solidFill>
                            <a:srgbClr val="FFFFFF"/>
                          </a:solidFill>
                          <a:effectLst/>
                          <a:latin typeface="Calibri" panose="020F0502020204030204" pitchFamily="34" charset="0"/>
                        </a:rPr>
                        <a:t>6.9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74046611"/>
                  </a:ext>
                </a:extLst>
              </a:tr>
              <a:tr h="590550">
                <a:tc>
                  <a:txBody>
                    <a:bodyPr/>
                    <a:lstStyle/>
                    <a:p>
                      <a:pPr algn="ctr" fontAlgn="ctr"/>
                      <a:r>
                        <a:rPr lang="en-GB" sz="1100" b="1" i="0" u="none" strike="noStrike">
                          <a:solidFill>
                            <a:srgbClr val="FFFFFF"/>
                          </a:solidFill>
                          <a:effectLst/>
                          <a:latin typeface="Arial" panose="020B0604020202020204" pitchFamily="34" charset="0"/>
                        </a:rPr>
                        <a:t>Variance % HB YTD Value</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20%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1" i="0" u="none" strike="noStrike">
                          <a:solidFill>
                            <a:srgbClr val="FFFFFF"/>
                          </a:solidFill>
                          <a:effectLst/>
                          <a:latin typeface="Arial" panose="020B0604020202020204" pitchFamily="34" charset="0"/>
                        </a:rPr>
                        <a:t>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a:noFill/>
                    </a:lnB>
                    <a:solidFill>
                      <a:srgbClr val="FFFFFF"/>
                    </a:solidFill>
                  </a:tcPr>
                </a:tc>
                <a:tc>
                  <a:txBody>
                    <a:bodyPr/>
                    <a:lstStyle/>
                    <a:p>
                      <a:pPr algn="ctr" fontAlgn="ctr"/>
                      <a:r>
                        <a:rPr lang="en-GB" sz="1100" b="1" i="0" u="none" strike="noStrike">
                          <a:solidFill>
                            <a:srgbClr val="FFFFFF"/>
                          </a:solidFill>
                          <a:effectLst/>
                          <a:latin typeface="Arial" panose="020B0604020202020204" pitchFamily="34" charset="0"/>
                        </a:rPr>
                        <a:t>Variance % HB YTD Value</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002060"/>
                    </a:solidFill>
                  </a:tcPr>
                </a:tc>
                <a:tc>
                  <a:txBody>
                    <a:bodyPr/>
                    <a:lstStyle/>
                    <a:p>
                      <a:pPr algn="ctr" fontAlgn="ctr"/>
                      <a:r>
                        <a:rPr lang="en-GB" sz="1800" b="0" i="0" u="none" strike="noStrike">
                          <a:solidFill>
                            <a:srgbClr val="FFFFFF"/>
                          </a:solidFill>
                          <a:effectLst/>
                          <a:latin typeface="Calibri" panose="020F0502020204030204" pitchFamily="34" charset="0"/>
                        </a:rPr>
                        <a:t>20%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1800" b="1" i="0" u="none" strike="noStrike">
                          <a:solidFill>
                            <a:srgbClr val="FFFFFF"/>
                          </a:solidFill>
                          <a:effectLst/>
                          <a:latin typeface="Arial" panose="020B0604020202020204" pitchFamily="34" charset="0"/>
                        </a:rPr>
                        <a:t>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2549151682"/>
                  </a:ext>
                </a:extLst>
              </a:tr>
              <a:tr h="200025">
                <a:tc>
                  <a:txBody>
                    <a:bodyPr/>
                    <a:lstStyle/>
                    <a:p>
                      <a:pPr algn="l" fontAlgn="b"/>
                      <a:r>
                        <a:rPr lang="en-GB" sz="11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0" marR="0" marT="0"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a:noFill/>
                    </a:lnL>
                    <a:lnR>
                      <a:noFill/>
                    </a:lnR>
                    <a:lnT>
                      <a:noFill/>
                    </a:lnT>
                    <a:lnB>
                      <a:noFill/>
                    </a:lnB>
                    <a:solidFill>
                      <a:srgbClr val="FFFFFF"/>
                    </a:solidFill>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0" marR="0" marT="0" marB="0" anchor="ctr">
                    <a:lnL>
                      <a:noFill/>
                    </a:lnL>
                    <a:lnR>
                      <a:noFill/>
                    </a:lnR>
                    <a:lnT>
                      <a:noFill/>
                    </a:lnT>
                    <a:lnB>
                      <a:noFill/>
                    </a:lnB>
                    <a:solidFill>
                      <a:srgbClr val="FFFFFF"/>
                    </a:solidFill>
                  </a:tcPr>
                </a:tc>
                <a:tc>
                  <a:txBody>
                    <a:bodyPr/>
                    <a:lstStyle/>
                    <a:p>
                      <a:pPr algn="l" fontAlgn="b"/>
                      <a:r>
                        <a:rPr lang="en-GB" sz="1100" b="0" i="0" u="none" strike="noStrike">
                          <a:solidFill>
                            <a:srgbClr val="000000"/>
                          </a:solidFill>
                          <a:effectLst/>
                          <a:latin typeface="Calibri" panose="020F0502020204030204" pitchFamily="34" charset="0"/>
                        </a:rPr>
                        <a:t> </a:t>
                      </a:r>
                    </a:p>
                  </a:txBody>
                  <a:tcPr marL="0" marR="0" marT="0"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0" marR="0" marT="0"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851240097"/>
                  </a:ext>
                </a:extLst>
              </a:tr>
            </a:tbl>
          </a:graphicData>
        </a:graphic>
      </p:graphicFrame>
      <p:sp>
        <p:nvSpPr>
          <p:cNvPr id="2" name="TextBox 1">
            <a:extLst>
              <a:ext uri="{FF2B5EF4-FFF2-40B4-BE49-F238E27FC236}">
                <a16:creationId xmlns:a16="http://schemas.microsoft.com/office/drawing/2014/main" id="{FE1E5295-F145-F1B5-E6DE-5A41BB016357}"/>
              </a:ext>
            </a:extLst>
          </p:cNvPr>
          <p:cNvSpPr txBox="1"/>
          <p:nvPr/>
        </p:nvSpPr>
        <p:spPr>
          <a:xfrm>
            <a:off x="370689" y="1017917"/>
            <a:ext cx="3174768" cy="369332"/>
          </a:xfrm>
          <a:prstGeom prst="rect">
            <a:avLst/>
          </a:prstGeom>
          <a:noFill/>
        </p:spPr>
        <p:txBody>
          <a:bodyPr wrap="square" rtlCol="0">
            <a:spAutoFit/>
          </a:bodyPr>
          <a:lstStyle/>
          <a:p>
            <a:pPr algn="ctr"/>
            <a:r>
              <a:rPr lang="en-GB" b="1" dirty="0"/>
              <a:t>Original Target</a:t>
            </a:r>
          </a:p>
        </p:txBody>
      </p:sp>
      <p:sp>
        <p:nvSpPr>
          <p:cNvPr id="3" name="TextBox 2">
            <a:extLst>
              <a:ext uri="{FF2B5EF4-FFF2-40B4-BE49-F238E27FC236}">
                <a16:creationId xmlns:a16="http://schemas.microsoft.com/office/drawing/2014/main" id="{BE73AA69-C200-58C1-E541-71691DD79CBF}"/>
              </a:ext>
            </a:extLst>
          </p:cNvPr>
          <p:cNvSpPr txBox="1"/>
          <p:nvPr/>
        </p:nvSpPr>
        <p:spPr>
          <a:xfrm>
            <a:off x="4015820" y="1043796"/>
            <a:ext cx="3174768" cy="369332"/>
          </a:xfrm>
          <a:prstGeom prst="rect">
            <a:avLst/>
          </a:prstGeom>
          <a:noFill/>
        </p:spPr>
        <p:txBody>
          <a:bodyPr wrap="square" rtlCol="0">
            <a:spAutoFit/>
          </a:bodyPr>
          <a:lstStyle/>
          <a:p>
            <a:pPr algn="ctr"/>
            <a:r>
              <a:rPr lang="en-GB" b="1" dirty="0"/>
              <a:t>Revised Target</a:t>
            </a:r>
          </a:p>
        </p:txBody>
      </p:sp>
    </p:spTree>
    <p:extLst>
      <p:ext uri="{BB962C8B-B14F-4D97-AF65-F5344CB8AC3E}">
        <p14:creationId xmlns:p14="http://schemas.microsoft.com/office/powerpoint/2010/main" val="344329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84020271"/>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86564" y="6350940"/>
            <a:ext cx="2743200" cy="365125"/>
          </a:xfrm>
        </p:spPr>
        <p:txBody>
          <a:bodyPr/>
          <a:lstStyle/>
          <a:p>
            <a:pPr algn="ctr"/>
            <a:fld id="{5BD55D11-4E84-453C-BF27-7B61301F371F}" type="slidenum">
              <a:rPr lang="en-GB" smtClean="0"/>
              <a:pPr algn="ctr"/>
              <a:t>4</a:t>
            </a:fld>
            <a:endParaRPr lang="en-GB" dirty="0"/>
          </a:p>
        </p:txBody>
      </p:sp>
      <p:pic>
        <p:nvPicPr>
          <p:cNvPr id="4" name="Picture 3">
            <a:extLst>
              <a:ext uri="{FF2B5EF4-FFF2-40B4-BE49-F238E27FC236}">
                <a16:creationId xmlns:a16="http://schemas.microsoft.com/office/drawing/2014/main" id="{E236268D-9E16-8533-AB4A-6D4BF7E828DF}"/>
              </a:ext>
            </a:extLst>
          </p:cNvPr>
          <p:cNvPicPr>
            <a:picLocks noChangeAspect="1"/>
          </p:cNvPicPr>
          <p:nvPr/>
        </p:nvPicPr>
        <p:blipFill>
          <a:blip r:embed="rId5"/>
          <a:stretch>
            <a:fillRect/>
          </a:stretch>
        </p:blipFill>
        <p:spPr>
          <a:xfrm>
            <a:off x="416458" y="784284"/>
            <a:ext cx="11547749" cy="2511177"/>
          </a:xfrm>
          <a:prstGeom prst="rect">
            <a:avLst/>
          </a:prstGeom>
        </p:spPr>
      </p:pic>
    </p:spTree>
    <p:extLst>
      <p:ext uri="{BB962C8B-B14F-4D97-AF65-F5344CB8AC3E}">
        <p14:creationId xmlns:p14="http://schemas.microsoft.com/office/powerpoint/2010/main" val="1497623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12" name="Picture 11"/>
          <p:cNvPicPr>
            <a:picLocks noChangeAspect="1"/>
          </p:cNvPicPr>
          <p:nvPr/>
        </p:nvPicPr>
        <p:blipFill>
          <a:blip r:embed="rId6"/>
          <a:stretch>
            <a:fillRect/>
          </a:stretch>
        </p:blipFill>
        <p:spPr>
          <a:xfrm>
            <a:off x="1514114" y="587055"/>
            <a:ext cx="9156337" cy="5491351"/>
          </a:xfrm>
          <a:prstGeom prst="rect">
            <a:avLst/>
          </a:prstGeom>
        </p:spPr>
      </p:pic>
      <p:sp>
        <p:nvSpPr>
          <p:cNvPr id="2" name="Oval 1"/>
          <p:cNvSpPr/>
          <p:nvPr/>
        </p:nvSpPr>
        <p:spPr>
          <a:xfrm>
            <a:off x="1844600" y="2625304"/>
            <a:ext cx="9329536" cy="25977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869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2" name="Rounded Rectangle 9">
            <a:extLst>
              <a:ext uri="{FF2B5EF4-FFF2-40B4-BE49-F238E27FC236}">
                <a16:creationId xmlns:a16="http://schemas.microsoft.com/office/drawing/2014/main" id="{5DE38DD0-17D2-268A-9193-184F3BD16204}"/>
              </a:ext>
            </a:extLst>
          </p:cNvPr>
          <p:cNvSpPr/>
          <p:nvPr/>
        </p:nvSpPr>
        <p:spPr>
          <a:xfrm>
            <a:off x="8212822" y="588341"/>
            <a:ext cx="3456264" cy="536784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600" kern="0" dirty="0">
                <a:solidFill>
                  <a:srgbClr val="002060"/>
                </a:solidFill>
                <a:latin typeface="Arial"/>
                <a:sym typeface="Arial"/>
              </a:rPr>
              <a:t>The end of year control total target for Neath Port Talbot &amp; Singleton Service Group (NPTSSG) is £11.8m.</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600" kern="0" dirty="0">
                <a:solidFill>
                  <a:srgbClr val="002060"/>
                </a:solidFill>
                <a:latin typeface="Arial"/>
                <a:sym typeface="Arial"/>
              </a:rPr>
              <a:t>Forecast outturn is £9.9m (Re-assessed for Recovery &amp; Sustainability Board 12th March).</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600" kern="0" dirty="0">
                <a:solidFill>
                  <a:srgbClr val="002060"/>
                </a:solidFill>
                <a:latin typeface="Arial"/>
                <a:sym typeface="Arial"/>
              </a:rPr>
              <a:t>There remain both risks and opportunities within the forecast for 24/25 outturn.  The service is committed to delivering the best possible outturn whilst maintaining patient care.</a:t>
            </a:r>
          </a:p>
        </p:txBody>
      </p:sp>
      <p:pic>
        <p:nvPicPr>
          <p:cNvPr id="10" name="Picture 9"/>
          <p:cNvPicPr>
            <a:picLocks noChangeAspect="1"/>
          </p:cNvPicPr>
          <p:nvPr/>
        </p:nvPicPr>
        <p:blipFill>
          <a:blip r:embed="rId5"/>
          <a:stretch>
            <a:fillRect/>
          </a:stretch>
        </p:blipFill>
        <p:spPr>
          <a:xfrm>
            <a:off x="177872" y="588341"/>
            <a:ext cx="7239000" cy="3000375"/>
          </a:xfrm>
          <a:prstGeom prst="rect">
            <a:avLst/>
          </a:prstGeom>
        </p:spPr>
      </p:pic>
      <p:pic>
        <p:nvPicPr>
          <p:cNvPr id="11" name="Picture 10"/>
          <p:cNvPicPr>
            <a:picLocks noChangeAspect="1"/>
          </p:cNvPicPr>
          <p:nvPr/>
        </p:nvPicPr>
        <p:blipFill>
          <a:blip r:embed="rId6"/>
          <a:stretch>
            <a:fillRect/>
          </a:stretch>
        </p:blipFill>
        <p:spPr>
          <a:xfrm>
            <a:off x="177873" y="3706445"/>
            <a:ext cx="7239000" cy="2022406"/>
          </a:xfrm>
          <a:prstGeom prst="rect">
            <a:avLst/>
          </a:prstGeom>
        </p:spPr>
      </p:pic>
    </p:spTree>
    <p:extLst>
      <p:ext uri="{BB962C8B-B14F-4D97-AF65-F5344CB8AC3E}">
        <p14:creationId xmlns:p14="http://schemas.microsoft.com/office/powerpoint/2010/main" val="2065800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5DE38DD0-17D2-268A-9193-184F3BD16204}"/>
              </a:ext>
            </a:extLst>
          </p:cNvPr>
          <p:cNvSpPr/>
          <p:nvPr/>
        </p:nvSpPr>
        <p:spPr>
          <a:xfrm>
            <a:off x="5077445" y="561324"/>
            <a:ext cx="6998306" cy="560941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50" b="1" i="0" u="none" strike="noStrike" kern="0" cap="none" spc="0" normalizeH="0" baseline="0" noProof="0" dirty="0">
                <a:ln>
                  <a:noFill/>
                </a:ln>
                <a:solidFill>
                  <a:srgbClr val="002060"/>
                </a:solidFill>
                <a:effectLst/>
                <a:uLnTx/>
                <a:uFillTx/>
                <a:latin typeface="Arial"/>
                <a:sym typeface="Arial"/>
              </a:rPr>
              <a:t>Key Messages:</a:t>
            </a:r>
          </a:p>
          <a:p>
            <a:pPr>
              <a:buClr>
                <a:srgbClr val="000000"/>
              </a:buClr>
              <a:defRPr/>
            </a:pPr>
            <a:r>
              <a:rPr lang="en-GB" sz="1050" kern="0" dirty="0">
                <a:solidFill>
                  <a:srgbClr val="002060"/>
                </a:solidFill>
                <a:latin typeface="Arial"/>
                <a:sym typeface="Arial"/>
              </a:rPr>
              <a:t>At month 11, NPTSSG is £9.4m overspent year-to-date (YTD).  This consists of net £11m overspends across Divisions, which is partly offset by net Group Management underspend of £1.6m consisting of non-recurrent accounting opportunities and reserves held centrally in year.</a:t>
            </a:r>
          </a:p>
          <a:p>
            <a:pPr>
              <a:buClr>
                <a:srgbClr val="000000"/>
              </a:buClr>
              <a:defRPr/>
            </a:pPr>
            <a:endParaRPr lang="en-GB" sz="1050" kern="0" dirty="0">
              <a:solidFill>
                <a:srgbClr val="002060"/>
              </a:solidFill>
              <a:latin typeface="Arial"/>
              <a:sym typeface="Arial"/>
            </a:endParaRPr>
          </a:p>
          <a:p>
            <a:pPr>
              <a:buClr>
                <a:srgbClr val="000000"/>
              </a:buClr>
              <a:defRPr/>
            </a:pPr>
            <a:r>
              <a:rPr lang="en-GB" sz="1050" kern="0" dirty="0">
                <a:solidFill>
                  <a:srgbClr val="002060"/>
                </a:solidFill>
                <a:latin typeface="Arial"/>
                <a:sym typeface="Arial"/>
              </a:rPr>
              <a:t>Integrated Medicines Management’s (IMM) underspend of £2.3m, driven by vacancies, limits the Division’s overspend position – a future financial risk as vacancies are appointed to.</a:t>
            </a:r>
          </a:p>
          <a:p>
            <a:pPr>
              <a:buClr>
                <a:srgbClr val="000000"/>
              </a:buClr>
              <a:defRPr/>
            </a:pPr>
            <a:endParaRPr lang="en-GB" sz="1050" kern="0" dirty="0">
              <a:solidFill>
                <a:srgbClr val="002060"/>
              </a:solidFill>
              <a:latin typeface="Arial"/>
              <a:sym typeface="Arial"/>
            </a:endParaRPr>
          </a:p>
          <a:p>
            <a:pPr>
              <a:buClr>
                <a:srgbClr val="000000"/>
              </a:buClr>
              <a:defRPr/>
            </a:pPr>
            <a:r>
              <a:rPr lang="en-GB" sz="1050" kern="0" dirty="0">
                <a:solidFill>
                  <a:srgbClr val="002060"/>
                </a:solidFill>
                <a:latin typeface="Arial"/>
                <a:sym typeface="Arial"/>
              </a:rPr>
              <a:t>The improvement in variance run rate seen in M11 is as a result of a lower than forecasted prescribing spend, with the impact of winter yet to materialising as forecasted ~£480k.</a:t>
            </a:r>
          </a:p>
          <a:p>
            <a:pPr>
              <a:buClr>
                <a:srgbClr val="000000"/>
              </a:buClr>
              <a:defRPr/>
            </a:pPr>
            <a:endParaRPr lang="en-GB" sz="1050" kern="0" dirty="0">
              <a:solidFill>
                <a:srgbClr val="002060"/>
              </a:solidFill>
              <a:latin typeface="Arial"/>
              <a:sym typeface="Arial"/>
            </a:endParaRPr>
          </a:p>
          <a:p>
            <a:pPr>
              <a:buClr>
                <a:srgbClr val="000000"/>
              </a:buClr>
              <a:defRPr/>
            </a:pPr>
            <a:r>
              <a:rPr lang="en-GB" sz="1050" kern="0" dirty="0">
                <a:solidFill>
                  <a:srgbClr val="002060"/>
                </a:solidFill>
                <a:latin typeface="Arial"/>
                <a:sym typeface="Arial"/>
              </a:rPr>
              <a:t>Year-To-Date (YTD) variance is largely driven by overspends in the Surgical Division, particularly so in the support services and Trauma &amp; Orthopaedics (T&amp;O):</a:t>
            </a:r>
          </a:p>
          <a:p>
            <a:pPr lvl="0">
              <a:buClr>
                <a:srgbClr val="000000"/>
              </a:buClr>
              <a:defRPr/>
            </a:pPr>
            <a:endParaRPr lang="en-GB" sz="1050" kern="0" dirty="0">
              <a:solidFill>
                <a:srgbClr val="002060"/>
              </a:solidFill>
              <a:latin typeface="Arial"/>
              <a:sym typeface="Arial"/>
            </a:endParaRPr>
          </a:p>
          <a:p>
            <a:pPr lvl="0">
              <a:buClr>
                <a:srgbClr val="000000"/>
              </a:buClr>
              <a:defRPr/>
            </a:pPr>
            <a:r>
              <a:rPr lang="en-GB" sz="1050" kern="0" dirty="0">
                <a:solidFill>
                  <a:srgbClr val="002060"/>
                </a:solidFill>
                <a:latin typeface="Arial"/>
                <a:sym typeface="Arial"/>
              </a:rPr>
              <a:t>Theatres (£4.5m) is driven by a combination of both Pay (£0.4m) and Non-Pay (£4.1m) where the capacity is not financially sustainable within existing budgets.</a:t>
            </a:r>
          </a:p>
          <a:p>
            <a:pPr lvl="0">
              <a:buClr>
                <a:srgbClr val="000000"/>
              </a:buClr>
              <a:defRPr/>
            </a:pPr>
            <a:endParaRPr lang="en-GB" sz="1050" kern="0" dirty="0">
              <a:solidFill>
                <a:srgbClr val="002060"/>
              </a:solidFill>
              <a:latin typeface="Arial"/>
              <a:sym typeface="Arial"/>
            </a:endParaRPr>
          </a:p>
          <a:p>
            <a:pPr lvl="0">
              <a:buClr>
                <a:srgbClr val="000000"/>
              </a:buClr>
              <a:defRPr/>
            </a:pPr>
            <a:r>
              <a:rPr lang="en-GB" sz="1050" kern="0" dirty="0">
                <a:solidFill>
                  <a:srgbClr val="002060"/>
                </a:solidFill>
                <a:latin typeface="Arial"/>
                <a:sym typeface="Arial"/>
              </a:rPr>
              <a:t>Anaesthetics (£2.8m) is driven entirely by Pay (£2.9m) and is due to: volume of additional work needed to maintain current Theatres timetable; number of vacancies required backfilling by Additional Duty Hours (ADH) – all of which come at a premium rate, where the local agreement is similar in value to Waiting List Initiative (WLI).</a:t>
            </a:r>
          </a:p>
          <a:p>
            <a:pPr>
              <a:buClr>
                <a:srgbClr val="000000"/>
              </a:buClr>
              <a:defRPr/>
            </a:pPr>
            <a:endParaRPr lang="en-GB" sz="1050" kern="0" dirty="0">
              <a:solidFill>
                <a:srgbClr val="002060"/>
              </a:solidFill>
              <a:latin typeface="Arial"/>
              <a:sym typeface="Arial"/>
            </a:endParaRPr>
          </a:p>
          <a:p>
            <a:pPr>
              <a:buClr>
                <a:srgbClr val="000000"/>
              </a:buClr>
              <a:defRPr/>
            </a:pPr>
            <a:r>
              <a:rPr lang="en-GB" sz="1050" kern="0" dirty="0">
                <a:solidFill>
                  <a:srgbClr val="002060"/>
                </a:solidFill>
                <a:latin typeface="Arial"/>
                <a:sym typeface="Arial"/>
              </a:rPr>
              <a:t>The cost of covering additional unfunded capacity is also driving the overspend (£1.6m). This is in addition to staffing costs incurred by Morriston Service Group for the temporary redeployment of Ward K staff to Ward 8/3</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05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050" kern="0" dirty="0">
                <a:solidFill>
                  <a:srgbClr val="002060"/>
                </a:solidFill>
                <a:latin typeface="Arial"/>
                <a:sym typeface="Arial"/>
              </a:rPr>
              <a:t>T&amp;O (£1.6m) is predominantly driven by non-pay overspends linked to the volume of Implants and Appliances which is not financially sustainable within current budget. </a:t>
            </a:r>
          </a:p>
          <a:p>
            <a:pPr marR="0" lvl="0" defTabSz="914400" rtl="0" eaLnBrk="1" fontAlgn="auto" latinLnBrk="0" hangingPunct="1">
              <a:lnSpc>
                <a:spcPct val="100000"/>
              </a:lnSpc>
              <a:spcBef>
                <a:spcPts val="0"/>
              </a:spcBef>
              <a:spcAft>
                <a:spcPts val="0"/>
              </a:spcAft>
              <a:buClr>
                <a:srgbClr val="000000"/>
              </a:buClr>
              <a:buSzTx/>
              <a:tabLst/>
              <a:defRPr/>
            </a:pPr>
            <a:endParaRPr lang="en-GB" sz="1050" kern="0" dirty="0">
              <a:solidFill>
                <a:srgbClr val="002060"/>
              </a:solidFill>
              <a:latin typeface="Arial"/>
              <a:sym typeface="Arial"/>
            </a:endParaRPr>
          </a:p>
          <a:p>
            <a:pPr>
              <a:buClr>
                <a:srgbClr val="000000"/>
              </a:buClr>
              <a:defRPr/>
            </a:pPr>
            <a:r>
              <a:rPr lang="en-GB" sz="1050" kern="0" dirty="0">
                <a:solidFill>
                  <a:srgbClr val="002060"/>
                </a:solidFill>
                <a:latin typeface="Arial"/>
                <a:sym typeface="Arial"/>
              </a:rPr>
              <a:t>Divisional leads continue to work on their individual savings and recovery plans, with a focus on delivering a sustainable plan for 25/26 as well as ongoing recovery in 24/25. </a:t>
            </a:r>
          </a:p>
          <a:p>
            <a:pPr marR="0" lvl="0" defTabSz="914400" rtl="0" eaLnBrk="1" fontAlgn="auto" latinLnBrk="0" hangingPunct="1">
              <a:lnSpc>
                <a:spcPct val="100000"/>
              </a:lnSpc>
              <a:spcBef>
                <a:spcPts val="0"/>
              </a:spcBef>
              <a:spcAft>
                <a:spcPts val="0"/>
              </a:spcAft>
              <a:buClr>
                <a:srgbClr val="000000"/>
              </a:buClr>
              <a:buSzTx/>
              <a:tabLst/>
              <a:defRPr/>
            </a:pPr>
            <a:endParaRPr lang="en-GB" sz="115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endParaRPr lang="en-GB" sz="1300" kern="0" dirty="0">
              <a:solidFill>
                <a:srgbClr val="002060"/>
              </a:solidFill>
              <a:latin typeface="Arial"/>
              <a:sym typeface="Arial"/>
            </a:endParaRPr>
          </a:p>
        </p:txBody>
      </p:sp>
      <p:sp>
        <p:nvSpPr>
          <p:cNvPr id="8" name="Oval 7"/>
          <p:cNvSpPr/>
          <p:nvPr/>
        </p:nvSpPr>
        <p:spPr>
          <a:xfrm>
            <a:off x="11538959" y="9556"/>
            <a:ext cx="536792" cy="559341"/>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2" name="Picture 1"/>
          <p:cNvPicPr>
            <a:picLocks noChangeAspect="1"/>
          </p:cNvPicPr>
          <p:nvPr/>
        </p:nvPicPr>
        <p:blipFill>
          <a:blip r:embed="rId6"/>
          <a:stretch>
            <a:fillRect/>
          </a:stretch>
        </p:blipFill>
        <p:spPr>
          <a:xfrm>
            <a:off x="62398" y="1316412"/>
            <a:ext cx="1961342" cy="1924681"/>
          </a:xfrm>
          <a:prstGeom prst="rect">
            <a:avLst/>
          </a:prstGeom>
        </p:spPr>
      </p:pic>
      <p:pic>
        <p:nvPicPr>
          <p:cNvPr id="9" name="Picture 8"/>
          <p:cNvPicPr>
            <a:picLocks noChangeAspect="1"/>
          </p:cNvPicPr>
          <p:nvPr/>
        </p:nvPicPr>
        <p:blipFill>
          <a:blip r:embed="rId7"/>
          <a:stretch>
            <a:fillRect/>
          </a:stretch>
        </p:blipFill>
        <p:spPr>
          <a:xfrm>
            <a:off x="2097544" y="932811"/>
            <a:ext cx="2906097" cy="1241922"/>
          </a:xfrm>
          <a:prstGeom prst="rect">
            <a:avLst/>
          </a:prstGeom>
        </p:spPr>
      </p:pic>
      <p:pic>
        <p:nvPicPr>
          <p:cNvPr id="11" name="Picture 10"/>
          <p:cNvPicPr>
            <a:picLocks noChangeAspect="1"/>
          </p:cNvPicPr>
          <p:nvPr/>
        </p:nvPicPr>
        <p:blipFill>
          <a:blip r:embed="rId8"/>
          <a:stretch>
            <a:fillRect/>
          </a:stretch>
        </p:blipFill>
        <p:spPr>
          <a:xfrm>
            <a:off x="2097545" y="2278753"/>
            <a:ext cx="2906097" cy="1209424"/>
          </a:xfrm>
          <a:prstGeom prst="rect">
            <a:avLst/>
          </a:prstGeom>
        </p:spPr>
      </p:pic>
      <p:pic>
        <p:nvPicPr>
          <p:cNvPr id="13" name="Picture 12"/>
          <p:cNvPicPr>
            <a:picLocks noChangeAspect="1"/>
          </p:cNvPicPr>
          <p:nvPr/>
        </p:nvPicPr>
        <p:blipFill>
          <a:blip r:embed="rId9"/>
          <a:stretch>
            <a:fillRect/>
          </a:stretch>
        </p:blipFill>
        <p:spPr>
          <a:xfrm>
            <a:off x="62398" y="3592197"/>
            <a:ext cx="4941244" cy="1868624"/>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7410450" y="634238"/>
            <a:ext cx="4619452" cy="528991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buClr>
                <a:srgbClr val="000000"/>
              </a:buClr>
              <a:defRPr/>
            </a:pPr>
            <a:r>
              <a:rPr lang="en-GB" sz="950" b="1" kern="0" dirty="0">
                <a:solidFill>
                  <a:srgbClr val="002060"/>
                </a:solidFill>
                <a:latin typeface="Arial"/>
                <a:sym typeface="Arial"/>
              </a:rPr>
              <a:t>Key Drivers:</a:t>
            </a:r>
          </a:p>
          <a:p>
            <a:pPr lvl="0">
              <a:buClr>
                <a:srgbClr val="000000"/>
              </a:buClr>
              <a:defRPr/>
            </a:pPr>
            <a:endParaRPr lang="en-GB" sz="950" b="1" kern="0" dirty="0">
              <a:solidFill>
                <a:srgbClr val="002060"/>
              </a:solidFill>
              <a:latin typeface="Arial"/>
              <a:sym typeface="Arial"/>
            </a:endParaRPr>
          </a:p>
          <a:p>
            <a:pPr lvl="0">
              <a:buClr>
                <a:srgbClr val="000000"/>
              </a:buClr>
              <a:defRPr/>
            </a:pPr>
            <a:r>
              <a:rPr lang="en-GB" sz="950" b="1" kern="0" dirty="0">
                <a:solidFill>
                  <a:srgbClr val="002060"/>
                </a:solidFill>
                <a:latin typeface="Arial"/>
                <a:sym typeface="Arial"/>
              </a:rPr>
              <a:t>Pay – Medical Staff </a:t>
            </a: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Anaesthetics (£292k) continues the overspending trend, for the reasons referenced on the prior slide, with £280k resulting from ADHs paid at near WLI rate.</a:t>
            </a:r>
          </a:p>
          <a:p>
            <a:pPr marL="171450" lvl="0" indent="-171450">
              <a:buClr>
                <a:srgbClr val="000000"/>
              </a:buClr>
              <a:buFont typeface="Arial" panose="020B0604020202020204" pitchFamily="34" charset="0"/>
              <a:buChar char="•"/>
              <a:defRPr/>
            </a:pPr>
            <a:endParaRPr lang="en-GB" sz="95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T&amp;O (£89k) continues to overspend in line with run rate and results from an establishment unsustainable under current budgets, as well as incurring premium variable costs from the backfilling of gaps</a:t>
            </a:r>
          </a:p>
          <a:p>
            <a:pPr marL="171450" lvl="0" indent="-171450">
              <a:buClr>
                <a:srgbClr val="000000"/>
              </a:buClr>
              <a:buFont typeface="Arial" panose="020B0604020202020204" pitchFamily="34" charset="0"/>
              <a:buChar char="•"/>
              <a:defRPr/>
            </a:pPr>
            <a:endParaRPr lang="en-GB" sz="95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Obs &amp; Gynae (£38k)</a:t>
            </a:r>
            <a:r>
              <a:rPr lang="en-GB" sz="950" kern="0" dirty="0">
                <a:solidFill>
                  <a:srgbClr val="FF0000"/>
                </a:solidFill>
                <a:latin typeface="Arial"/>
                <a:sym typeface="Arial"/>
              </a:rPr>
              <a:t> </a:t>
            </a:r>
            <a:r>
              <a:rPr lang="en-GB" sz="950" kern="0" dirty="0">
                <a:solidFill>
                  <a:srgbClr val="002060"/>
                </a:solidFill>
                <a:latin typeface="Arial"/>
                <a:sym typeface="Arial"/>
              </a:rPr>
              <a:t>continues to overspend but at has improved on trend of £53k per month to date.  This is predominantly due to the use of ADH shifts for sickness; vacancies, and; additional capacity/other.</a:t>
            </a:r>
          </a:p>
          <a:p>
            <a:pPr marL="171450" lvl="0" indent="-171450">
              <a:buClr>
                <a:srgbClr val="000000"/>
              </a:buClr>
              <a:buFont typeface="Arial" panose="020B0604020202020204" pitchFamily="34" charset="0"/>
              <a:buChar char="•"/>
              <a:defRPr/>
            </a:pPr>
            <a:endParaRPr lang="en-GB" sz="95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Haematology (£35k) The trending overspend is as a result of 1x post (equivalence in sessions) above funded establishment and 2 consultant posts being at premium agency rate, with further supervisory on call payments also contributing.</a:t>
            </a:r>
          </a:p>
          <a:p>
            <a:pPr lvl="0">
              <a:buClr>
                <a:srgbClr val="000000"/>
              </a:buClr>
              <a:defRPr/>
            </a:pPr>
            <a:endParaRPr lang="en-GB" sz="950" kern="0" dirty="0">
              <a:solidFill>
                <a:srgbClr val="002060"/>
              </a:solidFill>
              <a:latin typeface="Arial"/>
              <a:sym typeface="Arial"/>
            </a:endParaRPr>
          </a:p>
          <a:p>
            <a:pPr lvl="0">
              <a:buClr>
                <a:srgbClr val="000000"/>
              </a:buClr>
              <a:defRPr/>
            </a:pPr>
            <a:r>
              <a:rPr lang="en-GB" sz="950" b="1" kern="0" dirty="0">
                <a:solidFill>
                  <a:srgbClr val="002060"/>
                </a:solidFill>
                <a:latin typeface="Arial"/>
                <a:sym typeface="Arial"/>
              </a:rPr>
              <a:t>Non Pay</a:t>
            </a: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Miscellaneous is the net budgetary CIP requirement offset with any unallocated reserves (slippage/ accounting support).</a:t>
            </a:r>
          </a:p>
          <a:p>
            <a:pPr lvl="0">
              <a:buClr>
                <a:srgbClr val="000000"/>
              </a:buClr>
              <a:defRPr/>
            </a:pPr>
            <a:endParaRPr lang="en-GB" sz="95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Clinical Supplies &amp; Services continues to see significant pressures in both Theatres and T&amp;O as referenced in the previous slide.</a:t>
            </a:r>
          </a:p>
          <a:p>
            <a:pPr marL="171450" lvl="0" indent="-171450">
              <a:buClr>
                <a:srgbClr val="000000"/>
              </a:buClr>
              <a:buFont typeface="Arial" panose="020B0604020202020204" pitchFamily="34" charset="0"/>
              <a:buChar char="•"/>
              <a:defRPr/>
            </a:pPr>
            <a:endParaRPr lang="en-GB" sz="95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In addition, Haematology Blood Products are £32k overspent in month, where actual spend has increased on average by ~£30k per month.</a:t>
            </a:r>
          </a:p>
          <a:p>
            <a:pPr marL="171450" lvl="0" indent="-171450">
              <a:buClr>
                <a:srgbClr val="000000"/>
              </a:buClr>
              <a:buFont typeface="Arial" panose="020B0604020202020204" pitchFamily="34" charset="0"/>
              <a:buChar char="•"/>
              <a:defRPr/>
            </a:pPr>
            <a:endParaRPr lang="en-GB" sz="950" kern="0" dirty="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dirty="0">
                <a:solidFill>
                  <a:srgbClr val="002060"/>
                </a:solidFill>
                <a:latin typeface="Arial"/>
                <a:sym typeface="Arial"/>
              </a:rPr>
              <a:t>In month prescribing underspend of £750k, with the impact of winter yet to materialise.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dirty="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dirty="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dirty="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dirty="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dirty="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1" kern="0" baseline="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1"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10" name="Picture 9"/>
          <p:cNvPicPr>
            <a:picLocks noChangeAspect="1"/>
          </p:cNvPicPr>
          <p:nvPr/>
        </p:nvPicPr>
        <p:blipFill>
          <a:blip r:embed="rId6"/>
          <a:stretch>
            <a:fillRect/>
          </a:stretch>
        </p:blipFill>
        <p:spPr>
          <a:xfrm>
            <a:off x="261762" y="847753"/>
            <a:ext cx="6997997" cy="4862881"/>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6" name="TextBox 15"/>
          <p:cNvSpPr txBox="1"/>
          <p:nvPr/>
        </p:nvSpPr>
        <p:spPr>
          <a:xfrm>
            <a:off x="620307" y="2914459"/>
            <a:ext cx="10951385" cy="3320058"/>
          </a:xfrm>
          <a:prstGeom prst="roundRect">
            <a:avLst/>
          </a:prstGeom>
          <a:noFill/>
          <a:ln>
            <a:solidFill>
              <a:srgbClr val="002060"/>
            </a:solidFill>
          </a:ln>
        </p:spPr>
        <p:txBody>
          <a:bodyPr wrap="square" rtlCol="0">
            <a:spAutoFit/>
          </a:bodyPr>
          <a:lstStyle/>
          <a:p>
            <a:r>
              <a:rPr lang="en-GB" sz="1050" b="1" dirty="0">
                <a:solidFill>
                  <a:srgbClr val="002060"/>
                </a:solidFill>
                <a:latin typeface="Arial" panose="020B0604020202020204" pitchFamily="34" charset="0"/>
                <a:cs typeface="Arial" panose="020B0604020202020204" pitchFamily="34" charset="0"/>
              </a:rPr>
              <a:t>Pay </a:t>
            </a:r>
          </a:p>
          <a:p>
            <a:r>
              <a:rPr lang="en-GB" sz="1050" dirty="0">
                <a:solidFill>
                  <a:srgbClr val="002060"/>
                </a:solidFill>
                <a:latin typeface="Arial" panose="020B0604020202020204" pitchFamily="34" charset="0"/>
                <a:cs typeface="Arial" panose="020B0604020202020204" pitchFamily="34" charset="0"/>
              </a:rPr>
              <a:t>A medical and dental pay award (2023/24 and 2024/25) with back pay was applied in month 06 and 08, respectively (and funded) which skews the high-cost trend data.  If the impact of this was excluded the overall trend of expenditure is largely stable, elements of variable pay is reducing but there has been some increase in substantive costs following planned recruitment to deliver services.  The impact of Student Streamlining to Theatres in particular is expected to see substantive cost increase without initially seeing a corresponding decrease in variable pay.  It is worth noting that WLI pay arrears have not yet been paid as work is undertaken to differentiate true WLI from ADH undertaken at WLI rates.  Significant vacancy related YTD pay underspends in IMM (£2.1m), Medical Equipment Management Service (MEMS) (£0.25m), Community Paediatrics (£0.6m) and CHC (£0.25m) are contributing to limiting the overspend and risks deteriorating if and when posts are appointed to.  £100k FYE MEMS vacancies already appointed to.</a:t>
            </a:r>
          </a:p>
          <a:p>
            <a:endParaRPr lang="en-GB" sz="1050" dirty="0">
              <a:solidFill>
                <a:srgbClr val="002060"/>
              </a:solidFill>
              <a:latin typeface="Arial" panose="020B0604020202020204" pitchFamily="34" charset="0"/>
              <a:cs typeface="Arial" panose="020B0604020202020204" pitchFamily="34" charset="0"/>
            </a:endParaRPr>
          </a:p>
          <a:p>
            <a:r>
              <a:rPr lang="en-GB" sz="1050" b="1" dirty="0">
                <a:solidFill>
                  <a:srgbClr val="002060"/>
                </a:solidFill>
                <a:latin typeface="Arial" panose="020B0604020202020204" pitchFamily="34" charset="0"/>
                <a:cs typeface="Arial" panose="020B0604020202020204" pitchFamily="34" charset="0"/>
              </a:rPr>
              <a:t>Non Pay</a:t>
            </a:r>
          </a:p>
          <a:p>
            <a:r>
              <a:rPr lang="en-GB" sz="1050" dirty="0">
                <a:solidFill>
                  <a:srgbClr val="002060"/>
                </a:solidFill>
                <a:latin typeface="Arial" panose="020B0604020202020204" pitchFamily="34" charset="0"/>
                <a:cs typeface="Arial" panose="020B0604020202020204" pitchFamily="34" charset="0"/>
              </a:rPr>
              <a:t>Month on month variations are largely attributable to the variation in NICE approved high cost drugs, where funding is issued from centrally to Service Groups on a usage basis each month.  Other large variations in Clinical Service and Supplies Costs are largely seen in activity driven areas such as Theatres, where stock levels and activity levels play a part in monthly variation.</a:t>
            </a:r>
          </a:p>
          <a:p>
            <a:endParaRPr lang="en-GB" sz="1050" dirty="0">
              <a:solidFill>
                <a:srgbClr val="002060"/>
              </a:solidFill>
              <a:latin typeface="Arial" panose="020B0604020202020204" pitchFamily="34" charset="0"/>
              <a:cs typeface="Arial" panose="020B0604020202020204" pitchFamily="34" charset="0"/>
            </a:endParaRPr>
          </a:p>
          <a:p>
            <a:r>
              <a:rPr lang="en-GB" sz="1050" b="1" dirty="0">
                <a:solidFill>
                  <a:srgbClr val="002060"/>
                </a:solidFill>
                <a:latin typeface="Arial" panose="020B0604020202020204" pitchFamily="34" charset="0"/>
                <a:cs typeface="Arial" panose="020B0604020202020204" pitchFamily="34" charset="0"/>
              </a:rPr>
              <a:t>Income</a:t>
            </a:r>
          </a:p>
          <a:p>
            <a:r>
              <a:rPr lang="en-GB" sz="1050" dirty="0">
                <a:solidFill>
                  <a:srgbClr val="002060"/>
                </a:solidFill>
                <a:latin typeface="Arial" panose="020B0604020202020204" pitchFamily="34" charset="0"/>
                <a:cs typeface="Arial" panose="020B0604020202020204" pitchFamily="34" charset="0"/>
              </a:rPr>
              <a:t>Recent income improvements have been significantly driven by: retrospective tariff negotiation and agreements for the interim provision of </a:t>
            </a:r>
            <a:r>
              <a:rPr lang="en-GB" sz="1050" dirty="0" err="1">
                <a:solidFill>
                  <a:srgbClr val="002060"/>
                </a:solidFill>
                <a:latin typeface="Arial" panose="020B0604020202020204" pitchFamily="34" charset="0"/>
                <a:cs typeface="Arial" panose="020B0604020202020204" pitchFamily="34" charset="0"/>
              </a:rPr>
              <a:t>Radiopharmacy</a:t>
            </a:r>
            <a:r>
              <a:rPr lang="en-GB" sz="1050" dirty="0">
                <a:solidFill>
                  <a:srgbClr val="002060"/>
                </a:solidFill>
                <a:latin typeface="Arial" panose="020B0604020202020204" pitchFamily="34" charset="0"/>
                <a:cs typeface="Arial" panose="020B0604020202020204" pitchFamily="34" charset="0"/>
              </a:rPr>
              <a:t> services to South East Wales organisations, and; retrospective re-alignment of Oncology SLA charges to current service provision to Hywel Dda.  These improvements have been partially offset by deterioration in private patient income improvements seen in M07, M08 and M10.  </a:t>
            </a:r>
          </a:p>
        </p:txBody>
      </p:sp>
      <p:sp>
        <p:nvSpPr>
          <p:cNvPr id="10" name="Oval 9"/>
          <p:cNvSpPr/>
          <p:nvPr/>
        </p:nvSpPr>
        <p:spPr>
          <a:xfrm>
            <a:off x="11492006" y="69788"/>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8" name="Picture 7"/>
          <p:cNvPicPr>
            <a:picLocks noChangeAspect="1"/>
          </p:cNvPicPr>
          <p:nvPr/>
        </p:nvPicPr>
        <p:blipFill>
          <a:blip r:embed="rId5"/>
          <a:stretch>
            <a:fillRect/>
          </a:stretch>
        </p:blipFill>
        <p:spPr>
          <a:xfrm>
            <a:off x="368638" y="662666"/>
            <a:ext cx="3708878" cy="2098088"/>
          </a:xfrm>
          <a:prstGeom prst="rect">
            <a:avLst/>
          </a:prstGeom>
        </p:spPr>
      </p:pic>
      <p:pic>
        <p:nvPicPr>
          <p:cNvPr id="9" name="Picture 8"/>
          <p:cNvPicPr>
            <a:picLocks noChangeAspect="1"/>
          </p:cNvPicPr>
          <p:nvPr/>
        </p:nvPicPr>
        <p:blipFill>
          <a:blip r:embed="rId6"/>
          <a:stretch>
            <a:fillRect/>
          </a:stretch>
        </p:blipFill>
        <p:spPr>
          <a:xfrm>
            <a:off x="8091286" y="662667"/>
            <a:ext cx="3708878" cy="2098087"/>
          </a:xfrm>
          <a:prstGeom prst="rect">
            <a:avLst/>
          </a:prstGeom>
        </p:spPr>
      </p:pic>
      <p:pic>
        <p:nvPicPr>
          <p:cNvPr id="11" name="Picture 10"/>
          <p:cNvPicPr>
            <a:picLocks noChangeAspect="1"/>
          </p:cNvPicPr>
          <p:nvPr/>
        </p:nvPicPr>
        <p:blipFill>
          <a:blip r:embed="rId7"/>
          <a:stretch>
            <a:fillRect/>
          </a:stretch>
        </p:blipFill>
        <p:spPr>
          <a:xfrm>
            <a:off x="4228329" y="662666"/>
            <a:ext cx="3708878" cy="2098088"/>
          </a:xfrm>
          <a:prstGeom prst="rect">
            <a:avLst/>
          </a:prstGeom>
        </p:spPr>
      </p:pic>
    </p:spTree>
    <p:extLst>
      <p:ext uri="{BB962C8B-B14F-4D97-AF65-F5344CB8AC3E}">
        <p14:creationId xmlns:p14="http://schemas.microsoft.com/office/powerpoint/2010/main" val="2647838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7728ED5EE7FCB4B94935F10EAB47B38" ma:contentTypeVersion="5" ma:contentTypeDescription="Create a new document." ma:contentTypeScope="" ma:versionID="02ca5db1fee4da4ae0996052781ac0fc">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1A275B-AF09-4E04-BE75-71DAA2E43AB2}">
  <ds:schemaRefs>
    <ds:schemaRef ds:uri="http://schemas.microsoft.com/sharepoint/v3/contenttype/forms"/>
  </ds:schemaRefs>
</ds:datastoreItem>
</file>

<file path=customXml/itemProps2.xml><?xml version="1.0" encoding="utf-8"?>
<ds:datastoreItem xmlns:ds="http://schemas.openxmlformats.org/officeDocument/2006/customXml" ds:itemID="{D05A49B4-D647-44EA-BE41-380F6081D2DC}">
  <ds:schemaRefs>
    <ds:schemaRef ds:uri="http://www.w3.org/XML/1998/namespace"/>
    <ds:schemaRef ds:uri="http://schemas.microsoft.com/office/infopath/2007/PartnerControls"/>
    <ds:schemaRef ds:uri="44db3db7-1523-4826-83fd-741d9b441697"/>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dcmitype/"/>
    <ds:schemaRef ds:uri="http://purl.org/dc/elements/1.1/"/>
  </ds:schemaRefs>
</ds:datastoreItem>
</file>

<file path=customXml/itemProps3.xml><?xml version="1.0" encoding="utf-8"?>
<ds:datastoreItem xmlns:ds="http://schemas.openxmlformats.org/officeDocument/2006/customXml" ds:itemID="{77F19341-5FC2-4123-8C81-FDF3BEFFF0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30725</TotalTime>
  <Words>2602</Words>
  <Application>Microsoft Office PowerPoint</Application>
  <PresentationFormat>Widescreen</PresentationFormat>
  <Paragraphs>389</Paragraphs>
  <Slides>17</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181</cp:revision>
  <dcterms:created xsi:type="dcterms:W3CDTF">2024-04-17T08:36:36Z</dcterms:created>
  <dcterms:modified xsi:type="dcterms:W3CDTF">2025-03-18T08:48:10Z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0x010100D7728ED5EE7FCB4B94935F10EAB47B38</vt:lpwstr>
  </property>
</Properties>
</file>