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notesMasterIdLst>
    <p:notesMasterId r:id="rId18"/>
  </p:notesMasterIdLst>
  <p:handoutMasterIdLst>
    <p:handoutMasterId r:id="rId19"/>
  </p:handoutMasterIdLst>
  <p:sldIdLst>
    <p:sldId id="295" r:id="rId5"/>
    <p:sldId id="429" r:id="rId6"/>
    <p:sldId id="448" r:id="rId7"/>
    <p:sldId id="432" r:id="rId8"/>
    <p:sldId id="433" r:id="rId9"/>
    <p:sldId id="435" r:id="rId10"/>
    <p:sldId id="437" r:id="rId11"/>
    <p:sldId id="438" r:id="rId12"/>
    <p:sldId id="439" r:id="rId13"/>
    <p:sldId id="440" r:id="rId14"/>
    <p:sldId id="442" r:id="rId15"/>
    <p:sldId id="451" r:id="rId16"/>
    <p:sldId id="447" r:id="rId17"/>
  </p:sldIdLst>
  <p:sldSz cx="12192000" cy="6858000"/>
  <p:notesSz cx="6797675" cy="9928225"/>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8ADCC1-C80B-8648-0497-035996AE9717}" name="Kelly Gillings" initials="KG" userId="S::Kelly.Gillings@swansea.gov.uk::7efa941e-b4f4-45f2-b335-af901606928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17B117"/>
    <a:srgbClr val="E98623"/>
    <a:srgbClr val="10C619"/>
    <a:srgbClr val="1BED25"/>
    <a:srgbClr val="EDECEB"/>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B6A40A-8703-4888-A00B-85CB2C0E4BD1}" v="3" dt="2025-01-28T15:06:24.5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0" autoAdjust="0"/>
    <p:restoredTop sz="84654" autoAdjust="0"/>
  </p:normalViewPr>
  <p:slideViewPr>
    <p:cSldViewPr>
      <p:cViewPr varScale="1">
        <p:scale>
          <a:sx n="93" d="100"/>
          <a:sy n="93" d="100"/>
        </p:scale>
        <p:origin x="1296" y="7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51" d="100"/>
          <a:sy n="51" d="100"/>
        </p:scale>
        <p:origin x="2976" y="66"/>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ccossecure.sharepoint.com/sites/ECM-SocialServices-WestGlam/Funding/RIF/12.%20Funding%20Approvals/RIF%20Funding%20Report%20for%2025-26%20with%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charts.xlsx]Charts!PivotTable1</c:name>
    <c:fmtId val="-1"/>
  </c:pivotSource>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dirty="0"/>
              <a:t>Total REGIONAL Funding 25/26 Regional/local SPLIT</a:t>
            </a:r>
          </a:p>
        </c:rich>
      </c:tx>
      <c:layout>
        <c:manualLayout>
          <c:xMode val="edge"/>
          <c:yMode val="edge"/>
          <c:x val="0"/>
          <c:y val="1.2805603298979852E-2"/>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ivotFmts>
      <c:pivotFmt>
        <c:idx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4"/>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5"/>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6"/>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7"/>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8"/>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9"/>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1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s>
    <c:plotArea>
      <c:layout/>
      <c:pieChart>
        <c:varyColors val="1"/>
        <c:ser>
          <c:idx val="0"/>
          <c:order val="0"/>
          <c:tx>
            <c:strRef>
              <c:f>Charts!$B$3</c:f>
              <c:strCache>
                <c:ptCount val="1"/>
                <c:pt idx="0">
                  <c:v>Total</c:v>
                </c:pt>
              </c:strCache>
            </c:strRef>
          </c:tx>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0300-4937-A73D-C0E76CE7A4C7}"/>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0300-4937-A73D-C0E76CE7A4C7}"/>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0300-4937-A73D-C0E76CE7A4C7}"/>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0300-4937-A73D-C0E76CE7A4C7}"/>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0300-4937-A73D-C0E76CE7A4C7}"/>
              </c:ext>
            </c:extLst>
          </c:dPt>
          <c:dLbls>
            <c:dLbl>
              <c:idx val="0"/>
              <c:layout>
                <c:manualLayout>
                  <c:x val="4.4015663636900612E-2"/>
                  <c:y val="-3.1409323767798848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300-4937-A73D-C0E76CE7A4C7}"/>
                </c:ext>
              </c:extLst>
            </c:dLbl>
            <c:dLbl>
              <c:idx val="1"/>
              <c:layout>
                <c:manualLayout>
                  <c:x val="0.13333333333333333"/>
                  <c:y val="-4.1666666666666706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300-4937-A73D-C0E76CE7A4C7}"/>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Charts!$A$4:$A$7</c:f>
              <c:strCache>
                <c:ptCount val="3"/>
                <c:pt idx="0">
                  <c:v>Local – NPT</c:v>
                </c:pt>
                <c:pt idx="1">
                  <c:v>Local – Swansea</c:v>
                </c:pt>
                <c:pt idx="2">
                  <c:v>Regional</c:v>
                </c:pt>
              </c:strCache>
            </c:strRef>
          </c:cat>
          <c:val>
            <c:numRef>
              <c:f>Charts!$B$4:$B$7</c:f>
              <c:numCache>
                <c:formatCode>_-"£"* #,##0_-;\-"£"* #,##0_-;_-"£"* "-"??_-;_-@_-</c:formatCode>
                <c:ptCount val="3"/>
                <c:pt idx="0">
                  <c:v>769435.81</c:v>
                </c:pt>
                <c:pt idx="1">
                  <c:v>1428254.46</c:v>
                </c:pt>
                <c:pt idx="2">
                  <c:v>14533724.062799999</c:v>
                </c:pt>
              </c:numCache>
            </c:numRef>
          </c:val>
          <c:extLst>
            <c:ext xmlns:c16="http://schemas.microsoft.com/office/drawing/2014/chart" uri="{C3380CC4-5D6E-409C-BE32-E72D297353CC}">
              <c16:uniqueId val="{0000000A-0300-4937-A73D-C0E76CE7A4C7}"/>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charts.xlsx]Charts!PivotTable1</c:name>
    <c:fmtId val="-1"/>
  </c:pivotSource>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dirty="0"/>
              <a:t>Total Funding 25/26 </a:t>
            </a:r>
          </a:p>
          <a:p>
            <a:pPr>
              <a:defRPr/>
            </a:pPr>
            <a:r>
              <a:rPr lang="en-US" sz="2400" dirty="0"/>
              <a:t>Regional/local</a:t>
            </a:r>
          </a:p>
        </c:rich>
      </c:tx>
      <c:layout>
        <c:manualLayout>
          <c:xMode val="edge"/>
          <c:yMode val="edge"/>
          <c:x val="8.7296915629911864E-4"/>
          <c:y val="7.4528287292973075E-2"/>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ivotFmts>
      <c:pivotFmt>
        <c:idx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4"/>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5"/>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6"/>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7"/>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8"/>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9"/>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1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s>
    <c:plotArea>
      <c:layout/>
      <c:pieChart>
        <c:varyColors val="1"/>
        <c:dLbls>
          <c:showLegendKey val="0"/>
          <c:showVal val="1"/>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charts.xlsx]Charts!PivotTable2</c:name>
    <c:fmtId val="-1"/>
  </c:pivotSource>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dirty="0"/>
              <a:t>Total Regional Funding 25/26 per Programme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alpha val="85000"/>
            </a:schemeClr>
          </a:solidFill>
          <a:ln w="9525" cap="flat" cmpd="sng" algn="ctr">
            <a:solidFill>
              <a:schemeClr val="lt1">
                <a:alpha val="50000"/>
              </a:schemeClr>
            </a:solidFill>
            <a:round/>
          </a:ln>
          <a:effectLst/>
        </c:spPr>
      </c:pivotFmt>
      <c:pivotFmt>
        <c:idx val="6"/>
        <c:spPr>
          <a:solidFill>
            <a:schemeClr val="accent3">
              <a:alpha val="85000"/>
            </a:schemeClr>
          </a:solidFill>
          <a:ln w="9525" cap="flat" cmpd="sng" algn="ctr">
            <a:solidFill>
              <a:schemeClr val="lt1">
                <a:alpha val="50000"/>
              </a:schemeClr>
            </a:solidFill>
            <a:round/>
          </a:ln>
          <a:effectLst/>
        </c:spP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alpha val="85000"/>
            </a:schemeClr>
          </a:solidFill>
          <a:ln w="9525" cap="flat" cmpd="sng" algn="ctr">
            <a:solidFill>
              <a:schemeClr val="lt1">
                <a:alpha val="50000"/>
              </a:schemeClr>
            </a:solidFill>
            <a:round/>
          </a:ln>
          <a:effectLst/>
        </c:spPr>
        <c:marker>
          <c:symbol val="none"/>
        </c:marker>
        <c:dLbl>
          <c:idx val="0"/>
          <c:numFmt formatCode="&quot;£&quot;#,##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3">
              <a:alpha val="85000"/>
            </a:schemeClr>
          </a:solidFill>
          <a:ln w="9525" cap="flat" cmpd="sng" algn="ctr">
            <a:solidFill>
              <a:schemeClr val="lt1">
                <a:alpha val="50000"/>
              </a:schemeClr>
            </a:solidFill>
            <a:round/>
          </a:ln>
          <a:effectLst/>
        </c:spP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alpha val="85000"/>
            </a:schemeClr>
          </a:solidFill>
          <a:ln w="9525" cap="flat" cmpd="sng" algn="ctr">
            <a:solidFill>
              <a:schemeClr val="lt1">
                <a:alpha val="50000"/>
              </a:schemeClr>
            </a:solidFill>
            <a:round/>
          </a:ln>
          <a:effectLst/>
        </c:spPr>
        <c:marker>
          <c:symbol val="none"/>
        </c:marker>
        <c:dLbl>
          <c:idx val="0"/>
          <c:numFmt formatCode="&quot;£&quot;#,##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3">
              <a:alpha val="85000"/>
            </a:schemeClr>
          </a:solidFill>
          <a:ln w="9525" cap="flat" cmpd="sng" algn="ctr">
            <a:solidFill>
              <a:schemeClr val="lt1">
                <a:alpha val="50000"/>
              </a:schemeClr>
            </a:solidFill>
            <a:round/>
          </a:ln>
          <a:effectLst/>
        </c:spP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alpha val="85000"/>
            </a:schemeClr>
          </a:solidFill>
          <a:ln w="9525" cap="flat" cmpd="sng" algn="ctr">
            <a:solidFill>
              <a:schemeClr val="lt1">
                <a:alpha val="50000"/>
              </a:schemeClr>
            </a:solidFill>
            <a:round/>
          </a:ln>
          <a:effectLst/>
        </c:spPr>
        <c:marker>
          <c:symbol val="none"/>
        </c:marker>
        <c:dLbl>
          <c:idx val="0"/>
          <c:numFmt formatCode="&quot;£&quot;#,##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3">
              <a:alpha val="85000"/>
            </a:schemeClr>
          </a:solidFill>
          <a:ln w="9525" cap="flat" cmpd="sng" algn="ctr">
            <a:solidFill>
              <a:schemeClr val="lt1">
                <a:alpha val="50000"/>
              </a:schemeClr>
            </a:solidFill>
            <a:round/>
          </a:ln>
          <a:effectLst/>
        </c:spP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43147134733158354"/>
          <c:y val="0.28643299795858851"/>
          <c:w val="0.32584339457567801"/>
          <c:h val="0.62968613298337706"/>
        </c:manualLayout>
      </c:layout>
      <c:barChart>
        <c:barDir val="bar"/>
        <c:grouping val="clustered"/>
        <c:varyColors val="0"/>
        <c:ser>
          <c:idx val="0"/>
          <c:order val="0"/>
          <c:tx>
            <c:strRef>
              <c:f>Charts!$B$27</c:f>
              <c:strCache>
                <c:ptCount val="1"/>
                <c:pt idx="0">
                  <c:v>Sum of Total Funding 25/26</c:v>
                </c:pt>
              </c:strCache>
            </c:strRef>
          </c:tx>
          <c:spPr>
            <a:solidFill>
              <a:schemeClr val="accent1">
                <a:alpha val="85000"/>
              </a:schemeClr>
            </a:solidFill>
            <a:ln w="9525" cap="flat" cmpd="sng" algn="ctr">
              <a:solidFill>
                <a:schemeClr val="lt1">
                  <a:alpha val="50000"/>
                </a:schemeClr>
              </a:solidFill>
              <a:round/>
            </a:ln>
            <a:effectLst/>
          </c:spPr>
          <c:invertIfNegative val="0"/>
          <c:dLbls>
            <c:numFmt formatCode="&quot;£&quot;#,##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Charts!$A$28:$A$36</c:f>
              <c:strCache>
                <c:ptCount val="8"/>
                <c:pt idx="0">
                  <c:v>SM/SE</c:v>
                </c:pt>
                <c:pt idx="1">
                  <c:v>ND</c:v>
                </c:pt>
                <c:pt idx="2">
                  <c:v>LD</c:v>
                </c:pt>
                <c:pt idx="3">
                  <c:v>Carers</c:v>
                </c:pt>
                <c:pt idx="4">
                  <c:v>Mental Health</c:v>
                </c:pt>
                <c:pt idx="5">
                  <c:v>Dementia</c:v>
                </c:pt>
                <c:pt idx="6">
                  <c:v>Childrens</c:v>
                </c:pt>
                <c:pt idx="7">
                  <c:v>Communities &amp; Older People</c:v>
                </c:pt>
              </c:strCache>
            </c:strRef>
          </c:cat>
          <c:val>
            <c:numRef>
              <c:f>Charts!$B$28:$B$36</c:f>
              <c:numCache>
                <c:formatCode>_("£"* #,##0.00_);_("£"* \(#,##0.00\);_("£"* "-"??_);_(@_)</c:formatCode>
                <c:ptCount val="8"/>
                <c:pt idx="0">
                  <c:v>148848</c:v>
                </c:pt>
                <c:pt idx="1">
                  <c:v>414096</c:v>
                </c:pt>
                <c:pt idx="2">
                  <c:v>507446.48</c:v>
                </c:pt>
                <c:pt idx="3">
                  <c:v>919791</c:v>
                </c:pt>
                <c:pt idx="4">
                  <c:v>950353.5</c:v>
                </c:pt>
                <c:pt idx="5">
                  <c:v>1539797.06</c:v>
                </c:pt>
                <c:pt idx="6">
                  <c:v>2898533.2927999999</c:v>
                </c:pt>
                <c:pt idx="7">
                  <c:v>9352549</c:v>
                </c:pt>
              </c:numCache>
            </c:numRef>
          </c:val>
          <c:extLst>
            <c:ext xmlns:c16="http://schemas.microsoft.com/office/drawing/2014/chart" uri="{C3380CC4-5D6E-409C-BE32-E72D297353CC}">
              <c16:uniqueId val="{00000000-707C-498A-B6F4-078DA25417D5}"/>
            </c:ext>
          </c:extLst>
        </c:ser>
        <c:ser>
          <c:idx val="1"/>
          <c:order val="1"/>
          <c:tx>
            <c:strRef>
              <c:f>Charts!$C$27</c:f>
              <c:strCache>
                <c:ptCount val="1"/>
                <c:pt idx="0">
                  <c:v> Percentage</c:v>
                </c:pt>
              </c:strCache>
            </c:strRef>
          </c:tx>
          <c:spPr>
            <a:solidFill>
              <a:schemeClr val="accent3">
                <a:alpha val="85000"/>
              </a:schemeClr>
            </a:solidFill>
            <a:ln w="9525" cap="flat" cmpd="sng" algn="ctr">
              <a:solidFill>
                <a:schemeClr val="lt1">
                  <a:alpha val="50000"/>
                </a:schemeClr>
              </a:solidFill>
              <a:round/>
            </a:ln>
            <a:effectLst/>
          </c:spPr>
          <c:invertIfNegative val="0"/>
          <c:dLbls>
            <c:dLbl>
              <c:idx val="7"/>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07C-498A-B6F4-078DA25417D5}"/>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Charts!$A$28:$A$36</c:f>
              <c:strCache>
                <c:ptCount val="8"/>
                <c:pt idx="0">
                  <c:v>SM/SE</c:v>
                </c:pt>
                <c:pt idx="1">
                  <c:v>ND</c:v>
                </c:pt>
                <c:pt idx="2">
                  <c:v>LD</c:v>
                </c:pt>
                <c:pt idx="3">
                  <c:v>Carers</c:v>
                </c:pt>
                <c:pt idx="4">
                  <c:v>Mental Health</c:v>
                </c:pt>
                <c:pt idx="5">
                  <c:v>Dementia</c:v>
                </c:pt>
                <c:pt idx="6">
                  <c:v>Childrens</c:v>
                </c:pt>
                <c:pt idx="7">
                  <c:v>Communities &amp; Older People</c:v>
                </c:pt>
              </c:strCache>
            </c:strRef>
          </c:cat>
          <c:val>
            <c:numRef>
              <c:f>Charts!$C$28:$C$36</c:f>
              <c:numCache>
                <c:formatCode>0.0%</c:formatCode>
                <c:ptCount val="8"/>
                <c:pt idx="0">
                  <c:v>8.8963190462745707E-3</c:v>
                </c:pt>
                <c:pt idx="1">
                  <c:v>2.4749611226124065E-2</c:v>
                </c:pt>
                <c:pt idx="2">
                  <c:v>3.0328965017930965E-2</c:v>
                </c:pt>
                <c:pt idx="3">
                  <c:v>5.4973894119450271E-2</c:v>
                </c:pt>
                <c:pt idx="4">
                  <c:v>5.6800547825591886E-2</c:v>
                </c:pt>
                <c:pt idx="5">
                  <c:v>9.2030298776440325E-2</c:v>
                </c:pt>
                <c:pt idx="6">
                  <c:v>0.17323898835723414</c:v>
                </c:pt>
                <c:pt idx="7">
                  <c:v>0.55898137563095374</c:v>
                </c:pt>
              </c:numCache>
            </c:numRef>
          </c:val>
          <c:extLst>
            <c:ext xmlns:c16="http://schemas.microsoft.com/office/drawing/2014/chart" uri="{C3380CC4-5D6E-409C-BE32-E72D297353CC}">
              <c16:uniqueId val="{00000002-707C-498A-B6F4-078DA25417D5}"/>
            </c:ext>
          </c:extLst>
        </c:ser>
        <c:dLbls>
          <c:dLblPos val="inEnd"/>
          <c:showLegendKey val="0"/>
          <c:showVal val="1"/>
          <c:showCatName val="0"/>
          <c:showSerName val="0"/>
          <c:showPercent val="0"/>
          <c:showBubbleSize val="0"/>
        </c:dLbls>
        <c:gapWidth val="65"/>
        <c:axId val="1779721311"/>
        <c:axId val="1779724671"/>
      </c:barChart>
      <c:catAx>
        <c:axId val="1779721311"/>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tx1"/>
                </a:solidFill>
                <a:latin typeface="+mn-lt"/>
                <a:ea typeface="+mn-ea"/>
                <a:cs typeface="+mn-cs"/>
              </a:defRPr>
            </a:pPr>
            <a:endParaRPr lang="en-US"/>
          </a:p>
        </c:txPr>
        <c:crossAx val="1779724671"/>
        <c:crosses val="autoZero"/>
        <c:auto val="1"/>
        <c:lblAlgn val="ctr"/>
        <c:lblOffset val="100"/>
        <c:noMultiLvlLbl val="0"/>
      </c:catAx>
      <c:valAx>
        <c:axId val="1779724671"/>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7797213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2"/>
    </a:solidFill>
    <a:ln w="9525" cap="flat" cmpd="sng" algn="ctr">
      <a:solidFill>
        <a:schemeClr val="dk1">
          <a:lumMod val="25000"/>
          <a:lumOff val="75000"/>
        </a:schemeClr>
      </a:solidFill>
      <a:round/>
    </a:ln>
    <a:effectLst/>
  </c:spPr>
  <c:txPr>
    <a:bodyPr/>
    <a:lstStyle/>
    <a:p>
      <a:pPr>
        <a:defRPr>
          <a:solidFill>
            <a:schemeClr val="tx1"/>
          </a:solidFill>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charts.xlsx]Charts!PivotTable1</c:name>
    <c:fmtId val="-1"/>
  </c:pivotSource>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dirty="0"/>
              <a:t>Total Funding 25/26 </a:t>
            </a:r>
          </a:p>
          <a:p>
            <a:pPr>
              <a:defRPr/>
            </a:pPr>
            <a:r>
              <a:rPr lang="en-US" sz="2400" dirty="0"/>
              <a:t>Regional/local</a:t>
            </a:r>
          </a:p>
        </c:rich>
      </c:tx>
      <c:layout>
        <c:manualLayout>
          <c:xMode val="edge"/>
          <c:yMode val="edge"/>
          <c:x val="8.7296915629911864E-4"/>
          <c:y val="7.4528287292973075E-2"/>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ivotFmts>
      <c:pivotFmt>
        <c:idx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4"/>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5"/>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6"/>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7"/>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8"/>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9"/>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1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s>
    <c:plotArea>
      <c:layout/>
      <c:pieChart>
        <c:varyColors val="1"/>
        <c:dLbls>
          <c:showLegendKey val="0"/>
          <c:showVal val="1"/>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charts.xlsx]Charts!PivotTable4</c:name>
    <c:fmtId val="17"/>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Total Regional</a:t>
            </a:r>
            <a:r>
              <a:rPr lang="en-US" baseline="0"/>
              <a:t> </a:t>
            </a:r>
            <a:r>
              <a:rPr lang="en-US"/>
              <a:t>Funding 25/26</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solidFill>
          <a:ln>
            <a:noFill/>
          </a:ln>
          <a:effectLst>
            <a:outerShdw blurRad="254000" sx="102000" sy="102000" algn="ctr" rotWithShape="0">
              <a:prstClr val="black">
                <a:alpha val="20000"/>
              </a:prstClr>
            </a:outerShdw>
          </a:effectLst>
        </c:spPr>
        <c:marker>
          <c:symbol val="none"/>
        </c:marker>
        <c:dLbl>
          <c:idx val="0"/>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ext>
          </c:extLst>
        </c:dLbl>
      </c:pivotFmt>
      <c:pivotFmt>
        <c:idx val="1"/>
        <c:spPr>
          <a:solidFill>
            <a:schemeClr val="accent1"/>
          </a:solidFill>
          <a:ln>
            <a:noFill/>
          </a:ln>
          <a:effectLst>
            <a:outerShdw blurRad="254000" sx="102000" sy="102000" algn="ctr" rotWithShape="0">
              <a:prstClr val="black">
                <a:alpha val="20000"/>
              </a:prstClr>
            </a:outerShdw>
          </a:effectLst>
        </c:spPr>
      </c:pivotFmt>
      <c:pivotFmt>
        <c:idx val="2"/>
        <c:spPr>
          <a:solidFill>
            <a:schemeClr val="accent1"/>
          </a:solidFill>
          <a:ln>
            <a:noFill/>
          </a:ln>
          <a:effectLst>
            <a:outerShdw blurRad="254000" sx="102000" sy="102000" algn="ctr" rotWithShape="0">
              <a:prstClr val="black">
                <a:alpha val="20000"/>
              </a:prstClr>
            </a:outerShdw>
          </a:effectLst>
        </c:spPr>
      </c:pivotFmt>
      <c:pivotFmt>
        <c:idx val="3"/>
        <c:spPr>
          <a:solidFill>
            <a:schemeClr val="accent1"/>
          </a:solidFill>
          <a:ln>
            <a:noFill/>
          </a:ln>
          <a:effectLst>
            <a:outerShdw blurRad="254000" sx="102000" sy="102000" algn="ctr" rotWithShape="0">
              <a:prstClr val="black">
                <a:alpha val="20000"/>
              </a:prstClr>
            </a:outerShdw>
          </a:effectLst>
        </c:spPr>
        <c:marker>
          <c:symbol val="none"/>
        </c:marker>
        <c:dLbl>
          <c:idx val="0"/>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ext>
          </c:extLst>
        </c:dLbl>
      </c:pivotFmt>
      <c:pivotFmt>
        <c:idx val="4"/>
        <c:spPr>
          <a:solidFill>
            <a:schemeClr val="accent1"/>
          </a:solidFill>
          <a:ln>
            <a:noFill/>
          </a:ln>
          <a:effectLst>
            <a:outerShdw blurRad="254000" sx="102000" sy="102000" algn="ctr" rotWithShape="0">
              <a:prstClr val="black">
                <a:alpha val="20000"/>
              </a:prstClr>
            </a:outerShdw>
          </a:effectLst>
        </c:spPr>
      </c:pivotFmt>
      <c:pivotFmt>
        <c:idx val="5"/>
        <c:spPr>
          <a:solidFill>
            <a:schemeClr val="accent1"/>
          </a:solidFill>
          <a:ln>
            <a:noFill/>
          </a:ln>
          <a:effectLst>
            <a:outerShdw blurRad="254000" sx="102000" sy="102000" algn="ctr" rotWithShape="0">
              <a:prstClr val="black">
                <a:alpha val="20000"/>
              </a:prstClr>
            </a:outerShdw>
          </a:effectLst>
        </c:spPr>
      </c:pivotFmt>
      <c:pivotFmt>
        <c:idx val="6"/>
        <c:spPr>
          <a:solidFill>
            <a:schemeClr val="accent1"/>
          </a:solidFill>
          <a:ln>
            <a:noFill/>
          </a:ln>
          <a:effectLst>
            <a:outerShdw blurRad="254000" sx="102000" sy="102000" algn="ctr" rotWithShape="0">
              <a:prstClr val="black">
                <a:alpha val="20000"/>
              </a:prstClr>
            </a:outerShdw>
          </a:effectLst>
        </c:spPr>
        <c:marker>
          <c:symbol val="none"/>
        </c:marker>
        <c:dLbl>
          <c:idx val="0"/>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ext>
          </c:extLst>
        </c:dLbl>
      </c:pivotFmt>
      <c:pivotFmt>
        <c:idx val="7"/>
        <c:spPr>
          <a:solidFill>
            <a:schemeClr val="accent1"/>
          </a:solidFill>
          <a:ln>
            <a:noFill/>
          </a:ln>
          <a:effectLst>
            <a:outerShdw blurRad="254000" sx="102000" sy="102000" algn="ctr" rotWithShape="0">
              <a:prstClr val="black">
                <a:alpha val="20000"/>
              </a:prstClr>
            </a:outerShdw>
          </a:effectLst>
        </c:spPr>
      </c:pivotFmt>
      <c:pivotFmt>
        <c:idx val="8"/>
        <c:spPr>
          <a:solidFill>
            <a:schemeClr val="accent1"/>
          </a:solidFill>
          <a:ln>
            <a:noFill/>
          </a:ln>
          <a:effectLst>
            <a:outerShdw blurRad="254000" sx="102000" sy="102000" algn="ctr" rotWithShape="0">
              <a:prstClr val="black">
                <a:alpha val="20000"/>
              </a:prstClr>
            </a:outerShdw>
          </a:effectLst>
        </c:spPr>
      </c:pivotFmt>
    </c:pivotFmts>
    <c:plotArea>
      <c:layout/>
      <c:pieChart>
        <c:varyColors val="1"/>
        <c:ser>
          <c:idx val="0"/>
          <c:order val="0"/>
          <c:tx>
            <c:strRef>
              <c:f>Charts!$B$49</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2E0-4D71-ACCE-1042B5CED4BA}"/>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2E0-4D71-ACCE-1042B5CED4BA}"/>
              </c:ext>
            </c:extLst>
          </c:dPt>
          <c:dLbls>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ext>
            </c:extLst>
          </c:dLbls>
          <c:cat>
            <c:strRef>
              <c:f>Charts!$A$50:$A$52</c:f>
              <c:strCache>
                <c:ptCount val="2"/>
                <c:pt idx="0">
                  <c:v>Statutory</c:v>
                </c:pt>
                <c:pt idx="1">
                  <c:v>Third Sector</c:v>
                </c:pt>
              </c:strCache>
            </c:strRef>
          </c:cat>
          <c:val>
            <c:numRef>
              <c:f>Charts!$B$50:$B$52</c:f>
              <c:numCache>
                <c:formatCode>_-"£"* #,##0_-;\-"£"* #,##0_-;_-"£"* "-"??_-;_-@_-</c:formatCode>
                <c:ptCount val="2"/>
                <c:pt idx="0">
                  <c:v>12366280.67</c:v>
                </c:pt>
                <c:pt idx="1">
                  <c:v>4365133.6628</c:v>
                </c:pt>
              </c:numCache>
            </c:numRef>
          </c:val>
          <c:extLst>
            <c:ext xmlns:c16="http://schemas.microsoft.com/office/drawing/2014/chart" uri="{C3380CC4-5D6E-409C-BE32-E72D297353CC}">
              <c16:uniqueId val="{00000004-B2E0-4D71-ACCE-1042B5CED4BA}"/>
            </c:ext>
          </c:extLst>
        </c:ser>
        <c:dLbls>
          <c:dLblPos val="ctr"/>
          <c:showLegendKey val="0"/>
          <c:showVal val="0"/>
          <c:showCatName val="0"/>
          <c:showSerName val="0"/>
          <c:showPercent val="1"/>
          <c:showBubbleSize val="0"/>
          <c:showLeaderLines val="0"/>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charts.xlsx]Charts!PivotTable1</c:name>
    <c:fmtId val="-1"/>
  </c:pivotSource>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2400" dirty="0"/>
              <a:t>Total Funding 25/26 </a:t>
            </a:r>
          </a:p>
          <a:p>
            <a:pPr>
              <a:defRPr/>
            </a:pPr>
            <a:r>
              <a:rPr lang="en-US" sz="2400" dirty="0"/>
              <a:t>Regional/local</a:t>
            </a:r>
          </a:p>
        </c:rich>
      </c:tx>
      <c:layout>
        <c:manualLayout>
          <c:xMode val="edge"/>
          <c:yMode val="edge"/>
          <c:x val="8.7296915629911864E-4"/>
          <c:y val="7.4528287292973075E-2"/>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ivotFmts>
      <c:pivotFmt>
        <c:idx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4"/>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5"/>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6"/>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7"/>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8"/>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9"/>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
        <c:idx val="1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1"/>
          <c:showBubbleSize val="0"/>
          <c:extLst>
            <c:ext xmlns:c15="http://schemas.microsoft.com/office/drawing/2012/chart" uri="{CE6537A1-D6FC-4f65-9D91-7224C49458BB}"/>
          </c:extLst>
        </c:dLbl>
      </c:pivotFmt>
      <c:pivotFmt>
        <c:idx val="11"/>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4.4015663636900612E-2"/>
              <c:y val="-3.140932376779884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2"/>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dLbl>
          <c:idx val="0"/>
          <c:layout>
            <c:manualLayout>
              <c:x val="0.13333333333333333"/>
              <c:y val="-4.1666666666666706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1"/>
          <c:showBubbleSize val="0"/>
          <c:extLst>
            <c:ext xmlns:c15="http://schemas.microsoft.com/office/drawing/2012/chart" uri="{CE6537A1-D6FC-4f65-9D91-7224C49458BB}"/>
          </c:extLst>
        </c:dLbl>
      </c:pivotFmt>
      <c:pivotFmt>
        <c:idx val="1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pivotFmt>
    </c:pivotFmts>
    <c:plotArea>
      <c:layout/>
      <c:pieChart>
        <c:varyColors val="1"/>
        <c:dLbls>
          <c:showLegendKey val="0"/>
          <c:showVal val="1"/>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[RIF Funding Report for 25-26 with charts.xlsx]Chart 2!PivotTable2</c:name>
    <c:fmtId val="-1"/>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sz="2400" dirty="0"/>
              <a:t>Total RIF Funding 25/26</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solidFill>
          <a:ln>
            <a:noFill/>
          </a:ln>
          <a:effectLst>
            <a:outerShdw blurRad="254000" sx="102000" sy="102000" algn="ctr" rotWithShape="0">
              <a:prstClr val="black">
                <a:alpha val="20000"/>
              </a:prstClr>
            </a:outerShdw>
          </a:effectLst>
        </c:spPr>
        <c:marker>
          <c:symbol val="circle"/>
          <c:size val="6"/>
        </c:marker>
        <c:dLbl>
          <c:idx val="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outerShdw blurRad="254000" sx="102000" sy="102000" algn="ctr" rotWithShape="0">
              <a:prstClr val="black">
                <a:alpha val="20000"/>
              </a:prstClr>
            </a:outerShdw>
          </a:effectLst>
        </c:spPr>
        <c:marker>
          <c:symbol val="none"/>
        </c:marker>
        <c:dLbl>
          <c:idx val="0"/>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a:outerShdw blurRad="254000" sx="102000" sy="102000" algn="ctr" rotWithShape="0">
              <a:prstClr val="black">
                <a:alpha val="20000"/>
              </a:prstClr>
            </a:outerShdw>
          </a:effectLst>
        </c:spPr>
      </c:pivotFmt>
      <c:pivotFmt>
        <c:idx val="3"/>
        <c:spPr>
          <a:solidFill>
            <a:schemeClr val="accent1"/>
          </a:solidFill>
          <a:ln>
            <a:noFill/>
          </a:ln>
          <a:effectLst>
            <a:outerShdw blurRad="254000" sx="102000" sy="102000" algn="ctr" rotWithShape="0">
              <a:prstClr val="black">
                <a:alpha val="20000"/>
              </a:prstClr>
            </a:outerShdw>
          </a:effectLst>
        </c:spPr>
      </c:pivotFmt>
      <c:pivotFmt>
        <c:idx val="4"/>
        <c:spPr>
          <a:solidFill>
            <a:schemeClr val="accent1"/>
          </a:solidFill>
          <a:ln>
            <a:noFill/>
          </a:ln>
          <a:effectLst>
            <a:outerShdw blurRad="254000" sx="102000" sy="102000" algn="ctr" rotWithShape="0">
              <a:prstClr val="black">
                <a:alpha val="20000"/>
              </a:prstClr>
            </a:outerShdw>
          </a:effectLst>
        </c:spPr>
        <c:marker>
          <c:symbol val="none"/>
        </c:marker>
        <c:dLbl>
          <c:idx val="0"/>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a:noFill/>
          </a:ln>
          <a:effectLst>
            <a:outerShdw blurRad="254000" sx="102000" sy="102000" algn="ctr" rotWithShape="0">
              <a:prstClr val="black">
                <a:alpha val="20000"/>
              </a:prstClr>
            </a:outerShdw>
          </a:effectLst>
        </c:spPr>
      </c:pivotFmt>
      <c:pivotFmt>
        <c:idx val="6"/>
        <c:spPr>
          <a:solidFill>
            <a:schemeClr val="accent1"/>
          </a:solidFill>
          <a:ln>
            <a:noFill/>
          </a:ln>
          <a:effectLst>
            <a:outerShdw blurRad="254000" sx="102000" sy="102000" algn="ctr" rotWithShape="0">
              <a:prstClr val="black">
                <a:alpha val="20000"/>
              </a:prstClr>
            </a:outerShdw>
          </a:effectLst>
        </c:spPr>
      </c:pivotFmt>
    </c:pivotFmts>
    <c:plotArea>
      <c:layout/>
      <c:pieChart>
        <c:varyColors val="1"/>
        <c:ser>
          <c:idx val="0"/>
          <c:order val="0"/>
          <c:tx>
            <c:strRef>
              <c:f>'Chart 2'!$B$3</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84C-494B-879A-AC3A74AA633E}"/>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84C-494B-879A-AC3A74AA633E}"/>
              </c:ext>
            </c:extLst>
          </c:dPt>
          <c:dLbls>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'Chart 2'!$A$4:$A$6</c:f>
              <c:strCache>
                <c:ptCount val="2"/>
                <c:pt idx="0">
                  <c:v>Statutory</c:v>
                </c:pt>
                <c:pt idx="1">
                  <c:v>Third Sector</c:v>
                </c:pt>
              </c:strCache>
            </c:strRef>
          </c:cat>
          <c:val>
            <c:numRef>
              <c:f>'Chart 2'!$B$4:$B$6</c:f>
              <c:numCache>
                <c:formatCode>General</c:formatCode>
                <c:ptCount val="2"/>
                <c:pt idx="0">
                  <c:v>13560355.67</c:v>
                </c:pt>
                <c:pt idx="1">
                  <c:v>4392361.6628</c:v>
                </c:pt>
              </c:numCache>
            </c:numRef>
          </c:val>
          <c:extLst>
            <c:ext xmlns:c16="http://schemas.microsoft.com/office/drawing/2014/chart" uri="{C3380CC4-5D6E-409C-BE32-E72D297353CC}">
              <c16:uniqueId val="{00000004-0723-4956-B4F5-7B566E60A63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24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D2FD3B-FFAA-4077-8F0B-B940139E0A9C}"/>
              </a:ext>
            </a:extLst>
          </p:cNvPr>
          <p:cNvSpPr>
            <a:spLocks noGrp="1"/>
          </p:cNvSpPr>
          <p:nvPr>
            <p:ph type="hdr" sz="quarter"/>
          </p:nvPr>
        </p:nvSpPr>
        <p:spPr>
          <a:xfrm>
            <a:off x="0" y="0"/>
            <a:ext cx="2946400" cy="496967"/>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a:extLst>
              <a:ext uri="{FF2B5EF4-FFF2-40B4-BE49-F238E27FC236}">
                <a16:creationId xmlns:a16="http://schemas.microsoft.com/office/drawing/2014/main" id="{BD7F0242-A03A-4800-8A01-6DD2251008AB}"/>
              </a:ext>
            </a:extLst>
          </p:cNvPr>
          <p:cNvSpPr>
            <a:spLocks noGrp="1"/>
          </p:cNvSpPr>
          <p:nvPr>
            <p:ph type="dt" sz="quarter" idx="1"/>
          </p:nvPr>
        </p:nvSpPr>
        <p:spPr>
          <a:xfrm>
            <a:off x="3849688" y="0"/>
            <a:ext cx="2946400" cy="496967"/>
          </a:xfrm>
          <a:prstGeom prst="rect">
            <a:avLst/>
          </a:prstGeom>
        </p:spPr>
        <p:txBody>
          <a:bodyPr vert="horz" lIns="91440" tIns="45720" rIns="91440" bIns="45720" rtlCol="0"/>
          <a:lstStyle>
            <a:lvl1pPr algn="r" eaLnBrk="1" hangingPunct="1">
              <a:defRPr sz="1200">
                <a:latin typeface="Arial" charset="0"/>
              </a:defRPr>
            </a:lvl1pPr>
          </a:lstStyle>
          <a:p>
            <a:pPr>
              <a:defRPr/>
            </a:pPr>
            <a:fld id="{C65AB1BB-9C58-4D8C-AA31-B579111A6ED0}" type="datetimeFigureOut">
              <a:rPr lang="en-GB"/>
              <a:pPr>
                <a:defRPr/>
              </a:pPr>
              <a:t>17/03/2025</a:t>
            </a:fld>
            <a:endParaRPr lang="en-GB"/>
          </a:p>
        </p:txBody>
      </p:sp>
      <p:sp>
        <p:nvSpPr>
          <p:cNvPr id="4" name="Footer Placeholder 3">
            <a:extLst>
              <a:ext uri="{FF2B5EF4-FFF2-40B4-BE49-F238E27FC236}">
                <a16:creationId xmlns:a16="http://schemas.microsoft.com/office/drawing/2014/main" id="{3CC07F71-D2F6-4CBD-8EF9-733388193995}"/>
              </a:ext>
            </a:extLst>
          </p:cNvPr>
          <p:cNvSpPr>
            <a:spLocks noGrp="1"/>
          </p:cNvSpPr>
          <p:nvPr>
            <p:ph type="ftr" sz="quarter" idx="2"/>
          </p:nvPr>
        </p:nvSpPr>
        <p:spPr>
          <a:xfrm>
            <a:off x="0" y="9429671"/>
            <a:ext cx="2946400" cy="496966"/>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a:extLst>
              <a:ext uri="{FF2B5EF4-FFF2-40B4-BE49-F238E27FC236}">
                <a16:creationId xmlns:a16="http://schemas.microsoft.com/office/drawing/2014/main" id="{1092ADCC-74F8-466C-A074-A5283E22E804}"/>
              </a:ext>
            </a:extLst>
          </p:cNvPr>
          <p:cNvSpPr>
            <a:spLocks noGrp="1"/>
          </p:cNvSpPr>
          <p:nvPr>
            <p:ph type="sldNum" sz="quarter" idx="3"/>
          </p:nvPr>
        </p:nvSpPr>
        <p:spPr>
          <a:xfrm>
            <a:off x="3849688" y="9429671"/>
            <a:ext cx="2946400" cy="49696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84CF8CA-A875-4472-8C43-468DE1429EDD}" type="slidenum">
              <a:rPr lang="en-GB" altLang="en-US"/>
              <a:pPr/>
              <a:t>‹#›</a:t>
            </a:fld>
            <a:endParaRPr lang="en-GB"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CB03C06-40ED-4095-8625-F88A60A80D6A}"/>
              </a:ext>
            </a:extLst>
          </p:cNvPr>
          <p:cNvSpPr>
            <a:spLocks noGrp="1"/>
          </p:cNvSpPr>
          <p:nvPr>
            <p:ph type="hdr" sz="quarter"/>
          </p:nvPr>
        </p:nvSpPr>
        <p:spPr>
          <a:xfrm>
            <a:off x="0" y="0"/>
            <a:ext cx="2946400" cy="496967"/>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a:extLst>
              <a:ext uri="{FF2B5EF4-FFF2-40B4-BE49-F238E27FC236}">
                <a16:creationId xmlns:a16="http://schemas.microsoft.com/office/drawing/2014/main" id="{F9959E57-E77B-4755-8C16-16A20F1ACD75}"/>
              </a:ext>
            </a:extLst>
          </p:cNvPr>
          <p:cNvSpPr>
            <a:spLocks noGrp="1"/>
          </p:cNvSpPr>
          <p:nvPr>
            <p:ph type="dt" idx="1"/>
          </p:nvPr>
        </p:nvSpPr>
        <p:spPr>
          <a:xfrm>
            <a:off x="3849688" y="0"/>
            <a:ext cx="2946400" cy="496967"/>
          </a:xfrm>
          <a:prstGeom prst="rect">
            <a:avLst/>
          </a:prstGeom>
        </p:spPr>
        <p:txBody>
          <a:bodyPr vert="horz" lIns="91440" tIns="45720" rIns="91440" bIns="45720" rtlCol="0"/>
          <a:lstStyle>
            <a:lvl1pPr algn="r" eaLnBrk="1" hangingPunct="1">
              <a:defRPr sz="1200">
                <a:latin typeface="Arial" charset="0"/>
              </a:defRPr>
            </a:lvl1pPr>
          </a:lstStyle>
          <a:p>
            <a:pPr>
              <a:defRPr/>
            </a:pPr>
            <a:fld id="{8E5661A5-4B5A-4A60-8217-E9861DB57DC5}" type="datetimeFigureOut">
              <a:rPr lang="en-GB"/>
              <a:pPr>
                <a:defRPr/>
              </a:pPr>
              <a:t>17/03/2025</a:t>
            </a:fld>
            <a:endParaRPr lang="en-GB"/>
          </a:p>
        </p:txBody>
      </p:sp>
      <p:sp>
        <p:nvSpPr>
          <p:cNvPr id="4" name="Slide Image Placeholder 3">
            <a:extLst>
              <a:ext uri="{FF2B5EF4-FFF2-40B4-BE49-F238E27FC236}">
                <a16:creationId xmlns:a16="http://schemas.microsoft.com/office/drawing/2014/main" id="{CCAC94D3-907F-4B51-8039-C555CD1E6A81}"/>
              </a:ext>
            </a:extLst>
          </p:cNvPr>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BD55191A-75F9-4632-9789-03D19C43C1A4}"/>
              </a:ext>
            </a:extLst>
          </p:cNvPr>
          <p:cNvSpPr>
            <a:spLocks noGrp="1"/>
          </p:cNvSpPr>
          <p:nvPr>
            <p:ph type="body" sz="quarter" idx="3"/>
          </p:nvPr>
        </p:nvSpPr>
        <p:spPr>
          <a:xfrm>
            <a:off x="679450" y="4715629"/>
            <a:ext cx="5438775" cy="4467939"/>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B01A887F-2EB6-4CD5-A972-A61679D44633}"/>
              </a:ext>
            </a:extLst>
          </p:cNvPr>
          <p:cNvSpPr>
            <a:spLocks noGrp="1"/>
          </p:cNvSpPr>
          <p:nvPr>
            <p:ph type="ftr" sz="quarter" idx="4"/>
          </p:nvPr>
        </p:nvSpPr>
        <p:spPr>
          <a:xfrm>
            <a:off x="0" y="9429671"/>
            <a:ext cx="2946400" cy="496966"/>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7" name="Slide Number Placeholder 6">
            <a:extLst>
              <a:ext uri="{FF2B5EF4-FFF2-40B4-BE49-F238E27FC236}">
                <a16:creationId xmlns:a16="http://schemas.microsoft.com/office/drawing/2014/main" id="{B34B0682-9AD4-4BEA-96F4-7F765E328F76}"/>
              </a:ext>
            </a:extLst>
          </p:cNvPr>
          <p:cNvSpPr>
            <a:spLocks noGrp="1"/>
          </p:cNvSpPr>
          <p:nvPr>
            <p:ph type="sldNum" sz="quarter" idx="5"/>
          </p:nvPr>
        </p:nvSpPr>
        <p:spPr>
          <a:xfrm>
            <a:off x="3849688" y="9429671"/>
            <a:ext cx="2946400" cy="49696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1E55C319-4DEF-45AC-8536-2494F3CEF397}"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Purpose of the report today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Update the regional funding position for 25-26</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Outline the process for the RIF review and evaluation for all regionally funded schemes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Note the key lessons learned and endorse the key actions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1</a:t>
            </a:fld>
            <a:endParaRPr lang="en-GB" altLang="en-US"/>
          </a:p>
        </p:txBody>
      </p:sp>
    </p:spTree>
    <p:extLst>
      <p:ext uri="{BB962C8B-B14F-4D97-AF65-F5344CB8AC3E}">
        <p14:creationId xmlns:p14="http://schemas.microsoft.com/office/powerpoint/2010/main" val="203854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All RIF</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Does not include short break funding (which comes under RIF)</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Greater reduction in stat schemes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Number of LD schemes that have proportionally more funding in 25/26 given they are full year costs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Does not include un-allocated</a:t>
            </a:r>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10</a:t>
            </a:fld>
            <a:endParaRPr lang="en-GB" altLang="en-US"/>
          </a:p>
        </p:txBody>
      </p:sp>
    </p:spTree>
    <p:extLst>
      <p:ext uri="{BB962C8B-B14F-4D97-AF65-F5344CB8AC3E}">
        <p14:creationId xmlns:p14="http://schemas.microsoft.com/office/powerpoint/2010/main" val="2148771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A lessons learned document was developed and updated throughout the process. There are a number of actions that will need to be undertaken and monitored by West Glamorgan and Programme Boards.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11</a:t>
            </a:fld>
            <a:endParaRPr lang="en-GB" altLang="en-US"/>
          </a:p>
        </p:txBody>
      </p:sp>
    </p:spTree>
    <p:extLst>
      <p:ext uri="{BB962C8B-B14F-4D97-AF65-F5344CB8AC3E}">
        <p14:creationId xmlns:p14="http://schemas.microsoft.com/office/powerpoint/2010/main" val="1969564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DA1B27-5AD6-09BA-D007-E1B10702AF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51CAD8-F7B1-92DD-AA1D-3F6C2CF76AD0}"/>
              </a:ext>
            </a:extLst>
          </p:cNvPr>
          <p:cNvSpPr>
            <a:spLocks noGrp="1" noRot="1" noChangeAspect="1"/>
          </p:cNvSpPr>
          <p:nvPr>
            <p:ph type="sldImg"/>
          </p:nvPr>
        </p:nvSpPr>
        <p:spPr>
          <a:xfrm>
            <a:off x="90488" y="744538"/>
            <a:ext cx="6616700" cy="3722687"/>
          </a:xfrm>
        </p:spPr>
      </p:sp>
      <p:sp>
        <p:nvSpPr>
          <p:cNvPr id="3" name="Notes Placeholder 2">
            <a:extLst>
              <a:ext uri="{FF2B5EF4-FFF2-40B4-BE49-F238E27FC236}">
                <a16:creationId xmlns:a16="http://schemas.microsoft.com/office/drawing/2014/main" id="{5A22B4BD-785D-A1BC-C581-2A606BA73F88}"/>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a:extLst>
              <a:ext uri="{FF2B5EF4-FFF2-40B4-BE49-F238E27FC236}">
                <a16:creationId xmlns:a16="http://schemas.microsoft.com/office/drawing/2014/main" id="{E64F07B6-B230-22B1-E51B-DAD2F172EE9D}"/>
              </a:ext>
            </a:extLst>
          </p:cNvPr>
          <p:cNvSpPr>
            <a:spLocks noGrp="1"/>
          </p:cNvSpPr>
          <p:nvPr>
            <p:ph type="sldNum" sz="quarter" idx="10"/>
          </p:nvPr>
        </p:nvSpPr>
        <p:spPr/>
        <p:txBody>
          <a:bodyPr/>
          <a:lstStyle/>
          <a:p>
            <a:fld id="{1E55C319-4DEF-45AC-8536-2494F3CEF397}" type="slidenum">
              <a:rPr lang="en-GB" altLang="en-US" smtClean="0"/>
              <a:pPr/>
              <a:t>12</a:t>
            </a:fld>
            <a:endParaRPr lang="en-GB" altLang="en-US"/>
          </a:p>
        </p:txBody>
      </p:sp>
    </p:spTree>
    <p:extLst>
      <p:ext uri="{BB962C8B-B14F-4D97-AF65-F5344CB8AC3E}">
        <p14:creationId xmlns:p14="http://schemas.microsoft.com/office/powerpoint/2010/main" val="3799818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13</a:t>
            </a:fld>
            <a:endParaRPr lang="en-GB" altLang="en-US"/>
          </a:p>
        </p:txBody>
      </p:sp>
    </p:spTree>
    <p:extLst>
      <p:ext uri="{BB962C8B-B14F-4D97-AF65-F5344CB8AC3E}">
        <p14:creationId xmlns:p14="http://schemas.microsoft.com/office/powerpoint/2010/main" val="1369692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Flat rate of RIF funding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short break funding for carers only until March 2026</a:t>
            </a:r>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2</a:t>
            </a:fld>
            <a:endParaRPr lang="en-GB" altLang="en-US"/>
          </a:p>
        </p:txBody>
      </p:sp>
    </p:spTree>
    <p:extLst>
      <p:ext uri="{BB962C8B-B14F-4D97-AF65-F5344CB8AC3E}">
        <p14:creationId xmlns:p14="http://schemas.microsoft.com/office/powerpoint/2010/main" val="565039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1AD5B-EF31-CABC-5415-1279391E05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DE5D5A-06DB-E438-DFDA-8ADCE13895B2}"/>
              </a:ext>
            </a:extLst>
          </p:cNvPr>
          <p:cNvSpPr>
            <a:spLocks noGrp="1" noRot="1" noChangeAspect="1"/>
          </p:cNvSpPr>
          <p:nvPr>
            <p:ph type="sldImg"/>
          </p:nvPr>
        </p:nvSpPr>
        <p:spPr>
          <a:xfrm>
            <a:off x="90488" y="744538"/>
            <a:ext cx="6616700" cy="3722687"/>
          </a:xfrm>
        </p:spPr>
      </p:sp>
      <p:sp>
        <p:nvSpPr>
          <p:cNvPr id="3" name="Notes Placeholder 2">
            <a:extLst>
              <a:ext uri="{FF2B5EF4-FFF2-40B4-BE49-F238E27FC236}">
                <a16:creationId xmlns:a16="http://schemas.microsoft.com/office/drawing/2014/main" id="{331B5AB4-58A3-0AEB-138C-C6771F1BB0B4}"/>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And Dementia Connector Funding recently allocated to BRC - £100k recurrent funding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Awaiting confirmation of ND funding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dirty="0"/>
              <a:t>Total regional funding of £20.3m</a:t>
            </a:r>
          </a:p>
        </p:txBody>
      </p:sp>
      <p:sp>
        <p:nvSpPr>
          <p:cNvPr id="4" name="Slide Number Placeholder 3">
            <a:extLst>
              <a:ext uri="{FF2B5EF4-FFF2-40B4-BE49-F238E27FC236}">
                <a16:creationId xmlns:a16="http://schemas.microsoft.com/office/drawing/2014/main" id="{9C6F9C4F-2072-37D3-6900-40F6670025E3}"/>
              </a:ext>
            </a:extLst>
          </p:cNvPr>
          <p:cNvSpPr>
            <a:spLocks noGrp="1"/>
          </p:cNvSpPr>
          <p:nvPr>
            <p:ph type="sldNum" sz="quarter" idx="10"/>
          </p:nvPr>
        </p:nvSpPr>
        <p:spPr/>
        <p:txBody>
          <a:bodyPr/>
          <a:lstStyle/>
          <a:p>
            <a:fld id="{1E55C319-4DEF-45AC-8536-2494F3CEF397}" type="slidenum">
              <a:rPr lang="en-GB" altLang="en-US" smtClean="0"/>
              <a:pPr/>
              <a:t>3</a:t>
            </a:fld>
            <a:endParaRPr lang="en-GB" altLang="en-US"/>
          </a:p>
        </p:txBody>
      </p:sp>
    </p:spTree>
    <p:extLst>
      <p:ext uri="{BB962C8B-B14F-4D97-AF65-F5344CB8AC3E}">
        <p14:creationId xmlns:p14="http://schemas.microsoft.com/office/powerpoint/2010/main" val="923504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4</a:t>
            </a:fld>
            <a:endParaRPr lang="en-GB" altLang="en-US"/>
          </a:p>
        </p:txBody>
      </p:sp>
    </p:spTree>
    <p:extLst>
      <p:ext uri="{BB962C8B-B14F-4D97-AF65-F5344CB8AC3E}">
        <p14:creationId xmlns:p14="http://schemas.microsoft.com/office/powerpoint/2010/main" val="3728604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All funded schemes are included in attached spreadsheet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 4 third sector schemes approved only 6 months under MH</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5</a:t>
            </a:fld>
            <a:endParaRPr lang="en-GB" altLang="en-US"/>
          </a:p>
        </p:txBody>
      </p:sp>
    </p:spTree>
    <p:extLst>
      <p:ext uri="{BB962C8B-B14F-4D97-AF65-F5344CB8AC3E}">
        <p14:creationId xmlns:p14="http://schemas.microsoft.com/office/powerpoint/2010/main" val="4058549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6</a:t>
            </a:fld>
            <a:endParaRPr lang="en-GB" altLang="en-US"/>
          </a:p>
        </p:txBody>
      </p:sp>
    </p:spTree>
    <p:extLst>
      <p:ext uri="{BB962C8B-B14F-4D97-AF65-F5344CB8AC3E}">
        <p14:creationId xmlns:p14="http://schemas.microsoft.com/office/powerpoint/2010/main" val="1160146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All regional funding confirmed for 25-26 - £16.333m + £0.398m for IAS = £16,731m</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1" i="0" dirty="0">
                <a:latin typeface="Aptos" panose="020B0004020202020204" pitchFamily="34" charset="0"/>
              </a:rPr>
              <a:t>Includes</a:t>
            </a:r>
            <a:r>
              <a:rPr lang="en-GB" i="0" dirty="0">
                <a:latin typeface="Aptos" panose="020B0004020202020204" pitchFamily="34" charset="0"/>
              </a:rPr>
              <a:t>: RIF, RIF – Dementia, Memory Assessment, WG Carers, IAS, HB MH Service Improvement Funding, Dementia Connector Funding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i="0" dirty="0">
                <a:latin typeface="Aptos" panose="020B0004020202020204" pitchFamily="34" charset="0"/>
              </a:rPr>
              <a:t>NPT – 35% / Swansea – 65%</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7</a:t>
            </a:fld>
            <a:endParaRPr lang="en-GB" altLang="en-US"/>
          </a:p>
        </p:txBody>
      </p:sp>
    </p:spTree>
    <p:extLst>
      <p:ext uri="{BB962C8B-B14F-4D97-AF65-F5344CB8AC3E}">
        <p14:creationId xmlns:p14="http://schemas.microsoft.com/office/powerpoint/2010/main" val="2802219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All regional funding confirmed for 25-26 - £16.333m + £0.398m for IAS = £16,731m</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1" i="0" dirty="0">
                <a:latin typeface="Aptos" panose="020B0004020202020204" pitchFamily="34" charset="0"/>
              </a:rPr>
              <a:t>Includes</a:t>
            </a:r>
            <a:r>
              <a:rPr lang="en-GB" i="0" dirty="0">
                <a:latin typeface="Aptos" panose="020B0004020202020204" pitchFamily="34" charset="0"/>
              </a:rPr>
              <a:t>: RIF, RIF – Dementia, Memory Assessment, WG Carers, IAS, HB MH Service Improvement Funding, Dementia Connector Funding</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8</a:t>
            </a:fld>
            <a:endParaRPr lang="en-GB" altLang="en-US"/>
          </a:p>
        </p:txBody>
      </p:sp>
    </p:spTree>
    <p:extLst>
      <p:ext uri="{BB962C8B-B14F-4D97-AF65-F5344CB8AC3E}">
        <p14:creationId xmlns:p14="http://schemas.microsoft.com/office/powerpoint/2010/main" val="2290373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Excludes any funding not yet confirmed: Short break funding (carers trust), ND, IRCF revenue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Excludes regional infrastructure and PM costs</a:t>
            </a:r>
          </a:p>
        </p:txBody>
      </p:sp>
      <p:sp>
        <p:nvSpPr>
          <p:cNvPr id="4" name="Slide Number Placeholder 3"/>
          <p:cNvSpPr>
            <a:spLocks noGrp="1"/>
          </p:cNvSpPr>
          <p:nvPr>
            <p:ph type="sldNum" sz="quarter" idx="10"/>
          </p:nvPr>
        </p:nvSpPr>
        <p:spPr/>
        <p:txBody>
          <a:bodyPr/>
          <a:lstStyle/>
          <a:p>
            <a:fld id="{1E55C319-4DEF-45AC-8536-2494F3CEF397}" type="slidenum">
              <a:rPr lang="en-GB" altLang="en-US" smtClean="0"/>
              <a:pPr/>
              <a:t>9</a:t>
            </a:fld>
            <a:endParaRPr lang="en-GB" altLang="en-US"/>
          </a:p>
        </p:txBody>
      </p:sp>
    </p:spTree>
    <p:extLst>
      <p:ext uri="{BB962C8B-B14F-4D97-AF65-F5344CB8AC3E}">
        <p14:creationId xmlns:p14="http://schemas.microsoft.com/office/powerpoint/2010/main" val="1666248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C89CDB4-7D22-4478-A8F1-464D9DC25B99}"/>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C9DEDD14-3991-4B17-AF33-0D1519FC8DDF}"/>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C1695507-9AE0-445E-8096-E3F46E2E1530}"/>
              </a:ext>
            </a:extLst>
          </p:cNvPr>
          <p:cNvSpPr>
            <a:spLocks noGrp="1"/>
          </p:cNvSpPr>
          <p:nvPr>
            <p:ph type="sldNum" sz="quarter" idx="12"/>
          </p:nvPr>
        </p:nvSpPr>
        <p:spPr/>
        <p:txBody>
          <a:bodyPr/>
          <a:lstStyle>
            <a:lvl1pPr>
              <a:defRPr/>
            </a:lvl1pPr>
          </a:lstStyle>
          <a:p>
            <a:fld id="{E38DCBF6-862C-47FB-AAF1-529CDAC4C0A0}" type="slidenum">
              <a:rPr lang="en-GB" altLang="en-US"/>
              <a:pPr/>
              <a:t>‹#›</a:t>
            </a:fld>
            <a:endParaRPr lang="en-GB" altLang="en-US"/>
          </a:p>
        </p:txBody>
      </p:sp>
    </p:spTree>
    <p:extLst>
      <p:ext uri="{BB962C8B-B14F-4D97-AF65-F5344CB8AC3E}">
        <p14:creationId xmlns:p14="http://schemas.microsoft.com/office/powerpoint/2010/main" val="4281715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34366C-AFD9-4073-90B9-EA1F86D3F58C}"/>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39BF6240-C0CC-4D73-BA16-D1557E419254}"/>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69901FAD-3ABA-4EDF-92C2-C743D6E50322}"/>
              </a:ext>
            </a:extLst>
          </p:cNvPr>
          <p:cNvSpPr>
            <a:spLocks noGrp="1"/>
          </p:cNvSpPr>
          <p:nvPr>
            <p:ph type="sldNum" sz="quarter" idx="12"/>
          </p:nvPr>
        </p:nvSpPr>
        <p:spPr/>
        <p:txBody>
          <a:bodyPr/>
          <a:lstStyle>
            <a:lvl1pPr>
              <a:defRPr/>
            </a:lvl1pPr>
          </a:lstStyle>
          <a:p>
            <a:fld id="{B169AAD4-7F49-4002-B7C3-583253A0E8A9}" type="slidenum">
              <a:rPr lang="en-GB" altLang="en-US"/>
              <a:pPr/>
              <a:t>‹#›</a:t>
            </a:fld>
            <a:endParaRPr lang="en-GB" altLang="en-US"/>
          </a:p>
        </p:txBody>
      </p:sp>
    </p:spTree>
    <p:extLst>
      <p:ext uri="{BB962C8B-B14F-4D97-AF65-F5344CB8AC3E}">
        <p14:creationId xmlns:p14="http://schemas.microsoft.com/office/powerpoint/2010/main" val="238938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3F330D-17E5-4B71-990D-8B713C411992}"/>
              </a:ext>
            </a:extLst>
          </p:cNvPr>
          <p:cNvSpPr>
            <a:spLocks noGrp="1"/>
          </p:cNvSpPr>
          <p:nvPr>
            <p:ph type="dt" sz="half" idx="10"/>
          </p:nvPr>
        </p:nvSpPr>
        <p:spPr/>
        <p:txBody>
          <a:bodyPr/>
          <a:lstStyle>
            <a:lvl1pPr>
              <a:defRPr/>
            </a:lvl1pPr>
          </a:lstStyle>
          <a:p>
            <a:pPr>
              <a:defRPr/>
            </a:pPr>
            <a:endParaRPr lang="en-GB" altLang="en-US"/>
          </a:p>
        </p:txBody>
      </p:sp>
      <p:sp>
        <p:nvSpPr>
          <p:cNvPr id="5" name="Footer Placeholder 4">
            <a:extLst>
              <a:ext uri="{FF2B5EF4-FFF2-40B4-BE49-F238E27FC236}">
                <a16:creationId xmlns:a16="http://schemas.microsoft.com/office/drawing/2014/main" id="{388BC2C8-9E8A-4BED-87CA-F2304313DACC}"/>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A787E455-FDCC-4BEA-8F2D-60C8E8B11FD1}"/>
              </a:ext>
            </a:extLst>
          </p:cNvPr>
          <p:cNvSpPr>
            <a:spLocks noGrp="1"/>
          </p:cNvSpPr>
          <p:nvPr>
            <p:ph type="sldNum" sz="quarter" idx="12"/>
          </p:nvPr>
        </p:nvSpPr>
        <p:spPr/>
        <p:txBody>
          <a:bodyPr/>
          <a:lstStyle>
            <a:lvl1pPr>
              <a:defRPr/>
            </a:lvl1pPr>
          </a:lstStyle>
          <a:p>
            <a:fld id="{C1A03B16-5CEB-4F87-81A6-EE8086861789}" type="slidenum">
              <a:rPr lang="en-GB" altLang="en-US"/>
              <a:pPr/>
              <a:t>‹#›</a:t>
            </a:fld>
            <a:endParaRPr lang="en-GB" altLang="en-US"/>
          </a:p>
        </p:txBody>
      </p:sp>
    </p:spTree>
    <p:extLst>
      <p:ext uri="{BB962C8B-B14F-4D97-AF65-F5344CB8AC3E}">
        <p14:creationId xmlns:p14="http://schemas.microsoft.com/office/powerpoint/2010/main" val="4013553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818FD24B-D999-4F3C-9BFC-79EAE33957C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288"/>
            <a:ext cx="122174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715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0569C399-C0E3-4A28-9F77-CA206C8537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3934" y="-80963"/>
            <a:ext cx="12479867" cy="693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554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021768F4-0147-42E8-ADFC-3389F669858F}"/>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116B4C04-9986-475A-8220-9A27E7DA053A}"/>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069980F8-2CE0-4F87-9D8A-370CC7C09321}"/>
              </a:ext>
            </a:extLst>
          </p:cNvPr>
          <p:cNvSpPr>
            <a:spLocks noGrp="1"/>
          </p:cNvSpPr>
          <p:nvPr>
            <p:ph type="sldNum" sz="quarter" idx="12"/>
          </p:nvPr>
        </p:nvSpPr>
        <p:spPr/>
        <p:txBody>
          <a:bodyPr/>
          <a:lstStyle>
            <a:lvl1pPr>
              <a:defRPr/>
            </a:lvl1pPr>
          </a:lstStyle>
          <a:p>
            <a:fld id="{A357EE10-338F-49F1-88D4-64FC2B081041}" type="slidenum">
              <a:rPr lang="en-GB" altLang="en-US"/>
              <a:pPr/>
              <a:t>‹#›</a:t>
            </a:fld>
            <a:endParaRPr lang="en-GB" altLang="en-US"/>
          </a:p>
        </p:txBody>
      </p:sp>
    </p:spTree>
    <p:extLst>
      <p:ext uri="{BB962C8B-B14F-4D97-AF65-F5344CB8AC3E}">
        <p14:creationId xmlns:p14="http://schemas.microsoft.com/office/powerpoint/2010/main" val="105890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79B05769-C476-4628-BA02-1A1DD80AF88A}"/>
              </a:ext>
            </a:extLst>
          </p:cNvPr>
          <p:cNvSpPr>
            <a:spLocks noGrp="1"/>
          </p:cNvSpPr>
          <p:nvPr>
            <p:ph type="dt" sz="half" idx="10"/>
          </p:nvPr>
        </p:nvSpPr>
        <p:spPr/>
        <p:txBody>
          <a:bodyPr/>
          <a:lstStyle>
            <a:lvl1pPr>
              <a:defRPr/>
            </a:lvl1pPr>
          </a:lstStyle>
          <a:p>
            <a:pPr>
              <a:defRPr/>
            </a:pPr>
            <a:endParaRPr lang="en-GB" altLang="en-US"/>
          </a:p>
        </p:txBody>
      </p:sp>
      <p:sp>
        <p:nvSpPr>
          <p:cNvPr id="8" name="Footer Placeholder 4">
            <a:extLst>
              <a:ext uri="{FF2B5EF4-FFF2-40B4-BE49-F238E27FC236}">
                <a16:creationId xmlns:a16="http://schemas.microsoft.com/office/drawing/2014/main" id="{36D99B0E-C85A-48EC-9F97-985EA610D1E4}"/>
              </a:ext>
            </a:extLst>
          </p:cNvPr>
          <p:cNvSpPr>
            <a:spLocks noGrp="1"/>
          </p:cNvSpPr>
          <p:nvPr>
            <p:ph type="ftr" sz="quarter" idx="11"/>
          </p:nvPr>
        </p:nvSpPr>
        <p:spPr/>
        <p:txBody>
          <a:bodyPr/>
          <a:lstStyle>
            <a:lvl1pPr>
              <a:defRPr/>
            </a:lvl1pPr>
          </a:lstStyle>
          <a:p>
            <a:pPr>
              <a:defRPr/>
            </a:pPr>
            <a:endParaRPr lang="en-GB" altLang="en-US"/>
          </a:p>
        </p:txBody>
      </p:sp>
      <p:sp>
        <p:nvSpPr>
          <p:cNvPr id="9" name="Slide Number Placeholder 5">
            <a:extLst>
              <a:ext uri="{FF2B5EF4-FFF2-40B4-BE49-F238E27FC236}">
                <a16:creationId xmlns:a16="http://schemas.microsoft.com/office/drawing/2014/main" id="{F4AA14C7-DB2D-48CD-9E3A-F5BBC7B558DB}"/>
              </a:ext>
            </a:extLst>
          </p:cNvPr>
          <p:cNvSpPr>
            <a:spLocks noGrp="1"/>
          </p:cNvSpPr>
          <p:nvPr>
            <p:ph type="sldNum" sz="quarter" idx="12"/>
          </p:nvPr>
        </p:nvSpPr>
        <p:spPr/>
        <p:txBody>
          <a:bodyPr/>
          <a:lstStyle>
            <a:lvl1pPr>
              <a:defRPr/>
            </a:lvl1pPr>
          </a:lstStyle>
          <a:p>
            <a:fld id="{B44D3375-D03E-4CCD-9145-BDF73590E412}" type="slidenum">
              <a:rPr lang="en-GB" altLang="en-US"/>
              <a:pPr/>
              <a:t>‹#›</a:t>
            </a:fld>
            <a:endParaRPr lang="en-GB" altLang="en-US"/>
          </a:p>
        </p:txBody>
      </p:sp>
    </p:spTree>
    <p:extLst>
      <p:ext uri="{BB962C8B-B14F-4D97-AF65-F5344CB8AC3E}">
        <p14:creationId xmlns:p14="http://schemas.microsoft.com/office/powerpoint/2010/main" val="312880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DE59177C-3466-4E20-AD23-672862D828FF}"/>
              </a:ext>
            </a:extLst>
          </p:cNvPr>
          <p:cNvSpPr>
            <a:spLocks noGrp="1"/>
          </p:cNvSpPr>
          <p:nvPr>
            <p:ph type="dt" sz="half" idx="10"/>
          </p:nvPr>
        </p:nvSpPr>
        <p:spPr/>
        <p:txBody>
          <a:bodyPr/>
          <a:lstStyle>
            <a:lvl1pPr>
              <a:defRPr/>
            </a:lvl1pPr>
          </a:lstStyle>
          <a:p>
            <a:pPr>
              <a:defRPr/>
            </a:pPr>
            <a:endParaRPr lang="en-GB" altLang="en-US"/>
          </a:p>
        </p:txBody>
      </p:sp>
      <p:sp>
        <p:nvSpPr>
          <p:cNvPr id="4" name="Footer Placeholder 4">
            <a:extLst>
              <a:ext uri="{FF2B5EF4-FFF2-40B4-BE49-F238E27FC236}">
                <a16:creationId xmlns:a16="http://schemas.microsoft.com/office/drawing/2014/main" id="{45019493-5359-45BB-BB59-2E6BAA22D7E5}"/>
              </a:ext>
            </a:extLst>
          </p:cNvPr>
          <p:cNvSpPr>
            <a:spLocks noGrp="1"/>
          </p:cNvSpPr>
          <p:nvPr>
            <p:ph type="ftr" sz="quarter" idx="11"/>
          </p:nvPr>
        </p:nvSpPr>
        <p:spPr/>
        <p:txBody>
          <a:bodyPr/>
          <a:lstStyle>
            <a:lvl1pPr>
              <a:defRPr/>
            </a:lvl1pPr>
          </a:lstStyle>
          <a:p>
            <a:pPr>
              <a:defRPr/>
            </a:pPr>
            <a:endParaRPr lang="en-GB" altLang="en-US"/>
          </a:p>
        </p:txBody>
      </p:sp>
      <p:sp>
        <p:nvSpPr>
          <p:cNvPr id="5" name="Slide Number Placeholder 5">
            <a:extLst>
              <a:ext uri="{FF2B5EF4-FFF2-40B4-BE49-F238E27FC236}">
                <a16:creationId xmlns:a16="http://schemas.microsoft.com/office/drawing/2014/main" id="{61FA0454-9A81-478E-A1BC-F43DC8AC16E1}"/>
              </a:ext>
            </a:extLst>
          </p:cNvPr>
          <p:cNvSpPr>
            <a:spLocks noGrp="1"/>
          </p:cNvSpPr>
          <p:nvPr>
            <p:ph type="sldNum" sz="quarter" idx="12"/>
          </p:nvPr>
        </p:nvSpPr>
        <p:spPr/>
        <p:txBody>
          <a:bodyPr/>
          <a:lstStyle>
            <a:lvl1pPr>
              <a:defRPr/>
            </a:lvl1pPr>
          </a:lstStyle>
          <a:p>
            <a:fld id="{D5147271-7B79-4AF6-8DEB-9D08B3A51288}" type="slidenum">
              <a:rPr lang="en-GB" altLang="en-US"/>
              <a:pPr/>
              <a:t>‹#›</a:t>
            </a:fld>
            <a:endParaRPr lang="en-GB" altLang="en-US"/>
          </a:p>
        </p:txBody>
      </p:sp>
    </p:spTree>
    <p:extLst>
      <p:ext uri="{BB962C8B-B14F-4D97-AF65-F5344CB8AC3E}">
        <p14:creationId xmlns:p14="http://schemas.microsoft.com/office/powerpoint/2010/main" val="317726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93A9A1B-3379-4960-8330-0B7A83E540F8}"/>
              </a:ext>
            </a:extLst>
          </p:cNvPr>
          <p:cNvSpPr>
            <a:spLocks noGrp="1"/>
          </p:cNvSpPr>
          <p:nvPr>
            <p:ph type="dt" sz="half" idx="10"/>
          </p:nvPr>
        </p:nvSpPr>
        <p:spPr/>
        <p:txBody>
          <a:bodyPr/>
          <a:lstStyle>
            <a:lvl1pPr>
              <a:defRPr/>
            </a:lvl1pPr>
          </a:lstStyle>
          <a:p>
            <a:pPr>
              <a:defRPr/>
            </a:pPr>
            <a:endParaRPr lang="en-GB" altLang="en-US"/>
          </a:p>
        </p:txBody>
      </p:sp>
      <p:sp>
        <p:nvSpPr>
          <p:cNvPr id="3" name="Footer Placeholder 4">
            <a:extLst>
              <a:ext uri="{FF2B5EF4-FFF2-40B4-BE49-F238E27FC236}">
                <a16:creationId xmlns:a16="http://schemas.microsoft.com/office/drawing/2014/main" id="{62DDBD03-D203-440D-AE9F-D6C2862E90EB}"/>
              </a:ext>
            </a:extLst>
          </p:cNvPr>
          <p:cNvSpPr>
            <a:spLocks noGrp="1"/>
          </p:cNvSpPr>
          <p:nvPr>
            <p:ph type="ftr" sz="quarter" idx="11"/>
          </p:nvPr>
        </p:nvSpPr>
        <p:spPr/>
        <p:txBody>
          <a:bodyPr/>
          <a:lstStyle>
            <a:lvl1pPr>
              <a:defRPr/>
            </a:lvl1pPr>
          </a:lstStyle>
          <a:p>
            <a:pPr>
              <a:defRPr/>
            </a:pPr>
            <a:endParaRPr lang="en-GB" altLang="en-US"/>
          </a:p>
        </p:txBody>
      </p:sp>
      <p:sp>
        <p:nvSpPr>
          <p:cNvPr id="4" name="Slide Number Placeholder 5">
            <a:extLst>
              <a:ext uri="{FF2B5EF4-FFF2-40B4-BE49-F238E27FC236}">
                <a16:creationId xmlns:a16="http://schemas.microsoft.com/office/drawing/2014/main" id="{70C7BD4C-3F52-4B12-88CD-7FFEFFC93863}"/>
              </a:ext>
            </a:extLst>
          </p:cNvPr>
          <p:cNvSpPr>
            <a:spLocks noGrp="1"/>
          </p:cNvSpPr>
          <p:nvPr>
            <p:ph type="sldNum" sz="quarter" idx="12"/>
          </p:nvPr>
        </p:nvSpPr>
        <p:spPr/>
        <p:txBody>
          <a:bodyPr/>
          <a:lstStyle>
            <a:lvl1pPr>
              <a:defRPr/>
            </a:lvl1pPr>
          </a:lstStyle>
          <a:p>
            <a:fld id="{BC973111-9409-46D3-9047-8BE78560E4B2}" type="slidenum">
              <a:rPr lang="en-GB" altLang="en-US"/>
              <a:pPr/>
              <a:t>‹#›</a:t>
            </a:fld>
            <a:endParaRPr lang="en-GB" altLang="en-US"/>
          </a:p>
        </p:txBody>
      </p:sp>
    </p:spTree>
    <p:extLst>
      <p:ext uri="{BB962C8B-B14F-4D97-AF65-F5344CB8AC3E}">
        <p14:creationId xmlns:p14="http://schemas.microsoft.com/office/powerpoint/2010/main" val="283065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66C7CBE-066D-4B98-B165-1559F120BC29}"/>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A643228B-FCDC-4FFF-9556-1DE938D411FB}"/>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FD0CD1F6-6F3D-4426-994E-1470CBD85D83}"/>
              </a:ext>
            </a:extLst>
          </p:cNvPr>
          <p:cNvSpPr>
            <a:spLocks noGrp="1"/>
          </p:cNvSpPr>
          <p:nvPr>
            <p:ph type="sldNum" sz="quarter" idx="12"/>
          </p:nvPr>
        </p:nvSpPr>
        <p:spPr/>
        <p:txBody>
          <a:bodyPr/>
          <a:lstStyle>
            <a:lvl1pPr>
              <a:defRPr/>
            </a:lvl1pPr>
          </a:lstStyle>
          <a:p>
            <a:fld id="{50D16AB3-2DDD-48E0-B003-97AE37B8226B}" type="slidenum">
              <a:rPr lang="en-GB" altLang="en-US"/>
              <a:pPr/>
              <a:t>‹#›</a:t>
            </a:fld>
            <a:endParaRPr lang="en-GB" altLang="en-US"/>
          </a:p>
        </p:txBody>
      </p:sp>
    </p:spTree>
    <p:extLst>
      <p:ext uri="{BB962C8B-B14F-4D97-AF65-F5344CB8AC3E}">
        <p14:creationId xmlns:p14="http://schemas.microsoft.com/office/powerpoint/2010/main" val="315739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C7514AB-498C-43EC-9138-14C5DC291EAD}"/>
              </a:ext>
            </a:extLst>
          </p:cNvPr>
          <p:cNvSpPr>
            <a:spLocks noGrp="1"/>
          </p:cNvSpPr>
          <p:nvPr>
            <p:ph type="dt" sz="half" idx="10"/>
          </p:nvPr>
        </p:nvSpPr>
        <p:spPr/>
        <p:txBody>
          <a:bodyPr/>
          <a:lstStyle>
            <a:lvl1pPr>
              <a:defRPr/>
            </a:lvl1pPr>
          </a:lstStyle>
          <a:p>
            <a:pPr>
              <a:defRPr/>
            </a:pPr>
            <a:endParaRPr lang="en-GB" altLang="en-US"/>
          </a:p>
        </p:txBody>
      </p:sp>
      <p:sp>
        <p:nvSpPr>
          <p:cNvPr id="6" name="Footer Placeholder 4">
            <a:extLst>
              <a:ext uri="{FF2B5EF4-FFF2-40B4-BE49-F238E27FC236}">
                <a16:creationId xmlns:a16="http://schemas.microsoft.com/office/drawing/2014/main" id="{3DB96799-288D-4D69-A66D-1BF56A7D7005}"/>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AE9A4E45-E000-4D69-946E-35CC8C6F791F}"/>
              </a:ext>
            </a:extLst>
          </p:cNvPr>
          <p:cNvSpPr>
            <a:spLocks noGrp="1"/>
          </p:cNvSpPr>
          <p:nvPr>
            <p:ph type="sldNum" sz="quarter" idx="12"/>
          </p:nvPr>
        </p:nvSpPr>
        <p:spPr/>
        <p:txBody>
          <a:bodyPr/>
          <a:lstStyle>
            <a:lvl1pPr>
              <a:defRPr/>
            </a:lvl1pPr>
          </a:lstStyle>
          <a:p>
            <a:fld id="{E2EAA077-4E44-412E-84A9-9D56932DBE6A}" type="slidenum">
              <a:rPr lang="en-GB" altLang="en-US"/>
              <a:pPr/>
              <a:t>‹#›</a:t>
            </a:fld>
            <a:endParaRPr lang="en-GB" altLang="en-US"/>
          </a:p>
        </p:txBody>
      </p:sp>
    </p:spTree>
    <p:extLst>
      <p:ext uri="{BB962C8B-B14F-4D97-AF65-F5344CB8AC3E}">
        <p14:creationId xmlns:p14="http://schemas.microsoft.com/office/powerpoint/2010/main" val="3571051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1B415F9-0EFC-44A3-ABA1-EC93FC452E8A}"/>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14AE8964-5101-4826-A79B-B2D398E05E32}"/>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ADBF3C2F-9BE3-447B-9717-BE259CE61CE9}"/>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defRPr>
            </a:lvl1pPr>
          </a:lstStyle>
          <a:p>
            <a:pPr>
              <a:defRPr/>
            </a:pPr>
            <a:endParaRPr lang="en-GB" altLang="en-US"/>
          </a:p>
        </p:txBody>
      </p:sp>
      <p:sp>
        <p:nvSpPr>
          <p:cNvPr id="5" name="Footer Placeholder 4">
            <a:extLst>
              <a:ext uri="{FF2B5EF4-FFF2-40B4-BE49-F238E27FC236}">
                <a16:creationId xmlns:a16="http://schemas.microsoft.com/office/drawing/2014/main" id="{ACAC49E6-B56A-4043-9A6E-980DA0DDE78E}"/>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defRPr>
            </a:lvl1pPr>
          </a:lstStyle>
          <a:p>
            <a:pPr>
              <a:defRPr/>
            </a:pPr>
            <a:endParaRPr lang="en-GB" altLang="en-US"/>
          </a:p>
        </p:txBody>
      </p:sp>
      <p:sp>
        <p:nvSpPr>
          <p:cNvPr id="6" name="Slide Number Placeholder 5">
            <a:extLst>
              <a:ext uri="{FF2B5EF4-FFF2-40B4-BE49-F238E27FC236}">
                <a16:creationId xmlns:a16="http://schemas.microsoft.com/office/drawing/2014/main" id="{5A1E1A4A-B15A-4BE7-BB23-BA258AB41FE0}"/>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6091E2DB-3000-490D-95DF-8B4A47F1C9DF}"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59" r:id="rId1"/>
    <p:sldLayoutId id="2147483768" r:id="rId2"/>
    <p:sldLayoutId id="214748376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a:extLst>
              <a:ext uri="{FF2B5EF4-FFF2-40B4-BE49-F238E27FC236}">
                <a16:creationId xmlns:a16="http://schemas.microsoft.com/office/drawing/2014/main" id="{DE5AC163-0500-4987-BD2C-F5D1D89B6182}"/>
              </a:ext>
            </a:extLst>
          </p:cNvPr>
          <p:cNvSpPr txBox="1">
            <a:spLocks noChangeArrowheads="1"/>
          </p:cNvSpPr>
          <p:nvPr/>
        </p:nvSpPr>
        <p:spPr bwMode="auto">
          <a:xfrm>
            <a:off x="1524000" y="2060848"/>
            <a:ext cx="9252520" cy="627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4000" b="1" dirty="0"/>
              <a:t>Regional Partnership Board</a:t>
            </a:r>
          </a:p>
          <a:p>
            <a:pPr algn="ctr"/>
            <a:r>
              <a:rPr lang="en-GB" altLang="en-US" sz="4000" dirty="0"/>
              <a:t>11</a:t>
            </a:r>
            <a:r>
              <a:rPr lang="en-GB" altLang="en-US" sz="4000" baseline="30000" dirty="0"/>
              <a:t>th</a:t>
            </a:r>
            <a:r>
              <a:rPr lang="en-GB" altLang="en-US" sz="4000" dirty="0"/>
              <a:t> Feb 2025</a:t>
            </a:r>
          </a:p>
          <a:p>
            <a:pPr algn="ctr"/>
            <a:endParaRPr lang="en-GB" altLang="en-US" sz="4000" dirty="0"/>
          </a:p>
          <a:p>
            <a:pPr algn="ctr"/>
            <a:r>
              <a:rPr lang="en-GB" altLang="en-US" sz="4000" b="1" dirty="0"/>
              <a:t>Update on RIF Evaluation and Review Process and Allocations for 25-26</a:t>
            </a:r>
          </a:p>
          <a:p>
            <a:pPr algn="ctr"/>
            <a:endParaRPr lang="en-GB" altLang="en-US" sz="5400" dirty="0"/>
          </a:p>
          <a:p>
            <a:pPr algn="ctr"/>
            <a:endParaRPr lang="en-GB" altLang="en-US" sz="5400" dirty="0"/>
          </a:p>
          <a:p>
            <a:pPr algn="ctr"/>
            <a:endParaRPr lang="en-GB" altLang="en-US"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CFC3B5A7-C223-72F1-440D-A34D502299CD}"/>
              </a:ext>
            </a:extLst>
          </p:cNvPr>
          <p:cNvGraphicFramePr>
            <a:graphicFrameLocks/>
          </p:cNvGraphicFramePr>
          <p:nvPr/>
        </p:nvGraphicFramePr>
        <p:xfrm>
          <a:off x="1524000" y="260648"/>
          <a:ext cx="8820472" cy="568863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E9919976-B634-1554-66E7-48FE4656B956}"/>
              </a:ext>
            </a:extLst>
          </p:cNvPr>
          <p:cNvSpPr txBox="1"/>
          <p:nvPr/>
        </p:nvSpPr>
        <p:spPr>
          <a:xfrm>
            <a:off x="1847528" y="5901521"/>
            <a:ext cx="8928992" cy="369332"/>
          </a:xfrm>
          <a:prstGeom prst="rect">
            <a:avLst/>
          </a:prstGeom>
          <a:noFill/>
        </p:spPr>
        <p:txBody>
          <a:bodyPr wrap="square" rtlCol="0">
            <a:spAutoFit/>
          </a:bodyPr>
          <a:lstStyle/>
          <a:p>
            <a:pPr algn="ctr"/>
            <a:r>
              <a:rPr lang="en-GB" b="1" i="1" dirty="0">
                <a:latin typeface="Aptos" panose="020B0004020202020204" pitchFamily="34" charset="0"/>
              </a:rPr>
              <a:t>Includes</a:t>
            </a:r>
            <a:r>
              <a:rPr lang="en-GB" i="1" dirty="0">
                <a:latin typeface="Aptos" panose="020B0004020202020204" pitchFamily="34" charset="0"/>
              </a:rPr>
              <a:t>: RIF, RIF – Dementia, Memory Assessment, WG Carers, IAS </a:t>
            </a:r>
          </a:p>
        </p:txBody>
      </p:sp>
      <p:graphicFrame>
        <p:nvGraphicFramePr>
          <p:cNvPr id="4" name="Chart 3">
            <a:extLst>
              <a:ext uri="{FF2B5EF4-FFF2-40B4-BE49-F238E27FC236}">
                <a16:creationId xmlns:a16="http://schemas.microsoft.com/office/drawing/2014/main" id="{ADA68CD2-D19A-8BA3-8962-1FA51D005EFF}"/>
              </a:ext>
            </a:extLst>
          </p:cNvPr>
          <p:cNvGraphicFramePr>
            <a:graphicFrameLocks/>
          </p:cNvGraphicFramePr>
          <p:nvPr>
            <p:extLst>
              <p:ext uri="{D42A27DB-BD31-4B8C-83A1-F6EECF244321}">
                <p14:modId xmlns:p14="http://schemas.microsoft.com/office/powerpoint/2010/main" val="4217891763"/>
              </p:ext>
            </p:extLst>
          </p:nvPr>
        </p:nvGraphicFramePr>
        <p:xfrm>
          <a:off x="0" y="260649"/>
          <a:ext cx="12192000" cy="56408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72853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C2FF0A72-4678-4A6C-8C80-B37F5E082080}"/>
              </a:ext>
            </a:extLst>
          </p:cNvPr>
          <p:cNvSpPr txBox="1">
            <a:spLocks noChangeArrowheads="1"/>
          </p:cNvSpPr>
          <p:nvPr/>
        </p:nvSpPr>
        <p:spPr bwMode="auto">
          <a:xfrm>
            <a:off x="0" y="-67454"/>
            <a:ext cx="12192000" cy="400110"/>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2000" b="1" dirty="0">
                <a:solidFill>
                  <a:schemeClr val="bg1"/>
                </a:solidFill>
              </a:rPr>
              <a:t>Key Lessons Learned and Actions from RIF Review &amp; Evaluation Process</a:t>
            </a:r>
          </a:p>
        </p:txBody>
      </p:sp>
      <p:graphicFrame>
        <p:nvGraphicFramePr>
          <p:cNvPr id="2" name="Table 1">
            <a:extLst>
              <a:ext uri="{FF2B5EF4-FFF2-40B4-BE49-F238E27FC236}">
                <a16:creationId xmlns:a16="http://schemas.microsoft.com/office/drawing/2014/main" id="{040869CF-D97B-F4FB-BD45-95547E28D1D7}"/>
              </a:ext>
            </a:extLst>
          </p:cNvPr>
          <p:cNvGraphicFramePr>
            <a:graphicFrameLocks noGrp="1"/>
          </p:cNvGraphicFramePr>
          <p:nvPr>
            <p:extLst>
              <p:ext uri="{D42A27DB-BD31-4B8C-83A1-F6EECF244321}">
                <p14:modId xmlns:p14="http://schemas.microsoft.com/office/powerpoint/2010/main" val="3621394063"/>
              </p:ext>
            </p:extLst>
          </p:nvPr>
        </p:nvGraphicFramePr>
        <p:xfrm>
          <a:off x="0" y="411440"/>
          <a:ext cx="12192000" cy="6041896"/>
        </p:xfrm>
        <a:graphic>
          <a:graphicData uri="http://schemas.openxmlformats.org/drawingml/2006/table">
            <a:tbl>
              <a:tblPr firstRow="1" bandRow="1">
                <a:tableStyleId>{5C22544A-7EE6-4342-B048-85BDC9FD1C3A}</a:tableStyleId>
              </a:tblPr>
              <a:tblGrid>
                <a:gridCol w="1659811">
                  <a:extLst>
                    <a:ext uri="{9D8B030D-6E8A-4147-A177-3AD203B41FA5}">
                      <a16:colId xmlns:a16="http://schemas.microsoft.com/office/drawing/2014/main" val="2699105756"/>
                    </a:ext>
                  </a:extLst>
                </a:gridCol>
                <a:gridCol w="5028883">
                  <a:extLst>
                    <a:ext uri="{9D8B030D-6E8A-4147-A177-3AD203B41FA5}">
                      <a16:colId xmlns:a16="http://schemas.microsoft.com/office/drawing/2014/main" val="3175922037"/>
                    </a:ext>
                  </a:extLst>
                </a:gridCol>
                <a:gridCol w="5503306">
                  <a:extLst>
                    <a:ext uri="{9D8B030D-6E8A-4147-A177-3AD203B41FA5}">
                      <a16:colId xmlns:a16="http://schemas.microsoft.com/office/drawing/2014/main" val="1590828157"/>
                    </a:ext>
                  </a:extLst>
                </a:gridCol>
              </a:tblGrid>
              <a:tr h="575234">
                <a:tc>
                  <a:txBody>
                    <a:bodyPr/>
                    <a:lstStyle/>
                    <a:p>
                      <a:r>
                        <a:rPr lang="en-GB" dirty="0"/>
                        <a:t>Theme</a:t>
                      </a:r>
                    </a:p>
                  </a:txBody>
                  <a:tcPr/>
                </a:tc>
                <a:tc>
                  <a:txBody>
                    <a:bodyPr/>
                    <a:lstStyle/>
                    <a:p>
                      <a:r>
                        <a:rPr lang="en-GB" dirty="0"/>
                        <a:t>Lessons Learned</a:t>
                      </a:r>
                    </a:p>
                  </a:txBody>
                  <a:tcPr/>
                </a:tc>
                <a:tc>
                  <a:txBody>
                    <a:bodyPr/>
                    <a:lstStyle/>
                    <a:p>
                      <a:r>
                        <a:rPr lang="en-GB" dirty="0"/>
                        <a:t>Action</a:t>
                      </a:r>
                    </a:p>
                  </a:txBody>
                  <a:tcPr/>
                </a:tc>
                <a:extLst>
                  <a:ext uri="{0D108BD9-81ED-4DB2-BD59-A6C34878D82A}">
                    <a16:rowId xmlns:a16="http://schemas.microsoft.com/office/drawing/2014/main" val="1705833471"/>
                  </a:ext>
                </a:extLst>
              </a:tr>
              <a:tr h="22558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ea typeface="Calibri" panose="020F0502020204030204" pitchFamily="34" charset="0"/>
                          <a:cs typeface="Arial" panose="020B0604020202020204" pitchFamily="34" charset="0"/>
                        </a:rPr>
                        <a:t>Strategic Framework</a:t>
                      </a:r>
                      <a:endParaRPr lang="en-GB" dirty="0"/>
                    </a:p>
                  </a:txBody>
                  <a:tcPr/>
                </a:tc>
                <a:tc>
                  <a:txBody>
                    <a:bodyPr/>
                    <a:lstStyle/>
                    <a:p>
                      <a:pPr>
                        <a:spcBef>
                          <a:spcPts val="600"/>
                        </a:spcBef>
                        <a:spcAft>
                          <a:spcPts val="600"/>
                        </a:spcAft>
                      </a:pPr>
                      <a:r>
                        <a:rPr lang="en-GB" sz="1800" dirty="0">
                          <a:effectLst/>
                          <a:ea typeface="Calibri" panose="020F0502020204030204" pitchFamily="34" charset="0"/>
                          <a:cs typeface="Arial" panose="020B0604020202020204" pitchFamily="34" charset="0"/>
                        </a:rPr>
                        <a:t>Current process lacks a strategic framework, instead focusing on individual schemes. </a:t>
                      </a:r>
                      <a:endParaRPr lang="en-GB" dirty="0"/>
                    </a:p>
                  </a:txBody>
                  <a:tcPr/>
                </a:tc>
                <a:tc>
                  <a:txBody>
                    <a:bodyPr/>
                    <a:lstStyle/>
                    <a:p>
                      <a:r>
                        <a:rPr lang="en-GB" dirty="0"/>
                        <a:t>Panel members requested assurance future plans will adopt a more strategic approach, promoting a cohesive and integrated service offering. </a:t>
                      </a:r>
                    </a:p>
                    <a:p>
                      <a:r>
                        <a:rPr lang="en-GB" dirty="0"/>
                        <a:t>Currently developing strategic approach in EW &amp; MH Programme around new commissioning model for 3</a:t>
                      </a:r>
                      <a:r>
                        <a:rPr lang="en-GB" baseline="30000" dirty="0"/>
                        <a:t>rd</a:t>
                      </a:r>
                      <a:r>
                        <a:rPr lang="en-GB" dirty="0"/>
                        <a:t> sector and single point of access for services.</a:t>
                      </a:r>
                    </a:p>
                  </a:txBody>
                  <a:tcPr/>
                </a:tc>
                <a:extLst>
                  <a:ext uri="{0D108BD9-81ED-4DB2-BD59-A6C34878D82A}">
                    <a16:rowId xmlns:a16="http://schemas.microsoft.com/office/drawing/2014/main" val="2068288377"/>
                  </a:ext>
                </a:extLst>
              </a:tr>
              <a:tr h="17430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ea typeface="Calibri" panose="020F0502020204030204" pitchFamily="34" charset="0"/>
                          <a:cs typeface="Arial" panose="020B0604020202020204" pitchFamily="34" charset="0"/>
                        </a:rPr>
                        <a:t>RIF Funding Impact</a:t>
                      </a:r>
                    </a:p>
                    <a:p>
                      <a:endParaRPr lang="en-GB" dirty="0"/>
                    </a:p>
                  </a:txBody>
                  <a:tcPr/>
                </a:tc>
                <a:tc>
                  <a:txBody>
                    <a:bodyPr/>
                    <a:lstStyle/>
                    <a:p>
                      <a:pPr>
                        <a:spcBef>
                          <a:spcPts val="600"/>
                        </a:spcBef>
                        <a:spcAft>
                          <a:spcPts val="600"/>
                        </a:spcAft>
                      </a:pPr>
                      <a:r>
                        <a:rPr lang="en-GB" sz="1800" dirty="0">
                          <a:effectLst/>
                          <a:ea typeface="Calibri" panose="020F0502020204030204" pitchFamily="34" charset="0"/>
                          <a:cs typeface="Arial" panose="020B0604020202020204" pitchFamily="34" charset="0"/>
                        </a:rPr>
                        <a:t>Flat rate of RIF funding and additional NI costs will affect projects in terms of the scope, reach and impact	</a:t>
                      </a:r>
                      <a:endParaRPr lang="en-GB" dirty="0"/>
                    </a:p>
                  </a:txBody>
                  <a:tcPr/>
                </a:tc>
                <a:tc>
                  <a:txBody>
                    <a:bodyPr/>
                    <a:lstStyle/>
                    <a:p>
                      <a:r>
                        <a:rPr lang="en-GB" dirty="0"/>
                        <a:t>Collate impact from project leads to collate and escalate to Programme Boards to understand scale of the impact.</a:t>
                      </a:r>
                    </a:p>
                    <a:p>
                      <a:r>
                        <a:rPr lang="en-GB" dirty="0"/>
                        <a:t>Ensure correspondence to 3</a:t>
                      </a:r>
                      <a:r>
                        <a:rPr lang="en-GB" baseline="30000" dirty="0"/>
                        <a:t>rd</a:t>
                      </a:r>
                      <a:r>
                        <a:rPr lang="en-GB" dirty="0"/>
                        <a:t> Sector provides assurance that reduction in service offer is expected</a:t>
                      </a:r>
                    </a:p>
                  </a:txBody>
                  <a:tcPr/>
                </a:tc>
                <a:extLst>
                  <a:ext uri="{0D108BD9-81ED-4DB2-BD59-A6C34878D82A}">
                    <a16:rowId xmlns:a16="http://schemas.microsoft.com/office/drawing/2014/main" val="745479109"/>
                  </a:ext>
                </a:extLst>
              </a:tr>
              <a:tr h="1467796">
                <a:tc>
                  <a:txBody>
                    <a:bodyPr/>
                    <a:lstStyle/>
                    <a:p>
                      <a:r>
                        <a:rPr lang="en-GB" b="1" dirty="0"/>
                        <a:t>Significant Resource required for current process</a:t>
                      </a:r>
                    </a:p>
                  </a:txBody>
                  <a:tcPr/>
                </a:tc>
                <a:tc>
                  <a:txBody>
                    <a:bodyPr/>
                    <a:lstStyle/>
                    <a:p>
                      <a:r>
                        <a:rPr lang="en-GB" dirty="0"/>
                        <a:t>Substantial time commitment from regional and local staff for RIF review and evaluation process, leading to decision to discontinue funding for 7 projects in 2025-26 period</a:t>
                      </a:r>
                    </a:p>
                  </a:txBody>
                  <a:tcPr/>
                </a:tc>
                <a:tc>
                  <a:txBody>
                    <a:bodyPr/>
                    <a:lstStyle/>
                    <a:p>
                      <a:r>
                        <a:rPr lang="en-GB" dirty="0"/>
                        <a:t>Full review of process for 26-27 ensuring links with the national evaluation</a:t>
                      </a:r>
                    </a:p>
                  </a:txBody>
                  <a:tcPr/>
                </a:tc>
                <a:extLst>
                  <a:ext uri="{0D108BD9-81ED-4DB2-BD59-A6C34878D82A}">
                    <a16:rowId xmlns:a16="http://schemas.microsoft.com/office/drawing/2014/main" val="2379397182"/>
                  </a:ext>
                </a:extLst>
              </a:tr>
            </a:tbl>
          </a:graphicData>
        </a:graphic>
      </p:graphicFrame>
    </p:spTree>
    <p:extLst>
      <p:ext uri="{BB962C8B-B14F-4D97-AF65-F5344CB8AC3E}">
        <p14:creationId xmlns:p14="http://schemas.microsoft.com/office/powerpoint/2010/main" val="1782351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79E2B-EC17-058E-8E92-FF347E5D0918}"/>
            </a:ext>
          </a:extLst>
        </p:cNvPr>
        <p:cNvGrpSpPr/>
        <p:nvPr/>
      </p:nvGrpSpPr>
      <p:grpSpPr>
        <a:xfrm>
          <a:off x="0" y="0"/>
          <a:ext cx="0" cy="0"/>
          <a:chOff x="0" y="0"/>
          <a:chExt cx="0" cy="0"/>
        </a:xfrm>
      </p:grpSpPr>
      <p:sp>
        <p:nvSpPr>
          <p:cNvPr id="4" name="TextBox 1">
            <a:extLst>
              <a:ext uri="{FF2B5EF4-FFF2-40B4-BE49-F238E27FC236}">
                <a16:creationId xmlns:a16="http://schemas.microsoft.com/office/drawing/2014/main" id="{5CA33930-1C13-0CE8-BF08-DAC96E5D8312}"/>
              </a:ext>
            </a:extLst>
          </p:cNvPr>
          <p:cNvSpPr txBox="1">
            <a:spLocks noChangeArrowheads="1"/>
          </p:cNvSpPr>
          <p:nvPr/>
        </p:nvSpPr>
        <p:spPr bwMode="auto">
          <a:xfrm>
            <a:off x="0" y="-99392"/>
            <a:ext cx="12192000" cy="584775"/>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Key Point / Lessons Learned</a:t>
            </a:r>
          </a:p>
        </p:txBody>
      </p:sp>
      <p:graphicFrame>
        <p:nvGraphicFramePr>
          <p:cNvPr id="2" name="Table 1">
            <a:extLst>
              <a:ext uri="{FF2B5EF4-FFF2-40B4-BE49-F238E27FC236}">
                <a16:creationId xmlns:a16="http://schemas.microsoft.com/office/drawing/2014/main" id="{683F3F1C-86EF-5180-D56C-533CE3059A0C}"/>
              </a:ext>
            </a:extLst>
          </p:cNvPr>
          <p:cNvGraphicFramePr>
            <a:graphicFrameLocks noGrp="1"/>
          </p:cNvGraphicFramePr>
          <p:nvPr>
            <p:extLst>
              <p:ext uri="{D42A27DB-BD31-4B8C-83A1-F6EECF244321}">
                <p14:modId xmlns:p14="http://schemas.microsoft.com/office/powerpoint/2010/main" val="1064207648"/>
              </p:ext>
            </p:extLst>
          </p:nvPr>
        </p:nvGraphicFramePr>
        <p:xfrm>
          <a:off x="0" y="548680"/>
          <a:ext cx="12192000" cy="5832647"/>
        </p:xfrm>
        <a:graphic>
          <a:graphicData uri="http://schemas.openxmlformats.org/drawingml/2006/table">
            <a:tbl>
              <a:tblPr firstRow="1" bandRow="1">
                <a:tableStyleId>{5C22544A-7EE6-4342-B048-85BDC9FD1C3A}</a:tableStyleId>
              </a:tblPr>
              <a:tblGrid>
                <a:gridCol w="2063552">
                  <a:extLst>
                    <a:ext uri="{9D8B030D-6E8A-4147-A177-3AD203B41FA5}">
                      <a16:colId xmlns:a16="http://schemas.microsoft.com/office/drawing/2014/main" val="2699105756"/>
                    </a:ext>
                  </a:extLst>
                </a:gridCol>
                <a:gridCol w="3840426">
                  <a:extLst>
                    <a:ext uri="{9D8B030D-6E8A-4147-A177-3AD203B41FA5}">
                      <a16:colId xmlns:a16="http://schemas.microsoft.com/office/drawing/2014/main" val="3175922037"/>
                    </a:ext>
                  </a:extLst>
                </a:gridCol>
                <a:gridCol w="6288022">
                  <a:extLst>
                    <a:ext uri="{9D8B030D-6E8A-4147-A177-3AD203B41FA5}">
                      <a16:colId xmlns:a16="http://schemas.microsoft.com/office/drawing/2014/main" val="1590828157"/>
                    </a:ext>
                  </a:extLst>
                </a:gridCol>
              </a:tblGrid>
              <a:tr h="648062">
                <a:tc>
                  <a:txBody>
                    <a:bodyPr/>
                    <a:lstStyle/>
                    <a:p>
                      <a:r>
                        <a:rPr lang="en-GB" dirty="0"/>
                        <a:t>Theme</a:t>
                      </a:r>
                    </a:p>
                  </a:txBody>
                  <a:tcPr/>
                </a:tc>
                <a:tc>
                  <a:txBody>
                    <a:bodyPr/>
                    <a:lstStyle/>
                    <a:p>
                      <a:r>
                        <a:rPr lang="en-GB" dirty="0"/>
                        <a:t>Lessons Learned</a:t>
                      </a:r>
                    </a:p>
                  </a:txBody>
                  <a:tcPr/>
                </a:tc>
                <a:tc>
                  <a:txBody>
                    <a:bodyPr/>
                    <a:lstStyle/>
                    <a:p>
                      <a:r>
                        <a:rPr lang="en-GB" dirty="0"/>
                        <a:t>Action</a:t>
                      </a:r>
                    </a:p>
                  </a:txBody>
                  <a:tcPr/>
                </a:tc>
                <a:extLst>
                  <a:ext uri="{0D108BD9-81ED-4DB2-BD59-A6C34878D82A}">
                    <a16:rowId xmlns:a16="http://schemas.microsoft.com/office/drawing/2014/main" val="1705833471"/>
                  </a:ext>
                </a:extLst>
              </a:tr>
              <a:tr h="1321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Proportionate process</a:t>
                      </a:r>
                    </a:p>
                  </a:txBody>
                  <a:tcPr/>
                </a:tc>
                <a:tc>
                  <a:txBody>
                    <a:bodyPr/>
                    <a:lstStyle/>
                    <a:p>
                      <a:r>
                        <a:rPr lang="en-GB" dirty="0"/>
                        <a:t>Current reporting and monitoring process is not proportionate to amount of funding allocated</a:t>
                      </a:r>
                    </a:p>
                  </a:txBody>
                  <a:tcPr/>
                </a:tc>
                <a:tc>
                  <a:txBody>
                    <a:bodyPr/>
                    <a:lstStyle/>
                    <a:p>
                      <a:r>
                        <a:rPr lang="en-GB" dirty="0"/>
                        <a:t>Full review of process for 26-27 to ensure a more proportionate process is followed</a:t>
                      </a:r>
                    </a:p>
                  </a:txBody>
                  <a:tcPr/>
                </a:tc>
                <a:extLst>
                  <a:ext uri="{0D108BD9-81ED-4DB2-BD59-A6C34878D82A}">
                    <a16:rowId xmlns:a16="http://schemas.microsoft.com/office/drawing/2014/main" val="2068288377"/>
                  </a:ext>
                </a:extLst>
              </a:tr>
              <a:tr h="1931512">
                <a:tc>
                  <a:txBody>
                    <a:bodyPr/>
                    <a:lstStyle/>
                    <a:p>
                      <a:r>
                        <a:rPr lang="en-GB" b="1" dirty="0"/>
                        <a:t>Return on Investment</a:t>
                      </a:r>
                    </a:p>
                  </a:txBody>
                  <a:tcPr/>
                </a:tc>
                <a:tc>
                  <a:txBody>
                    <a:bodyPr/>
                    <a:lstStyle/>
                    <a:p>
                      <a:pPr>
                        <a:spcBef>
                          <a:spcPts val="600"/>
                        </a:spcBef>
                        <a:spcAft>
                          <a:spcPts val="600"/>
                        </a:spcAft>
                      </a:pPr>
                      <a:r>
                        <a:rPr lang="en-GB" dirty="0"/>
                        <a:t>Further work required to develop consistent process for identifying and demonstrating cost avoidance and social value performance. </a:t>
                      </a:r>
                    </a:p>
                  </a:txBody>
                  <a:tcPr/>
                </a:tc>
                <a:tc>
                  <a:txBody>
                    <a:bodyPr/>
                    <a:lstStyle/>
                    <a:p>
                      <a:r>
                        <a:rPr lang="en-GB" dirty="0"/>
                        <a:t>Develop process for ROI, linking in with national work to ensure consistent approach adopted</a:t>
                      </a:r>
                    </a:p>
                  </a:txBody>
                  <a:tcPr/>
                </a:tc>
                <a:extLst>
                  <a:ext uri="{0D108BD9-81ED-4DB2-BD59-A6C34878D82A}">
                    <a16:rowId xmlns:a16="http://schemas.microsoft.com/office/drawing/2014/main" val="745479109"/>
                  </a:ext>
                </a:extLst>
              </a:tr>
              <a:tr h="1931512">
                <a:tc>
                  <a:txBody>
                    <a:bodyPr/>
                    <a:lstStyle/>
                    <a:p>
                      <a:r>
                        <a:rPr lang="en-GB" b="1" dirty="0"/>
                        <a:t>Regional Project Support</a:t>
                      </a:r>
                    </a:p>
                    <a:p>
                      <a:endParaRPr lang="en-GB" b="1" dirty="0"/>
                    </a:p>
                  </a:txBody>
                  <a:tcPr/>
                </a:tc>
                <a:tc>
                  <a:txBody>
                    <a:bodyPr/>
                    <a:lstStyle/>
                    <a:p>
                      <a:r>
                        <a:rPr lang="en-GB" dirty="0"/>
                        <a:t>Low support numbers in NPT for some regional schemes. (Usual split is 60/40, Swansea/NPT)</a:t>
                      </a:r>
                    </a:p>
                    <a:p>
                      <a:endParaRPr lang="en-GB" dirty="0"/>
                    </a:p>
                  </a:txBody>
                  <a:tcPr/>
                </a:tc>
                <a:tc>
                  <a:txBody>
                    <a:bodyPr/>
                    <a:lstStyle/>
                    <a:p>
                      <a:r>
                        <a:rPr lang="en-GB" dirty="0"/>
                        <a:t>Review the regional / NPT numbers, whilst over-laying demographic data.</a:t>
                      </a:r>
                    </a:p>
                    <a:p>
                      <a:r>
                        <a:rPr lang="en-GB" dirty="0"/>
                        <a:t>Liaise with regional projects to understand accessibility for NPT residents, plans to ensure accessibility, and how they promote schemes to NPT residents</a:t>
                      </a:r>
                    </a:p>
                  </a:txBody>
                  <a:tcPr/>
                </a:tc>
                <a:extLst>
                  <a:ext uri="{0D108BD9-81ED-4DB2-BD59-A6C34878D82A}">
                    <a16:rowId xmlns:a16="http://schemas.microsoft.com/office/drawing/2014/main" val="2379397182"/>
                  </a:ext>
                </a:extLst>
              </a:tr>
            </a:tbl>
          </a:graphicData>
        </a:graphic>
      </p:graphicFrame>
    </p:spTree>
    <p:extLst>
      <p:ext uri="{BB962C8B-B14F-4D97-AF65-F5344CB8AC3E}">
        <p14:creationId xmlns:p14="http://schemas.microsoft.com/office/powerpoint/2010/main" val="2204664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C2FF0A72-4678-4A6C-8C80-B37F5E082080}"/>
              </a:ext>
            </a:extLst>
          </p:cNvPr>
          <p:cNvSpPr txBox="1">
            <a:spLocks noChangeArrowheads="1"/>
          </p:cNvSpPr>
          <p:nvPr/>
        </p:nvSpPr>
        <p:spPr bwMode="auto">
          <a:xfrm>
            <a:off x="0" y="-99392"/>
            <a:ext cx="12192000" cy="584775"/>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Recommendations</a:t>
            </a:r>
          </a:p>
        </p:txBody>
      </p:sp>
      <p:sp>
        <p:nvSpPr>
          <p:cNvPr id="3" name="TextBox 2">
            <a:extLst>
              <a:ext uri="{FF2B5EF4-FFF2-40B4-BE49-F238E27FC236}">
                <a16:creationId xmlns:a16="http://schemas.microsoft.com/office/drawing/2014/main" id="{132FB51A-DD39-1418-0B12-AE909D7AAEB3}"/>
              </a:ext>
            </a:extLst>
          </p:cNvPr>
          <p:cNvSpPr txBox="1"/>
          <p:nvPr/>
        </p:nvSpPr>
        <p:spPr>
          <a:xfrm>
            <a:off x="0" y="620688"/>
            <a:ext cx="12192000" cy="3847207"/>
          </a:xfrm>
          <a:prstGeom prst="rect">
            <a:avLst/>
          </a:prstGeom>
          <a:noFill/>
        </p:spPr>
        <p:txBody>
          <a:bodyPr wrap="square">
            <a:spAutoFit/>
          </a:bodyPr>
          <a:lstStyle/>
          <a:p>
            <a:pPr marL="342900" indent="-342900">
              <a:spcBef>
                <a:spcPts val="600"/>
              </a:spcBef>
              <a:spcAft>
                <a:spcPts val="600"/>
              </a:spcAft>
              <a:buFont typeface="Arial" panose="020B0604020202020204" pitchFamily="34" charset="0"/>
              <a:buChar char="•"/>
            </a:pPr>
            <a:r>
              <a:rPr lang="en-GB" sz="3200" dirty="0"/>
              <a:t>Note the approach for funding for RIF schemes for 2025-26 and the schemes detailed in </a:t>
            </a:r>
            <a:r>
              <a:rPr lang="en-GB" sz="3200" b="1" dirty="0"/>
              <a:t>Appendix 1</a:t>
            </a:r>
          </a:p>
          <a:p>
            <a:pPr marL="342900" indent="-342900">
              <a:spcBef>
                <a:spcPts val="600"/>
              </a:spcBef>
              <a:spcAft>
                <a:spcPts val="600"/>
              </a:spcAft>
              <a:buFont typeface="Arial" panose="020B0604020202020204" pitchFamily="34" charset="0"/>
              <a:buChar char="•"/>
            </a:pPr>
            <a:r>
              <a:rPr lang="en-GB" sz="3200" dirty="0"/>
              <a:t>Endorse the actions in line with the key lessons learned</a:t>
            </a:r>
          </a:p>
          <a:p>
            <a:pPr marL="342900" indent="-342900">
              <a:spcBef>
                <a:spcPts val="600"/>
              </a:spcBef>
              <a:spcAft>
                <a:spcPts val="600"/>
              </a:spcAft>
              <a:buFont typeface="Arial" panose="020B0604020202020204" pitchFamily="34" charset="0"/>
              <a:buChar char="•"/>
            </a:pPr>
            <a:r>
              <a:rPr lang="en-GB" sz="3200" dirty="0"/>
              <a:t>Note discussions are underway with RPB Leads and WG to develop the next iteration of the regional funding. This presents an opportunity to shape future funding based on the lessons learned so far</a:t>
            </a:r>
          </a:p>
        </p:txBody>
      </p:sp>
    </p:spTree>
    <p:extLst>
      <p:ext uri="{BB962C8B-B14F-4D97-AF65-F5344CB8AC3E}">
        <p14:creationId xmlns:p14="http://schemas.microsoft.com/office/powerpoint/2010/main" val="415918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C2FF0A72-4678-4A6C-8C80-B37F5E082080}"/>
              </a:ext>
            </a:extLst>
          </p:cNvPr>
          <p:cNvSpPr txBox="1">
            <a:spLocks noChangeArrowheads="1"/>
          </p:cNvSpPr>
          <p:nvPr/>
        </p:nvSpPr>
        <p:spPr bwMode="auto">
          <a:xfrm>
            <a:off x="0" y="-99392"/>
            <a:ext cx="12117448" cy="954107"/>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Summary of Regional Integration Fund (RIF) 25-26</a:t>
            </a:r>
          </a:p>
          <a:p>
            <a:pPr algn="ctr"/>
            <a:r>
              <a:rPr lang="en-GB" altLang="en-US" sz="2400" dirty="0">
                <a:solidFill>
                  <a:schemeClr val="bg1"/>
                </a:solidFill>
              </a:rPr>
              <a:t>Allocated as a flat rate of funding over 5 financial years from April 2022 to March 2027</a:t>
            </a:r>
          </a:p>
        </p:txBody>
      </p:sp>
      <p:graphicFrame>
        <p:nvGraphicFramePr>
          <p:cNvPr id="2" name="Object 1">
            <a:extLst>
              <a:ext uri="{FF2B5EF4-FFF2-40B4-BE49-F238E27FC236}">
                <a16:creationId xmlns:a16="http://schemas.microsoft.com/office/drawing/2014/main" id="{50DE4EB1-8EE3-3897-27E3-3015AE6002BB}"/>
              </a:ext>
            </a:extLst>
          </p:cNvPr>
          <p:cNvGraphicFramePr>
            <a:graphicFrameLocks noChangeAspect="1"/>
          </p:cNvGraphicFramePr>
          <p:nvPr>
            <p:extLst>
              <p:ext uri="{D42A27DB-BD31-4B8C-83A1-F6EECF244321}">
                <p14:modId xmlns:p14="http://schemas.microsoft.com/office/powerpoint/2010/main" val="2791904573"/>
              </p:ext>
            </p:extLst>
          </p:nvPr>
        </p:nvGraphicFramePr>
        <p:xfrm>
          <a:off x="37276" y="1052736"/>
          <a:ext cx="12117448" cy="5467296"/>
        </p:xfrm>
        <a:graphic>
          <a:graphicData uri="http://schemas.openxmlformats.org/presentationml/2006/ole">
            <mc:AlternateContent xmlns:mc="http://schemas.openxmlformats.org/markup-compatibility/2006">
              <mc:Choice xmlns:v="urn:schemas-microsoft-com:vml" Requires="v">
                <p:oleObj name="Worksheet" r:id="rId3" imgW="6496087" imgH="2470062" progId="Excel.Sheet.12">
                  <p:embed/>
                </p:oleObj>
              </mc:Choice>
              <mc:Fallback>
                <p:oleObj name="Worksheet" r:id="rId3" imgW="6496087" imgH="2470062" progId="Excel.Sheet.12">
                  <p:embed/>
                  <p:pic>
                    <p:nvPicPr>
                      <p:cNvPr id="2" name="Object 1">
                        <a:extLst>
                          <a:ext uri="{FF2B5EF4-FFF2-40B4-BE49-F238E27FC236}">
                            <a16:creationId xmlns:a16="http://schemas.microsoft.com/office/drawing/2014/main" id="{50DE4EB1-8EE3-3897-27E3-3015AE6002BB}"/>
                          </a:ext>
                        </a:extLst>
                      </p:cNvPr>
                      <p:cNvPicPr/>
                      <p:nvPr/>
                    </p:nvPicPr>
                    <p:blipFill>
                      <a:blip r:embed="rId4"/>
                      <a:stretch>
                        <a:fillRect/>
                      </a:stretch>
                    </p:blipFill>
                    <p:spPr>
                      <a:xfrm>
                        <a:off x="37276" y="1052736"/>
                        <a:ext cx="12117448" cy="5467296"/>
                      </a:xfrm>
                      <a:prstGeom prst="rect">
                        <a:avLst/>
                      </a:prstGeom>
                    </p:spPr>
                  </p:pic>
                </p:oleObj>
              </mc:Fallback>
            </mc:AlternateContent>
          </a:graphicData>
        </a:graphic>
      </p:graphicFrame>
    </p:spTree>
    <p:extLst>
      <p:ext uri="{BB962C8B-B14F-4D97-AF65-F5344CB8AC3E}">
        <p14:creationId xmlns:p14="http://schemas.microsoft.com/office/powerpoint/2010/main" val="3130308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2D30B-07A1-C8CF-FD75-22E4E0ACBD1B}"/>
            </a:ext>
          </a:extLst>
        </p:cNvPr>
        <p:cNvGrpSpPr/>
        <p:nvPr/>
      </p:nvGrpSpPr>
      <p:grpSpPr>
        <a:xfrm>
          <a:off x="0" y="0"/>
          <a:ext cx="0" cy="0"/>
          <a:chOff x="0" y="0"/>
          <a:chExt cx="0" cy="0"/>
        </a:xfrm>
      </p:grpSpPr>
      <p:sp>
        <p:nvSpPr>
          <p:cNvPr id="4" name="TextBox 1">
            <a:extLst>
              <a:ext uri="{FF2B5EF4-FFF2-40B4-BE49-F238E27FC236}">
                <a16:creationId xmlns:a16="http://schemas.microsoft.com/office/drawing/2014/main" id="{4B5C8840-2114-DFBA-3DB5-4B7F0358756C}"/>
              </a:ext>
            </a:extLst>
          </p:cNvPr>
          <p:cNvSpPr txBox="1">
            <a:spLocks noChangeArrowheads="1"/>
          </p:cNvSpPr>
          <p:nvPr/>
        </p:nvSpPr>
        <p:spPr bwMode="auto">
          <a:xfrm>
            <a:off x="0" y="-99392"/>
            <a:ext cx="12192000" cy="584775"/>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Summary of other Regional Funding 25-26</a:t>
            </a:r>
          </a:p>
        </p:txBody>
      </p:sp>
      <p:graphicFrame>
        <p:nvGraphicFramePr>
          <p:cNvPr id="2" name="Table 1">
            <a:extLst>
              <a:ext uri="{FF2B5EF4-FFF2-40B4-BE49-F238E27FC236}">
                <a16:creationId xmlns:a16="http://schemas.microsoft.com/office/drawing/2014/main" id="{6D389961-C9BD-5C82-89B4-625E8D9AA813}"/>
              </a:ext>
            </a:extLst>
          </p:cNvPr>
          <p:cNvGraphicFramePr>
            <a:graphicFrameLocks noGrp="1"/>
          </p:cNvGraphicFramePr>
          <p:nvPr>
            <p:extLst>
              <p:ext uri="{D42A27DB-BD31-4B8C-83A1-F6EECF244321}">
                <p14:modId xmlns:p14="http://schemas.microsoft.com/office/powerpoint/2010/main" val="292203317"/>
              </p:ext>
            </p:extLst>
          </p:nvPr>
        </p:nvGraphicFramePr>
        <p:xfrm>
          <a:off x="119336" y="764704"/>
          <a:ext cx="11953328" cy="5544620"/>
        </p:xfrm>
        <a:graphic>
          <a:graphicData uri="http://schemas.openxmlformats.org/drawingml/2006/table">
            <a:tbl>
              <a:tblPr/>
              <a:tblGrid>
                <a:gridCol w="6140088">
                  <a:extLst>
                    <a:ext uri="{9D8B030D-6E8A-4147-A177-3AD203B41FA5}">
                      <a16:colId xmlns:a16="http://schemas.microsoft.com/office/drawing/2014/main" val="4178345341"/>
                    </a:ext>
                  </a:extLst>
                </a:gridCol>
                <a:gridCol w="2708178">
                  <a:extLst>
                    <a:ext uri="{9D8B030D-6E8A-4147-A177-3AD203B41FA5}">
                      <a16:colId xmlns:a16="http://schemas.microsoft.com/office/drawing/2014/main" val="1967419045"/>
                    </a:ext>
                  </a:extLst>
                </a:gridCol>
                <a:gridCol w="3105062">
                  <a:extLst>
                    <a:ext uri="{9D8B030D-6E8A-4147-A177-3AD203B41FA5}">
                      <a16:colId xmlns:a16="http://schemas.microsoft.com/office/drawing/2014/main" val="1686920577"/>
                    </a:ext>
                  </a:extLst>
                </a:gridCol>
              </a:tblGrid>
              <a:tr h="740015">
                <a:tc>
                  <a:txBody>
                    <a:bodyPr/>
                    <a:lstStyle/>
                    <a:p>
                      <a:pPr algn="l" fontAlgn="b"/>
                      <a:r>
                        <a:rPr lang="en-GB" sz="1800" b="1" i="0" u="none" strike="noStrike" dirty="0">
                          <a:solidFill>
                            <a:srgbClr val="000000"/>
                          </a:solidFill>
                          <a:effectLst/>
                          <a:latin typeface="Aptos" panose="020B0004020202020204" pitchFamily="34" charset="0"/>
                        </a:rPr>
                        <a:t>Other Sources of Regional Funding</a:t>
                      </a:r>
                    </a:p>
                  </a:txBody>
                  <a:tcPr marL="0" marR="0" marT="0" marB="0" anchor="b">
                    <a:lnL>
                      <a:noFill/>
                    </a:lnL>
                    <a:lnR>
                      <a:noFill/>
                    </a:lnR>
                    <a:lnT>
                      <a:noFill/>
                    </a:lnT>
                    <a:lnB>
                      <a:noFill/>
                    </a:lnB>
                    <a:solidFill>
                      <a:srgbClr val="D9E1F2"/>
                    </a:solidFill>
                  </a:tcPr>
                </a:tc>
                <a:tc>
                  <a:txBody>
                    <a:bodyPr/>
                    <a:lstStyle/>
                    <a:p>
                      <a:pPr algn="ctr" fontAlgn="b"/>
                      <a:r>
                        <a:rPr lang="en-GB" sz="1800" b="1" i="0" u="none" strike="noStrike">
                          <a:solidFill>
                            <a:srgbClr val="000000"/>
                          </a:solidFill>
                          <a:effectLst/>
                          <a:latin typeface="Aptos" panose="020B0004020202020204" pitchFamily="34" charset="0"/>
                        </a:rPr>
                        <a:t>Duration of Funding </a:t>
                      </a:r>
                    </a:p>
                  </a:txBody>
                  <a:tcPr marL="0" marR="0" marT="0" marB="0" anchor="b">
                    <a:lnL>
                      <a:noFill/>
                    </a:lnL>
                    <a:lnR>
                      <a:noFill/>
                    </a:lnR>
                    <a:lnT>
                      <a:noFill/>
                    </a:lnT>
                    <a:lnB>
                      <a:noFill/>
                    </a:lnB>
                    <a:solidFill>
                      <a:srgbClr val="D9E1F2"/>
                    </a:solidFill>
                  </a:tcPr>
                </a:tc>
                <a:tc>
                  <a:txBody>
                    <a:bodyPr/>
                    <a:lstStyle/>
                    <a:p>
                      <a:pPr algn="ctr" fontAlgn="b"/>
                      <a:r>
                        <a:rPr lang="en-GB" sz="1800" b="1" i="0" u="none" strike="noStrike">
                          <a:solidFill>
                            <a:srgbClr val="000000"/>
                          </a:solidFill>
                          <a:effectLst/>
                          <a:latin typeface="Aptos" panose="020B0004020202020204" pitchFamily="34" charset="0"/>
                        </a:rPr>
                        <a:t>Funding</a:t>
                      </a:r>
                    </a:p>
                  </a:txBody>
                  <a:tcPr marL="0" marR="0" marT="0" marB="0" anchor="b">
                    <a:lnL>
                      <a:noFill/>
                    </a:lnL>
                    <a:lnR>
                      <a:noFill/>
                    </a:lnR>
                    <a:lnT>
                      <a:noFill/>
                    </a:lnT>
                    <a:lnB>
                      <a:noFill/>
                    </a:lnB>
                    <a:solidFill>
                      <a:srgbClr val="D9E1F2"/>
                    </a:solidFill>
                  </a:tcPr>
                </a:tc>
                <a:extLst>
                  <a:ext uri="{0D108BD9-81ED-4DB2-BD59-A6C34878D82A}">
                    <a16:rowId xmlns:a16="http://schemas.microsoft.com/office/drawing/2014/main" val="4263482063"/>
                  </a:ext>
                </a:extLst>
              </a:tr>
              <a:tr h="740015">
                <a:tc>
                  <a:txBody>
                    <a:bodyPr/>
                    <a:lstStyle/>
                    <a:p>
                      <a:pPr algn="l" fontAlgn="b"/>
                      <a:r>
                        <a:rPr lang="en-GB" sz="1800" b="0" i="0" u="none" strike="noStrike">
                          <a:solidFill>
                            <a:srgbClr val="000000"/>
                          </a:solidFill>
                          <a:effectLst/>
                          <a:latin typeface="Aptos" panose="020B0004020202020204" pitchFamily="34" charset="0"/>
                        </a:rPr>
                        <a:t>Health Board MH Service Improvement Funding</a:t>
                      </a:r>
                    </a:p>
                  </a:txBody>
                  <a:tcPr marL="0" marR="0" marT="0" marB="0" anchor="b">
                    <a:lnL>
                      <a:noFill/>
                    </a:lnL>
                    <a:lnR>
                      <a:noFill/>
                    </a:lnR>
                    <a:lnT>
                      <a:noFill/>
                    </a:lnT>
                    <a:lnB>
                      <a:noFill/>
                    </a:lnB>
                    <a:noFill/>
                  </a:tcPr>
                </a:tc>
                <a:tc>
                  <a:txBody>
                    <a:bodyPr/>
                    <a:lstStyle/>
                    <a:p>
                      <a:pPr algn="ctr" fontAlgn="b"/>
                      <a:r>
                        <a:rPr lang="en-GB" sz="1800" b="0" i="0" u="none" strike="noStrike">
                          <a:solidFill>
                            <a:srgbClr val="000000"/>
                          </a:solidFill>
                          <a:effectLst/>
                          <a:latin typeface="Aptos" panose="020B0004020202020204" pitchFamily="34" charset="0"/>
                        </a:rPr>
                        <a:t>Recurrent</a:t>
                      </a:r>
                    </a:p>
                  </a:txBody>
                  <a:tcPr marL="0" marR="0" marT="0" marB="0" anchor="b">
                    <a:lnL>
                      <a:noFill/>
                    </a:lnL>
                    <a:lnR>
                      <a:noFill/>
                    </a:lnR>
                    <a:lnT>
                      <a:noFill/>
                    </a:lnT>
                    <a:lnB>
                      <a:noFill/>
                    </a:lnB>
                    <a:noFill/>
                  </a:tcPr>
                </a:tc>
                <a:tc>
                  <a:txBody>
                    <a:bodyPr/>
                    <a:lstStyle/>
                    <a:p>
                      <a:pPr algn="l" fontAlgn="b"/>
                      <a:r>
                        <a:rPr lang="en-GB" sz="1800" b="1" i="0" u="none" strike="noStrike">
                          <a:solidFill>
                            <a:srgbClr val="000000"/>
                          </a:solidFill>
                          <a:effectLst/>
                          <a:latin typeface="Aptos" panose="020B0004020202020204" pitchFamily="34" charset="0"/>
                        </a:rPr>
                        <a:t> £                             392,047 </a:t>
                      </a:r>
                    </a:p>
                  </a:txBody>
                  <a:tcPr marL="0" marR="0" marT="0" marB="0" anchor="b">
                    <a:lnL>
                      <a:noFill/>
                    </a:lnL>
                    <a:lnR>
                      <a:noFill/>
                    </a:lnR>
                    <a:lnT>
                      <a:noFill/>
                    </a:lnT>
                    <a:lnB>
                      <a:noFill/>
                    </a:lnB>
                    <a:noFill/>
                  </a:tcPr>
                </a:tc>
                <a:extLst>
                  <a:ext uri="{0D108BD9-81ED-4DB2-BD59-A6C34878D82A}">
                    <a16:rowId xmlns:a16="http://schemas.microsoft.com/office/drawing/2014/main" val="992608254"/>
                  </a:ext>
                </a:extLst>
              </a:tr>
              <a:tr h="406459">
                <a:tc>
                  <a:txBody>
                    <a:bodyPr/>
                    <a:lstStyle/>
                    <a:p>
                      <a:pPr algn="l"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ctr"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l" fontAlgn="b"/>
                      <a:endParaRPr lang="en-GB" sz="1800" b="1"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56757494"/>
                  </a:ext>
                </a:extLst>
              </a:tr>
              <a:tr h="406459">
                <a:tc>
                  <a:txBody>
                    <a:bodyPr/>
                    <a:lstStyle/>
                    <a:p>
                      <a:pPr algn="l" fontAlgn="b"/>
                      <a:r>
                        <a:rPr lang="en-GB" sz="1800" b="0" i="0" u="none" strike="noStrike">
                          <a:solidFill>
                            <a:srgbClr val="000000"/>
                          </a:solidFill>
                          <a:effectLst/>
                          <a:latin typeface="Aptos" panose="020B0004020202020204" pitchFamily="34" charset="0"/>
                        </a:rPr>
                        <a:t>Dementia Connector Funding</a:t>
                      </a:r>
                    </a:p>
                  </a:txBody>
                  <a:tcPr marL="0" marR="0" marT="0" marB="0" anchor="b">
                    <a:lnL>
                      <a:noFill/>
                    </a:lnL>
                    <a:lnR>
                      <a:noFill/>
                    </a:lnR>
                    <a:lnT>
                      <a:noFill/>
                    </a:lnT>
                    <a:lnB>
                      <a:noFill/>
                    </a:lnB>
                    <a:noFill/>
                  </a:tcPr>
                </a:tc>
                <a:tc>
                  <a:txBody>
                    <a:bodyPr/>
                    <a:lstStyle/>
                    <a:p>
                      <a:pPr algn="ctr" fontAlgn="b"/>
                      <a:r>
                        <a:rPr lang="en-GB" sz="1800" b="0" i="0" u="none" strike="noStrike">
                          <a:solidFill>
                            <a:srgbClr val="000000"/>
                          </a:solidFill>
                          <a:effectLst/>
                          <a:latin typeface="Aptos" panose="020B0004020202020204" pitchFamily="34" charset="0"/>
                        </a:rPr>
                        <a:t>Recurrent</a:t>
                      </a:r>
                    </a:p>
                  </a:txBody>
                  <a:tcPr marL="0" marR="0" marT="0" marB="0" anchor="b">
                    <a:lnL>
                      <a:noFill/>
                    </a:lnL>
                    <a:lnR>
                      <a:noFill/>
                    </a:lnR>
                    <a:lnT>
                      <a:noFill/>
                    </a:lnT>
                    <a:lnB>
                      <a:noFill/>
                    </a:lnB>
                    <a:noFill/>
                  </a:tcPr>
                </a:tc>
                <a:tc>
                  <a:txBody>
                    <a:bodyPr/>
                    <a:lstStyle/>
                    <a:p>
                      <a:pPr algn="l" fontAlgn="b"/>
                      <a:r>
                        <a:rPr lang="en-GB" sz="1800" b="1" i="0" u="none" strike="noStrike">
                          <a:solidFill>
                            <a:srgbClr val="000000"/>
                          </a:solidFill>
                          <a:effectLst/>
                          <a:latin typeface="Aptos" panose="020B0004020202020204" pitchFamily="34" charset="0"/>
                        </a:rPr>
                        <a:t> £                             100,000 </a:t>
                      </a:r>
                    </a:p>
                  </a:txBody>
                  <a:tcPr marL="0" marR="0" marT="0" marB="0" anchor="b">
                    <a:lnL>
                      <a:noFill/>
                    </a:lnL>
                    <a:lnR>
                      <a:noFill/>
                    </a:lnR>
                    <a:lnT>
                      <a:noFill/>
                    </a:lnT>
                    <a:lnB>
                      <a:noFill/>
                    </a:lnB>
                    <a:noFill/>
                  </a:tcPr>
                </a:tc>
                <a:extLst>
                  <a:ext uri="{0D108BD9-81ED-4DB2-BD59-A6C34878D82A}">
                    <a16:rowId xmlns:a16="http://schemas.microsoft.com/office/drawing/2014/main" val="1342733423"/>
                  </a:ext>
                </a:extLst>
              </a:tr>
              <a:tr h="406459">
                <a:tc>
                  <a:txBody>
                    <a:bodyPr/>
                    <a:lstStyle/>
                    <a:p>
                      <a:pPr algn="l" fontAlgn="b"/>
                      <a:endParaRPr lang="en-GB" sz="1800" b="0" i="0" u="none" strike="noStrike" dirty="0">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ctr"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l" fontAlgn="b"/>
                      <a:endParaRPr lang="en-GB" sz="1800" b="1"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003243457"/>
                  </a:ext>
                </a:extLst>
              </a:tr>
              <a:tr h="406459">
                <a:tc>
                  <a:txBody>
                    <a:bodyPr/>
                    <a:lstStyle/>
                    <a:p>
                      <a:pPr algn="l" fontAlgn="b"/>
                      <a:r>
                        <a:rPr lang="en-GB" sz="1800" b="0" i="0" u="none" strike="noStrike">
                          <a:solidFill>
                            <a:srgbClr val="000000"/>
                          </a:solidFill>
                          <a:effectLst/>
                          <a:latin typeface="Aptos" panose="020B0004020202020204" pitchFamily="34" charset="0"/>
                        </a:rPr>
                        <a:t>IRCF Revenue for Capital</a:t>
                      </a:r>
                    </a:p>
                  </a:txBody>
                  <a:tcPr marL="0" marR="0" marT="0" marB="0" anchor="b">
                    <a:lnL>
                      <a:noFill/>
                    </a:lnL>
                    <a:lnR>
                      <a:noFill/>
                    </a:lnR>
                    <a:lnT>
                      <a:noFill/>
                    </a:lnT>
                    <a:lnB>
                      <a:noFill/>
                    </a:lnB>
                    <a:noFill/>
                  </a:tcPr>
                </a:tc>
                <a:tc>
                  <a:txBody>
                    <a:bodyPr/>
                    <a:lstStyle/>
                    <a:p>
                      <a:pPr algn="ctr" fontAlgn="b"/>
                      <a:r>
                        <a:rPr lang="en-GB" sz="1800" b="0" i="0" u="none" strike="noStrike">
                          <a:solidFill>
                            <a:srgbClr val="000000"/>
                          </a:solidFill>
                          <a:effectLst/>
                          <a:latin typeface="Aptos" panose="020B0004020202020204" pitchFamily="34" charset="0"/>
                        </a:rPr>
                        <a:t>31 March 2026</a:t>
                      </a:r>
                    </a:p>
                  </a:txBody>
                  <a:tcPr marL="0" marR="0" marT="0" marB="0" anchor="b">
                    <a:lnL>
                      <a:noFill/>
                    </a:lnL>
                    <a:lnR>
                      <a:noFill/>
                    </a:lnR>
                    <a:lnT>
                      <a:noFill/>
                    </a:lnT>
                    <a:lnB>
                      <a:noFill/>
                    </a:lnB>
                    <a:noFill/>
                  </a:tcPr>
                </a:tc>
                <a:tc>
                  <a:txBody>
                    <a:bodyPr/>
                    <a:lstStyle/>
                    <a:p>
                      <a:pPr algn="l" fontAlgn="b"/>
                      <a:r>
                        <a:rPr lang="en-GB" sz="1800" b="1" i="0" u="none" strike="noStrike">
                          <a:solidFill>
                            <a:srgbClr val="000000"/>
                          </a:solidFill>
                          <a:effectLst/>
                          <a:latin typeface="Aptos" panose="020B0004020202020204" pitchFamily="34" charset="0"/>
                        </a:rPr>
                        <a:t> £                             669,500 </a:t>
                      </a:r>
                    </a:p>
                  </a:txBody>
                  <a:tcPr marL="0" marR="0" marT="0" marB="0" anchor="b">
                    <a:lnL>
                      <a:noFill/>
                    </a:lnL>
                    <a:lnR>
                      <a:noFill/>
                    </a:lnR>
                    <a:lnT>
                      <a:noFill/>
                    </a:lnT>
                    <a:lnB>
                      <a:noFill/>
                    </a:lnB>
                    <a:noFill/>
                  </a:tcPr>
                </a:tc>
                <a:extLst>
                  <a:ext uri="{0D108BD9-81ED-4DB2-BD59-A6C34878D82A}">
                    <a16:rowId xmlns:a16="http://schemas.microsoft.com/office/drawing/2014/main" val="3903470240"/>
                  </a:ext>
                </a:extLst>
              </a:tr>
              <a:tr h="406459">
                <a:tc>
                  <a:txBody>
                    <a:bodyPr/>
                    <a:lstStyle/>
                    <a:p>
                      <a:pPr algn="l"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ctr"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l" fontAlgn="b"/>
                      <a:endParaRPr lang="en-GB" sz="1800" b="1"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052499069"/>
                  </a:ext>
                </a:extLst>
              </a:tr>
              <a:tr h="406459">
                <a:tc>
                  <a:txBody>
                    <a:bodyPr/>
                    <a:lstStyle/>
                    <a:p>
                      <a:pPr algn="l" fontAlgn="b"/>
                      <a:r>
                        <a:rPr lang="en-GB" sz="1800" b="1" i="0" u="none" strike="noStrike">
                          <a:solidFill>
                            <a:srgbClr val="000000"/>
                          </a:solidFill>
                          <a:effectLst/>
                          <a:latin typeface="Aptos" panose="020B0004020202020204" pitchFamily="34" charset="0"/>
                        </a:rPr>
                        <a:t>Neurodiverse Funding:</a:t>
                      </a:r>
                    </a:p>
                  </a:txBody>
                  <a:tcPr marL="0" marR="0" marT="0" marB="0" anchor="b">
                    <a:lnL>
                      <a:noFill/>
                    </a:lnL>
                    <a:lnR>
                      <a:noFill/>
                    </a:lnR>
                    <a:lnT>
                      <a:noFill/>
                    </a:lnT>
                    <a:lnB>
                      <a:noFill/>
                    </a:lnB>
                    <a:noFill/>
                  </a:tcPr>
                </a:tc>
                <a:tc>
                  <a:txBody>
                    <a:bodyPr/>
                    <a:lstStyle/>
                    <a:p>
                      <a:pPr algn="ctr" fontAlgn="b"/>
                      <a:endParaRPr lang="en-GB" sz="1800" b="1"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l"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0061138"/>
                  </a:ext>
                </a:extLst>
              </a:tr>
              <a:tr h="406459">
                <a:tc>
                  <a:txBody>
                    <a:bodyPr/>
                    <a:lstStyle/>
                    <a:p>
                      <a:pPr algn="l" fontAlgn="b"/>
                      <a:r>
                        <a:rPr lang="en-GB" sz="1800" b="0" i="0" u="none" strike="noStrike">
                          <a:solidFill>
                            <a:srgbClr val="000000"/>
                          </a:solidFill>
                          <a:effectLst/>
                          <a:latin typeface="Aptos" panose="020B0004020202020204" pitchFamily="34" charset="0"/>
                        </a:rPr>
                        <a:t>Sustaining Existing Services (Health Board)</a:t>
                      </a:r>
                    </a:p>
                  </a:txBody>
                  <a:tcPr marL="0" marR="0" marT="0" marB="0" anchor="b">
                    <a:lnL>
                      <a:noFill/>
                    </a:lnL>
                    <a:lnR>
                      <a:noFill/>
                    </a:lnR>
                    <a:lnT>
                      <a:noFill/>
                    </a:lnT>
                    <a:lnB>
                      <a:noFill/>
                    </a:lnB>
                    <a:noFill/>
                  </a:tcPr>
                </a:tc>
                <a:tc>
                  <a:txBody>
                    <a:bodyPr/>
                    <a:lstStyle/>
                    <a:p>
                      <a:pPr algn="ctr" fontAlgn="b"/>
                      <a:r>
                        <a:rPr lang="en-GB" sz="1800" b="0" i="0" u="none" strike="noStrike">
                          <a:solidFill>
                            <a:srgbClr val="000000"/>
                          </a:solidFill>
                          <a:effectLst/>
                          <a:latin typeface="Aptos" panose="020B0004020202020204" pitchFamily="34" charset="0"/>
                        </a:rPr>
                        <a:t>31 March 2025</a:t>
                      </a:r>
                    </a:p>
                  </a:txBody>
                  <a:tcPr marL="0" marR="0" marT="0" marB="0" anchor="b">
                    <a:lnL>
                      <a:noFill/>
                    </a:lnL>
                    <a:lnR>
                      <a:noFill/>
                    </a:lnR>
                    <a:lnT>
                      <a:noFill/>
                    </a:lnT>
                    <a:lnB>
                      <a:noFill/>
                    </a:lnB>
                    <a:noFill/>
                  </a:tcPr>
                </a:tc>
                <a:tc>
                  <a:txBody>
                    <a:bodyPr/>
                    <a:lstStyle/>
                    <a:p>
                      <a:pPr algn="l" fontAlgn="b"/>
                      <a:r>
                        <a:rPr lang="en-GB" sz="1800" b="1" i="0" u="none" strike="noStrike">
                          <a:solidFill>
                            <a:srgbClr val="000000"/>
                          </a:solidFill>
                          <a:effectLst/>
                          <a:latin typeface="Aptos" panose="020B0004020202020204" pitchFamily="34" charset="0"/>
                        </a:rPr>
                        <a:t> £                             182,840 </a:t>
                      </a:r>
                    </a:p>
                  </a:txBody>
                  <a:tcPr marL="0" marR="0" marT="0" marB="0" anchor="b">
                    <a:lnL>
                      <a:noFill/>
                    </a:lnL>
                    <a:lnR>
                      <a:noFill/>
                    </a:lnR>
                    <a:lnT>
                      <a:noFill/>
                    </a:lnT>
                    <a:lnB>
                      <a:noFill/>
                    </a:lnB>
                    <a:noFill/>
                  </a:tcPr>
                </a:tc>
                <a:extLst>
                  <a:ext uri="{0D108BD9-81ED-4DB2-BD59-A6C34878D82A}">
                    <a16:rowId xmlns:a16="http://schemas.microsoft.com/office/drawing/2014/main" val="2794225302"/>
                  </a:ext>
                </a:extLst>
              </a:tr>
              <a:tr h="406459">
                <a:tc>
                  <a:txBody>
                    <a:bodyPr/>
                    <a:lstStyle/>
                    <a:p>
                      <a:pPr algn="l" fontAlgn="b"/>
                      <a:r>
                        <a:rPr lang="en-GB" sz="1800" b="0" i="0" u="none" strike="noStrike">
                          <a:solidFill>
                            <a:srgbClr val="000000"/>
                          </a:solidFill>
                          <a:effectLst/>
                          <a:latin typeface="Aptos" panose="020B0004020202020204" pitchFamily="34" charset="0"/>
                        </a:rPr>
                        <a:t>Transformation</a:t>
                      </a:r>
                    </a:p>
                  </a:txBody>
                  <a:tcPr marL="0" marR="0" marT="0" marB="0" anchor="b">
                    <a:lnL>
                      <a:noFill/>
                    </a:lnL>
                    <a:lnR>
                      <a:noFill/>
                    </a:lnR>
                    <a:lnT>
                      <a:noFill/>
                    </a:lnT>
                    <a:lnB>
                      <a:noFill/>
                    </a:lnB>
                    <a:noFill/>
                  </a:tcPr>
                </a:tc>
                <a:tc>
                  <a:txBody>
                    <a:bodyPr/>
                    <a:lstStyle/>
                    <a:p>
                      <a:pPr algn="ctr" fontAlgn="b"/>
                      <a:r>
                        <a:rPr lang="en-GB" sz="1800" b="0" i="0" u="none" strike="noStrike">
                          <a:solidFill>
                            <a:srgbClr val="000000"/>
                          </a:solidFill>
                          <a:effectLst/>
                          <a:latin typeface="Aptos" panose="020B0004020202020204" pitchFamily="34" charset="0"/>
                        </a:rPr>
                        <a:t>31 March 2025</a:t>
                      </a:r>
                    </a:p>
                  </a:txBody>
                  <a:tcPr marL="0" marR="0" marT="0" marB="0" anchor="b">
                    <a:lnL>
                      <a:noFill/>
                    </a:lnL>
                    <a:lnR>
                      <a:noFill/>
                    </a:lnR>
                    <a:lnT>
                      <a:noFill/>
                    </a:lnT>
                    <a:lnB>
                      <a:noFill/>
                    </a:lnB>
                    <a:noFill/>
                  </a:tcPr>
                </a:tc>
                <a:tc>
                  <a:txBody>
                    <a:bodyPr/>
                    <a:lstStyle/>
                    <a:p>
                      <a:pPr algn="l" fontAlgn="b"/>
                      <a:r>
                        <a:rPr lang="en-GB" sz="1800" b="1" i="0" u="none" strike="noStrike">
                          <a:solidFill>
                            <a:srgbClr val="000000"/>
                          </a:solidFill>
                          <a:effectLst/>
                          <a:latin typeface="Aptos" panose="020B0004020202020204" pitchFamily="34" charset="0"/>
                        </a:rPr>
                        <a:t> £                             307,556 </a:t>
                      </a:r>
                    </a:p>
                  </a:txBody>
                  <a:tcPr marL="0" marR="0" marT="0" marB="0" anchor="b">
                    <a:lnL>
                      <a:noFill/>
                    </a:lnL>
                    <a:lnR>
                      <a:noFill/>
                    </a:lnR>
                    <a:lnT>
                      <a:noFill/>
                    </a:lnT>
                    <a:lnB>
                      <a:noFill/>
                    </a:lnB>
                    <a:noFill/>
                  </a:tcPr>
                </a:tc>
                <a:extLst>
                  <a:ext uri="{0D108BD9-81ED-4DB2-BD59-A6C34878D82A}">
                    <a16:rowId xmlns:a16="http://schemas.microsoft.com/office/drawing/2014/main" val="3604954463"/>
                  </a:ext>
                </a:extLst>
              </a:tr>
              <a:tr h="406459">
                <a:tc>
                  <a:txBody>
                    <a:bodyPr/>
                    <a:lstStyle/>
                    <a:p>
                      <a:pPr algn="l"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ctr" fontAlgn="b"/>
                      <a:endParaRPr lang="en-GB" sz="1800" b="0"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tc>
                  <a:txBody>
                    <a:bodyPr/>
                    <a:lstStyle/>
                    <a:p>
                      <a:pPr algn="l" fontAlgn="b"/>
                      <a:endParaRPr lang="en-GB" sz="1800" b="1" i="0" u="none" strike="noStrike">
                        <a:solidFill>
                          <a:srgbClr val="000000"/>
                        </a:solidFill>
                        <a:effectLst/>
                        <a:latin typeface="Aptos"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234238764"/>
                  </a:ext>
                </a:extLst>
              </a:tr>
              <a:tr h="406459">
                <a:tc>
                  <a:txBody>
                    <a:bodyPr/>
                    <a:lstStyle/>
                    <a:p>
                      <a:pPr algn="l" fontAlgn="b"/>
                      <a:r>
                        <a:rPr lang="en-GB" sz="1800" b="1" i="0" u="none" strike="noStrike">
                          <a:solidFill>
                            <a:srgbClr val="000000"/>
                          </a:solidFill>
                          <a:effectLst/>
                          <a:latin typeface="Aptos" panose="020B0004020202020204" pitchFamily="34" charset="0"/>
                        </a:rPr>
                        <a:t>Other Regional Funding </a:t>
                      </a:r>
                    </a:p>
                  </a:txBody>
                  <a:tcPr marL="0" marR="0" marT="0" marB="0" anchor="b">
                    <a:lnL>
                      <a:noFill/>
                    </a:lnL>
                    <a:lnR>
                      <a:noFill/>
                    </a:lnR>
                    <a:lnT>
                      <a:noFill/>
                    </a:lnT>
                    <a:lnB>
                      <a:noFill/>
                    </a:lnB>
                    <a:solidFill>
                      <a:srgbClr val="D9E1F2"/>
                    </a:solidFill>
                  </a:tcPr>
                </a:tc>
                <a:tc>
                  <a:txBody>
                    <a:bodyPr/>
                    <a:lstStyle/>
                    <a:p>
                      <a:pPr algn="ctr" fontAlgn="b"/>
                      <a:r>
                        <a:rPr lang="en-GB" sz="1800" b="0" i="0" u="none" strike="noStrike">
                          <a:solidFill>
                            <a:srgbClr val="000000"/>
                          </a:solidFill>
                          <a:effectLst/>
                          <a:latin typeface="Aptos" panose="020B0004020202020204" pitchFamily="34" charset="0"/>
                        </a:rPr>
                        <a:t> </a:t>
                      </a:r>
                    </a:p>
                  </a:txBody>
                  <a:tcPr marL="0" marR="0" marT="0" marB="0" anchor="b">
                    <a:lnL>
                      <a:noFill/>
                    </a:lnL>
                    <a:lnR>
                      <a:noFill/>
                    </a:lnR>
                    <a:lnT>
                      <a:noFill/>
                    </a:lnT>
                    <a:lnB>
                      <a:noFill/>
                    </a:lnB>
                    <a:solidFill>
                      <a:srgbClr val="D9E1F2"/>
                    </a:solidFill>
                  </a:tcPr>
                </a:tc>
                <a:tc>
                  <a:txBody>
                    <a:bodyPr/>
                    <a:lstStyle/>
                    <a:p>
                      <a:pPr algn="l" fontAlgn="b"/>
                      <a:r>
                        <a:rPr lang="en-GB" sz="1800" b="1" i="0" u="none" strike="noStrike" dirty="0">
                          <a:solidFill>
                            <a:srgbClr val="000000"/>
                          </a:solidFill>
                          <a:effectLst/>
                          <a:latin typeface="Aptos" panose="020B0004020202020204" pitchFamily="34" charset="0"/>
                        </a:rPr>
                        <a:t> £                         1,651,943 </a:t>
                      </a:r>
                    </a:p>
                  </a:txBody>
                  <a:tcPr marL="0" marR="0" marT="0" marB="0" anchor="b">
                    <a:lnL>
                      <a:noFill/>
                    </a:lnL>
                    <a:lnR>
                      <a:noFill/>
                    </a:lnR>
                    <a:lnT>
                      <a:noFill/>
                    </a:lnT>
                    <a:lnB>
                      <a:noFill/>
                    </a:lnB>
                    <a:solidFill>
                      <a:srgbClr val="D9E1F2"/>
                    </a:solidFill>
                  </a:tcPr>
                </a:tc>
                <a:extLst>
                  <a:ext uri="{0D108BD9-81ED-4DB2-BD59-A6C34878D82A}">
                    <a16:rowId xmlns:a16="http://schemas.microsoft.com/office/drawing/2014/main" val="1722562073"/>
                  </a:ext>
                </a:extLst>
              </a:tr>
            </a:tbl>
          </a:graphicData>
        </a:graphic>
      </p:graphicFrame>
    </p:spTree>
    <p:extLst>
      <p:ext uri="{BB962C8B-B14F-4D97-AF65-F5344CB8AC3E}">
        <p14:creationId xmlns:p14="http://schemas.microsoft.com/office/powerpoint/2010/main" val="3473573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C2FF0A72-4678-4A6C-8C80-B37F5E082080}"/>
              </a:ext>
            </a:extLst>
          </p:cNvPr>
          <p:cNvSpPr txBox="1">
            <a:spLocks noChangeArrowheads="1"/>
          </p:cNvSpPr>
          <p:nvPr/>
        </p:nvSpPr>
        <p:spPr bwMode="auto">
          <a:xfrm>
            <a:off x="0" y="-99392"/>
            <a:ext cx="12192000" cy="584775"/>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RIF Review and Evaluation Process 24-25</a:t>
            </a:r>
          </a:p>
        </p:txBody>
      </p:sp>
      <p:sp>
        <p:nvSpPr>
          <p:cNvPr id="3" name="TextBox 2">
            <a:extLst>
              <a:ext uri="{FF2B5EF4-FFF2-40B4-BE49-F238E27FC236}">
                <a16:creationId xmlns:a16="http://schemas.microsoft.com/office/drawing/2014/main" id="{95DF0886-E340-D311-C94E-63DF5623895D}"/>
              </a:ext>
            </a:extLst>
          </p:cNvPr>
          <p:cNvSpPr txBox="1"/>
          <p:nvPr/>
        </p:nvSpPr>
        <p:spPr>
          <a:xfrm>
            <a:off x="0" y="692696"/>
            <a:ext cx="12192000" cy="5232202"/>
          </a:xfrm>
          <a:prstGeom prst="rect">
            <a:avLst/>
          </a:prstGeom>
          <a:noFill/>
        </p:spPr>
        <p:txBody>
          <a:bodyPr wrap="square" rtlCol="0">
            <a:spAutoFit/>
          </a:bodyPr>
          <a:lstStyle/>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All regionally funded projects funded on a yearly basis</a:t>
            </a:r>
          </a:p>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RIF review and evaluation process is currently undertaken on an annual basis after quarter 2 reports submitted</a:t>
            </a:r>
          </a:p>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Basis of the evaluation and review utilise the following</a:t>
            </a:r>
          </a:p>
          <a:p>
            <a:pPr marL="800100" lvl="1"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Performance Measures (How much, how well, difference made)</a:t>
            </a:r>
          </a:p>
          <a:p>
            <a:pPr marL="800100" lvl="1"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Story of Change (Narrative) Report</a:t>
            </a:r>
          </a:p>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Funding panel / extra-ordinary board held with representatives from Board to review all schemes</a:t>
            </a:r>
          </a:p>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All panels / Boards were quorate </a:t>
            </a:r>
          </a:p>
          <a:p>
            <a:pPr marL="342900" indent="-342900">
              <a:spcBef>
                <a:spcPts val="600"/>
              </a:spcBef>
              <a:spcAft>
                <a:spcPts val="600"/>
              </a:spcAft>
              <a:buFont typeface="Symbol" panose="05050102010706020507" pitchFamily="18" charset="2"/>
              <a:buChar char=""/>
            </a:pPr>
            <a:r>
              <a:rPr lang="en-GB" sz="2400" dirty="0">
                <a:ea typeface="Calibri" panose="020F0502020204030204" pitchFamily="34" charset="0"/>
                <a:cs typeface="Times New Roman" panose="02020603050405020304" pitchFamily="18" charset="0"/>
              </a:rPr>
              <a:t>All schemes were approved in Steering and Advisory Board on 17</a:t>
            </a:r>
            <a:r>
              <a:rPr lang="en-GB" sz="2400" baseline="30000" dirty="0">
                <a:ea typeface="Calibri" panose="020F0502020204030204" pitchFamily="34" charset="0"/>
                <a:cs typeface="Times New Roman" panose="02020603050405020304" pitchFamily="18" charset="0"/>
              </a:rPr>
              <a:t>th </a:t>
            </a:r>
            <a:r>
              <a:rPr lang="en-GB" sz="2400" dirty="0">
                <a:ea typeface="Calibri" panose="020F0502020204030204" pitchFamily="34" charset="0"/>
                <a:cs typeface="Times New Roman" panose="02020603050405020304" pitchFamily="18" charset="0"/>
              </a:rPr>
              <a:t>December, so that all project leads could be notified of funding for 25-26</a:t>
            </a:r>
          </a:p>
        </p:txBody>
      </p:sp>
    </p:spTree>
    <p:extLst>
      <p:ext uri="{BB962C8B-B14F-4D97-AF65-F5344CB8AC3E}">
        <p14:creationId xmlns:p14="http://schemas.microsoft.com/office/powerpoint/2010/main" val="4189869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7D3DA74-09A5-A1A5-0B02-CFFE08141E78}"/>
              </a:ext>
            </a:extLst>
          </p:cNvPr>
          <p:cNvGraphicFramePr>
            <a:graphicFrameLocks noGrp="1"/>
          </p:cNvGraphicFramePr>
          <p:nvPr>
            <p:extLst>
              <p:ext uri="{D42A27DB-BD31-4B8C-83A1-F6EECF244321}">
                <p14:modId xmlns:p14="http://schemas.microsoft.com/office/powerpoint/2010/main" val="60833198"/>
              </p:ext>
            </p:extLst>
          </p:nvPr>
        </p:nvGraphicFramePr>
        <p:xfrm>
          <a:off x="0" y="0"/>
          <a:ext cx="12191999" cy="6525344"/>
        </p:xfrm>
        <a:graphic>
          <a:graphicData uri="http://schemas.openxmlformats.org/drawingml/2006/table">
            <a:tbl>
              <a:tblPr firstRow="1" bandRow="1">
                <a:tableStyleId>{5C22544A-7EE6-4342-B048-85BDC9FD1C3A}</a:tableStyleId>
              </a:tblPr>
              <a:tblGrid>
                <a:gridCol w="3407702">
                  <a:extLst>
                    <a:ext uri="{9D8B030D-6E8A-4147-A177-3AD203B41FA5}">
                      <a16:colId xmlns:a16="http://schemas.microsoft.com/office/drawing/2014/main" val="315443421"/>
                    </a:ext>
                  </a:extLst>
                </a:gridCol>
                <a:gridCol w="2496278">
                  <a:extLst>
                    <a:ext uri="{9D8B030D-6E8A-4147-A177-3AD203B41FA5}">
                      <a16:colId xmlns:a16="http://schemas.microsoft.com/office/drawing/2014/main" val="3780746349"/>
                    </a:ext>
                  </a:extLst>
                </a:gridCol>
                <a:gridCol w="2304256">
                  <a:extLst>
                    <a:ext uri="{9D8B030D-6E8A-4147-A177-3AD203B41FA5}">
                      <a16:colId xmlns:a16="http://schemas.microsoft.com/office/drawing/2014/main" val="2261613434"/>
                    </a:ext>
                  </a:extLst>
                </a:gridCol>
                <a:gridCol w="3983763">
                  <a:extLst>
                    <a:ext uri="{9D8B030D-6E8A-4147-A177-3AD203B41FA5}">
                      <a16:colId xmlns:a16="http://schemas.microsoft.com/office/drawing/2014/main" val="3373517202"/>
                    </a:ext>
                  </a:extLst>
                </a:gridCol>
              </a:tblGrid>
              <a:tr h="937384">
                <a:tc>
                  <a:txBody>
                    <a:bodyPr/>
                    <a:lstStyle/>
                    <a:p>
                      <a:r>
                        <a:rPr lang="en-GB" dirty="0"/>
                        <a:t>Programme</a:t>
                      </a:r>
                    </a:p>
                  </a:txBody>
                  <a:tcPr/>
                </a:tc>
                <a:tc>
                  <a:txBody>
                    <a:bodyPr/>
                    <a:lstStyle/>
                    <a:p>
                      <a:pPr algn="ctr"/>
                      <a:r>
                        <a:rPr lang="en-GB" dirty="0"/>
                        <a:t>No of Projects Reviewed</a:t>
                      </a:r>
                    </a:p>
                    <a:p>
                      <a:pPr algn="ctr"/>
                      <a:r>
                        <a:rPr lang="en-GB" dirty="0"/>
                        <a:t>24-25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No of Projects Approved</a:t>
                      </a:r>
                    </a:p>
                    <a:p>
                      <a:pPr algn="ctr"/>
                      <a:r>
                        <a:rPr lang="en-GB" dirty="0"/>
                        <a:t>25-26</a:t>
                      </a:r>
                    </a:p>
                  </a:txBody>
                  <a:tcPr/>
                </a:tc>
                <a:tc>
                  <a:txBody>
                    <a:bodyPr/>
                    <a:lstStyle/>
                    <a:p>
                      <a:r>
                        <a:rPr lang="en-GB" dirty="0"/>
                        <a:t>Projects Not Approved</a:t>
                      </a:r>
                    </a:p>
                  </a:txBody>
                  <a:tcPr/>
                </a:tc>
                <a:extLst>
                  <a:ext uri="{0D108BD9-81ED-4DB2-BD59-A6C34878D82A}">
                    <a16:rowId xmlns:a16="http://schemas.microsoft.com/office/drawing/2014/main" val="254732215"/>
                  </a:ext>
                </a:extLst>
              </a:tr>
              <a:tr h="537057">
                <a:tc>
                  <a:txBody>
                    <a:bodyPr/>
                    <a:lstStyle/>
                    <a:p>
                      <a:r>
                        <a:rPr lang="en-GB" b="1" dirty="0"/>
                        <a:t>Carers</a:t>
                      </a:r>
                    </a:p>
                  </a:txBody>
                  <a:tcPr/>
                </a:tc>
                <a:tc>
                  <a:txBody>
                    <a:bodyPr/>
                    <a:lstStyle/>
                    <a:p>
                      <a:pPr algn="ctr"/>
                      <a:r>
                        <a:rPr lang="en-GB" dirty="0"/>
                        <a:t>22</a:t>
                      </a:r>
                    </a:p>
                  </a:txBody>
                  <a:tcPr/>
                </a:tc>
                <a:tc>
                  <a:txBody>
                    <a:bodyPr/>
                    <a:lstStyle/>
                    <a:p>
                      <a:pPr algn="ctr"/>
                      <a:r>
                        <a:rPr lang="en-GB" dirty="0"/>
                        <a:t>22</a:t>
                      </a:r>
                    </a:p>
                  </a:txBody>
                  <a:tcPr/>
                </a:tc>
                <a:tc>
                  <a:txBody>
                    <a:bodyPr/>
                    <a:lstStyle/>
                    <a:p>
                      <a:r>
                        <a:rPr lang="en-GB" dirty="0"/>
                        <a:t>All projects approved</a:t>
                      </a:r>
                    </a:p>
                  </a:txBody>
                  <a:tcPr/>
                </a:tc>
                <a:extLst>
                  <a:ext uri="{0D108BD9-81ED-4DB2-BD59-A6C34878D82A}">
                    <a16:rowId xmlns:a16="http://schemas.microsoft.com/office/drawing/2014/main" val="1657322503"/>
                  </a:ext>
                </a:extLst>
              </a:tr>
              <a:tr h="656169">
                <a:tc>
                  <a:txBody>
                    <a:bodyPr/>
                    <a:lstStyle/>
                    <a:p>
                      <a:r>
                        <a:rPr lang="en-GB" b="1" dirty="0"/>
                        <a:t>Children and Young People</a:t>
                      </a:r>
                    </a:p>
                  </a:txBody>
                  <a:tcPr/>
                </a:tc>
                <a:tc>
                  <a:txBody>
                    <a:bodyPr/>
                    <a:lstStyle/>
                    <a:p>
                      <a:pPr algn="ctr"/>
                      <a:r>
                        <a:rPr lang="en-GB" dirty="0"/>
                        <a:t>21</a:t>
                      </a:r>
                    </a:p>
                  </a:txBody>
                  <a:tcPr/>
                </a:tc>
                <a:tc>
                  <a:txBody>
                    <a:bodyPr/>
                    <a:lstStyle/>
                    <a:p>
                      <a:pPr algn="ctr"/>
                      <a:r>
                        <a:rPr lang="en-GB" dirty="0"/>
                        <a:t>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All projects approved</a:t>
                      </a:r>
                    </a:p>
                  </a:txBody>
                  <a:tcPr/>
                </a:tc>
                <a:extLst>
                  <a:ext uri="{0D108BD9-81ED-4DB2-BD59-A6C34878D82A}">
                    <a16:rowId xmlns:a16="http://schemas.microsoft.com/office/drawing/2014/main" val="2164187149"/>
                  </a:ext>
                </a:extLst>
              </a:tr>
              <a:tr h="765655">
                <a:tc>
                  <a:txBody>
                    <a:bodyPr/>
                    <a:lstStyle/>
                    <a:p>
                      <a:r>
                        <a:rPr lang="en-GB" b="1" dirty="0"/>
                        <a:t>Learning Disability</a:t>
                      </a:r>
                    </a:p>
                  </a:txBody>
                  <a:tcPr/>
                </a:tc>
                <a:tc>
                  <a:txBody>
                    <a:bodyPr/>
                    <a:lstStyle/>
                    <a:p>
                      <a:pPr algn="ctr"/>
                      <a:r>
                        <a:rPr lang="en-GB" dirty="0"/>
                        <a:t>19</a:t>
                      </a:r>
                    </a:p>
                  </a:txBody>
                  <a:tcPr/>
                </a:tc>
                <a:tc>
                  <a:txBody>
                    <a:bodyPr/>
                    <a:lstStyle/>
                    <a:p>
                      <a:pPr algn="ctr"/>
                      <a:r>
                        <a:rPr lang="en-GB" dirty="0"/>
                        <a:t>15</a:t>
                      </a:r>
                    </a:p>
                  </a:txBody>
                  <a:tcPr/>
                </a:tc>
                <a:tc>
                  <a:txBody>
                    <a:bodyPr/>
                    <a:lstStyle/>
                    <a:p>
                      <a:pPr>
                        <a:spcBef>
                          <a:spcPts val="0"/>
                        </a:spcBef>
                        <a:spcAft>
                          <a:spcPts val="0"/>
                        </a:spcAft>
                      </a:pPr>
                      <a:r>
                        <a:rPr lang="en-GB" dirty="0">
                          <a:solidFill>
                            <a:schemeClr val="tx1"/>
                          </a:solidFill>
                        </a:rPr>
                        <a:t>2 projects not approved </a:t>
                      </a:r>
                      <a:endParaRPr lang="en-GB" i="1" dirty="0">
                        <a:solidFill>
                          <a:schemeClr val="tx1"/>
                        </a:solidFill>
                      </a:endParaRPr>
                    </a:p>
                    <a:p>
                      <a:pPr>
                        <a:spcBef>
                          <a:spcPts val="0"/>
                        </a:spcBef>
                        <a:spcAft>
                          <a:spcPts val="0"/>
                        </a:spcAft>
                      </a:pPr>
                      <a:r>
                        <a:rPr lang="en-GB" dirty="0">
                          <a:solidFill>
                            <a:schemeClr val="tx1"/>
                          </a:solidFill>
                        </a:rPr>
                        <a:t>2 projects completed</a:t>
                      </a:r>
                      <a:endParaRPr lang="en-GB" i="1" dirty="0">
                        <a:solidFill>
                          <a:schemeClr val="tx1"/>
                        </a:solidFill>
                      </a:endParaRPr>
                    </a:p>
                  </a:txBody>
                  <a:tcPr/>
                </a:tc>
                <a:extLst>
                  <a:ext uri="{0D108BD9-81ED-4DB2-BD59-A6C34878D82A}">
                    <a16:rowId xmlns:a16="http://schemas.microsoft.com/office/drawing/2014/main" val="885093791"/>
                  </a:ext>
                </a:extLst>
              </a:tr>
              <a:tr h="656169">
                <a:tc>
                  <a:txBody>
                    <a:bodyPr/>
                    <a:lstStyle/>
                    <a:p>
                      <a:r>
                        <a:rPr lang="en-GB" b="1" dirty="0"/>
                        <a:t>Communities and Older People</a:t>
                      </a:r>
                    </a:p>
                  </a:txBody>
                  <a:tcPr/>
                </a:tc>
                <a:tc>
                  <a:txBody>
                    <a:bodyPr/>
                    <a:lstStyle/>
                    <a:p>
                      <a:pPr algn="ctr"/>
                      <a:r>
                        <a:rPr lang="en-GB" dirty="0"/>
                        <a:t>22</a:t>
                      </a:r>
                    </a:p>
                  </a:txBody>
                  <a:tcPr/>
                </a:tc>
                <a:tc>
                  <a:txBody>
                    <a:bodyPr/>
                    <a:lstStyle/>
                    <a:p>
                      <a:pPr algn="ctr"/>
                      <a:r>
                        <a:rPr lang="en-GB" dirty="0"/>
                        <a:t>20</a:t>
                      </a:r>
                    </a:p>
                  </a:txBody>
                  <a:tcPr/>
                </a:tc>
                <a:tc>
                  <a:txBody>
                    <a:bodyPr/>
                    <a:lstStyle/>
                    <a:p>
                      <a:r>
                        <a:rPr lang="en-GB" dirty="0">
                          <a:solidFill>
                            <a:schemeClr val="tx1"/>
                          </a:solidFill>
                        </a:rPr>
                        <a:t>1 project not approved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1 project, decision TBC</a:t>
                      </a:r>
                      <a:endParaRPr lang="en-GB" i="1" dirty="0">
                        <a:solidFill>
                          <a:schemeClr val="tx1"/>
                        </a:solidFill>
                      </a:endParaRPr>
                    </a:p>
                  </a:txBody>
                  <a:tcPr/>
                </a:tc>
                <a:extLst>
                  <a:ext uri="{0D108BD9-81ED-4DB2-BD59-A6C34878D82A}">
                    <a16:rowId xmlns:a16="http://schemas.microsoft.com/office/drawing/2014/main" val="3376701322"/>
                  </a:ext>
                </a:extLst>
              </a:tr>
              <a:tr h="656169">
                <a:tc>
                  <a:txBody>
                    <a:bodyPr/>
                    <a:lstStyle/>
                    <a:p>
                      <a:r>
                        <a:rPr lang="en-GB" b="1" dirty="0"/>
                        <a:t>Neuro-diverse</a:t>
                      </a:r>
                    </a:p>
                  </a:txBody>
                  <a:tcPr/>
                </a:tc>
                <a:tc>
                  <a:txBody>
                    <a:bodyPr/>
                    <a:lstStyle/>
                    <a:p>
                      <a:pPr algn="ctr"/>
                      <a:r>
                        <a:rPr lang="en-GB" dirty="0"/>
                        <a:t>2</a:t>
                      </a:r>
                    </a:p>
                  </a:txBody>
                  <a:tcPr/>
                </a:tc>
                <a:tc>
                  <a:txBody>
                    <a:bodyPr/>
                    <a:lstStyle/>
                    <a:p>
                      <a:pPr algn="ctr"/>
                      <a:r>
                        <a:rPr lang="en-GB" dirty="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All projects approved</a:t>
                      </a:r>
                    </a:p>
                    <a:p>
                      <a:endParaRPr lang="en-GB" dirty="0"/>
                    </a:p>
                  </a:txBody>
                  <a:tcPr/>
                </a:tc>
                <a:extLst>
                  <a:ext uri="{0D108BD9-81ED-4DB2-BD59-A6C34878D82A}">
                    <a16:rowId xmlns:a16="http://schemas.microsoft.com/office/drawing/2014/main" val="2499414472"/>
                  </a:ext>
                </a:extLst>
              </a:tr>
              <a:tr h="520993">
                <a:tc>
                  <a:txBody>
                    <a:bodyPr/>
                    <a:lstStyle/>
                    <a:p>
                      <a:r>
                        <a:rPr lang="en-GB" b="1" dirty="0"/>
                        <a:t>Mental Health</a:t>
                      </a:r>
                    </a:p>
                  </a:txBody>
                  <a:tcPr/>
                </a:tc>
                <a:tc>
                  <a:txBody>
                    <a:bodyPr/>
                    <a:lstStyle/>
                    <a:p>
                      <a:pPr algn="ctr"/>
                      <a:r>
                        <a:rPr lang="en-GB" dirty="0"/>
                        <a:t>27</a:t>
                      </a:r>
                    </a:p>
                  </a:txBody>
                  <a:tcPr/>
                </a:tc>
                <a:tc>
                  <a:txBody>
                    <a:bodyPr/>
                    <a:lstStyle/>
                    <a:p>
                      <a:pPr algn="ctr"/>
                      <a:r>
                        <a:rPr lang="en-GB" dirty="0"/>
                        <a:t>26 *</a:t>
                      </a:r>
                    </a:p>
                  </a:txBody>
                  <a:tcPr/>
                </a:tc>
                <a:tc>
                  <a:txBody>
                    <a:bodyPr/>
                    <a:lstStyle/>
                    <a:p>
                      <a:pPr>
                        <a:spcBef>
                          <a:spcPts val="0"/>
                        </a:spcBef>
                        <a:spcAft>
                          <a:spcPts val="0"/>
                        </a:spcAft>
                      </a:pPr>
                      <a:r>
                        <a:rPr lang="en-GB" dirty="0"/>
                        <a:t>1 project not supported</a:t>
                      </a:r>
                      <a:endParaRPr lang="en-GB" i="1" dirty="0"/>
                    </a:p>
                  </a:txBody>
                  <a:tcPr/>
                </a:tc>
                <a:extLst>
                  <a:ext uri="{0D108BD9-81ED-4DB2-BD59-A6C34878D82A}">
                    <a16:rowId xmlns:a16="http://schemas.microsoft.com/office/drawing/2014/main" val="2085530167"/>
                  </a:ext>
                </a:extLst>
              </a:tr>
              <a:tr h="505500">
                <a:tc>
                  <a:txBody>
                    <a:bodyPr/>
                    <a:lstStyle/>
                    <a:p>
                      <a:r>
                        <a:rPr lang="en-GB" b="1" dirty="0"/>
                        <a:t>Dementia</a:t>
                      </a:r>
                    </a:p>
                  </a:txBody>
                  <a:tcPr/>
                </a:tc>
                <a:tc>
                  <a:txBody>
                    <a:bodyPr/>
                    <a:lstStyle/>
                    <a:p>
                      <a:pPr algn="ctr"/>
                      <a:r>
                        <a:rPr lang="en-GB" dirty="0"/>
                        <a:t>16</a:t>
                      </a:r>
                    </a:p>
                  </a:txBody>
                  <a:tcPr/>
                </a:tc>
                <a:tc>
                  <a:txBody>
                    <a:bodyPr/>
                    <a:lstStyle/>
                    <a:p>
                      <a:pPr algn="ctr"/>
                      <a:r>
                        <a:rPr lang="en-GB" dirty="0"/>
                        <a:t>14</a:t>
                      </a:r>
                    </a:p>
                  </a:txBody>
                  <a:tcP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GB" dirty="0"/>
                        <a:t>2 projects not supported</a:t>
                      </a:r>
                      <a:endParaRPr lang="en-GB" i="1" dirty="0"/>
                    </a:p>
                  </a:txBody>
                  <a:tcPr/>
                </a:tc>
                <a:extLst>
                  <a:ext uri="{0D108BD9-81ED-4DB2-BD59-A6C34878D82A}">
                    <a16:rowId xmlns:a16="http://schemas.microsoft.com/office/drawing/2014/main" val="4120039282"/>
                  </a:ext>
                </a:extLst>
              </a:tr>
              <a:tr h="568454">
                <a:tc>
                  <a:txBody>
                    <a:bodyPr/>
                    <a:lstStyle/>
                    <a:p>
                      <a:r>
                        <a:rPr lang="en-GB" b="1" dirty="0"/>
                        <a:t>Social / Micro Enterprise</a:t>
                      </a:r>
                    </a:p>
                  </a:txBody>
                  <a:tcPr/>
                </a:tc>
                <a:tc>
                  <a:txBody>
                    <a:bodyPr/>
                    <a:lstStyle/>
                    <a:p>
                      <a:pPr algn="ctr"/>
                      <a:r>
                        <a:rPr lang="en-GB" dirty="0"/>
                        <a:t>2</a:t>
                      </a:r>
                    </a:p>
                  </a:txBody>
                  <a:tcPr/>
                </a:tc>
                <a:tc>
                  <a:txBody>
                    <a:bodyPr/>
                    <a:lstStyle/>
                    <a:p>
                      <a:pPr algn="ctr"/>
                      <a:r>
                        <a:rPr lang="en-GB" dirty="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All projects approved</a:t>
                      </a:r>
                    </a:p>
                  </a:txBody>
                  <a:tcPr/>
                </a:tc>
                <a:extLst>
                  <a:ext uri="{0D108BD9-81ED-4DB2-BD59-A6C34878D82A}">
                    <a16:rowId xmlns:a16="http://schemas.microsoft.com/office/drawing/2014/main" val="2361807254"/>
                  </a:ext>
                </a:extLst>
              </a:tr>
              <a:tr h="721794">
                <a:tc>
                  <a:txBody>
                    <a:bodyPr/>
                    <a:lstStyle/>
                    <a:p>
                      <a:r>
                        <a:rPr lang="en-GB" b="1" dirty="0"/>
                        <a:t>TOTAL</a:t>
                      </a:r>
                    </a:p>
                  </a:txBody>
                  <a:tcPr/>
                </a:tc>
                <a:tc>
                  <a:txBody>
                    <a:bodyPr/>
                    <a:lstStyle/>
                    <a:p>
                      <a:pPr algn="ctr"/>
                      <a:r>
                        <a:rPr lang="en-GB" b="1" dirty="0"/>
                        <a:t>131</a:t>
                      </a:r>
                    </a:p>
                  </a:txBody>
                  <a:tcPr/>
                </a:tc>
                <a:tc>
                  <a:txBody>
                    <a:bodyPr/>
                    <a:lstStyle/>
                    <a:p>
                      <a:pPr algn="ctr"/>
                      <a:r>
                        <a:rPr lang="en-GB" b="1" dirty="0"/>
                        <a:t>122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9 less projects</a:t>
                      </a:r>
                    </a:p>
                  </a:txBody>
                  <a:tcPr/>
                </a:tc>
                <a:extLst>
                  <a:ext uri="{0D108BD9-81ED-4DB2-BD59-A6C34878D82A}">
                    <a16:rowId xmlns:a16="http://schemas.microsoft.com/office/drawing/2014/main" val="3881261132"/>
                  </a:ext>
                </a:extLst>
              </a:tr>
            </a:tbl>
          </a:graphicData>
        </a:graphic>
      </p:graphicFrame>
    </p:spTree>
    <p:extLst>
      <p:ext uri="{BB962C8B-B14F-4D97-AF65-F5344CB8AC3E}">
        <p14:creationId xmlns:p14="http://schemas.microsoft.com/office/powerpoint/2010/main" val="48975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C2FF0A72-4678-4A6C-8C80-B37F5E082080}"/>
              </a:ext>
            </a:extLst>
          </p:cNvPr>
          <p:cNvSpPr txBox="1">
            <a:spLocks noChangeArrowheads="1"/>
          </p:cNvSpPr>
          <p:nvPr/>
        </p:nvSpPr>
        <p:spPr bwMode="auto">
          <a:xfrm>
            <a:off x="0" y="-99392"/>
            <a:ext cx="12192000" cy="584775"/>
          </a:xfrm>
          <a:prstGeom prst="rect">
            <a:avLst/>
          </a:prstGeom>
          <a:solidFill>
            <a:schemeClr val="accent1"/>
          </a:solidFill>
          <a:ln w="9525">
            <a:solidFill>
              <a:schemeClr val="accent1">
                <a:lumMod val="75000"/>
              </a:schemeClr>
            </a:solidFill>
            <a:miter lim="800000"/>
            <a:headEnd/>
            <a:tailEnd/>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3200" dirty="0">
                <a:solidFill>
                  <a:schemeClr val="bg1"/>
                </a:solidFill>
              </a:rPr>
              <a:t>Summary of Investment 24/25 &amp; 25/26</a:t>
            </a:r>
          </a:p>
        </p:txBody>
      </p:sp>
      <p:graphicFrame>
        <p:nvGraphicFramePr>
          <p:cNvPr id="5" name="Table 4">
            <a:extLst>
              <a:ext uri="{FF2B5EF4-FFF2-40B4-BE49-F238E27FC236}">
                <a16:creationId xmlns:a16="http://schemas.microsoft.com/office/drawing/2014/main" id="{C560FF93-33C5-7560-0355-A4B73D992960}"/>
              </a:ext>
            </a:extLst>
          </p:cNvPr>
          <p:cNvGraphicFramePr>
            <a:graphicFrameLocks noGrp="1"/>
          </p:cNvGraphicFramePr>
          <p:nvPr>
            <p:extLst>
              <p:ext uri="{D42A27DB-BD31-4B8C-83A1-F6EECF244321}">
                <p14:modId xmlns:p14="http://schemas.microsoft.com/office/powerpoint/2010/main" val="2641870722"/>
              </p:ext>
            </p:extLst>
          </p:nvPr>
        </p:nvGraphicFramePr>
        <p:xfrm>
          <a:off x="0" y="548680"/>
          <a:ext cx="12192000" cy="5904657"/>
        </p:xfrm>
        <a:graphic>
          <a:graphicData uri="http://schemas.openxmlformats.org/drawingml/2006/table">
            <a:tbl>
              <a:tblPr firstRow="1" firstCol="1" bandRow="1">
                <a:tableStyleId>{5C22544A-7EE6-4342-B048-85BDC9FD1C3A}</a:tableStyleId>
              </a:tblPr>
              <a:tblGrid>
                <a:gridCol w="2846539">
                  <a:extLst>
                    <a:ext uri="{9D8B030D-6E8A-4147-A177-3AD203B41FA5}">
                      <a16:colId xmlns:a16="http://schemas.microsoft.com/office/drawing/2014/main" val="2475150998"/>
                    </a:ext>
                  </a:extLst>
                </a:gridCol>
                <a:gridCol w="1897692">
                  <a:extLst>
                    <a:ext uri="{9D8B030D-6E8A-4147-A177-3AD203B41FA5}">
                      <a16:colId xmlns:a16="http://schemas.microsoft.com/office/drawing/2014/main" val="1970962575"/>
                    </a:ext>
                  </a:extLst>
                </a:gridCol>
                <a:gridCol w="1897692">
                  <a:extLst>
                    <a:ext uri="{9D8B030D-6E8A-4147-A177-3AD203B41FA5}">
                      <a16:colId xmlns:a16="http://schemas.microsoft.com/office/drawing/2014/main" val="3361336695"/>
                    </a:ext>
                  </a:extLst>
                </a:gridCol>
                <a:gridCol w="1684320">
                  <a:extLst>
                    <a:ext uri="{9D8B030D-6E8A-4147-A177-3AD203B41FA5}">
                      <a16:colId xmlns:a16="http://schemas.microsoft.com/office/drawing/2014/main" val="3739141452"/>
                    </a:ext>
                  </a:extLst>
                </a:gridCol>
                <a:gridCol w="3865757">
                  <a:extLst>
                    <a:ext uri="{9D8B030D-6E8A-4147-A177-3AD203B41FA5}">
                      <a16:colId xmlns:a16="http://schemas.microsoft.com/office/drawing/2014/main" val="2268385833"/>
                    </a:ext>
                  </a:extLst>
                </a:gridCol>
              </a:tblGrid>
              <a:tr h="872632">
                <a:tc>
                  <a:txBody>
                    <a:bodyPr/>
                    <a:lstStyle/>
                    <a:p>
                      <a:pPr>
                        <a:spcBef>
                          <a:spcPts val="300"/>
                        </a:spcBef>
                        <a:spcAft>
                          <a:spcPts val="300"/>
                        </a:spcAft>
                      </a:pPr>
                      <a:r>
                        <a:rPr lang="en-GB" sz="2000" dirty="0">
                          <a:effectLst/>
                        </a:rPr>
                        <a:t>Programme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r>
                        <a:rPr lang="en-GB" sz="2000">
                          <a:effectLst/>
                        </a:rPr>
                        <a:t>Funding</a:t>
                      </a:r>
                    </a:p>
                    <a:p>
                      <a:pPr algn="ctr">
                        <a:spcBef>
                          <a:spcPts val="300"/>
                        </a:spcBef>
                        <a:spcAft>
                          <a:spcPts val="300"/>
                        </a:spcAft>
                      </a:pPr>
                      <a:r>
                        <a:rPr lang="en-GB" sz="2000">
                          <a:effectLst/>
                        </a:rPr>
                        <a:t>24-25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r>
                        <a:rPr lang="en-GB" sz="2000">
                          <a:effectLst/>
                        </a:rPr>
                        <a:t>Funding</a:t>
                      </a:r>
                    </a:p>
                    <a:p>
                      <a:pPr algn="ctr">
                        <a:spcBef>
                          <a:spcPts val="300"/>
                        </a:spcBef>
                        <a:spcAft>
                          <a:spcPts val="300"/>
                        </a:spcAft>
                      </a:pPr>
                      <a:r>
                        <a:rPr lang="en-GB" sz="2000">
                          <a:effectLst/>
                        </a:rPr>
                        <a:t>25-26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Bef>
                          <a:spcPts val="300"/>
                        </a:spcBef>
                        <a:spcAft>
                          <a:spcPts val="300"/>
                        </a:spcAft>
                      </a:pPr>
                      <a:r>
                        <a:rPr lang="en-GB" sz="2000" dirty="0">
                          <a:effectLst/>
                        </a:rPr>
                        <a:t>Difference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Bef>
                          <a:spcPts val="300"/>
                        </a:spcBef>
                        <a:spcAft>
                          <a:spcPts val="3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Comments</a:t>
                      </a:r>
                    </a:p>
                  </a:txBody>
                  <a:tcPr marL="68580" marR="68580" marT="0" marB="0"/>
                </a:tc>
                <a:extLst>
                  <a:ext uri="{0D108BD9-81ED-4DB2-BD59-A6C34878D82A}">
                    <a16:rowId xmlns:a16="http://schemas.microsoft.com/office/drawing/2014/main" val="2296695690"/>
                  </a:ext>
                </a:extLst>
              </a:tr>
              <a:tr h="387837">
                <a:tc>
                  <a:txBody>
                    <a:bodyPr/>
                    <a:lstStyle/>
                    <a:p>
                      <a:pPr>
                        <a:spcBef>
                          <a:spcPts val="300"/>
                        </a:spcBef>
                        <a:spcAft>
                          <a:spcPts val="300"/>
                        </a:spcAft>
                      </a:pPr>
                      <a:r>
                        <a:rPr lang="en-GB" sz="2000">
                          <a:effectLst/>
                        </a:rPr>
                        <a:t>Carers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£919,791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£919,791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61620921"/>
                  </a:ext>
                </a:extLst>
              </a:tr>
              <a:tr h="387837">
                <a:tc>
                  <a:txBody>
                    <a:bodyPr/>
                    <a:lstStyle/>
                    <a:p>
                      <a:pPr>
                        <a:spcBef>
                          <a:spcPts val="300"/>
                        </a:spcBef>
                        <a:spcAft>
                          <a:spcPts val="300"/>
                        </a:spcAft>
                      </a:pPr>
                      <a:r>
                        <a:rPr lang="en-GB" sz="2000">
                          <a:effectLst/>
                        </a:rPr>
                        <a:t>CYP</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£2,898,533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£2,898,533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1336013"/>
                  </a:ext>
                </a:extLst>
              </a:tr>
              <a:tr h="576829">
                <a:tc>
                  <a:txBody>
                    <a:bodyPr/>
                    <a:lstStyle/>
                    <a:p>
                      <a:pPr>
                        <a:spcBef>
                          <a:spcPts val="300"/>
                        </a:spcBef>
                        <a:spcAft>
                          <a:spcPts val="300"/>
                        </a:spcAft>
                      </a:pPr>
                      <a:r>
                        <a:rPr lang="en-GB" sz="2000">
                          <a:effectLst/>
                        </a:rPr>
                        <a:t>LD</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£621,428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£507,446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£113,982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6 schemes due full year costs in 25-25</a:t>
                      </a:r>
                    </a:p>
                  </a:txBody>
                  <a:tcPr marL="68580" marR="68580" marT="0" marB="0"/>
                </a:tc>
                <a:extLst>
                  <a:ext uri="{0D108BD9-81ED-4DB2-BD59-A6C34878D82A}">
                    <a16:rowId xmlns:a16="http://schemas.microsoft.com/office/drawing/2014/main" val="2341426200"/>
                  </a:ext>
                </a:extLst>
              </a:tr>
              <a:tr h="775673">
                <a:tc>
                  <a:txBody>
                    <a:bodyPr/>
                    <a:lstStyle/>
                    <a:p>
                      <a:pPr>
                        <a:spcBef>
                          <a:spcPts val="300"/>
                        </a:spcBef>
                        <a:spcAft>
                          <a:spcPts val="300"/>
                        </a:spcAft>
                      </a:pPr>
                      <a:r>
                        <a:rPr lang="en-GB" sz="2000">
                          <a:effectLst/>
                        </a:rPr>
                        <a:t>Communities and Older People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£9,380,332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£9,352,549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£27,783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9073942"/>
                  </a:ext>
                </a:extLst>
              </a:tr>
              <a:tr h="576829">
                <a:tc>
                  <a:txBody>
                    <a:bodyPr/>
                    <a:lstStyle/>
                    <a:p>
                      <a:pPr>
                        <a:spcBef>
                          <a:spcPts val="300"/>
                        </a:spcBef>
                        <a:spcAft>
                          <a:spcPts val="300"/>
                        </a:spcAft>
                      </a:pPr>
                      <a:r>
                        <a:rPr lang="en-GB" sz="2000">
                          <a:effectLst/>
                        </a:rPr>
                        <a:t>Mental Health</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£1,006,791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£950,353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 £56,437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Full year costs for programme lead in 25/26</a:t>
                      </a:r>
                    </a:p>
                  </a:txBody>
                  <a:tcPr marL="68580" marR="68580" marT="0" marB="0"/>
                </a:tc>
                <a:extLst>
                  <a:ext uri="{0D108BD9-81ED-4DB2-BD59-A6C34878D82A}">
                    <a16:rowId xmlns:a16="http://schemas.microsoft.com/office/drawing/2014/main" val="89679709"/>
                  </a:ext>
                </a:extLst>
              </a:tr>
              <a:tr h="387837">
                <a:tc>
                  <a:txBody>
                    <a:bodyPr/>
                    <a:lstStyle/>
                    <a:p>
                      <a:pPr>
                        <a:spcBef>
                          <a:spcPts val="300"/>
                        </a:spcBef>
                        <a:spcAft>
                          <a:spcPts val="300"/>
                        </a:spcAft>
                      </a:pPr>
                      <a:r>
                        <a:rPr lang="en-GB" sz="2000">
                          <a:effectLst/>
                        </a:rPr>
                        <a:t>Dementia</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£1,614,392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£1,539,797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£74,595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Westfield House outstanding</a:t>
                      </a:r>
                    </a:p>
                  </a:txBody>
                  <a:tcPr marL="68580" marR="68580" marT="0" marB="0"/>
                </a:tc>
                <a:extLst>
                  <a:ext uri="{0D108BD9-81ED-4DB2-BD59-A6C34878D82A}">
                    <a16:rowId xmlns:a16="http://schemas.microsoft.com/office/drawing/2014/main" val="2951189497"/>
                  </a:ext>
                </a:extLst>
              </a:tr>
              <a:tr h="775673">
                <a:tc>
                  <a:txBody>
                    <a:bodyPr/>
                    <a:lstStyle/>
                    <a:p>
                      <a:pPr>
                        <a:spcBef>
                          <a:spcPts val="300"/>
                        </a:spcBef>
                        <a:spcAft>
                          <a:spcPts val="300"/>
                        </a:spcAft>
                      </a:pPr>
                      <a:r>
                        <a:rPr lang="en-GB" sz="2000">
                          <a:effectLst/>
                        </a:rPr>
                        <a:t>Neurodiverse (ND)</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£16,096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£16,096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6075339"/>
                  </a:ext>
                </a:extLst>
              </a:tr>
              <a:tr h="775673">
                <a:tc>
                  <a:txBody>
                    <a:bodyPr/>
                    <a:lstStyle/>
                    <a:p>
                      <a:pPr>
                        <a:spcBef>
                          <a:spcPts val="300"/>
                        </a:spcBef>
                        <a:spcAft>
                          <a:spcPts val="300"/>
                        </a:spcAft>
                      </a:pPr>
                      <a:r>
                        <a:rPr lang="en-GB" sz="2000">
                          <a:effectLst/>
                        </a:rPr>
                        <a:t>Social /Micro Enterprise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£148,848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a:effectLst/>
                        </a:rPr>
                        <a:t>£148,848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83705045"/>
                  </a:ext>
                </a:extLst>
              </a:tr>
              <a:tr h="387837">
                <a:tc>
                  <a:txBody>
                    <a:bodyPr/>
                    <a:lstStyle/>
                    <a:p>
                      <a:pPr>
                        <a:spcBef>
                          <a:spcPts val="300"/>
                        </a:spcBef>
                        <a:spcAft>
                          <a:spcPts val="300"/>
                        </a:spcAft>
                      </a:pPr>
                      <a:r>
                        <a:rPr lang="en-GB" sz="2000">
                          <a:effectLst/>
                        </a:rPr>
                        <a:t>TOTAL</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b="1" dirty="0">
                          <a:effectLst/>
                        </a:rPr>
                        <a:t>£16,606,211</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b="1" dirty="0">
                          <a:effectLst/>
                        </a:rPr>
                        <a:t>£16,333,413</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Bef>
                          <a:spcPts val="300"/>
                        </a:spcBef>
                        <a:spcAft>
                          <a:spcPts val="300"/>
                        </a:spcAft>
                      </a:pPr>
                      <a:r>
                        <a:rPr lang="en-GB" sz="1800" b="1" dirty="0">
                          <a:effectLst/>
                        </a:rPr>
                        <a:t>£272,797</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300"/>
                        </a:spcBef>
                        <a:spcAft>
                          <a:spcPts val="30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7639825"/>
                  </a:ext>
                </a:extLst>
              </a:tr>
            </a:tbl>
          </a:graphicData>
        </a:graphic>
      </p:graphicFrame>
    </p:spTree>
    <p:extLst>
      <p:ext uri="{BB962C8B-B14F-4D97-AF65-F5344CB8AC3E}">
        <p14:creationId xmlns:p14="http://schemas.microsoft.com/office/powerpoint/2010/main" val="3981253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a:extLst>
              <a:ext uri="{FF2B5EF4-FFF2-40B4-BE49-F238E27FC236}">
                <a16:creationId xmlns:a16="http://schemas.microsoft.com/office/drawing/2014/main" id="{CFC3B5A7-C223-72F1-440D-A34D502299CD}"/>
              </a:ext>
            </a:extLst>
          </p:cNvPr>
          <p:cNvGraphicFramePr>
            <a:graphicFrameLocks/>
          </p:cNvGraphicFramePr>
          <p:nvPr>
            <p:extLst>
              <p:ext uri="{D42A27DB-BD31-4B8C-83A1-F6EECF244321}">
                <p14:modId xmlns:p14="http://schemas.microsoft.com/office/powerpoint/2010/main" val="3787522967"/>
              </p:ext>
            </p:extLst>
          </p:nvPr>
        </p:nvGraphicFramePr>
        <p:xfrm>
          <a:off x="191344" y="116632"/>
          <a:ext cx="12000656" cy="63367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67022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CFC3B5A7-C223-72F1-440D-A34D502299CD}"/>
              </a:ext>
            </a:extLst>
          </p:cNvPr>
          <p:cNvGraphicFramePr>
            <a:graphicFrameLocks/>
          </p:cNvGraphicFramePr>
          <p:nvPr/>
        </p:nvGraphicFramePr>
        <p:xfrm>
          <a:off x="1524000" y="260648"/>
          <a:ext cx="8820472" cy="56886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9D837E22-8E51-30A6-5F27-9959F9BFA8E9}"/>
              </a:ext>
              <a:ext uri="{147F2762-F138-4A5C-976F-8EAC2B608ADB}">
                <a16:predDERef xmlns:a16="http://schemas.microsoft.com/office/drawing/2014/main" pred="{CFC3B5A7-C223-72F1-440D-A34D502299CD}"/>
              </a:ext>
            </a:extLst>
          </p:cNvPr>
          <p:cNvGraphicFramePr>
            <a:graphicFrameLocks/>
          </p:cNvGraphicFramePr>
          <p:nvPr>
            <p:extLst>
              <p:ext uri="{D42A27DB-BD31-4B8C-83A1-F6EECF244321}">
                <p14:modId xmlns:p14="http://schemas.microsoft.com/office/powerpoint/2010/main" val="2076043178"/>
              </p:ext>
            </p:extLst>
          </p:nvPr>
        </p:nvGraphicFramePr>
        <p:xfrm>
          <a:off x="0" y="260649"/>
          <a:ext cx="12192000" cy="61926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153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CFC3B5A7-C223-72F1-440D-A34D502299CD}"/>
              </a:ext>
            </a:extLst>
          </p:cNvPr>
          <p:cNvGraphicFramePr>
            <a:graphicFrameLocks/>
          </p:cNvGraphicFramePr>
          <p:nvPr>
            <p:extLst>
              <p:ext uri="{D42A27DB-BD31-4B8C-83A1-F6EECF244321}">
                <p14:modId xmlns:p14="http://schemas.microsoft.com/office/powerpoint/2010/main" val="816907556"/>
              </p:ext>
            </p:extLst>
          </p:nvPr>
        </p:nvGraphicFramePr>
        <p:xfrm>
          <a:off x="1524000" y="260648"/>
          <a:ext cx="9144000" cy="583264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9ED8B1DB-1FF7-CC74-3940-0708B6C70D5B}"/>
              </a:ext>
            </a:extLst>
          </p:cNvPr>
          <p:cNvSpPr txBox="1"/>
          <p:nvPr/>
        </p:nvSpPr>
        <p:spPr>
          <a:xfrm>
            <a:off x="1863552" y="5626115"/>
            <a:ext cx="8928992" cy="646331"/>
          </a:xfrm>
          <a:prstGeom prst="rect">
            <a:avLst/>
          </a:prstGeom>
          <a:noFill/>
        </p:spPr>
        <p:txBody>
          <a:bodyPr wrap="square" rtlCol="0">
            <a:spAutoFit/>
          </a:bodyPr>
          <a:lstStyle/>
          <a:p>
            <a:pPr algn="ctr"/>
            <a:r>
              <a:rPr lang="en-GB" b="1" i="1" dirty="0">
                <a:latin typeface="Aptos" panose="020B0004020202020204" pitchFamily="34" charset="0"/>
              </a:rPr>
              <a:t>Includes</a:t>
            </a:r>
            <a:r>
              <a:rPr lang="en-GB" i="1" dirty="0">
                <a:latin typeface="Aptos" panose="020B0004020202020204" pitchFamily="34" charset="0"/>
              </a:rPr>
              <a:t>: RIF, RIF – Dementia, Memory Assessment, WG Carers, IAS, HB MH Service Improvement Funding, Dementia Connector Funding</a:t>
            </a:r>
          </a:p>
        </p:txBody>
      </p:sp>
      <p:graphicFrame>
        <p:nvGraphicFramePr>
          <p:cNvPr id="4" name="Chart 3">
            <a:extLst>
              <a:ext uri="{FF2B5EF4-FFF2-40B4-BE49-F238E27FC236}">
                <a16:creationId xmlns:a16="http://schemas.microsoft.com/office/drawing/2014/main" id="{A7577B8F-9373-B195-DC58-2DA3C5435125}"/>
              </a:ext>
            </a:extLst>
          </p:cNvPr>
          <p:cNvGraphicFramePr>
            <a:graphicFrameLocks/>
          </p:cNvGraphicFramePr>
          <p:nvPr>
            <p:extLst>
              <p:ext uri="{D42A27DB-BD31-4B8C-83A1-F6EECF244321}">
                <p14:modId xmlns:p14="http://schemas.microsoft.com/office/powerpoint/2010/main" val="293609635"/>
              </p:ext>
            </p:extLst>
          </p:nvPr>
        </p:nvGraphicFramePr>
        <p:xfrm>
          <a:off x="119336" y="260647"/>
          <a:ext cx="11953328" cy="51863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389733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ced2708-2df0-4e4c-b040-0525db79a988">
      <UserInfo>
        <DisplayName>Kelly Gillings</DisplayName>
        <AccountId>13</AccountId>
        <AccountType/>
      </UserInfo>
      <UserInfo>
        <DisplayName>Liz Griffiths-Hughes</DisplayName>
        <AccountId>87</AccountId>
        <AccountType/>
      </UserInfo>
      <UserInfo>
        <DisplayName>Everyone except external users</DisplayName>
        <AccountId>9</AccountId>
        <AccountType/>
      </UserInfo>
      <UserInfo>
        <DisplayName>Nicola Trotman</DisplayName>
        <AccountId>14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7CCBA470FFD4F41B0A5830D1D5D1FD0" ma:contentTypeVersion="10" ma:contentTypeDescription="Create a new document." ma:contentTypeScope="" ma:versionID="4c7d995c6fe42430a78e1da9a93caf7d">
  <xsd:schema xmlns:xsd="http://www.w3.org/2001/XMLSchema" xmlns:xs="http://www.w3.org/2001/XMLSchema" xmlns:p="http://schemas.microsoft.com/office/2006/metadata/properties" xmlns:ns2="a19d982a-2be2-4d3e-981b-8a980e96bd90" xmlns:ns3="bced2708-2df0-4e4c-b040-0525db79a988" targetNamespace="http://schemas.microsoft.com/office/2006/metadata/properties" ma:root="true" ma:fieldsID="8d27b6e4ae7e907768b5a9ab8bc3fdff" ns2:_="" ns3:_="">
    <xsd:import namespace="a19d982a-2be2-4d3e-981b-8a980e96bd90"/>
    <xsd:import namespace="bced2708-2df0-4e4c-b040-0525db79a98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LengthInSeconds" minOccurs="0"/>
                <xsd:element ref="ns2:MediaServiceDateTaken" minOccurs="0"/>
                <xsd:element ref="ns3:SharedWithUsers" minOccurs="0"/>
                <xsd:element ref="ns3:SharedWithDetails" minOccurs="0"/>
                <xsd:element ref="ns2:MediaServiceObjectDetectorVersion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9d982a-2be2-4d3e-981b-8a980e96bd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LengthInSeconds" ma:index="11" nillable="true" ma:displayName="MediaLengthInSeconds" ma:hidden="true" ma:internalName="MediaLengthInSeconds" ma:readOnly="true">
      <xsd:simpleType>
        <xsd:restriction base="dms:Unknown"/>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ced2708-2df0-4e4c-b040-0525db79a98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60581C-595B-4CB7-93F3-4B2D841D1B4E}">
  <ds:schemaRef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bced2708-2df0-4e4c-b040-0525db79a988"/>
    <ds:schemaRef ds:uri="http://purl.org/dc/elements/1.1/"/>
    <ds:schemaRef ds:uri="http://purl.org/dc/dcmitype/"/>
    <ds:schemaRef ds:uri="a19d982a-2be2-4d3e-981b-8a980e96bd90"/>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4435BD62-6B5D-42D2-BEFF-3496742DC5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9d982a-2be2-4d3e-981b-8a980e96bd90"/>
    <ds:schemaRef ds:uri="bced2708-2df0-4e4c-b040-0525db79a9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5D4FD5C-540B-47FD-843F-728DF946D5C8}">
  <ds:schemaRefs>
    <ds:schemaRef ds:uri="http://schemas.microsoft.com/sharepoint/v3/contenttype/forms"/>
  </ds:schemaRefs>
</ds:datastoreItem>
</file>

<file path=docMetadata/LabelInfo.xml><?xml version="1.0" encoding="utf-8"?>
<clbl:labelList xmlns:clbl="http://schemas.microsoft.com/office/2020/mipLabelMetadata">
  <clbl:label id="{4c2e0b76-d452-4d35-8392-187fac002efe}" enabled="0" method="" siteId="{4c2e0b76-d452-4d35-8392-187fac002efe}" removed="1"/>
</clbl:labelList>
</file>

<file path=docProps/app.xml><?xml version="1.0" encoding="utf-8"?>
<Properties xmlns="http://schemas.openxmlformats.org/officeDocument/2006/extended-properties" xmlns:vt="http://schemas.openxmlformats.org/officeDocument/2006/docPropsVTypes">
  <Template/>
  <TotalTime>11387</TotalTime>
  <Words>1167</Words>
  <Application>Microsoft Office PowerPoint</Application>
  <PresentationFormat>Widescreen</PresentationFormat>
  <Paragraphs>212</Paragraphs>
  <Slides>13</Slides>
  <Notes>13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Aptos</vt:lpstr>
      <vt:lpstr>Arial</vt:lpstr>
      <vt:lpstr>Calibri</vt:lpstr>
      <vt:lpstr>Symbol</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City and County of Swansea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Western Bay Programme</dc:title>
  <dc:creator>vicky.thomas</dc:creator>
  <cp:lastModifiedBy>Sophie Herbert (Swansea Bay UHB - Corporate Governance )</cp:lastModifiedBy>
  <cp:revision>430</cp:revision>
  <cp:lastPrinted>2022-03-08T14:29:50Z</cp:lastPrinted>
  <dcterms:created xsi:type="dcterms:W3CDTF">2014-04-15T15:08:55Z</dcterms:created>
  <dcterms:modified xsi:type="dcterms:W3CDTF">2025-03-17T10:23:54Z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0x01010087CCBA470FFD4F41B0A5830D1D5D1FD0</vt:lpwstr>
  </property>
  <property fmtid="{D5CDD505-2E9C-101B-9397-08002B2CF9AE}" pid="3" name="MediaServiceImageTags">
    <vt:lpwstr/>
  </property>
  <property fmtid="{D5CDD505-2E9C-101B-9397-08002B2CF9AE}" pid="4" name="Order">
    <vt:r8>1791100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