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34" r:id="rId6"/>
    <p:sldMasterId id="2147483738" r:id="rId7"/>
    <p:sldMasterId id="2147483778" r:id="rId8"/>
    <p:sldMasterId id="2147483781" r:id="rId9"/>
    <p:sldMasterId id="2147483810" r:id="rId10"/>
    <p:sldMasterId id="2147483817" r:id="rId11"/>
  </p:sldMasterIdLst>
  <p:notesMasterIdLst>
    <p:notesMasterId r:id="rId19"/>
  </p:notesMasterIdLst>
  <p:handoutMasterIdLst>
    <p:handoutMasterId r:id="rId20"/>
  </p:handoutMasterIdLst>
  <p:sldIdLst>
    <p:sldId id="309" r:id="rId12"/>
    <p:sldId id="2147482685" r:id="rId13"/>
    <p:sldId id="2147482683" r:id="rId14"/>
    <p:sldId id="2147482684" r:id="rId15"/>
    <p:sldId id="2147482678" r:id="rId16"/>
    <p:sldId id="2147482686" r:id="rId17"/>
    <p:sldId id="2147482688" r:id="rId18"/>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D40F6B-AC0E-453A-8638-E1DA3B6BDB1E}">
          <p14:sldIdLst>
            <p14:sldId id="309"/>
            <p14:sldId id="2147482685"/>
            <p14:sldId id="2147482683"/>
            <p14:sldId id="2147482684"/>
            <p14:sldId id="2147482678"/>
            <p14:sldId id="2147482686"/>
            <p14:sldId id="2147482688"/>
          </p14:sldIdLst>
        </p14:section>
      </p14:sectionLst>
    </p:ex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DAF0"/>
    <a:srgbClr val="1F355E"/>
    <a:srgbClr val="E8EEF8"/>
    <a:srgbClr val="C00000"/>
    <a:srgbClr val="63728F"/>
    <a:srgbClr val="7EB0DE"/>
    <a:srgbClr val="CA9EE2"/>
    <a:srgbClr val="44546A"/>
    <a:srgbClr val="9E4E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60"/>
  </p:normalViewPr>
  <p:slideViewPr>
    <p:cSldViewPr snapToGrid="0">
      <p:cViewPr varScale="1">
        <p:scale>
          <a:sx n="63" d="100"/>
          <a:sy n="63" d="100"/>
        </p:scale>
        <p:origin x="48" y="48"/>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14184-B706-4B6B-A55B-174C79CE2684}"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GB"/>
        </a:p>
      </dgm:t>
    </dgm:pt>
    <dgm:pt modelId="{ABE39B74-203A-4656-925B-26E9488A88D0}">
      <dgm:prSet phldrT="[Text]" phldr="0"/>
      <dgm:spPr/>
      <dgm:t>
        <a:bodyPr/>
        <a:lstStyle/>
        <a:p>
          <a:r>
            <a:rPr lang="en-GB" dirty="0">
              <a:solidFill>
                <a:schemeClr val="bg1"/>
              </a:solidFill>
            </a:rPr>
            <a:t>16/03</a:t>
          </a:r>
        </a:p>
      </dgm:t>
    </dgm:pt>
    <dgm:pt modelId="{AD0B3235-AC7F-47B9-9A14-616329651C66}" type="parTrans" cxnId="{79311C81-CC25-43FC-A137-52348719B5A4}">
      <dgm:prSet/>
      <dgm:spPr/>
      <dgm:t>
        <a:bodyPr/>
        <a:lstStyle/>
        <a:p>
          <a:endParaRPr lang="en-GB"/>
        </a:p>
      </dgm:t>
    </dgm:pt>
    <dgm:pt modelId="{0B2CBE4E-2E24-4239-9DA8-FCFD87B798AA}" type="sibTrans" cxnId="{79311C81-CC25-43FC-A137-52348719B5A4}">
      <dgm:prSet/>
      <dgm:spPr/>
      <dgm:t>
        <a:bodyPr/>
        <a:lstStyle/>
        <a:p>
          <a:endParaRPr lang="en-GB"/>
        </a:p>
      </dgm:t>
    </dgm:pt>
    <dgm:pt modelId="{8135A3E7-1180-4961-993D-BF73DBD5AD3E}">
      <dgm:prSet phldrT="[Text]" phldr="0"/>
      <dgm:spPr/>
      <dgm:t>
        <a:bodyPr/>
        <a:lstStyle/>
        <a:p>
          <a:r>
            <a:rPr lang="en-GB" dirty="0">
              <a:solidFill>
                <a:schemeClr val="bg1"/>
              </a:solidFill>
            </a:rPr>
            <a:t>TBC</a:t>
          </a:r>
        </a:p>
      </dgm:t>
    </dgm:pt>
    <dgm:pt modelId="{7EDD8707-8B44-4CAE-BD78-DB5D3E0659B0}" type="parTrans" cxnId="{AC8DF357-EC1A-43BB-9539-3F922687336F}">
      <dgm:prSet/>
      <dgm:spPr/>
      <dgm:t>
        <a:bodyPr/>
        <a:lstStyle/>
        <a:p>
          <a:endParaRPr lang="en-GB"/>
        </a:p>
      </dgm:t>
    </dgm:pt>
    <dgm:pt modelId="{39D6D8B4-1D38-4612-B6FF-888B24D1EF94}" type="sibTrans" cxnId="{AC8DF357-EC1A-43BB-9539-3F922687336F}">
      <dgm:prSet/>
      <dgm:spPr/>
      <dgm:t>
        <a:bodyPr/>
        <a:lstStyle/>
        <a:p>
          <a:endParaRPr lang="en-GB"/>
        </a:p>
      </dgm:t>
    </dgm:pt>
    <dgm:pt modelId="{FD422739-6FA5-40D3-9215-3965E020FCA0}">
      <dgm:prSet phldrT="[Text]" phldr="0"/>
      <dgm:spPr/>
      <dgm:t>
        <a:bodyPr/>
        <a:lstStyle/>
        <a:p>
          <a:r>
            <a:rPr lang="en-GB" dirty="0">
              <a:solidFill>
                <a:schemeClr val="bg1"/>
              </a:solidFill>
            </a:rPr>
            <a:t>TBC</a:t>
          </a:r>
        </a:p>
      </dgm:t>
    </dgm:pt>
    <dgm:pt modelId="{30B04732-B109-4CA8-8E67-C3414C7AE7C6}" type="parTrans" cxnId="{41952A2A-0504-4BE4-AF00-A29BE695D3D4}">
      <dgm:prSet/>
      <dgm:spPr/>
      <dgm:t>
        <a:bodyPr/>
        <a:lstStyle/>
        <a:p>
          <a:endParaRPr lang="en-GB"/>
        </a:p>
      </dgm:t>
    </dgm:pt>
    <dgm:pt modelId="{B53D0D89-85C0-440A-A937-A6EB991F08FA}" type="sibTrans" cxnId="{41952A2A-0504-4BE4-AF00-A29BE695D3D4}">
      <dgm:prSet/>
      <dgm:spPr/>
      <dgm:t>
        <a:bodyPr/>
        <a:lstStyle/>
        <a:p>
          <a:endParaRPr lang="en-GB"/>
        </a:p>
      </dgm:t>
    </dgm:pt>
    <dgm:pt modelId="{BE52B70B-3BC1-48FA-8CEA-77B9A079FC64}">
      <dgm:prSet/>
      <dgm:spPr/>
      <dgm:t>
        <a:bodyPr/>
        <a:lstStyle/>
        <a:p>
          <a:r>
            <a:rPr lang="en-GB" dirty="0">
              <a:solidFill>
                <a:schemeClr val="bg1"/>
              </a:solidFill>
            </a:rPr>
            <a:t>17/04</a:t>
          </a:r>
        </a:p>
      </dgm:t>
    </dgm:pt>
    <dgm:pt modelId="{6EED988C-8ACB-4E24-B208-1F772CFBD3B7}" type="parTrans" cxnId="{6CF0C255-9FBE-42B3-8583-B064C07C82A3}">
      <dgm:prSet/>
      <dgm:spPr/>
      <dgm:t>
        <a:bodyPr/>
        <a:lstStyle/>
        <a:p>
          <a:endParaRPr lang="en-GB"/>
        </a:p>
      </dgm:t>
    </dgm:pt>
    <dgm:pt modelId="{62E19287-7F57-4F85-9F8C-E07462722BDF}" type="sibTrans" cxnId="{6CF0C255-9FBE-42B3-8583-B064C07C82A3}">
      <dgm:prSet/>
      <dgm:spPr/>
      <dgm:t>
        <a:bodyPr/>
        <a:lstStyle/>
        <a:p>
          <a:endParaRPr lang="en-GB"/>
        </a:p>
      </dgm:t>
    </dgm:pt>
    <dgm:pt modelId="{62CC720E-3EA1-4EC0-B5C2-FAE49E61833C}">
      <dgm:prSet/>
      <dgm:spPr/>
      <dgm:t>
        <a:bodyPr/>
        <a:lstStyle/>
        <a:p>
          <a:r>
            <a:rPr lang="en-GB" dirty="0">
              <a:solidFill>
                <a:schemeClr val="bg1"/>
              </a:solidFill>
            </a:rPr>
            <a:t>30/05</a:t>
          </a:r>
        </a:p>
      </dgm:t>
    </dgm:pt>
    <dgm:pt modelId="{7D339017-1BB3-4D78-BD84-80169C05006C}" type="parTrans" cxnId="{A617A202-B60D-4847-BC3F-0E651023CE7A}">
      <dgm:prSet/>
      <dgm:spPr/>
      <dgm:t>
        <a:bodyPr/>
        <a:lstStyle/>
        <a:p>
          <a:endParaRPr lang="en-GB"/>
        </a:p>
      </dgm:t>
    </dgm:pt>
    <dgm:pt modelId="{DA2E7087-EFE1-4722-9B56-EB9BE0FA4A58}" type="sibTrans" cxnId="{A617A202-B60D-4847-BC3F-0E651023CE7A}">
      <dgm:prSet/>
      <dgm:spPr/>
      <dgm:t>
        <a:bodyPr/>
        <a:lstStyle/>
        <a:p>
          <a:endParaRPr lang="en-GB"/>
        </a:p>
      </dgm:t>
    </dgm:pt>
    <dgm:pt modelId="{9AFFFBE5-DBD2-4A13-8BF4-912D7A30DCB3}">
      <dgm:prSet/>
      <dgm:spPr/>
      <dgm:t>
        <a:bodyPr/>
        <a:lstStyle/>
        <a:p>
          <a:r>
            <a:rPr lang="en-GB" dirty="0">
              <a:solidFill>
                <a:schemeClr val="bg1"/>
              </a:solidFill>
            </a:rPr>
            <a:t>12/06</a:t>
          </a:r>
        </a:p>
      </dgm:t>
    </dgm:pt>
    <dgm:pt modelId="{8C7363F7-42F5-4527-A671-0275F7E7FE95}" type="parTrans" cxnId="{8AFFC9E8-7132-4753-9449-5EA429803A4B}">
      <dgm:prSet/>
      <dgm:spPr/>
      <dgm:t>
        <a:bodyPr/>
        <a:lstStyle/>
        <a:p>
          <a:endParaRPr lang="en-GB"/>
        </a:p>
      </dgm:t>
    </dgm:pt>
    <dgm:pt modelId="{BDD76803-539B-4B7E-A306-3679BE249F46}" type="sibTrans" cxnId="{8AFFC9E8-7132-4753-9449-5EA429803A4B}">
      <dgm:prSet/>
      <dgm:spPr/>
      <dgm:t>
        <a:bodyPr/>
        <a:lstStyle/>
        <a:p>
          <a:endParaRPr lang="en-GB"/>
        </a:p>
      </dgm:t>
    </dgm:pt>
    <dgm:pt modelId="{4A827431-A312-40F2-9128-FB6E66B341FF}">
      <dgm:prSet/>
      <dgm:spPr/>
      <dgm:t>
        <a:bodyPr/>
        <a:lstStyle/>
        <a:p>
          <a:r>
            <a:rPr lang="en-GB" dirty="0">
              <a:solidFill>
                <a:schemeClr val="bg1"/>
              </a:solidFill>
            </a:rPr>
            <a:t>30/06</a:t>
          </a:r>
        </a:p>
      </dgm:t>
    </dgm:pt>
    <dgm:pt modelId="{DF19AF83-B167-4D83-A282-278CA1012084}" type="parTrans" cxnId="{B9CD47A9-59D6-467C-9AB2-20E8D332E96A}">
      <dgm:prSet/>
      <dgm:spPr/>
      <dgm:t>
        <a:bodyPr/>
        <a:lstStyle/>
        <a:p>
          <a:endParaRPr lang="en-GB"/>
        </a:p>
      </dgm:t>
    </dgm:pt>
    <dgm:pt modelId="{BDDAC851-DF3E-48F4-9403-4224939BBBF5}" type="sibTrans" cxnId="{B9CD47A9-59D6-467C-9AB2-20E8D332E96A}">
      <dgm:prSet/>
      <dgm:spPr/>
      <dgm:t>
        <a:bodyPr/>
        <a:lstStyle/>
        <a:p>
          <a:endParaRPr lang="en-GB"/>
        </a:p>
      </dgm:t>
    </dgm:pt>
    <dgm:pt modelId="{1F751FE5-63E3-4CDB-8439-8325EA33B33D}">
      <dgm:prSet/>
      <dgm:spPr/>
      <dgm:t>
        <a:bodyPr/>
        <a:lstStyle/>
        <a:p>
          <a:r>
            <a:rPr lang="en-GB" dirty="0">
              <a:solidFill>
                <a:schemeClr val="bg1"/>
              </a:solidFill>
            </a:rPr>
            <a:t>30/03</a:t>
          </a:r>
        </a:p>
      </dgm:t>
    </dgm:pt>
    <dgm:pt modelId="{E5B3F1EE-A610-4301-8253-E2692531E726}" type="parTrans" cxnId="{651EE755-BCB4-457B-BF82-1C8967EE202F}">
      <dgm:prSet/>
      <dgm:spPr/>
      <dgm:t>
        <a:bodyPr/>
        <a:lstStyle/>
        <a:p>
          <a:endParaRPr lang="en-GB"/>
        </a:p>
      </dgm:t>
    </dgm:pt>
    <dgm:pt modelId="{83EC6B43-4471-47EA-9435-6D2CCA8B5F27}" type="sibTrans" cxnId="{651EE755-BCB4-457B-BF82-1C8967EE202F}">
      <dgm:prSet/>
      <dgm:spPr/>
      <dgm:t>
        <a:bodyPr/>
        <a:lstStyle/>
        <a:p>
          <a:endParaRPr lang="en-GB"/>
        </a:p>
      </dgm:t>
    </dgm:pt>
    <dgm:pt modelId="{7C93F28D-DF69-4D0A-85B3-4560304414A4}">
      <dgm:prSet/>
      <dgm:spPr/>
      <dgm:t>
        <a:bodyPr/>
        <a:lstStyle/>
        <a:p>
          <a:r>
            <a:rPr lang="en-GB" dirty="0">
              <a:solidFill>
                <a:schemeClr val="bg1"/>
              </a:solidFill>
            </a:rPr>
            <a:t>TBC</a:t>
          </a:r>
        </a:p>
      </dgm:t>
    </dgm:pt>
    <dgm:pt modelId="{6A72F3F4-B68F-4D75-96B8-F2022933BACE}" type="parTrans" cxnId="{A25578AA-D59E-4856-9725-8C69A8CDC4E7}">
      <dgm:prSet/>
      <dgm:spPr/>
      <dgm:t>
        <a:bodyPr/>
        <a:lstStyle/>
        <a:p>
          <a:endParaRPr lang="en-GB"/>
        </a:p>
      </dgm:t>
    </dgm:pt>
    <dgm:pt modelId="{EBA3E58A-70BF-4C95-820D-42728B21A44F}" type="sibTrans" cxnId="{A25578AA-D59E-4856-9725-8C69A8CDC4E7}">
      <dgm:prSet/>
      <dgm:spPr/>
      <dgm:t>
        <a:bodyPr/>
        <a:lstStyle/>
        <a:p>
          <a:endParaRPr lang="en-GB"/>
        </a:p>
      </dgm:t>
    </dgm:pt>
    <dgm:pt modelId="{538D7E23-325F-4673-B2F7-34CFD6C707F4}" type="pres">
      <dgm:prSet presAssocID="{35A14184-B706-4B6B-A55B-174C79CE2684}" presName="CompostProcess" presStyleCnt="0">
        <dgm:presLayoutVars>
          <dgm:dir/>
          <dgm:resizeHandles val="exact"/>
        </dgm:presLayoutVars>
      </dgm:prSet>
      <dgm:spPr/>
    </dgm:pt>
    <dgm:pt modelId="{CD15D138-2499-4E1B-A3D7-6781EFC10FF9}" type="pres">
      <dgm:prSet presAssocID="{35A14184-B706-4B6B-A55B-174C79CE2684}" presName="arrow" presStyleLbl="bgShp" presStyleIdx="0" presStyleCnt="1"/>
      <dgm:spPr/>
    </dgm:pt>
    <dgm:pt modelId="{731F35BC-598D-46A5-A3A0-07E465E142E9}" type="pres">
      <dgm:prSet presAssocID="{35A14184-B706-4B6B-A55B-174C79CE2684}" presName="linearProcess" presStyleCnt="0"/>
      <dgm:spPr/>
    </dgm:pt>
    <dgm:pt modelId="{A5BFA437-3040-44F0-A883-FA7AF83DC1A7}" type="pres">
      <dgm:prSet presAssocID="{ABE39B74-203A-4656-925B-26E9488A88D0}" presName="textNode" presStyleLbl="node1" presStyleIdx="0" presStyleCnt="9">
        <dgm:presLayoutVars>
          <dgm:bulletEnabled val="1"/>
        </dgm:presLayoutVars>
      </dgm:prSet>
      <dgm:spPr/>
    </dgm:pt>
    <dgm:pt modelId="{63B75620-D8A6-4B0A-B217-E41A58FF14A9}" type="pres">
      <dgm:prSet presAssocID="{0B2CBE4E-2E24-4239-9DA8-FCFD87B798AA}" presName="sibTrans" presStyleCnt="0"/>
      <dgm:spPr/>
    </dgm:pt>
    <dgm:pt modelId="{0C8A4B4D-1F86-4B3F-AEC0-75BB9C4C262C}" type="pres">
      <dgm:prSet presAssocID="{1F751FE5-63E3-4CDB-8439-8325EA33B33D}" presName="textNode" presStyleLbl="node1" presStyleIdx="1" presStyleCnt="9">
        <dgm:presLayoutVars>
          <dgm:bulletEnabled val="1"/>
        </dgm:presLayoutVars>
      </dgm:prSet>
      <dgm:spPr/>
    </dgm:pt>
    <dgm:pt modelId="{34A40664-91A8-4F34-B8B3-0BCF66C75A8D}" type="pres">
      <dgm:prSet presAssocID="{83EC6B43-4471-47EA-9435-6D2CCA8B5F27}" presName="sibTrans" presStyleCnt="0"/>
      <dgm:spPr/>
    </dgm:pt>
    <dgm:pt modelId="{40034832-4593-4050-BB76-691729B5CB6E}" type="pres">
      <dgm:prSet presAssocID="{BE52B70B-3BC1-48FA-8CEA-77B9A079FC64}" presName="textNode" presStyleLbl="node1" presStyleIdx="2" presStyleCnt="9">
        <dgm:presLayoutVars>
          <dgm:bulletEnabled val="1"/>
        </dgm:presLayoutVars>
      </dgm:prSet>
      <dgm:spPr/>
    </dgm:pt>
    <dgm:pt modelId="{B24A3B42-2334-451B-87E1-D1D57C832952}" type="pres">
      <dgm:prSet presAssocID="{62E19287-7F57-4F85-9F8C-E07462722BDF}" presName="sibTrans" presStyleCnt="0"/>
      <dgm:spPr/>
    </dgm:pt>
    <dgm:pt modelId="{CCD984DC-ADAC-4270-AC7F-B8B69B8A665A}" type="pres">
      <dgm:prSet presAssocID="{62CC720E-3EA1-4EC0-B5C2-FAE49E61833C}" presName="textNode" presStyleLbl="node1" presStyleIdx="3" presStyleCnt="9">
        <dgm:presLayoutVars>
          <dgm:bulletEnabled val="1"/>
        </dgm:presLayoutVars>
      </dgm:prSet>
      <dgm:spPr/>
    </dgm:pt>
    <dgm:pt modelId="{B5EB058A-4396-4C4E-B3AD-EC33F7260B9A}" type="pres">
      <dgm:prSet presAssocID="{DA2E7087-EFE1-4722-9B56-EB9BE0FA4A58}" presName="sibTrans" presStyleCnt="0"/>
      <dgm:spPr/>
    </dgm:pt>
    <dgm:pt modelId="{80691134-2E41-40BB-9C6A-D64DCE0BC7F0}" type="pres">
      <dgm:prSet presAssocID="{9AFFFBE5-DBD2-4A13-8BF4-912D7A30DCB3}" presName="textNode" presStyleLbl="node1" presStyleIdx="4" presStyleCnt="9">
        <dgm:presLayoutVars>
          <dgm:bulletEnabled val="1"/>
        </dgm:presLayoutVars>
      </dgm:prSet>
      <dgm:spPr/>
    </dgm:pt>
    <dgm:pt modelId="{F8CCC7C4-69A8-4CE4-8801-F59E79C5B50F}" type="pres">
      <dgm:prSet presAssocID="{BDD76803-539B-4B7E-A306-3679BE249F46}" presName="sibTrans" presStyleCnt="0"/>
      <dgm:spPr/>
    </dgm:pt>
    <dgm:pt modelId="{5BB560E7-D3A3-4695-A98D-C45653AAC260}" type="pres">
      <dgm:prSet presAssocID="{4A827431-A312-40F2-9128-FB6E66B341FF}" presName="textNode" presStyleLbl="node1" presStyleIdx="5" presStyleCnt="9">
        <dgm:presLayoutVars>
          <dgm:bulletEnabled val="1"/>
        </dgm:presLayoutVars>
      </dgm:prSet>
      <dgm:spPr/>
    </dgm:pt>
    <dgm:pt modelId="{3FFB1A97-4AB6-4988-831D-82226A0B7E2C}" type="pres">
      <dgm:prSet presAssocID="{BDDAC851-DF3E-48F4-9403-4224939BBBF5}" presName="sibTrans" presStyleCnt="0"/>
      <dgm:spPr/>
    </dgm:pt>
    <dgm:pt modelId="{C274E071-471D-49B2-8990-7B99709774E3}" type="pres">
      <dgm:prSet presAssocID="{7C93F28D-DF69-4D0A-85B3-4560304414A4}" presName="textNode" presStyleLbl="node1" presStyleIdx="6" presStyleCnt="9">
        <dgm:presLayoutVars>
          <dgm:bulletEnabled val="1"/>
        </dgm:presLayoutVars>
      </dgm:prSet>
      <dgm:spPr/>
    </dgm:pt>
    <dgm:pt modelId="{E980BDB6-38AC-491D-99A3-53A07DB74F0C}" type="pres">
      <dgm:prSet presAssocID="{EBA3E58A-70BF-4C95-820D-42728B21A44F}" presName="sibTrans" presStyleCnt="0"/>
      <dgm:spPr/>
    </dgm:pt>
    <dgm:pt modelId="{CFDD1C5E-B019-4F79-8B4E-C8BDF1882044}" type="pres">
      <dgm:prSet presAssocID="{8135A3E7-1180-4961-993D-BF73DBD5AD3E}" presName="textNode" presStyleLbl="node1" presStyleIdx="7" presStyleCnt="9">
        <dgm:presLayoutVars>
          <dgm:bulletEnabled val="1"/>
        </dgm:presLayoutVars>
      </dgm:prSet>
      <dgm:spPr/>
    </dgm:pt>
    <dgm:pt modelId="{6C999467-B3CF-4636-8C02-C5AE1138D41A}" type="pres">
      <dgm:prSet presAssocID="{39D6D8B4-1D38-4612-B6FF-888B24D1EF94}" presName="sibTrans" presStyleCnt="0"/>
      <dgm:spPr/>
    </dgm:pt>
    <dgm:pt modelId="{929489EA-60AA-4CB1-A6F9-54B2A00B847F}" type="pres">
      <dgm:prSet presAssocID="{FD422739-6FA5-40D3-9215-3965E020FCA0}" presName="textNode" presStyleLbl="node1" presStyleIdx="8" presStyleCnt="9">
        <dgm:presLayoutVars>
          <dgm:bulletEnabled val="1"/>
        </dgm:presLayoutVars>
      </dgm:prSet>
      <dgm:spPr/>
    </dgm:pt>
  </dgm:ptLst>
  <dgm:cxnLst>
    <dgm:cxn modelId="{A617A202-B60D-4847-BC3F-0E651023CE7A}" srcId="{35A14184-B706-4B6B-A55B-174C79CE2684}" destId="{62CC720E-3EA1-4EC0-B5C2-FAE49E61833C}" srcOrd="3" destOrd="0" parTransId="{7D339017-1BB3-4D78-BD84-80169C05006C}" sibTransId="{DA2E7087-EFE1-4722-9B56-EB9BE0FA4A58}"/>
    <dgm:cxn modelId="{32528F19-EC32-40C0-9337-AD56EA31AE77}" type="presOf" srcId="{1F751FE5-63E3-4CDB-8439-8325EA33B33D}" destId="{0C8A4B4D-1F86-4B3F-AEC0-75BB9C4C262C}" srcOrd="0" destOrd="0" presId="urn:microsoft.com/office/officeart/2005/8/layout/hProcess9"/>
    <dgm:cxn modelId="{41952A2A-0504-4BE4-AF00-A29BE695D3D4}" srcId="{35A14184-B706-4B6B-A55B-174C79CE2684}" destId="{FD422739-6FA5-40D3-9215-3965E020FCA0}" srcOrd="8" destOrd="0" parTransId="{30B04732-B109-4CA8-8E67-C3414C7AE7C6}" sibTransId="{B53D0D89-85C0-440A-A937-A6EB991F08FA}"/>
    <dgm:cxn modelId="{6CA93243-6E77-4B25-834E-AA3DAFDD2667}" type="presOf" srcId="{FD422739-6FA5-40D3-9215-3965E020FCA0}" destId="{929489EA-60AA-4CB1-A6F9-54B2A00B847F}" srcOrd="0" destOrd="0" presId="urn:microsoft.com/office/officeart/2005/8/layout/hProcess9"/>
    <dgm:cxn modelId="{8CF2DD43-8208-4E05-9102-9B55C241D420}" type="presOf" srcId="{4A827431-A312-40F2-9128-FB6E66B341FF}" destId="{5BB560E7-D3A3-4695-A98D-C45653AAC260}" srcOrd="0" destOrd="0" presId="urn:microsoft.com/office/officeart/2005/8/layout/hProcess9"/>
    <dgm:cxn modelId="{E327DE66-AA4A-45EE-97CB-38185DFBE194}" type="presOf" srcId="{7C93F28D-DF69-4D0A-85B3-4560304414A4}" destId="{C274E071-471D-49B2-8990-7B99709774E3}" srcOrd="0" destOrd="0" presId="urn:microsoft.com/office/officeart/2005/8/layout/hProcess9"/>
    <dgm:cxn modelId="{6CF0C255-9FBE-42B3-8583-B064C07C82A3}" srcId="{35A14184-B706-4B6B-A55B-174C79CE2684}" destId="{BE52B70B-3BC1-48FA-8CEA-77B9A079FC64}" srcOrd="2" destOrd="0" parTransId="{6EED988C-8ACB-4E24-B208-1F772CFBD3B7}" sibTransId="{62E19287-7F57-4F85-9F8C-E07462722BDF}"/>
    <dgm:cxn modelId="{651EE755-BCB4-457B-BF82-1C8967EE202F}" srcId="{35A14184-B706-4B6B-A55B-174C79CE2684}" destId="{1F751FE5-63E3-4CDB-8439-8325EA33B33D}" srcOrd="1" destOrd="0" parTransId="{E5B3F1EE-A610-4301-8253-E2692531E726}" sibTransId="{83EC6B43-4471-47EA-9435-6D2CCA8B5F27}"/>
    <dgm:cxn modelId="{AC8DF357-EC1A-43BB-9539-3F922687336F}" srcId="{35A14184-B706-4B6B-A55B-174C79CE2684}" destId="{8135A3E7-1180-4961-993D-BF73DBD5AD3E}" srcOrd="7" destOrd="0" parTransId="{7EDD8707-8B44-4CAE-BD78-DB5D3E0659B0}" sibTransId="{39D6D8B4-1D38-4612-B6FF-888B24D1EF94}"/>
    <dgm:cxn modelId="{79311C81-CC25-43FC-A137-52348719B5A4}" srcId="{35A14184-B706-4B6B-A55B-174C79CE2684}" destId="{ABE39B74-203A-4656-925B-26E9488A88D0}" srcOrd="0" destOrd="0" parTransId="{AD0B3235-AC7F-47B9-9A14-616329651C66}" sibTransId="{0B2CBE4E-2E24-4239-9DA8-FCFD87B798AA}"/>
    <dgm:cxn modelId="{B9CD47A9-59D6-467C-9AB2-20E8D332E96A}" srcId="{35A14184-B706-4B6B-A55B-174C79CE2684}" destId="{4A827431-A312-40F2-9128-FB6E66B341FF}" srcOrd="5" destOrd="0" parTransId="{DF19AF83-B167-4D83-A282-278CA1012084}" sibTransId="{BDDAC851-DF3E-48F4-9403-4224939BBBF5}"/>
    <dgm:cxn modelId="{A25578AA-D59E-4856-9725-8C69A8CDC4E7}" srcId="{35A14184-B706-4B6B-A55B-174C79CE2684}" destId="{7C93F28D-DF69-4D0A-85B3-4560304414A4}" srcOrd="6" destOrd="0" parTransId="{6A72F3F4-B68F-4D75-96B8-F2022933BACE}" sibTransId="{EBA3E58A-70BF-4C95-820D-42728B21A44F}"/>
    <dgm:cxn modelId="{DA8F79BE-22C4-42CE-83FA-AE8B1AD71CD4}" type="presOf" srcId="{35A14184-B706-4B6B-A55B-174C79CE2684}" destId="{538D7E23-325F-4673-B2F7-34CFD6C707F4}" srcOrd="0" destOrd="0" presId="urn:microsoft.com/office/officeart/2005/8/layout/hProcess9"/>
    <dgm:cxn modelId="{118B23C2-B830-470E-85CA-8C76B750D815}" type="presOf" srcId="{8135A3E7-1180-4961-993D-BF73DBD5AD3E}" destId="{CFDD1C5E-B019-4F79-8B4E-C8BDF1882044}" srcOrd="0" destOrd="0" presId="urn:microsoft.com/office/officeart/2005/8/layout/hProcess9"/>
    <dgm:cxn modelId="{A79322D2-3AB1-450D-BAB0-7D595683FBC5}" type="presOf" srcId="{BE52B70B-3BC1-48FA-8CEA-77B9A079FC64}" destId="{40034832-4593-4050-BB76-691729B5CB6E}" srcOrd="0" destOrd="0" presId="urn:microsoft.com/office/officeart/2005/8/layout/hProcess9"/>
    <dgm:cxn modelId="{100506D4-A2E7-4649-889B-7973C8C24992}" type="presOf" srcId="{9AFFFBE5-DBD2-4A13-8BF4-912D7A30DCB3}" destId="{80691134-2E41-40BB-9C6A-D64DCE0BC7F0}" srcOrd="0" destOrd="0" presId="urn:microsoft.com/office/officeart/2005/8/layout/hProcess9"/>
    <dgm:cxn modelId="{8AFFC9E8-7132-4753-9449-5EA429803A4B}" srcId="{35A14184-B706-4B6B-A55B-174C79CE2684}" destId="{9AFFFBE5-DBD2-4A13-8BF4-912D7A30DCB3}" srcOrd="4" destOrd="0" parTransId="{8C7363F7-42F5-4527-A671-0275F7E7FE95}" sibTransId="{BDD76803-539B-4B7E-A306-3679BE249F46}"/>
    <dgm:cxn modelId="{43980AED-03EF-40EC-8DE6-8B0657EED4B3}" type="presOf" srcId="{62CC720E-3EA1-4EC0-B5C2-FAE49E61833C}" destId="{CCD984DC-ADAC-4270-AC7F-B8B69B8A665A}" srcOrd="0" destOrd="0" presId="urn:microsoft.com/office/officeart/2005/8/layout/hProcess9"/>
    <dgm:cxn modelId="{858466F4-745A-4A16-AC7C-D1C35233BD40}" type="presOf" srcId="{ABE39B74-203A-4656-925B-26E9488A88D0}" destId="{A5BFA437-3040-44F0-A883-FA7AF83DC1A7}" srcOrd="0" destOrd="0" presId="urn:microsoft.com/office/officeart/2005/8/layout/hProcess9"/>
    <dgm:cxn modelId="{825A274D-36E6-428E-BD6F-B6215388A98F}" type="presParOf" srcId="{538D7E23-325F-4673-B2F7-34CFD6C707F4}" destId="{CD15D138-2499-4E1B-A3D7-6781EFC10FF9}" srcOrd="0" destOrd="0" presId="urn:microsoft.com/office/officeart/2005/8/layout/hProcess9"/>
    <dgm:cxn modelId="{AF91C65D-D3EA-40FA-A1A0-E24D485842D4}" type="presParOf" srcId="{538D7E23-325F-4673-B2F7-34CFD6C707F4}" destId="{731F35BC-598D-46A5-A3A0-07E465E142E9}" srcOrd="1" destOrd="0" presId="urn:microsoft.com/office/officeart/2005/8/layout/hProcess9"/>
    <dgm:cxn modelId="{FCCD320E-DE83-4D7A-B92C-1E0103316CB1}" type="presParOf" srcId="{731F35BC-598D-46A5-A3A0-07E465E142E9}" destId="{A5BFA437-3040-44F0-A883-FA7AF83DC1A7}" srcOrd="0" destOrd="0" presId="urn:microsoft.com/office/officeart/2005/8/layout/hProcess9"/>
    <dgm:cxn modelId="{932712DF-DA12-4F27-98B0-13BA5E585253}" type="presParOf" srcId="{731F35BC-598D-46A5-A3A0-07E465E142E9}" destId="{63B75620-D8A6-4B0A-B217-E41A58FF14A9}" srcOrd="1" destOrd="0" presId="urn:microsoft.com/office/officeart/2005/8/layout/hProcess9"/>
    <dgm:cxn modelId="{AC542F5A-DB2E-4851-8DFC-FD2CD72E9FE9}" type="presParOf" srcId="{731F35BC-598D-46A5-A3A0-07E465E142E9}" destId="{0C8A4B4D-1F86-4B3F-AEC0-75BB9C4C262C}" srcOrd="2" destOrd="0" presId="urn:microsoft.com/office/officeart/2005/8/layout/hProcess9"/>
    <dgm:cxn modelId="{0F42C2CD-4CEF-44FA-8612-C14D68A78299}" type="presParOf" srcId="{731F35BC-598D-46A5-A3A0-07E465E142E9}" destId="{34A40664-91A8-4F34-B8B3-0BCF66C75A8D}" srcOrd="3" destOrd="0" presId="urn:microsoft.com/office/officeart/2005/8/layout/hProcess9"/>
    <dgm:cxn modelId="{9E8B1B65-13A0-4F57-AAC3-E917DB44325D}" type="presParOf" srcId="{731F35BC-598D-46A5-A3A0-07E465E142E9}" destId="{40034832-4593-4050-BB76-691729B5CB6E}" srcOrd="4" destOrd="0" presId="urn:microsoft.com/office/officeart/2005/8/layout/hProcess9"/>
    <dgm:cxn modelId="{9613F06B-1FF8-4DB5-9F07-A25132979D3B}" type="presParOf" srcId="{731F35BC-598D-46A5-A3A0-07E465E142E9}" destId="{B24A3B42-2334-451B-87E1-D1D57C832952}" srcOrd="5" destOrd="0" presId="urn:microsoft.com/office/officeart/2005/8/layout/hProcess9"/>
    <dgm:cxn modelId="{1F64AF24-728E-44F1-9861-D061A3D9B84F}" type="presParOf" srcId="{731F35BC-598D-46A5-A3A0-07E465E142E9}" destId="{CCD984DC-ADAC-4270-AC7F-B8B69B8A665A}" srcOrd="6" destOrd="0" presId="urn:microsoft.com/office/officeart/2005/8/layout/hProcess9"/>
    <dgm:cxn modelId="{476FEE7F-DE21-4B16-9483-E8AE7D4CDF6B}" type="presParOf" srcId="{731F35BC-598D-46A5-A3A0-07E465E142E9}" destId="{B5EB058A-4396-4C4E-B3AD-EC33F7260B9A}" srcOrd="7" destOrd="0" presId="urn:microsoft.com/office/officeart/2005/8/layout/hProcess9"/>
    <dgm:cxn modelId="{C33A38D0-B4EE-4688-A47D-F44112BC086B}" type="presParOf" srcId="{731F35BC-598D-46A5-A3A0-07E465E142E9}" destId="{80691134-2E41-40BB-9C6A-D64DCE0BC7F0}" srcOrd="8" destOrd="0" presId="urn:microsoft.com/office/officeart/2005/8/layout/hProcess9"/>
    <dgm:cxn modelId="{54A99BD5-F28A-4F31-BD7F-B55FFA27549B}" type="presParOf" srcId="{731F35BC-598D-46A5-A3A0-07E465E142E9}" destId="{F8CCC7C4-69A8-4CE4-8801-F59E79C5B50F}" srcOrd="9" destOrd="0" presId="urn:microsoft.com/office/officeart/2005/8/layout/hProcess9"/>
    <dgm:cxn modelId="{044872DB-0AAF-4225-9907-A89A73D50416}" type="presParOf" srcId="{731F35BC-598D-46A5-A3A0-07E465E142E9}" destId="{5BB560E7-D3A3-4695-A98D-C45653AAC260}" srcOrd="10" destOrd="0" presId="urn:microsoft.com/office/officeart/2005/8/layout/hProcess9"/>
    <dgm:cxn modelId="{848A2FE5-D245-4B48-BFF2-20576C9F5734}" type="presParOf" srcId="{731F35BC-598D-46A5-A3A0-07E465E142E9}" destId="{3FFB1A97-4AB6-4988-831D-82226A0B7E2C}" srcOrd="11" destOrd="0" presId="urn:microsoft.com/office/officeart/2005/8/layout/hProcess9"/>
    <dgm:cxn modelId="{89F87C5A-0CFA-4A7B-96D2-561354F5F1BA}" type="presParOf" srcId="{731F35BC-598D-46A5-A3A0-07E465E142E9}" destId="{C274E071-471D-49B2-8990-7B99709774E3}" srcOrd="12" destOrd="0" presId="urn:microsoft.com/office/officeart/2005/8/layout/hProcess9"/>
    <dgm:cxn modelId="{CC0648F9-9F57-4C6B-AD57-44183EA660B6}" type="presParOf" srcId="{731F35BC-598D-46A5-A3A0-07E465E142E9}" destId="{E980BDB6-38AC-491D-99A3-53A07DB74F0C}" srcOrd="13" destOrd="0" presId="urn:microsoft.com/office/officeart/2005/8/layout/hProcess9"/>
    <dgm:cxn modelId="{55268634-0FD2-4BA9-A855-04A38E81EBA9}" type="presParOf" srcId="{731F35BC-598D-46A5-A3A0-07E465E142E9}" destId="{CFDD1C5E-B019-4F79-8B4E-C8BDF1882044}" srcOrd="14" destOrd="0" presId="urn:microsoft.com/office/officeart/2005/8/layout/hProcess9"/>
    <dgm:cxn modelId="{625EF581-6096-4E74-841E-7FE265300985}" type="presParOf" srcId="{731F35BC-598D-46A5-A3A0-07E465E142E9}" destId="{6C999467-B3CF-4636-8C02-C5AE1138D41A}" srcOrd="15" destOrd="0" presId="urn:microsoft.com/office/officeart/2005/8/layout/hProcess9"/>
    <dgm:cxn modelId="{A86676B4-EC93-4073-87EF-C8581D4C19E3}" type="presParOf" srcId="{731F35BC-598D-46A5-A3A0-07E465E142E9}" destId="{929489EA-60AA-4CB1-A6F9-54B2A00B847F}" srcOrd="1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15D138-2499-4E1B-A3D7-6781EFC10FF9}">
      <dsp:nvSpPr>
        <dsp:cNvPr id="0" name=""/>
        <dsp:cNvSpPr/>
      </dsp:nvSpPr>
      <dsp:spPr>
        <a:xfrm>
          <a:off x="1388160" y="0"/>
          <a:ext cx="15732491" cy="271847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BFA437-3040-44F0-A883-FA7AF83DC1A7}">
      <dsp:nvSpPr>
        <dsp:cNvPr id="0" name=""/>
        <dsp:cNvSpPr/>
      </dsp:nvSpPr>
      <dsp:spPr>
        <a:xfrm>
          <a:off x="9037"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16/03</a:t>
          </a:r>
        </a:p>
      </dsp:txBody>
      <dsp:txXfrm>
        <a:off x="62119" y="868625"/>
        <a:ext cx="1683262" cy="981227"/>
      </dsp:txXfrm>
    </dsp:sp>
    <dsp:sp modelId="{0C8A4B4D-1F86-4B3F-AEC0-75BB9C4C262C}">
      <dsp:nvSpPr>
        <dsp:cNvPr id="0" name=""/>
        <dsp:cNvSpPr/>
      </dsp:nvSpPr>
      <dsp:spPr>
        <a:xfrm>
          <a:off x="2096701"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30/03</a:t>
          </a:r>
        </a:p>
      </dsp:txBody>
      <dsp:txXfrm>
        <a:off x="2149783" y="868625"/>
        <a:ext cx="1683262" cy="981227"/>
      </dsp:txXfrm>
    </dsp:sp>
    <dsp:sp modelId="{40034832-4593-4050-BB76-691729B5CB6E}">
      <dsp:nvSpPr>
        <dsp:cNvPr id="0" name=""/>
        <dsp:cNvSpPr/>
      </dsp:nvSpPr>
      <dsp:spPr>
        <a:xfrm>
          <a:off x="4184365"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17/04</a:t>
          </a:r>
        </a:p>
      </dsp:txBody>
      <dsp:txXfrm>
        <a:off x="4237447" y="868625"/>
        <a:ext cx="1683262" cy="981227"/>
      </dsp:txXfrm>
    </dsp:sp>
    <dsp:sp modelId="{CCD984DC-ADAC-4270-AC7F-B8B69B8A665A}">
      <dsp:nvSpPr>
        <dsp:cNvPr id="0" name=""/>
        <dsp:cNvSpPr/>
      </dsp:nvSpPr>
      <dsp:spPr>
        <a:xfrm>
          <a:off x="6272029"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30/05</a:t>
          </a:r>
        </a:p>
      </dsp:txBody>
      <dsp:txXfrm>
        <a:off x="6325111" y="868625"/>
        <a:ext cx="1683262" cy="981227"/>
      </dsp:txXfrm>
    </dsp:sp>
    <dsp:sp modelId="{80691134-2E41-40BB-9C6A-D64DCE0BC7F0}">
      <dsp:nvSpPr>
        <dsp:cNvPr id="0" name=""/>
        <dsp:cNvSpPr/>
      </dsp:nvSpPr>
      <dsp:spPr>
        <a:xfrm>
          <a:off x="8359693"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12/06</a:t>
          </a:r>
        </a:p>
      </dsp:txBody>
      <dsp:txXfrm>
        <a:off x="8412775" y="868625"/>
        <a:ext cx="1683262" cy="981227"/>
      </dsp:txXfrm>
    </dsp:sp>
    <dsp:sp modelId="{5BB560E7-D3A3-4695-A98D-C45653AAC260}">
      <dsp:nvSpPr>
        <dsp:cNvPr id="0" name=""/>
        <dsp:cNvSpPr/>
      </dsp:nvSpPr>
      <dsp:spPr>
        <a:xfrm>
          <a:off x="10447357"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30/06</a:t>
          </a:r>
        </a:p>
      </dsp:txBody>
      <dsp:txXfrm>
        <a:off x="10500439" y="868625"/>
        <a:ext cx="1683262" cy="981227"/>
      </dsp:txXfrm>
    </dsp:sp>
    <dsp:sp modelId="{C274E071-471D-49B2-8990-7B99709774E3}">
      <dsp:nvSpPr>
        <dsp:cNvPr id="0" name=""/>
        <dsp:cNvSpPr/>
      </dsp:nvSpPr>
      <dsp:spPr>
        <a:xfrm>
          <a:off x="12535021"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TBC</a:t>
          </a:r>
        </a:p>
      </dsp:txBody>
      <dsp:txXfrm>
        <a:off x="12588103" y="868625"/>
        <a:ext cx="1683262" cy="981227"/>
      </dsp:txXfrm>
    </dsp:sp>
    <dsp:sp modelId="{CFDD1C5E-B019-4F79-8B4E-C8BDF1882044}">
      <dsp:nvSpPr>
        <dsp:cNvPr id="0" name=""/>
        <dsp:cNvSpPr/>
      </dsp:nvSpPr>
      <dsp:spPr>
        <a:xfrm>
          <a:off x="14622685"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TBC</a:t>
          </a:r>
        </a:p>
      </dsp:txBody>
      <dsp:txXfrm>
        <a:off x="14675767" y="868625"/>
        <a:ext cx="1683262" cy="981227"/>
      </dsp:txXfrm>
    </dsp:sp>
    <dsp:sp modelId="{929489EA-60AA-4CB1-A6F9-54B2A00B847F}">
      <dsp:nvSpPr>
        <dsp:cNvPr id="0" name=""/>
        <dsp:cNvSpPr/>
      </dsp:nvSpPr>
      <dsp:spPr>
        <a:xfrm>
          <a:off x="16710349" y="815543"/>
          <a:ext cx="1789426" cy="10873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GB" sz="4300" kern="1200" dirty="0">
              <a:solidFill>
                <a:schemeClr val="bg1"/>
              </a:solidFill>
            </a:rPr>
            <a:t>TBC</a:t>
          </a:r>
        </a:p>
      </dsp:txBody>
      <dsp:txXfrm>
        <a:off x="16763431" y="868625"/>
        <a:ext cx="1683262" cy="98122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22/04/2026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22/04/2026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0AB86-6037-59EC-3840-7B099520DA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7EFA1D-FA82-0F20-9E54-7BD3A1276B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C4446-AD40-5C02-D7E9-061DCDE8146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8442B-D5B8-51FD-4B8D-DA1BEB062522}"/>
              </a:ext>
            </a:extLst>
          </p:cNvPr>
          <p:cNvSpPr>
            <a:spLocks noGrp="1"/>
          </p:cNvSpPr>
          <p:nvPr>
            <p:ph type="sldNum" sz="quarter" idx="5"/>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2058855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642367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42587-C264-62E3-1F3B-1894E360DB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4AB6CD-BDBE-9683-FCB2-08AE63844AB5}"/>
              </a:ext>
            </a:extLst>
          </p:cNvPr>
          <p:cNvSpPr>
            <a:spLocks noGrp="1" noRot="1" noChangeAspect="1"/>
          </p:cNvSpPr>
          <p:nvPr>
            <p:ph type="sldImg"/>
          </p:nvPr>
        </p:nvSpPr>
        <p:spPr/>
        <p:txBody>
          <a:bodyPr/>
          <a:lstStyle/>
          <a:p>
            <a:endParaRPr lang="en-GB" dirty="0"/>
          </a:p>
        </p:txBody>
      </p:sp>
      <p:sp>
        <p:nvSpPr>
          <p:cNvPr id="3" name="Notes Placeholder 2">
            <a:extLst>
              <a:ext uri="{FF2B5EF4-FFF2-40B4-BE49-F238E27FC236}">
                <a16:creationId xmlns:a16="http://schemas.microsoft.com/office/drawing/2014/main" id="{8E3E37DA-E4C6-5ECF-2324-6F584CD0B78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8C73CB-EAA4-C9F5-01DA-AF2E761B493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77F3F-329B-0442-A001-BAC570D1AED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31145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99663-C8BC-AA42-E1E0-526BD3CA75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3DD2AE-3AC4-E976-67E3-D8C5F7A715FF}"/>
              </a:ext>
            </a:extLst>
          </p:cNvPr>
          <p:cNvSpPr>
            <a:spLocks noGrp="1" noRot="1" noChangeAspect="1"/>
          </p:cNvSpPr>
          <p:nvPr>
            <p:ph type="sldImg"/>
          </p:nvPr>
        </p:nvSpPr>
        <p:spPr/>
        <p:txBody>
          <a:bodyPr/>
          <a:lstStyle/>
          <a:p>
            <a:endParaRPr lang="en-GB" dirty="0"/>
          </a:p>
        </p:txBody>
      </p:sp>
      <p:sp>
        <p:nvSpPr>
          <p:cNvPr id="3" name="Notes Placeholder 2">
            <a:extLst>
              <a:ext uri="{FF2B5EF4-FFF2-40B4-BE49-F238E27FC236}">
                <a16:creationId xmlns:a16="http://schemas.microsoft.com/office/drawing/2014/main" id="{99687FE3-FBF6-6847-EE29-C32962D7C50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0FA94A-97CF-9CC7-09A2-5DDC04EEADF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77F3F-329B-0442-A001-BAC570D1AED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6470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E8A9E-0AE3-5CB1-1A86-1CBD070AE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5D2EC6-B315-2F73-518C-105245584EF4}"/>
              </a:ext>
            </a:extLst>
          </p:cNvPr>
          <p:cNvSpPr>
            <a:spLocks noGrp="1" noRot="1" noChangeAspect="1"/>
          </p:cNvSpPr>
          <p:nvPr>
            <p:ph type="sldImg"/>
          </p:nvPr>
        </p:nvSpPr>
        <p:spPr/>
        <p:txBody>
          <a:bodyPr/>
          <a:lstStyle/>
          <a:p>
            <a:endParaRPr lang="en-GB" dirty="0"/>
          </a:p>
        </p:txBody>
      </p:sp>
      <p:sp>
        <p:nvSpPr>
          <p:cNvPr id="3" name="Notes Placeholder 2">
            <a:extLst>
              <a:ext uri="{FF2B5EF4-FFF2-40B4-BE49-F238E27FC236}">
                <a16:creationId xmlns:a16="http://schemas.microsoft.com/office/drawing/2014/main" id="{56C575F7-7A68-6643-7AFE-4BF0819F549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A3CF5E2-A7EA-2ED1-4919-B2C863E51E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77F3F-329B-0442-A001-BAC570D1AED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2409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99663-C8BC-AA42-E1E0-526BD3CA75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3DD2AE-3AC4-E976-67E3-D8C5F7A715FF}"/>
              </a:ext>
            </a:extLst>
          </p:cNvPr>
          <p:cNvSpPr>
            <a:spLocks noGrp="1" noRot="1" noChangeAspect="1"/>
          </p:cNvSpPr>
          <p:nvPr>
            <p:ph type="sldImg"/>
          </p:nvPr>
        </p:nvSpPr>
        <p:spPr/>
        <p:txBody>
          <a:bodyPr/>
          <a:lstStyle/>
          <a:p>
            <a:endParaRPr lang="en-GB" dirty="0"/>
          </a:p>
        </p:txBody>
      </p:sp>
      <p:sp>
        <p:nvSpPr>
          <p:cNvPr id="3" name="Notes Placeholder 2">
            <a:extLst>
              <a:ext uri="{FF2B5EF4-FFF2-40B4-BE49-F238E27FC236}">
                <a16:creationId xmlns:a16="http://schemas.microsoft.com/office/drawing/2014/main" id="{99687FE3-FBF6-6847-EE29-C32962D7C50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0FA94A-97CF-9CC7-09A2-5DDC04EEADF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77F3F-329B-0442-A001-BAC570D1AED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6470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283581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4" y="828675"/>
            <a:ext cx="185112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4" y="1425575"/>
            <a:ext cx="18511200"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Tree>
    <p:extLst>
      <p:ext uri="{BB962C8B-B14F-4D97-AF65-F5344CB8AC3E}">
        <p14:creationId xmlns:p14="http://schemas.microsoft.com/office/powerpoint/2010/main" val="949780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4" y="828675"/>
            <a:ext cx="18509301"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4" y="1425575"/>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Tree>
    <p:extLst>
      <p:ext uri="{BB962C8B-B14F-4D97-AF65-F5344CB8AC3E}">
        <p14:creationId xmlns:p14="http://schemas.microsoft.com/office/powerpoint/2010/main" val="40388931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727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4936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892124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703897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940155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7156801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4" y="828675"/>
            <a:ext cx="185112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4" y="1425575"/>
            <a:ext cx="18511200"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299" y="11010899"/>
            <a:ext cx="307975"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126619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4" y="828675"/>
            <a:ext cx="18509301"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4" y="1425575"/>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299" y="11010899"/>
            <a:ext cx="307975"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5184371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6"/>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1866641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7247986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6"/>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812595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394156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236485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16904593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2">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4011706103"/>
      </p:ext>
    </p:extLst>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952590261"/>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8643913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455901508"/>
      </p:ext>
    </p:extLst>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5617752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5386630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STYLE 02">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395622076"/>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7211932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4547472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_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19615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STYLE 02">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3958"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4142744093"/>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119375006"/>
      </p:ext>
    </p:extLst>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9068117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7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024792787"/>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7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5903307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5502246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STYLE 02">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086254601"/>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_STYLE 01">
    <p:bg>
      <p:bgRef idx="1001">
        <a:schemeClr val="bg1"/>
      </p:bgRef>
    </p:bg>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7"/>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1D62A0FA-267F-158E-AEF2-940A1913E062}"/>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01016721"/>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5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63" y="9694842"/>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7"/>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p:nvSpPr>
        <p:spPr>
          <a:xfrm>
            <a:off x="19672303" y="11010901"/>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3158355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899"/>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dirty="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4264187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50622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6.emf"/><Relationship Id="rId4" Type="http://schemas.openxmlformats.org/officeDocument/2006/relationships/slideLayout" Target="../slideLayouts/slideLayout12.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0.xml"/><Relationship Id="rId7"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6.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theme" Target="../theme/theme8.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10"/>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1"/>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75" r:id="rId7"/>
    <p:sldLayoutId id="2147483776" r:id="rId8"/>
  </p:sldLayoutIdLst>
  <p:hf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801" r:id="rId7"/>
  </p:sldLayoutIdLst>
  <p:hf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0415105"/>
      </p:ext>
    </p:extLst>
  </p:cSld>
  <p:clrMap bg1="lt1" tx1="dk1" bg2="lt2" tx2="dk2" accent1="accent1" accent2="accent2" accent3="accent3" accent4="accent4" accent5="accent5" accent6="accent6" hlink="hlink" folHlink="folHlink"/>
  <p:sldLayoutIdLst>
    <p:sldLayoutId id="2147483735" r:id="rId1"/>
    <p:sldLayoutId id="2147483736"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4262434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hf hdr="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A718CB-AB9F-598B-0182-0BB5C47D93DC}"/>
              </a:ext>
            </a:extLst>
          </p:cNvPr>
          <p:cNvSpPr txBox="1">
            <a:spLocks/>
          </p:cNvSpPr>
          <p:nvPr userDrawn="1"/>
        </p:nvSpPr>
        <p:spPr>
          <a:xfrm>
            <a:off x="6559582" y="0"/>
            <a:ext cx="6986525" cy="369460"/>
          </a:xfrm>
          <a:prstGeom prst="rect">
            <a:avLst/>
          </a:prstGeom>
          <a:noFill/>
        </p:spPr>
        <p:txBody>
          <a:bodyPr wrap="square" rtlCol="0">
            <a:spAutoFit/>
          </a:bodyPr>
          <a:lstStyle/>
          <a:p>
            <a:pPr algn="ctr" defTabSz="914413"/>
            <a:r>
              <a:rPr lang="en-GB" sz="1801" b="1" dirty="0">
                <a:solidFill>
                  <a:srgbClr val="FF0000"/>
                </a:solidFill>
                <a:latin typeface="Calibri" panose="020F0502020204030204"/>
              </a:rPr>
              <a:t>DRAFT FOR DISCUSSION</a:t>
            </a:r>
          </a:p>
        </p:txBody>
      </p:sp>
    </p:spTree>
    <p:extLst>
      <p:ext uri="{BB962C8B-B14F-4D97-AF65-F5344CB8AC3E}">
        <p14:creationId xmlns:p14="http://schemas.microsoft.com/office/powerpoint/2010/main" val="1773992328"/>
      </p:ext>
    </p:extLst>
  </p:cSld>
  <p:clrMap bg1="lt1" tx1="dk1" bg2="lt2" tx2="dk2" accent1="accent1" accent2="accent2" accent3="accent3" accent4="accent4" accent5="accent5" accent6="accent6" hlink="hlink" folHlink="folHlink"/>
  <p:sldLayoutIdLst>
    <p:sldLayoutId id="2147483779" r:id="rId1"/>
    <p:sldLayoutId id="214748378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A718CB-AB9F-598B-0182-0BB5C47D93DC}"/>
              </a:ext>
            </a:extLst>
          </p:cNvPr>
          <p:cNvSpPr txBox="1">
            <a:spLocks/>
          </p:cNvSpPr>
          <p:nvPr userDrawn="1"/>
        </p:nvSpPr>
        <p:spPr>
          <a:xfrm>
            <a:off x="6559583" y="0"/>
            <a:ext cx="6986525" cy="369460"/>
          </a:xfrm>
          <a:prstGeom prst="rect">
            <a:avLst/>
          </a:prstGeom>
          <a:noFill/>
        </p:spPr>
        <p:txBody>
          <a:bodyPr wrap="square" rtlCol="0">
            <a:spAutoFit/>
          </a:bodyPr>
          <a:lstStyle/>
          <a:p>
            <a:pPr algn="ctr" defTabSz="914426"/>
            <a:r>
              <a:rPr lang="en-GB" sz="1801" b="1" dirty="0">
                <a:solidFill>
                  <a:srgbClr val="FF0000"/>
                </a:solidFill>
                <a:latin typeface="Calibri" panose="020F0502020204030204"/>
              </a:rPr>
              <a:t>DRAFT FOR DISCUSSION</a:t>
            </a:r>
          </a:p>
        </p:txBody>
      </p:sp>
    </p:spTree>
    <p:extLst>
      <p:ext uri="{BB962C8B-B14F-4D97-AF65-F5344CB8AC3E}">
        <p14:creationId xmlns:p14="http://schemas.microsoft.com/office/powerpoint/2010/main" val="639410300"/>
      </p:ext>
    </p:extLst>
  </p:cSld>
  <p:clrMap bg1="lt1" tx1="dk1" bg2="lt2" tx2="dk2" accent1="accent1" accent2="accent2" accent3="accent3" accent4="accent4" accent5="accent5" accent6="accent6" hlink="hlink" folHlink="folHlink"/>
  <p:sldLayoutIdLst>
    <p:sldLayoutId id="2147483782" r:id="rId1"/>
    <p:sldLayoutId id="2147483783" r:id="rId2"/>
  </p:sldLayoutIdLst>
  <p:hf hdr="0" dt="0"/>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90120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Lst>
  <p:hf hdr="0" dt="0"/>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0943603"/>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9" r:id="rId11"/>
    <p:sldLayoutId id="2147483830" r:id="rId12"/>
    <p:sldLayoutId id="2147483831" r:id="rId13"/>
    <p:sldLayoutId id="2147483832" r:id="rId14"/>
    <p:sldLayoutId id="2147483833" r:id="rId15"/>
    <p:sldLayoutId id="2147483834" r:id="rId16"/>
    <p:sldLayoutId id="2147483835" r:id="rId17"/>
    <p:sldLayoutId id="2147483836" r:id="rId18"/>
    <p:sldLayoutId id="2147483837" r:id="rId19"/>
    <p:sldLayoutId id="2147483838" r:id="rId20"/>
  </p:sldLayoutIdLst>
  <p:hf hdr="0" dt="0"/>
  <p:txStyles>
    <p:titleStyle>
      <a:lvl1pPr algn="l" defTabSz="91443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0" indent="-228610" algn="l" defTabSz="914439"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29" indent="-228610" algn="l" defTabSz="914439"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49" indent="-228610" algn="l" defTabSz="91443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68"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88"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706"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929"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145"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368" indent="-228610" algn="l" defTabSz="914439"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39" rtl="0" eaLnBrk="1" latinLnBrk="0" hangingPunct="1">
        <a:defRPr sz="1801" kern="1200">
          <a:solidFill>
            <a:schemeClr val="tx1"/>
          </a:solidFill>
          <a:latin typeface="+mn-lt"/>
          <a:ea typeface="+mn-ea"/>
          <a:cs typeface="+mn-cs"/>
        </a:defRPr>
      </a:lvl1pPr>
      <a:lvl2pPr marL="457220" algn="l" defTabSz="914439" rtl="0" eaLnBrk="1" latinLnBrk="0" hangingPunct="1">
        <a:defRPr sz="1801" kern="1200">
          <a:solidFill>
            <a:schemeClr val="tx1"/>
          </a:solidFill>
          <a:latin typeface="+mn-lt"/>
          <a:ea typeface="+mn-ea"/>
          <a:cs typeface="+mn-cs"/>
        </a:defRPr>
      </a:lvl2pPr>
      <a:lvl3pPr marL="914439" algn="l" defTabSz="914439" rtl="0" eaLnBrk="1" latinLnBrk="0" hangingPunct="1">
        <a:defRPr sz="1801" kern="1200">
          <a:solidFill>
            <a:schemeClr val="tx1"/>
          </a:solidFill>
          <a:latin typeface="+mn-lt"/>
          <a:ea typeface="+mn-ea"/>
          <a:cs typeface="+mn-cs"/>
        </a:defRPr>
      </a:lvl3pPr>
      <a:lvl4pPr marL="1371659" algn="l" defTabSz="914439" rtl="0" eaLnBrk="1" latinLnBrk="0" hangingPunct="1">
        <a:defRPr sz="1801" kern="1200">
          <a:solidFill>
            <a:schemeClr val="tx1"/>
          </a:solidFill>
          <a:latin typeface="+mn-lt"/>
          <a:ea typeface="+mn-ea"/>
          <a:cs typeface="+mn-cs"/>
        </a:defRPr>
      </a:lvl4pPr>
      <a:lvl5pPr marL="1828878" algn="l" defTabSz="914439" rtl="0" eaLnBrk="1" latinLnBrk="0" hangingPunct="1">
        <a:defRPr sz="1801" kern="1200">
          <a:solidFill>
            <a:schemeClr val="tx1"/>
          </a:solidFill>
          <a:latin typeface="+mn-lt"/>
          <a:ea typeface="+mn-ea"/>
          <a:cs typeface="+mn-cs"/>
        </a:defRPr>
      </a:lvl5pPr>
      <a:lvl6pPr marL="2286098" algn="l" defTabSz="914439" rtl="0" eaLnBrk="1" latinLnBrk="0" hangingPunct="1">
        <a:defRPr sz="1801" kern="1200">
          <a:solidFill>
            <a:schemeClr val="tx1"/>
          </a:solidFill>
          <a:latin typeface="+mn-lt"/>
          <a:ea typeface="+mn-ea"/>
          <a:cs typeface="+mn-cs"/>
        </a:defRPr>
      </a:lvl6pPr>
      <a:lvl7pPr marL="2743317" algn="l" defTabSz="914439" rtl="0" eaLnBrk="1" latinLnBrk="0" hangingPunct="1">
        <a:defRPr sz="1801" kern="1200">
          <a:solidFill>
            <a:schemeClr val="tx1"/>
          </a:solidFill>
          <a:latin typeface="+mn-lt"/>
          <a:ea typeface="+mn-ea"/>
          <a:cs typeface="+mn-cs"/>
        </a:defRPr>
      </a:lvl7pPr>
      <a:lvl8pPr marL="3200537" algn="l" defTabSz="914439" rtl="0" eaLnBrk="1" latinLnBrk="0" hangingPunct="1">
        <a:defRPr sz="1801" kern="1200">
          <a:solidFill>
            <a:schemeClr val="tx1"/>
          </a:solidFill>
          <a:latin typeface="+mn-lt"/>
          <a:ea typeface="+mn-ea"/>
          <a:cs typeface="+mn-cs"/>
        </a:defRPr>
      </a:lvl8pPr>
      <a:lvl9pPr marL="3657757" algn="l" defTabSz="914439"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FC0F8C-298B-F923-4456-DD626527C556}"/>
              </a:ext>
            </a:extLst>
          </p:cNvPr>
          <p:cNvSpPr>
            <a:spLocks noGrp="1"/>
          </p:cNvSpPr>
          <p:nvPr>
            <p:ph type="body" sz="quarter" idx="10"/>
          </p:nvPr>
        </p:nvSpPr>
        <p:spPr>
          <a:xfrm>
            <a:off x="644658" y="4310299"/>
            <a:ext cx="18484270" cy="2810464"/>
          </a:xfrm>
        </p:spPr>
        <p:txBody>
          <a:bodyPr lIns="91440" tIns="45720" rIns="91440" bIns="45720" anchor="t"/>
          <a:lstStyle/>
          <a:p>
            <a:r>
              <a:rPr lang="en-GB" dirty="0">
                <a:latin typeface="Arial Black"/>
              </a:rPr>
              <a:t>Making Every £ Count </a:t>
            </a:r>
          </a:p>
          <a:p>
            <a:r>
              <a:rPr lang="en-GB" dirty="0">
                <a:latin typeface="Arial Black"/>
              </a:rPr>
              <a:t>Performance &amp; Finance Committee </a:t>
            </a:r>
          </a:p>
          <a:p>
            <a:r>
              <a:rPr lang="en-GB" dirty="0">
                <a:latin typeface="Arial Black"/>
              </a:rPr>
              <a:t>28 April</a:t>
            </a:r>
            <a:r>
              <a:rPr lang="en-GB" sz="6600" dirty="0">
                <a:latin typeface="Arial Black"/>
              </a:rPr>
              <a:t> 2026</a:t>
            </a:r>
          </a:p>
        </p:txBody>
      </p:sp>
    </p:spTree>
    <p:extLst>
      <p:ext uri="{BB962C8B-B14F-4D97-AF65-F5344CB8AC3E}">
        <p14:creationId xmlns:p14="http://schemas.microsoft.com/office/powerpoint/2010/main" val="3241519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664E2-6DAA-2418-D60A-FCEDAD4B114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AB336FE-EDA5-753A-CCBB-85AAF999F303}"/>
              </a:ext>
            </a:extLst>
          </p:cNvPr>
          <p:cNvSpPr>
            <a:spLocks noGrp="1"/>
          </p:cNvSpPr>
          <p:nvPr>
            <p:ph type="body" sz="quarter" idx="10"/>
          </p:nvPr>
        </p:nvSpPr>
        <p:spPr>
          <a:xfrm>
            <a:off x="115199" y="115017"/>
            <a:ext cx="19990489" cy="1430989"/>
          </a:xfrm>
        </p:spPr>
        <p:txBody>
          <a:bodyPr/>
          <a:lstStyle/>
          <a:p>
            <a:pPr algn="ctr"/>
            <a:r>
              <a:rPr lang="en-GB" dirty="0"/>
              <a:t>Welsh Government Letter 3</a:t>
            </a:r>
            <a:r>
              <a:rPr lang="en-GB" baseline="30000" dirty="0"/>
              <a:t>rd</a:t>
            </a:r>
            <a:r>
              <a:rPr lang="en-GB" dirty="0"/>
              <a:t> March 2026 Grip &amp; Control:</a:t>
            </a:r>
          </a:p>
          <a:p>
            <a:pPr algn="ctr"/>
            <a:r>
              <a:rPr lang="en-GB" dirty="0"/>
              <a:t>Project Health Board = Making Every £ Count </a:t>
            </a:r>
          </a:p>
        </p:txBody>
      </p:sp>
      <p:pic>
        <p:nvPicPr>
          <p:cNvPr id="9" name="Picture 8">
            <a:extLst>
              <a:ext uri="{FF2B5EF4-FFF2-40B4-BE49-F238E27FC236}">
                <a16:creationId xmlns:a16="http://schemas.microsoft.com/office/drawing/2014/main" id="{34271C20-7A2B-B011-7C8F-CB4BEC6D9635}"/>
              </a:ext>
            </a:extLst>
          </p:cNvPr>
          <p:cNvPicPr>
            <a:picLocks noChangeAspect="1"/>
          </p:cNvPicPr>
          <p:nvPr/>
        </p:nvPicPr>
        <p:blipFill>
          <a:blip r:embed="rId3"/>
          <a:stretch>
            <a:fillRect/>
          </a:stretch>
        </p:blipFill>
        <p:spPr>
          <a:xfrm>
            <a:off x="1101050" y="1546007"/>
            <a:ext cx="8457151" cy="8681755"/>
          </a:xfrm>
          <a:prstGeom prst="rect">
            <a:avLst/>
          </a:prstGeom>
        </p:spPr>
      </p:pic>
      <p:pic>
        <p:nvPicPr>
          <p:cNvPr id="11" name="Picture 10">
            <a:extLst>
              <a:ext uri="{FF2B5EF4-FFF2-40B4-BE49-F238E27FC236}">
                <a16:creationId xmlns:a16="http://schemas.microsoft.com/office/drawing/2014/main" id="{BC8E8281-82CB-09A9-747D-16797C650FA2}"/>
              </a:ext>
            </a:extLst>
          </p:cNvPr>
          <p:cNvPicPr>
            <a:picLocks noChangeAspect="1"/>
          </p:cNvPicPr>
          <p:nvPr/>
        </p:nvPicPr>
        <p:blipFill>
          <a:blip r:embed="rId4"/>
          <a:stretch>
            <a:fillRect/>
          </a:stretch>
        </p:blipFill>
        <p:spPr>
          <a:xfrm>
            <a:off x="9175526" y="1973693"/>
            <a:ext cx="9448974" cy="4999101"/>
          </a:xfrm>
          <a:prstGeom prst="rect">
            <a:avLst/>
          </a:prstGeom>
        </p:spPr>
      </p:pic>
    </p:spTree>
    <p:extLst>
      <p:ext uri="{BB962C8B-B14F-4D97-AF65-F5344CB8AC3E}">
        <p14:creationId xmlns:p14="http://schemas.microsoft.com/office/powerpoint/2010/main" val="685930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1F49E3-0892-BC2A-2D18-BA77C0284737}"/>
              </a:ext>
            </a:extLst>
          </p:cNvPr>
          <p:cNvSpPr>
            <a:spLocks noGrp="1"/>
          </p:cNvSpPr>
          <p:nvPr>
            <p:ph type="body" sz="quarter" idx="10"/>
          </p:nvPr>
        </p:nvSpPr>
        <p:spPr>
          <a:xfrm>
            <a:off x="0" y="115018"/>
            <a:ext cx="20105688" cy="558800"/>
          </a:xfrm>
        </p:spPr>
        <p:txBody>
          <a:bodyPr/>
          <a:lstStyle/>
          <a:p>
            <a:pPr algn="ctr"/>
            <a:r>
              <a:rPr lang="en-GB" dirty="0"/>
              <a:t>Key Points From 3</a:t>
            </a:r>
            <a:r>
              <a:rPr lang="en-GB" baseline="30000" dirty="0"/>
              <a:t>rd</a:t>
            </a:r>
            <a:r>
              <a:rPr lang="en-GB" dirty="0"/>
              <a:t> March Letter &amp; Accompanying Guidance</a:t>
            </a:r>
          </a:p>
        </p:txBody>
      </p:sp>
      <p:sp>
        <p:nvSpPr>
          <p:cNvPr id="11" name="TextBox 10">
            <a:extLst>
              <a:ext uri="{FF2B5EF4-FFF2-40B4-BE49-F238E27FC236}">
                <a16:creationId xmlns:a16="http://schemas.microsoft.com/office/drawing/2014/main" id="{35AE7619-823B-8987-4347-1EDA1B3CFC1C}"/>
              </a:ext>
            </a:extLst>
          </p:cNvPr>
          <p:cNvSpPr txBox="1"/>
          <p:nvPr/>
        </p:nvSpPr>
        <p:spPr>
          <a:xfrm>
            <a:off x="362262" y="1144499"/>
            <a:ext cx="18345462" cy="8463855"/>
          </a:xfrm>
          <a:prstGeom prst="rect">
            <a:avLst/>
          </a:prstGeom>
          <a:noFill/>
        </p:spPr>
        <p:txBody>
          <a:bodyPr wrap="square" rtlCol="0">
            <a:spAutoFit/>
          </a:bodyPr>
          <a:lstStyle/>
          <a:p>
            <a:r>
              <a:rPr lang="en-GB" sz="2400" b="1" dirty="0">
                <a:cs typeface="Arial" panose="020B0604020202020204" pitchFamily="34" charset="0"/>
              </a:rPr>
              <a:t>Background: </a:t>
            </a:r>
          </a:p>
          <a:p>
            <a:pPr marL="285750" indent="-285750">
              <a:buFont typeface="Arial" panose="020B0604020202020204" pitchFamily="34" charset="0"/>
              <a:buChar char="•"/>
            </a:pPr>
            <a:r>
              <a:rPr lang="en-GB" sz="2400" dirty="0"/>
              <a:t>Given the scale of the pressure, it is essential that the NHS Wales can demonstrate that the financial governance and financial control environment mechanisms are robust and sufficient assurance is received on their effectiveness.</a:t>
            </a:r>
          </a:p>
          <a:p>
            <a:pPr marL="285750" indent="-285750">
              <a:buFont typeface="Arial" panose="020B0604020202020204" pitchFamily="34" charset="0"/>
              <a:buChar char="•"/>
            </a:pPr>
            <a:r>
              <a:rPr lang="en-GB" sz="2400" dirty="0">
                <a:cs typeface="Arial" panose="020B0604020202020204" pitchFamily="34" charset="0"/>
              </a:rPr>
              <a:t>A consolidated schedule of core financial, workforce, and procurement grip and control measures designed to safeguard financial stability, has been developed which brings together all of the below into one Toolkit.  </a:t>
            </a:r>
          </a:p>
          <a:p>
            <a:pPr marL="742950" lvl="1" indent="-285750">
              <a:buFont typeface="Arial" panose="020B0604020202020204" pitchFamily="34" charset="0"/>
              <a:buChar char="•"/>
            </a:pPr>
            <a:r>
              <a:rPr lang="en-GB" sz="2400" dirty="0"/>
              <a:t>Grip and Control presentation report (Financial Planning and Delivery May 2022)</a:t>
            </a:r>
          </a:p>
          <a:p>
            <a:pPr marL="742950" lvl="1" indent="-285750">
              <a:buFont typeface="Arial" panose="020B0604020202020204" pitchFamily="34" charset="0"/>
              <a:buChar char="•"/>
            </a:pPr>
            <a:r>
              <a:rPr lang="en-GB" sz="2400" dirty="0"/>
              <a:t>Financial Grip and Control Checklist (NHS England December 2022)</a:t>
            </a:r>
          </a:p>
          <a:p>
            <a:pPr marL="742950" lvl="1" indent="-285750">
              <a:buFont typeface="Arial" panose="020B0604020202020204" pitchFamily="34" charset="0"/>
              <a:buChar char="•"/>
            </a:pPr>
            <a:r>
              <a:rPr lang="en-GB" sz="2400" dirty="0"/>
              <a:t>Establishment Control (HFMA May 2025)</a:t>
            </a:r>
          </a:p>
          <a:p>
            <a:pPr marL="742950" lvl="1" indent="-285750">
              <a:buFont typeface="Arial" panose="020B0604020202020204" pitchFamily="34" charset="0"/>
              <a:buChar char="•"/>
            </a:pPr>
            <a:r>
              <a:rPr lang="en-GB" sz="2400" dirty="0"/>
              <a:t>Budgetary Framework and Grip and Control Discussions (Directors of Finance Forum July 2024)</a:t>
            </a:r>
          </a:p>
          <a:p>
            <a:pPr marL="285750" indent="-285750">
              <a:buFont typeface="Arial" panose="020B0604020202020204" pitchFamily="34" charset="0"/>
              <a:buChar char="•"/>
            </a:pPr>
            <a:r>
              <a:rPr lang="en-GB" sz="2400" dirty="0">
                <a:cs typeface="Arial" panose="020B0604020202020204" pitchFamily="34" charset="0"/>
              </a:rPr>
              <a:t>The toolkit will help organisations assess their current grip and control arrangements by bringing together evidence sources in one framework.</a:t>
            </a:r>
          </a:p>
          <a:p>
            <a:pPr marL="285750" indent="-285750">
              <a:buFont typeface="Arial" panose="020B0604020202020204" pitchFamily="34" charset="0"/>
              <a:buChar char="•"/>
            </a:pPr>
            <a:r>
              <a:rPr lang="en-GB" sz="2400" dirty="0">
                <a:cs typeface="Arial" panose="020B0604020202020204" pitchFamily="34" charset="0"/>
              </a:rPr>
              <a:t>Directors of Finance have agreed that all NHS bodies will complete the assessment.</a:t>
            </a:r>
          </a:p>
          <a:p>
            <a:endParaRPr lang="en-GB" sz="2400" dirty="0">
              <a:cs typeface="Arial" panose="020B0604020202020204" pitchFamily="34" charset="0"/>
            </a:endParaRPr>
          </a:p>
          <a:p>
            <a:r>
              <a:rPr lang="en-GB" sz="2400" b="1" dirty="0">
                <a:cs typeface="Arial" panose="020B0604020202020204" pitchFamily="34" charset="0"/>
              </a:rPr>
              <a:t>Overarching Actions</a:t>
            </a:r>
          </a:p>
          <a:p>
            <a:pPr marL="285750" indent="-285750">
              <a:buFont typeface="Arial" panose="020B0604020202020204" pitchFamily="34" charset="0"/>
              <a:buChar char="•"/>
            </a:pPr>
            <a:r>
              <a:rPr lang="en-GB" sz="2400" dirty="0">
                <a:cs typeface="Arial" panose="020B0604020202020204" pitchFamily="34" charset="0"/>
              </a:rPr>
              <a:t>Complete a transparent self assessment, showing evidence of: </a:t>
            </a:r>
          </a:p>
          <a:p>
            <a:pPr marL="742950" lvl="1" indent="-285750">
              <a:buFont typeface="Arial" panose="020B0604020202020204" pitchFamily="34" charset="0"/>
              <a:buChar char="•"/>
            </a:pPr>
            <a:r>
              <a:rPr lang="en-GB" sz="2400" dirty="0">
                <a:cs typeface="Arial" panose="020B0604020202020204" pitchFamily="34" charset="0"/>
              </a:rPr>
              <a:t>the existence of each control; </a:t>
            </a:r>
          </a:p>
          <a:p>
            <a:pPr marL="742950" lvl="1" indent="-285750">
              <a:buFont typeface="Arial" panose="020B0604020202020204" pitchFamily="34" charset="0"/>
              <a:buChar char="•"/>
            </a:pPr>
            <a:r>
              <a:rPr lang="en-GB" sz="2400" dirty="0">
                <a:cs typeface="Arial" panose="020B0604020202020204" pitchFamily="34" charset="0"/>
              </a:rPr>
              <a:t>the effectiveness of each control;</a:t>
            </a:r>
          </a:p>
          <a:p>
            <a:pPr marL="742950" lvl="1" indent="-285750">
              <a:buFont typeface="Arial" panose="020B0604020202020204" pitchFamily="34" charset="0"/>
              <a:buChar char="•"/>
            </a:pPr>
            <a:r>
              <a:rPr lang="en-GB" sz="2400" dirty="0">
                <a:cs typeface="Arial" panose="020B0604020202020204" pitchFamily="34" charset="0"/>
              </a:rPr>
              <a:t>using this information to identify both strengths and areas needing improvement.</a:t>
            </a:r>
          </a:p>
          <a:p>
            <a:pPr marL="285750" indent="-285750">
              <a:buFont typeface="Arial" panose="020B0604020202020204" pitchFamily="34" charset="0"/>
              <a:buChar char="•"/>
            </a:pPr>
            <a:r>
              <a:rPr lang="en-GB" sz="2400" dirty="0"/>
              <a:t>Complete the checklist within the Toolkit to consider whether the relevant policy or process exists and secondly to consider operational delivery and compliance. This may require input from representatives from several areas including workforce, procurement, efficiency, finance and audit.</a:t>
            </a:r>
          </a:p>
          <a:p>
            <a:pPr marL="285750" indent="-285750">
              <a:buFont typeface="Arial" panose="020B0604020202020204" pitchFamily="34" charset="0"/>
              <a:buChar char="•"/>
            </a:pPr>
            <a:r>
              <a:rPr lang="en-GB" sz="2400" dirty="0"/>
              <a:t>Agree priority issues and how proposed actions to address the issues identified will be taken forward. This may require assembling a working group including representatives from workforce, procurement, efficiency, finance. </a:t>
            </a:r>
          </a:p>
          <a:p>
            <a:pPr marL="285750" indent="-285750">
              <a:buFont typeface="Arial" panose="020B0604020202020204" pitchFamily="34" charset="0"/>
              <a:buChar char="•"/>
            </a:pPr>
            <a:r>
              <a:rPr lang="en-GB" sz="2400" dirty="0"/>
              <a:t>Key findings from the exercise to be shared through the Director of Finance forum to identify any national areas of focus.</a:t>
            </a:r>
          </a:p>
          <a:p>
            <a:endParaRPr lang="en-GB" sz="1600" dirty="0">
              <a:cs typeface="Arial" panose="020B0604020202020204" pitchFamily="34" charset="0"/>
            </a:endParaRPr>
          </a:p>
        </p:txBody>
      </p:sp>
    </p:spTree>
    <p:extLst>
      <p:ext uri="{BB962C8B-B14F-4D97-AF65-F5344CB8AC3E}">
        <p14:creationId xmlns:p14="http://schemas.microsoft.com/office/powerpoint/2010/main" val="348624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5E662-2DBB-84F7-BDF9-6DF903AA47FE}"/>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6A8B3085-92A0-F147-A241-7C8C69260AA6}"/>
              </a:ext>
            </a:extLst>
          </p:cNvPr>
          <p:cNvSpPr/>
          <p:nvPr/>
        </p:nvSpPr>
        <p:spPr>
          <a:xfrm flipH="1">
            <a:off x="11213680" y="3114398"/>
            <a:ext cx="704376" cy="2885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sp>
        <p:nvSpPr>
          <p:cNvPr id="3" name="Text Placeholder 2">
            <a:extLst>
              <a:ext uri="{FF2B5EF4-FFF2-40B4-BE49-F238E27FC236}">
                <a16:creationId xmlns:a16="http://schemas.microsoft.com/office/drawing/2014/main" id="{C614017A-1B10-7776-0547-FD79569E6C99}"/>
              </a:ext>
            </a:extLst>
          </p:cNvPr>
          <p:cNvSpPr>
            <a:spLocks noGrp="1"/>
          </p:cNvSpPr>
          <p:nvPr>
            <p:ph type="body" sz="quarter" idx="10"/>
          </p:nvPr>
        </p:nvSpPr>
        <p:spPr>
          <a:xfrm>
            <a:off x="645748" y="338887"/>
            <a:ext cx="18508813" cy="558790"/>
          </a:xfrm>
        </p:spPr>
        <p:txBody>
          <a:bodyPr/>
          <a:lstStyle/>
          <a:p>
            <a:pPr algn="ctr"/>
            <a:r>
              <a:rPr lang="en-GB" dirty="0"/>
              <a:t>Making Every £ Count Themes</a:t>
            </a:r>
          </a:p>
        </p:txBody>
      </p:sp>
      <p:sp>
        <p:nvSpPr>
          <p:cNvPr id="2" name="TextBox 1">
            <a:extLst>
              <a:ext uri="{FF2B5EF4-FFF2-40B4-BE49-F238E27FC236}">
                <a16:creationId xmlns:a16="http://schemas.microsoft.com/office/drawing/2014/main" id="{23DDB956-ACFA-5D41-36BD-D4156736D79C}"/>
              </a:ext>
            </a:extLst>
          </p:cNvPr>
          <p:cNvSpPr txBox="1"/>
          <p:nvPr/>
        </p:nvSpPr>
        <p:spPr>
          <a:xfrm>
            <a:off x="686651" y="905863"/>
            <a:ext cx="18427003" cy="865173"/>
          </a:xfrm>
          <a:prstGeom prst="rect">
            <a:avLst/>
          </a:prstGeom>
          <a:noFill/>
        </p:spPr>
        <p:txBody>
          <a:bodyPr wrap="square" rtlCol="0">
            <a:spAutoFit/>
          </a:bodyPr>
          <a:lstStyle/>
          <a:p>
            <a:pPr>
              <a:lnSpc>
                <a:spcPct val="107000"/>
              </a:lnSpc>
              <a:spcAft>
                <a:spcPts val="800"/>
              </a:spcAft>
              <a:buNone/>
            </a:pPr>
            <a:r>
              <a:rPr lang="en-GB" sz="2400" dirty="0">
                <a:latin typeface="Calibri" panose="020F0502020204030204" pitchFamily="34" charset="0"/>
                <a:ea typeface="Calibri" panose="020F0502020204030204" pitchFamily="34" charset="0"/>
                <a:cs typeface="Times New Roman" panose="02020603050405020304" pitchFamily="18" charset="0"/>
              </a:rPr>
              <a:t>The Tool Kit is broken down into eight thematic areas based on the presentation report  provided by the Performance &amp; Improvement Unit back in May 2022. These eight areas and the underpinning actions from the May 2022 presentation are provided below:</a:t>
            </a:r>
          </a:p>
        </p:txBody>
      </p:sp>
      <p:sp>
        <p:nvSpPr>
          <p:cNvPr id="31" name="Rectangle 30">
            <a:extLst>
              <a:ext uri="{FF2B5EF4-FFF2-40B4-BE49-F238E27FC236}">
                <a16:creationId xmlns:a16="http://schemas.microsoft.com/office/drawing/2014/main" id="{07136A26-532E-A80E-BE0A-450AEFA50D18}"/>
              </a:ext>
            </a:extLst>
          </p:cNvPr>
          <p:cNvSpPr/>
          <p:nvPr/>
        </p:nvSpPr>
        <p:spPr>
          <a:xfrm>
            <a:off x="12054788" y="2189231"/>
            <a:ext cx="361271" cy="1727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pic>
        <p:nvPicPr>
          <p:cNvPr id="6" name="Picture 5">
            <a:extLst>
              <a:ext uri="{FF2B5EF4-FFF2-40B4-BE49-F238E27FC236}">
                <a16:creationId xmlns:a16="http://schemas.microsoft.com/office/drawing/2014/main" id="{7D7FEA0C-3C28-1740-97AC-699668E0872B}"/>
              </a:ext>
            </a:extLst>
          </p:cNvPr>
          <p:cNvPicPr>
            <a:picLocks noChangeAspect="1"/>
          </p:cNvPicPr>
          <p:nvPr/>
        </p:nvPicPr>
        <p:blipFill>
          <a:blip r:embed="rId3"/>
          <a:stretch>
            <a:fillRect/>
          </a:stretch>
        </p:blipFill>
        <p:spPr>
          <a:xfrm>
            <a:off x="977702" y="2222635"/>
            <a:ext cx="18176859" cy="3716595"/>
          </a:xfrm>
          <a:prstGeom prst="rect">
            <a:avLst/>
          </a:prstGeom>
        </p:spPr>
      </p:pic>
      <p:pic>
        <p:nvPicPr>
          <p:cNvPr id="14" name="Picture 13">
            <a:extLst>
              <a:ext uri="{FF2B5EF4-FFF2-40B4-BE49-F238E27FC236}">
                <a16:creationId xmlns:a16="http://schemas.microsoft.com/office/drawing/2014/main" id="{9CDB01EC-85BB-44CF-0A2B-A90DB5732BD8}"/>
              </a:ext>
            </a:extLst>
          </p:cNvPr>
          <p:cNvPicPr>
            <a:picLocks noChangeAspect="1"/>
          </p:cNvPicPr>
          <p:nvPr/>
        </p:nvPicPr>
        <p:blipFill>
          <a:blip r:embed="rId4"/>
          <a:stretch>
            <a:fillRect/>
          </a:stretch>
        </p:blipFill>
        <p:spPr>
          <a:xfrm>
            <a:off x="977702" y="5981132"/>
            <a:ext cx="18135952" cy="3716595"/>
          </a:xfrm>
          <a:prstGeom prst="rect">
            <a:avLst/>
          </a:prstGeom>
        </p:spPr>
      </p:pic>
    </p:spTree>
    <p:extLst>
      <p:ext uri="{BB962C8B-B14F-4D97-AF65-F5344CB8AC3E}">
        <p14:creationId xmlns:p14="http://schemas.microsoft.com/office/powerpoint/2010/main" val="3822236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333D8-EEA2-3679-4781-A4E677362C5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857167B-0562-35F0-F421-F42F4CB38959}"/>
              </a:ext>
            </a:extLst>
          </p:cNvPr>
          <p:cNvSpPr/>
          <p:nvPr/>
        </p:nvSpPr>
        <p:spPr>
          <a:xfrm flipH="1">
            <a:off x="11213680" y="3114398"/>
            <a:ext cx="704376" cy="2885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sp>
        <p:nvSpPr>
          <p:cNvPr id="3" name="Text Placeholder 2">
            <a:extLst>
              <a:ext uri="{FF2B5EF4-FFF2-40B4-BE49-F238E27FC236}">
                <a16:creationId xmlns:a16="http://schemas.microsoft.com/office/drawing/2014/main" id="{02FEFA6E-C6EE-A46E-6D97-2B20052357E1}"/>
              </a:ext>
            </a:extLst>
          </p:cNvPr>
          <p:cNvSpPr>
            <a:spLocks noGrp="1"/>
          </p:cNvSpPr>
          <p:nvPr>
            <p:ph type="body" sz="quarter" idx="10"/>
          </p:nvPr>
        </p:nvSpPr>
        <p:spPr>
          <a:xfrm>
            <a:off x="645748" y="338887"/>
            <a:ext cx="18508813" cy="558790"/>
          </a:xfrm>
        </p:spPr>
        <p:txBody>
          <a:bodyPr/>
          <a:lstStyle/>
          <a:p>
            <a:pPr algn="ctr"/>
            <a:r>
              <a:rPr lang="en-GB" dirty="0"/>
              <a:t>Making Every £ Count Tool Kit</a:t>
            </a:r>
          </a:p>
        </p:txBody>
      </p:sp>
      <p:sp>
        <p:nvSpPr>
          <p:cNvPr id="31" name="Rectangle 30">
            <a:extLst>
              <a:ext uri="{FF2B5EF4-FFF2-40B4-BE49-F238E27FC236}">
                <a16:creationId xmlns:a16="http://schemas.microsoft.com/office/drawing/2014/main" id="{74ED27C9-6C60-F0EC-387D-CEE8697A67A2}"/>
              </a:ext>
            </a:extLst>
          </p:cNvPr>
          <p:cNvSpPr/>
          <p:nvPr/>
        </p:nvSpPr>
        <p:spPr>
          <a:xfrm>
            <a:off x="12054788" y="2189231"/>
            <a:ext cx="361271" cy="1727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graphicFrame>
        <p:nvGraphicFramePr>
          <p:cNvPr id="5" name="Table 4">
            <a:extLst>
              <a:ext uri="{FF2B5EF4-FFF2-40B4-BE49-F238E27FC236}">
                <a16:creationId xmlns:a16="http://schemas.microsoft.com/office/drawing/2014/main" id="{5360A91C-0813-8390-8788-7FD9256B00C8}"/>
              </a:ext>
            </a:extLst>
          </p:cNvPr>
          <p:cNvGraphicFramePr>
            <a:graphicFrameLocks noGrp="1"/>
          </p:cNvGraphicFramePr>
          <p:nvPr>
            <p:extLst>
              <p:ext uri="{D42A27DB-BD31-4B8C-83A1-F6EECF244321}">
                <p14:modId xmlns:p14="http://schemas.microsoft.com/office/powerpoint/2010/main" val="4174386541"/>
              </p:ext>
            </p:extLst>
          </p:nvPr>
        </p:nvGraphicFramePr>
        <p:xfrm>
          <a:off x="2663412" y="2189231"/>
          <a:ext cx="14751567" cy="5716520"/>
        </p:xfrm>
        <a:graphic>
          <a:graphicData uri="http://schemas.openxmlformats.org/drawingml/2006/table">
            <a:tbl>
              <a:tblPr firstRow="1" bandRow="1">
                <a:tableStyleId>{5C22544A-7EE6-4342-B048-85BDC9FD1C3A}</a:tableStyleId>
              </a:tblPr>
              <a:tblGrid>
                <a:gridCol w="4230039">
                  <a:extLst>
                    <a:ext uri="{9D8B030D-6E8A-4147-A177-3AD203B41FA5}">
                      <a16:colId xmlns:a16="http://schemas.microsoft.com/office/drawing/2014/main" val="3941467719"/>
                    </a:ext>
                  </a:extLst>
                </a:gridCol>
                <a:gridCol w="8667964">
                  <a:extLst>
                    <a:ext uri="{9D8B030D-6E8A-4147-A177-3AD203B41FA5}">
                      <a16:colId xmlns:a16="http://schemas.microsoft.com/office/drawing/2014/main" val="3533166149"/>
                    </a:ext>
                  </a:extLst>
                </a:gridCol>
                <a:gridCol w="1853564">
                  <a:extLst>
                    <a:ext uri="{9D8B030D-6E8A-4147-A177-3AD203B41FA5}">
                      <a16:colId xmlns:a16="http://schemas.microsoft.com/office/drawing/2014/main" val="229683576"/>
                    </a:ext>
                  </a:extLst>
                </a:gridCol>
              </a:tblGrid>
              <a:tr h="794794">
                <a:tc>
                  <a:txBody>
                    <a:bodyPr/>
                    <a:lstStyle/>
                    <a:p>
                      <a:pPr algn="ctr"/>
                      <a:r>
                        <a:rPr lang="en-GB" dirty="0">
                          <a:solidFill>
                            <a:schemeClr val="bg1"/>
                          </a:solidFill>
                        </a:rPr>
                        <a:t>Executive Leads</a:t>
                      </a:r>
                    </a:p>
                  </a:txBody>
                  <a:tcPr/>
                </a:tc>
                <a:tc>
                  <a:txBody>
                    <a:bodyPr/>
                    <a:lstStyle/>
                    <a:p>
                      <a:pPr algn="ctr"/>
                      <a:r>
                        <a:rPr lang="en-GB" dirty="0">
                          <a:solidFill>
                            <a:schemeClr val="bg1"/>
                          </a:solidFill>
                        </a:rPr>
                        <a:t>Themes</a:t>
                      </a:r>
                    </a:p>
                  </a:txBody>
                  <a:tcPr/>
                </a:tc>
                <a:tc>
                  <a:txBody>
                    <a:bodyPr/>
                    <a:lstStyle/>
                    <a:p>
                      <a:pPr algn="ctr"/>
                      <a:r>
                        <a:rPr lang="en-GB" dirty="0">
                          <a:solidFill>
                            <a:schemeClr val="bg1"/>
                          </a:solidFill>
                        </a:rPr>
                        <a:t>Number of Schemes</a:t>
                      </a:r>
                    </a:p>
                  </a:txBody>
                  <a:tcPr/>
                </a:tc>
                <a:extLst>
                  <a:ext uri="{0D108BD9-81ED-4DB2-BD59-A6C34878D82A}">
                    <a16:rowId xmlns:a16="http://schemas.microsoft.com/office/drawing/2014/main" val="3279644069"/>
                  </a:ext>
                </a:extLst>
              </a:tr>
              <a:tr h="1912659">
                <a:tc>
                  <a:txBody>
                    <a:bodyPr/>
                    <a:lstStyle/>
                    <a:p>
                      <a:r>
                        <a:rPr lang="en-GB" dirty="0">
                          <a:solidFill>
                            <a:schemeClr val="tx1"/>
                          </a:solidFill>
                        </a:rPr>
                        <a:t>Director of Workforce &amp; OD</a:t>
                      </a:r>
                    </a:p>
                  </a:txBody>
                  <a:tcPr/>
                </a:tc>
                <a:tc>
                  <a:txBody>
                    <a:bodyPr/>
                    <a:lstStyle/>
                    <a:p>
                      <a:r>
                        <a:rPr lang="en-GB" dirty="0">
                          <a:solidFill>
                            <a:schemeClr val="tx1"/>
                          </a:solidFill>
                        </a:rPr>
                        <a:t>People Costs – Establishment &amp; Vacancies</a:t>
                      </a:r>
                    </a:p>
                    <a:p>
                      <a:r>
                        <a:rPr lang="en-GB" dirty="0">
                          <a:solidFill>
                            <a:schemeClr val="tx1"/>
                          </a:solidFill>
                        </a:rPr>
                        <a:t>People Costs – Other Staff Payments – Overtime / Enhancements</a:t>
                      </a:r>
                    </a:p>
                    <a:p>
                      <a:r>
                        <a:rPr lang="en-GB" dirty="0">
                          <a:solidFill>
                            <a:schemeClr val="tx1"/>
                          </a:solidFill>
                        </a:rPr>
                        <a:t>People Costs – Sickness and Leave Management</a:t>
                      </a:r>
                    </a:p>
                    <a:p>
                      <a:r>
                        <a:rPr lang="en-GB" dirty="0">
                          <a:solidFill>
                            <a:schemeClr val="tx1"/>
                          </a:solidFill>
                        </a:rPr>
                        <a:t>People Costs – Temp Staffing Inc Bank, Agency &amp; Locum</a:t>
                      </a:r>
                    </a:p>
                    <a:p>
                      <a:r>
                        <a:rPr lang="en-GB" dirty="0">
                          <a:solidFill>
                            <a:schemeClr val="tx1"/>
                          </a:solidFill>
                        </a:rPr>
                        <a:t>Rostering, Rota’s and Job Planning – General</a:t>
                      </a:r>
                    </a:p>
                    <a:p>
                      <a:endParaRPr lang="en-GB" dirty="0">
                        <a:solidFill>
                          <a:schemeClr val="tx1"/>
                        </a:solidFill>
                      </a:endParaRPr>
                    </a:p>
                  </a:txBody>
                  <a:tcPr/>
                </a:tc>
                <a:tc>
                  <a:txBody>
                    <a:bodyPr/>
                    <a:lstStyle/>
                    <a:p>
                      <a:pPr algn="ctr"/>
                      <a:r>
                        <a:rPr lang="en-GB" dirty="0">
                          <a:solidFill>
                            <a:schemeClr val="tx1"/>
                          </a:solidFill>
                        </a:rPr>
                        <a:t>65</a:t>
                      </a:r>
                    </a:p>
                  </a:txBody>
                  <a:tcPr/>
                </a:tc>
                <a:extLst>
                  <a:ext uri="{0D108BD9-81ED-4DB2-BD59-A6C34878D82A}">
                    <a16:rowId xmlns:a16="http://schemas.microsoft.com/office/drawing/2014/main" val="3680538792"/>
                  </a:ext>
                </a:extLst>
              </a:tr>
              <a:tr h="1006641">
                <a:tc>
                  <a:txBody>
                    <a:bodyPr/>
                    <a:lstStyle/>
                    <a:p>
                      <a:r>
                        <a:rPr lang="en-GB" dirty="0">
                          <a:solidFill>
                            <a:schemeClr val="tx1"/>
                          </a:solidFill>
                        </a:rPr>
                        <a:t>Medical Director</a:t>
                      </a:r>
                    </a:p>
                  </a:txBody>
                  <a:tcPr/>
                </a:tc>
                <a:tc>
                  <a:txBody>
                    <a:bodyPr/>
                    <a:lstStyle/>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People Costs – Other Staff Payments – WLI’s</a:t>
                      </a:r>
                    </a:p>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Rostering, Rota’s and Job Planning – Medical Job Planning</a:t>
                      </a:r>
                    </a:p>
                    <a:p>
                      <a:endParaRPr lang="en-GB" dirty="0">
                        <a:solidFill>
                          <a:schemeClr val="tx1"/>
                        </a:solidFill>
                      </a:endParaRPr>
                    </a:p>
                  </a:txBody>
                  <a:tcPr/>
                </a:tc>
                <a:tc>
                  <a:txBody>
                    <a:bodyPr/>
                    <a:lstStyle/>
                    <a:p>
                      <a:pPr algn="ctr"/>
                      <a:r>
                        <a:rPr lang="en-GB" dirty="0">
                          <a:solidFill>
                            <a:schemeClr val="tx1"/>
                          </a:solidFill>
                        </a:rPr>
                        <a:t>15</a:t>
                      </a:r>
                    </a:p>
                  </a:txBody>
                  <a:tcPr/>
                </a:tc>
                <a:extLst>
                  <a:ext uri="{0D108BD9-81ED-4DB2-BD59-A6C34878D82A}">
                    <a16:rowId xmlns:a16="http://schemas.microsoft.com/office/drawing/2014/main" val="4201821252"/>
                  </a:ext>
                </a:extLst>
              </a:tr>
              <a:tr h="704635">
                <a:tc>
                  <a:txBody>
                    <a:bodyPr/>
                    <a:lstStyle/>
                    <a:p>
                      <a:r>
                        <a:rPr lang="en-GB" dirty="0">
                          <a:solidFill>
                            <a:schemeClr val="tx1"/>
                          </a:solidFill>
                        </a:rPr>
                        <a:t>Director of Finance</a:t>
                      </a:r>
                    </a:p>
                  </a:txBody>
                  <a:tcPr/>
                </a:tc>
                <a:tc>
                  <a:txBody>
                    <a:bodyPr/>
                    <a:lstStyle/>
                    <a:p>
                      <a:r>
                        <a:rPr lang="en-GB" dirty="0">
                          <a:solidFill>
                            <a:schemeClr val="tx1"/>
                          </a:solidFill>
                        </a:rPr>
                        <a:t>Procurement</a:t>
                      </a:r>
                    </a:p>
                    <a:p>
                      <a:r>
                        <a:rPr lang="en-GB" dirty="0">
                          <a:solidFill>
                            <a:schemeClr val="tx1"/>
                          </a:solidFill>
                        </a:rPr>
                        <a:t>Other Items – Financial, Capital and Estates</a:t>
                      </a:r>
                    </a:p>
                  </a:txBody>
                  <a:tcPr/>
                </a:tc>
                <a:tc>
                  <a:txBody>
                    <a:bodyPr/>
                    <a:lstStyle/>
                    <a:p>
                      <a:pPr algn="ctr"/>
                      <a:r>
                        <a:rPr lang="en-GB" dirty="0">
                          <a:solidFill>
                            <a:schemeClr val="tx1"/>
                          </a:solidFill>
                        </a:rPr>
                        <a:t>55</a:t>
                      </a:r>
                    </a:p>
                  </a:txBody>
                  <a:tcPr/>
                </a:tc>
                <a:extLst>
                  <a:ext uri="{0D108BD9-81ED-4DB2-BD59-A6C34878D82A}">
                    <a16:rowId xmlns:a16="http://schemas.microsoft.com/office/drawing/2014/main" val="850719515"/>
                  </a:ext>
                </a:extLst>
              </a:tr>
              <a:tr h="593156">
                <a:tc>
                  <a:txBody>
                    <a:bodyPr/>
                    <a:lstStyle/>
                    <a:p>
                      <a:r>
                        <a:rPr lang="en-GB" dirty="0">
                          <a:solidFill>
                            <a:schemeClr val="tx1"/>
                          </a:solidFill>
                        </a:rPr>
                        <a:t>Board Secretary</a:t>
                      </a:r>
                    </a:p>
                  </a:txBody>
                  <a:tcPr/>
                </a:tc>
                <a:tc>
                  <a:txBody>
                    <a:bodyPr/>
                    <a:lstStyle/>
                    <a:p>
                      <a:r>
                        <a:rPr lang="en-GB" dirty="0">
                          <a:solidFill>
                            <a:schemeClr val="tx1"/>
                          </a:solidFill>
                        </a:rPr>
                        <a:t>Framework and Guidance Controls</a:t>
                      </a:r>
                    </a:p>
                  </a:txBody>
                  <a:tcPr/>
                </a:tc>
                <a:tc>
                  <a:txBody>
                    <a:bodyPr/>
                    <a:lstStyle/>
                    <a:p>
                      <a:pPr algn="ctr"/>
                      <a:r>
                        <a:rPr lang="en-GB" dirty="0">
                          <a:solidFill>
                            <a:schemeClr val="tx1"/>
                          </a:solidFill>
                        </a:rPr>
                        <a:t>12</a:t>
                      </a:r>
                    </a:p>
                  </a:txBody>
                  <a:tcPr/>
                </a:tc>
                <a:extLst>
                  <a:ext uri="{0D108BD9-81ED-4DB2-BD59-A6C34878D82A}">
                    <a16:rowId xmlns:a16="http://schemas.microsoft.com/office/drawing/2014/main" val="592623524"/>
                  </a:ext>
                </a:extLst>
              </a:tr>
              <a:tr h="704635">
                <a:tc>
                  <a:txBody>
                    <a:bodyPr/>
                    <a:lstStyle/>
                    <a:p>
                      <a:r>
                        <a:rPr lang="en-GB" dirty="0">
                          <a:solidFill>
                            <a:schemeClr val="tx1"/>
                          </a:solidFill>
                        </a:rPr>
                        <a:t>Director of Nursing and Patient Experience</a:t>
                      </a:r>
                    </a:p>
                  </a:txBody>
                  <a:tcPr/>
                </a:tc>
                <a:tc>
                  <a:txBody>
                    <a:bodyPr/>
                    <a:lstStyle/>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Rostering, Rota’s and Job Planning – Nurse Rota Management</a:t>
                      </a:r>
                    </a:p>
                    <a:p>
                      <a:endParaRPr lang="en-GB" dirty="0">
                        <a:solidFill>
                          <a:schemeClr val="tx1"/>
                        </a:solidFill>
                      </a:endParaRPr>
                    </a:p>
                  </a:txBody>
                  <a:tcPr/>
                </a:tc>
                <a:tc>
                  <a:txBody>
                    <a:bodyPr/>
                    <a:lstStyle/>
                    <a:p>
                      <a:pPr algn="ctr"/>
                      <a:r>
                        <a:rPr lang="en-GB" dirty="0">
                          <a:solidFill>
                            <a:schemeClr val="tx1"/>
                          </a:solidFill>
                        </a:rPr>
                        <a:t>9</a:t>
                      </a:r>
                    </a:p>
                  </a:txBody>
                  <a:tcPr/>
                </a:tc>
                <a:extLst>
                  <a:ext uri="{0D108BD9-81ED-4DB2-BD59-A6C34878D82A}">
                    <a16:rowId xmlns:a16="http://schemas.microsoft.com/office/drawing/2014/main" val="3795987314"/>
                  </a:ext>
                </a:extLst>
              </a:tr>
            </a:tbl>
          </a:graphicData>
        </a:graphic>
      </p:graphicFrame>
      <p:sp>
        <p:nvSpPr>
          <p:cNvPr id="4" name="TextBox 3">
            <a:extLst>
              <a:ext uri="{FF2B5EF4-FFF2-40B4-BE49-F238E27FC236}">
                <a16:creationId xmlns:a16="http://schemas.microsoft.com/office/drawing/2014/main" id="{8EF49ED0-03D1-8788-47C4-E53DF99DAEBE}"/>
              </a:ext>
            </a:extLst>
          </p:cNvPr>
          <p:cNvSpPr txBox="1"/>
          <p:nvPr/>
        </p:nvSpPr>
        <p:spPr>
          <a:xfrm>
            <a:off x="1040884" y="1037801"/>
            <a:ext cx="17516939" cy="1200329"/>
          </a:xfrm>
          <a:prstGeom prst="rect">
            <a:avLst/>
          </a:prstGeom>
          <a:noFill/>
        </p:spPr>
        <p:txBody>
          <a:bodyPr wrap="square" rtlCol="0">
            <a:spAutoFit/>
          </a:bodyPr>
          <a:lstStyle/>
          <a:p>
            <a:pPr>
              <a:defRPr/>
            </a:pPr>
            <a:r>
              <a:rPr lang="en-GB" sz="2400" b="1" dirty="0">
                <a:solidFill>
                  <a:srgbClr val="231F20"/>
                </a:solidFill>
                <a:latin typeface="Calibri" panose="020F0502020204030204"/>
              </a:rPr>
              <a:t>Action to Date: </a:t>
            </a:r>
            <a:r>
              <a:rPr lang="en-GB" sz="2400" dirty="0">
                <a:solidFill>
                  <a:srgbClr val="231F20"/>
                </a:solidFill>
                <a:latin typeface="Calibri" panose="020F0502020204030204"/>
              </a:rPr>
              <a:t>Toolkit has been assessed and each of the actions allocated to an Executive Lead, a summary of these, the thematic areas allocated and the number of schemes under each theme is summarised in the table below:  </a:t>
            </a:r>
            <a:endParaRPr lang="en-GB" sz="24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231F20"/>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636E259-26BA-A09E-D580-DDF78A3A4EEA}"/>
              </a:ext>
            </a:extLst>
          </p:cNvPr>
          <p:cNvSpPr txBox="1"/>
          <p:nvPr/>
        </p:nvSpPr>
        <p:spPr>
          <a:xfrm>
            <a:off x="1040884" y="8375709"/>
            <a:ext cx="17996624" cy="732445"/>
          </a:xfrm>
          <a:prstGeom prst="rect">
            <a:avLst/>
          </a:prstGeom>
          <a:noFill/>
        </p:spPr>
        <p:txBody>
          <a:bodyPr wrap="square" rtlCol="0">
            <a:spAutoFit/>
          </a:bodyPr>
          <a:lstStyle/>
          <a:p>
            <a:pPr>
              <a:lnSpc>
                <a:spcPct val="108000"/>
              </a:lnSpc>
            </a:pPr>
            <a:r>
              <a:rPr lang="en-GB" sz="2000" b="1" dirty="0">
                <a:latin typeface="Arial" panose="020B0604020202020204" pitchFamily="34" charset="0"/>
                <a:cs typeface="Arial" panose="020B0604020202020204" pitchFamily="34" charset="0"/>
              </a:rPr>
              <a:t>Immediate Next Steps: </a:t>
            </a:r>
            <a:r>
              <a:rPr lang="en-GB" sz="2000" dirty="0">
                <a:latin typeface="Arial" panose="020B0604020202020204" pitchFamily="34" charset="0"/>
                <a:cs typeface="Arial" panose="020B0604020202020204" pitchFamily="34" charset="0"/>
              </a:rPr>
              <a:t>Finance Team will liaise with Executive Leads to complete an initial review of the themes and associated schemes for agreement. Further details are provided on Next Steps slide. </a:t>
            </a:r>
          </a:p>
        </p:txBody>
      </p:sp>
    </p:spTree>
    <p:extLst>
      <p:ext uri="{BB962C8B-B14F-4D97-AF65-F5344CB8AC3E}">
        <p14:creationId xmlns:p14="http://schemas.microsoft.com/office/powerpoint/2010/main" val="2357584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8076E-5C3A-576E-4909-44BCC21710B7}"/>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E0E44D7-393F-AD7F-E53A-AF9FA9CCEA90}"/>
              </a:ext>
            </a:extLst>
          </p:cNvPr>
          <p:cNvSpPr/>
          <p:nvPr/>
        </p:nvSpPr>
        <p:spPr>
          <a:xfrm flipH="1">
            <a:off x="11213680" y="3114398"/>
            <a:ext cx="704376" cy="2885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sp>
        <p:nvSpPr>
          <p:cNvPr id="3" name="Text Placeholder 2">
            <a:extLst>
              <a:ext uri="{FF2B5EF4-FFF2-40B4-BE49-F238E27FC236}">
                <a16:creationId xmlns:a16="http://schemas.microsoft.com/office/drawing/2014/main" id="{D324CEF1-1788-6148-DD08-3109307E99F2}"/>
              </a:ext>
            </a:extLst>
          </p:cNvPr>
          <p:cNvSpPr>
            <a:spLocks noGrp="1"/>
          </p:cNvSpPr>
          <p:nvPr>
            <p:ph type="body" sz="quarter" idx="10"/>
          </p:nvPr>
        </p:nvSpPr>
        <p:spPr>
          <a:xfrm>
            <a:off x="798437" y="34607"/>
            <a:ext cx="18508813" cy="558790"/>
          </a:xfrm>
        </p:spPr>
        <p:txBody>
          <a:bodyPr/>
          <a:lstStyle/>
          <a:p>
            <a:pPr algn="ctr"/>
            <a:r>
              <a:rPr lang="en-GB" dirty="0"/>
              <a:t>Next Steps &amp; Timeline </a:t>
            </a:r>
          </a:p>
        </p:txBody>
      </p:sp>
      <p:sp>
        <p:nvSpPr>
          <p:cNvPr id="31" name="Rectangle 30">
            <a:extLst>
              <a:ext uri="{FF2B5EF4-FFF2-40B4-BE49-F238E27FC236}">
                <a16:creationId xmlns:a16="http://schemas.microsoft.com/office/drawing/2014/main" id="{0CA37C37-8D00-15E7-6AEC-46D2287C281B}"/>
              </a:ext>
            </a:extLst>
          </p:cNvPr>
          <p:cNvSpPr/>
          <p:nvPr/>
        </p:nvSpPr>
        <p:spPr>
          <a:xfrm>
            <a:off x="12054788" y="2189231"/>
            <a:ext cx="361271" cy="1727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dirty="0">
              <a:solidFill>
                <a:srgbClr val="231F20"/>
              </a:solidFill>
              <a:latin typeface="Calibri" panose="020F0502020204030204"/>
            </a:endParaRPr>
          </a:p>
        </p:txBody>
      </p:sp>
      <p:graphicFrame>
        <p:nvGraphicFramePr>
          <p:cNvPr id="9" name="Diagram 8">
            <a:extLst>
              <a:ext uri="{FF2B5EF4-FFF2-40B4-BE49-F238E27FC236}">
                <a16:creationId xmlns:a16="http://schemas.microsoft.com/office/drawing/2014/main" id="{ECA3272C-2694-724F-91BD-3A9A9576EC1B}"/>
              </a:ext>
            </a:extLst>
          </p:cNvPr>
          <p:cNvGraphicFramePr/>
          <p:nvPr>
            <p:extLst>
              <p:ext uri="{D42A27DB-BD31-4B8C-83A1-F6EECF244321}">
                <p14:modId xmlns:p14="http://schemas.microsoft.com/office/powerpoint/2010/main" val="199772697"/>
              </p:ext>
            </p:extLst>
          </p:nvPr>
        </p:nvGraphicFramePr>
        <p:xfrm>
          <a:off x="1004519" y="4802684"/>
          <a:ext cx="18508813" cy="27184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a:extLst>
              <a:ext uri="{FF2B5EF4-FFF2-40B4-BE49-F238E27FC236}">
                <a16:creationId xmlns:a16="http://schemas.microsoft.com/office/drawing/2014/main" id="{843FB864-DF39-3540-F800-9FAAFBCA66CB}"/>
              </a:ext>
            </a:extLst>
          </p:cNvPr>
          <p:cNvSpPr/>
          <p:nvPr/>
        </p:nvSpPr>
        <p:spPr>
          <a:xfrm>
            <a:off x="2310063" y="7202904"/>
            <a:ext cx="4684295" cy="2855495"/>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3600" b="1" dirty="0"/>
              <a:t>Phase 1: </a:t>
            </a:r>
          </a:p>
          <a:p>
            <a:pPr algn="ctr"/>
            <a:r>
              <a:rPr lang="en-GB" sz="3600" b="1" dirty="0"/>
              <a:t>Assessment &amp; Establishment Tool Kit</a:t>
            </a:r>
          </a:p>
        </p:txBody>
      </p:sp>
      <p:sp>
        <p:nvSpPr>
          <p:cNvPr id="11" name="Rectangle 10">
            <a:extLst>
              <a:ext uri="{FF2B5EF4-FFF2-40B4-BE49-F238E27FC236}">
                <a16:creationId xmlns:a16="http://schemas.microsoft.com/office/drawing/2014/main" id="{9AC3D18C-AEFD-EFA8-6745-41FA2143B9DD}"/>
              </a:ext>
            </a:extLst>
          </p:cNvPr>
          <p:cNvSpPr/>
          <p:nvPr/>
        </p:nvSpPr>
        <p:spPr>
          <a:xfrm>
            <a:off x="7916779" y="7202904"/>
            <a:ext cx="4684295" cy="2855496"/>
          </a:xfrm>
          <a:prstGeom prst="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GB" sz="3600" b="1" dirty="0"/>
              <a:t>Phase 2: </a:t>
            </a:r>
          </a:p>
          <a:p>
            <a:pPr algn="ctr"/>
            <a:r>
              <a:rPr lang="en-GB" sz="3600" b="1" dirty="0"/>
              <a:t>Assessment and Delivery Actions</a:t>
            </a:r>
          </a:p>
        </p:txBody>
      </p:sp>
      <p:sp>
        <p:nvSpPr>
          <p:cNvPr id="12" name="Rectangle 11">
            <a:extLst>
              <a:ext uri="{FF2B5EF4-FFF2-40B4-BE49-F238E27FC236}">
                <a16:creationId xmlns:a16="http://schemas.microsoft.com/office/drawing/2014/main" id="{FA18653B-0001-FADF-5858-C006F525E0C7}"/>
              </a:ext>
            </a:extLst>
          </p:cNvPr>
          <p:cNvSpPr/>
          <p:nvPr/>
        </p:nvSpPr>
        <p:spPr>
          <a:xfrm>
            <a:off x="13611887" y="7202904"/>
            <a:ext cx="4684295" cy="2855496"/>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3600" b="1" dirty="0"/>
              <a:t>Phase 3: </a:t>
            </a:r>
          </a:p>
          <a:p>
            <a:pPr algn="ctr"/>
            <a:r>
              <a:rPr lang="en-GB" sz="3600" b="1" dirty="0"/>
              <a:t>Reporting &amp; Assurance</a:t>
            </a:r>
          </a:p>
        </p:txBody>
      </p:sp>
      <p:sp>
        <p:nvSpPr>
          <p:cNvPr id="13" name="Rectangle 12">
            <a:extLst>
              <a:ext uri="{FF2B5EF4-FFF2-40B4-BE49-F238E27FC236}">
                <a16:creationId xmlns:a16="http://schemas.microsoft.com/office/drawing/2014/main" id="{FAF1A6A5-1348-AFB0-BF8E-0EE822B8B7C6}"/>
              </a:ext>
            </a:extLst>
          </p:cNvPr>
          <p:cNvSpPr/>
          <p:nvPr/>
        </p:nvSpPr>
        <p:spPr>
          <a:xfrm>
            <a:off x="2310063" y="1017779"/>
            <a:ext cx="4923697" cy="4455085"/>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457200" indent="-457200">
              <a:buFont typeface="Arial" panose="020B0604020202020204" pitchFamily="34" charset="0"/>
              <a:buChar char="•"/>
            </a:pPr>
            <a:r>
              <a:rPr lang="en-GB" sz="2400" b="1" dirty="0"/>
              <a:t>Establishment Tool and provisional allocation of themes &amp; schemes </a:t>
            </a:r>
          </a:p>
          <a:p>
            <a:pPr marL="457200" indent="-457200">
              <a:buFont typeface="Arial" panose="020B0604020202020204" pitchFamily="34" charset="0"/>
              <a:buChar char="•"/>
            </a:pPr>
            <a:endParaRPr lang="en-GB" sz="2400" b="1" dirty="0"/>
          </a:p>
          <a:p>
            <a:pPr marL="1028700" lvl="1" indent="-571500">
              <a:buFont typeface="Arial" panose="020B0604020202020204" pitchFamily="34" charset="0"/>
              <a:buChar char="•"/>
            </a:pPr>
            <a:r>
              <a:rPr lang="en-GB" sz="2400" b="1" dirty="0"/>
              <a:t>Sign off principles IET </a:t>
            </a:r>
          </a:p>
          <a:p>
            <a:pPr marL="1028700" lvl="1" indent="-571500">
              <a:buFont typeface="Arial" panose="020B0604020202020204" pitchFamily="34" charset="0"/>
              <a:buChar char="•"/>
            </a:pPr>
            <a:endParaRPr lang="en-GB" sz="2400" b="1" dirty="0"/>
          </a:p>
          <a:p>
            <a:pPr marL="1943100" lvl="3" indent="-571500">
              <a:buFont typeface="Arial" panose="020B0604020202020204" pitchFamily="34" charset="0"/>
              <a:buChar char="•"/>
            </a:pPr>
            <a:r>
              <a:rPr lang="en-GB" sz="2400" b="1" dirty="0"/>
              <a:t>Thematic Lead sign off allocation of Themes/schemes </a:t>
            </a:r>
          </a:p>
        </p:txBody>
      </p:sp>
      <p:sp>
        <p:nvSpPr>
          <p:cNvPr id="14" name="Rectangle 13">
            <a:extLst>
              <a:ext uri="{FF2B5EF4-FFF2-40B4-BE49-F238E27FC236}">
                <a16:creationId xmlns:a16="http://schemas.microsoft.com/office/drawing/2014/main" id="{4A7715C0-A1DC-2755-B807-94B2EB9B5A85}"/>
              </a:ext>
            </a:extLst>
          </p:cNvPr>
          <p:cNvSpPr/>
          <p:nvPr/>
        </p:nvSpPr>
        <p:spPr>
          <a:xfrm>
            <a:off x="7916779" y="1073032"/>
            <a:ext cx="5141495" cy="4406765"/>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342900" indent="-342900">
              <a:buFont typeface="Arial" panose="020B0604020202020204" pitchFamily="34" charset="0"/>
              <a:buChar char="•"/>
            </a:pPr>
            <a:r>
              <a:rPr lang="en-GB" sz="2400" b="1" dirty="0"/>
              <a:t>Assessment of effectiveness current controls  and supporting evidence </a:t>
            </a:r>
          </a:p>
          <a:p>
            <a:pPr marL="342900" indent="-342900">
              <a:buFont typeface="Arial" panose="020B0604020202020204" pitchFamily="34" charset="0"/>
              <a:buChar char="•"/>
            </a:pPr>
            <a:endParaRPr lang="en-GB" sz="2400" b="1" dirty="0"/>
          </a:p>
          <a:p>
            <a:pPr marL="800100" lvl="1" indent="-342900">
              <a:buFont typeface="Arial" panose="020B0604020202020204" pitchFamily="34" charset="0"/>
              <a:buChar char="•"/>
            </a:pPr>
            <a:r>
              <a:rPr lang="en-GB" sz="2400" b="1" dirty="0"/>
              <a:t>Based on current assessment agree areas where  improvement to strengthening  grip and control required</a:t>
            </a:r>
          </a:p>
          <a:p>
            <a:pPr marL="800100" lvl="1" indent="-342900">
              <a:buFont typeface="Arial" panose="020B0604020202020204" pitchFamily="34" charset="0"/>
              <a:buChar char="•"/>
            </a:pPr>
            <a:endParaRPr lang="en-GB" sz="2400" b="1" dirty="0"/>
          </a:p>
          <a:p>
            <a:pPr marL="1714500" lvl="3" indent="-342900">
              <a:buFont typeface="Arial" panose="020B0604020202020204" pitchFamily="34" charset="0"/>
              <a:buChar char="•"/>
            </a:pPr>
            <a:r>
              <a:rPr lang="en-GB" sz="2400" b="1" dirty="0"/>
              <a:t>Consolidation priority issues and how actions addressed </a:t>
            </a:r>
          </a:p>
        </p:txBody>
      </p:sp>
      <p:sp>
        <p:nvSpPr>
          <p:cNvPr id="16" name="Rectangle 15">
            <a:extLst>
              <a:ext uri="{FF2B5EF4-FFF2-40B4-BE49-F238E27FC236}">
                <a16:creationId xmlns:a16="http://schemas.microsoft.com/office/drawing/2014/main" id="{318955F4-F095-89E6-E715-1B9B8889E65E}"/>
              </a:ext>
            </a:extLst>
          </p:cNvPr>
          <p:cNvSpPr/>
          <p:nvPr/>
        </p:nvSpPr>
        <p:spPr>
          <a:xfrm>
            <a:off x="13611887" y="1017779"/>
            <a:ext cx="4923696" cy="448449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571500" indent="-571500">
              <a:buFont typeface="Arial" panose="020B0604020202020204" pitchFamily="34" charset="0"/>
              <a:buChar char="•"/>
            </a:pPr>
            <a:r>
              <a:rPr lang="en-GB" sz="2400" b="1" dirty="0"/>
              <a:t>Assessment and independent overview Internal Audit</a:t>
            </a:r>
          </a:p>
          <a:p>
            <a:pPr marL="571500" indent="-571500">
              <a:buFont typeface="Arial" panose="020B0604020202020204" pitchFamily="34" charset="0"/>
              <a:buChar char="•"/>
            </a:pPr>
            <a:endParaRPr lang="en-GB" sz="2400" b="1" dirty="0"/>
          </a:p>
          <a:p>
            <a:pPr marL="571500" indent="-571500">
              <a:buFont typeface="Arial" panose="020B0604020202020204" pitchFamily="34" charset="0"/>
              <a:buChar char="•"/>
            </a:pPr>
            <a:endParaRPr lang="en-GB" sz="2400" b="1" dirty="0"/>
          </a:p>
          <a:p>
            <a:pPr marL="1028700" lvl="1" indent="-571500">
              <a:buFont typeface="Arial" panose="020B0604020202020204" pitchFamily="34" charset="0"/>
              <a:buChar char="•"/>
            </a:pPr>
            <a:r>
              <a:rPr lang="en-GB" sz="2400" b="1" dirty="0"/>
              <a:t>Updates progress Monthly Execs /  Bi Monthly Audit Committee</a:t>
            </a:r>
          </a:p>
          <a:p>
            <a:pPr marL="571500" indent="-571500">
              <a:buFont typeface="Arial" panose="020B0604020202020204" pitchFamily="34" charset="0"/>
              <a:buChar char="•"/>
            </a:pPr>
            <a:endParaRPr lang="en-GB" sz="2400" b="1" dirty="0"/>
          </a:p>
          <a:p>
            <a:pPr marL="571500" indent="-571500">
              <a:buFont typeface="Arial" panose="020B0604020202020204" pitchFamily="34" charset="0"/>
              <a:buChar char="•"/>
            </a:pPr>
            <a:endParaRPr lang="en-GB" sz="2400" b="1" dirty="0"/>
          </a:p>
          <a:p>
            <a:pPr marL="1943100" lvl="3" indent="-571500">
              <a:buFont typeface="Arial" panose="020B0604020202020204" pitchFamily="34" charset="0"/>
              <a:buChar char="•"/>
            </a:pPr>
            <a:r>
              <a:rPr lang="en-GB" sz="2400" b="1" dirty="0"/>
              <a:t>Updates to All Wales DOFs</a:t>
            </a:r>
          </a:p>
        </p:txBody>
      </p:sp>
      <p:cxnSp>
        <p:nvCxnSpPr>
          <p:cNvPr id="19" name="Straight Connector 18">
            <a:extLst>
              <a:ext uri="{FF2B5EF4-FFF2-40B4-BE49-F238E27FC236}">
                <a16:creationId xmlns:a16="http://schemas.microsoft.com/office/drawing/2014/main" id="{650FF3F6-F373-F669-EC20-B23C4777062B}"/>
              </a:ext>
            </a:extLst>
          </p:cNvPr>
          <p:cNvCxnSpPr>
            <a:cxnSpLocks/>
          </p:cNvCxnSpPr>
          <p:nvPr/>
        </p:nvCxnSpPr>
        <p:spPr>
          <a:xfrm>
            <a:off x="2342147" y="1939309"/>
            <a:ext cx="0" cy="389789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0E66AEC-835F-ABCE-E050-083BA09AD4F4}"/>
              </a:ext>
            </a:extLst>
          </p:cNvPr>
          <p:cNvCxnSpPr>
            <a:cxnSpLocks/>
          </p:cNvCxnSpPr>
          <p:nvPr/>
        </p:nvCxnSpPr>
        <p:spPr>
          <a:xfrm>
            <a:off x="3360821" y="3509967"/>
            <a:ext cx="0" cy="232723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653D9BD-C110-46DB-C202-9BC015263E7B}"/>
              </a:ext>
            </a:extLst>
          </p:cNvPr>
          <p:cNvCxnSpPr>
            <a:cxnSpLocks/>
          </p:cNvCxnSpPr>
          <p:nvPr/>
        </p:nvCxnSpPr>
        <p:spPr>
          <a:xfrm>
            <a:off x="5670884" y="5108522"/>
            <a:ext cx="0" cy="94542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72FE45E-4055-B13F-3415-FC7659B67CEE}"/>
              </a:ext>
            </a:extLst>
          </p:cNvPr>
          <p:cNvCxnSpPr>
            <a:cxnSpLocks/>
          </p:cNvCxnSpPr>
          <p:nvPr/>
        </p:nvCxnSpPr>
        <p:spPr>
          <a:xfrm>
            <a:off x="8157410" y="2026652"/>
            <a:ext cx="0" cy="374549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0E0311D-79F9-5FD6-8809-0326497ED40E}"/>
              </a:ext>
            </a:extLst>
          </p:cNvPr>
          <p:cNvCxnSpPr>
            <a:cxnSpLocks/>
          </p:cNvCxnSpPr>
          <p:nvPr/>
        </p:nvCxnSpPr>
        <p:spPr>
          <a:xfrm>
            <a:off x="9352548" y="4022993"/>
            <a:ext cx="0" cy="19015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F9E3DA5-B605-C00B-44D5-271364261F1A}"/>
              </a:ext>
            </a:extLst>
          </p:cNvPr>
          <p:cNvCxnSpPr>
            <a:cxnSpLocks/>
          </p:cNvCxnSpPr>
          <p:nvPr/>
        </p:nvCxnSpPr>
        <p:spPr>
          <a:xfrm>
            <a:off x="11581172" y="5108522"/>
            <a:ext cx="0" cy="7286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DD5F1DF-DDFC-4586-906D-9E74EF9E4CFE}"/>
              </a:ext>
            </a:extLst>
          </p:cNvPr>
          <p:cNvCxnSpPr>
            <a:cxnSpLocks/>
          </p:cNvCxnSpPr>
          <p:nvPr/>
        </p:nvCxnSpPr>
        <p:spPr>
          <a:xfrm>
            <a:off x="13796210" y="1909178"/>
            <a:ext cx="0" cy="374549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287E47-34E6-DF07-8203-66130CD3230A}"/>
              </a:ext>
            </a:extLst>
          </p:cNvPr>
          <p:cNvCxnSpPr>
            <a:cxnSpLocks/>
          </p:cNvCxnSpPr>
          <p:nvPr/>
        </p:nvCxnSpPr>
        <p:spPr>
          <a:xfrm>
            <a:off x="15584906" y="3971641"/>
            <a:ext cx="0" cy="19015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D63CC6A-0973-2CD6-C452-7CF2634CB4C8}"/>
              </a:ext>
            </a:extLst>
          </p:cNvPr>
          <p:cNvCxnSpPr>
            <a:cxnSpLocks/>
          </p:cNvCxnSpPr>
          <p:nvPr/>
        </p:nvCxnSpPr>
        <p:spPr>
          <a:xfrm>
            <a:off x="17925825" y="4925991"/>
            <a:ext cx="0" cy="728684"/>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2190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333D8-EEA2-3679-4781-A4E677362C5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857167B-0562-35F0-F421-F42F4CB38959}"/>
              </a:ext>
            </a:extLst>
          </p:cNvPr>
          <p:cNvSpPr/>
          <p:nvPr/>
        </p:nvSpPr>
        <p:spPr>
          <a:xfrm flipH="1">
            <a:off x="11213680" y="3114398"/>
            <a:ext cx="704376" cy="2885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dirty="0">
              <a:ln>
                <a:noFill/>
              </a:ln>
              <a:solidFill>
                <a:srgbClr val="231F20"/>
              </a:solidFill>
              <a:effectLst/>
              <a:uLnTx/>
              <a:uFillTx/>
              <a:latin typeface="Calibri" panose="020F0502020204030204"/>
              <a:ea typeface="+mn-ea"/>
              <a:cs typeface="+mn-cs"/>
            </a:endParaRPr>
          </a:p>
        </p:txBody>
      </p:sp>
      <p:sp>
        <p:nvSpPr>
          <p:cNvPr id="3" name="Text Placeholder 2">
            <a:extLst>
              <a:ext uri="{FF2B5EF4-FFF2-40B4-BE49-F238E27FC236}">
                <a16:creationId xmlns:a16="http://schemas.microsoft.com/office/drawing/2014/main" id="{02FEFA6E-C6EE-A46E-6D97-2B20052357E1}"/>
              </a:ext>
            </a:extLst>
          </p:cNvPr>
          <p:cNvSpPr>
            <a:spLocks noGrp="1"/>
          </p:cNvSpPr>
          <p:nvPr>
            <p:ph type="body" sz="quarter" idx="10"/>
          </p:nvPr>
        </p:nvSpPr>
        <p:spPr>
          <a:xfrm>
            <a:off x="645748" y="199297"/>
            <a:ext cx="18508813" cy="558790"/>
          </a:xfrm>
        </p:spPr>
        <p:txBody>
          <a:bodyPr/>
          <a:lstStyle/>
          <a:p>
            <a:pPr algn="ctr"/>
            <a:r>
              <a:rPr lang="en-GB" dirty="0"/>
              <a:t>Update @ 20 April: Every £ Counts Self Assessment</a:t>
            </a:r>
          </a:p>
        </p:txBody>
      </p:sp>
      <p:sp>
        <p:nvSpPr>
          <p:cNvPr id="31" name="Rectangle 30">
            <a:extLst>
              <a:ext uri="{FF2B5EF4-FFF2-40B4-BE49-F238E27FC236}">
                <a16:creationId xmlns:a16="http://schemas.microsoft.com/office/drawing/2014/main" id="{74ED27C9-6C60-F0EC-387D-CEE8697A67A2}"/>
              </a:ext>
            </a:extLst>
          </p:cNvPr>
          <p:cNvSpPr/>
          <p:nvPr/>
        </p:nvSpPr>
        <p:spPr>
          <a:xfrm>
            <a:off x="12054788" y="2189231"/>
            <a:ext cx="361271" cy="1727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dirty="0">
              <a:ln>
                <a:noFill/>
              </a:ln>
              <a:solidFill>
                <a:srgbClr val="231F2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5360A91C-0813-8390-8788-7FD9256B00C8}"/>
              </a:ext>
            </a:extLst>
          </p:cNvPr>
          <p:cNvGraphicFramePr>
            <a:graphicFrameLocks noGrp="1"/>
          </p:cNvGraphicFramePr>
          <p:nvPr/>
        </p:nvGraphicFramePr>
        <p:xfrm>
          <a:off x="2524369" y="2298212"/>
          <a:ext cx="14751569" cy="6638539"/>
        </p:xfrm>
        <a:graphic>
          <a:graphicData uri="http://schemas.openxmlformats.org/drawingml/2006/table">
            <a:tbl>
              <a:tblPr firstRow="1" bandRow="1">
                <a:tableStyleId>{5C22544A-7EE6-4342-B048-85BDC9FD1C3A}</a:tableStyleId>
              </a:tblPr>
              <a:tblGrid>
                <a:gridCol w="2815131">
                  <a:extLst>
                    <a:ext uri="{9D8B030D-6E8A-4147-A177-3AD203B41FA5}">
                      <a16:colId xmlns:a16="http://schemas.microsoft.com/office/drawing/2014/main" val="3941467719"/>
                    </a:ext>
                  </a:extLst>
                </a:gridCol>
                <a:gridCol w="5768613">
                  <a:extLst>
                    <a:ext uri="{9D8B030D-6E8A-4147-A177-3AD203B41FA5}">
                      <a16:colId xmlns:a16="http://schemas.microsoft.com/office/drawing/2014/main" val="3533166149"/>
                    </a:ext>
                  </a:extLst>
                </a:gridCol>
                <a:gridCol w="1233565">
                  <a:extLst>
                    <a:ext uri="{9D8B030D-6E8A-4147-A177-3AD203B41FA5}">
                      <a16:colId xmlns:a16="http://schemas.microsoft.com/office/drawing/2014/main" val="229683576"/>
                    </a:ext>
                  </a:extLst>
                </a:gridCol>
                <a:gridCol w="1233565">
                  <a:extLst>
                    <a:ext uri="{9D8B030D-6E8A-4147-A177-3AD203B41FA5}">
                      <a16:colId xmlns:a16="http://schemas.microsoft.com/office/drawing/2014/main" val="2496717005"/>
                    </a:ext>
                  </a:extLst>
                </a:gridCol>
                <a:gridCol w="1233565">
                  <a:extLst>
                    <a:ext uri="{9D8B030D-6E8A-4147-A177-3AD203B41FA5}">
                      <a16:colId xmlns:a16="http://schemas.microsoft.com/office/drawing/2014/main" val="1612707967"/>
                    </a:ext>
                  </a:extLst>
                </a:gridCol>
                <a:gridCol w="1233565">
                  <a:extLst>
                    <a:ext uri="{9D8B030D-6E8A-4147-A177-3AD203B41FA5}">
                      <a16:colId xmlns:a16="http://schemas.microsoft.com/office/drawing/2014/main" val="989505667"/>
                    </a:ext>
                  </a:extLst>
                </a:gridCol>
                <a:gridCol w="1233565">
                  <a:extLst>
                    <a:ext uri="{9D8B030D-6E8A-4147-A177-3AD203B41FA5}">
                      <a16:colId xmlns:a16="http://schemas.microsoft.com/office/drawing/2014/main" val="1097927883"/>
                    </a:ext>
                  </a:extLst>
                </a:gridCol>
              </a:tblGrid>
              <a:tr h="794794">
                <a:tc>
                  <a:txBody>
                    <a:bodyPr/>
                    <a:lstStyle/>
                    <a:p>
                      <a:pPr algn="ctr"/>
                      <a:r>
                        <a:rPr lang="en-GB" dirty="0">
                          <a:solidFill>
                            <a:schemeClr val="bg1"/>
                          </a:solidFill>
                        </a:rPr>
                        <a:t>Executive Leads</a:t>
                      </a:r>
                    </a:p>
                  </a:txBody>
                  <a:tcPr/>
                </a:tc>
                <a:tc>
                  <a:txBody>
                    <a:bodyPr/>
                    <a:lstStyle/>
                    <a:p>
                      <a:pPr algn="ctr"/>
                      <a:r>
                        <a:rPr lang="en-GB" dirty="0">
                          <a:solidFill>
                            <a:schemeClr val="bg1"/>
                          </a:solidFill>
                        </a:rPr>
                        <a:t>Themes</a:t>
                      </a:r>
                    </a:p>
                  </a:txBody>
                  <a:tcPr/>
                </a:tc>
                <a:tc>
                  <a:txBody>
                    <a:bodyPr/>
                    <a:lstStyle/>
                    <a:p>
                      <a:pPr algn="ctr"/>
                      <a:r>
                        <a:rPr lang="en-GB" dirty="0">
                          <a:solidFill>
                            <a:schemeClr val="bg1"/>
                          </a:solidFill>
                        </a:rPr>
                        <a:t>Total Number of Schemes</a:t>
                      </a:r>
                    </a:p>
                  </a:txBody>
                  <a:tcPr/>
                </a:tc>
                <a:tc>
                  <a:txBody>
                    <a:bodyPr/>
                    <a:lstStyle/>
                    <a:p>
                      <a:pPr algn="ctr"/>
                      <a:r>
                        <a:rPr lang="en-GB" dirty="0">
                          <a:solidFill>
                            <a:schemeClr val="bg1"/>
                          </a:solidFill>
                        </a:rPr>
                        <a:t>RAG Status: Green</a:t>
                      </a:r>
                    </a:p>
                  </a:txBody>
                  <a:tcPr/>
                </a:tc>
                <a:tc>
                  <a:txBody>
                    <a:bodyPr/>
                    <a:lstStyle/>
                    <a:p>
                      <a:pPr marL="0" marR="0" lvl="0" indent="0" algn="ctr" defTabSz="914439" rtl="0" eaLnBrk="1" fontAlgn="auto" latinLnBrk="0" hangingPunct="1">
                        <a:lnSpc>
                          <a:spcPct val="100000"/>
                        </a:lnSpc>
                        <a:spcBef>
                          <a:spcPts val="0"/>
                        </a:spcBef>
                        <a:spcAft>
                          <a:spcPts val="0"/>
                        </a:spcAft>
                        <a:buClrTx/>
                        <a:buSzTx/>
                        <a:buFontTx/>
                        <a:buNone/>
                        <a:tabLst/>
                        <a:defRPr/>
                      </a:pPr>
                      <a:r>
                        <a:rPr lang="en-GB" dirty="0">
                          <a:solidFill>
                            <a:schemeClr val="bg1"/>
                          </a:solidFill>
                        </a:rPr>
                        <a:t>RAG Status: Amber</a:t>
                      </a:r>
                    </a:p>
                  </a:txBody>
                  <a:tcPr/>
                </a:tc>
                <a:tc>
                  <a:txBody>
                    <a:bodyPr/>
                    <a:lstStyle/>
                    <a:p>
                      <a:pPr marL="0" marR="0" lvl="0" indent="0" algn="ctr" defTabSz="914439" rtl="0" eaLnBrk="1" fontAlgn="auto" latinLnBrk="0" hangingPunct="1">
                        <a:lnSpc>
                          <a:spcPct val="100000"/>
                        </a:lnSpc>
                        <a:spcBef>
                          <a:spcPts val="0"/>
                        </a:spcBef>
                        <a:spcAft>
                          <a:spcPts val="0"/>
                        </a:spcAft>
                        <a:buClrTx/>
                        <a:buSzTx/>
                        <a:buFontTx/>
                        <a:buNone/>
                        <a:tabLst/>
                        <a:defRPr/>
                      </a:pPr>
                      <a:r>
                        <a:rPr lang="en-GB" dirty="0">
                          <a:solidFill>
                            <a:schemeClr val="bg1"/>
                          </a:solidFill>
                        </a:rPr>
                        <a:t>RAG Status: Red</a:t>
                      </a:r>
                    </a:p>
                  </a:txBody>
                  <a:tcPr/>
                </a:tc>
                <a:tc>
                  <a:txBody>
                    <a:bodyPr/>
                    <a:lstStyle/>
                    <a:p>
                      <a:pPr marL="0" marR="0" lvl="0" indent="0" algn="ctr" defTabSz="914439" rtl="0" eaLnBrk="1" fontAlgn="auto" latinLnBrk="0" hangingPunct="1">
                        <a:lnSpc>
                          <a:spcPct val="100000"/>
                        </a:lnSpc>
                        <a:spcBef>
                          <a:spcPts val="0"/>
                        </a:spcBef>
                        <a:spcAft>
                          <a:spcPts val="0"/>
                        </a:spcAft>
                        <a:buClrTx/>
                        <a:buSzTx/>
                        <a:buFontTx/>
                        <a:buNone/>
                        <a:tabLst/>
                        <a:defRPr/>
                      </a:pPr>
                      <a:r>
                        <a:rPr lang="en-GB" dirty="0">
                          <a:solidFill>
                            <a:schemeClr val="bg1"/>
                          </a:solidFill>
                        </a:rPr>
                        <a:t>RAG Status: TBC</a:t>
                      </a:r>
                    </a:p>
                  </a:txBody>
                  <a:tcPr/>
                </a:tc>
                <a:extLst>
                  <a:ext uri="{0D108BD9-81ED-4DB2-BD59-A6C34878D82A}">
                    <a16:rowId xmlns:a16="http://schemas.microsoft.com/office/drawing/2014/main" val="3279644069"/>
                  </a:ext>
                </a:extLst>
              </a:tr>
              <a:tr h="1578871">
                <a:tc>
                  <a:txBody>
                    <a:bodyPr/>
                    <a:lstStyle/>
                    <a:p>
                      <a:r>
                        <a:rPr lang="en-GB" dirty="0">
                          <a:solidFill>
                            <a:schemeClr val="tx1"/>
                          </a:solidFill>
                        </a:rPr>
                        <a:t>Director of Workforce &amp; OD</a:t>
                      </a:r>
                    </a:p>
                  </a:txBody>
                  <a:tcPr/>
                </a:tc>
                <a:tc>
                  <a:txBody>
                    <a:bodyPr/>
                    <a:lstStyle/>
                    <a:p>
                      <a:r>
                        <a:rPr lang="en-GB" dirty="0">
                          <a:solidFill>
                            <a:schemeClr val="tx1"/>
                          </a:solidFill>
                        </a:rPr>
                        <a:t>People Costs – Establishment &amp; Vacancies</a:t>
                      </a:r>
                    </a:p>
                    <a:p>
                      <a:r>
                        <a:rPr lang="en-GB" dirty="0">
                          <a:solidFill>
                            <a:schemeClr val="tx1"/>
                          </a:solidFill>
                        </a:rPr>
                        <a:t>People Costs – Other Staff Payments – Overtime / Enhancements</a:t>
                      </a:r>
                    </a:p>
                    <a:p>
                      <a:r>
                        <a:rPr lang="en-GB" dirty="0">
                          <a:solidFill>
                            <a:schemeClr val="tx1"/>
                          </a:solidFill>
                        </a:rPr>
                        <a:t>People Costs – Sickness and Leave Management</a:t>
                      </a:r>
                    </a:p>
                    <a:p>
                      <a:r>
                        <a:rPr lang="en-GB" dirty="0">
                          <a:solidFill>
                            <a:schemeClr val="tx1"/>
                          </a:solidFill>
                        </a:rPr>
                        <a:t>People Costs – Temp Staffing Inc Bank, Agency &amp; Locum</a:t>
                      </a:r>
                    </a:p>
                    <a:p>
                      <a:r>
                        <a:rPr lang="en-GB" dirty="0">
                          <a:solidFill>
                            <a:schemeClr val="tx1"/>
                          </a:solidFill>
                        </a:rPr>
                        <a:t>Rostering, Rota’s and Job Planning – General</a:t>
                      </a:r>
                    </a:p>
                  </a:txBody>
                  <a:tcPr/>
                </a:tc>
                <a:tc>
                  <a:txBody>
                    <a:bodyPr/>
                    <a:lstStyle/>
                    <a:p>
                      <a:pPr algn="ctr"/>
                      <a:r>
                        <a:rPr lang="en-GB" dirty="0">
                          <a:solidFill>
                            <a:schemeClr val="tx1"/>
                          </a:solidFill>
                        </a:rPr>
                        <a:t>69</a:t>
                      </a:r>
                    </a:p>
                  </a:txBody>
                  <a:tcPr/>
                </a:tc>
                <a:tc>
                  <a:txBody>
                    <a:bodyPr/>
                    <a:lstStyle/>
                    <a:p>
                      <a:pPr algn="ctr"/>
                      <a:r>
                        <a:rPr lang="en-GB" dirty="0">
                          <a:solidFill>
                            <a:schemeClr val="tx1"/>
                          </a:solidFill>
                        </a:rPr>
                        <a:t>21</a:t>
                      </a:r>
                    </a:p>
                  </a:txBody>
                  <a:tcPr>
                    <a:solidFill>
                      <a:srgbClr val="92D050"/>
                    </a:solidFill>
                  </a:tcPr>
                </a:tc>
                <a:tc>
                  <a:txBody>
                    <a:bodyPr/>
                    <a:lstStyle/>
                    <a:p>
                      <a:pPr algn="ctr"/>
                      <a:r>
                        <a:rPr lang="en-GB" dirty="0">
                          <a:solidFill>
                            <a:schemeClr val="tx1"/>
                          </a:solidFill>
                        </a:rPr>
                        <a:t>3</a:t>
                      </a:r>
                    </a:p>
                  </a:txBody>
                  <a:tcPr>
                    <a:solidFill>
                      <a:srgbClr val="FFC000"/>
                    </a:solidFill>
                  </a:tcPr>
                </a:tc>
                <a:tc>
                  <a:txBody>
                    <a:bodyPr/>
                    <a:lstStyle/>
                    <a:p>
                      <a:pPr algn="ctr"/>
                      <a:r>
                        <a:rPr lang="en-GB" dirty="0">
                          <a:solidFill>
                            <a:schemeClr val="tx1"/>
                          </a:solidFill>
                        </a:rPr>
                        <a:t>1</a:t>
                      </a:r>
                    </a:p>
                  </a:txBody>
                  <a:tcPr>
                    <a:solidFill>
                      <a:srgbClr val="FF0000"/>
                    </a:solidFill>
                  </a:tcPr>
                </a:tc>
                <a:tc>
                  <a:txBody>
                    <a:bodyPr/>
                    <a:lstStyle/>
                    <a:p>
                      <a:pPr algn="ctr"/>
                      <a:r>
                        <a:rPr lang="en-GB" dirty="0">
                          <a:solidFill>
                            <a:schemeClr val="tx1"/>
                          </a:solidFill>
                        </a:rPr>
                        <a:t>44</a:t>
                      </a:r>
                    </a:p>
                  </a:txBody>
                  <a:tcPr>
                    <a:noFill/>
                  </a:tcPr>
                </a:tc>
                <a:extLst>
                  <a:ext uri="{0D108BD9-81ED-4DB2-BD59-A6C34878D82A}">
                    <a16:rowId xmlns:a16="http://schemas.microsoft.com/office/drawing/2014/main" val="3680538792"/>
                  </a:ext>
                </a:extLst>
              </a:tr>
              <a:tr h="751482">
                <a:tc>
                  <a:txBody>
                    <a:bodyPr/>
                    <a:lstStyle/>
                    <a:p>
                      <a:r>
                        <a:rPr lang="en-GB" dirty="0">
                          <a:solidFill>
                            <a:schemeClr val="tx1"/>
                          </a:solidFill>
                        </a:rPr>
                        <a:t>Medical Director</a:t>
                      </a:r>
                    </a:p>
                  </a:txBody>
                  <a:tcPr/>
                </a:tc>
                <a:tc>
                  <a:txBody>
                    <a:bodyPr/>
                    <a:lstStyle/>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People Costs – Other Staff Payments – WLI’s</a:t>
                      </a:r>
                    </a:p>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Rostering, Rota’s and Job Planning – Medical Job Planning</a:t>
                      </a:r>
                    </a:p>
                    <a:p>
                      <a:endParaRPr lang="en-GB" dirty="0">
                        <a:solidFill>
                          <a:schemeClr val="tx1"/>
                        </a:solidFill>
                      </a:endParaRPr>
                    </a:p>
                  </a:txBody>
                  <a:tcPr/>
                </a:tc>
                <a:tc>
                  <a:txBody>
                    <a:bodyPr/>
                    <a:lstStyle/>
                    <a:p>
                      <a:pPr algn="ctr"/>
                      <a:r>
                        <a:rPr lang="en-GB" dirty="0">
                          <a:solidFill>
                            <a:schemeClr val="tx1"/>
                          </a:solidFill>
                        </a:rPr>
                        <a:t>11</a:t>
                      </a:r>
                    </a:p>
                  </a:txBody>
                  <a:tcPr/>
                </a:tc>
                <a:tc>
                  <a:txBody>
                    <a:bodyPr/>
                    <a:lstStyle/>
                    <a:p>
                      <a:pPr algn="ctr" fontAlgn="b">
                        <a:buNone/>
                      </a:pPr>
                      <a:r>
                        <a:rPr lang="en-GB" sz="18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p>
                  </a:txBody>
                  <a:tcPr marL="3810" marR="3810" marT="3810" marB="0">
                    <a:solidFill>
                      <a:srgbClr val="92D050"/>
                    </a:solidFill>
                  </a:tcPr>
                </a:tc>
                <a:tc>
                  <a:txBody>
                    <a:bodyPr/>
                    <a:lstStyle/>
                    <a:p>
                      <a:pPr algn="ctr" fontAlgn="b">
                        <a:buNone/>
                      </a:pPr>
                      <a:r>
                        <a:rPr lang="en-GB" sz="18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a:t>
                      </a:r>
                    </a:p>
                  </a:txBody>
                  <a:tcPr marL="3810" marR="3810" marT="3810" marB="0">
                    <a:solidFill>
                      <a:srgbClr val="FFC000"/>
                    </a:solidFill>
                  </a:tcPr>
                </a:tc>
                <a:tc>
                  <a:txBody>
                    <a:bodyPr/>
                    <a:lstStyle/>
                    <a:p>
                      <a:pPr algn="ctr" fontAlgn="b">
                        <a:buNone/>
                      </a:pPr>
                      <a:endParaRPr lang="en-GB" sz="18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3810" marR="3810" marT="3810" marB="0">
                    <a:solidFill>
                      <a:srgbClr val="FF0000"/>
                    </a:solidFill>
                  </a:tcPr>
                </a:tc>
                <a:tc>
                  <a:txBody>
                    <a:bodyPr/>
                    <a:lstStyle/>
                    <a:p>
                      <a:pPr algn="ctr" fontAlgn="b">
                        <a:buNone/>
                      </a:pPr>
                      <a:r>
                        <a:rPr lang="en-GB" sz="1800" b="0" i="0" u="none" strike="noStrike" dirty="0">
                          <a:solidFill>
                            <a:srgbClr val="000000"/>
                          </a:solidFill>
                          <a:effectLst/>
                          <a:latin typeface="Calibri" panose="020F0502020204030204" pitchFamily="34" charset="0"/>
                        </a:rPr>
                        <a:t>1</a:t>
                      </a:r>
                    </a:p>
                  </a:txBody>
                  <a:tcPr marL="3810" marR="3810" marT="3810" marB="0">
                    <a:noFill/>
                  </a:tcPr>
                </a:tc>
                <a:extLst>
                  <a:ext uri="{0D108BD9-81ED-4DB2-BD59-A6C34878D82A}">
                    <a16:rowId xmlns:a16="http://schemas.microsoft.com/office/drawing/2014/main" val="4201821252"/>
                  </a:ext>
                </a:extLst>
              </a:tr>
              <a:tr h="704635">
                <a:tc>
                  <a:txBody>
                    <a:bodyPr/>
                    <a:lstStyle/>
                    <a:p>
                      <a:r>
                        <a:rPr lang="en-GB" dirty="0">
                          <a:solidFill>
                            <a:schemeClr val="tx1"/>
                          </a:solidFill>
                        </a:rPr>
                        <a:t>Director of Finance</a:t>
                      </a:r>
                    </a:p>
                  </a:txBody>
                  <a:tcPr/>
                </a:tc>
                <a:tc>
                  <a:txBody>
                    <a:bodyPr/>
                    <a:lstStyle/>
                    <a:p>
                      <a:r>
                        <a:rPr lang="en-GB" dirty="0">
                          <a:solidFill>
                            <a:schemeClr val="tx1"/>
                          </a:solidFill>
                        </a:rPr>
                        <a:t>Procurement</a:t>
                      </a:r>
                    </a:p>
                    <a:p>
                      <a:r>
                        <a:rPr lang="en-GB" dirty="0">
                          <a:solidFill>
                            <a:schemeClr val="tx1"/>
                          </a:solidFill>
                        </a:rPr>
                        <a:t>Other Items – Financial, Capital and Estates</a:t>
                      </a:r>
                    </a:p>
                  </a:txBody>
                  <a:tcPr/>
                </a:tc>
                <a:tc>
                  <a:txBody>
                    <a:bodyPr/>
                    <a:lstStyle/>
                    <a:p>
                      <a:pPr algn="ctr"/>
                      <a:r>
                        <a:rPr lang="en-GB" dirty="0">
                          <a:solidFill>
                            <a:schemeClr val="tx1"/>
                          </a:solidFill>
                        </a:rPr>
                        <a:t>66</a:t>
                      </a:r>
                    </a:p>
                  </a:txBody>
                  <a:tcPr/>
                </a:tc>
                <a:tc>
                  <a:txBody>
                    <a:bodyPr/>
                    <a:lstStyle/>
                    <a:p>
                      <a:pPr algn="ctr"/>
                      <a:r>
                        <a:rPr lang="en-GB" dirty="0">
                          <a:solidFill>
                            <a:schemeClr val="tx1"/>
                          </a:solidFill>
                        </a:rPr>
                        <a:t>5</a:t>
                      </a:r>
                    </a:p>
                  </a:txBody>
                  <a:tcPr>
                    <a:solidFill>
                      <a:srgbClr val="92D050"/>
                    </a:solidFill>
                  </a:tcPr>
                </a:tc>
                <a:tc>
                  <a:txBody>
                    <a:bodyPr/>
                    <a:lstStyle/>
                    <a:p>
                      <a:pPr algn="ctr"/>
                      <a:r>
                        <a:rPr lang="en-GB" dirty="0">
                          <a:solidFill>
                            <a:schemeClr val="tx1"/>
                          </a:solidFill>
                        </a:rPr>
                        <a:t>2</a:t>
                      </a:r>
                    </a:p>
                  </a:txBody>
                  <a:tcPr>
                    <a:solidFill>
                      <a:srgbClr val="FFC000"/>
                    </a:solidFill>
                  </a:tcPr>
                </a:tc>
                <a:tc>
                  <a:txBody>
                    <a:bodyPr/>
                    <a:lstStyle/>
                    <a:p>
                      <a:pPr algn="ctr"/>
                      <a:r>
                        <a:rPr lang="en-GB" dirty="0">
                          <a:solidFill>
                            <a:schemeClr val="tx1"/>
                          </a:solidFill>
                        </a:rPr>
                        <a:t>4</a:t>
                      </a:r>
                    </a:p>
                  </a:txBody>
                  <a:tcPr>
                    <a:solidFill>
                      <a:srgbClr val="FF0000"/>
                    </a:solidFill>
                  </a:tcPr>
                </a:tc>
                <a:tc>
                  <a:txBody>
                    <a:bodyPr/>
                    <a:lstStyle/>
                    <a:p>
                      <a:pPr algn="ctr"/>
                      <a:r>
                        <a:rPr lang="en-GB" dirty="0">
                          <a:solidFill>
                            <a:schemeClr val="tx1"/>
                          </a:solidFill>
                        </a:rPr>
                        <a:t>55</a:t>
                      </a:r>
                    </a:p>
                  </a:txBody>
                  <a:tcPr>
                    <a:noFill/>
                  </a:tcPr>
                </a:tc>
                <a:extLst>
                  <a:ext uri="{0D108BD9-81ED-4DB2-BD59-A6C34878D82A}">
                    <a16:rowId xmlns:a16="http://schemas.microsoft.com/office/drawing/2014/main" val="850719515"/>
                  </a:ext>
                </a:extLst>
              </a:tr>
              <a:tr h="593156">
                <a:tc>
                  <a:txBody>
                    <a:bodyPr/>
                    <a:lstStyle/>
                    <a:p>
                      <a:r>
                        <a:rPr lang="en-GB" dirty="0">
                          <a:solidFill>
                            <a:schemeClr val="tx1"/>
                          </a:solidFill>
                        </a:rPr>
                        <a:t>Board Secretary</a:t>
                      </a:r>
                    </a:p>
                  </a:txBody>
                  <a:tcPr/>
                </a:tc>
                <a:tc>
                  <a:txBody>
                    <a:bodyPr/>
                    <a:lstStyle/>
                    <a:p>
                      <a:r>
                        <a:rPr lang="en-GB" dirty="0">
                          <a:solidFill>
                            <a:schemeClr val="tx1"/>
                          </a:solidFill>
                        </a:rPr>
                        <a:t>Framework and Guidance Controls</a:t>
                      </a:r>
                    </a:p>
                  </a:txBody>
                  <a:tcPr/>
                </a:tc>
                <a:tc>
                  <a:txBody>
                    <a:bodyPr/>
                    <a:lstStyle/>
                    <a:p>
                      <a:pPr algn="ctr"/>
                      <a:r>
                        <a:rPr lang="en-GB" dirty="0">
                          <a:solidFill>
                            <a:schemeClr val="tx1"/>
                          </a:solidFill>
                        </a:rPr>
                        <a:t>1</a:t>
                      </a:r>
                    </a:p>
                  </a:txBody>
                  <a:tcPr/>
                </a:tc>
                <a:tc>
                  <a:txBody>
                    <a:bodyPr/>
                    <a:lstStyle/>
                    <a:p>
                      <a:pPr algn="ctr"/>
                      <a:r>
                        <a:rPr lang="en-GB" dirty="0">
                          <a:solidFill>
                            <a:schemeClr val="tx1"/>
                          </a:solidFill>
                        </a:rPr>
                        <a:t>1</a:t>
                      </a:r>
                    </a:p>
                  </a:txBody>
                  <a:tcPr>
                    <a:solidFill>
                      <a:srgbClr val="92D050"/>
                    </a:solidFill>
                  </a:tcPr>
                </a:tc>
                <a:tc>
                  <a:txBody>
                    <a:bodyPr/>
                    <a:lstStyle/>
                    <a:p>
                      <a:pPr algn="ctr"/>
                      <a:endParaRPr lang="en-GB" dirty="0">
                        <a:solidFill>
                          <a:schemeClr val="tx1"/>
                        </a:solidFill>
                      </a:endParaRPr>
                    </a:p>
                  </a:txBody>
                  <a:tcPr>
                    <a:solidFill>
                      <a:srgbClr val="FFC000"/>
                    </a:solidFill>
                  </a:tcPr>
                </a:tc>
                <a:tc>
                  <a:txBody>
                    <a:bodyPr/>
                    <a:lstStyle/>
                    <a:p>
                      <a:pPr algn="ctr"/>
                      <a:endParaRPr lang="en-GB" dirty="0">
                        <a:solidFill>
                          <a:schemeClr val="tx1"/>
                        </a:solidFill>
                      </a:endParaRPr>
                    </a:p>
                  </a:txBody>
                  <a:tcPr>
                    <a:solidFill>
                      <a:srgbClr val="FF0000"/>
                    </a:solidFill>
                  </a:tcPr>
                </a:tc>
                <a:tc>
                  <a:txBody>
                    <a:bodyPr/>
                    <a:lstStyle/>
                    <a:p>
                      <a:pPr algn="ctr"/>
                      <a:endParaRPr lang="en-GB" dirty="0">
                        <a:solidFill>
                          <a:schemeClr val="tx1"/>
                        </a:solidFill>
                      </a:endParaRPr>
                    </a:p>
                  </a:txBody>
                  <a:tcPr>
                    <a:noFill/>
                  </a:tcPr>
                </a:tc>
                <a:extLst>
                  <a:ext uri="{0D108BD9-81ED-4DB2-BD59-A6C34878D82A}">
                    <a16:rowId xmlns:a16="http://schemas.microsoft.com/office/drawing/2014/main" val="592623524"/>
                  </a:ext>
                </a:extLst>
              </a:tr>
              <a:tr h="558684">
                <a:tc>
                  <a:txBody>
                    <a:bodyPr/>
                    <a:lstStyle/>
                    <a:p>
                      <a:r>
                        <a:rPr lang="en-GB" dirty="0">
                          <a:solidFill>
                            <a:schemeClr val="tx1"/>
                          </a:solidFill>
                        </a:rPr>
                        <a:t>Director of Nursing and Patient Experience</a:t>
                      </a:r>
                    </a:p>
                  </a:txBody>
                  <a:tcPr>
                    <a:lnB w="38100" cap="flat" cmpd="sng" algn="ctr">
                      <a:solidFill>
                        <a:schemeClr val="tx1"/>
                      </a:solidFill>
                      <a:prstDash val="solid"/>
                      <a:round/>
                      <a:headEnd type="none" w="med" len="med"/>
                      <a:tailEnd type="none" w="med" len="med"/>
                    </a:lnB>
                  </a:tcPr>
                </a:tc>
                <a:tc>
                  <a:txBody>
                    <a:bodyPr/>
                    <a:lstStyle/>
                    <a:p>
                      <a:pPr marL="0" marR="0" lvl="0" indent="0" algn="l" defTabSz="914439" rtl="0" eaLnBrk="1" fontAlgn="auto" latinLnBrk="0" hangingPunct="1">
                        <a:lnSpc>
                          <a:spcPct val="100000"/>
                        </a:lnSpc>
                        <a:spcBef>
                          <a:spcPts val="0"/>
                        </a:spcBef>
                        <a:spcAft>
                          <a:spcPts val="0"/>
                        </a:spcAft>
                        <a:buClrTx/>
                        <a:buSzTx/>
                        <a:buFontTx/>
                        <a:buNone/>
                        <a:tabLst/>
                        <a:defRPr/>
                      </a:pPr>
                      <a:r>
                        <a:rPr lang="en-GB" dirty="0">
                          <a:solidFill>
                            <a:schemeClr val="tx1"/>
                          </a:solidFill>
                        </a:rPr>
                        <a:t>Rostering, Rota’s and Job Planning – Nurse Rota Management</a:t>
                      </a:r>
                    </a:p>
                  </a:txBody>
                  <a:tcPr>
                    <a:lnB w="38100" cap="flat" cmpd="sng" algn="ctr">
                      <a:solidFill>
                        <a:schemeClr val="tx1"/>
                      </a:solidFill>
                      <a:prstDash val="solid"/>
                      <a:round/>
                      <a:headEnd type="none" w="med" len="med"/>
                      <a:tailEnd type="none" w="med" len="med"/>
                    </a:lnB>
                  </a:tcPr>
                </a:tc>
                <a:tc>
                  <a:txBody>
                    <a:bodyPr/>
                    <a:lstStyle/>
                    <a:p>
                      <a:pPr algn="ctr"/>
                      <a:r>
                        <a:rPr lang="en-GB" dirty="0">
                          <a:solidFill>
                            <a:schemeClr val="tx1"/>
                          </a:solidFill>
                        </a:rPr>
                        <a:t>9</a:t>
                      </a:r>
                    </a:p>
                  </a:txBody>
                  <a:tcPr>
                    <a:lnB w="38100" cap="flat" cmpd="sng" algn="ctr">
                      <a:solidFill>
                        <a:schemeClr val="tx1"/>
                      </a:solidFill>
                      <a:prstDash val="solid"/>
                      <a:round/>
                      <a:headEnd type="none" w="med" len="med"/>
                      <a:tailEnd type="none" w="med" len="med"/>
                    </a:lnB>
                  </a:tcPr>
                </a:tc>
                <a:tc>
                  <a:txBody>
                    <a:bodyPr/>
                    <a:lstStyle/>
                    <a:p>
                      <a:pPr algn="ctr"/>
                      <a:endParaRPr lang="en-GB" dirty="0">
                        <a:solidFill>
                          <a:schemeClr val="tx1"/>
                        </a:solidFill>
                      </a:endParaRPr>
                    </a:p>
                  </a:txBody>
                  <a:tcPr>
                    <a:lnB w="38100" cap="flat" cmpd="sng" algn="ctr">
                      <a:solidFill>
                        <a:schemeClr val="tx1"/>
                      </a:solidFill>
                      <a:prstDash val="solid"/>
                      <a:round/>
                      <a:headEnd type="none" w="med" len="med"/>
                      <a:tailEnd type="none" w="med" len="med"/>
                    </a:lnB>
                    <a:solidFill>
                      <a:srgbClr val="92D050"/>
                    </a:solidFill>
                  </a:tcPr>
                </a:tc>
                <a:tc>
                  <a:txBody>
                    <a:bodyPr/>
                    <a:lstStyle/>
                    <a:p>
                      <a:pPr algn="ctr"/>
                      <a:endParaRPr lang="en-GB" dirty="0">
                        <a:solidFill>
                          <a:schemeClr val="tx1"/>
                        </a:solidFill>
                      </a:endParaRPr>
                    </a:p>
                  </a:txBody>
                  <a:tcPr>
                    <a:lnB w="38100" cap="flat" cmpd="sng" algn="ctr">
                      <a:solidFill>
                        <a:schemeClr val="tx1"/>
                      </a:solidFill>
                      <a:prstDash val="solid"/>
                      <a:round/>
                      <a:headEnd type="none" w="med" len="med"/>
                      <a:tailEnd type="none" w="med" len="med"/>
                    </a:lnB>
                    <a:solidFill>
                      <a:srgbClr val="FFC000"/>
                    </a:solidFill>
                  </a:tcPr>
                </a:tc>
                <a:tc>
                  <a:txBody>
                    <a:bodyPr/>
                    <a:lstStyle/>
                    <a:p>
                      <a:pPr algn="ctr"/>
                      <a:endParaRPr lang="en-GB" dirty="0">
                        <a:solidFill>
                          <a:schemeClr val="tx1"/>
                        </a:solidFill>
                      </a:endParaRPr>
                    </a:p>
                  </a:txBody>
                  <a:tcPr>
                    <a:lnB w="38100" cap="flat" cmpd="sng" algn="ctr">
                      <a:solidFill>
                        <a:schemeClr val="tx1"/>
                      </a:solidFill>
                      <a:prstDash val="solid"/>
                      <a:round/>
                      <a:headEnd type="none" w="med" len="med"/>
                      <a:tailEnd type="none" w="med" len="med"/>
                    </a:lnB>
                    <a:solidFill>
                      <a:srgbClr val="FF0000"/>
                    </a:solidFill>
                  </a:tcPr>
                </a:tc>
                <a:tc>
                  <a:txBody>
                    <a:bodyPr/>
                    <a:lstStyle/>
                    <a:p>
                      <a:pPr algn="ctr"/>
                      <a:r>
                        <a:rPr lang="en-GB" dirty="0">
                          <a:solidFill>
                            <a:schemeClr val="tx1"/>
                          </a:solidFill>
                        </a:rPr>
                        <a:t>9</a:t>
                      </a:r>
                    </a:p>
                  </a:txBody>
                  <a:tcPr>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5987314"/>
                  </a:ext>
                </a:extLst>
              </a:tr>
              <a:tr h="566365">
                <a:tc gridSpan="2">
                  <a:txBody>
                    <a:bodyPr/>
                    <a:lstStyle/>
                    <a:p>
                      <a:pPr algn="l"/>
                      <a:r>
                        <a:rPr lang="en-GB" b="1" dirty="0">
                          <a:solidFill>
                            <a:schemeClr val="tx1"/>
                          </a:solidFill>
                        </a:rPr>
                        <a:t>Total</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lang="en-GB" b="1" dirty="0">
                        <a:solidFill>
                          <a:schemeClr val="tx1"/>
                        </a:solidFill>
                      </a:endParaRPr>
                    </a:p>
                  </a:txBody>
                  <a:tcPr/>
                </a:tc>
                <a:tc>
                  <a:txBody>
                    <a:bodyPr/>
                    <a:lstStyle/>
                    <a:p>
                      <a:pPr algn="ctr"/>
                      <a:r>
                        <a:rPr lang="en-GB" b="1" dirty="0">
                          <a:solidFill>
                            <a:schemeClr val="tx1"/>
                          </a:solidFill>
                        </a:rPr>
                        <a:t>156</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b="1" dirty="0">
                          <a:solidFill>
                            <a:schemeClr val="tx1"/>
                          </a:solidFill>
                        </a:rPr>
                        <a:t>28</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GB" b="1" dirty="0">
                          <a:solidFill>
                            <a:schemeClr val="tx1"/>
                          </a:solidFill>
                        </a:rPr>
                        <a:t>14</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GB" b="1" dirty="0">
                          <a:solidFill>
                            <a:schemeClr val="tx1"/>
                          </a:solidFill>
                        </a:rPr>
                        <a:t>5</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0000"/>
                    </a:solidFill>
                  </a:tcPr>
                </a:tc>
                <a:tc>
                  <a:txBody>
                    <a:bodyPr/>
                    <a:lstStyle/>
                    <a:p>
                      <a:pPr algn="ctr"/>
                      <a:r>
                        <a:rPr lang="en-GB" b="1" dirty="0">
                          <a:solidFill>
                            <a:schemeClr val="tx1"/>
                          </a:solidFill>
                        </a:rPr>
                        <a:t>109</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9368635"/>
                  </a:ext>
                </a:extLst>
              </a:tr>
              <a:tr h="566365">
                <a:tc gridSpan="2">
                  <a:txBody>
                    <a:bodyPr/>
                    <a:lstStyle/>
                    <a:p>
                      <a:pPr algn="l"/>
                      <a:r>
                        <a:rPr lang="en-GB" b="1">
                          <a:solidFill>
                            <a:schemeClr val="tx1"/>
                          </a:solidFill>
                        </a:rPr>
                        <a:t>Weekly movement @ 20 April 2026</a:t>
                      </a:r>
                      <a:endParaRPr lang="en-GB" b="1" dirty="0">
                        <a:solidFill>
                          <a:schemeClr val="tx1"/>
                        </a:solidFill>
                      </a:endParaRPr>
                    </a:p>
                  </a:txBody>
                  <a:tcPr anchor="ctr">
                    <a:lnT w="38100" cap="flat" cmpd="sng" algn="ctr">
                      <a:solidFill>
                        <a:schemeClr val="tx1"/>
                      </a:solidFill>
                      <a:prstDash val="solid"/>
                      <a:round/>
                      <a:headEnd type="none" w="med" len="med"/>
                      <a:tailEnd type="none" w="med" len="med"/>
                    </a:lnT>
                  </a:tcPr>
                </a:tc>
                <a:tc hMerge="1">
                  <a:txBody>
                    <a:bodyPr/>
                    <a:lstStyle/>
                    <a:p>
                      <a:endParaRPr lang="en-GB"/>
                    </a:p>
                  </a:txBody>
                  <a:tcPr/>
                </a:tc>
                <a:tc>
                  <a:txBody>
                    <a:bodyPr/>
                    <a:lstStyle/>
                    <a:p>
                      <a:pPr algn="ctr"/>
                      <a:r>
                        <a:rPr lang="en-GB" b="1" dirty="0">
                          <a:solidFill>
                            <a:schemeClr val="tx1"/>
                          </a:solidFill>
                        </a:rPr>
                        <a:t>-</a:t>
                      </a:r>
                    </a:p>
                  </a:txBody>
                  <a:tcPr anchor="ctr">
                    <a:lnT w="38100" cap="flat" cmpd="sng" algn="ctr">
                      <a:solidFill>
                        <a:schemeClr val="tx1"/>
                      </a:solidFill>
                      <a:prstDash val="solid"/>
                      <a:round/>
                      <a:headEnd type="none" w="med" len="med"/>
                      <a:tailEnd type="none" w="med" len="med"/>
                    </a:lnT>
                  </a:tcPr>
                </a:tc>
                <a:tc>
                  <a:txBody>
                    <a:bodyPr/>
                    <a:lstStyle/>
                    <a:p>
                      <a:pPr algn="ctr"/>
                      <a:r>
                        <a:rPr lang="en-GB" b="1" dirty="0">
                          <a:solidFill>
                            <a:schemeClr val="tx1"/>
                          </a:solidFill>
                        </a:rPr>
                        <a:t>+20</a:t>
                      </a:r>
                    </a:p>
                  </a:txBody>
                  <a:tcPr anchor="ctr">
                    <a:lnT w="38100" cap="flat" cmpd="sng" algn="ctr">
                      <a:solidFill>
                        <a:schemeClr val="tx1"/>
                      </a:solidFill>
                      <a:prstDash val="solid"/>
                      <a:round/>
                      <a:headEnd type="none" w="med" len="med"/>
                      <a:tailEnd type="none" w="med" len="med"/>
                    </a:lnT>
                    <a:solidFill>
                      <a:srgbClr val="92D050"/>
                    </a:solidFill>
                  </a:tcPr>
                </a:tc>
                <a:tc>
                  <a:txBody>
                    <a:bodyPr/>
                    <a:lstStyle/>
                    <a:p>
                      <a:pPr algn="ctr"/>
                      <a:r>
                        <a:rPr lang="en-GB" b="1" dirty="0">
                          <a:solidFill>
                            <a:schemeClr val="tx1"/>
                          </a:solidFill>
                        </a:rPr>
                        <a:t>+7</a:t>
                      </a:r>
                    </a:p>
                  </a:txBody>
                  <a:tcPr anchor="ctr">
                    <a:lnT w="38100" cap="flat" cmpd="sng" algn="ctr">
                      <a:solidFill>
                        <a:schemeClr val="tx1"/>
                      </a:solidFill>
                      <a:prstDash val="solid"/>
                      <a:round/>
                      <a:headEnd type="none" w="med" len="med"/>
                      <a:tailEnd type="none" w="med" len="med"/>
                    </a:lnT>
                    <a:solidFill>
                      <a:srgbClr val="FFC000"/>
                    </a:solidFill>
                  </a:tcPr>
                </a:tc>
                <a:tc>
                  <a:txBody>
                    <a:bodyPr/>
                    <a:lstStyle/>
                    <a:p>
                      <a:pPr algn="ctr"/>
                      <a:r>
                        <a:rPr lang="en-GB" b="1" dirty="0">
                          <a:solidFill>
                            <a:schemeClr val="tx1"/>
                          </a:solidFill>
                        </a:rPr>
                        <a:t>-2</a:t>
                      </a:r>
                    </a:p>
                  </a:txBody>
                  <a:tcPr anchor="ctr">
                    <a:lnT w="38100" cap="flat" cmpd="sng" algn="ctr">
                      <a:solidFill>
                        <a:schemeClr val="tx1"/>
                      </a:solidFill>
                      <a:prstDash val="solid"/>
                      <a:round/>
                      <a:headEnd type="none" w="med" len="med"/>
                      <a:tailEnd type="none" w="med" len="med"/>
                    </a:lnT>
                    <a:solidFill>
                      <a:srgbClr val="FF0000"/>
                    </a:solidFill>
                  </a:tcPr>
                </a:tc>
                <a:tc>
                  <a:txBody>
                    <a:bodyPr/>
                    <a:lstStyle/>
                    <a:p>
                      <a:pPr algn="ctr"/>
                      <a:r>
                        <a:rPr lang="en-GB" b="1" dirty="0">
                          <a:solidFill>
                            <a:schemeClr val="tx1"/>
                          </a:solidFill>
                        </a:rPr>
                        <a:t>-25</a:t>
                      </a:r>
                    </a:p>
                  </a:txBody>
                  <a:tcPr anchor="ctr">
                    <a:lnT w="381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08064553"/>
                  </a:ext>
                </a:extLst>
              </a:tr>
            </a:tbl>
          </a:graphicData>
        </a:graphic>
      </p:graphicFrame>
      <p:sp>
        <p:nvSpPr>
          <p:cNvPr id="4" name="TextBox 3">
            <a:extLst>
              <a:ext uri="{FF2B5EF4-FFF2-40B4-BE49-F238E27FC236}">
                <a16:creationId xmlns:a16="http://schemas.microsoft.com/office/drawing/2014/main" id="{8EF49ED0-03D1-8788-47C4-E53DF99DAEBE}"/>
              </a:ext>
            </a:extLst>
          </p:cNvPr>
          <p:cNvSpPr txBox="1"/>
          <p:nvPr/>
        </p:nvSpPr>
        <p:spPr>
          <a:xfrm>
            <a:off x="2158544" y="630641"/>
            <a:ext cx="17743571"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31F20"/>
                </a:solidFill>
                <a:effectLst/>
                <a:uLnTx/>
                <a:uFillTx/>
                <a:latin typeface="Calibri" panose="020F0502020204030204"/>
                <a:ea typeface="+mn-ea"/>
                <a:cs typeface="+mn-cs"/>
              </a:rPr>
              <a:t>Action to Date: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231F20"/>
                </a:solidFill>
                <a:effectLst/>
                <a:uLnTx/>
                <a:uFillTx/>
                <a:latin typeface="Calibri" panose="020F0502020204030204"/>
                <a:ea typeface="+mn-ea"/>
                <a:cs typeface="+mn-cs"/>
              </a:rPr>
              <a:t>Details of the themes and underpinning actions to date sent to all Executive Leads.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231F20"/>
                </a:solidFill>
                <a:effectLst/>
                <a:uLnTx/>
                <a:uFillTx/>
                <a:latin typeface="Calibri" panose="020F0502020204030204"/>
                <a:ea typeface="+mn-ea"/>
                <a:cs typeface="+mn-cs"/>
              </a:rPr>
              <a:t>Realignment of theme allocations across Executive Leads and progress towards identification of existing controls, supporting evidence and their effectiveness is summarised in the table below: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231F2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231F20"/>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636E259-26BA-A09E-D580-DDF78A3A4EEA}"/>
              </a:ext>
            </a:extLst>
          </p:cNvPr>
          <p:cNvSpPr txBox="1"/>
          <p:nvPr/>
        </p:nvSpPr>
        <p:spPr>
          <a:xfrm>
            <a:off x="2158544" y="9106337"/>
            <a:ext cx="17390239" cy="871649"/>
          </a:xfrm>
          <a:prstGeom prst="rect">
            <a:avLst/>
          </a:prstGeom>
          <a:noFill/>
        </p:spPr>
        <p:txBody>
          <a:bodyPr wrap="square" rtlCol="0">
            <a:spAutoFit/>
          </a:bodyPr>
          <a:lstStyle/>
          <a:p>
            <a:pPr marL="0" marR="0" lvl="0" indent="0" algn="l" defTabSz="914400" rtl="0" eaLnBrk="1" fontAlgn="auto" latinLnBrk="0" hangingPunct="1">
              <a:lnSpc>
                <a:spcPct val="108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31F20"/>
                </a:solidFill>
                <a:effectLst/>
                <a:uLnTx/>
                <a:uFillTx/>
                <a:latin typeface="Calibri" panose="020F0502020204030204" pitchFamily="34" charset="0"/>
                <a:ea typeface="Calibri" panose="020F0502020204030204" pitchFamily="34" charset="0"/>
                <a:cs typeface="Calibri" panose="020F0502020204030204" pitchFamily="34" charset="0"/>
              </a:rPr>
              <a:t>Immediate Next Steps: </a:t>
            </a:r>
            <a:r>
              <a:rPr kumimoji="0" lang="en-GB" sz="2400" b="0" i="0" u="none" strike="noStrike" kern="1200" cap="none" spc="0" normalizeH="0" baseline="0" noProof="0" dirty="0">
                <a:ln>
                  <a:noFill/>
                </a:ln>
                <a:solidFill>
                  <a:srgbClr val="231F20"/>
                </a:solidFill>
                <a:effectLst/>
                <a:uLnTx/>
                <a:uFillTx/>
                <a:latin typeface="Calibri" panose="020F0502020204030204" pitchFamily="34" charset="0"/>
                <a:ea typeface="Calibri" panose="020F0502020204030204" pitchFamily="34" charset="0"/>
                <a:cs typeface="Calibri" panose="020F0502020204030204" pitchFamily="34" charset="0"/>
              </a:rPr>
              <a:t>Continue to work collaboratively with Executive Leads for sign off and with these teams to complete the initial assessment of current controls, supporting evidence and their effectiveness.</a:t>
            </a:r>
          </a:p>
        </p:txBody>
      </p:sp>
    </p:spTree>
    <p:extLst>
      <p:ext uri="{BB962C8B-B14F-4D97-AF65-F5344CB8AC3E}">
        <p14:creationId xmlns:p14="http://schemas.microsoft.com/office/powerpoint/2010/main" val="270144961"/>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WHITE BG SLIDE">
  <a:themeElements>
    <a:clrScheme name="NHS">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7AFA85-C450-4571-B8D4-D72CA8BC8E9E}">
  <ds:schemaRefs>
    <ds:schemaRef ds:uri="http://purl.org/dc/elements/1.1/"/>
    <ds:schemaRef ds:uri="http://schemas.openxmlformats.org/package/2006/metadata/core-properties"/>
    <ds:schemaRef ds:uri="http://www.w3.org/XML/1998/namespace"/>
    <ds:schemaRef ds:uri="44db3db7-1523-4826-83fd-741d9b441697"/>
    <ds:schemaRef ds:uri="http://schemas.microsoft.com/office/2006/documentManagement/types"/>
    <ds:schemaRef ds:uri="http://purl.org/dc/terms/"/>
    <ds:schemaRef ds:uri="http://schemas.microsoft.com/office/2006/metadata/properti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1A3F1ABF-0D51-448B-BC9C-006CD347A38C}"/>
</file>

<file path=customXml/itemProps3.xml><?xml version="1.0" encoding="utf-8"?>
<ds:datastoreItem xmlns:ds="http://schemas.openxmlformats.org/officeDocument/2006/customXml" ds:itemID="{30F3548A-74A4-4DFA-B4C5-FA682B1778AF}">
  <ds:schemaRefs>
    <ds:schemaRef ds:uri="http://schemas.microsoft.com/sharepoint/v3/contenttype/forms"/>
  </ds:schemaRefs>
</ds:datastoreItem>
</file>

<file path=docMetadata/LabelInfo.xml><?xml version="1.0" encoding="utf-8"?>
<clbl:labelList xmlns:clbl="http://schemas.microsoft.com/office/2020/mipLabelMetadata">
  <clbl:label id="{ea60d57e-af5b-4752-ac57-3e4f28ca11dc}" enabled="1" method="Privileged" siteId="{36da45f1-dd2c-4d1f-af13-5abe46b99921}" removed="0"/>
</clbl:labelList>
</file>

<file path=docProps/app.xml><?xml version="1.0" encoding="utf-8"?>
<Properties xmlns="http://schemas.openxmlformats.org/officeDocument/2006/extended-properties" xmlns:vt="http://schemas.openxmlformats.org/officeDocument/2006/docPropsVTypes">
  <Template/>
  <TotalTime>452</TotalTime>
  <Words>936</Words>
  <Application>Microsoft Office PowerPoint</Application>
  <PresentationFormat>Custom</PresentationFormat>
  <Paragraphs>151</Paragraphs>
  <Slides>7</Slides>
  <Notes>7</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7</vt:i4>
      </vt:variant>
    </vt:vector>
  </HeadingPairs>
  <TitlesOfParts>
    <vt:vector size="19" baseType="lpstr">
      <vt:lpstr>Aptos</vt:lpstr>
      <vt:lpstr>Arial</vt:lpstr>
      <vt:lpstr>Arial Black</vt:lpstr>
      <vt:lpstr>Calibri</vt:lpstr>
      <vt:lpstr>DARK TITLE BG</vt:lpstr>
      <vt:lpstr>WHITE TITLE BG</vt:lpstr>
      <vt:lpstr>2_WHITE BG SLIDE</vt:lpstr>
      <vt:lpstr>1_WHITE TITLE BG</vt:lpstr>
      <vt:lpstr>WHITE BG SLIDE</vt:lpstr>
      <vt:lpstr>4_WHITE BG SLIDE</vt:lpstr>
      <vt:lpstr>7_WHITE BG SLIDE</vt:lpstr>
      <vt:lpstr>8_WHITE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Samantha Moss (Swansea Bay UHB - Finance)</dc:creator>
  <cp:lastModifiedBy>Samantha Moss (Swansea Bay UHB - Finance)</cp:lastModifiedBy>
  <cp:revision>83</cp:revision>
  <dcterms:created xsi:type="dcterms:W3CDTF">2025-08-04T15:47:09Z</dcterms:created>
  <dcterms:modified xsi:type="dcterms:W3CDTF">2026-04-22T07:07:55Z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0x01010001C022EFBB18C64ABE3B9933434D2554</vt:lpwstr>
  </property>
</Properties>
</file>